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305" r:id="rId2"/>
    <p:sldId id="257" r:id="rId3"/>
    <p:sldId id="258" r:id="rId4"/>
    <p:sldId id="259" r:id="rId5"/>
    <p:sldId id="274" r:id="rId6"/>
    <p:sldId id="273" r:id="rId7"/>
    <p:sldId id="315" r:id="rId8"/>
    <p:sldId id="276" r:id="rId9"/>
    <p:sldId id="309" r:id="rId10"/>
    <p:sldId id="326" r:id="rId11"/>
    <p:sldId id="277" r:id="rId12"/>
    <p:sldId id="261" r:id="rId13"/>
    <p:sldId id="316" r:id="rId14"/>
    <p:sldId id="311" r:id="rId15"/>
    <p:sldId id="312" r:id="rId16"/>
    <p:sldId id="280" r:id="rId17"/>
    <p:sldId id="279" r:id="rId18"/>
    <p:sldId id="281" r:id="rId19"/>
    <p:sldId id="282" r:id="rId20"/>
    <p:sldId id="284" r:id="rId21"/>
    <p:sldId id="325" r:id="rId22"/>
    <p:sldId id="287" r:id="rId23"/>
    <p:sldId id="288" r:id="rId24"/>
    <p:sldId id="322" r:id="rId25"/>
    <p:sldId id="292" r:id="rId26"/>
    <p:sldId id="293" r:id="rId27"/>
    <p:sldId id="323" r:id="rId28"/>
    <p:sldId id="329" r:id="rId29"/>
    <p:sldId id="300" r:id="rId30"/>
    <p:sldId id="32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43"/>
    <p:restoredTop sz="95509"/>
  </p:normalViewPr>
  <p:slideViewPr>
    <p:cSldViewPr snapToGrid="0">
      <p:cViewPr varScale="1">
        <p:scale>
          <a:sx n="83" d="100"/>
          <a:sy n="83" d="100"/>
        </p:scale>
        <p:origin x="240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41E17-E670-5548-B331-36BCD1886604}" type="datetimeFigureOut">
              <a:rPr lang="en-US" smtClean="0"/>
              <a:t>6/5/26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62D63-BD63-984E-BB67-CB9F8E527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72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162D63-BD63-984E-BB67-CB9F8E527F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45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162D63-BD63-984E-BB67-CB9F8E527F7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82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39AF8-6837-C255-1AAA-5F405BCFD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523493-211F-4B11-119D-AC188885F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6B85A-16DE-E8D0-0CC1-812ADBC5D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6012-3C7C-C944-8B9F-172B00733018}" type="datetimeFigureOut">
              <a:rPr lang="en-US" smtClean="0"/>
              <a:t>6/5/26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9E932-FC5D-0B9C-6615-9E35EB1DE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9EEBC-612B-965C-851C-9DE4376FA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82C4-263D-0448-AB09-34094A78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33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F143D-95E2-423A-A0B7-2744831A2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7DE30B-4391-3793-194A-F2086C22F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DC59F-6868-130C-0EAF-A13DCB12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6012-3C7C-C944-8B9F-172B00733018}" type="datetimeFigureOut">
              <a:rPr lang="en-US" smtClean="0"/>
              <a:t>6/5/26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FB051-B002-7E8A-1140-0E289478B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B3889-FCD6-A5D5-25AA-DBF299717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82C4-263D-0448-AB09-34094A78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1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C1251F-D5AD-22DA-B569-CAFA6320BB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BC503-A5D0-F2ED-C2E8-2502607A8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9AC8B-12BF-99F5-E928-13BD65C45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6012-3C7C-C944-8B9F-172B00733018}" type="datetimeFigureOut">
              <a:rPr lang="en-US" smtClean="0"/>
              <a:t>6/5/26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CF459-88F3-289D-1EBE-604512729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7BA48-FEAC-1B8C-64DB-E7BDD8D1F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82C4-263D-0448-AB09-34094A78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7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381B1-C98E-E248-CACD-2CCBC3554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1D6C1-8EAA-1419-08E4-14DAAAE49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067E9-8860-1274-FFAE-E6CAED8B8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6012-3C7C-C944-8B9F-172B00733018}" type="datetimeFigureOut">
              <a:rPr lang="en-US" smtClean="0"/>
              <a:t>6/5/26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BAE2A-6E6E-9F56-8D06-285BA8AA7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3FCF8-5264-20FB-223F-E4484CC4F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82C4-263D-0448-AB09-34094A78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8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B3FAE-90A0-F267-C781-7C24D44A0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301E8-7C27-4CEA-FD18-9F5AF09C8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A2C2B-FE32-6B25-8AA3-3A2BD68F4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6012-3C7C-C944-8B9F-172B00733018}" type="datetimeFigureOut">
              <a:rPr lang="en-US" smtClean="0"/>
              <a:t>6/5/26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820BA-5EFA-6E48-793F-0F960316A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DB596-423A-1914-96E6-75E597B81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82C4-263D-0448-AB09-34094A78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2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9499F-3BE2-99B7-4275-7FCD7815F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89831-84CF-DAF4-486B-C48E5F632D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0D4698-7B0E-7004-15C2-92C91D3B8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C1F440-F75A-6E48-FF25-6172D2D9B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6012-3C7C-C944-8B9F-172B00733018}" type="datetimeFigureOut">
              <a:rPr lang="en-US" smtClean="0"/>
              <a:t>6/5/26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5F7EE0-2941-0BD8-7E78-414B1BBC1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453E5B-BA5C-E126-C153-D45CB8ABD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82C4-263D-0448-AB09-34094A78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01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095D7-A8A4-3DDD-8B88-A119CA88A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8429B-F347-0846-8EA8-429BEC4B6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FEBC7-4690-D9EC-794D-E152C60AF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D39CFE-E141-19F0-2D7C-2F8DF059CC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5F67DC-A68D-DD0B-C5AA-EF4B4EE556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C9F285-60D5-C833-1F89-9F23CEB03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6012-3C7C-C944-8B9F-172B00733018}" type="datetimeFigureOut">
              <a:rPr lang="en-US" smtClean="0"/>
              <a:t>6/5/26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B7084A-B23F-0A68-A368-4E50D419A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1A4394-668F-196D-B22D-AE206932E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82C4-263D-0448-AB09-34094A78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30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37CEF-68C4-8D13-BF61-4D4C75BCD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B8B504-5C6B-8D3C-5886-F9EB82718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6012-3C7C-C944-8B9F-172B00733018}" type="datetimeFigureOut">
              <a:rPr lang="en-US" smtClean="0"/>
              <a:t>6/5/26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BA1DF6-6E94-BEF0-FD45-7FE28DE04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D7246-83A1-E3B9-BFA9-49501547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82C4-263D-0448-AB09-34094A78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65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E3134B-32C4-9055-09BF-794538F68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6012-3C7C-C944-8B9F-172B00733018}" type="datetimeFigureOut">
              <a:rPr lang="en-US" smtClean="0"/>
              <a:t>6/5/26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79AE4C-7D0B-444D-6CF3-746C860A2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8BADE-BF43-486A-9A9E-435820B5C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82C4-263D-0448-AB09-34094A78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1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48514-C3D2-059B-DDF3-D321FE9A6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0AA88-3F30-7B23-9F90-544CFEF20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FDB6ED-C295-3867-A416-8A9BC3D7B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03EA2-814A-DD3A-5B0D-B46052ADF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6012-3C7C-C944-8B9F-172B00733018}" type="datetimeFigureOut">
              <a:rPr lang="en-US" smtClean="0"/>
              <a:t>6/5/26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482E05-FB4C-72DC-8941-7FDFD9A59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C6C7B6-6DBF-4F2A-D447-E677AF2E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82C4-263D-0448-AB09-34094A78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9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D2BA8-E5FF-5B59-4E10-74C928DA6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CF6C73-1713-16FA-9808-8283376E0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C3875C-53D1-DEE5-DC53-EB1B02685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17F5C3-6A26-0984-712E-6BB957A7E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6012-3C7C-C944-8B9F-172B00733018}" type="datetimeFigureOut">
              <a:rPr lang="en-US" smtClean="0"/>
              <a:t>6/5/26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85D67-F9EB-DEFF-D523-D14148ED2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C684A1-3CE9-5678-2C94-2F9E5DA1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82C4-263D-0448-AB09-34094A78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13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8F585A-9580-3D2E-2CCC-9F4F326D6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31A171-1FF1-E6DE-0A3A-1A5A57114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76C05-E95E-2034-5820-EA5260F8E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676012-3C7C-C944-8B9F-172B00733018}" type="datetimeFigureOut">
              <a:rPr lang="en-US" smtClean="0"/>
              <a:t>6/5/26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D7F58-C265-996C-94AC-C167ACD77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03BFE-5497-516C-0D5E-977F4582A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1482C4-263D-0448-AB09-34094A78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6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5.sv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7F78E-2A29-92D9-E03D-A8899CA95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533" y="406400"/>
            <a:ext cx="10100931" cy="2387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Non-Interactive Secure Computation </a:t>
            </a:r>
            <a:br>
              <a:rPr lang="en-US" sz="4000" b="1" dirty="0">
                <a:solidFill>
                  <a:schemeClr val="tx2"/>
                </a:solidFill>
              </a:rPr>
            </a:br>
            <a:r>
              <a:rPr lang="en-US" sz="4000" b="1" dirty="0">
                <a:solidFill>
                  <a:schemeClr val="tx2"/>
                </a:solidFill>
              </a:rPr>
              <a:t>with Constant Communication Overhead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9BBB02-4A8F-F184-63E0-1504C37E80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chemeClr val="tx2"/>
                </a:solidFill>
              </a:rPr>
              <a:t>Yuval Ishai</a:t>
            </a:r>
            <a:r>
              <a:rPr lang="en-US" sz="2200" baseline="30000" dirty="0">
                <a:solidFill>
                  <a:schemeClr val="tx2"/>
                </a:solidFill>
              </a:rPr>
              <a:t>1</a:t>
            </a:r>
            <a:r>
              <a:rPr lang="en-US" sz="2200" dirty="0">
                <a:solidFill>
                  <a:schemeClr val="tx2"/>
                </a:solidFill>
              </a:rPr>
              <a:t>,  </a:t>
            </a:r>
            <a:r>
              <a:rPr lang="en-US" sz="2200" b="1" dirty="0">
                <a:solidFill>
                  <a:schemeClr val="tx2"/>
                </a:solidFill>
              </a:rPr>
              <a:t>Ziyang Jin</a:t>
            </a:r>
            <a:r>
              <a:rPr lang="en-US" sz="2200" b="1" baseline="30000" dirty="0">
                <a:solidFill>
                  <a:schemeClr val="tx2"/>
                </a:solidFill>
              </a:rPr>
              <a:t>2</a:t>
            </a:r>
            <a:r>
              <a:rPr lang="en-US" sz="2200" dirty="0">
                <a:solidFill>
                  <a:schemeClr val="tx2"/>
                </a:solidFill>
              </a:rPr>
              <a:t>,  Naty Peter,  Akshayaram Srinivasan</a:t>
            </a:r>
            <a:r>
              <a:rPr lang="en-US" sz="2200" baseline="30000" dirty="0">
                <a:solidFill>
                  <a:schemeClr val="tx2"/>
                </a:solidFill>
              </a:rPr>
              <a:t>2</a:t>
            </a:r>
          </a:p>
          <a:p>
            <a:endParaRPr lang="en-US" i="1" dirty="0">
              <a:solidFill>
                <a:schemeClr val="tx2"/>
              </a:solidFill>
            </a:endParaRPr>
          </a:p>
          <a:p>
            <a:r>
              <a:rPr lang="en-US" sz="18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Technion and AWS</a:t>
            </a:r>
            <a:r>
              <a:rPr lang="en-US" sz="18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 </a:t>
            </a:r>
            <a:r>
              <a:rPr lang="en-US" sz="18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University of Toronto</a:t>
            </a:r>
          </a:p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June 5, 2026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1E16D5-D3D3-59B3-6A5C-649534416D2A}"/>
              </a:ext>
            </a:extLst>
          </p:cNvPr>
          <p:cNvSpPr txBox="1"/>
          <p:nvPr/>
        </p:nvSpPr>
        <p:spPr>
          <a:xfrm>
            <a:off x="3834225" y="726923"/>
            <a:ext cx="4523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Ontario Cryptography Day 2026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00A0BC-2B79-4859-D5C6-E8DB46D19452}"/>
              </a:ext>
            </a:extLst>
          </p:cNvPr>
          <p:cNvSpPr txBox="1"/>
          <p:nvPr/>
        </p:nvSpPr>
        <p:spPr>
          <a:xfrm>
            <a:off x="9317887" y="6451600"/>
            <a:ext cx="270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 work is not associated with AWS</a:t>
            </a:r>
          </a:p>
        </p:txBody>
      </p:sp>
    </p:spTree>
    <p:extLst>
      <p:ext uri="{BB962C8B-B14F-4D97-AF65-F5344CB8AC3E}">
        <p14:creationId xmlns:p14="http://schemas.microsoft.com/office/powerpoint/2010/main" val="3357558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6D2491-B14E-FA8A-4E16-FA2F36855220}"/>
              </a:ext>
            </a:extLst>
          </p:cNvPr>
          <p:cNvSpPr txBox="1"/>
          <p:nvPr/>
        </p:nvSpPr>
        <p:spPr>
          <a:xfrm>
            <a:off x="1510827" y="2459504"/>
            <a:ext cx="917034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Can we construct a two-round, malicious NISC protocol with constant communication overhead </a:t>
            </a:r>
            <a:r>
              <a:rPr lang="en-US" sz="4000" b="1" i="1" dirty="0"/>
              <a:t>O</a:t>
            </a:r>
            <a:r>
              <a:rPr lang="en-US" sz="4000" b="1" dirty="0"/>
              <a:t>(|</a:t>
            </a:r>
            <a:r>
              <a:rPr lang="en-US" sz="4000" b="1" i="1" dirty="0"/>
              <a:t>C</a:t>
            </a:r>
            <a:r>
              <a:rPr lang="en-US" sz="4000" b="1" dirty="0"/>
              <a:t>|</a:t>
            </a:r>
            <a:r>
              <a:rPr lang="el-GR" sz="4000" b="1" dirty="0"/>
              <a:t>λ</a:t>
            </a:r>
            <a:r>
              <a:rPr lang="en-US" sz="4000" b="1" dirty="0"/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2868084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D6D0DDD-096F-298F-0AAB-C1D25036E7F1}"/>
              </a:ext>
            </a:extLst>
          </p:cNvPr>
          <p:cNvSpPr/>
          <p:nvPr/>
        </p:nvSpPr>
        <p:spPr>
          <a:xfrm>
            <a:off x="638783" y="1604931"/>
            <a:ext cx="10894978" cy="247275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22305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A31E85-8CEF-CBED-6F88-1D2BE911F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02DD4-9C56-14B7-8629-464D8FBF6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1485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b="1" dirty="0"/>
              <a:t>Main Theorem</a:t>
            </a:r>
          </a:p>
          <a:p>
            <a:pPr marL="0" indent="0">
              <a:buNone/>
            </a:pPr>
            <a:r>
              <a:rPr lang="en-US" sz="3200" dirty="0"/>
              <a:t>Assuming a random oracle and random bit OT correlations, there is a malicious-secure, two-party NISC protocol for any Boolean circuit </a:t>
            </a:r>
            <a:r>
              <a:rPr lang="en-US" sz="3200" i="1" dirty="0"/>
              <a:t>C</a:t>
            </a:r>
            <a:r>
              <a:rPr lang="en-US" sz="3200" dirty="0"/>
              <a:t> with a communication cost of </a:t>
            </a:r>
            <a:r>
              <a:rPr lang="en-US" sz="3200" i="1" dirty="0"/>
              <a:t>O</a:t>
            </a:r>
            <a:r>
              <a:rPr lang="en-US" sz="3200" dirty="0"/>
              <a:t>(|</a:t>
            </a:r>
            <a:r>
              <a:rPr lang="en-US" sz="3200" i="1" dirty="0"/>
              <a:t>C</a:t>
            </a:r>
            <a:r>
              <a:rPr lang="en-US" sz="3200" dirty="0"/>
              <a:t>|</a:t>
            </a:r>
            <a:r>
              <a:rPr lang="el-GR" sz="3200" dirty="0"/>
              <a:t>λ</a:t>
            </a:r>
            <a:r>
              <a:rPr lang="en-US" sz="3200" dirty="0"/>
              <a:t>) bits.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3162D9-8095-F6DD-6EDF-DD833067E312}"/>
              </a:ext>
            </a:extLst>
          </p:cNvPr>
          <p:cNvSpPr txBox="1"/>
          <p:nvPr/>
        </p:nvSpPr>
        <p:spPr>
          <a:xfrm>
            <a:off x="1997841" y="4855822"/>
            <a:ext cx="7094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Black-box use of underlying cryptographic primitives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0C89F0-3048-8F4A-BCEF-898F2533971B}"/>
              </a:ext>
            </a:extLst>
          </p:cNvPr>
          <p:cNvSpPr txBox="1"/>
          <p:nvPr/>
        </p:nvSpPr>
        <p:spPr>
          <a:xfrm>
            <a:off x="1985649" y="5352403"/>
            <a:ext cx="5321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Compatible with </a:t>
            </a:r>
            <a:r>
              <a:rPr lang="en-US" sz="2400" dirty="0" err="1"/>
              <a:t>FreeXOR</a:t>
            </a:r>
            <a:r>
              <a:rPr lang="en-US" sz="2400" dirty="0"/>
              <a:t> optimization</a:t>
            </a:r>
          </a:p>
        </p:txBody>
      </p:sp>
      <p:sp>
        <p:nvSpPr>
          <p:cNvPr id="6" name="4-Point Star 5">
            <a:extLst>
              <a:ext uri="{FF2B5EF4-FFF2-40B4-BE49-F238E27FC236}">
                <a16:creationId xmlns:a16="http://schemas.microsoft.com/office/drawing/2014/main" id="{00AB19D0-AE4D-9797-B807-B0E1C8F293FA}"/>
              </a:ext>
            </a:extLst>
          </p:cNvPr>
          <p:cNvSpPr/>
          <p:nvPr/>
        </p:nvSpPr>
        <p:spPr>
          <a:xfrm>
            <a:off x="1656465" y="4925804"/>
            <a:ext cx="329184" cy="329977"/>
          </a:xfrm>
          <a:prstGeom prst="star4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4-Point Star 6">
            <a:extLst>
              <a:ext uri="{FF2B5EF4-FFF2-40B4-BE49-F238E27FC236}">
                <a16:creationId xmlns:a16="http://schemas.microsoft.com/office/drawing/2014/main" id="{F3C41756-F61B-1CBD-D9F3-8582DFB3B218}"/>
              </a:ext>
            </a:extLst>
          </p:cNvPr>
          <p:cNvSpPr/>
          <p:nvPr/>
        </p:nvSpPr>
        <p:spPr>
          <a:xfrm>
            <a:off x="1656465" y="5414109"/>
            <a:ext cx="329184" cy="329977"/>
          </a:xfrm>
          <a:prstGeom prst="star4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AB1B2-302B-26B3-9AEE-F40C5404D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FF4015-737C-A738-DB35-901174CEF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4669"/>
            <a:ext cx="12163331" cy="525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29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D3AD6E-C0F6-BA3A-A719-452D18A09982}"/>
              </a:ext>
            </a:extLst>
          </p:cNvPr>
          <p:cNvSpPr txBox="1"/>
          <p:nvPr/>
        </p:nvSpPr>
        <p:spPr>
          <a:xfrm>
            <a:off x="1431967" y="2320167"/>
            <a:ext cx="96589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Our Compiler:</a:t>
            </a:r>
          </a:p>
          <a:p>
            <a:pPr algn="ctr"/>
            <a:r>
              <a:rPr lang="en-US" sz="4000" b="1" dirty="0"/>
              <a:t>A novel combination of </a:t>
            </a:r>
          </a:p>
          <a:p>
            <a:pPr algn="ctr"/>
            <a:r>
              <a:rPr lang="en-US" sz="4000" b="1" dirty="0"/>
              <a:t>IPS Compiler + Packed SS + Ligero Proofs</a:t>
            </a:r>
          </a:p>
        </p:txBody>
      </p:sp>
    </p:spTree>
    <p:extLst>
      <p:ext uri="{BB962C8B-B14F-4D97-AF65-F5344CB8AC3E}">
        <p14:creationId xmlns:p14="http://schemas.microsoft.com/office/powerpoint/2010/main" val="2397991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92996-D1C5-5431-2090-48E688C8B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BEFE0-DD72-CBF5-7177-C69B23345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Attempt to Achieve Malicious Security</a:t>
            </a:r>
          </a:p>
        </p:txBody>
      </p:sp>
      <p:pic>
        <p:nvPicPr>
          <p:cNvPr id="4" name="Content Placeholder 4" descr="A cartoon of a person with brown hair&#10;&#10;AI-generated content may be incorrect.">
            <a:extLst>
              <a:ext uri="{FF2B5EF4-FFF2-40B4-BE49-F238E27FC236}">
                <a16:creationId xmlns:a16="http://schemas.microsoft.com/office/drawing/2014/main" id="{58FFC663-B216-78F0-EFF4-52A5CFAA6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35" y="2864644"/>
            <a:ext cx="1587500" cy="2273300"/>
          </a:xfrm>
          <a:prstGeom prst="rect">
            <a:avLst/>
          </a:prstGeom>
        </p:spPr>
      </p:pic>
      <p:pic>
        <p:nvPicPr>
          <p:cNvPr id="5" name="Picture 4" descr="A cartoon of a child&#10;&#10;AI-generated content may be incorrect.">
            <a:extLst>
              <a:ext uri="{FF2B5EF4-FFF2-40B4-BE49-F238E27FC236}">
                <a16:creationId xmlns:a16="http://schemas.microsoft.com/office/drawing/2014/main" id="{C0DB81FB-1D3C-FFF1-5B73-8B48FCB6D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2565" y="2839244"/>
            <a:ext cx="1600200" cy="2298700"/>
          </a:xfrm>
          <a:prstGeom prst="rect">
            <a:avLst/>
          </a:prstGeom>
        </p:spPr>
      </p:pic>
      <p:pic>
        <p:nvPicPr>
          <p:cNvPr id="6" name="Picture 5" descr="A close-up of a device&#10;&#10;AI-generated content may be incorrect.">
            <a:extLst>
              <a:ext uri="{FF2B5EF4-FFF2-40B4-BE49-F238E27FC236}">
                <a16:creationId xmlns:a16="http://schemas.microsoft.com/office/drawing/2014/main" id="{5A100CBE-FB48-6206-1282-11BE96525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082" y="1541066"/>
            <a:ext cx="1883020" cy="681474"/>
          </a:xfrm>
          <a:prstGeom prst="rect">
            <a:avLst/>
          </a:prstGeom>
        </p:spPr>
      </p:pic>
      <p:pic>
        <p:nvPicPr>
          <p:cNvPr id="7" name="Picture 6" descr="A close-up of a device&#10;&#10;AI-generated content may be incorrect.">
            <a:extLst>
              <a:ext uri="{FF2B5EF4-FFF2-40B4-BE49-F238E27FC236}">
                <a16:creationId xmlns:a16="http://schemas.microsoft.com/office/drawing/2014/main" id="{C56C75D0-40A2-F3B4-2C76-92F170DA5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771" y="2326512"/>
            <a:ext cx="1883020" cy="681474"/>
          </a:xfrm>
          <a:prstGeom prst="rect">
            <a:avLst/>
          </a:prstGeom>
        </p:spPr>
      </p:pic>
      <p:pic>
        <p:nvPicPr>
          <p:cNvPr id="8" name="Picture 7" descr="A close-up of a device&#10;&#10;AI-generated content may be incorrect.">
            <a:extLst>
              <a:ext uri="{FF2B5EF4-FFF2-40B4-BE49-F238E27FC236}">
                <a16:creationId xmlns:a16="http://schemas.microsoft.com/office/drawing/2014/main" id="{AF3BC959-F314-3358-E799-1A8EC11A2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082" y="3088263"/>
            <a:ext cx="1883020" cy="681474"/>
          </a:xfrm>
          <a:prstGeom prst="rect">
            <a:avLst/>
          </a:prstGeom>
        </p:spPr>
      </p:pic>
      <p:pic>
        <p:nvPicPr>
          <p:cNvPr id="9" name="Picture 8" descr="A close-up of a device&#10;&#10;AI-generated content may be incorrect.">
            <a:extLst>
              <a:ext uri="{FF2B5EF4-FFF2-40B4-BE49-F238E27FC236}">
                <a16:creationId xmlns:a16="http://schemas.microsoft.com/office/drawing/2014/main" id="{E543DC41-CC60-8E24-CA43-A2B84174D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771" y="3873709"/>
            <a:ext cx="1883020" cy="681474"/>
          </a:xfrm>
          <a:prstGeom prst="rect">
            <a:avLst/>
          </a:prstGeom>
        </p:spPr>
      </p:pic>
      <p:pic>
        <p:nvPicPr>
          <p:cNvPr id="10" name="Picture 9" descr="A close-up of a device&#10;&#10;AI-generated content may be incorrect.">
            <a:extLst>
              <a:ext uri="{FF2B5EF4-FFF2-40B4-BE49-F238E27FC236}">
                <a16:creationId xmlns:a16="http://schemas.microsoft.com/office/drawing/2014/main" id="{B6F38C5F-BAED-68AD-6D1A-167BA9FD2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082" y="4739432"/>
            <a:ext cx="1883020" cy="681474"/>
          </a:xfrm>
          <a:prstGeom prst="rect">
            <a:avLst/>
          </a:prstGeom>
        </p:spPr>
      </p:pic>
      <p:pic>
        <p:nvPicPr>
          <p:cNvPr id="11" name="Picture 10" descr="A close-up of a device&#10;&#10;AI-generated content may be incorrect.">
            <a:extLst>
              <a:ext uri="{FF2B5EF4-FFF2-40B4-BE49-F238E27FC236}">
                <a16:creationId xmlns:a16="http://schemas.microsoft.com/office/drawing/2014/main" id="{255A2AE1-874A-CFFB-FD9F-17F8E416A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771" y="5524878"/>
            <a:ext cx="1883020" cy="68147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4228440-40CC-A93F-466A-003BCF936298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2132329" y="1881803"/>
            <a:ext cx="2863753" cy="15523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3A9AE57-7333-9D30-F99D-E17C17106183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2217039" y="2667249"/>
            <a:ext cx="2783732" cy="1003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E0A825A-96E7-042C-BBDF-613C72B52C2E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2220986" y="3429000"/>
            <a:ext cx="2775096" cy="4393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914ED51-8802-63EE-127A-E9180655322F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217039" y="4064824"/>
            <a:ext cx="2783732" cy="1496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324A10F-E618-052B-CC22-3F5FAD6B5E5C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2217039" y="4250735"/>
            <a:ext cx="2779043" cy="8294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DF1F613-6E14-339F-0934-A1BAA5AF6ABF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2132329" y="4456095"/>
            <a:ext cx="2868442" cy="14095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9D9F428-1913-0209-182C-E7AA84ECD8FA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6879102" y="1881803"/>
            <a:ext cx="3188774" cy="1856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920B8A8-6F50-9FE3-ADC4-93FB4B6830CE}"/>
              </a:ext>
            </a:extLst>
          </p:cNvPr>
          <p:cNvCxnSpPr>
            <a:cxnSpLocks/>
            <a:endCxn id="7" idx="3"/>
          </p:cNvCxnSpPr>
          <p:nvPr/>
        </p:nvCxnSpPr>
        <p:spPr>
          <a:xfrm flipH="1" flipV="1">
            <a:off x="6883791" y="2667249"/>
            <a:ext cx="2972972" cy="12936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08A6D78-942C-7653-664F-A5A563E1D2E9}"/>
              </a:ext>
            </a:extLst>
          </p:cNvPr>
          <p:cNvCxnSpPr>
            <a:cxnSpLocks/>
            <a:endCxn id="8" idx="3"/>
          </p:cNvCxnSpPr>
          <p:nvPr/>
        </p:nvCxnSpPr>
        <p:spPr>
          <a:xfrm flipH="1" flipV="1">
            <a:off x="6879102" y="3429000"/>
            <a:ext cx="2894036" cy="7563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7B0C731-2C5F-F8FA-169A-0AAF0A8A2CB9}"/>
              </a:ext>
            </a:extLst>
          </p:cNvPr>
          <p:cNvCxnSpPr>
            <a:cxnSpLocks/>
            <a:endCxn id="9" idx="3"/>
          </p:cNvCxnSpPr>
          <p:nvPr/>
        </p:nvCxnSpPr>
        <p:spPr>
          <a:xfrm flipH="1" flipV="1">
            <a:off x="6883791" y="4214446"/>
            <a:ext cx="2894036" cy="1450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CAAEE86-86E3-C7E5-E3AF-D2B015A496FC}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6879102" y="4630061"/>
            <a:ext cx="2977661" cy="4501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7EE205F-D3AA-C48E-7A7A-2985509203C1}"/>
              </a:ext>
            </a:extLst>
          </p:cNvPr>
          <p:cNvCxnSpPr>
            <a:cxnSpLocks/>
            <a:endCxn id="11" idx="3"/>
          </p:cNvCxnSpPr>
          <p:nvPr/>
        </p:nvCxnSpPr>
        <p:spPr>
          <a:xfrm flipH="1">
            <a:off x="6883791" y="4814310"/>
            <a:ext cx="3184085" cy="10513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909136D-8C3A-5682-CBC6-DD5C3912A309}"/>
              </a:ext>
            </a:extLst>
          </p:cNvPr>
          <p:cNvSpPr txBox="1"/>
          <p:nvPr/>
        </p:nvSpPr>
        <p:spPr>
          <a:xfrm>
            <a:off x="519235" y="1517970"/>
            <a:ext cx="2658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Alice and Bob execute </a:t>
            </a:r>
            <a:r>
              <a:rPr lang="en-US" i="1" dirty="0"/>
              <a:t>m</a:t>
            </a:r>
            <a:r>
              <a:rPr lang="en-US" dirty="0"/>
              <a:t> instances of a semi-honest 2PC protocol in parallel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25F552-C027-36EA-8B75-17211CBE6719}"/>
              </a:ext>
            </a:extLst>
          </p:cNvPr>
          <p:cNvSpPr txBox="1"/>
          <p:nvPr/>
        </p:nvSpPr>
        <p:spPr>
          <a:xfrm>
            <a:off x="519235" y="5063213"/>
            <a:ext cx="1736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Alice selects a random subset of instances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D8426B8-E9DF-95A6-7BCE-9DAC88732247}"/>
              </a:ext>
            </a:extLst>
          </p:cNvPr>
          <p:cNvSpPr/>
          <p:nvPr/>
        </p:nvSpPr>
        <p:spPr>
          <a:xfrm>
            <a:off x="4655127" y="2326512"/>
            <a:ext cx="2641600" cy="16343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0E9A38-5200-7D1B-03A5-E9C6722A2F7F}"/>
              </a:ext>
            </a:extLst>
          </p:cNvPr>
          <p:cNvSpPr txBox="1"/>
          <p:nvPr/>
        </p:nvSpPr>
        <p:spPr>
          <a:xfrm>
            <a:off x="9789745" y="1479248"/>
            <a:ext cx="18830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Bob reveals his input and randomness to selected instances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8C82D9-48A9-9548-F484-4EA2E04698F9}"/>
              </a:ext>
            </a:extLst>
          </p:cNvPr>
          <p:cNvSpPr txBox="1"/>
          <p:nvPr/>
        </p:nvSpPr>
        <p:spPr>
          <a:xfrm>
            <a:off x="9347200" y="5381462"/>
            <a:ext cx="2149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Bob cheats in these instances, he gets caught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B958AE6-E19B-10F7-A3B5-592E08BD45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3678" y="2952646"/>
            <a:ext cx="1252932" cy="146985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1C1974B-751D-790B-1046-11AB6803E244}"/>
              </a:ext>
            </a:extLst>
          </p:cNvPr>
          <p:cNvSpPr txBox="1"/>
          <p:nvPr/>
        </p:nvSpPr>
        <p:spPr>
          <a:xfrm>
            <a:off x="4616776" y="1682221"/>
            <a:ext cx="287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847B266-B71D-95C2-81B0-26949126F3E4}"/>
              </a:ext>
            </a:extLst>
          </p:cNvPr>
          <p:cNvSpPr txBox="1"/>
          <p:nvPr/>
        </p:nvSpPr>
        <p:spPr>
          <a:xfrm>
            <a:off x="4626045" y="2356478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CD22202-AF0C-EDAF-0B8E-E49162A34F8A}"/>
              </a:ext>
            </a:extLst>
          </p:cNvPr>
          <p:cNvSpPr txBox="1"/>
          <p:nvPr/>
        </p:nvSpPr>
        <p:spPr>
          <a:xfrm>
            <a:off x="4655127" y="5363453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6E646B-965A-ABBD-0748-996B4DD0337A}"/>
              </a:ext>
            </a:extLst>
          </p:cNvPr>
          <p:cNvSpPr txBox="1"/>
          <p:nvPr/>
        </p:nvSpPr>
        <p:spPr>
          <a:xfrm>
            <a:off x="6947339" y="165498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AE593AB-3910-9053-F872-4C61BA689C7D}"/>
              </a:ext>
            </a:extLst>
          </p:cNvPr>
          <p:cNvSpPr txBox="1"/>
          <p:nvPr/>
        </p:nvSpPr>
        <p:spPr>
          <a:xfrm>
            <a:off x="6947339" y="237861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773438-EB2E-21EB-058E-C42DC8280B16}"/>
              </a:ext>
            </a:extLst>
          </p:cNvPr>
          <p:cNvSpPr txBox="1"/>
          <p:nvPr/>
        </p:nvSpPr>
        <p:spPr>
          <a:xfrm>
            <a:off x="6947339" y="5381462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5CF7F98-9BFB-53D5-BC8F-A6F458634B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0940" y="3063404"/>
            <a:ext cx="1793621" cy="648939"/>
          </a:xfrm>
          <a:prstGeom prst="rect">
            <a:avLst/>
          </a:prstGeom>
        </p:spPr>
      </p:pic>
      <p:sp>
        <p:nvSpPr>
          <p:cNvPr id="34" name="Oval Callout 33">
            <a:extLst>
              <a:ext uri="{FF2B5EF4-FFF2-40B4-BE49-F238E27FC236}">
                <a16:creationId xmlns:a16="http://schemas.microsoft.com/office/drawing/2014/main" id="{3C4F754A-DBF4-89A6-DC0E-9A3B2D083817}"/>
              </a:ext>
            </a:extLst>
          </p:cNvPr>
          <p:cNvSpPr/>
          <p:nvPr/>
        </p:nvSpPr>
        <p:spPr>
          <a:xfrm>
            <a:off x="11328623" y="3007986"/>
            <a:ext cx="838200" cy="527773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Oh no!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E51E777-0265-3209-20F8-7C273465F2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1495" y="5696958"/>
            <a:ext cx="472562" cy="47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3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9" grpId="0" animBg="1"/>
      <p:bldP spid="32" grpId="0"/>
      <p:bldP spid="33" grpId="0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21782-1E7E-B25F-6BD7-467125F14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AF87AE-445F-1EA0-B997-DE1E62BEDF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Alice and Bob run </a:t>
                </a:r>
                <a:r>
                  <a:rPr lang="en-US" i="1" dirty="0"/>
                  <a:t>m</a:t>
                </a:r>
                <a:r>
                  <a:rPr lang="en-US" dirty="0"/>
                  <a:t> instances.</a:t>
                </a:r>
              </a:p>
              <a:p>
                <a:r>
                  <a:rPr lang="en-US" dirty="0"/>
                  <a:t>Suppose the malicious Bob cheats in </a:t>
                </a:r>
                <a:r>
                  <a:rPr lang="en-US" i="1" dirty="0"/>
                  <a:t>0.5m</a:t>
                </a:r>
                <a:r>
                  <a:rPr lang="en-US" dirty="0"/>
                  <a:t> instances.</a:t>
                </a:r>
              </a:p>
              <a:p>
                <a:r>
                  <a:rPr lang="en-US" dirty="0"/>
                  <a:t>Alice chooses random subset of size </a:t>
                </a:r>
                <a:r>
                  <a:rPr lang="en-US" i="1" dirty="0"/>
                  <a:t>0.3m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𝐵𝑜𝑏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𝑔𝑒𝑡𝑠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𝑎𝑤𝑎𝑦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0.5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AF87AE-445F-1EA0-B997-DE1E62BEDF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C5D6EB4-7027-7CD5-A449-01BE108EC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111" y="5420211"/>
            <a:ext cx="1252932" cy="1469858"/>
          </a:xfrm>
          <a:prstGeom prst="rect">
            <a:avLst/>
          </a:prstGeom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id="{8634F41A-BF3A-C17C-A93C-6DB20257C6D5}"/>
              </a:ext>
            </a:extLst>
          </p:cNvPr>
          <p:cNvSpPr/>
          <p:nvPr/>
        </p:nvSpPr>
        <p:spPr>
          <a:xfrm>
            <a:off x="2493254" y="4073694"/>
            <a:ext cx="3016241" cy="1469858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should only cheat in a small fraction of instances!</a:t>
            </a:r>
          </a:p>
        </p:txBody>
      </p:sp>
      <p:pic>
        <p:nvPicPr>
          <p:cNvPr id="6" name="Content Placeholder 4" descr="A cartoon of a person with brown hair&#10;&#10;AI-generated content may be incorrect.">
            <a:extLst>
              <a:ext uri="{FF2B5EF4-FFF2-40B4-BE49-F238E27FC236}">
                <a16:creationId xmlns:a16="http://schemas.microsoft.com/office/drawing/2014/main" id="{47D76126-3137-75D2-F8B9-0EBA847044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2507" y="5345618"/>
            <a:ext cx="1587500" cy="2273300"/>
          </a:xfrm>
          <a:prstGeom prst="rect">
            <a:avLst/>
          </a:prstGeom>
        </p:spPr>
      </p:pic>
      <p:sp>
        <p:nvSpPr>
          <p:cNvPr id="7" name="Oval Callout 6">
            <a:extLst>
              <a:ext uri="{FF2B5EF4-FFF2-40B4-BE49-F238E27FC236}">
                <a16:creationId xmlns:a16="http://schemas.microsoft.com/office/drawing/2014/main" id="{1E3D28D5-0791-89F6-BACA-1D106E3949D2}"/>
              </a:ext>
            </a:extLst>
          </p:cNvPr>
          <p:cNvSpPr/>
          <p:nvPr/>
        </p:nvSpPr>
        <p:spPr>
          <a:xfrm>
            <a:off x="7556134" y="4158624"/>
            <a:ext cx="2515755" cy="1384928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majority of the instances should be correct!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934665-0EE4-B3C8-28FD-5C35A1BDD7A2}"/>
              </a:ext>
            </a:extLst>
          </p:cNvPr>
          <p:cNvSpPr txBox="1"/>
          <p:nvPr/>
        </p:nvSpPr>
        <p:spPr>
          <a:xfrm>
            <a:off x="7615805" y="1130231"/>
            <a:ext cx="2861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Cut &amp; Choose!</a:t>
            </a:r>
          </a:p>
        </p:txBody>
      </p:sp>
    </p:spTree>
    <p:extLst>
      <p:ext uri="{BB962C8B-B14F-4D97-AF65-F5344CB8AC3E}">
        <p14:creationId xmlns:p14="http://schemas.microsoft.com/office/powerpoint/2010/main" val="25102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A85EE96-5686-FFD5-1E19-6C9A940C9D92}"/>
              </a:ext>
            </a:extLst>
          </p:cNvPr>
          <p:cNvSpPr/>
          <p:nvPr/>
        </p:nvSpPr>
        <p:spPr>
          <a:xfrm>
            <a:off x="3610984" y="5433639"/>
            <a:ext cx="5434149" cy="1053737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E72989C-FAD0-37E4-692D-248CCA7C9E3C}"/>
              </a:ext>
            </a:extLst>
          </p:cNvPr>
          <p:cNvSpPr/>
          <p:nvPr/>
        </p:nvSpPr>
        <p:spPr>
          <a:xfrm>
            <a:off x="6257547" y="3618156"/>
            <a:ext cx="5354937" cy="1325563"/>
          </a:xfrm>
          <a:prstGeom prst="rect">
            <a:avLst/>
          </a:prstGeom>
          <a:solidFill>
            <a:schemeClr val="accent1">
              <a:alpha val="3486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09AF5C-CF07-5777-E2BE-7D7CF9B5E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Packed Shamir Secret Sharing [FY 92]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373252-D51E-70EC-2CCC-B2945CA5BBB6}"/>
              </a:ext>
            </a:extLst>
          </p:cNvPr>
          <p:cNvCxnSpPr>
            <a:cxnSpLocks/>
          </p:cNvCxnSpPr>
          <p:nvPr/>
        </p:nvCxnSpPr>
        <p:spPr>
          <a:xfrm>
            <a:off x="683491" y="4147127"/>
            <a:ext cx="5107709" cy="126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B3ADB9-5288-ABA5-CF24-E992C912ADD2}"/>
              </a:ext>
            </a:extLst>
          </p:cNvPr>
          <p:cNvCxnSpPr/>
          <p:nvPr/>
        </p:nvCxnSpPr>
        <p:spPr>
          <a:xfrm flipV="1">
            <a:off x="1145309" y="1496291"/>
            <a:ext cx="0" cy="33897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reeform 11">
            <a:extLst>
              <a:ext uri="{FF2B5EF4-FFF2-40B4-BE49-F238E27FC236}">
                <a16:creationId xmlns:a16="http://schemas.microsoft.com/office/drawing/2014/main" id="{468A8953-90A7-7061-4F76-51BA94001E50}"/>
              </a:ext>
            </a:extLst>
          </p:cNvPr>
          <p:cNvSpPr/>
          <p:nvPr/>
        </p:nvSpPr>
        <p:spPr>
          <a:xfrm>
            <a:off x="905164" y="2710873"/>
            <a:ext cx="4378037" cy="1807649"/>
          </a:xfrm>
          <a:custGeom>
            <a:avLst/>
            <a:gdLst>
              <a:gd name="csX0" fmla="*/ 0 w 4378037"/>
              <a:gd name="csY0" fmla="*/ 1716950 h 1807649"/>
              <a:gd name="csX1" fmla="*/ 646546 w 4378037"/>
              <a:gd name="csY1" fmla="*/ 1763132 h 1807649"/>
              <a:gd name="csX2" fmla="*/ 960582 w 4378037"/>
              <a:gd name="csY2" fmla="*/ 1162768 h 1807649"/>
              <a:gd name="csX3" fmla="*/ 1108364 w 4378037"/>
              <a:gd name="csY3" fmla="*/ 885677 h 1807649"/>
              <a:gd name="csX4" fmla="*/ 1293091 w 4378037"/>
              <a:gd name="csY4" fmla="*/ 793314 h 1807649"/>
              <a:gd name="csX5" fmla="*/ 1431637 w 4378037"/>
              <a:gd name="csY5" fmla="*/ 978041 h 1807649"/>
              <a:gd name="csX6" fmla="*/ 1487055 w 4378037"/>
              <a:gd name="csY6" fmla="*/ 1208950 h 1807649"/>
              <a:gd name="csX7" fmla="*/ 1551709 w 4378037"/>
              <a:gd name="csY7" fmla="*/ 1421386 h 1807649"/>
              <a:gd name="csX8" fmla="*/ 1801091 w 4378037"/>
              <a:gd name="csY8" fmla="*/ 1569168 h 1807649"/>
              <a:gd name="csX9" fmla="*/ 1995055 w 4378037"/>
              <a:gd name="csY9" fmla="*/ 1329023 h 1807649"/>
              <a:gd name="csX10" fmla="*/ 2068946 w 4378037"/>
              <a:gd name="csY10" fmla="*/ 996514 h 1807649"/>
              <a:gd name="csX11" fmla="*/ 2105891 w 4378037"/>
              <a:gd name="csY11" fmla="*/ 673241 h 1807649"/>
              <a:gd name="csX12" fmla="*/ 2179782 w 4378037"/>
              <a:gd name="csY12" fmla="*/ 174477 h 1807649"/>
              <a:gd name="csX13" fmla="*/ 2438400 w 4378037"/>
              <a:gd name="csY13" fmla="*/ 8223 h 1807649"/>
              <a:gd name="csX14" fmla="*/ 2604655 w 4378037"/>
              <a:gd name="csY14" fmla="*/ 54405 h 1807649"/>
              <a:gd name="csX15" fmla="*/ 2724728 w 4378037"/>
              <a:gd name="csY15" fmla="*/ 303786 h 1807649"/>
              <a:gd name="csX16" fmla="*/ 2817091 w 4378037"/>
              <a:gd name="csY16" fmla="*/ 488514 h 1807649"/>
              <a:gd name="csX17" fmla="*/ 2890982 w 4378037"/>
              <a:gd name="csY17" fmla="*/ 562405 h 1807649"/>
              <a:gd name="csX18" fmla="*/ 3066473 w 4378037"/>
              <a:gd name="csY18" fmla="*/ 580877 h 1807649"/>
              <a:gd name="csX19" fmla="*/ 3168073 w 4378037"/>
              <a:gd name="csY19" fmla="*/ 377677 h 1807649"/>
              <a:gd name="csX20" fmla="*/ 3251200 w 4378037"/>
              <a:gd name="csY20" fmla="*/ 266841 h 1807649"/>
              <a:gd name="csX21" fmla="*/ 3315855 w 4378037"/>
              <a:gd name="csY21" fmla="*/ 183714 h 1807649"/>
              <a:gd name="csX22" fmla="*/ 3408218 w 4378037"/>
              <a:gd name="csY22" fmla="*/ 156005 h 1807649"/>
              <a:gd name="csX23" fmla="*/ 3620655 w 4378037"/>
              <a:gd name="csY23" fmla="*/ 109823 h 1807649"/>
              <a:gd name="csX24" fmla="*/ 3759200 w 4378037"/>
              <a:gd name="csY24" fmla="*/ 91350 h 1807649"/>
              <a:gd name="csX25" fmla="*/ 4091709 w 4378037"/>
              <a:gd name="csY25" fmla="*/ 91350 h 1807649"/>
              <a:gd name="csX26" fmla="*/ 4378037 w 4378037"/>
              <a:gd name="csY26" fmla="*/ 220659 h 18076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4378037" h="1807649">
                <a:moveTo>
                  <a:pt x="0" y="1716950"/>
                </a:moveTo>
                <a:cubicBezTo>
                  <a:pt x="243224" y="1786223"/>
                  <a:pt x="486449" y="1855496"/>
                  <a:pt x="646546" y="1763132"/>
                </a:cubicBezTo>
                <a:cubicBezTo>
                  <a:pt x="806643" y="1670768"/>
                  <a:pt x="883612" y="1309010"/>
                  <a:pt x="960582" y="1162768"/>
                </a:cubicBezTo>
                <a:cubicBezTo>
                  <a:pt x="1037552" y="1016526"/>
                  <a:pt x="1052946" y="947253"/>
                  <a:pt x="1108364" y="885677"/>
                </a:cubicBezTo>
                <a:cubicBezTo>
                  <a:pt x="1163782" y="824101"/>
                  <a:pt x="1239212" y="777920"/>
                  <a:pt x="1293091" y="793314"/>
                </a:cubicBezTo>
                <a:cubicBezTo>
                  <a:pt x="1346970" y="808708"/>
                  <a:pt x="1399310" y="908768"/>
                  <a:pt x="1431637" y="978041"/>
                </a:cubicBezTo>
                <a:cubicBezTo>
                  <a:pt x="1463964" y="1047314"/>
                  <a:pt x="1467043" y="1135059"/>
                  <a:pt x="1487055" y="1208950"/>
                </a:cubicBezTo>
                <a:cubicBezTo>
                  <a:pt x="1507067" y="1282841"/>
                  <a:pt x="1499370" y="1361350"/>
                  <a:pt x="1551709" y="1421386"/>
                </a:cubicBezTo>
                <a:cubicBezTo>
                  <a:pt x="1604048" y="1481422"/>
                  <a:pt x="1727200" y="1584562"/>
                  <a:pt x="1801091" y="1569168"/>
                </a:cubicBezTo>
                <a:cubicBezTo>
                  <a:pt x="1874982" y="1553774"/>
                  <a:pt x="1950413" y="1424465"/>
                  <a:pt x="1995055" y="1329023"/>
                </a:cubicBezTo>
                <a:cubicBezTo>
                  <a:pt x="2039697" y="1233581"/>
                  <a:pt x="2050473" y="1105811"/>
                  <a:pt x="2068946" y="996514"/>
                </a:cubicBezTo>
                <a:cubicBezTo>
                  <a:pt x="2087419" y="887217"/>
                  <a:pt x="2087418" y="810247"/>
                  <a:pt x="2105891" y="673241"/>
                </a:cubicBezTo>
                <a:cubicBezTo>
                  <a:pt x="2124364" y="536235"/>
                  <a:pt x="2124364" y="285313"/>
                  <a:pt x="2179782" y="174477"/>
                </a:cubicBezTo>
                <a:cubicBezTo>
                  <a:pt x="2235200" y="63641"/>
                  <a:pt x="2367588" y="28235"/>
                  <a:pt x="2438400" y="8223"/>
                </a:cubicBezTo>
                <a:cubicBezTo>
                  <a:pt x="2509212" y="-11789"/>
                  <a:pt x="2556934" y="5145"/>
                  <a:pt x="2604655" y="54405"/>
                </a:cubicBezTo>
                <a:cubicBezTo>
                  <a:pt x="2652376" y="103665"/>
                  <a:pt x="2689322" y="231435"/>
                  <a:pt x="2724728" y="303786"/>
                </a:cubicBezTo>
                <a:cubicBezTo>
                  <a:pt x="2760134" y="376137"/>
                  <a:pt x="2789382" y="445411"/>
                  <a:pt x="2817091" y="488514"/>
                </a:cubicBezTo>
                <a:cubicBezTo>
                  <a:pt x="2844800" y="531617"/>
                  <a:pt x="2849418" y="547011"/>
                  <a:pt x="2890982" y="562405"/>
                </a:cubicBezTo>
                <a:cubicBezTo>
                  <a:pt x="2932546" y="577799"/>
                  <a:pt x="3020291" y="611665"/>
                  <a:pt x="3066473" y="580877"/>
                </a:cubicBezTo>
                <a:cubicBezTo>
                  <a:pt x="3112655" y="550089"/>
                  <a:pt x="3137285" y="430016"/>
                  <a:pt x="3168073" y="377677"/>
                </a:cubicBezTo>
                <a:cubicBezTo>
                  <a:pt x="3198861" y="325338"/>
                  <a:pt x="3226570" y="299168"/>
                  <a:pt x="3251200" y="266841"/>
                </a:cubicBezTo>
                <a:cubicBezTo>
                  <a:pt x="3275830" y="234514"/>
                  <a:pt x="3289685" y="202187"/>
                  <a:pt x="3315855" y="183714"/>
                </a:cubicBezTo>
                <a:cubicBezTo>
                  <a:pt x="3342025" y="165241"/>
                  <a:pt x="3357418" y="168320"/>
                  <a:pt x="3408218" y="156005"/>
                </a:cubicBezTo>
                <a:cubicBezTo>
                  <a:pt x="3459018" y="143690"/>
                  <a:pt x="3562158" y="120599"/>
                  <a:pt x="3620655" y="109823"/>
                </a:cubicBezTo>
                <a:cubicBezTo>
                  <a:pt x="3679152" y="99047"/>
                  <a:pt x="3680691" y="94429"/>
                  <a:pt x="3759200" y="91350"/>
                </a:cubicBezTo>
                <a:cubicBezTo>
                  <a:pt x="3837709" y="88271"/>
                  <a:pt x="3988570" y="69798"/>
                  <a:pt x="4091709" y="91350"/>
                </a:cubicBezTo>
                <a:cubicBezTo>
                  <a:pt x="4194849" y="112901"/>
                  <a:pt x="4286443" y="166780"/>
                  <a:pt x="4378037" y="220659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9A69588-FF01-D2BB-343A-67BE47AE67EF}"/>
              </a:ext>
            </a:extLst>
          </p:cNvPr>
          <p:cNvSpPr/>
          <p:nvPr/>
        </p:nvSpPr>
        <p:spPr>
          <a:xfrm>
            <a:off x="2119746" y="3484635"/>
            <a:ext cx="92363" cy="10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6C6F328-69A5-F80C-6003-5C2538C9D104}"/>
              </a:ext>
            </a:extLst>
          </p:cNvPr>
          <p:cNvSpPr/>
          <p:nvPr/>
        </p:nvSpPr>
        <p:spPr>
          <a:xfrm>
            <a:off x="2327564" y="3775733"/>
            <a:ext cx="92363" cy="10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1529DE6-5761-78E6-4A01-7C2159D59A31}"/>
              </a:ext>
            </a:extLst>
          </p:cNvPr>
          <p:cNvSpPr/>
          <p:nvPr/>
        </p:nvSpPr>
        <p:spPr>
          <a:xfrm>
            <a:off x="2600037" y="4225637"/>
            <a:ext cx="92363" cy="10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87604FE-8E04-8DFA-C0E3-71935C530A76}"/>
              </a:ext>
            </a:extLst>
          </p:cNvPr>
          <p:cNvSpPr/>
          <p:nvPr/>
        </p:nvSpPr>
        <p:spPr>
          <a:xfrm>
            <a:off x="1593273" y="4327237"/>
            <a:ext cx="92363" cy="10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2F28922-169D-C041-F528-D257EED2F2E4}"/>
              </a:ext>
            </a:extLst>
          </p:cNvPr>
          <p:cNvSpPr/>
          <p:nvPr/>
        </p:nvSpPr>
        <p:spPr>
          <a:xfrm>
            <a:off x="1230747" y="4456176"/>
            <a:ext cx="92363" cy="10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45351BE-E1D8-C7FD-8437-993C46A49FFD}"/>
              </a:ext>
            </a:extLst>
          </p:cNvPr>
          <p:cNvSpPr/>
          <p:nvPr/>
        </p:nvSpPr>
        <p:spPr>
          <a:xfrm>
            <a:off x="2996113" y="3169106"/>
            <a:ext cx="92363" cy="10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4E78CAD-83B7-A325-7105-20966FB5F9B5}"/>
              </a:ext>
            </a:extLst>
          </p:cNvPr>
          <p:cNvSpPr/>
          <p:nvPr/>
        </p:nvSpPr>
        <p:spPr>
          <a:xfrm>
            <a:off x="3239663" y="2706471"/>
            <a:ext cx="92363" cy="10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4EBDA4F-6E83-BBEF-C80A-7058676295FB}"/>
              </a:ext>
            </a:extLst>
          </p:cNvPr>
          <p:cNvSpPr/>
          <p:nvPr/>
        </p:nvSpPr>
        <p:spPr>
          <a:xfrm>
            <a:off x="1854208" y="3728813"/>
            <a:ext cx="92363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7EA307A-FCA4-3F95-A66E-E9A52A4F4594}"/>
              </a:ext>
            </a:extLst>
          </p:cNvPr>
          <p:cNvSpPr/>
          <p:nvPr/>
        </p:nvSpPr>
        <p:spPr>
          <a:xfrm>
            <a:off x="2898045" y="3852967"/>
            <a:ext cx="92363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75848A6-18F9-6608-6C8E-7D278D883B30}"/>
              </a:ext>
            </a:extLst>
          </p:cNvPr>
          <p:cNvSpPr/>
          <p:nvPr/>
        </p:nvSpPr>
        <p:spPr>
          <a:xfrm>
            <a:off x="3726869" y="3207237"/>
            <a:ext cx="92363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60C14BB-794E-B460-D011-C95DF02DD7DF}"/>
              </a:ext>
            </a:extLst>
          </p:cNvPr>
          <p:cNvSpPr/>
          <p:nvPr/>
        </p:nvSpPr>
        <p:spPr>
          <a:xfrm>
            <a:off x="4806370" y="2761673"/>
            <a:ext cx="92363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34E40E0-71D0-D262-8279-1DB5BB273847}"/>
              </a:ext>
            </a:extLst>
          </p:cNvPr>
          <p:cNvSpPr txBox="1"/>
          <p:nvPr/>
        </p:nvSpPr>
        <p:spPr>
          <a:xfrm>
            <a:off x="6363516" y="3658942"/>
            <a:ext cx="5354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/>
              <a:t>Share(</a:t>
            </a:r>
            <a:r>
              <a:rPr lang="en-US" b="1" u="sng" dirty="0"/>
              <a:t>x</a:t>
            </a:r>
            <a:r>
              <a:rPr lang="en-US" i="1" u="sng" dirty="0"/>
              <a:t>)</a:t>
            </a:r>
            <a:r>
              <a:rPr lang="en-US" i="1" dirty="0"/>
              <a:t> </a:t>
            </a:r>
            <a:r>
              <a:rPr lang="en-US" dirty="0"/>
              <a:t>algorithm:</a:t>
            </a:r>
          </a:p>
          <a:p>
            <a:r>
              <a:rPr lang="en-US" dirty="0"/>
              <a:t>1. Sample a random polynomial </a:t>
            </a:r>
            <a:r>
              <a:rPr lang="en-US" i="1" dirty="0"/>
              <a:t>p</a:t>
            </a:r>
            <a:r>
              <a:rPr lang="en-US" dirty="0"/>
              <a:t> of degree </a:t>
            </a:r>
            <a:r>
              <a:rPr lang="en-US" i="1" dirty="0"/>
              <a:t>k </a:t>
            </a:r>
            <a:r>
              <a:rPr lang="en-US" dirty="0"/>
              <a:t>conditioned on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l-GR" dirty="0"/>
              <a:t>β</a:t>
            </a:r>
            <a:r>
              <a:rPr lang="en-US" baseline="-25000" dirty="0"/>
              <a:t>1</a:t>
            </a:r>
            <a:r>
              <a:rPr lang="en-US" dirty="0"/>
              <a:t>) = x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l-GR" dirty="0"/>
              <a:t>β</a:t>
            </a:r>
            <a:r>
              <a:rPr lang="en-US" i="1" baseline="-25000" dirty="0"/>
              <a:t>l</a:t>
            </a:r>
            <a:r>
              <a:rPr lang="en-US" dirty="0"/>
              <a:t>) = x</a:t>
            </a:r>
            <a:r>
              <a:rPr lang="en-US" i="1" baseline="-25000" dirty="0"/>
              <a:t>l</a:t>
            </a:r>
            <a:endParaRPr lang="en-US" dirty="0"/>
          </a:p>
          <a:p>
            <a:r>
              <a:rPr lang="en-US" dirty="0"/>
              <a:t>2. Distribute the shares by giving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 err="1"/>
              <a:t>i</a:t>
            </a:r>
            <a:r>
              <a:rPr lang="en-US" dirty="0"/>
              <a:t>) to party </a:t>
            </a:r>
            <a:r>
              <a:rPr lang="en-US" i="1" dirty="0" err="1"/>
              <a:t>i</a:t>
            </a:r>
            <a:endParaRPr lang="en-US" i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30A9DF-A3AE-839A-AB68-DEA607DD711C}"/>
              </a:ext>
            </a:extLst>
          </p:cNvPr>
          <p:cNvSpPr txBox="1"/>
          <p:nvPr/>
        </p:nvSpPr>
        <p:spPr>
          <a:xfrm>
            <a:off x="6359233" y="1690688"/>
            <a:ext cx="2489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l </a:t>
            </a:r>
            <a:r>
              <a:rPr lang="en-US" dirty="0"/>
              <a:t>: packing size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A396CF-DDE5-4793-7661-50572074764C}"/>
              </a:ext>
            </a:extLst>
          </p:cNvPr>
          <p:cNvSpPr txBox="1"/>
          <p:nvPr/>
        </p:nvSpPr>
        <p:spPr>
          <a:xfrm>
            <a:off x="6359236" y="2315453"/>
            <a:ext cx="468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x</a:t>
            </a:r>
            <a:r>
              <a:rPr lang="en-US" dirty="0"/>
              <a:t> = (x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, …, x</a:t>
            </a:r>
            <a:r>
              <a:rPr lang="en-US" i="1" baseline="-25000" dirty="0"/>
              <a:t>l</a:t>
            </a:r>
            <a:r>
              <a:rPr lang="en-US" dirty="0"/>
              <a:t>) secrets shared to </a:t>
            </a:r>
            <a:r>
              <a:rPr lang="en-US" i="1" dirty="0"/>
              <a:t>m</a:t>
            </a:r>
            <a:r>
              <a:rPr lang="en-US" dirty="0"/>
              <a:t> parties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831712-481F-3DCD-C983-A5071BB49CBE}"/>
              </a:ext>
            </a:extLst>
          </p:cNvPr>
          <p:cNvSpPr txBox="1"/>
          <p:nvPr/>
        </p:nvSpPr>
        <p:spPr>
          <a:xfrm>
            <a:off x="6328058" y="3076505"/>
            <a:ext cx="339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Fix </a:t>
            </a:r>
            <a:r>
              <a:rPr lang="en-US" i="1" dirty="0"/>
              <a:t>m</a:t>
            </a:r>
            <a:r>
              <a:rPr lang="en-US" dirty="0"/>
              <a:t> distinct points: </a:t>
            </a:r>
            <a:r>
              <a:rPr lang="el-GR" dirty="0"/>
              <a:t>α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l-GR" dirty="0"/>
              <a:t>α</a:t>
            </a:r>
            <a:r>
              <a:rPr lang="en-US" i="1" baseline="-25000" dirty="0"/>
              <a:t>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62DF5C-A82B-EE57-A8BF-F6DCEA0FEADC}"/>
              </a:ext>
            </a:extLst>
          </p:cNvPr>
          <p:cNvSpPr txBox="1"/>
          <p:nvPr/>
        </p:nvSpPr>
        <p:spPr>
          <a:xfrm>
            <a:off x="6328058" y="2713224"/>
            <a:ext cx="320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Fix </a:t>
            </a:r>
            <a:r>
              <a:rPr lang="en-US" i="1" dirty="0"/>
              <a:t>l </a:t>
            </a:r>
            <a:r>
              <a:rPr lang="en-US" dirty="0"/>
              <a:t>distinct points: </a:t>
            </a:r>
            <a:r>
              <a:rPr lang="el-GR" dirty="0"/>
              <a:t>β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l-GR" dirty="0"/>
              <a:t>β</a:t>
            </a:r>
            <a:r>
              <a:rPr lang="en-US" i="1" baseline="-25000" dirty="0"/>
              <a:t>l</a:t>
            </a:r>
            <a:endParaRPr lang="en-US" baseline="-25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8C68B4-3078-C8B1-E1F1-66C0B4BC6736}"/>
              </a:ext>
            </a:extLst>
          </p:cNvPr>
          <p:cNvSpPr txBox="1"/>
          <p:nvPr/>
        </p:nvSpPr>
        <p:spPr>
          <a:xfrm>
            <a:off x="1145309" y="4100308"/>
            <a:ext cx="362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/>
              <a:t>α</a:t>
            </a:r>
            <a:r>
              <a:rPr lang="en-US" sz="1000" baseline="-25000" dirty="0"/>
              <a:t>1</a:t>
            </a:r>
            <a:endParaRPr lang="en-US" sz="10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5DDB925-DD47-BAC1-FC7D-0A307A41948C}"/>
              </a:ext>
            </a:extLst>
          </p:cNvPr>
          <p:cNvSpPr txBox="1"/>
          <p:nvPr/>
        </p:nvSpPr>
        <p:spPr>
          <a:xfrm>
            <a:off x="1491698" y="4114072"/>
            <a:ext cx="362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/>
              <a:t>α</a:t>
            </a:r>
            <a:r>
              <a:rPr lang="en-US" sz="1000" baseline="-25000" dirty="0"/>
              <a:t>2</a:t>
            </a:r>
            <a:endParaRPr lang="en-US" sz="1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CA2E806-99CE-F7AB-7F45-D74D17069C39}"/>
              </a:ext>
            </a:extLst>
          </p:cNvPr>
          <p:cNvSpPr txBox="1"/>
          <p:nvPr/>
        </p:nvSpPr>
        <p:spPr>
          <a:xfrm>
            <a:off x="4036295" y="4108657"/>
            <a:ext cx="362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/>
              <a:t>α</a:t>
            </a:r>
            <a:r>
              <a:rPr lang="en-US" sz="1000" baseline="-25000" dirty="0"/>
              <a:t>m</a:t>
            </a:r>
            <a:endParaRPr lang="en-US" sz="1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00FA654-A1AA-705E-17B2-84F9ED52CAF8}"/>
              </a:ext>
            </a:extLst>
          </p:cNvPr>
          <p:cNvSpPr txBox="1"/>
          <p:nvPr/>
        </p:nvSpPr>
        <p:spPr>
          <a:xfrm>
            <a:off x="1771088" y="4114163"/>
            <a:ext cx="362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/>
              <a:t>β</a:t>
            </a:r>
            <a:r>
              <a:rPr lang="en-US" sz="1000" baseline="-25000" dirty="0"/>
              <a:t>1</a:t>
            </a:r>
            <a:endParaRPr lang="en-US" sz="1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81299EF-56CB-C5CC-C19F-7B35941EFB35}"/>
              </a:ext>
            </a:extLst>
          </p:cNvPr>
          <p:cNvSpPr txBox="1"/>
          <p:nvPr/>
        </p:nvSpPr>
        <p:spPr>
          <a:xfrm>
            <a:off x="2843680" y="4113434"/>
            <a:ext cx="362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/>
              <a:t>β</a:t>
            </a:r>
            <a:r>
              <a:rPr lang="en-US" sz="1000" baseline="-25000" dirty="0"/>
              <a:t>2</a:t>
            </a:r>
            <a:endParaRPr lang="en-US" sz="1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7DB2AB6-63F5-A3C1-8BA5-ECDDEA554A33}"/>
              </a:ext>
            </a:extLst>
          </p:cNvPr>
          <p:cNvSpPr txBox="1"/>
          <p:nvPr/>
        </p:nvSpPr>
        <p:spPr>
          <a:xfrm>
            <a:off x="4748062" y="4108658"/>
            <a:ext cx="362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/>
              <a:t>β</a:t>
            </a:r>
            <a:r>
              <a:rPr lang="en-US" sz="1000" i="1" baseline="-25000" dirty="0"/>
              <a:t>l</a:t>
            </a:r>
            <a:endParaRPr lang="en-US" sz="1000" i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D3A2C1C-7D18-370F-F132-F3626BE138D1}"/>
              </a:ext>
            </a:extLst>
          </p:cNvPr>
          <p:cNvSpPr txBox="1"/>
          <p:nvPr/>
        </p:nvSpPr>
        <p:spPr>
          <a:xfrm>
            <a:off x="3633367" y="4100308"/>
            <a:ext cx="362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/>
              <a:t>β</a:t>
            </a:r>
            <a:r>
              <a:rPr lang="en-US" sz="1000" baseline="-25000" dirty="0"/>
              <a:t>3</a:t>
            </a:r>
            <a:endParaRPr lang="en-US" sz="10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993B106-E29C-3199-73EF-BF47592B46ED}"/>
              </a:ext>
            </a:extLst>
          </p:cNvPr>
          <p:cNvSpPr txBox="1"/>
          <p:nvPr/>
        </p:nvSpPr>
        <p:spPr>
          <a:xfrm>
            <a:off x="2023990" y="4108658"/>
            <a:ext cx="362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/>
              <a:t>α</a:t>
            </a:r>
            <a:r>
              <a:rPr lang="en-US" sz="1000" baseline="-25000" dirty="0"/>
              <a:t>3</a:t>
            </a:r>
            <a:endParaRPr lang="en-US" sz="10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1C38C43-6114-ED23-6D3B-8AA990D1D4AE}"/>
              </a:ext>
            </a:extLst>
          </p:cNvPr>
          <p:cNvSpPr txBox="1"/>
          <p:nvPr/>
        </p:nvSpPr>
        <p:spPr>
          <a:xfrm>
            <a:off x="2248263" y="4108658"/>
            <a:ext cx="362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/>
              <a:t>α</a:t>
            </a:r>
            <a:r>
              <a:rPr lang="en-US" sz="1000" baseline="-25000" dirty="0"/>
              <a:t>4</a:t>
            </a:r>
            <a:endParaRPr 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5FF02E-AF2D-3A59-DDA2-234E1DDFCEED}"/>
                  </a:ext>
                </a:extLst>
              </p:cNvPr>
              <p:cNvSpPr txBox="1"/>
              <p:nvPr/>
            </p:nvSpPr>
            <p:spPr>
              <a:xfrm>
                <a:off x="9443806" y="1408925"/>
                <a:ext cx="19099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Over finite field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5FF02E-AF2D-3A59-DDA2-234E1DDFC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3806" y="1408925"/>
                <a:ext cx="1909994" cy="369332"/>
              </a:xfrm>
              <a:prstGeom prst="rect">
                <a:avLst/>
              </a:prstGeom>
              <a:blipFill>
                <a:blip r:embed="rId2"/>
                <a:stretch>
                  <a:fillRect l="-2632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D01E50C-ABA1-544E-9FCB-E47E6C33A5EE}"/>
              </a:ext>
            </a:extLst>
          </p:cNvPr>
          <p:cNvSpPr txBox="1"/>
          <p:nvPr/>
        </p:nvSpPr>
        <p:spPr>
          <a:xfrm>
            <a:off x="6359232" y="2006918"/>
            <a:ext cx="311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</a:t>
            </a:r>
            <a:r>
              <a:rPr lang="en-US" dirty="0"/>
              <a:t> : corruption threshold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C515CB-6135-5DDD-C834-6F83F19886D2}"/>
              </a:ext>
            </a:extLst>
          </p:cNvPr>
          <p:cNvSpPr txBox="1"/>
          <p:nvPr/>
        </p:nvSpPr>
        <p:spPr>
          <a:xfrm>
            <a:off x="1676397" y="3554628"/>
            <a:ext cx="338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x</a:t>
            </a:r>
            <a:r>
              <a:rPr lang="en-US" sz="1000" baseline="-25000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C2F4E7-96FA-900C-7B65-4E118519D866}"/>
              </a:ext>
            </a:extLst>
          </p:cNvPr>
          <p:cNvSpPr txBox="1"/>
          <p:nvPr/>
        </p:nvSpPr>
        <p:spPr>
          <a:xfrm>
            <a:off x="2716160" y="3661450"/>
            <a:ext cx="338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x</a:t>
            </a:r>
            <a:r>
              <a:rPr lang="en-US" sz="1000" baseline="-25000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C24FBC-10C5-5CA0-B1D8-27CF890E0931}"/>
              </a:ext>
            </a:extLst>
          </p:cNvPr>
          <p:cNvSpPr txBox="1"/>
          <p:nvPr/>
        </p:nvSpPr>
        <p:spPr>
          <a:xfrm>
            <a:off x="3519053" y="3107218"/>
            <a:ext cx="338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x</a:t>
            </a:r>
            <a:r>
              <a:rPr lang="en-US" sz="1000" baseline="-25000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D8DBE7-0879-DCB2-9515-4E7369459091}"/>
              </a:ext>
            </a:extLst>
          </p:cNvPr>
          <p:cNvSpPr txBox="1"/>
          <p:nvPr/>
        </p:nvSpPr>
        <p:spPr>
          <a:xfrm>
            <a:off x="4655669" y="2565952"/>
            <a:ext cx="338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x</a:t>
            </a:r>
            <a:r>
              <a:rPr lang="en-US" sz="1000" i="1" baseline="-25000" dirty="0"/>
              <a:t>l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CEEB598-9BAF-DFDD-4E32-FB74FCF8DAAD}"/>
              </a:ext>
            </a:extLst>
          </p:cNvPr>
          <p:cNvSpPr/>
          <p:nvPr/>
        </p:nvSpPr>
        <p:spPr>
          <a:xfrm>
            <a:off x="4099855" y="2961298"/>
            <a:ext cx="92363" cy="10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0043470-9788-3AD5-CB71-56976CE577BB}"/>
              </a:ext>
            </a:extLst>
          </p:cNvPr>
          <p:cNvSpPr txBox="1"/>
          <p:nvPr/>
        </p:nvSpPr>
        <p:spPr>
          <a:xfrm>
            <a:off x="1854208" y="1552554"/>
            <a:ext cx="344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Encoding secrets in a polynomial</a:t>
            </a:r>
          </a:p>
        </p:txBody>
      </p:sp>
      <p:sp>
        <p:nvSpPr>
          <p:cNvPr id="53" name="Left Arrow 52">
            <a:extLst>
              <a:ext uri="{FF2B5EF4-FFF2-40B4-BE49-F238E27FC236}">
                <a16:creationId xmlns:a16="http://schemas.microsoft.com/office/drawing/2014/main" id="{F3B9F913-244F-47CE-7EA8-F7532DC8CF38}"/>
              </a:ext>
            </a:extLst>
          </p:cNvPr>
          <p:cNvSpPr/>
          <p:nvPr/>
        </p:nvSpPr>
        <p:spPr>
          <a:xfrm>
            <a:off x="9507561" y="2853918"/>
            <a:ext cx="508669" cy="4571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FE19530-A6E5-FE30-158A-7EB1BE0CDC8B}"/>
              </a:ext>
            </a:extLst>
          </p:cNvPr>
          <p:cNvSpPr txBox="1"/>
          <p:nvPr/>
        </p:nvSpPr>
        <p:spPr>
          <a:xfrm>
            <a:off x="10016230" y="2695979"/>
            <a:ext cx="1438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hide secrets</a:t>
            </a:r>
          </a:p>
        </p:txBody>
      </p:sp>
      <p:sp>
        <p:nvSpPr>
          <p:cNvPr id="55" name="Left Arrow 54">
            <a:extLst>
              <a:ext uri="{FF2B5EF4-FFF2-40B4-BE49-F238E27FC236}">
                <a16:creationId xmlns:a16="http://schemas.microsoft.com/office/drawing/2014/main" id="{DF180B9B-76CB-30F6-80DB-2A086F1BBDBF}"/>
              </a:ext>
            </a:extLst>
          </p:cNvPr>
          <p:cNvSpPr/>
          <p:nvPr/>
        </p:nvSpPr>
        <p:spPr>
          <a:xfrm>
            <a:off x="9507561" y="3268609"/>
            <a:ext cx="508669" cy="4571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43ED9F9-96A9-3DE8-8D6A-D2FC147A249B}"/>
              </a:ext>
            </a:extLst>
          </p:cNvPr>
          <p:cNvSpPr txBox="1"/>
          <p:nvPr/>
        </p:nvSpPr>
        <p:spPr>
          <a:xfrm>
            <a:off x="10016230" y="3076505"/>
            <a:ext cx="1769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generate shares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FA634D-4710-F69A-2EFB-920628290F11}"/>
              </a:ext>
            </a:extLst>
          </p:cNvPr>
          <p:cNvSpPr txBox="1"/>
          <p:nvPr/>
        </p:nvSpPr>
        <p:spPr>
          <a:xfrm>
            <a:off x="3610984" y="5487676"/>
            <a:ext cx="54341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Multiplying two </a:t>
            </a:r>
            <a:r>
              <a:rPr lang="en-US" sz="1800" dirty="0" err="1"/>
              <a:t>sharings</a:t>
            </a:r>
            <a:r>
              <a:rPr lang="en-US" sz="1800" dirty="0"/>
              <a:t> </a:t>
            </a:r>
            <a:r>
              <a:rPr lang="en-US" dirty="0"/>
              <a:t>gives</a:t>
            </a:r>
            <a:endParaRPr lang="en-US" sz="1800" dirty="0"/>
          </a:p>
          <a:p>
            <a:pPr algn="ctr"/>
            <a:r>
              <a:rPr lang="en-US" sz="1800" dirty="0"/>
              <a:t>a sharing of</a:t>
            </a:r>
            <a:r>
              <a:rPr lang="zh-CN" altLang="en-US" sz="1800" dirty="0"/>
              <a:t> </a:t>
            </a:r>
            <a:r>
              <a:rPr lang="en-US" altLang="zh-CN" sz="1800" dirty="0"/>
              <a:t>(entry-wise)</a:t>
            </a:r>
            <a:r>
              <a:rPr lang="en-US" sz="1800" dirty="0"/>
              <a:t> product of the secrets!</a:t>
            </a:r>
          </a:p>
          <a:p>
            <a:pPr algn="ctr"/>
            <a:r>
              <a:rPr lang="en-US" dirty="0"/>
              <a:t>[</a:t>
            </a:r>
            <a:r>
              <a:rPr lang="en-US" b="1" dirty="0"/>
              <a:t>x</a:t>
            </a:r>
            <a:r>
              <a:rPr lang="en-US" dirty="0"/>
              <a:t>]</a:t>
            </a:r>
            <a:r>
              <a:rPr lang="en-US" baseline="-25000" dirty="0"/>
              <a:t>(</a:t>
            </a:r>
            <a:r>
              <a:rPr lang="en-US" i="1" baseline="-25000" dirty="0" err="1"/>
              <a:t>t+l</a:t>
            </a:r>
            <a:r>
              <a:rPr lang="en-US" baseline="-25000" dirty="0"/>
              <a:t>) </a:t>
            </a:r>
            <a:r>
              <a:rPr lang="en-CA" dirty="0"/>
              <a:t>· </a:t>
            </a:r>
            <a:r>
              <a:rPr lang="en-US" dirty="0"/>
              <a:t>[</a:t>
            </a:r>
            <a:r>
              <a:rPr lang="en-US" b="1" dirty="0"/>
              <a:t>y</a:t>
            </a:r>
            <a:r>
              <a:rPr lang="en-US" dirty="0"/>
              <a:t>]</a:t>
            </a:r>
            <a:r>
              <a:rPr lang="en-US" baseline="-25000" dirty="0"/>
              <a:t>(</a:t>
            </a:r>
            <a:r>
              <a:rPr lang="en-US" i="1" baseline="-25000" dirty="0" err="1"/>
              <a:t>t+l</a:t>
            </a:r>
            <a:r>
              <a:rPr lang="en-US" baseline="-25000" dirty="0"/>
              <a:t>) </a:t>
            </a:r>
            <a:r>
              <a:rPr lang="en-US" dirty="0"/>
              <a:t>= [</a:t>
            </a:r>
            <a:r>
              <a:rPr lang="en-US" b="1" dirty="0" err="1"/>
              <a:t>xy</a:t>
            </a:r>
            <a:r>
              <a:rPr lang="en-US" dirty="0"/>
              <a:t>]</a:t>
            </a:r>
            <a:r>
              <a:rPr lang="en-US" baseline="-25000" dirty="0"/>
              <a:t>2(</a:t>
            </a:r>
            <a:r>
              <a:rPr lang="en-US" i="1" baseline="-25000" dirty="0" err="1"/>
              <a:t>t+l</a:t>
            </a:r>
            <a:r>
              <a:rPr lang="en-US" baseline="-25000" dirty="0"/>
              <a:t>) </a:t>
            </a:r>
            <a:endParaRPr lang="en-US" sz="1800" baseline="-25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BED21F-B56D-15A5-553F-BE0AED9C496E}"/>
              </a:ext>
            </a:extLst>
          </p:cNvPr>
          <p:cNvSpPr txBox="1"/>
          <p:nvPr/>
        </p:nvSpPr>
        <p:spPr>
          <a:xfrm>
            <a:off x="992776" y="5007428"/>
            <a:ext cx="454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b="1" dirty="0"/>
              <a:t>x</a:t>
            </a:r>
            <a:r>
              <a:rPr lang="en-US" dirty="0"/>
              <a:t>] := (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1</a:t>
            </a:r>
            <a:r>
              <a:rPr lang="en-US" dirty="0"/>
              <a:t>), …,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i="1" baseline="-25000" dirty="0"/>
              <a:t>m</a:t>
            </a:r>
            <a:r>
              <a:rPr lang="en-US" dirty="0"/>
              <a:t>)) is called a </a:t>
            </a:r>
            <a:r>
              <a:rPr lang="en-US" i="1" dirty="0"/>
              <a:t>sharing</a:t>
            </a:r>
            <a:r>
              <a:rPr lang="en-US" dirty="0"/>
              <a:t> of </a:t>
            </a:r>
            <a:r>
              <a:rPr lang="en-US" b="1" dirty="0"/>
              <a:t>x</a:t>
            </a:r>
            <a:r>
              <a:rPr lang="en-US" dirty="0"/>
              <a:t>.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12E8068-FCD1-7AF0-F587-EE675FE6D76D}"/>
              </a:ext>
            </a:extLst>
          </p:cNvPr>
          <p:cNvSpPr/>
          <p:nvPr/>
        </p:nvSpPr>
        <p:spPr>
          <a:xfrm>
            <a:off x="9414211" y="1418240"/>
            <a:ext cx="1909994" cy="352336"/>
          </a:xfrm>
          <a:prstGeom prst="roundRect">
            <a:avLst/>
          </a:prstGeom>
          <a:solidFill>
            <a:schemeClr val="accent2">
              <a:alpha val="30619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43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1" grpId="0" animBg="1"/>
      <p:bldP spid="30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1685-36C2-34EE-07CA-1BAB0CBC1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Degree-2 Polynomials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C2E14-D1B6-1448-C5D2-77959FB66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05975" cy="4351338"/>
          </a:xfrm>
        </p:spPr>
        <p:txBody>
          <a:bodyPr/>
          <a:lstStyle/>
          <a:p>
            <a:r>
              <a:rPr lang="en-US" sz="2400" dirty="0"/>
              <a:t>We focus on degree-2 polynomials, as there are standard techniques [IK 00] in the two-party setting to extend this to general circuits.</a:t>
            </a:r>
          </a:p>
          <a:p>
            <a:r>
              <a:rPr lang="en-US" sz="2400" dirty="0"/>
              <a:t>Alice has input vector </a:t>
            </a:r>
            <a:r>
              <a:rPr lang="en-US" sz="2400" b="1" dirty="0"/>
              <a:t>x</a:t>
            </a:r>
            <a:r>
              <a:rPr lang="en-US" sz="2400" dirty="0"/>
              <a:t> = (x</a:t>
            </a:r>
            <a:r>
              <a:rPr lang="en-US" sz="2400" baseline="-25000" dirty="0"/>
              <a:t>1</a:t>
            </a:r>
            <a:r>
              <a:rPr lang="en-US" sz="2400" dirty="0"/>
              <a:t>, x</a:t>
            </a:r>
            <a:r>
              <a:rPr lang="en-US" sz="2400" baseline="-25000" dirty="0"/>
              <a:t>2</a:t>
            </a:r>
            <a:r>
              <a:rPr lang="en-US" sz="2400" dirty="0"/>
              <a:t>, x</a:t>
            </a:r>
            <a:r>
              <a:rPr lang="en-US" sz="2400" baseline="-25000" dirty="0"/>
              <a:t>3</a:t>
            </a:r>
            <a:r>
              <a:rPr lang="en-US" sz="2400" dirty="0"/>
              <a:t>).</a:t>
            </a:r>
          </a:p>
          <a:p>
            <a:r>
              <a:rPr lang="en-US" sz="2400" dirty="0"/>
              <a:t>Bob has input vector </a:t>
            </a:r>
            <a:r>
              <a:rPr lang="en-US" sz="2400" b="1" dirty="0"/>
              <a:t>y</a:t>
            </a:r>
            <a:r>
              <a:rPr lang="en-US" sz="2400" dirty="0"/>
              <a:t> = (y</a:t>
            </a:r>
            <a:r>
              <a:rPr lang="en-US" sz="2400" baseline="-25000" dirty="0"/>
              <a:t>1</a:t>
            </a:r>
            <a:r>
              <a:rPr lang="en-US" sz="2400" dirty="0"/>
              <a:t>, y</a:t>
            </a:r>
            <a:r>
              <a:rPr lang="en-US" sz="2400" baseline="-25000" dirty="0"/>
              <a:t>2</a:t>
            </a:r>
            <a:r>
              <a:rPr lang="en-US" sz="2400" dirty="0"/>
              <a:t>, y</a:t>
            </a:r>
            <a:r>
              <a:rPr lang="en-US" sz="2400" baseline="-25000" dirty="0"/>
              <a:t>3</a:t>
            </a:r>
            <a:r>
              <a:rPr lang="en-US" sz="2400" dirty="0"/>
              <a:t>, y</a:t>
            </a:r>
            <a:r>
              <a:rPr lang="en-US" sz="2400" baseline="-25000" dirty="0"/>
              <a:t>4</a:t>
            </a:r>
            <a:r>
              <a:rPr lang="en-US" sz="2400" dirty="0"/>
              <a:t>).</a:t>
            </a:r>
          </a:p>
          <a:p>
            <a:r>
              <a:rPr lang="en-US" sz="2400" dirty="0"/>
              <a:t>Goal: compute the degree-2 polynomial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84339E-F33D-C513-DDCC-8132DE45B0C9}"/>
              </a:ext>
            </a:extLst>
          </p:cNvPr>
          <p:cNvSpPr txBox="1"/>
          <p:nvPr/>
        </p:nvSpPr>
        <p:spPr>
          <a:xfrm>
            <a:off x="2408754" y="4330652"/>
            <a:ext cx="7374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p</a:t>
            </a:r>
            <a:r>
              <a:rPr lang="en-US" sz="3600" dirty="0"/>
              <a:t>(</a:t>
            </a:r>
            <a:r>
              <a:rPr lang="en-US" sz="3600" b="1" dirty="0" err="1"/>
              <a:t>x</a:t>
            </a:r>
            <a:r>
              <a:rPr lang="en-US" sz="3600" dirty="0" err="1"/>
              <a:t>,</a:t>
            </a:r>
            <a:r>
              <a:rPr lang="en-US" sz="3600" b="1" dirty="0" err="1"/>
              <a:t>y</a:t>
            </a:r>
            <a:r>
              <a:rPr lang="en-US" sz="3600" dirty="0"/>
              <a:t>) = 1 + y</a:t>
            </a:r>
            <a:r>
              <a:rPr lang="en-US" sz="3600" baseline="-25000" dirty="0"/>
              <a:t>1</a:t>
            </a:r>
            <a:r>
              <a:rPr lang="en-US" sz="3600" dirty="0"/>
              <a:t> + x</a:t>
            </a:r>
            <a:r>
              <a:rPr lang="en-US" sz="3600" baseline="-25000" dirty="0"/>
              <a:t>1</a:t>
            </a:r>
            <a:r>
              <a:rPr lang="en-US" sz="3600" dirty="0"/>
              <a:t>y</a:t>
            </a:r>
            <a:r>
              <a:rPr lang="en-US" sz="3600" baseline="-25000" dirty="0"/>
              <a:t>3</a:t>
            </a:r>
            <a:r>
              <a:rPr lang="en-US" sz="3600" dirty="0"/>
              <a:t> + x</a:t>
            </a:r>
            <a:r>
              <a:rPr lang="en-US" sz="3600" baseline="-25000" dirty="0"/>
              <a:t>2</a:t>
            </a:r>
            <a:r>
              <a:rPr lang="en-US" sz="3600" baseline="30000" dirty="0"/>
              <a:t>2</a:t>
            </a:r>
            <a:r>
              <a:rPr lang="en-US" sz="3600" dirty="0"/>
              <a:t> + x</a:t>
            </a:r>
            <a:r>
              <a:rPr lang="en-US" sz="3600" baseline="-25000" dirty="0"/>
              <a:t>3</a:t>
            </a:r>
            <a:r>
              <a:rPr lang="en-US" sz="3600" dirty="0"/>
              <a:t>y</a:t>
            </a:r>
            <a:r>
              <a:rPr lang="en-US" sz="3600" baseline="-25000" dirty="0"/>
              <a:t>2</a:t>
            </a:r>
            <a:r>
              <a:rPr lang="en-US" sz="3600" dirty="0"/>
              <a:t> + y</a:t>
            </a:r>
            <a:r>
              <a:rPr lang="en-US" sz="3600" baseline="-25000" dirty="0"/>
              <a:t>3</a:t>
            </a:r>
            <a:r>
              <a:rPr lang="en-US" sz="3600" dirty="0"/>
              <a:t>y</a:t>
            </a:r>
            <a:r>
              <a:rPr lang="en-US" sz="3600" baseline="-25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6785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58933-5E35-9576-CF7D-F0B3C3C3C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Decomposition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39CC09-B4A6-2991-8F9D-194189EAE65A}"/>
              </a:ext>
            </a:extLst>
          </p:cNvPr>
          <p:cNvSpPr txBox="1"/>
          <p:nvPr/>
        </p:nvSpPr>
        <p:spPr>
          <a:xfrm>
            <a:off x="2009076" y="1817647"/>
            <a:ext cx="7495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dirty="0"/>
              <a:t>p</a:t>
            </a:r>
            <a:r>
              <a:rPr lang="en-US" sz="3600" dirty="0"/>
              <a:t>(</a:t>
            </a:r>
            <a:r>
              <a:rPr lang="en-US" sz="3600" b="1" dirty="0" err="1"/>
              <a:t>x</a:t>
            </a:r>
            <a:r>
              <a:rPr lang="en-US" sz="3600" dirty="0" err="1"/>
              <a:t>,</a:t>
            </a:r>
            <a:r>
              <a:rPr lang="en-US" sz="3600" b="1" dirty="0" err="1"/>
              <a:t>y</a:t>
            </a:r>
            <a:r>
              <a:rPr lang="en-US" sz="3600" dirty="0"/>
              <a:t>) = 1 + y</a:t>
            </a:r>
            <a:r>
              <a:rPr lang="en-US" sz="3600" baseline="-25000" dirty="0"/>
              <a:t>1</a:t>
            </a:r>
            <a:r>
              <a:rPr lang="en-US" sz="3600" dirty="0"/>
              <a:t> + x</a:t>
            </a:r>
            <a:r>
              <a:rPr lang="en-US" sz="3600" baseline="-25000" dirty="0"/>
              <a:t>1</a:t>
            </a:r>
            <a:r>
              <a:rPr lang="en-US" sz="3600" dirty="0"/>
              <a:t>y</a:t>
            </a:r>
            <a:r>
              <a:rPr lang="en-US" sz="3600" baseline="-25000" dirty="0"/>
              <a:t>3</a:t>
            </a:r>
            <a:r>
              <a:rPr lang="en-US" sz="3600" dirty="0"/>
              <a:t> + x</a:t>
            </a:r>
            <a:r>
              <a:rPr lang="en-US" sz="3600" baseline="-25000" dirty="0"/>
              <a:t>2</a:t>
            </a:r>
            <a:r>
              <a:rPr lang="en-US" sz="3600" baseline="30000" dirty="0"/>
              <a:t>2</a:t>
            </a:r>
            <a:r>
              <a:rPr lang="en-US" sz="3600" dirty="0"/>
              <a:t> + x</a:t>
            </a:r>
            <a:r>
              <a:rPr lang="en-US" sz="3600" baseline="-25000" dirty="0"/>
              <a:t>3</a:t>
            </a:r>
            <a:r>
              <a:rPr lang="en-US" sz="3600" dirty="0"/>
              <a:t>y</a:t>
            </a:r>
            <a:r>
              <a:rPr lang="en-US" sz="3600" baseline="-25000" dirty="0"/>
              <a:t>2</a:t>
            </a:r>
            <a:r>
              <a:rPr lang="en-US" sz="3600" dirty="0"/>
              <a:t> + y</a:t>
            </a:r>
            <a:r>
              <a:rPr lang="en-US" sz="3600" baseline="-25000" dirty="0"/>
              <a:t>3</a:t>
            </a:r>
            <a:r>
              <a:rPr lang="en-US" sz="3600" dirty="0"/>
              <a:t>y</a:t>
            </a:r>
            <a:r>
              <a:rPr lang="en-US" sz="3600" baseline="-25000" dirty="0"/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B64366-70E5-2B7C-4AAB-719FD4C18E80}"/>
              </a:ext>
            </a:extLst>
          </p:cNvPr>
          <p:cNvSpPr/>
          <p:nvPr/>
        </p:nvSpPr>
        <p:spPr>
          <a:xfrm>
            <a:off x="6304672" y="3382040"/>
            <a:ext cx="998808" cy="50643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88AF93-98FC-3774-4DD4-B643B75A5AE2}"/>
              </a:ext>
            </a:extLst>
          </p:cNvPr>
          <p:cNvSpPr/>
          <p:nvPr/>
        </p:nvSpPr>
        <p:spPr>
          <a:xfrm>
            <a:off x="7303480" y="3382039"/>
            <a:ext cx="998808" cy="50643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3</a:t>
            </a:r>
            <a:r>
              <a:rPr lang="en-US" dirty="0"/>
              <a:t>y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121AA1-56D3-05A6-9031-A3527B60EF09}"/>
              </a:ext>
            </a:extLst>
          </p:cNvPr>
          <p:cNvSpPr/>
          <p:nvPr/>
        </p:nvSpPr>
        <p:spPr>
          <a:xfrm>
            <a:off x="5305864" y="3382039"/>
            <a:ext cx="998808" cy="50643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y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C1127E-B8E7-9ABA-AF43-930CF052D5E6}"/>
              </a:ext>
            </a:extLst>
          </p:cNvPr>
          <p:cNvSpPr/>
          <p:nvPr/>
        </p:nvSpPr>
        <p:spPr>
          <a:xfrm>
            <a:off x="4307055" y="3382039"/>
            <a:ext cx="998808" cy="50643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2223D5-7895-2ADD-D5FE-B96934E0D83D}"/>
              </a:ext>
            </a:extLst>
          </p:cNvPr>
          <p:cNvSpPr/>
          <p:nvPr/>
        </p:nvSpPr>
        <p:spPr>
          <a:xfrm>
            <a:off x="3308247" y="3382039"/>
            <a:ext cx="998808" cy="50643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120A09-24F4-A756-0F5D-0D86D6A8D2BB}"/>
              </a:ext>
            </a:extLst>
          </p:cNvPr>
          <p:cNvSpPr/>
          <p:nvPr/>
        </p:nvSpPr>
        <p:spPr>
          <a:xfrm>
            <a:off x="6304672" y="4439239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250F77-46C7-20DB-87EF-150DB676D761}"/>
              </a:ext>
            </a:extLst>
          </p:cNvPr>
          <p:cNvSpPr/>
          <p:nvPr/>
        </p:nvSpPr>
        <p:spPr>
          <a:xfrm>
            <a:off x="7303480" y="4439238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0CF509-203D-3568-5AB7-357AD9A49ACB}"/>
              </a:ext>
            </a:extLst>
          </p:cNvPr>
          <p:cNvSpPr/>
          <p:nvPr/>
        </p:nvSpPr>
        <p:spPr>
          <a:xfrm>
            <a:off x="5304348" y="4438618"/>
            <a:ext cx="998808" cy="5070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EDE4AC-E1D1-4E3E-7042-19FF1D568DA9}"/>
              </a:ext>
            </a:extLst>
          </p:cNvPr>
          <p:cNvSpPr/>
          <p:nvPr/>
        </p:nvSpPr>
        <p:spPr>
          <a:xfrm>
            <a:off x="4307055" y="4439238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D2F1F8-DF5A-3237-BB83-DC0AEE33C578}"/>
              </a:ext>
            </a:extLst>
          </p:cNvPr>
          <p:cNvSpPr/>
          <p:nvPr/>
        </p:nvSpPr>
        <p:spPr>
          <a:xfrm>
            <a:off x="3308247" y="4439238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7BFD83-6420-9FEF-43CD-561E3B7377BF}"/>
              </a:ext>
            </a:extLst>
          </p:cNvPr>
          <p:cNvSpPr/>
          <p:nvPr/>
        </p:nvSpPr>
        <p:spPr>
          <a:xfrm>
            <a:off x="6304672" y="5488716"/>
            <a:ext cx="998808" cy="50643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AC8A91-6BA4-E7AB-D4F0-1286FC823569}"/>
              </a:ext>
            </a:extLst>
          </p:cNvPr>
          <p:cNvSpPr/>
          <p:nvPr/>
        </p:nvSpPr>
        <p:spPr>
          <a:xfrm>
            <a:off x="7303480" y="5488715"/>
            <a:ext cx="998808" cy="50643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152171-347F-F969-4DA2-EFA67CDCF65B}"/>
              </a:ext>
            </a:extLst>
          </p:cNvPr>
          <p:cNvSpPr/>
          <p:nvPr/>
        </p:nvSpPr>
        <p:spPr>
          <a:xfrm>
            <a:off x="5305864" y="5489335"/>
            <a:ext cx="998808" cy="50643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C86F83-765D-A414-A4AF-629DF4030902}"/>
              </a:ext>
            </a:extLst>
          </p:cNvPr>
          <p:cNvSpPr/>
          <p:nvPr/>
        </p:nvSpPr>
        <p:spPr>
          <a:xfrm>
            <a:off x="4307055" y="5488715"/>
            <a:ext cx="998808" cy="50643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7D5455-10E3-B7E5-7211-D7D37BB57572}"/>
              </a:ext>
            </a:extLst>
          </p:cNvPr>
          <p:cNvSpPr/>
          <p:nvPr/>
        </p:nvSpPr>
        <p:spPr>
          <a:xfrm>
            <a:off x="3308247" y="5488715"/>
            <a:ext cx="998808" cy="50643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294732-2813-3AFF-BAE5-F7F0B40E5EBB}"/>
              </a:ext>
            </a:extLst>
          </p:cNvPr>
          <p:cNvSpPr txBox="1"/>
          <p:nvPr/>
        </p:nvSpPr>
        <p:spPr>
          <a:xfrm>
            <a:off x="462314" y="3450591"/>
            <a:ext cx="2485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of monomials </a:t>
            </a:r>
            <a:r>
              <a:rPr lang="en-US" i="1" dirty="0"/>
              <a:t>p</a:t>
            </a:r>
            <a:r>
              <a:rPr lang="en-US" dirty="0"/>
              <a:t>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3A4308-994E-D163-3E9C-B4B8421FAEC7}"/>
              </a:ext>
            </a:extLst>
          </p:cNvPr>
          <p:cNvSpPr txBox="1"/>
          <p:nvPr/>
        </p:nvSpPr>
        <p:spPr>
          <a:xfrm>
            <a:off x="614047" y="4509867"/>
            <a:ext cx="2343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Alice’s component </a:t>
            </a:r>
            <a:r>
              <a:rPr lang="en-US" i="1" dirty="0" err="1"/>
              <a:t>p</a:t>
            </a:r>
            <a:r>
              <a:rPr lang="en-US" i="1" baseline="30000" dirty="0" err="1"/>
              <a:t>x</a:t>
            </a:r>
            <a:r>
              <a:rPr lang="en-US" dirty="0"/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F581C2-D98B-AC89-74E4-DD800E444595}"/>
              </a:ext>
            </a:extLst>
          </p:cNvPr>
          <p:cNvSpPr txBox="1"/>
          <p:nvPr/>
        </p:nvSpPr>
        <p:spPr>
          <a:xfrm>
            <a:off x="709906" y="5557267"/>
            <a:ext cx="2247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Bob’s component </a:t>
            </a:r>
            <a:r>
              <a:rPr lang="en-US" i="1" dirty="0" err="1"/>
              <a:t>p</a:t>
            </a:r>
            <a:r>
              <a:rPr lang="en-US" i="1" baseline="30000" dirty="0" err="1"/>
              <a:t>y</a:t>
            </a:r>
            <a:r>
              <a:rPr lang="en-US" dirty="0"/>
              <a:t>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4946E4-C06E-A804-6C63-E34216F06533}"/>
              </a:ext>
            </a:extLst>
          </p:cNvPr>
          <p:cNvSpPr/>
          <p:nvPr/>
        </p:nvSpPr>
        <p:spPr>
          <a:xfrm>
            <a:off x="8302288" y="3382039"/>
            <a:ext cx="998808" cy="50643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3</a:t>
            </a:r>
            <a:r>
              <a:rPr lang="en-US" dirty="0"/>
              <a:t>y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E1DAC6-E674-73A1-0128-B05CC5881B13}"/>
              </a:ext>
            </a:extLst>
          </p:cNvPr>
          <p:cNvSpPr/>
          <p:nvPr/>
        </p:nvSpPr>
        <p:spPr>
          <a:xfrm>
            <a:off x="8300773" y="4438618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67F973D-E9AD-EC19-179B-D837D4BC723B}"/>
              </a:ext>
            </a:extLst>
          </p:cNvPr>
          <p:cNvSpPr/>
          <p:nvPr/>
        </p:nvSpPr>
        <p:spPr>
          <a:xfrm>
            <a:off x="8302288" y="5488715"/>
            <a:ext cx="998808" cy="50643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3</a:t>
            </a:r>
            <a:r>
              <a:rPr lang="en-US" dirty="0"/>
              <a:t>y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29" name="Multiply 28">
            <a:extLst>
              <a:ext uri="{FF2B5EF4-FFF2-40B4-BE49-F238E27FC236}">
                <a16:creationId xmlns:a16="http://schemas.microsoft.com/office/drawing/2014/main" id="{5EBE2666-90B4-1764-04DF-97AE4FE0217B}"/>
              </a:ext>
            </a:extLst>
          </p:cNvPr>
          <p:cNvSpPr/>
          <p:nvPr/>
        </p:nvSpPr>
        <p:spPr>
          <a:xfrm>
            <a:off x="3665083" y="5072635"/>
            <a:ext cx="285136" cy="275303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Multiply 29">
            <a:extLst>
              <a:ext uri="{FF2B5EF4-FFF2-40B4-BE49-F238E27FC236}">
                <a16:creationId xmlns:a16="http://schemas.microsoft.com/office/drawing/2014/main" id="{0DA9FB44-4DF5-184D-AA8A-8CDAB0451749}"/>
              </a:ext>
            </a:extLst>
          </p:cNvPr>
          <p:cNvSpPr/>
          <p:nvPr/>
        </p:nvSpPr>
        <p:spPr>
          <a:xfrm>
            <a:off x="4669935" y="5074996"/>
            <a:ext cx="285136" cy="275303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ultiply 30">
            <a:extLst>
              <a:ext uri="{FF2B5EF4-FFF2-40B4-BE49-F238E27FC236}">
                <a16:creationId xmlns:a16="http://schemas.microsoft.com/office/drawing/2014/main" id="{6E92289B-FE3A-50BE-6493-B98A11048B9F}"/>
              </a:ext>
            </a:extLst>
          </p:cNvPr>
          <p:cNvSpPr/>
          <p:nvPr/>
        </p:nvSpPr>
        <p:spPr>
          <a:xfrm>
            <a:off x="5661184" y="5078730"/>
            <a:ext cx="285136" cy="275303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ultiply 31">
            <a:extLst>
              <a:ext uri="{FF2B5EF4-FFF2-40B4-BE49-F238E27FC236}">
                <a16:creationId xmlns:a16="http://schemas.microsoft.com/office/drawing/2014/main" id="{714AD965-15B0-7640-F63A-FA0B507A2508}"/>
              </a:ext>
            </a:extLst>
          </p:cNvPr>
          <p:cNvSpPr/>
          <p:nvPr/>
        </p:nvSpPr>
        <p:spPr>
          <a:xfrm>
            <a:off x="6652433" y="5077312"/>
            <a:ext cx="285136" cy="275303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ultiply 32">
            <a:extLst>
              <a:ext uri="{FF2B5EF4-FFF2-40B4-BE49-F238E27FC236}">
                <a16:creationId xmlns:a16="http://schemas.microsoft.com/office/drawing/2014/main" id="{A4A94D6D-EF28-8E41-E260-7F542BEE93B6}"/>
              </a:ext>
            </a:extLst>
          </p:cNvPr>
          <p:cNvSpPr/>
          <p:nvPr/>
        </p:nvSpPr>
        <p:spPr>
          <a:xfrm>
            <a:off x="7660316" y="5072634"/>
            <a:ext cx="285136" cy="275303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ultiply 33">
            <a:extLst>
              <a:ext uri="{FF2B5EF4-FFF2-40B4-BE49-F238E27FC236}">
                <a16:creationId xmlns:a16="http://schemas.microsoft.com/office/drawing/2014/main" id="{ECCA6481-717B-ECE9-BCAD-7A8595786406}"/>
              </a:ext>
            </a:extLst>
          </p:cNvPr>
          <p:cNvSpPr/>
          <p:nvPr/>
        </p:nvSpPr>
        <p:spPr>
          <a:xfrm>
            <a:off x="8659124" y="5072634"/>
            <a:ext cx="285136" cy="275303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D13B051-6493-BF55-1893-B17C2E969CA1}"/>
              </a:ext>
            </a:extLst>
          </p:cNvPr>
          <p:cNvSpPr txBox="1"/>
          <p:nvPr/>
        </p:nvSpPr>
        <p:spPr>
          <a:xfrm>
            <a:off x="10406888" y="3625581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  <a:r>
              <a:rPr lang="en-US" dirty="0"/>
              <a:t> = (x</a:t>
            </a:r>
            <a:r>
              <a:rPr lang="en-US" baseline="-25000" dirty="0"/>
              <a:t>1</a:t>
            </a:r>
            <a:r>
              <a:rPr lang="en-US" dirty="0"/>
              <a:t>,x</a:t>
            </a:r>
            <a:r>
              <a:rPr lang="en-US" baseline="-25000" dirty="0"/>
              <a:t>2</a:t>
            </a:r>
            <a:r>
              <a:rPr lang="en-US" dirty="0"/>
              <a:t>,x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A5EEEF0-91F3-9ACA-27DD-F80238A2CC2A}"/>
              </a:ext>
            </a:extLst>
          </p:cNvPr>
          <p:cNvSpPr txBox="1"/>
          <p:nvPr/>
        </p:nvSpPr>
        <p:spPr>
          <a:xfrm>
            <a:off x="10406888" y="6308209"/>
            <a:ext cx="1513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</a:t>
            </a:r>
            <a:r>
              <a:rPr lang="en-US" dirty="0"/>
              <a:t> = (y</a:t>
            </a:r>
            <a:r>
              <a:rPr lang="en-US" baseline="-25000" dirty="0"/>
              <a:t>1</a:t>
            </a:r>
            <a:r>
              <a:rPr lang="en-US" dirty="0"/>
              <a:t>,y</a:t>
            </a:r>
            <a:r>
              <a:rPr lang="en-US" baseline="-25000" dirty="0"/>
              <a:t>2</a:t>
            </a:r>
            <a:r>
              <a:rPr lang="en-US" dirty="0"/>
              <a:t>,y</a:t>
            </a:r>
            <a:r>
              <a:rPr lang="en-US" baseline="-25000" dirty="0"/>
              <a:t>3,</a:t>
            </a:r>
            <a:r>
              <a:rPr lang="en-US" dirty="0"/>
              <a:t>y</a:t>
            </a:r>
            <a:r>
              <a:rPr lang="en-US" baseline="-25000" dirty="0"/>
              <a:t>4</a:t>
            </a:r>
            <a:r>
              <a:rPr lang="en-US" dirty="0"/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D22888-8696-22CF-7901-0F9B2441D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5637" y="4017910"/>
            <a:ext cx="830345" cy="11923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00D61DF-54D7-63AA-C61A-773A75C0A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8843" y="5210285"/>
            <a:ext cx="837139" cy="1205879"/>
          </a:xfrm>
          <a:prstGeom prst="rect">
            <a:avLst/>
          </a:prstGeom>
        </p:spPr>
      </p:pic>
      <p:sp>
        <p:nvSpPr>
          <p:cNvPr id="35" name="Left Arrow 34">
            <a:extLst>
              <a:ext uri="{FF2B5EF4-FFF2-40B4-BE49-F238E27FC236}">
                <a16:creationId xmlns:a16="http://schemas.microsoft.com/office/drawing/2014/main" id="{C4437B50-63B8-8BC0-CBC2-E3759C70E1A9}"/>
              </a:ext>
            </a:extLst>
          </p:cNvPr>
          <p:cNvSpPr/>
          <p:nvPr/>
        </p:nvSpPr>
        <p:spPr>
          <a:xfrm>
            <a:off x="9802574" y="4614097"/>
            <a:ext cx="845092" cy="26510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 Arrow 37">
            <a:extLst>
              <a:ext uri="{FF2B5EF4-FFF2-40B4-BE49-F238E27FC236}">
                <a16:creationId xmlns:a16="http://schemas.microsoft.com/office/drawing/2014/main" id="{DAA2D5FB-C0D1-EEBC-146B-81BEC2CFC899}"/>
              </a:ext>
            </a:extLst>
          </p:cNvPr>
          <p:cNvSpPr/>
          <p:nvPr/>
        </p:nvSpPr>
        <p:spPr>
          <a:xfrm>
            <a:off x="9802574" y="5663856"/>
            <a:ext cx="845092" cy="26510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4D42FD-CFF1-5B21-1ED3-A0692AEDB501}"/>
              </a:ext>
            </a:extLst>
          </p:cNvPr>
          <p:cNvSpPr txBox="1"/>
          <p:nvPr/>
        </p:nvSpPr>
        <p:spPr>
          <a:xfrm>
            <a:off x="9531520" y="5086861"/>
            <a:ext cx="1536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Assign values</a:t>
            </a:r>
          </a:p>
        </p:txBody>
      </p:sp>
    </p:spTree>
    <p:extLst>
      <p:ext uri="{BB962C8B-B14F-4D97-AF65-F5344CB8AC3E}">
        <p14:creationId xmlns:p14="http://schemas.microsoft.com/office/powerpoint/2010/main" val="10961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/>
      <p:bldP spid="37" grpId="0"/>
      <p:bldP spid="35" grpId="0" animBg="1"/>
      <p:bldP spid="38" grpId="0" animBg="1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0E03A-9581-CA16-9B48-4F28AF024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Attempt</a:t>
            </a:r>
          </a:p>
        </p:txBody>
      </p:sp>
      <p:pic>
        <p:nvPicPr>
          <p:cNvPr id="4" name="Content Placeholder 4" descr="A cartoon of a person with brown hair&#10;&#10;AI-generated content may be incorrect.">
            <a:extLst>
              <a:ext uri="{FF2B5EF4-FFF2-40B4-BE49-F238E27FC236}">
                <a16:creationId xmlns:a16="http://schemas.microsoft.com/office/drawing/2014/main" id="{59989C27-5DA7-AF3D-1777-AC0765F6D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35" y="2864644"/>
            <a:ext cx="1587500" cy="2273300"/>
          </a:xfrm>
          <a:prstGeom prst="rect">
            <a:avLst/>
          </a:prstGeom>
        </p:spPr>
      </p:pic>
      <p:pic>
        <p:nvPicPr>
          <p:cNvPr id="5" name="Picture 4" descr="A cartoon of a child&#10;&#10;AI-generated content may be incorrect.">
            <a:extLst>
              <a:ext uri="{FF2B5EF4-FFF2-40B4-BE49-F238E27FC236}">
                <a16:creationId xmlns:a16="http://schemas.microsoft.com/office/drawing/2014/main" id="{C74DCB5C-4E74-311F-F837-CB375E750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2565" y="2839244"/>
            <a:ext cx="1600200" cy="2298700"/>
          </a:xfrm>
          <a:prstGeom prst="rect">
            <a:avLst/>
          </a:prstGeom>
        </p:spPr>
      </p:pic>
      <p:pic>
        <p:nvPicPr>
          <p:cNvPr id="6" name="Picture 5" descr="A close-up of a device&#10;&#10;AI-generated content may be incorrect.">
            <a:extLst>
              <a:ext uri="{FF2B5EF4-FFF2-40B4-BE49-F238E27FC236}">
                <a16:creationId xmlns:a16="http://schemas.microsoft.com/office/drawing/2014/main" id="{0DEDDA2A-78A1-9B32-3255-9FBA782ECF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771" y="2326512"/>
            <a:ext cx="1883020" cy="681474"/>
          </a:xfrm>
          <a:prstGeom prst="rect">
            <a:avLst/>
          </a:prstGeom>
        </p:spPr>
      </p:pic>
      <p:pic>
        <p:nvPicPr>
          <p:cNvPr id="7" name="Picture 6" descr="A close-up of a device&#10;&#10;AI-generated content may be incorrect.">
            <a:extLst>
              <a:ext uri="{FF2B5EF4-FFF2-40B4-BE49-F238E27FC236}">
                <a16:creationId xmlns:a16="http://schemas.microsoft.com/office/drawing/2014/main" id="{BA3A5F4F-A42C-3BE1-40FC-729A5D36CD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6082" y="3088263"/>
            <a:ext cx="1883020" cy="681474"/>
          </a:xfrm>
          <a:prstGeom prst="rect">
            <a:avLst/>
          </a:prstGeom>
        </p:spPr>
      </p:pic>
      <p:pic>
        <p:nvPicPr>
          <p:cNvPr id="8" name="Picture 7" descr="A close-up of a device&#10;&#10;AI-generated content may be incorrect.">
            <a:extLst>
              <a:ext uri="{FF2B5EF4-FFF2-40B4-BE49-F238E27FC236}">
                <a16:creationId xmlns:a16="http://schemas.microsoft.com/office/drawing/2014/main" id="{F1B7086A-936C-CF51-7FE2-BE6DDD01D6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771" y="3873709"/>
            <a:ext cx="1883020" cy="681474"/>
          </a:xfrm>
          <a:prstGeom prst="rect">
            <a:avLst/>
          </a:prstGeom>
        </p:spPr>
      </p:pic>
      <p:pic>
        <p:nvPicPr>
          <p:cNvPr id="9" name="Picture 8" descr="A close-up of a device&#10;&#10;AI-generated content may be incorrect.">
            <a:extLst>
              <a:ext uri="{FF2B5EF4-FFF2-40B4-BE49-F238E27FC236}">
                <a16:creationId xmlns:a16="http://schemas.microsoft.com/office/drawing/2014/main" id="{464B06D9-96EA-F188-6C11-CB769A2607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6082" y="4739432"/>
            <a:ext cx="1883020" cy="681474"/>
          </a:xfrm>
          <a:prstGeom prst="rect">
            <a:avLst/>
          </a:prstGeom>
        </p:spPr>
      </p:pic>
      <p:pic>
        <p:nvPicPr>
          <p:cNvPr id="10" name="Picture 9" descr="A close-up of a device&#10;&#10;AI-generated content may be incorrect.">
            <a:extLst>
              <a:ext uri="{FF2B5EF4-FFF2-40B4-BE49-F238E27FC236}">
                <a16:creationId xmlns:a16="http://schemas.microsoft.com/office/drawing/2014/main" id="{13C0F91D-BA14-A278-EE8E-853A88DB8E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771" y="5524878"/>
            <a:ext cx="1883020" cy="68147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B57A7E-2547-4CA5-0CE2-8BA86D5ECE78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2101712" y="1881803"/>
            <a:ext cx="2902088" cy="15976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9737B69-6F6B-4F1E-30BC-9B188AE61E5C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2217039" y="2667249"/>
            <a:ext cx="2783732" cy="1003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F22BD6A-F333-F66F-CA1F-AE546D2C464B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2220986" y="3429000"/>
            <a:ext cx="2775096" cy="4393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7522E9F-B6E6-9E79-A378-0CA08A928FAE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217039" y="4064824"/>
            <a:ext cx="2783732" cy="1496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1B075AD-E21D-24F7-E88E-29C017C64689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217039" y="4250735"/>
            <a:ext cx="2779043" cy="8294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A6C3488-5F41-2A29-5F5D-DBC90F2307E6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2132329" y="4456095"/>
            <a:ext cx="2868442" cy="14095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62A024A-34BA-A5D9-A851-AD400E3B758B}"/>
              </a:ext>
            </a:extLst>
          </p:cNvPr>
          <p:cNvCxnSpPr>
            <a:cxnSpLocks/>
            <a:endCxn id="30" idx="3"/>
          </p:cNvCxnSpPr>
          <p:nvPr/>
        </p:nvCxnSpPr>
        <p:spPr>
          <a:xfrm flipH="1" flipV="1">
            <a:off x="6886820" y="1881803"/>
            <a:ext cx="3150439" cy="19014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6D3CC69-CDF4-57BE-913D-DA46CEF75709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6883791" y="2667249"/>
            <a:ext cx="2972972" cy="12936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265EC25-7D22-8D9D-44CD-E65A8F7AE636}"/>
              </a:ext>
            </a:extLst>
          </p:cNvPr>
          <p:cNvCxnSpPr>
            <a:cxnSpLocks/>
            <a:endCxn id="7" idx="3"/>
          </p:cNvCxnSpPr>
          <p:nvPr/>
        </p:nvCxnSpPr>
        <p:spPr>
          <a:xfrm flipH="1" flipV="1">
            <a:off x="6879102" y="3429000"/>
            <a:ext cx="2894036" cy="7563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F492694-337D-5FB7-D2C5-3C32A4908247}"/>
              </a:ext>
            </a:extLst>
          </p:cNvPr>
          <p:cNvCxnSpPr>
            <a:cxnSpLocks/>
            <a:endCxn id="8" idx="3"/>
          </p:cNvCxnSpPr>
          <p:nvPr/>
        </p:nvCxnSpPr>
        <p:spPr>
          <a:xfrm flipH="1" flipV="1">
            <a:off x="6883791" y="4214446"/>
            <a:ext cx="2894036" cy="1450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417ABC5-2EB5-3322-BE52-5DCB1DEE3FF0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6879102" y="4630061"/>
            <a:ext cx="2977661" cy="4501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1D35F94-90C5-B98B-5C0C-F4F1D6122504}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6883791" y="4814310"/>
            <a:ext cx="3184085" cy="10513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A close-up of a device&#10;&#10;AI-generated content may be incorrect.">
            <a:extLst>
              <a:ext uri="{FF2B5EF4-FFF2-40B4-BE49-F238E27FC236}">
                <a16:creationId xmlns:a16="http://schemas.microsoft.com/office/drawing/2014/main" id="{43F04F34-2ACF-423D-0808-0351F3A587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3800" y="1541066"/>
            <a:ext cx="1883020" cy="68147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8183F87-0780-2508-7F83-BEBE051A2897}"/>
              </a:ext>
            </a:extLst>
          </p:cNvPr>
          <p:cNvSpPr/>
          <p:nvPr/>
        </p:nvSpPr>
        <p:spPr>
          <a:xfrm>
            <a:off x="1391277" y="2681583"/>
            <a:ext cx="371188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x</a:t>
            </a:r>
            <a:r>
              <a:rPr lang="en-US" sz="1200" baseline="-25000" dirty="0"/>
              <a:t>2</a:t>
            </a:r>
            <a:r>
              <a:rPr lang="en-US" sz="1200" baseline="30000" dirty="0"/>
              <a:t>2</a:t>
            </a:r>
            <a:endParaRPr lang="en-US" sz="12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0084855-42FC-6122-8897-9A4ADAA0BB55}"/>
              </a:ext>
            </a:extLst>
          </p:cNvPr>
          <p:cNvSpPr txBox="1"/>
          <p:nvPr/>
        </p:nvSpPr>
        <p:spPr>
          <a:xfrm>
            <a:off x="414561" y="2242733"/>
            <a:ext cx="2090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Receiver’s input </a:t>
            </a:r>
            <a:r>
              <a:rPr lang="en-US" i="1" dirty="0" err="1"/>
              <a:t>p</a:t>
            </a:r>
            <a:r>
              <a:rPr lang="en-US" i="1" baseline="30000" dirty="0" err="1"/>
              <a:t>x</a:t>
            </a:r>
            <a:r>
              <a:rPr lang="en-US" dirty="0"/>
              <a:t>: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3D892E0-A49D-8578-1F63-6EA78162543D}"/>
              </a:ext>
            </a:extLst>
          </p:cNvPr>
          <p:cNvSpPr/>
          <p:nvPr/>
        </p:nvSpPr>
        <p:spPr>
          <a:xfrm>
            <a:off x="1771350" y="2681583"/>
            <a:ext cx="371188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x</a:t>
            </a:r>
            <a:r>
              <a:rPr lang="en-US" sz="1200" baseline="-25000" dirty="0"/>
              <a:t>3</a:t>
            </a:r>
            <a:endParaRPr lang="en-US" sz="12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8EBB986-9FCE-2EDB-CCED-7C38CC97AC41}"/>
              </a:ext>
            </a:extLst>
          </p:cNvPr>
          <p:cNvSpPr/>
          <p:nvPr/>
        </p:nvSpPr>
        <p:spPr>
          <a:xfrm>
            <a:off x="2154741" y="2681581"/>
            <a:ext cx="371188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B4918EC-CE4C-F654-4D8D-3BF66FAAF926}"/>
              </a:ext>
            </a:extLst>
          </p:cNvPr>
          <p:cNvSpPr/>
          <p:nvPr/>
        </p:nvSpPr>
        <p:spPr>
          <a:xfrm>
            <a:off x="1014774" y="2681583"/>
            <a:ext cx="371188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x</a:t>
            </a:r>
            <a:r>
              <a:rPr lang="en-US" sz="1200" baseline="-25000" dirty="0"/>
              <a:t>1</a:t>
            </a:r>
            <a:endParaRPr lang="en-US" sz="12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3C2C83F-668F-FE63-6231-E9DD795D0CC6}"/>
              </a:ext>
            </a:extLst>
          </p:cNvPr>
          <p:cNvSpPr/>
          <p:nvPr/>
        </p:nvSpPr>
        <p:spPr>
          <a:xfrm>
            <a:off x="656449" y="2681583"/>
            <a:ext cx="371188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5397A66-5E9A-E928-69BA-592926A67295}"/>
              </a:ext>
            </a:extLst>
          </p:cNvPr>
          <p:cNvSpPr/>
          <p:nvPr/>
        </p:nvSpPr>
        <p:spPr>
          <a:xfrm>
            <a:off x="279160" y="2681582"/>
            <a:ext cx="371188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C3D6D77-8796-B6C4-9B2A-749028214FFA}"/>
              </a:ext>
            </a:extLst>
          </p:cNvPr>
          <p:cNvSpPr/>
          <p:nvPr/>
        </p:nvSpPr>
        <p:spPr>
          <a:xfrm>
            <a:off x="10868512" y="2281374"/>
            <a:ext cx="371188" cy="32879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EF5C488-D894-CFE9-BEDF-7AC99BCC6492}"/>
              </a:ext>
            </a:extLst>
          </p:cNvPr>
          <p:cNvSpPr/>
          <p:nvPr/>
        </p:nvSpPr>
        <p:spPr>
          <a:xfrm>
            <a:off x="11248585" y="2281374"/>
            <a:ext cx="371188" cy="32879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y</a:t>
            </a:r>
            <a:r>
              <a:rPr lang="en-US" sz="1200" baseline="-25000" dirty="0"/>
              <a:t>2</a:t>
            </a:r>
            <a:endParaRPr lang="en-US" sz="12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1E5A695-97A3-7768-4E62-4E652A8D033F}"/>
              </a:ext>
            </a:extLst>
          </p:cNvPr>
          <p:cNvSpPr/>
          <p:nvPr/>
        </p:nvSpPr>
        <p:spPr>
          <a:xfrm>
            <a:off x="11631976" y="2281372"/>
            <a:ext cx="371188" cy="32879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y</a:t>
            </a:r>
            <a:r>
              <a:rPr lang="en-US" sz="1200" baseline="-25000" dirty="0"/>
              <a:t>3</a:t>
            </a:r>
            <a:r>
              <a:rPr lang="en-US" sz="1200" dirty="0"/>
              <a:t> y</a:t>
            </a:r>
            <a:r>
              <a:rPr lang="en-US" sz="1200" baseline="-25000" dirty="0"/>
              <a:t>4</a:t>
            </a:r>
            <a:endParaRPr lang="en-US" sz="12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422B129-B210-84AB-066A-28A81EEC4122}"/>
              </a:ext>
            </a:extLst>
          </p:cNvPr>
          <p:cNvSpPr/>
          <p:nvPr/>
        </p:nvSpPr>
        <p:spPr>
          <a:xfrm>
            <a:off x="10492009" y="2281374"/>
            <a:ext cx="371188" cy="32879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y</a:t>
            </a:r>
            <a:r>
              <a:rPr lang="en-US" sz="1200" baseline="-25000" dirty="0"/>
              <a:t>3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A8B9A5A-E285-8342-9079-A9FFD9D83C80}"/>
              </a:ext>
            </a:extLst>
          </p:cNvPr>
          <p:cNvSpPr/>
          <p:nvPr/>
        </p:nvSpPr>
        <p:spPr>
          <a:xfrm>
            <a:off x="10133684" y="2281374"/>
            <a:ext cx="371188" cy="32879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y</a:t>
            </a:r>
            <a:r>
              <a:rPr lang="en-US" sz="1200" baseline="-25000" dirty="0"/>
              <a:t>1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20F0BEA-A8DD-6A8E-CCF0-A59C74DA49C9}"/>
              </a:ext>
            </a:extLst>
          </p:cNvPr>
          <p:cNvSpPr/>
          <p:nvPr/>
        </p:nvSpPr>
        <p:spPr>
          <a:xfrm>
            <a:off x="9756395" y="2281373"/>
            <a:ext cx="371188" cy="32879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276A088-97C2-FC29-2243-67F8B40DA4D8}"/>
              </a:ext>
            </a:extLst>
          </p:cNvPr>
          <p:cNvSpPr txBox="1"/>
          <p:nvPr/>
        </p:nvSpPr>
        <p:spPr>
          <a:xfrm>
            <a:off x="9856763" y="1859310"/>
            <a:ext cx="1945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Sender’s input </a:t>
            </a:r>
            <a:r>
              <a:rPr lang="en-US" i="1" dirty="0" err="1"/>
              <a:t>p</a:t>
            </a:r>
            <a:r>
              <a:rPr lang="en-US" i="1" baseline="30000" dirty="0" err="1"/>
              <a:t>y</a:t>
            </a:r>
            <a:r>
              <a:rPr lang="en-US" dirty="0"/>
              <a:t>: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9F336F4-8477-5C55-042A-2AE255B359E4}"/>
              </a:ext>
            </a:extLst>
          </p:cNvPr>
          <p:cNvSpPr txBox="1"/>
          <p:nvPr/>
        </p:nvSpPr>
        <p:spPr>
          <a:xfrm>
            <a:off x="4304757" y="1715494"/>
            <a:ext cx="762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p</a:t>
            </a:r>
            <a:r>
              <a:rPr lang="en-US" sz="1400" i="1" baseline="30000" dirty="0" err="1"/>
              <a:t>x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1</a:t>
            </a:r>
            <a:r>
              <a:rPr lang="en-US" sz="1400" dirty="0"/>
              <a:t>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8C21780-3ECD-BBCA-139E-6B5AECA530AB}"/>
              </a:ext>
            </a:extLst>
          </p:cNvPr>
          <p:cNvSpPr txBox="1"/>
          <p:nvPr/>
        </p:nvSpPr>
        <p:spPr>
          <a:xfrm>
            <a:off x="4303251" y="2476479"/>
            <a:ext cx="762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p</a:t>
            </a:r>
            <a:r>
              <a:rPr lang="en-US" sz="1400" i="1" baseline="30000" dirty="0" err="1"/>
              <a:t>x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2</a:t>
            </a:r>
            <a:r>
              <a:rPr lang="en-US" sz="1400" dirty="0"/>
              <a:t>)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504A7E6-A6D1-B9CA-7977-AB0EF669A0DC}"/>
              </a:ext>
            </a:extLst>
          </p:cNvPr>
          <p:cNvSpPr txBox="1"/>
          <p:nvPr/>
        </p:nvSpPr>
        <p:spPr>
          <a:xfrm>
            <a:off x="4299343" y="5283497"/>
            <a:ext cx="762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p</a:t>
            </a:r>
            <a:r>
              <a:rPr lang="en-US" sz="1400" i="1" baseline="30000" dirty="0" err="1"/>
              <a:t>x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m</a:t>
            </a:r>
            <a:r>
              <a:rPr lang="en-US" sz="1400" dirty="0"/>
              <a:t>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016C0B5-FE68-E2B4-3CC9-233F7087288C}"/>
              </a:ext>
            </a:extLst>
          </p:cNvPr>
          <p:cNvSpPr txBox="1"/>
          <p:nvPr/>
        </p:nvSpPr>
        <p:spPr>
          <a:xfrm>
            <a:off x="7071831" y="1742383"/>
            <a:ext cx="762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p</a:t>
            </a:r>
            <a:r>
              <a:rPr lang="en-US" sz="1400" i="1" baseline="30000" dirty="0" err="1"/>
              <a:t>y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1</a:t>
            </a:r>
            <a:r>
              <a:rPr lang="en-US" sz="1400" dirty="0"/>
              <a:t>)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9EFD8E7-83B8-644E-0015-D8916F8E3177}"/>
              </a:ext>
            </a:extLst>
          </p:cNvPr>
          <p:cNvSpPr txBox="1"/>
          <p:nvPr/>
        </p:nvSpPr>
        <p:spPr>
          <a:xfrm>
            <a:off x="7070325" y="2503368"/>
            <a:ext cx="762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p</a:t>
            </a:r>
            <a:r>
              <a:rPr lang="en-US" sz="1400" i="1" baseline="30000" dirty="0" err="1"/>
              <a:t>y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2</a:t>
            </a:r>
            <a:r>
              <a:rPr lang="en-US" sz="1400" dirty="0"/>
              <a:t>)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DD1C1B6-EB03-7406-4D2A-1FCAA9F974EA}"/>
              </a:ext>
            </a:extLst>
          </p:cNvPr>
          <p:cNvSpPr txBox="1"/>
          <p:nvPr/>
        </p:nvSpPr>
        <p:spPr>
          <a:xfrm>
            <a:off x="7066417" y="5310386"/>
            <a:ext cx="762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p</a:t>
            </a:r>
            <a:r>
              <a:rPr lang="en-US" sz="1400" i="1" baseline="30000" dirty="0" err="1"/>
              <a:t>y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m</a:t>
            </a:r>
            <a:r>
              <a:rPr lang="en-US" sz="1400" dirty="0"/>
              <a:t>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29966AD-5677-21BF-A24C-53D3685D33E8}"/>
              </a:ext>
            </a:extLst>
          </p:cNvPr>
          <p:cNvSpPr txBox="1"/>
          <p:nvPr/>
        </p:nvSpPr>
        <p:spPr>
          <a:xfrm>
            <a:off x="2429510" y="3547598"/>
            <a:ext cx="1047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Packed secret share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217BE8B-85F5-5C6B-80CC-7BF4DF2E9694}"/>
              </a:ext>
            </a:extLst>
          </p:cNvPr>
          <p:cNvSpPr txBox="1"/>
          <p:nvPr/>
        </p:nvSpPr>
        <p:spPr>
          <a:xfrm>
            <a:off x="8882926" y="3684103"/>
            <a:ext cx="960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Packed secret share</a:t>
            </a: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7E861BD2-8C5A-70AD-A16C-E4127DF242C2}"/>
              </a:ext>
            </a:extLst>
          </p:cNvPr>
          <p:cNvSpPr/>
          <p:nvPr/>
        </p:nvSpPr>
        <p:spPr>
          <a:xfrm>
            <a:off x="6198198" y="923211"/>
            <a:ext cx="1736437" cy="687662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multiply the shares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976640A-573D-C946-3E3E-54C8E4175811}"/>
              </a:ext>
            </a:extLst>
          </p:cNvPr>
          <p:cNvSpPr/>
          <p:nvPr/>
        </p:nvSpPr>
        <p:spPr>
          <a:xfrm>
            <a:off x="4597292" y="2305765"/>
            <a:ext cx="2641600" cy="16343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4" name="Picture 23" descr="A cartoon of a child with horns&#10;&#10;AI-generated content may be incorrect.">
            <a:extLst>
              <a:ext uri="{FF2B5EF4-FFF2-40B4-BE49-F238E27FC236}">
                <a16:creationId xmlns:a16="http://schemas.microsoft.com/office/drawing/2014/main" id="{E89D7E45-1BF4-C214-1ED2-20A674CB03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8548" y="2762006"/>
            <a:ext cx="1444071" cy="169408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C15A7F7-1EEF-C675-0FF6-CCD6B15DFE3F}"/>
              </a:ext>
            </a:extLst>
          </p:cNvPr>
          <p:cNvSpPr txBox="1"/>
          <p:nvPr/>
        </p:nvSpPr>
        <p:spPr>
          <a:xfrm>
            <a:off x="6807627" y="2162631"/>
            <a:ext cx="1759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Cut-and-choose!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0C45ABF-AA8F-609D-37A9-23A2C5D57114}"/>
              </a:ext>
            </a:extLst>
          </p:cNvPr>
          <p:cNvSpPr/>
          <p:nvPr/>
        </p:nvSpPr>
        <p:spPr>
          <a:xfrm>
            <a:off x="8326120" y="471250"/>
            <a:ext cx="181420" cy="1747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D40888-0B27-C74F-08F0-7D6EE2F88AC5}"/>
              </a:ext>
            </a:extLst>
          </p:cNvPr>
          <p:cNvSpPr/>
          <p:nvPr/>
        </p:nvSpPr>
        <p:spPr>
          <a:xfrm>
            <a:off x="8326120" y="638178"/>
            <a:ext cx="181420" cy="1747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748BA5-1674-E7E1-1C94-0710061F22B2}"/>
              </a:ext>
            </a:extLst>
          </p:cNvPr>
          <p:cNvSpPr/>
          <p:nvPr/>
        </p:nvSpPr>
        <p:spPr>
          <a:xfrm>
            <a:off x="8326120" y="806844"/>
            <a:ext cx="181420" cy="1747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1057B32-FD13-ED52-FCB9-A91E4FFBE7C2}"/>
              </a:ext>
            </a:extLst>
          </p:cNvPr>
          <p:cNvSpPr/>
          <p:nvPr/>
        </p:nvSpPr>
        <p:spPr>
          <a:xfrm>
            <a:off x="8326120" y="976363"/>
            <a:ext cx="181420" cy="1747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E16CAAA-6966-FC06-F0B2-C6617F395796}"/>
              </a:ext>
            </a:extLst>
          </p:cNvPr>
          <p:cNvSpPr/>
          <p:nvPr/>
        </p:nvSpPr>
        <p:spPr>
          <a:xfrm>
            <a:off x="8327553" y="1148477"/>
            <a:ext cx="181420" cy="1747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71EF114-9740-3D74-DA40-3F2A013525ED}"/>
              </a:ext>
            </a:extLst>
          </p:cNvPr>
          <p:cNvSpPr/>
          <p:nvPr/>
        </p:nvSpPr>
        <p:spPr>
          <a:xfrm>
            <a:off x="8326120" y="1320591"/>
            <a:ext cx="181420" cy="1747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35AC00A-70A3-974A-04FA-FFD6B640D0DD}"/>
              </a:ext>
            </a:extLst>
          </p:cNvPr>
          <p:cNvSpPr/>
          <p:nvPr/>
        </p:nvSpPr>
        <p:spPr>
          <a:xfrm>
            <a:off x="8843621" y="483358"/>
            <a:ext cx="181420" cy="17470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DAC7B74-AE61-6182-BFB8-8CB9B6F288F3}"/>
              </a:ext>
            </a:extLst>
          </p:cNvPr>
          <p:cNvSpPr/>
          <p:nvPr/>
        </p:nvSpPr>
        <p:spPr>
          <a:xfrm>
            <a:off x="8843621" y="654616"/>
            <a:ext cx="181420" cy="17470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3F0973E-76A2-99F7-B1BE-45D66A50DCC9}"/>
              </a:ext>
            </a:extLst>
          </p:cNvPr>
          <p:cNvSpPr/>
          <p:nvPr/>
        </p:nvSpPr>
        <p:spPr>
          <a:xfrm>
            <a:off x="8843621" y="831160"/>
            <a:ext cx="181420" cy="17470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F656A59-7073-369A-B4FC-013123E7D7C4}"/>
              </a:ext>
            </a:extLst>
          </p:cNvPr>
          <p:cNvSpPr/>
          <p:nvPr/>
        </p:nvSpPr>
        <p:spPr>
          <a:xfrm>
            <a:off x="8843621" y="988471"/>
            <a:ext cx="181420" cy="17470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20E1A82-A19A-05D8-F7E1-6F7822AFEC14}"/>
              </a:ext>
            </a:extLst>
          </p:cNvPr>
          <p:cNvSpPr/>
          <p:nvPr/>
        </p:nvSpPr>
        <p:spPr>
          <a:xfrm>
            <a:off x="8845054" y="1160585"/>
            <a:ext cx="181420" cy="17470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6EC67F8-6E71-8262-1032-B0B7C08810B8}"/>
              </a:ext>
            </a:extLst>
          </p:cNvPr>
          <p:cNvSpPr/>
          <p:nvPr/>
        </p:nvSpPr>
        <p:spPr>
          <a:xfrm>
            <a:off x="8843621" y="1332699"/>
            <a:ext cx="181420" cy="17470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6" name="Multiply 65">
            <a:extLst>
              <a:ext uri="{FF2B5EF4-FFF2-40B4-BE49-F238E27FC236}">
                <a16:creationId xmlns:a16="http://schemas.microsoft.com/office/drawing/2014/main" id="{1D9CEC4E-F4FB-D4CA-D0C5-2F03E08C24FE}"/>
              </a:ext>
            </a:extLst>
          </p:cNvPr>
          <p:cNvSpPr/>
          <p:nvPr/>
        </p:nvSpPr>
        <p:spPr>
          <a:xfrm>
            <a:off x="8554546" y="845335"/>
            <a:ext cx="285136" cy="275303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7" name="Equal 66">
            <a:extLst>
              <a:ext uri="{FF2B5EF4-FFF2-40B4-BE49-F238E27FC236}">
                <a16:creationId xmlns:a16="http://schemas.microsoft.com/office/drawing/2014/main" id="{84707A5E-EAE4-206B-0832-4AA9EF929CEC}"/>
              </a:ext>
            </a:extLst>
          </p:cNvPr>
          <p:cNvSpPr/>
          <p:nvPr/>
        </p:nvSpPr>
        <p:spPr>
          <a:xfrm>
            <a:off x="9129033" y="873231"/>
            <a:ext cx="259882" cy="237374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C999DB2-E36C-B521-AB37-665B61EDA077}"/>
              </a:ext>
            </a:extLst>
          </p:cNvPr>
          <p:cNvSpPr/>
          <p:nvPr/>
        </p:nvSpPr>
        <p:spPr>
          <a:xfrm>
            <a:off x="9526036" y="483357"/>
            <a:ext cx="181420" cy="1747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14FA93A-B4AE-20F4-6588-8100E442F0EF}"/>
              </a:ext>
            </a:extLst>
          </p:cNvPr>
          <p:cNvSpPr/>
          <p:nvPr/>
        </p:nvSpPr>
        <p:spPr>
          <a:xfrm>
            <a:off x="9526036" y="650089"/>
            <a:ext cx="181420" cy="1747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D9A9E53-9B6A-30ED-A6F2-F35A599A1C19}"/>
              </a:ext>
            </a:extLst>
          </p:cNvPr>
          <p:cNvSpPr/>
          <p:nvPr/>
        </p:nvSpPr>
        <p:spPr>
          <a:xfrm>
            <a:off x="9526036" y="812319"/>
            <a:ext cx="181420" cy="1747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DAEA687-98AA-1F68-90AC-DEBC48BF7D59}"/>
              </a:ext>
            </a:extLst>
          </p:cNvPr>
          <p:cNvSpPr/>
          <p:nvPr/>
        </p:nvSpPr>
        <p:spPr>
          <a:xfrm>
            <a:off x="9526036" y="988470"/>
            <a:ext cx="181420" cy="1747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F884935-97F9-FAAA-5341-8306CB2360D0}"/>
              </a:ext>
            </a:extLst>
          </p:cNvPr>
          <p:cNvSpPr/>
          <p:nvPr/>
        </p:nvSpPr>
        <p:spPr>
          <a:xfrm>
            <a:off x="9524603" y="1155522"/>
            <a:ext cx="181420" cy="1747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75CADFC-928B-5697-F58C-ACF8B0B2287C}"/>
              </a:ext>
            </a:extLst>
          </p:cNvPr>
          <p:cNvSpPr/>
          <p:nvPr/>
        </p:nvSpPr>
        <p:spPr>
          <a:xfrm>
            <a:off x="9524603" y="1336815"/>
            <a:ext cx="181420" cy="1747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1CBFFF0-5093-5CB2-FA74-39FB5C05049D}"/>
              </a:ext>
            </a:extLst>
          </p:cNvPr>
          <p:cNvSpPr/>
          <p:nvPr/>
        </p:nvSpPr>
        <p:spPr>
          <a:xfrm>
            <a:off x="1522207" y="5484679"/>
            <a:ext cx="428881" cy="328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x</a:t>
            </a:r>
            <a:r>
              <a:rPr lang="en-US" sz="1200" baseline="-25000" dirty="0"/>
              <a:t>2</a:t>
            </a:r>
            <a:r>
              <a:rPr lang="en-US" sz="1200" baseline="30000" dirty="0"/>
              <a:t>2</a:t>
            </a:r>
            <a:endParaRPr lang="en-US" sz="1200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FD3484C-E68B-C6C5-F756-E6B84AC94363}"/>
              </a:ext>
            </a:extLst>
          </p:cNvPr>
          <p:cNvSpPr/>
          <p:nvPr/>
        </p:nvSpPr>
        <p:spPr>
          <a:xfrm>
            <a:off x="1956670" y="5484679"/>
            <a:ext cx="476203" cy="328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x</a:t>
            </a:r>
            <a:r>
              <a:rPr lang="en-US" sz="1200" baseline="-25000" dirty="0"/>
              <a:t>3</a:t>
            </a:r>
            <a:r>
              <a:rPr lang="en-US" sz="1200" dirty="0"/>
              <a:t>y</a:t>
            </a:r>
            <a:r>
              <a:rPr lang="en-US" sz="1200" baseline="-25000" dirty="0"/>
              <a:t>2</a:t>
            </a:r>
            <a:endParaRPr lang="en-US" sz="1200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7859AC7-9882-3459-8D9C-43A46D97A1D3}"/>
              </a:ext>
            </a:extLst>
          </p:cNvPr>
          <p:cNvSpPr/>
          <p:nvPr/>
        </p:nvSpPr>
        <p:spPr>
          <a:xfrm>
            <a:off x="2432873" y="5484679"/>
            <a:ext cx="476203" cy="328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y</a:t>
            </a:r>
            <a:r>
              <a:rPr lang="en-US" sz="1200" baseline="-25000" dirty="0"/>
              <a:t>3</a:t>
            </a:r>
            <a:r>
              <a:rPr lang="en-US" sz="1200" dirty="0"/>
              <a:t> y</a:t>
            </a:r>
            <a:r>
              <a:rPr lang="en-US" sz="1200" baseline="-25000" dirty="0"/>
              <a:t>4</a:t>
            </a:r>
            <a:endParaRPr lang="en-US" sz="1200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A20C6B9-F004-481D-510C-99EAF1B47417}"/>
              </a:ext>
            </a:extLst>
          </p:cNvPr>
          <p:cNvSpPr/>
          <p:nvPr/>
        </p:nvSpPr>
        <p:spPr>
          <a:xfrm>
            <a:off x="1027637" y="5484679"/>
            <a:ext cx="488988" cy="328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x</a:t>
            </a:r>
            <a:r>
              <a:rPr lang="en-US" sz="1200" baseline="-25000" dirty="0"/>
              <a:t>1</a:t>
            </a:r>
            <a:r>
              <a:rPr lang="en-US" sz="1200" dirty="0"/>
              <a:t>y</a:t>
            </a:r>
            <a:r>
              <a:rPr lang="en-US" sz="1200" baseline="-25000" dirty="0"/>
              <a:t>3</a:t>
            </a:r>
            <a:endParaRPr lang="en-US" sz="1200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5CE0BC7-C532-5E67-2316-601DEF1D9FB9}"/>
              </a:ext>
            </a:extLst>
          </p:cNvPr>
          <p:cNvSpPr/>
          <p:nvPr/>
        </p:nvSpPr>
        <p:spPr>
          <a:xfrm>
            <a:off x="653658" y="5484678"/>
            <a:ext cx="371188" cy="328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y</a:t>
            </a:r>
            <a:r>
              <a:rPr lang="en-US" sz="1200" baseline="-25000" dirty="0"/>
              <a:t>1</a:t>
            </a:r>
            <a:endParaRPr lang="en-US" sz="1200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D2F1213-3B81-B195-B9F0-62720F1E336E}"/>
              </a:ext>
            </a:extLst>
          </p:cNvPr>
          <p:cNvSpPr/>
          <p:nvPr/>
        </p:nvSpPr>
        <p:spPr>
          <a:xfrm>
            <a:off x="278616" y="5484678"/>
            <a:ext cx="371188" cy="328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75218A8-FB2D-BD52-0DC6-1AED5EBB1091}"/>
              </a:ext>
            </a:extLst>
          </p:cNvPr>
          <p:cNvSpPr txBox="1"/>
          <p:nvPr/>
        </p:nvSpPr>
        <p:spPr>
          <a:xfrm>
            <a:off x="770028" y="5080169"/>
            <a:ext cx="140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Reconstruct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9F02672-66AF-9B8C-5D80-7B8117B72F50}"/>
              </a:ext>
            </a:extLst>
          </p:cNvPr>
          <p:cNvSpPr txBox="1"/>
          <p:nvPr/>
        </p:nvSpPr>
        <p:spPr>
          <a:xfrm>
            <a:off x="64536" y="5997139"/>
            <a:ext cx="4078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monomials may reveal information!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E3630AD-3418-1513-9DF9-109D0BCBEB3B}"/>
              </a:ext>
            </a:extLst>
          </p:cNvPr>
          <p:cNvCxnSpPr>
            <a:cxnSpLocks/>
          </p:cNvCxnSpPr>
          <p:nvPr/>
        </p:nvCxnSpPr>
        <p:spPr>
          <a:xfrm flipH="1">
            <a:off x="2115620" y="2023271"/>
            <a:ext cx="2888180" cy="15345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ED519AB-1067-B7EB-12DB-A904094B2D3C}"/>
              </a:ext>
            </a:extLst>
          </p:cNvPr>
          <p:cNvCxnSpPr>
            <a:cxnSpLocks/>
          </p:cNvCxnSpPr>
          <p:nvPr/>
        </p:nvCxnSpPr>
        <p:spPr>
          <a:xfrm flipH="1">
            <a:off x="2179645" y="2784256"/>
            <a:ext cx="2816437" cy="9854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0DCCC52-9E23-6A9C-D365-7A02047CDE8F}"/>
              </a:ext>
            </a:extLst>
          </p:cNvPr>
          <p:cNvCxnSpPr>
            <a:cxnSpLocks/>
          </p:cNvCxnSpPr>
          <p:nvPr/>
        </p:nvCxnSpPr>
        <p:spPr>
          <a:xfrm flipH="1">
            <a:off x="2179645" y="3536581"/>
            <a:ext cx="2816437" cy="4242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5972266-918E-21B5-D130-E4BB937BBEF4}"/>
              </a:ext>
            </a:extLst>
          </p:cNvPr>
          <p:cNvCxnSpPr>
            <a:cxnSpLocks/>
          </p:cNvCxnSpPr>
          <p:nvPr/>
        </p:nvCxnSpPr>
        <p:spPr>
          <a:xfrm flipH="1" flipV="1">
            <a:off x="2177885" y="4138070"/>
            <a:ext cx="2809933" cy="1931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261F715F-4170-7FD5-27FB-35697A23DF0C}"/>
              </a:ext>
            </a:extLst>
          </p:cNvPr>
          <p:cNvCxnSpPr>
            <a:cxnSpLocks/>
          </p:cNvCxnSpPr>
          <p:nvPr/>
        </p:nvCxnSpPr>
        <p:spPr>
          <a:xfrm flipH="1" flipV="1">
            <a:off x="2151056" y="4322533"/>
            <a:ext cx="2771140" cy="8209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D3CABF79-7344-20A8-59F9-B53B91CA21D2}"/>
              </a:ext>
            </a:extLst>
          </p:cNvPr>
          <p:cNvCxnSpPr>
            <a:cxnSpLocks/>
          </p:cNvCxnSpPr>
          <p:nvPr/>
        </p:nvCxnSpPr>
        <p:spPr>
          <a:xfrm flipH="1" flipV="1">
            <a:off x="2101712" y="4555183"/>
            <a:ext cx="2820484" cy="14419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E94BE36-C3B2-88D9-2322-7007CF5C5450}"/>
              </a:ext>
            </a:extLst>
          </p:cNvPr>
          <p:cNvSpPr txBox="1"/>
          <p:nvPr/>
        </p:nvSpPr>
        <p:spPr>
          <a:xfrm>
            <a:off x="4132730" y="6320118"/>
            <a:ext cx="381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</a:t>
            </a:r>
            <a:r>
              <a:rPr lang="en-US" dirty="0"/>
              <a:t> instances of semi-honest protocol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644CDD5-882F-55B3-5D52-9C245D086478}"/>
              </a:ext>
            </a:extLst>
          </p:cNvPr>
          <p:cNvSpPr/>
          <p:nvPr/>
        </p:nvSpPr>
        <p:spPr>
          <a:xfrm>
            <a:off x="681318" y="5450541"/>
            <a:ext cx="295835" cy="403412"/>
          </a:xfrm>
          <a:prstGeom prst="ellipse">
            <a:avLst/>
          </a:prstGeom>
          <a:solidFill>
            <a:schemeClr val="lt1">
              <a:alpha val="5054"/>
            </a:schemeClr>
          </a:solidFill>
          <a:ln>
            <a:solidFill>
              <a:srgbClr val="DC040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DC0404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588C4B1-4C35-C242-6C2F-412E6B33FD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1341" y="3118809"/>
            <a:ext cx="1686286" cy="60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4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2" grpId="0"/>
      <p:bldP spid="76" grpId="0"/>
      <p:bldP spid="77" grpId="0"/>
      <p:bldP spid="78" grpId="0"/>
      <p:bldP spid="82" grpId="0"/>
      <p:bldP spid="83" grpId="0"/>
      <p:bldP spid="84" grpId="0"/>
      <p:bldP spid="3" grpId="0" animBg="1"/>
      <p:bldP spid="23" grpId="0" animBg="1"/>
      <p:bldP spid="25" grpId="0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53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1" grpId="0" animBg="1"/>
      <p:bldP spid="73" grpId="0" animBg="1"/>
      <p:bldP spid="74" grpId="0" animBg="1"/>
      <p:bldP spid="75" grpId="0" animBg="1"/>
      <p:bldP spid="79" grpId="0" animBg="1"/>
      <p:bldP spid="80" grpId="0" animBg="1"/>
      <p:bldP spid="81" grpId="0" animBg="1"/>
      <p:bldP spid="86" grpId="0" animBg="1"/>
      <p:bldP spid="87" grpId="0" animBg="1"/>
      <p:bldP spid="88" grpId="0" animBg="1"/>
      <p:bldP spid="89" grpId="0"/>
      <p:bldP spid="90" grpId="0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DDC30-AE4E-3E4A-BA06-8D3F1ED40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Two-Party Computation</a:t>
            </a:r>
          </a:p>
        </p:txBody>
      </p:sp>
      <p:pic>
        <p:nvPicPr>
          <p:cNvPr id="5" name="Content Placeholder 4" descr="Two-party computation. Image generated by ChatGPT.">
            <a:extLst>
              <a:ext uri="{FF2B5EF4-FFF2-40B4-BE49-F238E27FC236}">
                <a16:creationId xmlns:a16="http://schemas.microsoft.com/office/drawing/2014/main" id="{EFCCDFFA-600E-B4D0-FF84-4CCD31D39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4339" y="1418492"/>
            <a:ext cx="8159262" cy="543950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A997EB-B7A6-C186-FC46-FA49E2DA89B4}"/>
              </a:ext>
            </a:extLst>
          </p:cNvPr>
          <p:cNvSpPr txBox="1"/>
          <p:nvPr/>
        </p:nvSpPr>
        <p:spPr>
          <a:xfrm>
            <a:off x="2438399" y="5201265"/>
            <a:ext cx="1386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our case:</a:t>
            </a:r>
          </a:p>
          <a:p>
            <a:r>
              <a:rPr lang="en-US" dirty="0"/>
              <a:t>only Alice learns the output.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0AE407-FF2B-7C8A-C526-B93A90F0D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90" y="2531740"/>
            <a:ext cx="2889560" cy="424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1B962A-60A6-D09D-3727-FE614FF3DD16}"/>
              </a:ext>
            </a:extLst>
          </p:cNvPr>
          <p:cNvSpPr txBox="1"/>
          <p:nvPr/>
        </p:nvSpPr>
        <p:spPr>
          <a:xfrm>
            <a:off x="2043094" y="1503319"/>
            <a:ext cx="218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Alice learns nothing beyond x and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3BFC7D-B783-7AC8-D7AC-11F8D08E17CA}"/>
              </a:ext>
            </a:extLst>
          </p:cNvPr>
          <p:cNvSpPr txBox="1"/>
          <p:nvPr/>
        </p:nvSpPr>
        <p:spPr>
          <a:xfrm>
            <a:off x="7118750" y="1486652"/>
            <a:ext cx="2086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Bob learns nothing beyond y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A9D96A-58F5-D7D5-8357-5C99D948D6B4}"/>
              </a:ext>
            </a:extLst>
          </p:cNvPr>
          <p:cNvSpPr/>
          <p:nvPr/>
        </p:nvSpPr>
        <p:spPr>
          <a:xfrm>
            <a:off x="4682836" y="4987636"/>
            <a:ext cx="1865746" cy="55418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1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805BD-5F1F-83D8-4FF2-7DEFC464A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 descr="A cartoon of a person with brown hair&#10;&#10;AI-generated content may be incorrect.">
            <a:extLst>
              <a:ext uri="{FF2B5EF4-FFF2-40B4-BE49-F238E27FC236}">
                <a16:creationId xmlns:a16="http://schemas.microsoft.com/office/drawing/2014/main" id="{CE3B303A-FBF4-9BD5-B070-C7D72922B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35" y="2864644"/>
            <a:ext cx="1587500" cy="2273300"/>
          </a:xfrm>
          <a:prstGeom prst="rect">
            <a:avLst/>
          </a:prstGeom>
        </p:spPr>
      </p:pic>
      <p:pic>
        <p:nvPicPr>
          <p:cNvPr id="5" name="Picture 4" descr="A cartoon of a child&#10;&#10;AI-generated content may be incorrect.">
            <a:extLst>
              <a:ext uri="{FF2B5EF4-FFF2-40B4-BE49-F238E27FC236}">
                <a16:creationId xmlns:a16="http://schemas.microsoft.com/office/drawing/2014/main" id="{7DF08CB3-0E4F-D0BA-895B-942C98C77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2565" y="2839244"/>
            <a:ext cx="1600200" cy="2298700"/>
          </a:xfrm>
          <a:prstGeom prst="rect">
            <a:avLst/>
          </a:prstGeom>
        </p:spPr>
      </p:pic>
      <p:pic>
        <p:nvPicPr>
          <p:cNvPr id="6" name="Picture 5" descr="A close-up of a device&#10;&#10;AI-generated content may be incorrect.">
            <a:extLst>
              <a:ext uri="{FF2B5EF4-FFF2-40B4-BE49-F238E27FC236}">
                <a16:creationId xmlns:a16="http://schemas.microsoft.com/office/drawing/2014/main" id="{53078706-1D1D-294D-CC92-43B7CB380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771" y="2326512"/>
            <a:ext cx="1883020" cy="681474"/>
          </a:xfrm>
          <a:prstGeom prst="rect">
            <a:avLst/>
          </a:prstGeom>
        </p:spPr>
      </p:pic>
      <p:pic>
        <p:nvPicPr>
          <p:cNvPr id="7" name="Picture 6" descr="A close-up of a device&#10;&#10;AI-generated content may be incorrect.">
            <a:extLst>
              <a:ext uri="{FF2B5EF4-FFF2-40B4-BE49-F238E27FC236}">
                <a16:creationId xmlns:a16="http://schemas.microsoft.com/office/drawing/2014/main" id="{2B897C1B-BF23-38AD-1FC9-C0ED17343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082" y="3088263"/>
            <a:ext cx="1883020" cy="681474"/>
          </a:xfrm>
          <a:prstGeom prst="rect">
            <a:avLst/>
          </a:prstGeom>
        </p:spPr>
      </p:pic>
      <p:pic>
        <p:nvPicPr>
          <p:cNvPr id="8" name="Picture 7" descr="A close-up of a device&#10;&#10;AI-generated content may be incorrect.">
            <a:extLst>
              <a:ext uri="{FF2B5EF4-FFF2-40B4-BE49-F238E27FC236}">
                <a16:creationId xmlns:a16="http://schemas.microsoft.com/office/drawing/2014/main" id="{AE254608-65CF-F7D9-8FCA-D9300283F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771" y="3873709"/>
            <a:ext cx="1883020" cy="681474"/>
          </a:xfrm>
          <a:prstGeom prst="rect">
            <a:avLst/>
          </a:prstGeom>
        </p:spPr>
      </p:pic>
      <p:pic>
        <p:nvPicPr>
          <p:cNvPr id="9" name="Picture 8" descr="A close-up of a device&#10;&#10;AI-generated content may be incorrect.">
            <a:extLst>
              <a:ext uri="{FF2B5EF4-FFF2-40B4-BE49-F238E27FC236}">
                <a16:creationId xmlns:a16="http://schemas.microsoft.com/office/drawing/2014/main" id="{427A0489-8F10-4DDA-D5C5-EE8DA1504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082" y="4739432"/>
            <a:ext cx="1883020" cy="681474"/>
          </a:xfrm>
          <a:prstGeom prst="rect">
            <a:avLst/>
          </a:prstGeom>
        </p:spPr>
      </p:pic>
      <p:pic>
        <p:nvPicPr>
          <p:cNvPr id="10" name="Picture 9" descr="A close-up of a device&#10;&#10;AI-generated content may be incorrect.">
            <a:extLst>
              <a:ext uri="{FF2B5EF4-FFF2-40B4-BE49-F238E27FC236}">
                <a16:creationId xmlns:a16="http://schemas.microsoft.com/office/drawing/2014/main" id="{288A16BA-3FD9-00DC-5957-44B35EA05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771" y="5524878"/>
            <a:ext cx="1883020" cy="68147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969F3A9-6EF8-B839-B1B3-FC092460ABB1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2101712" y="1881803"/>
            <a:ext cx="2902088" cy="15976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42605E1-37D1-73B9-61D1-3CBB684BD7DA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2217039" y="2667249"/>
            <a:ext cx="2783732" cy="1003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C7A5290-594E-ADC1-7A74-7B7CCC61A71B}"/>
              </a:ext>
            </a:extLst>
          </p:cNvPr>
          <p:cNvCxnSpPr>
            <a:cxnSpLocks/>
          </p:cNvCxnSpPr>
          <p:nvPr/>
        </p:nvCxnSpPr>
        <p:spPr>
          <a:xfrm>
            <a:off x="2060233" y="4491946"/>
            <a:ext cx="2868442" cy="14095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6E77C64-9789-AAD0-DBDC-93777FE3944E}"/>
              </a:ext>
            </a:extLst>
          </p:cNvPr>
          <p:cNvCxnSpPr>
            <a:cxnSpLocks/>
            <a:endCxn id="21" idx="3"/>
          </p:cNvCxnSpPr>
          <p:nvPr/>
        </p:nvCxnSpPr>
        <p:spPr>
          <a:xfrm flipH="1" flipV="1">
            <a:off x="6886820" y="1881803"/>
            <a:ext cx="3150439" cy="19014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FCD629F-F4CD-BB55-9F87-50EEF06C342E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6883791" y="2667249"/>
            <a:ext cx="2972972" cy="12936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044DE08-03A1-7CA7-7110-4EE7F923B034}"/>
              </a:ext>
            </a:extLst>
          </p:cNvPr>
          <p:cNvCxnSpPr>
            <a:cxnSpLocks/>
            <a:endCxn id="7" idx="3"/>
          </p:cNvCxnSpPr>
          <p:nvPr/>
        </p:nvCxnSpPr>
        <p:spPr>
          <a:xfrm flipH="1" flipV="1">
            <a:off x="6879102" y="3429000"/>
            <a:ext cx="2894036" cy="7563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23F59AD-B984-D70E-CA40-B13ADCBDA67E}"/>
              </a:ext>
            </a:extLst>
          </p:cNvPr>
          <p:cNvCxnSpPr>
            <a:cxnSpLocks/>
            <a:endCxn id="8" idx="3"/>
          </p:cNvCxnSpPr>
          <p:nvPr/>
        </p:nvCxnSpPr>
        <p:spPr>
          <a:xfrm flipH="1" flipV="1">
            <a:off x="6883791" y="4214446"/>
            <a:ext cx="2894036" cy="1450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3946F75-959D-DF01-77C0-D7FBBEC07F22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6879102" y="4630061"/>
            <a:ext cx="2977661" cy="4501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0762853-54F5-7F32-3A01-5F5CC64D029F}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6883791" y="4814310"/>
            <a:ext cx="3184085" cy="10513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close-up of a device&#10;&#10;AI-generated content may be incorrect.">
            <a:extLst>
              <a:ext uri="{FF2B5EF4-FFF2-40B4-BE49-F238E27FC236}">
                <a16:creationId xmlns:a16="http://schemas.microsoft.com/office/drawing/2014/main" id="{97C27143-F6F8-C7CC-A305-07CF95DF7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800" y="1541066"/>
            <a:ext cx="1883020" cy="68147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725298D-47FC-FAA0-AE4C-A46C2973568D}"/>
              </a:ext>
            </a:extLst>
          </p:cNvPr>
          <p:cNvSpPr txBox="1"/>
          <p:nvPr/>
        </p:nvSpPr>
        <p:spPr>
          <a:xfrm>
            <a:off x="4304757" y="1715494"/>
            <a:ext cx="762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p</a:t>
            </a:r>
            <a:r>
              <a:rPr lang="en-US" sz="1400" i="1" baseline="30000" dirty="0" err="1"/>
              <a:t>x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1</a:t>
            </a:r>
            <a:r>
              <a:rPr lang="en-US" sz="1400" dirty="0"/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64D683-F154-F8C8-12CE-E4C57B39D1C9}"/>
              </a:ext>
            </a:extLst>
          </p:cNvPr>
          <p:cNvSpPr txBox="1"/>
          <p:nvPr/>
        </p:nvSpPr>
        <p:spPr>
          <a:xfrm>
            <a:off x="4253616" y="5243210"/>
            <a:ext cx="762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p</a:t>
            </a:r>
            <a:r>
              <a:rPr lang="en-US" sz="1400" i="1" baseline="30000" dirty="0" err="1"/>
              <a:t>x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m</a:t>
            </a:r>
            <a:r>
              <a:rPr lang="en-US" sz="1400" dirty="0"/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6704CD-52D8-318F-0B39-252A41562E14}"/>
              </a:ext>
            </a:extLst>
          </p:cNvPr>
          <p:cNvSpPr txBox="1"/>
          <p:nvPr/>
        </p:nvSpPr>
        <p:spPr>
          <a:xfrm>
            <a:off x="7055377" y="1761661"/>
            <a:ext cx="1143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p</a:t>
            </a:r>
            <a:r>
              <a:rPr lang="en-US" sz="1400" i="1" baseline="30000" dirty="0" err="1"/>
              <a:t>y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1</a:t>
            </a:r>
            <a:r>
              <a:rPr lang="en-US" sz="1400" dirty="0"/>
              <a:t>),</a:t>
            </a:r>
            <a:r>
              <a:rPr lang="en-US" sz="1400" i="1" dirty="0"/>
              <a:t> </a:t>
            </a:r>
            <a:r>
              <a:rPr lang="en-US" sz="1400" i="1" dirty="0" err="1"/>
              <a:t>p</a:t>
            </a:r>
            <a:r>
              <a:rPr lang="en-US" sz="1400" i="1" baseline="30000" dirty="0" err="1"/>
              <a:t>z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1</a:t>
            </a:r>
            <a:r>
              <a:rPr lang="en-US" sz="1400" dirty="0"/>
              <a:t>)</a:t>
            </a:r>
          </a:p>
          <a:p>
            <a:endParaRPr lang="en-US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7A7AED-11D2-BC3A-B40B-CC5AC5B3994D}"/>
              </a:ext>
            </a:extLst>
          </p:cNvPr>
          <p:cNvSpPr txBox="1"/>
          <p:nvPr/>
        </p:nvSpPr>
        <p:spPr>
          <a:xfrm>
            <a:off x="7071831" y="2544146"/>
            <a:ext cx="1155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p</a:t>
            </a:r>
            <a:r>
              <a:rPr lang="en-US" sz="1400" i="1" baseline="30000" dirty="0" err="1"/>
              <a:t>y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2</a:t>
            </a:r>
            <a:r>
              <a:rPr lang="en-US" sz="1400" dirty="0"/>
              <a:t>), </a:t>
            </a:r>
            <a:r>
              <a:rPr lang="en-US" sz="1400" i="1" dirty="0" err="1"/>
              <a:t>p</a:t>
            </a:r>
            <a:r>
              <a:rPr lang="en-US" sz="1400" i="1" baseline="30000" dirty="0" err="1"/>
              <a:t>z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2</a:t>
            </a:r>
            <a:r>
              <a:rPr lang="en-US" sz="1400" dirty="0"/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E70F21-0F3E-7371-CB0C-9E3CFFA8431F}"/>
              </a:ext>
            </a:extLst>
          </p:cNvPr>
          <p:cNvSpPr txBox="1"/>
          <p:nvPr/>
        </p:nvSpPr>
        <p:spPr>
          <a:xfrm>
            <a:off x="6837816" y="5297378"/>
            <a:ext cx="1203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p</a:t>
            </a:r>
            <a:r>
              <a:rPr lang="en-US" sz="1400" i="1" baseline="30000" dirty="0" err="1"/>
              <a:t>y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m</a:t>
            </a:r>
            <a:r>
              <a:rPr lang="en-US" sz="1400" dirty="0"/>
              <a:t>), </a:t>
            </a:r>
            <a:r>
              <a:rPr lang="en-US" sz="1400" i="1" dirty="0" err="1"/>
              <a:t>p</a:t>
            </a:r>
            <a:r>
              <a:rPr lang="en-US" sz="1400" i="1" baseline="30000" dirty="0" err="1"/>
              <a:t>z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m</a:t>
            </a:r>
            <a:r>
              <a:rPr lang="en-US" sz="1400" dirty="0"/>
              <a:t>)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8803085-00E2-B886-03B9-317A0E41FC4F}"/>
              </a:ext>
            </a:extLst>
          </p:cNvPr>
          <p:cNvCxnSpPr>
            <a:cxnSpLocks/>
          </p:cNvCxnSpPr>
          <p:nvPr/>
        </p:nvCxnSpPr>
        <p:spPr>
          <a:xfrm flipH="1">
            <a:off x="2132329" y="1999630"/>
            <a:ext cx="2914405" cy="15891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D83381B-9257-4048-1BA1-B8C078FA9E55}"/>
              </a:ext>
            </a:extLst>
          </p:cNvPr>
          <p:cNvCxnSpPr>
            <a:cxnSpLocks/>
          </p:cNvCxnSpPr>
          <p:nvPr/>
        </p:nvCxnSpPr>
        <p:spPr>
          <a:xfrm flipH="1">
            <a:off x="2217039" y="2793347"/>
            <a:ext cx="2791450" cy="9763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86DB19B-DDB2-DD27-69A9-C44F6DC16440}"/>
              </a:ext>
            </a:extLst>
          </p:cNvPr>
          <p:cNvCxnSpPr>
            <a:cxnSpLocks/>
          </p:cNvCxnSpPr>
          <p:nvPr/>
        </p:nvCxnSpPr>
        <p:spPr>
          <a:xfrm flipH="1" flipV="1">
            <a:off x="2018421" y="4555183"/>
            <a:ext cx="2952067" cy="1480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E0733D5-F2C6-8E40-F99E-04FD820F5EE2}"/>
              </a:ext>
            </a:extLst>
          </p:cNvPr>
          <p:cNvSpPr txBox="1"/>
          <p:nvPr/>
        </p:nvSpPr>
        <p:spPr>
          <a:xfrm>
            <a:off x="4375529" y="2192554"/>
            <a:ext cx="17873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 err="1"/>
              <a:t>p</a:t>
            </a:r>
            <a:r>
              <a:rPr lang="en-US" sz="1400" i="1" baseline="30000" dirty="0" err="1"/>
              <a:t>x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1</a:t>
            </a:r>
            <a:r>
              <a:rPr lang="en-US" sz="1400" dirty="0"/>
              <a:t>) </a:t>
            </a:r>
            <a:r>
              <a:rPr lang="en-CA" sz="1400" dirty="0"/>
              <a:t>·</a:t>
            </a:r>
            <a:r>
              <a:rPr lang="en-US" sz="1400" dirty="0"/>
              <a:t> </a:t>
            </a:r>
            <a:r>
              <a:rPr lang="en-US" sz="1400" i="1" dirty="0" err="1"/>
              <a:t>p</a:t>
            </a:r>
            <a:r>
              <a:rPr lang="en-US" sz="1400" i="1" baseline="30000" dirty="0" err="1"/>
              <a:t>y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1</a:t>
            </a:r>
            <a:r>
              <a:rPr lang="en-US" sz="1400" dirty="0"/>
              <a:t>) + </a:t>
            </a:r>
            <a:r>
              <a:rPr lang="en-US" sz="1400" i="1" dirty="0" err="1"/>
              <a:t>p</a:t>
            </a:r>
            <a:r>
              <a:rPr lang="en-US" sz="1400" i="1" baseline="30000" dirty="0" err="1"/>
              <a:t>z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1</a:t>
            </a:r>
            <a:r>
              <a:rPr lang="en-US" sz="1400" dirty="0"/>
              <a:t>)</a:t>
            </a:r>
          </a:p>
          <a:p>
            <a:endParaRPr lang="en-US" sz="18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2203D98-ACA6-DEDF-BB6C-E57EAB0BC115}"/>
              </a:ext>
            </a:extLst>
          </p:cNvPr>
          <p:cNvSpPr txBox="1"/>
          <p:nvPr/>
        </p:nvSpPr>
        <p:spPr>
          <a:xfrm>
            <a:off x="3980799" y="3033582"/>
            <a:ext cx="17883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 err="1"/>
              <a:t>p</a:t>
            </a:r>
            <a:r>
              <a:rPr lang="en-US" sz="1400" i="1" baseline="30000" dirty="0" err="1"/>
              <a:t>x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2</a:t>
            </a:r>
            <a:r>
              <a:rPr lang="en-US" sz="1400" dirty="0"/>
              <a:t>) </a:t>
            </a:r>
            <a:r>
              <a:rPr lang="en-CA" sz="1400" dirty="0"/>
              <a:t>·</a:t>
            </a:r>
            <a:r>
              <a:rPr lang="en-US" sz="1400" dirty="0"/>
              <a:t> </a:t>
            </a:r>
            <a:r>
              <a:rPr lang="en-US" sz="1400" i="1" dirty="0" err="1"/>
              <a:t>p</a:t>
            </a:r>
            <a:r>
              <a:rPr lang="en-US" sz="1400" i="1" baseline="30000" dirty="0" err="1"/>
              <a:t>y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2</a:t>
            </a:r>
            <a:r>
              <a:rPr lang="en-US" sz="1400" dirty="0"/>
              <a:t>) + </a:t>
            </a:r>
            <a:r>
              <a:rPr lang="en-US" sz="1400" i="1" dirty="0" err="1"/>
              <a:t>p</a:t>
            </a:r>
            <a:r>
              <a:rPr lang="en-US" sz="1400" i="1" baseline="30000" dirty="0" err="1"/>
              <a:t>z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2</a:t>
            </a:r>
            <a:r>
              <a:rPr lang="en-US" sz="1400" dirty="0"/>
              <a:t>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F79024E-687D-F2BC-5F26-C494F5E266B8}"/>
              </a:ext>
            </a:extLst>
          </p:cNvPr>
          <p:cNvSpPr txBox="1"/>
          <p:nvPr/>
        </p:nvSpPr>
        <p:spPr>
          <a:xfrm>
            <a:off x="3668276" y="5901466"/>
            <a:ext cx="13440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p</a:t>
            </a:r>
            <a:r>
              <a:rPr lang="en-US" sz="1400" i="1" baseline="30000" dirty="0" err="1"/>
              <a:t>x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m</a:t>
            </a:r>
            <a:r>
              <a:rPr lang="en-US" sz="1400" dirty="0"/>
              <a:t>) </a:t>
            </a:r>
            <a:r>
              <a:rPr lang="en-CA" sz="1400" dirty="0"/>
              <a:t>·</a:t>
            </a:r>
            <a:r>
              <a:rPr lang="en-US" sz="1400" dirty="0"/>
              <a:t> </a:t>
            </a:r>
            <a:r>
              <a:rPr lang="en-US" sz="1400" i="1" dirty="0" err="1"/>
              <a:t>p</a:t>
            </a:r>
            <a:r>
              <a:rPr lang="en-US" sz="1400" i="1" baseline="30000" dirty="0" err="1"/>
              <a:t>y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m</a:t>
            </a:r>
            <a:r>
              <a:rPr lang="en-US" sz="1400" dirty="0"/>
              <a:t>) + </a:t>
            </a:r>
            <a:r>
              <a:rPr lang="en-US" sz="1400" i="1" dirty="0" err="1"/>
              <a:t>p</a:t>
            </a:r>
            <a:r>
              <a:rPr lang="en-US" sz="1400" i="1" baseline="30000" dirty="0" err="1"/>
              <a:t>z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m</a:t>
            </a:r>
            <a:r>
              <a:rPr lang="en-US" sz="1400" dirty="0"/>
              <a:t>)</a:t>
            </a:r>
          </a:p>
          <a:p>
            <a:endParaRPr lang="en-US" sz="1400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3B2461D-9CBF-D91C-DC24-BBEE9765621C}"/>
              </a:ext>
            </a:extLst>
          </p:cNvPr>
          <p:cNvCxnSpPr>
            <a:cxnSpLocks/>
          </p:cNvCxnSpPr>
          <p:nvPr/>
        </p:nvCxnSpPr>
        <p:spPr>
          <a:xfrm flipV="1">
            <a:off x="2221728" y="3463687"/>
            <a:ext cx="2743737" cy="4971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1A2D882-4E7B-D40B-BA6C-D48BC87D0121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217039" y="4067392"/>
            <a:ext cx="2783732" cy="1470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B4BD199-D702-5954-E41E-60B85C52ECB0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211538" y="4227310"/>
            <a:ext cx="2784544" cy="8528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C091AFE-92B2-1FF3-D697-3B4D12B54531}"/>
              </a:ext>
            </a:extLst>
          </p:cNvPr>
          <p:cNvCxnSpPr>
            <a:cxnSpLocks/>
          </p:cNvCxnSpPr>
          <p:nvPr/>
        </p:nvCxnSpPr>
        <p:spPr>
          <a:xfrm flipH="1">
            <a:off x="2249537" y="3588774"/>
            <a:ext cx="2715928" cy="4301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E8B4532-F792-C181-CDF3-AC7F736C1A91}"/>
              </a:ext>
            </a:extLst>
          </p:cNvPr>
          <p:cNvCxnSpPr>
            <a:cxnSpLocks/>
          </p:cNvCxnSpPr>
          <p:nvPr/>
        </p:nvCxnSpPr>
        <p:spPr>
          <a:xfrm flipH="1" flipV="1">
            <a:off x="2234924" y="4148179"/>
            <a:ext cx="2730541" cy="1985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2D22D0F-A8E1-D45C-4FEF-A59225140CEC}"/>
              </a:ext>
            </a:extLst>
          </p:cNvPr>
          <p:cNvCxnSpPr>
            <a:cxnSpLocks/>
          </p:cNvCxnSpPr>
          <p:nvPr/>
        </p:nvCxnSpPr>
        <p:spPr>
          <a:xfrm flipH="1" flipV="1">
            <a:off x="2154741" y="4280170"/>
            <a:ext cx="2810724" cy="9093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DDC16EA3-D4BB-5760-BF6F-0EF0AD1D5D3A}"/>
              </a:ext>
            </a:extLst>
          </p:cNvPr>
          <p:cNvSpPr/>
          <p:nvPr/>
        </p:nvSpPr>
        <p:spPr>
          <a:xfrm>
            <a:off x="1511520" y="5189513"/>
            <a:ext cx="428881" cy="328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x</a:t>
            </a:r>
            <a:r>
              <a:rPr lang="en-US" sz="1200" baseline="-25000" dirty="0"/>
              <a:t>2</a:t>
            </a:r>
            <a:r>
              <a:rPr lang="en-US" sz="1200" baseline="30000" dirty="0"/>
              <a:t>2</a:t>
            </a:r>
            <a:endParaRPr lang="en-US" sz="12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2277A5D-DC97-5599-F921-D9F1D0D100D6}"/>
              </a:ext>
            </a:extLst>
          </p:cNvPr>
          <p:cNvSpPr/>
          <p:nvPr/>
        </p:nvSpPr>
        <p:spPr>
          <a:xfrm>
            <a:off x="1945983" y="5189513"/>
            <a:ext cx="476203" cy="328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x</a:t>
            </a:r>
            <a:r>
              <a:rPr lang="en-US" sz="1200" baseline="-25000" dirty="0"/>
              <a:t>3</a:t>
            </a:r>
            <a:r>
              <a:rPr lang="en-US" sz="1200" dirty="0"/>
              <a:t>y</a:t>
            </a:r>
            <a:r>
              <a:rPr lang="en-US" sz="1200" baseline="-25000" dirty="0"/>
              <a:t>2</a:t>
            </a:r>
            <a:endParaRPr lang="en-US" sz="12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AAB0B8E-2DF0-16A4-77D8-B8901FF831FE}"/>
              </a:ext>
            </a:extLst>
          </p:cNvPr>
          <p:cNvSpPr/>
          <p:nvPr/>
        </p:nvSpPr>
        <p:spPr>
          <a:xfrm>
            <a:off x="2422186" y="5189513"/>
            <a:ext cx="476203" cy="328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y</a:t>
            </a:r>
            <a:r>
              <a:rPr lang="en-US" sz="1200" baseline="-25000" dirty="0"/>
              <a:t>3</a:t>
            </a:r>
            <a:r>
              <a:rPr lang="en-US" sz="1200" dirty="0"/>
              <a:t> y</a:t>
            </a:r>
            <a:r>
              <a:rPr lang="en-US" sz="1200" baseline="-25000" dirty="0"/>
              <a:t>4</a:t>
            </a:r>
            <a:endParaRPr lang="en-US" sz="12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79A798A-12EC-34F6-0A05-9F4FD4A15D88}"/>
              </a:ext>
            </a:extLst>
          </p:cNvPr>
          <p:cNvSpPr/>
          <p:nvPr/>
        </p:nvSpPr>
        <p:spPr>
          <a:xfrm>
            <a:off x="1016950" y="5189513"/>
            <a:ext cx="488988" cy="328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x</a:t>
            </a:r>
            <a:r>
              <a:rPr lang="en-US" sz="1200" baseline="-25000" dirty="0"/>
              <a:t>1</a:t>
            </a:r>
            <a:r>
              <a:rPr lang="en-US" sz="1200" dirty="0"/>
              <a:t>y</a:t>
            </a:r>
            <a:r>
              <a:rPr lang="en-US" sz="1200" baseline="-25000" dirty="0"/>
              <a:t>3</a:t>
            </a:r>
            <a:endParaRPr lang="en-US" sz="12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D1CFBDF-02DB-D25F-D66A-A8E10A2367A1}"/>
              </a:ext>
            </a:extLst>
          </p:cNvPr>
          <p:cNvSpPr/>
          <p:nvPr/>
        </p:nvSpPr>
        <p:spPr>
          <a:xfrm>
            <a:off x="642971" y="5189512"/>
            <a:ext cx="371188" cy="328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y</a:t>
            </a:r>
            <a:r>
              <a:rPr lang="en-US" sz="1200" baseline="-25000" dirty="0"/>
              <a:t>1</a:t>
            </a:r>
            <a:endParaRPr lang="en-US" sz="12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DA36909-762B-3558-0DEC-F07D667AEACE}"/>
              </a:ext>
            </a:extLst>
          </p:cNvPr>
          <p:cNvSpPr/>
          <p:nvPr/>
        </p:nvSpPr>
        <p:spPr>
          <a:xfrm>
            <a:off x="267929" y="5189512"/>
            <a:ext cx="371188" cy="328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B417A10-05DF-FF32-1739-1F9CB3D42B92}"/>
              </a:ext>
            </a:extLst>
          </p:cNvPr>
          <p:cNvSpPr/>
          <p:nvPr/>
        </p:nvSpPr>
        <p:spPr>
          <a:xfrm>
            <a:off x="10152046" y="1199213"/>
            <a:ext cx="428881" cy="3287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z</a:t>
            </a:r>
            <a:r>
              <a:rPr lang="en-US" sz="1200" baseline="-25000" dirty="0"/>
              <a:t>4</a:t>
            </a:r>
            <a:endParaRPr lang="en-US" sz="12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AF4E36D-ACB8-C3B0-87F6-E3078313C2C9}"/>
              </a:ext>
            </a:extLst>
          </p:cNvPr>
          <p:cNvSpPr/>
          <p:nvPr/>
        </p:nvSpPr>
        <p:spPr>
          <a:xfrm>
            <a:off x="10586509" y="1199213"/>
            <a:ext cx="476203" cy="3287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z</a:t>
            </a:r>
            <a:r>
              <a:rPr lang="en-US" sz="1200" baseline="-25000" dirty="0"/>
              <a:t>5</a:t>
            </a:r>
            <a:endParaRPr lang="en-US" sz="12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D2001F4-0B57-DFC0-C62A-B22839090F50}"/>
              </a:ext>
            </a:extLst>
          </p:cNvPr>
          <p:cNvSpPr/>
          <p:nvPr/>
        </p:nvSpPr>
        <p:spPr>
          <a:xfrm>
            <a:off x="11062712" y="1199213"/>
            <a:ext cx="476203" cy="3287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z</a:t>
            </a:r>
            <a:r>
              <a:rPr lang="en-US" sz="1200" baseline="-25000" dirty="0"/>
              <a:t>6</a:t>
            </a:r>
            <a:endParaRPr lang="en-US" sz="12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2718DB9-E295-60D0-4B15-2614C513745F}"/>
              </a:ext>
            </a:extLst>
          </p:cNvPr>
          <p:cNvSpPr/>
          <p:nvPr/>
        </p:nvSpPr>
        <p:spPr>
          <a:xfrm>
            <a:off x="9657476" y="1199213"/>
            <a:ext cx="488988" cy="3287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z</a:t>
            </a:r>
            <a:r>
              <a:rPr lang="en-US" sz="1200" baseline="-25000" dirty="0"/>
              <a:t>3</a:t>
            </a:r>
            <a:endParaRPr lang="en-US" sz="12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5EECBB6-3735-8F6E-E72B-C6407E4C7375}"/>
              </a:ext>
            </a:extLst>
          </p:cNvPr>
          <p:cNvSpPr/>
          <p:nvPr/>
        </p:nvSpPr>
        <p:spPr>
          <a:xfrm>
            <a:off x="9283497" y="1199212"/>
            <a:ext cx="371188" cy="3287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z</a:t>
            </a:r>
            <a:r>
              <a:rPr lang="en-US" sz="1200" baseline="-25000" dirty="0"/>
              <a:t>2</a:t>
            </a:r>
            <a:endParaRPr lang="en-US" sz="12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E2007C5-C974-2139-2FB6-D3BB5A346FDF}"/>
              </a:ext>
            </a:extLst>
          </p:cNvPr>
          <p:cNvSpPr/>
          <p:nvPr/>
        </p:nvSpPr>
        <p:spPr>
          <a:xfrm>
            <a:off x="8908455" y="1199212"/>
            <a:ext cx="371188" cy="3287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z</a:t>
            </a:r>
            <a:r>
              <a:rPr lang="en-US" sz="1200" baseline="-25000" dirty="0"/>
              <a:t>1</a:t>
            </a:r>
            <a:endParaRPr lang="en-US" sz="12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F66C811-18EE-8748-B6FA-AFFCA8B39354}"/>
              </a:ext>
            </a:extLst>
          </p:cNvPr>
          <p:cNvSpPr txBox="1"/>
          <p:nvPr/>
        </p:nvSpPr>
        <p:spPr>
          <a:xfrm>
            <a:off x="8790600" y="808871"/>
            <a:ext cx="3052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 a random vector </a:t>
            </a:r>
            <a:r>
              <a:rPr lang="en-US" dirty="0" err="1"/>
              <a:t>p</a:t>
            </a:r>
            <a:r>
              <a:rPr lang="en-US" baseline="30000" dirty="0" err="1"/>
              <a:t>z</a:t>
            </a:r>
            <a:r>
              <a:rPr lang="en-US" dirty="0"/>
              <a:t>: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8707C1C-B74F-7201-EE5F-CC8FC1CABD80}"/>
              </a:ext>
            </a:extLst>
          </p:cNvPr>
          <p:cNvSpPr txBox="1"/>
          <p:nvPr/>
        </p:nvSpPr>
        <p:spPr>
          <a:xfrm>
            <a:off x="9169400" y="1582078"/>
            <a:ext cx="2235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z</a:t>
            </a:r>
            <a:r>
              <a:rPr lang="en-US" baseline="-25000" dirty="0"/>
              <a:t>1</a:t>
            </a:r>
            <a:r>
              <a:rPr lang="en-US" dirty="0"/>
              <a:t> + … + z</a:t>
            </a:r>
            <a:r>
              <a:rPr lang="en-US" baseline="-25000" dirty="0"/>
              <a:t>6</a:t>
            </a:r>
            <a:r>
              <a:rPr lang="en-US" dirty="0"/>
              <a:t> = 0.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79775EF-FCCD-DF80-F8D1-1FA7C5ED08E2}"/>
              </a:ext>
            </a:extLst>
          </p:cNvPr>
          <p:cNvSpPr/>
          <p:nvPr/>
        </p:nvSpPr>
        <p:spPr>
          <a:xfrm>
            <a:off x="1511520" y="6009261"/>
            <a:ext cx="428881" cy="3287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z</a:t>
            </a:r>
            <a:r>
              <a:rPr lang="en-US" sz="1200" baseline="-25000" dirty="0"/>
              <a:t>4</a:t>
            </a:r>
            <a:endParaRPr lang="en-US" sz="120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2B6AE40-6603-33E1-BB25-B7578DE3F5D1}"/>
              </a:ext>
            </a:extLst>
          </p:cNvPr>
          <p:cNvSpPr/>
          <p:nvPr/>
        </p:nvSpPr>
        <p:spPr>
          <a:xfrm>
            <a:off x="1945983" y="6009261"/>
            <a:ext cx="476203" cy="3287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z</a:t>
            </a:r>
            <a:r>
              <a:rPr lang="en-US" sz="1200" baseline="-25000" dirty="0"/>
              <a:t>5</a:t>
            </a:r>
            <a:endParaRPr lang="en-US" sz="120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EE96C8F-A112-4A2A-48C8-8294C3D4647A}"/>
              </a:ext>
            </a:extLst>
          </p:cNvPr>
          <p:cNvSpPr/>
          <p:nvPr/>
        </p:nvSpPr>
        <p:spPr>
          <a:xfrm>
            <a:off x="2422186" y="6009261"/>
            <a:ext cx="476203" cy="3287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z</a:t>
            </a:r>
            <a:r>
              <a:rPr lang="en-US" sz="1200" baseline="-25000" dirty="0"/>
              <a:t>6</a:t>
            </a:r>
            <a:endParaRPr lang="en-US" sz="12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FF75DAF-C053-06E6-30DE-BD0B92E4FDA2}"/>
              </a:ext>
            </a:extLst>
          </p:cNvPr>
          <p:cNvSpPr/>
          <p:nvPr/>
        </p:nvSpPr>
        <p:spPr>
          <a:xfrm>
            <a:off x="1016950" y="6009261"/>
            <a:ext cx="488988" cy="3287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z</a:t>
            </a:r>
            <a:r>
              <a:rPr lang="en-US" sz="1200" baseline="-25000" dirty="0"/>
              <a:t>3</a:t>
            </a:r>
            <a:endParaRPr lang="en-US" sz="12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2260720-76C5-280F-AD35-4D6FCC8C23CB}"/>
              </a:ext>
            </a:extLst>
          </p:cNvPr>
          <p:cNvSpPr/>
          <p:nvPr/>
        </p:nvSpPr>
        <p:spPr>
          <a:xfrm>
            <a:off x="642971" y="6009260"/>
            <a:ext cx="371188" cy="3287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z</a:t>
            </a:r>
            <a:r>
              <a:rPr lang="en-US" sz="1200" baseline="-25000" dirty="0"/>
              <a:t>2</a:t>
            </a:r>
            <a:endParaRPr lang="en-US" sz="12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B218F10-607C-DF15-325C-7C7FBF0BCA5A}"/>
              </a:ext>
            </a:extLst>
          </p:cNvPr>
          <p:cNvSpPr/>
          <p:nvPr/>
        </p:nvSpPr>
        <p:spPr>
          <a:xfrm>
            <a:off x="267929" y="6009260"/>
            <a:ext cx="371188" cy="3287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z</a:t>
            </a:r>
            <a:r>
              <a:rPr lang="en-US" sz="1200" baseline="-25000" dirty="0"/>
              <a:t>1</a:t>
            </a:r>
            <a:endParaRPr lang="en-US" sz="12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8EEAD54-3D8C-CDF5-DC84-1DAF6B7683A3}"/>
              </a:ext>
            </a:extLst>
          </p:cNvPr>
          <p:cNvSpPr txBox="1"/>
          <p:nvPr/>
        </p:nvSpPr>
        <p:spPr>
          <a:xfrm>
            <a:off x="828565" y="5586031"/>
            <a:ext cx="1783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masked by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616AECF-C52B-86D6-E9BB-47DABA748730}"/>
              </a:ext>
            </a:extLst>
          </p:cNvPr>
          <p:cNvSpPr txBox="1"/>
          <p:nvPr/>
        </p:nvSpPr>
        <p:spPr>
          <a:xfrm>
            <a:off x="220234" y="6387890"/>
            <a:ext cx="2861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the sum is still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b="1" dirty="0" err="1"/>
              <a:t>x</a:t>
            </a:r>
            <a:r>
              <a:rPr lang="en-US" dirty="0" err="1"/>
              <a:t>,</a:t>
            </a:r>
            <a:r>
              <a:rPr lang="en-US" b="1" dirty="0" err="1"/>
              <a:t>y</a:t>
            </a:r>
            <a:r>
              <a:rPr lang="en-US" dirty="0"/>
              <a:t>)</a:t>
            </a:r>
          </a:p>
        </p:txBody>
      </p:sp>
      <p:pic>
        <p:nvPicPr>
          <p:cNvPr id="68" name="Graphic 67" descr="Checkmark with solid fill">
            <a:extLst>
              <a:ext uri="{FF2B5EF4-FFF2-40B4-BE49-F238E27FC236}">
                <a16:creationId xmlns:a16="http://schemas.microsoft.com/office/drawing/2014/main" id="{3CF3A2ED-D5E2-0975-ADE1-7DE78BAA7D2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35769" y="6391913"/>
            <a:ext cx="255126" cy="315558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CA442846-0637-E65F-3CF1-04BC3C133811}"/>
              </a:ext>
            </a:extLst>
          </p:cNvPr>
          <p:cNvSpPr txBox="1"/>
          <p:nvPr/>
        </p:nvSpPr>
        <p:spPr>
          <a:xfrm>
            <a:off x="6707996" y="144395"/>
            <a:ext cx="1883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Oblivious Linear Evaluation (OLE)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9E669F-6155-52B8-72CB-A602E263E2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3039" y="2940502"/>
            <a:ext cx="1259251" cy="1477271"/>
          </a:xfrm>
          <a:prstGeom prst="rect">
            <a:avLst/>
          </a:prstGeom>
        </p:spPr>
      </p:pic>
      <p:sp>
        <p:nvSpPr>
          <p:cNvPr id="22" name="Oval Callout 21">
            <a:extLst>
              <a:ext uri="{FF2B5EF4-FFF2-40B4-BE49-F238E27FC236}">
                <a16:creationId xmlns:a16="http://schemas.microsoft.com/office/drawing/2014/main" id="{835EEDA3-A4AC-6958-1B6D-53D0FC1F56CE}"/>
              </a:ext>
            </a:extLst>
          </p:cNvPr>
          <p:cNvSpPr/>
          <p:nvPr/>
        </p:nvSpPr>
        <p:spPr>
          <a:xfrm>
            <a:off x="5359627" y="860283"/>
            <a:ext cx="2611355" cy="687662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1" dirty="0" err="1"/>
              <a:t>p</a:t>
            </a:r>
            <a:r>
              <a:rPr lang="en-US" sz="1600" i="1" baseline="30000" dirty="0" err="1"/>
              <a:t>x</a:t>
            </a:r>
            <a:r>
              <a:rPr lang="en-US" sz="1600" dirty="0"/>
              <a:t>(</a:t>
            </a:r>
            <a:r>
              <a:rPr lang="el-GR" sz="1600" dirty="0"/>
              <a:t>α</a:t>
            </a:r>
            <a:r>
              <a:rPr lang="en-US" sz="1600" baseline="-25000" dirty="0" err="1"/>
              <a:t>i</a:t>
            </a:r>
            <a:r>
              <a:rPr lang="en-US" sz="1600" dirty="0"/>
              <a:t>) </a:t>
            </a:r>
            <a:r>
              <a:rPr lang="en-CA" sz="1600" dirty="0"/>
              <a:t>·</a:t>
            </a:r>
            <a:r>
              <a:rPr lang="en-US" sz="1600" dirty="0"/>
              <a:t> </a:t>
            </a:r>
            <a:r>
              <a:rPr lang="en-US" sz="1600" i="1" dirty="0" err="1"/>
              <a:t>p</a:t>
            </a:r>
            <a:r>
              <a:rPr lang="en-US" sz="1600" i="1" baseline="30000" dirty="0" err="1"/>
              <a:t>y</a:t>
            </a:r>
            <a:r>
              <a:rPr lang="en-US" sz="1600" dirty="0"/>
              <a:t>(</a:t>
            </a:r>
            <a:r>
              <a:rPr lang="el-GR" sz="1600" dirty="0"/>
              <a:t>α</a:t>
            </a:r>
            <a:r>
              <a:rPr lang="en-US" sz="1600" baseline="-25000" dirty="0" err="1"/>
              <a:t>i</a:t>
            </a:r>
            <a:r>
              <a:rPr lang="en-US" sz="1600" dirty="0"/>
              <a:t>) + </a:t>
            </a:r>
            <a:r>
              <a:rPr lang="en-US" sz="1600" i="1" dirty="0" err="1"/>
              <a:t>p</a:t>
            </a:r>
            <a:r>
              <a:rPr lang="en-US" sz="1600" i="1" baseline="30000" dirty="0" err="1"/>
              <a:t>z</a:t>
            </a:r>
            <a:r>
              <a:rPr lang="en-US" sz="1600" dirty="0"/>
              <a:t>(</a:t>
            </a:r>
            <a:r>
              <a:rPr lang="el-GR" sz="1600" dirty="0"/>
              <a:t>α</a:t>
            </a:r>
            <a:r>
              <a:rPr lang="en-US" sz="1600" baseline="-25000" dirty="0" err="1"/>
              <a:t>i</a:t>
            </a:r>
            <a:r>
              <a:rPr lang="en-US" sz="1600" dirty="0"/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DB9C6E-E98F-6F3E-CBF9-92D04AB7813E}"/>
              </a:ext>
            </a:extLst>
          </p:cNvPr>
          <p:cNvSpPr txBox="1"/>
          <p:nvPr/>
        </p:nvSpPr>
        <p:spPr>
          <a:xfrm>
            <a:off x="5213441" y="334101"/>
            <a:ext cx="457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OT</a:t>
            </a:r>
          </a:p>
        </p:txBody>
      </p:sp>
      <p:sp>
        <p:nvSpPr>
          <p:cNvPr id="41" name="Left Arrow 40">
            <a:extLst>
              <a:ext uri="{FF2B5EF4-FFF2-40B4-BE49-F238E27FC236}">
                <a16:creationId xmlns:a16="http://schemas.microsoft.com/office/drawing/2014/main" id="{7D97455B-FBAD-5357-52F0-539FFE2AD951}"/>
              </a:ext>
            </a:extLst>
          </p:cNvPr>
          <p:cNvSpPr/>
          <p:nvPr/>
        </p:nvSpPr>
        <p:spPr>
          <a:xfrm>
            <a:off x="5671818" y="481019"/>
            <a:ext cx="1036178" cy="11584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478B2A2-DBE7-E5AA-60B0-B72EAB4D7D7D}"/>
              </a:ext>
            </a:extLst>
          </p:cNvPr>
          <p:cNvSpPr txBox="1"/>
          <p:nvPr/>
        </p:nvSpPr>
        <p:spPr>
          <a:xfrm>
            <a:off x="5874338" y="15819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MFE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601BD1D-EB39-C95D-6B17-B137AED60F6E}"/>
              </a:ext>
            </a:extLst>
          </p:cNvPr>
          <p:cNvSpPr txBox="1"/>
          <p:nvPr/>
        </p:nvSpPr>
        <p:spPr>
          <a:xfrm>
            <a:off x="2505939" y="3566605"/>
            <a:ext cx="990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Packed secret share </a:t>
            </a:r>
            <a:r>
              <a:rPr lang="en-US" i="1" dirty="0" err="1"/>
              <a:t>p</a:t>
            </a:r>
            <a:r>
              <a:rPr lang="en-US" i="1" baseline="30000" dirty="0" err="1"/>
              <a:t>x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E3C86E0-C55E-E54A-0B3E-36573AF326E0}"/>
              </a:ext>
            </a:extLst>
          </p:cNvPr>
          <p:cNvSpPr txBox="1"/>
          <p:nvPr/>
        </p:nvSpPr>
        <p:spPr>
          <a:xfrm>
            <a:off x="8790480" y="3435565"/>
            <a:ext cx="990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Packed secret share </a:t>
            </a:r>
            <a:r>
              <a:rPr lang="en-US" i="1" dirty="0" err="1"/>
              <a:t>p</a:t>
            </a:r>
            <a:r>
              <a:rPr lang="en-US" i="1" baseline="30000" dirty="0" err="1"/>
              <a:t>y</a:t>
            </a:r>
            <a:r>
              <a:rPr lang="en-US" i="1" dirty="0"/>
              <a:t>, </a:t>
            </a:r>
            <a:r>
              <a:rPr lang="en-US" i="1" dirty="0" err="1"/>
              <a:t>p</a:t>
            </a:r>
            <a:r>
              <a:rPr lang="en-US" i="1" baseline="30000" dirty="0" err="1"/>
              <a:t>z</a:t>
            </a:r>
            <a:endParaRPr 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8AAD4DC-4257-CE47-6F2F-09E3D4611DE5}"/>
              </a:ext>
            </a:extLst>
          </p:cNvPr>
          <p:cNvSpPr txBox="1"/>
          <p:nvPr/>
        </p:nvSpPr>
        <p:spPr>
          <a:xfrm>
            <a:off x="266811" y="4819013"/>
            <a:ext cx="140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Reconstruct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176CAB9-B974-BD06-A3B6-B9C3249E6DAD}"/>
              </a:ext>
            </a:extLst>
          </p:cNvPr>
          <p:cNvSpPr/>
          <p:nvPr/>
        </p:nvSpPr>
        <p:spPr>
          <a:xfrm>
            <a:off x="10837114" y="2656289"/>
            <a:ext cx="371188" cy="32879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D57D4E7-0983-FC24-28C0-F7F6C76FC998}"/>
              </a:ext>
            </a:extLst>
          </p:cNvPr>
          <p:cNvSpPr/>
          <p:nvPr/>
        </p:nvSpPr>
        <p:spPr>
          <a:xfrm>
            <a:off x="11217187" y="2656289"/>
            <a:ext cx="371188" cy="32879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y</a:t>
            </a:r>
            <a:r>
              <a:rPr lang="en-US" sz="1200" baseline="-25000" dirty="0"/>
              <a:t>2</a:t>
            </a:r>
            <a:endParaRPr lang="en-US" sz="12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F1A4529-7766-C9D4-2AD7-DD1D7C90E838}"/>
              </a:ext>
            </a:extLst>
          </p:cNvPr>
          <p:cNvSpPr/>
          <p:nvPr/>
        </p:nvSpPr>
        <p:spPr>
          <a:xfrm>
            <a:off x="11600578" y="2656287"/>
            <a:ext cx="371188" cy="32879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y</a:t>
            </a:r>
            <a:r>
              <a:rPr lang="en-US" sz="1200" baseline="-25000" dirty="0"/>
              <a:t>3</a:t>
            </a:r>
            <a:r>
              <a:rPr lang="en-US" sz="1200" dirty="0"/>
              <a:t> y</a:t>
            </a:r>
            <a:r>
              <a:rPr lang="en-US" sz="1200" baseline="-25000" dirty="0"/>
              <a:t>4</a:t>
            </a:r>
            <a:endParaRPr lang="en-US" sz="1200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A299EC2-734F-7C4D-2D12-E08061F36B00}"/>
              </a:ext>
            </a:extLst>
          </p:cNvPr>
          <p:cNvSpPr/>
          <p:nvPr/>
        </p:nvSpPr>
        <p:spPr>
          <a:xfrm>
            <a:off x="10460611" y="2656289"/>
            <a:ext cx="371188" cy="32879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y</a:t>
            </a:r>
            <a:r>
              <a:rPr lang="en-US" sz="1200" baseline="-25000" dirty="0"/>
              <a:t>3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231CD05-2F8C-E953-9ADB-06A3824AFF12}"/>
              </a:ext>
            </a:extLst>
          </p:cNvPr>
          <p:cNvSpPr/>
          <p:nvPr/>
        </p:nvSpPr>
        <p:spPr>
          <a:xfrm>
            <a:off x="10102286" y="2656289"/>
            <a:ext cx="371188" cy="32879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y</a:t>
            </a:r>
            <a:r>
              <a:rPr lang="en-US" sz="1200" baseline="-25000" dirty="0"/>
              <a:t>1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736FA7D-D3C6-0B8E-ED37-9BB1DB789146}"/>
              </a:ext>
            </a:extLst>
          </p:cNvPr>
          <p:cNvSpPr/>
          <p:nvPr/>
        </p:nvSpPr>
        <p:spPr>
          <a:xfrm>
            <a:off x="9724997" y="2656288"/>
            <a:ext cx="371188" cy="32879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632AE90-901A-4E6B-1523-EE5EE6E36767}"/>
              </a:ext>
            </a:extLst>
          </p:cNvPr>
          <p:cNvSpPr/>
          <p:nvPr/>
        </p:nvSpPr>
        <p:spPr>
          <a:xfrm>
            <a:off x="1391277" y="2681583"/>
            <a:ext cx="371188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x</a:t>
            </a:r>
            <a:r>
              <a:rPr lang="en-US" sz="1200" baseline="-25000" dirty="0"/>
              <a:t>2</a:t>
            </a:r>
            <a:r>
              <a:rPr lang="en-US" sz="1200" baseline="30000" dirty="0"/>
              <a:t>2</a:t>
            </a:r>
            <a:endParaRPr lang="en-US" sz="1200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7581105-D3E1-83DE-4969-45E4F773BDCF}"/>
              </a:ext>
            </a:extLst>
          </p:cNvPr>
          <p:cNvSpPr/>
          <p:nvPr/>
        </p:nvSpPr>
        <p:spPr>
          <a:xfrm>
            <a:off x="1771350" y="2681583"/>
            <a:ext cx="371188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x</a:t>
            </a:r>
            <a:r>
              <a:rPr lang="en-US" sz="1200" baseline="-25000" dirty="0"/>
              <a:t>3</a:t>
            </a:r>
            <a:endParaRPr lang="en-US" sz="12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4368D6A-B565-9CFC-9588-5CF0E3191869}"/>
              </a:ext>
            </a:extLst>
          </p:cNvPr>
          <p:cNvSpPr/>
          <p:nvPr/>
        </p:nvSpPr>
        <p:spPr>
          <a:xfrm>
            <a:off x="2154741" y="2681581"/>
            <a:ext cx="371188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85B523B-0810-2B2A-FB63-C27FA1FBEE65}"/>
              </a:ext>
            </a:extLst>
          </p:cNvPr>
          <p:cNvSpPr/>
          <p:nvPr/>
        </p:nvSpPr>
        <p:spPr>
          <a:xfrm>
            <a:off x="1014774" y="2681583"/>
            <a:ext cx="371188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x</a:t>
            </a:r>
            <a:r>
              <a:rPr lang="en-US" sz="1200" baseline="-25000" dirty="0"/>
              <a:t>1</a:t>
            </a:r>
            <a:endParaRPr lang="en-US" sz="1200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81282AC-1544-317A-35CD-E88D3217FC1A}"/>
              </a:ext>
            </a:extLst>
          </p:cNvPr>
          <p:cNvSpPr/>
          <p:nvPr/>
        </p:nvSpPr>
        <p:spPr>
          <a:xfrm>
            <a:off x="656449" y="2681583"/>
            <a:ext cx="371188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1149093-B905-FF40-87D1-E8367D4E00F9}"/>
              </a:ext>
            </a:extLst>
          </p:cNvPr>
          <p:cNvSpPr/>
          <p:nvPr/>
        </p:nvSpPr>
        <p:spPr>
          <a:xfrm>
            <a:off x="279160" y="2681582"/>
            <a:ext cx="371188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0612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2" grpId="0"/>
      <p:bldP spid="33" grpId="0"/>
      <p:bldP spid="34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/>
      <p:bldP spid="58" grpId="0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/>
      <p:bldP spid="67" grpId="0"/>
      <p:bldP spid="69" grpId="0"/>
      <p:bldP spid="22" grpId="0" animBg="1"/>
      <p:bldP spid="23" grpId="0"/>
      <p:bldP spid="41" grpId="0" animBg="1"/>
      <p:bldP spid="48" grpId="0"/>
      <p:bldP spid="49" grpId="0"/>
      <p:bldP spid="50" grpId="0"/>
      <p:bldP spid="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67B5B-E5BB-B043-1018-EA1DD2105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D4200E-FFFD-668D-CB6F-152D5F335481}"/>
              </a:ext>
            </a:extLst>
          </p:cNvPr>
          <p:cNvSpPr txBox="1"/>
          <p:nvPr/>
        </p:nvSpPr>
        <p:spPr>
          <a:xfrm>
            <a:off x="1161251" y="3742653"/>
            <a:ext cx="98694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Specialized zero-knowledge proofs to 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</a:rPr>
              <a:t>enforce the behavior of malicious adversaries.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1D9E4F-C2AB-A4D8-B523-193B6628016E}"/>
              </a:ext>
            </a:extLst>
          </p:cNvPr>
          <p:cNvSpPr txBox="1"/>
          <p:nvPr/>
        </p:nvSpPr>
        <p:spPr>
          <a:xfrm>
            <a:off x="1457430" y="1473448"/>
            <a:ext cx="92771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However, a malicious adversary may </a:t>
            </a:r>
          </a:p>
          <a:p>
            <a:pPr algn="ctr"/>
            <a:r>
              <a:rPr lang="en-US" sz="3600" b="1" dirty="0"/>
              <a:t>cheat in decomposition and </a:t>
            </a:r>
          </a:p>
          <a:p>
            <a:pPr algn="ctr"/>
            <a:r>
              <a:rPr lang="en-US" sz="3600" b="1" dirty="0"/>
              <a:t>packed secret sharing.</a:t>
            </a:r>
          </a:p>
        </p:txBody>
      </p:sp>
      <p:pic>
        <p:nvPicPr>
          <p:cNvPr id="3" name="Picture 2" descr="A cartoon of a child with horns&#10;&#10;AI-generated content may be incorrect.">
            <a:extLst>
              <a:ext uri="{FF2B5EF4-FFF2-40B4-BE49-F238E27FC236}">
                <a16:creationId xmlns:a16="http://schemas.microsoft.com/office/drawing/2014/main" id="{87491477-6D8D-0CAC-D0D1-6809A134F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06" y="1432846"/>
            <a:ext cx="953624" cy="1118728"/>
          </a:xfrm>
          <a:prstGeom prst="rect">
            <a:avLst/>
          </a:prstGeom>
        </p:spPr>
      </p:pic>
      <p:sp>
        <p:nvSpPr>
          <p:cNvPr id="4" name="Oval Callout 3">
            <a:extLst>
              <a:ext uri="{FF2B5EF4-FFF2-40B4-BE49-F238E27FC236}">
                <a16:creationId xmlns:a16="http://schemas.microsoft.com/office/drawing/2014/main" id="{0A019CDF-FAC5-F4E2-861A-7965B73EB110}"/>
              </a:ext>
            </a:extLst>
          </p:cNvPr>
          <p:cNvSpPr/>
          <p:nvPr/>
        </p:nvSpPr>
        <p:spPr>
          <a:xfrm>
            <a:off x="980618" y="330875"/>
            <a:ext cx="1850223" cy="979768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Follow the protocol? Nah!</a:t>
            </a:r>
          </a:p>
        </p:txBody>
      </p:sp>
    </p:spTree>
    <p:extLst>
      <p:ext uri="{BB962C8B-B14F-4D97-AF65-F5344CB8AC3E}">
        <p14:creationId xmlns:p14="http://schemas.microsoft.com/office/powerpoint/2010/main" val="385566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A3A8F-B2AC-BDF3-A91A-210BABC55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of Packed Secret 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983AA-54A0-58CE-6632-4FF8C154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376" y="2438033"/>
            <a:ext cx="10515600" cy="829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Suppose Bob shares </a:t>
            </a:r>
            <a:r>
              <a:rPr lang="en-US" sz="2000" i="1" dirty="0"/>
              <a:t>k = O</a:t>
            </a:r>
            <a:r>
              <a:rPr lang="en-US" sz="2000" dirty="0"/>
              <a:t>(</a:t>
            </a:r>
            <a:r>
              <a:rPr lang="en-US" sz="2000" i="1" dirty="0"/>
              <a:t>|C| / l</a:t>
            </a:r>
            <a:r>
              <a:rPr lang="en-US" sz="2000" dirty="0"/>
              <a:t>) vectors </a:t>
            </a:r>
            <a:r>
              <a:rPr lang="en-US" sz="2000" i="1" dirty="0"/>
              <a:t>p</a:t>
            </a:r>
            <a:r>
              <a:rPr lang="en-US" sz="2000" i="1" baseline="30000" dirty="0"/>
              <a:t>y</a:t>
            </a:r>
            <a:r>
              <a:rPr lang="en-US" sz="2000" baseline="-25000" dirty="0"/>
              <a:t>1</a:t>
            </a:r>
            <a:r>
              <a:rPr lang="en-US" sz="2000" dirty="0"/>
              <a:t>, </a:t>
            </a:r>
            <a:r>
              <a:rPr lang="en-US" sz="2000" i="1" dirty="0"/>
              <a:t>p</a:t>
            </a:r>
            <a:r>
              <a:rPr lang="en-US" sz="2000" i="1" baseline="30000" dirty="0"/>
              <a:t>y</a:t>
            </a:r>
            <a:r>
              <a:rPr lang="en-US" sz="2000" baseline="-25000" dirty="0"/>
              <a:t>2</a:t>
            </a:r>
            <a:r>
              <a:rPr lang="en-US" sz="2000" dirty="0"/>
              <a:t>, </a:t>
            </a:r>
            <a:r>
              <a:rPr lang="en-US" sz="2000" i="1" dirty="0"/>
              <a:t>…</a:t>
            </a:r>
            <a:r>
              <a:rPr lang="en-US" sz="2000" dirty="0"/>
              <a:t>, </a:t>
            </a:r>
            <a:r>
              <a:rPr lang="en-US" sz="2000" i="1" dirty="0" err="1"/>
              <a:t>p</a:t>
            </a:r>
            <a:r>
              <a:rPr lang="en-US" sz="2000" i="1" baseline="30000" dirty="0" err="1"/>
              <a:t>y</a:t>
            </a:r>
            <a:r>
              <a:rPr lang="en-US" sz="2000" i="1" baseline="-25000" dirty="0" err="1"/>
              <a:t>k</a:t>
            </a:r>
            <a:r>
              <a:rPr lang="en-US" sz="2000" i="1" baseline="-25000" dirty="0"/>
              <a:t> 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/>
              <a:t>Let’s put their packed Shamir </a:t>
            </a:r>
            <a:r>
              <a:rPr lang="en-US" sz="2000" dirty="0" err="1"/>
              <a:t>sharings</a:t>
            </a:r>
            <a:r>
              <a:rPr lang="en-US" sz="2000" dirty="0"/>
              <a:t> row-by-row into a matrix:</a:t>
            </a:r>
          </a:p>
        </p:txBody>
      </p:sp>
      <p:sp>
        <p:nvSpPr>
          <p:cNvPr id="4" name="Double Bracket 3">
            <a:extLst>
              <a:ext uri="{FF2B5EF4-FFF2-40B4-BE49-F238E27FC236}">
                <a16:creationId xmlns:a16="http://schemas.microsoft.com/office/drawing/2014/main" id="{85D580B1-F451-9674-EC3F-AF9747E588F6}"/>
              </a:ext>
            </a:extLst>
          </p:cNvPr>
          <p:cNvSpPr/>
          <p:nvPr/>
        </p:nvSpPr>
        <p:spPr>
          <a:xfrm>
            <a:off x="2779075" y="3594656"/>
            <a:ext cx="6468955" cy="1874371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92B9ED-622E-0A72-2542-A2F9304A9A1A}"/>
              </a:ext>
            </a:extLst>
          </p:cNvPr>
          <p:cNvSpPr txBox="1"/>
          <p:nvPr/>
        </p:nvSpPr>
        <p:spPr>
          <a:xfrm>
            <a:off x="3193817" y="3535447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EB4620-BEAA-5D88-58FC-C9A7F1141351}"/>
              </a:ext>
            </a:extLst>
          </p:cNvPr>
          <p:cNvSpPr txBox="1"/>
          <p:nvPr/>
        </p:nvSpPr>
        <p:spPr>
          <a:xfrm>
            <a:off x="4068888" y="3535447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05B3B0-1010-2696-15E2-5CC279A12AD9}"/>
              </a:ext>
            </a:extLst>
          </p:cNvPr>
          <p:cNvSpPr txBox="1"/>
          <p:nvPr/>
        </p:nvSpPr>
        <p:spPr>
          <a:xfrm>
            <a:off x="7721572" y="3520059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m</a:t>
            </a:r>
            <a:r>
              <a:rPr lang="en-US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78C857-F922-9F86-B0B6-F783DDF359D5}"/>
              </a:ext>
            </a:extLst>
          </p:cNvPr>
          <p:cNvSpPr txBox="1"/>
          <p:nvPr/>
        </p:nvSpPr>
        <p:spPr>
          <a:xfrm>
            <a:off x="3193818" y="3912473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i="1" baseline="-25000" dirty="0"/>
              <a:t>2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38F0FE-5335-A167-2740-32581BF0CE53}"/>
              </a:ext>
            </a:extLst>
          </p:cNvPr>
          <p:cNvSpPr txBox="1"/>
          <p:nvPr/>
        </p:nvSpPr>
        <p:spPr>
          <a:xfrm>
            <a:off x="4068889" y="3912473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B4205B-F118-B871-A571-7777B116361B}"/>
              </a:ext>
            </a:extLst>
          </p:cNvPr>
          <p:cNvSpPr txBox="1"/>
          <p:nvPr/>
        </p:nvSpPr>
        <p:spPr>
          <a:xfrm>
            <a:off x="7721573" y="3912473"/>
            <a:ext cx="958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m</a:t>
            </a:r>
            <a:r>
              <a:rPr lang="en-US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F6892B-5526-2F98-476A-3BAFFD647B27}"/>
              </a:ext>
            </a:extLst>
          </p:cNvPr>
          <p:cNvSpPr txBox="1"/>
          <p:nvPr/>
        </p:nvSpPr>
        <p:spPr>
          <a:xfrm>
            <a:off x="4943959" y="3535447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AC0FCB-7B7D-D088-4739-80A93C88AE6B}"/>
              </a:ext>
            </a:extLst>
          </p:cNvPr>
          <p:cNvSpPr txBox="1"/>
          <p:nvPr/>
        </p:nvSpPr>
        <p:spPr>
          <a:xfrm>
            <a:off x="4943959" y="3912473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490C17A-61CD-53A3-AA39-C0D9C8BBAEA6}"/>
              </a:ext>
            </a:extLst>
          </p:cNvPr>
          <p:cNvSpPr txBox="1"/>
          <p:nvPr/>
        </p:nvSpPr>
        <p:spPr>
          <a:xfrm>
            <a:off x="3203343" y="5099695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p</a:t>
            </a:r>
            <a:r>
              <a:rPr lang="en-US" i="1" baseline="30000" dirty="0" err="1"/>
              <a:t>y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0971FD-7882-8B9C-20E3-7BACF961B1CE}"/>
              </a:ext>
            </a:extLst>
          </p:cNvPr>
          <p:cNvSpPr txBox="1"/>
          <p:nvPr/>
        </p:nvSpPr>
        <p:spPr>
          <a:xfrm>
            <a:off x="4078414" y="5099695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p</a:t>
            </a:r>
            <a:r>
              <a:rPr lang="en-US" i="1" baseline="30000" dirty="0" err="1"/>
              <a:t>y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653F22D-E53B-7102-CE9D-4F390FA96EB3}"/>
              </a:ext>
            </a:extLst>
          </p:cNvPr>
          <p:cNvSpPr txBox="1"/>
          <p:nvPr/>
        </p:nvSpPr>
        <p:spPr>
          <a:xfrm>
            <a:off x="7731098" y="5099695"/>
            <a:ext cx="958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p</a:t>
            </a:r>
            <a:r>
              <a:rPr lang="en-US" i="1" baseline="30000" dirty="0" err="1"/>
              <a:t>y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m</a:t>
            </a:r>
            <a:r>
              <a:rPr lang="en-US" dirty="0"/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066F66-05AA-084D-7561-4AF3DC7D3A31}"/>
              </a:ext>
            </a:extLst>
          </p:cNvPr>
          <p:cNvSpPr txBox="1"/>
          <p:nvPr/>
        </p:nvSpPr>
        <p:spPr>
          <a:xfrm>
            <a:off x="4953484" y="5099695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p</a:t>
            </a:r>
            <a:r>
              <a:rPr lang="en-US" i="1" baseline="30000" dirty="0" err="1"/>
              <a:t>y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2E9D182-8D32-2A42-0B73-D7C51D5F7323}"/>
              </a:ext>
            </a:extLst>
          </p:cNvPr>
          <p:cNvSpPr txBox="1"/>
          <p:nvPr/>
        </p:nvSpPr>
        <p:spPr>
          <a:xfrm>
            <a:off x="3412588" y="4229085"/>
            <a:ext cx="191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30CB338-6319-50BA-E29E-C04707CC6E25}"/>
              </a:ext>
            </a:extLst>
          </p:cNvPr>
          <p:cNvSpPr txBox="1"/>
          <p:nvPr/>
        </p:nvSpPr>
        <p:spPr>
          <a:xfrm>
            <a:off x="4314696" y="4229085"/>
            <a:ext cx="191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CF211E4-3690-1ADF-9516-C3A40F3C8DBB}"/>
              </a:ext>
            </a:extLst>
          </p:cNvPr>
          <p:cNvSpPr txBox="1"/>
          <p:nvPr/>
        </p:nvSpPr>
        <p:spPr>
          <a:xfrm>
            <a:off x="5180242" y="4229085"/>
            <a:ext cx="191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F8E4BC-1F1B-DF91-4EF2-490BC102E404}"/>
              </a:ext>
            </a:extLst>
          </p:cNvPr>
          <p:cNvSpPr txBox="1"/>
          <p:nvPr/>
        </p:nvSpPr>
        <p:spPr>
          <a:xfrm>
            <a:off x="8009169" y="4249131"/>
            <a:ext cx="191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1EAD5FD-467D-2A84-3F9B-2F69DEC1CB40}"/>
              </a:ext>
            </a:extLst>
          </p:cNvPr>
          <p:cNvSpPr txBox="1"/>
          <p:nvPr/>
        </p:nvSpPr>
        <p:spPr>
          <a:xfrm>
            <a:off x="5819030" y="3543141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4</a:t>
            </a:r>
            <a:r>
              <a:rPr lang="en-US" dirty="0"/>
              <a:t>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C96B1E1-568B-8ABC-1914-EF098E6B7A5D}"/>
              </a:ext>
            </a:extLst>
          </p:cNvPr>
          <p:cNvSpPr txBox="1"/>
          <p:nvPr/>
        </p:nvSpPr>
        <p:spPr>
          <a:xfrm>
            <a:off x="5819030" y="3912473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4</a:t>
            </a:r>
            <a:r>
              <a:rPr lang="en-US" dirty="0"/>
              <a:t>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70D4FF-CF08-BB37-FFBE-54393CC58D9B}"/>
              </a:ext>
            </a:extLst>
          </p:cNvPr>
          <p:cNvSpPr txBox="1"/>
          <p:nvPr/>
        </p:nvSpPr>
        <p:spPr>
          <a:xfrm>
            <a:off x="6080357" y="4281805"/>
            <a:ext cx="191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1B6DF21-F1C3-6B11-DC78-AA03A2D76B42}"/>
              </a:ext>
            </a:extLst>
          </p:cNvPr>
          <p:cNvSpPr txBox="1"/>
          <p:nvPr/>
        </p:nvSpPr>
        <p:spPr>
          <a:xfrm>
            <a:off x="5819029" y="5099695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p</a:t>
            </a:r>
            <a:r>
              <a:rPr lang="en-US" i="1" baseline="30000" dirty="0" err="1"/>
              <a:t>y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4</a:t>
            </a:r>
            <a:r>
              <a:rPr lang="en-US" dirty="0"/>
              <a:t>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FD018BC-3FB1-EE04-D688-6D7B784CF344}"/>
              </a:ext>
            </a:extLst>
          </p:cNvPr>
          <p:cNvSpPr txBox="1"/>
          <p:nvPr/>
        </p:nvSpPr>
        <p:spPr>
          <a:xfrm>
            <a:off x="6872596" y="3903094"/>
            <a:ext cx="645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684A2DE-D30F-BE44-3423-BDE96239E476}"/>
              </a:ext>
            </a:extLst>
          </p:cNvPr>
          <p:cNvSpPr txBox="1"/>
          <p:nvPr/>
        </p:nvSpPr>
        <p:spPr>
          <a:xfrm>
            <a:off x="6872595" y="3545750"/>
            <a:ext cx="645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23E818E-390D-76EC-C738-4633F50AD478}"/>
              </a:ext>
            </a:extLst>
          </p:cNvPr>
          <p:cNvSpPr txBox="1"/>
          <p:nvPr/>
        </p:nvSpPr>
        <p:spPr>
          <a:xfrm>
            <a:off x="6885217" y="5099695"/>
            <a:ext cx="645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9" name="Right Arrow 48">
            <a:extLst>
              <a:ext uri="{FF2B5EF4-FFF2-40B4-BE49-F238E27FC236}">
                <a16:creationId xmlns:a16="http://schemas.microsoft.com/office/drawing/2014/main" id="{71E8FCBD-77EC-7BC4-0090-0C437C6A99C0}"/>
              </a:ext>
            </a:extLst>
          </p:cNvPr>
          <p:cNvSpPr/>
          <p:nvPr/>
        </p:nvSpPr>
        <p:spPr>
          <a:xfrm>
            <a:off x="1945122" y="3704725"/>
            <a:ext cx="570271" cy="1111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7725461-EB55-F9B6-92D6-825768228245}"/>
              </a:ext>
            </a:extLst>
          </p:cNvPr>
          <p:cNvSpPr txBox="1"/>
          <p:nvPr/>
        </p:nvSpPr>
        <p:spPr>
          <a:xfrm>
            <a:off x="165789" y="3569571"/>
            <a:ext cx="1672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RS codeword</a:t>
            </a:r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B8FF3E84-0EC5-57DA-9041-18FEE195BBF5}"/>
              </a:ext>
            </a:extLst>
          </p:cNvPr>
          <p:cNvSpPr/>
          <p:nvPr/>
        </p:nvSpPr>
        <p:spPr>
          <a:xfrm>
            <a:off x="1942858" y="4087327"/>
            <a:ext cx="570271" cy="1111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2957E8D-87EC-65A3-4AC5-5868008B664D}"/>
              </a:ext>
            </a:extLst>
          </p:cNvPr>
          <p:cNvSpPr txBox="1"/>
          <p:nvPr/>
        </p:nvSpPr>
        <p:spPr>
          <a:xfrm>
            <a:off x="144522" y="3930599"/>
            <a:ext cx="1672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RS codeword</a:t>
            </a:r>
          </a:p>
        </p:txBody>
      </p:sp>
      <p:sp>
        <p:nvSpPr>
          <p:cNvPr id="53" name="Right Arrow 52">
            <a:extLst>
              <a:ext uri="{FF2B5EF4-FFF2-40B4-BE49-F238E27FC236}">
                <a16:creationId xmlns:a16="http://schemas.microsoft.com/office/drawing/2014/main" id="{F8470675-A570-121E-ABCD-9BBCDE4F23BF}"/>
              </a:ext>
            </a:extLst>
          </p:cNvPr>
          <p:cNvSpPr/>
          <p:nvPr/>
        </p:nvSpPr>
        <p:spPr>
          <a:xfrm>
            <a:off x="1928429" y="5228806"/>
            <a:ext cx="570271" cy="1111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9D9AD1E-66B9-0B14-33EA-71AC8E866E97}"/>
              </a:ext>
            </a:extLst>
          </p:cNvPr>
          <p:cNvSpPr txBox="1"/>
          <p:nvPr/>
        </p:nvSpPr>
        <p:spPr>
          <a:xfrm>
            <a:off x="159503" y="5129504"/>
            <a:ext cx="1672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RS codeword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6CF78B-083C-CF75-8EF2-9D684426F744}"/>
              </a:ext>
            </a:extLst>
          </p:cNvPr>
          <p:cNvSpPr txBox="1"/>
          <p:nvPr/>
        </p:nvSpPr>
        <p:spPr>
          <a:xfrm>
            <a:off x="9793333" y="4066205"/>
            <a:ext cx="2161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Want to prove:</a:t>
            </a:r>
          </a:p>
          <a:p>
            <a:r>
              <a:rPr lang="en-US" dirty="0"/>
              <a:t>Only a small fraction of bad columns.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7FE690BE-5429-ADC7-532E-B6376AA72B29}"/>
              </a:ext>
            </a:extLst>
          </p:cNvPr>
          <p:cNvSpPr/>
          <p:nvPr/>
        </p:nvSpPr>
        <p:spPr>
          <a:xfrm>
            <a:off x="3393231" y="3507150"/>
            <a:ext cx="372926" cy="363693"/>
          </a:xfrm>
          <a:prstGeom prst="cloud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0B095D35-6956-27B1-86E2-1E4821C1773B}"/>
              </a:ext>
            </a:extLst>
          </p:cNvPr>
          <p:cNvSpPr/>
          <p:nvPr/>
        </p:nvSpPr>
        <p:spPr>
          <a:xfrm>
            <a:off x="5126668" y="3992709"/>
            <a:ext cx="372926" cy="363693"/>
          </a:xfrm>
          <a:prstGeom prst="cloud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1D3F275E-D8ED-1471-5E2B-7BCA07985EA5}"/>
              </a:ext>
            </a:extLst>
          </p:cNvPr>
          <p:cNvSpPr/>
          <p:nvPr/>
        </p:nvSpPr>
        <p:spPr>
          <a:xfrm>
            <a:off x="5170394" y="3539401"/>
            <a:ext cx="372926" cy="363693"/>
          </a:xfrm>
          <a:prstGeom prst="cloud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11DCA244-7373-F0F6-8743-ABD6C4DAAD19}"/>
              </a:ext>
            </a:extLst>
          </p:cNvPr>
          <p:cNvSpPr/>
          <p:nvPr/>
        </p:nvSpPr>
        <p:spPr>
          <a:xfrm>
            <a:off x="4226983" y="5172461"/>
            <a:ext cx="372926" cy="363693"/>
          </a:xfrm>
          <a:prstGeom prst="cloud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660DA7-9066-BA77-28F4-C4AB2AE1BD57}"/>
              </a:ext>
            </a:extLst>
          </p:cNvPr>
          <p:cNvSpPr/>
          <p:nvPr/>
        </p:nvSpPr>
        <p:spPr>
          <a:xfrm>
            <a:off x="3525314" y="3391760"/>
            <a:ext cx="211121" cy="227381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7B1C19-8A68-854C-C6FA-7E522B8CA2C5}"/>
              </a:ext>
            </a:extLst>
          </p:cNvPr>
          <p:cNvSpPr/>
          <p:nvPr/>
        </p:nvSpPr>
        <p:spPr>
          <a:xfrm>
            <a:off x="4370245" y="3390962"/>
            <a:ext cx="211121" cy="227381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2BF69F-F2CC-25F3-06D8-097D38E39C4A}"/>
              </a:ext>
            </a:extLst>
          </p:cNvPr>
          <p:cNvSpPr/>
          <p:nvPr/>
        </p:nvSpPr>
        <p:spPr>
          <a:xfrm>
            <a:off x="5225301" y="3390963"/>
            <a:ext cx="211121" cy="227381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2EE97D-8AB4-86D5-953D-40CEC9F889BB}"/>
              </a:ext>
            </a:extLst>
          </p:cNvPr>
          <p:cNvSpPr txBox="1"/>
          <p:nvPr/>
        </p:nvSpPr>
        <p:spPr>
          <a:xfrm>
            <a:off x="1602842" y="6235504"/>
            <a:ext cx="8432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Even if one share is incorrect, the semi-honest instance will compute a wrong result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FE1AD9-A86A-C4C9-B9E4-DCDF0CB40D87}"/>
              </a:ext>
            </a:extLst>
          </p:cNvPr>
          <p:cNvSpPr txBox="1"/>
          <p:nvPr/>
        </p:nvSpPr>
        <p:spPr>
          <a:xfrm>
            <a:off x="1385541" y="1437431"/>
            <a:ext cx="459369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Shares are evaluations of </a:t>
            </a:r>
            <a:r>
              <a:rPr lang="en-US" sz="2000" i="1" dirty="0"/>
              <a:t>p</a:t>
            </a:r>
            <a:r>
              <a:rPr lang="en-US" sz="2000" dirty="0"/>
              <a:t>(</a:t>
            </a:r>
            <a:r>
              <a:rPr lang="el-GR" sz="2000" dirty="0"/>
              <a:t>α</a:t>
            </a:r>
            <a:r>
              <a:rPr lang="en-US" sz="2000" baseline="-25000" dirty="0"/>
              <a:t>1</a:t>
            </a:r>
            <a:r>
              <a:rPr lang="en-US" sz="2000" dirty="0"/>
              <a:t>), …, </a:t>
            </a:r>
            <a:r>
              <a:rPr lang="en-US" sz="2000" i="1" dirty="0"/>
              <a:t>p</a:t>
            </a:r>
            <a:r>
              <a:rPr lang="en-US" sz="2000" dirty="0"/>
              <a:t>(</a:t>
            </a:r>
            <a:r>
              <a:rPr lang="el-GR" sz="2000" dirty="0"/>
              <a:t>α</a:t>
            </a:r>
            <a:r>
              <a:rPr lang="en-US" sz="2000" baseline="-25000" dirty="0"/>
              <a:t>m</a:t>
            </a:r>
            <a:r>
              <a:rPr lang="en-US" sz="2000" dirty="0"/>
              <a:t>)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C35633-43FF-5B89-2467-C74EF45AEC24}"/>
              </a:ext>
            </a:extLst>
          </p:cNvPr>
          <p:cNvSpPr txBox="1"/>
          <p:nvPr/>
        </p:nvSpPr>
        <p:spPr>
          <a:xfrm>
            <a:off x="6813046" y="1448216"/>
            <a:ext cx="2487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Reed-Solomon Code</a:t>
            </a:r>
          </a:p>
        </p:txBody>
      </p:sp>
      <p:sp>
        <p:nvSpPr>
          <p:cNvPr id="25" name="Left-Right Arrow 24">
            <a:extLst>
              <a:ext uri="{FF2B5EF4-FFF2-40B4-BE49-F238E27FC236}">
                <a16:creationId xmlns:a16="http://schemas.microsoft.com/office/drawing/2014/main" id="{7B583E65-CF01-4F46-BE3E-E80D8A56F547}"/>
              </a:ext>
            </a:extLst>
          </p:cNvPr>
          <p:cNvSpPr/>
          <p:nvPr/>
        </p:nvSpPr>
        <p:spPr>
          <a:xfrm>
            <a:off x="5995930" y="1545710"/>
            <a:ext cx="732028" cy="221987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B5CFB7-B7B4-0439-D200-76D2FEA5AF8B}"/>
              </a:ext>
            </a:extLst>
          </p:cNvPr>
          <p:cNvSpPr txBox="1"/>
          <p:nvPr/>
        </p:nvSpPr>
        <p:spPr>
          <a:xfrm>
            <a:off x="2361897" y="1868317"/>
            <a:ext cx="3617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Not too many corrupted shares</a:t>
            </a:r>
          </a:p>
        </p:txBody>
      </p:sp>
      <p:sp>
        <p:nvSpPr>
          <p:cNvPr id="31" name="Left-Right Arrow 30">
            <a:extLst>
              <a:ext uri="{FF2B5EF4-FFF2-40B4-BE49-F238E27FC236}">
                <a16:creationId xmlns:a16="http://schemas.microsoft.com/office/drawing/2014/main" id="{FB6C52A1-5055-CDDF-D726-73F1D9A664C6}"/>
              </a:ext>
            </a:extLst>
          </p:cNvPr>
          <p:cNvSpPr/>
          <p:nvPr/>
        </p:nvSpPr>
        <p:spPr>
          <a:xfrm>
            <a:off x="6013162" y="1944554"/>
            <a:ext cx="732028" cy="221987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C97F39B-DC27-2C76-7C7C-89FE60EFD362}"/>
              </a:ext>
            </a:extLst>
          </p:cNvPr>
          <p:cNvSpPr txBox="1"/>
          <p:nvPr/>
        </p:nvSpPr>
        <p:spPr>
          <a:xfrm>
            <a:off x="6813046" y="1868317"/>
            <a:ext cx="3109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Proximity of RS codewords</a:t>
            </a:r>
          </a:p>
        </p:txBody>
      </p:sp>
      <p:pic>
        <p:nvPicPr>
          <p:cNvPr id="33" name="Picture 32" descr="A close-up of a device&#10;&#10;AI-generated content may be incorrect.">
            <a:extLst>
              <a:ext uri="{FF2B5EF4-FFF2-40B4-BE49-F238E27FC236}">
                <a16:creationId xmlns:a16="http://schemas.microsoft.com/office/drawing/2014/main" id="{3ABA2D34-F343-40AC-FEA6-5AA4A42B8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372" y="5884360"/>
            <a:ext cx="681885" cy="246777"/>
          </a:xfrm>
          <a:prstGeom prst="rect">
            <a:avLst/>
          </a:prstGeom>
        </p:spPr>
      </p:pic>
      <p:pic>
        <p:nvPicPr>
          <p:cNvPr id="36" name="Picture 35" descr="A close-up of a device&#10;&#10;AI-generated content may be incorrect.">
            <a:extLst>
              <a:ext uri="{FF2B5EF4-FFF2-40B4-BE49-F238E27FC236}">
                <a16:creationId xmlns:a16="http://schemas.microsoft.com/office/drawing/2014/main" id="{7D186553-C520-64D0-1309-3ED0AEED2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862" y="5889083"/>
            <a:ext cx="681885" cy="246777"/>
          </a:xfrm>
          <a:prstGeom prst="rect">
            <a:avLst/>
          </a:prstGeom>
        </p:spPr>
      </p:pic>
      <p:pic>
        <p:nvPicPr>
          <p:cNvPr id="43" name="Picture 42" descr="A close-up of a device&#10;&#10;AI-generated content may be incorrect.">
            <a:extLst>
              <a:ext uri="{FF2B5EF4-FFF2-40B4-BE49-F238E27FC236}">
                <a16:creationId xmlns:a16="http://schemas.microsoft.com/office/drawing/2014/main" id="{B8BF7ADA-4A10-10A8-38A4-AD090E21D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352" y="5884596"/>
            <a:ext cx="681885" cy="246777"/>
          </a:xfrm>
          <a:prstGeom prst="rect">
            <a:avLst/>
          </a:prstGeom>
        </p:spPr>
      </p:pic>
      <p:pic>
        <p:nvPicPr>
          <p:cNvPr id="55" name="Picture 54" descr="A close-up of a device&#10;&#10;AI-generated content may be incorrect.">
            <a:extLst>
              <a:ext uri="{FF2B5EF4-FFF2-40B4-BE49-F238E27FC236}">
                <a16:creationId xmlns:a16="http://schemas.microsoft.com/office/drawing/2014/main" id="{40ABD578-BC0E-3C42-8DDA-F2C9B656D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277" y="5889083"/>
            <a:ext cx="681885" cy="246777"/>
          </a:xfrm>
          <a:prstGeom prst="rect">
            <a:avLst/>
          </a:prstGeom>
        </p:spPr>
      </p:pic>
      <p:pic>
        <p:nvPicPr>
          <p:cNvPr id="56" name="Picture 55" descr="A close-up of a device&#10;&#10;AI-generated content may be incorrect.">
            <a:extLst>
              <a:ext uri="{FF2B5EF4-FFF2-40B4-BE49-F238E27FC236}">
                <a16:creationId xmlns:a16="http://schemas.microsoft.com/office/drawing/2014/main" id="{B9CAC4F0-A23F-6D78-8D7F-8035F3ABC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164" y="5884360"/>
            <a:ext cx="681885" cy="24677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76BDC23-C88F-A893-A999-D1B25B8BD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206" y="5878557"/>
            <a:ext cx="902230" cy="3228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5C92059-EAD7-3FE3-16B5-78EA76FC7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626" y="5878556"/>
            <a:ext cx="902230" cy="32282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B01D53A-BE90-0ACF-17E0-F18AE188B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179" y="5875015"/>
            <a:ext cx="902230" cy="322823"/>
          </a:xfrm>
          <a:prstGeom prst="rect">
            <a:avLst/>
          </a:prstGeom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F4A463B1-540A-6877-0F35-9FFA18C55AF4}"/>
              </a:ext>
            </a:extLst>
          </p:cNvPr>
          <p:cNvSpPr/>
          <p:nvPr/>
        </p:nvSpPr>
        <p:spPr>
          <a:xfrm>
            <a:off x="9590009" y="3984615"/>
            <a:ext cx="2127619" cy="1304694"/>
          </a:xfrm>
          <a:prstGeom prst="round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84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7" grpId="0"/>
      <p:bldP spid="28" grpId="0"/>
      <p:bldP spid="29" grpId="0"/>
      <p:bldP spid="30" grpId="0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 animBg="1"/>
      <p:bldP spid="50" grpId="0"/>
      <p:bldP spid="51" grpId="0" animBg="1"/>
      <p:bldP spid="52" grpId="0"/>
      <p:bldP spid="53" grpId="0" animBg="1"/>
      <p:bldP spid="54" grpId="0"/>
      <p:bldP spid="68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13" grpId="0"/>
      <p:bldP spid="14" grpId="0"/>
      <p:bldP spid="25" grpId="0" animBg="1"/>
      <p:bldP spid="26" grpId="0"/>
      <p:bldP spid="31" grpId="0" animBg="1"/>
      <p:bldP spid="32" grpId="0"/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F29A4-2F36-6CE8-7422-EF0A87EBE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Ligero Proofs [AHIV 17]</a:t>
            </a:r>
          </a:p>
        </p:txBody>
      </p:sp>
      <p:sp>
        <p:nvSpPr>
          <p:cNvPr id="4" name="Double Bracket 3">
            <a:extLst>
              <a:ext uri="{FF2B5EF4-FFF2-40B4-BE49-F238E27FC236}">
                <a16:creationId xmlns:a16="http://schemas.microsoft.com/office/drawing/2014/main" id="{F94D79C1-59C8-4318-5D63-804EFA1234C8}"/>
              </a:ext>
            </a:extLst>
          </p:cNvPr>
          <p:cNvSpPr/>
          <p:nvPr/>
        </p:nvSpPr>
        <p:spPr>
          <a:xfrm>
            <a:off x="2413820" y="1543860"/>
            <a:ext cx="6705600" cy="1981733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2BD98C-1316-4ACD-F1A8-5F363900C5AD}"/>
              </a:ext>
            </a:extLst>
          </p:cNvPr>
          <p:cNvSpPr txBox="1"/>
          <p:nvPr/>
        </p:nvSpPr>
        <p:spPr>
          <a:xfrm>
            <a:off x="3065206" y="1484651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A04E89-DD90-FF2C-7AF1-BD3885F343A5}"/>
              </a:ext>
            </a:extLst>
          </p:cNvPr>
          <p:cNvSpPr txBox="1"/>
          <p:nvPr/>
        </p:nvSpPr>
        <p:spPr>
          <a:xfrm>
            <a:off x="3940277" y="1484651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FD9BAD-41FB-27C1-D08C-B73C9997C10E}"/>
              </a:ext>
            </a:extLst>
          </p:cNvPr>
          <p:cNvSpPr txBox="1"/>
          <p:nvPr/>
        </p:nvSpPr>
        <p:spPr>
          <a:xfrm>
            <a:off x="7592961" y="1469263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m</a:t>
            </a:r>
            <a:r>
              <a:rPr lang="en-US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129C4C-3738-6FAD-28A1-C314BD657517}"/>
              </a:ext>
            </a:extLst>
          </p:cNvPr>
          <p:cNvSpPr txBox="1"/>
          <p:nvPr/>
        </p:nvSpPr>
        <p:spPr>
          <a:xfrm>
            <a:off x="3065207" y="1861677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i="1" baseline="-25000" dirty="0"/>
              <a:t>2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B5FFC7-681C-4B22-6493-7218718CB929}"/>
              </a:ext>
            </a:extLst>
          </p:cNvPr>
          <p:cNvSpPr txBox="1"/>
          <p:nvPr/>
        </p:nvSpPr>
        <p:spPr>
          <a:xfrm>
            <a:off x="3940278" y="1861677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A19640-9A85-EF61-A4EC-0EE5E5629CE0}"/>
              </a:ext>
            </a:extLst>
          </p:cNvPr>
          <p:cNvSpPr txBox="1"/>
          <p:nvPr/>
        </p:nvSpPr>
        <p:spPr>
          <a:xfrm>
            <a:off x="7592962" y="1861677"/>
            <a:ext cx="958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m</a:t>
            </a:r>
            <a:r>
              <a:rPr lang="en-US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D858E0-DE40-4C7F-C2A9-C5428964DB96}"/>
              </a:ext>
            </a:extLst>
          </p:cNvPr>
          <p:cNvSpPr txBox="1"/>
          <p:nvPr/>
        </p:nvSpPr>
        <p:spPr>
          <a:xfrm>
            <a:off x="4815348" y="1484651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7368DD-267F-D656-A5EA-85B754C40D8C}"/>
              </a:ext>
            </a:extLst>
          </p:cNvPr>
          <p:cNvSpPr txBox="1"/>
          <p:nvPr/>
        </p:nvSpPr>
        <p:spPr>
          <a:xfrm>
            <a:off x="4815348" y="1861677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30AA1E-4398-A4D0-8A8E-5AA2ED0EB447}"/>
              </a:ext>
            </a:extLst>
          </p:cNvPr>
          <p:cNvSpPr txBox="1"/>
          <p:nvPr/>
        </p:nvSpPr>
        <p:spPr>
          <a:xfrm>
            <a:off x="1642299" y="4289547"/>
            <a:ext cx="7477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Prover: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commits the matrix column-wise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computes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i="1" dirty="0">
                <a:solidFill>
                  <a:srgbClr val="C00000"/>
                </a:solidFill>
              </a:rPr>
              <a:t>u</a:t>
            </a:r>
            <a:r>
              <a:rPr lang="en-US" baseline="-25000" dirty="0">
                <a:solidFill>
                  <a:srgbClr val="C00000"/>
                </a:solidFill>
              </a:rPr>
              <a:t>1</a:t>
            </a:r>
            <a:r>
              <a:rPr lang="en-US" dirty="0">
                <a:solidFill>
                  <a:srgbClr val="C00000"/>
                </a:solidFill>
              </a:rPr>
              <a:t>, …, </a:t>
            </a:r>
            <a:r>
              <a:rPr lang="en-US" i="1" dirty="0">
                <a:solidFill>
                  <a:srgbClr val="C00000"/>
                </a:solidFill>
              </a:rPr>
              <a:t>u</a:t>
            </a:r>
            <a:r>
              <a:rPr lang="en-US" baseline="-25000" dirty="0">
                <a:solidFill>
                  <a:srgbClr val="C00000"/>
                </a:solidFill>
              </a:rPr>
              <a:t>m</a:t>
            </a:r>
            <a:r>
              <a:rPr lang="en-US" dirty="0">
                <a:solidFill>
                  <a:srgbClr val="C00000"/>
                </a:solidFill>
              </a:rPr>
              <a:t>) </a:t>
            </a:r>
            <a:r>
              <a:rPr lang="en-US" dirty="0"/>
              <a:t>= </a:t>
            </a:r>
            <a:r>
              <a:rPr lang="en-US" dirty="0">
                <a:solidFill>
                  <a:srgbClr val="DC0404"/>
                </a:solidFill>
              </a:rPr>
              <a:t>r</a:t>
            </a:r>
            <a:r>
              <a:rPr lang="en-US" baseline="-25000" dirty="0">
                <a:solidFill>
                  <a:srgbClr val="DC0404"/>
                </a:solidFill>
              </a:rPr>
              <a:t>1</a:t>
            </a:r>
            <a:r>
              <a:rPr lang="en-US" dirty="0"/>
              <a:t> </a:t>
            </a:r>
            <a:r>
              <a:rPr lang="en-CA" dirty="0"/>
              <a:t>·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i="1" baseline="30000" dirty="0"/>
              <a:t>x</a:t>
            </a:r>
            <a:r>
              <a:rPr lang="en-US" baseline="-25000" dirty="0"/>
              <a:t>1</a:t>
            </a:r>
            <a:r>
              <a:rPr lang="en-US" dirty="0"/>
              <a:t> + </a:t>
            </a:r>
            <a:r>
              <a:rPr lang="en-US" dirty="0">
                <a:solidFill>
                  <a:srgbClr val="DC0404"/>
                </a:solidFill>
              </a:rPr>
              <a:t>r</a:t>
            </a:r>
            <a:r>
              <a:rPr lang="en-US" baseline="-25000" dirty="0">
                <a:solidFill>
                  <a:srgbClr val="DC0404"/>
                </a:solidFill>
              </a:rPr>
              <a:t>2</a:t>
            </a:r>
            <a:r>
              <a:rPr lang="en-US" dirty="0"/>
              <a:t> </a:t>
            </a:r>
            <a:r>
              <a:rPr lang="en-CA" dirty="0"/>
              <a:t>·</a:t>
            </a:r>
            <a:r>
              <a:rPr lang="en-US" i="1" dirty="0"/>
              <a:t> p</a:t>
            </a:r>
            <a:r>
              <a:rPr lang="en-US" i="1" baseline="30000" dirty="0"/>
              <a:t>x</a:t>
            </a:r>
            <a:r>
              <a:rPr lang="en-US" baseline="-25000" dirty="0"/>
              <a:t>2</a:t>
            </a:r>
            <a:r>
              <a:rPr lang="en-US" dirty="0"/>
              <a:t>  + … + </a:t>
            </a:r>
            <a:r>
              <a:rPr lang="en-US" dirty="0" err="1">
                <a:solidFill>
                  <a:srgbClr val="DC0404"/>
                </a:solidFill>
              </a:rPr>
              <a:t>r</a:t>
            </a:r>
            <a:r>
              <a:rPr lang="en-US" i="1" baseline="-25000" dirty="0" err="1">
                <a:solidFill>
                  <a:srgbClr val="DC0404"/>
                </a:solidFill>
              </a:rPr>
              <a:t>k</a:t>
            </a:r>
            <a:r>
              <a:rPr lang="en-US" dirty="0"/>
              <a:t> </a:t>
            </a:r>
            <a:r>
              <a:rPr lang="en-CA" dirty="0"/>
              <a:t>·</a:t>
            </a:r>
            <a:r>
              <a:rPr lang="en-US" i="1" dirty="0"/>
              <a:t> </a:t>
            </a:r>
            <a:r>
              <a:rPr lang="en-US" i="1" dirty="0" err="1"/>
              <a:t>p</a:t>
            </a:r>
            <a:r>
              <a:rPr lang="en-US" i="1" baseline="30000" dirty="0" err="1"/>
              <a:t>x</a:t>
            </a:r>
            <a:r>
              <a:rPr lang="en-US" i="1" baseline="-25000" dirty="0" err="1"/>
              <a:t>k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opens a random subset of columns</a:t>
            </a:r>
          </a:p>
        </p:txBody>
      </p:sp>
      <p:sp>
        <p:nvSpPr>
          <p:cNvPr id="20" name="Left Arrow 19">
            <a:extLst>
              <a:ext uri="{FF2B5EF4-FFF2-40B4-BE49-F238E27FC236}">
                <a16:creationId xmlns:a16="http://schemas.microsoft.com/office/drawing/2014/main" id="{082DEE95-956B-6157-51DB-65098D42AD84}"/>
              </a:ext>
            </a:extLst>
          </p:cNvPr>
          <p:cNvSpPr/>
          <p:nvPr/>
        </p:nvSpPr>
        <p:spPr>
          <a:xfrm>
            <a:off x="8573406" y="3885080"/>
            <a:ext cx="1009036" cy="15731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00753E-9545-4A15-9A75-E50F2E0A942C}"/>
              </a:ext>
            </a:extLst>
          </p:cNvPr>
          <p:cNvSpPr txBox="1"/>
          <p:nvPr/>
        </p:nvSpPr>
        <p:spPr>
          <a:xfrm>
            <a:off x="9738320" y="3765650"/>
            <a:ext cx="205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linear combination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CDD06A-C875-A174-2B4D-4436CDE2B280}"/>
              </a:ext>
            </a:extLst>
          </p:cNvPr>
          <p:cNvSpPr txBox="1"/>
          <p:nvPr/>
        </p:nvSpPr>
        <p:spPr>
          <a:xfrm>
            <a:off x="3074732" y="3048899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p</a:t>
            </a:r>
            <a:r>
              <a:rPr lang="en-US" i="1" baseline="30000" dirty="0" err="1"/>
              <a:t>y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2C8B9B-3965-7B12-2CA4-2098A521A44C}"/>
              </a:ext>
            </a:extLst>
          </p:cNvPr>
          <p:cNvSpPr txBox="1"/>
          <p:nvPr/>
        </p:nvSpPr>
        <p:spPr>
          <a:xfrm>
            <a:off x="3949803" y="3048899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p</a:t>
            </a:r>
            <a:r>
              <a:rPr lang="en-US" i="1" baseline="30000" dirty="0" err="1"/>
              <a:t>y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C1D738-2016-96DA-BCAF-359DAFF980DF}"/>
              </a:ext>
            </a:extLst>
          </p:cNvPr>
          <p:cNvSpPr txBox="1"/>
          <p:nvPr/>
        </p:nvSpPr>
        <p:spPr>
          <a:xfrm>
            <a:off x="7602487" y="3048899"/>
            <a:ext cx="958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p</a:t>
            </a:r>
            <a:r>
              <a:rPr lang="en-US" i="1" baseline="30000" dirty="0" err="1"/>
              <a:t>y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m</a:t>
            </a:r>
            <a:r>
              <a:rPr lang="en-US" dirty="0"/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BFE57B-72E1-6833-973B-D77D27A74DDD}"/>
              </a:ext>
            </a:extLst>
          </p:cNvPr>
          <p:cNvSpPr txBox="1"/>
          <p:nvPr/>
        </p:nvSpPr>
        <p:spPr>
          <a:xfrm>
            <a:off x="4824873" y="3048899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p</a:t>
            </a:r>
            <a:r>
              <a:rPr lang="en-US" i="1" baseline="30000" dirty="0" err="1"/>
              <a:t>y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E927B7-9E2D-1CDC-9FC7-53990F71A920}"/>
              </a:ext>
            </a:extLst>
          </p:cNvPr>
          <p:cNvSpPr txBox="1"/>
          <p:nvPr/>
        </p:nvSpPr>
        <p:spPr>
          <a:xfrm>
            <a:off x="1896397" y="1469263"/>
            <a:ext cx="432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C0404"/>
                </a:solidFill>
              </a:rPr>
              <a:t>r</a:t>
            </a:r>
            <a:r>
              <a:rPr lang="en-US" baseline="-25000" dirty="0">
                <a:solidFill>
                  <a:srgbClr val="DC0404"/>
                </a:solidFill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4D7841-FA2C-33C8-6EA7-1F24B7CC517F}"/>
              </a:ext>
            </a:extLst>
          </p:cNvPr>
          <p:cNvSpPr txBox="1"/>
          <p:nvPr/>
        </p:nvSpPr>
        <p:spPr>
          <a:xfrm>
            <a:off x="1896396" y="1838595"/>
            <a:ext cx="432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C0404"/>
                </a:solidFill>
              </a:rPr>
              <a:t>r</a:t>
            </a:r>
            <a:r>
              <a:rPr lang="en-US" baseline="-25000" dirty="0">
                <a:solidFill>
                  <a:srgbClr val="DC0404"/>
                </a:solidFill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FE262E-03CF-C23C-5B52-589B30D7149C}"/>
              </a:ext>
            </a:extLst>
          </p:cNvPr>
          <p:cNvSpPr txBox="1"/>
          <p:nvPr/>
        </p:nvSpPr>
        <p:spPr>
          <a:xfrm>
            <a:off x="1896395" y="3048899"/>
            <a:ext cx="432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DC0404"/>
                </a:solidFill>
              </a:rPr>
              <a:t>r</a:t>
            </a:r>
            <a:r>
              <a:rPr lang="en-US" i="1" baseline="-25000" dirty="0" err="1">
                <a:solidFill>
                  <a:srgbClr val="DC0404"/>
                </a:solidFill>
              </a:rPr>
              <a:t>k</a:t>
            </a:r>
            <a:endParaRPr lang="en-US" i="1" baseline="-25000" dirty="0">
              <a:solidFill>
                <a:srgbClr val="DC0404"/>
              </a:solidFill>
            </a:endParaRPr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3F503C51-2468-5131-D1E7-C1E210887619}"/>
              </a:ext>
            </a:extLst>
          </p:cNvPr>
          <p:cNvSpPr/>
          <p:nvPr/>
        </p:nvSpPr>
        <p:spPr>
          <a:xfrm>
            <a:off x="1113501" y="1992265"/>
            <a:ext cx="511277" cy="1081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171FF51-5BEC-4664-265C-2E2DA4FEB7DC}"/>
              </a:ext>
            </a:extLst>
          </p:cNvPr>
          <p:cNvSpPr txBox="1"/>
          <p:nvPr/>
        </p:nvSpPr>
        <p:spPr>
          <a:xfrm>
            <a:off x="117372" y="1853983"/>
            <a:ext cx="1367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Random coefficients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BAB4B38-1255-5915-BD3F-02CD0911E68E}"/>
              </a:ext>
            </a:extLst>
          </p:cNvPr>
          <p:cNvSpPr txBox="1"/>
          <p:nvPr/>
        </p:nvSpPr>
        <p:spPr>
          <a:xfrm>
            <a:off x="3283977" y="2178289"/>
            <a:ext cx="191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23D9A2-CC21-440B-ADB0-8D95EBCD8A4B}"/>
              </a:ext>
            </a:extLst>
          </p:cNvPr>
          <p:cNvSpPr txBox="1"/>
          <p:nvPr/>
        </p:nvSpPr>
        <p:spPr>
          <a:xfrm>
            <a:off x="4186085" y="2178289"/>
            <a:ext cx="191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199EA73-E66D-ADB9-8A75-50E27C446B6B}"/>
              </a:ext>
            </a:extLst>
          </p:cNvPr>
          <p:cNvSpPr txBox="1"/>
          <p:nvPr/>
        </p:nvSpPr>
        <p:spPr>
          <a:xfrm>
            <a:off x="5051631" y="2178289"/>
            <a:ext cx="191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39BFD4-FE96-35D6-30A0-3B3D94BE09E6}"/>
              </a:ext>
            </a:extLst>
          </p:cNvPr>
          <p:cNvSpPr txBox="1"/>
          <p:nvPr/>
        </p:nvSpPr>
        <p:spPr>
          <a:xfrm>
            <a:off x="7880558" y="2198335"/>
            <a:ext cx="191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07C0DD2-8F0C-0EE6-9218-4F6E2F3CFBDC}"/>
              </a:ext>
            </a:extLst>
          </p:cNvPr>
          <p:cNvSpPr txBox="1"/>
          <p:nvPr/>
        </p:nvSpPr>
        <p:spPr>
          <a:xfrm>
            <a:off x="6296334" y="1492345"/>
            <a:ext cx="645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8EF080-94C4-BCA5-AE4E-2974C3A13077}"/>
              </a:ext>
            </a:extLst>
          </p:cNvPr>
          <p:cNvSpPr txBox="1"/>
          <p:nvPr/>
        </p:nvSpPr>
        <p:spPr>
          <a:xfrm>
            <a:off x="6296333" y="1861676"/>
            <a:ext cx="645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0AC410E-98FB-7DBC-4008-DA8C08610A9E}"/>
              </a:ext>
            </a:extLst>
          </p:cNvPr>
          <p:cNvSpPr txBox="1"/>
          <p:nvPr/>
        </p:nvSpPr>
        <p:spPr>
          <a:xfrm>
            <a:off x="6296333" y="3059668"/>
            <a:ext cx="645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BED9B49-B2D2-500A-7E32-191C8E01771D}"/>
              </a:ext>
            </a:extLst>
          </p:cNvPr>
          <p:cNvSpPr txBox="1"/>
          <p:nvPr/>
        </p:nvSpPr>
        <p:spPr>
          <a:xfrm>
            <a:off x="1686533" y="5569545"/>
            <a:ext cx="5967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Verifier checks: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whether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i="1" dirty="0">
                <a:solidFill>
                  <a:srgbClr val="C00000"/>
                </a:solidFill>
              </a:rPr>
              <a:t>u</a:t>
            </a:r>
            <a:r>
              <a:rPr lang="en-US" baseline="-25000" dirty="0">
                <a:solidFill>
                  <a:srgbClr val="C00000"/>
                </a:solidFill>
              </a:rPr>
              <a:t>1</a:t>
            </a:r>
            <a:r>
              <a:rPr lang="en-US" dirty="0">
                <a:solidFill>
                  <a:srgbClr val="C00000"/>
                </a:solidFill>
              </a:rPr>
              <a:t>, …, </a:t>
            </a:r>
            <a:r>
              <a:rPr lang="en-US" i="1" dirty="0">
                <a:solidFill>
                  <a:srgbClr val="C00000"/>
                </a:solidFill>
              </a:rPr>
              <a:t>u</a:t>
            </a:r>
            <a:r>
              <a:rPr lang="en-US" baseline="-25000" dirty="0">
                <a:solidFill>
                  <a:srgbClr val="C00000"/>
                </a:solidFill>
              </a:rPr>
              <a:t>m</a:t>
            </a:r>
            <a:r>
              <a:rPr lang="en-US" dirty="0">
                <a:solidFill>
                  <a:srgbClr val="C00000"/>
                </a:solidFill>
              </a:rPr>
              <a:t>)</a:t>
            </a:r>
            <a:r>
              <a:rPr lang="en-US" baseline="30000" dirty="0">
                <a:solidFill>
                  <a:srgbClr val="C00000"/>
                </a:solidFill>
              </a:rPr>
              <a:t> </a:t>
            </a:r>
            <a:r>
              <a:rPr lang="en-US" dirty="0"/>
              <a:t>is a valid RS codeword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whether the opened columns follow the computation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D75E253-AA64-BA25-FA3D-CC33816358EE}"/>
              </a:ext>
            </a:extLst>
          </p:cNvPr>
          <p:cNvSpPr/>
          <p:nvPr/>
        </p:nvSpPr>
        <p:spPr>
          <a:xfrm>
            <a:off x="3949803" y="1348508"/>
            <a:ext cx="788452" cy="27931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F472685-AFC5-6444-E3F5-BB3BB62628E9}"/>
              </a:ext>
            </a:extLst>
          </p:cNvPr>
          <p:cNvSpPr/>
          <p:nvPr/>
        </p:nvSpPr>
        <p:spPr>
          <a:xfrm>
            <a:off x="7611048" y="1290201"/>
            <a:ext cx="788452" cy="285143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8015352-BF15-B093-EF1B-5CF1521A6052}"/>
              </a:ext>
            </a:extLst>
          </p:cNvPr>
          <p:cNvSpPr txBox="1"/>
          <p:nvPr/>
        </p:nvSpPr>
        <p:spPr>
          <a:xfrm>
            <a:off x="3249480" y="3734843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u</a:t>
            </a:r>
            <a:r>
              <a:rPr lang="en-US" baseline="-250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66139FD-49E7-D784-6343-EBF37BF29CDA}"/>
              </a:ext>
            </a:extLst>
          </p:cNvPr>
          <p:cNvSpPr txBox="1"/>
          <p:nvPr/>
        </p:nvSpPr>
        <p:spPr>
          <a:xfrm>
            <a:off x="4190008" y="3737954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u</a:t>
            </a:r>
            <a:r>
              <a:rPr lang="en-US" baseline="-25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BC3003C-F977-78C5-26CA-251973E21A87}"/>
              </a:ext>
            </a:extLst>
          </p:cNvPr>
          <p:cNvSpPr txBox="1"/>
          <p:nvPr/>
        </p:nvSpPr>
        <p:spPr>
          <a:xfrm>
            <a:off x="5098904" y="3734843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u</a:t>
            </a:r>
            <a:r>
              <a:rPr lang="en-US" baseline="-250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EE0E390-BD55-1858-CAD0-42916C4F3436}"/>
              </a:ext>
            </a:extLst>
          </p:cNvPr>
          <p:cNvSpPr txBox="1"/>
          <p:nvPr/>
        </p:nvSpPr>
        <p:spPr>
          <a:xfrm>
            <a:off x="7779893" y="373795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u</a:t>
            </a:r>
            <a:r>
              <a:rPr lang="en-US" baseline="-25000" dirty="0">
                <a:solidFill>
                  <a:srgbClr val="C00000"/>
                </a:solidFill>
              </a:rPr>
              <a:t>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94E68A2-41D9-4CC6-DF62-2C6EB8201C45}"/>
              </a:ext>
            </a:extLst>
          </p:cNvPr>
          <p:cNvSpPr txBox="1"/>
          <p:nvPr/>
        </p:nvSpPr>
        <p:spPr>
          <a:xfrm>
            <a:off x="6287385" y="3765650"/>
            <a:ext cx="645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0" name="Right Arrow 49">
            <a:extLst>
              <a:ext uri="{FF2B5EF4-FFF2-40B4-BE49-F238E27FC236}">
                <a16:creationId xmlns:a16="http://schemas.microsoft.com/office/drawing/2014/main" id="{B15BF18A-A46D-5842-E0BF-A6FF2C49863A}"/>
              </a:ext>
            </a:extLst>
          </p:cNvPr>
          <p:cNvSpPr/>
          <p:nvPr/>
        </p:nvSpPr>
        <p:spPr>
          <a:xfrm>
            <a:off x="6876927" y="5932395"/>
            <a:ext cx="1153569" cy="20902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51A42A2-CEAA-7F9E-6882-043DDD77EC78}"/>
              </a:ext>
            </a:extLst>
          </p:cNvPr>
          <p:cNvSpPr txBox="1"/>
          <p:nvPr/>
        </p:nvSpPr>
        <p:spPr>
          <a:xfrm>
            <a:off x="6890479" y="5620523"/>
            <a:ext cx="990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accepts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3EFF204-7616-298B-1A70-233CA35F399B}"/>
              </a:ext>
            </a:extLst>
          </p:cNvPr>
          <p:cNvSpPr txBox="1"/>
          <p:nvPr/>
        </p:nvSpPr>
        <p:spPr>
          <a:xfrm>
            <a:off x="8120883" y="5846544"/>
            <a:ext cx="2967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Very few corrupted columns</a:t>
            </a:r>
          </a:p>
        </p:txBody>
      </p:sp>
      <p:pic>
        <p:nvPicPr>
          <p:cNvPr id="53" name="Graphic 52" descr="Checkmark with solid fill">
            <a:extLst>
              <a:ext uri="{FF2B5EF4-FFF2-40B4-BE49-F238E27FC236}">
                <a16:creationId xmlns:a16="http://schemas.microsoft.com/office/drawing/2014/main" id="{50130CD6-BE0C-A9DF-DF74-DEC8073B24B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74074" y="5846544"/>
            <a:ext cx="255126" cy="31555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40ECE72-975D-A0F7-AED1-65328B652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04" y="4357687"/>
            <a:ext cx="854752" cy="100273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5117D8C-C8BF-B608-77A0-D42F1146C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04" y="5489876"/>
            <a:ext cx="856420" cy="9574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CEE9DC-DFF4-08A6-06DA-AA042C4EEEB1}"/>
              </a:ext>
            </a:extLst>
          </p:cNvPr>
          <p:cNvSpPr txBox="1"/>
          <p:nvPr/>
        </p:nvSpPr>
        <p:spPr>
          <a:xfrm>
            <a:off x="9790770" y="1961055"/>
            <a:ext cx="1891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Non-Interactive:</a:t>
            </a:r>
          </a:p>
          <a:p>
            <a:r>
              <a:rPr lang="en-US" dirty="0"/>
              <a:t>Use RO to do Fiat-Shamir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CE84ED-79BB-FF70-52C9-09596189A128}"/>
              </a:ext>
            </a:extLst>
          </p:cNvPr>
          <p:cNvSpPr txBox="1"/>
          <p:nvPr/>
        </p:nvSpPr>
        <p:spPr>
          <a:xfrm>
            <a:off x="8001268" y="6287606"/>
            <a:ext cx="358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Proximity Gap Theorem [BCIKS 20]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2E2EDB-C064-454F-B37B-7F892CFABE99}"/>
                  </a:ext>
                </a:extLst>
              </p:cNvPr>
              <p:cNvSpPr txBox="1"/>
              <p:nvPr/>
            </p:nvSpPr>
            <p:spPr>
              <a:xfrm>
                <a:off x="9119420" y="619907"/>
                <a:ext cx="1617100" cy="478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sup>
                      </m:sSup>
                    </m:oMath>
                  </m:oMathPara>
                </a14:m>
                <a:endParaRPr lang="en-US" sz="24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2E2EDB-C064-454F-B37B-7F892CFAB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9420" y="619907"/>
                <a:ext cx="1617100" cy="4789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77F6F5B-D567-B9A8-071A-1A17E75AC9B7}"/>
              </a:ext>
            </a:extLst>
          </p:cNvPr>
          <p:cNvSpPr txBox="1"/>
          <p:nvPr/>
        </p:nvSpPr>
        <p:spPr>
          <a:xfrm>
            <a:off x="1680891" y="3765650"/>
            <a:ext cx="925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folding: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55CFFF7-18D4-46B4-5D6B-C3CA1603247D}"/>
              </a:ext>
            </a:extLst>
          </p:cNvPr>
          <p:cNvSpPr/>
          <p:nvPr/>
        </p:nvSpPr>
        <p:spPr>
          <a:xfrm>
            <a:off x="9196632" y="588187"/>
            <a:ext cx="1462675" cy="542415"/>
          </a:xfrm>
          <a:prstGeom prst="roundRect">
            <a:avLst/>
          </a:prstGeom>
          <a:solidFill>
            <a:srgbClr val="C00000">
              <a:alpha val="17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D089E7E-8704-3DA1-910A-62EBA5C7BC86}"/>
              </a:ext>
            </a:extLst>
          </p:cNvPr>
          <p:cNvSpPr/>
          <p:nvPr/>
        </p:nvSpPr>
        <p:spPr>
          <a:xfrm>
            <a:off x="7976334" y="6287606"/>
            <a:ext cx="3605979" cy="404467"/>
          </a:xfrm>
          <a:prstGeom prst="round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3E41C3-5063-27FA-7BE1-C2B96B21BF78}"/>
              </a:ext>
            </a:extLst>
          </p:cNvPr>
          <p:cNvSpPr txBox="1"/>
          <p:nvPr/>
        </p:nvSpPr>
        <p:spPr>
          <a:xfrm>
            <a:off x="1951919" y="2230566"/>
            <a:ext cx="191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C0404"/>
                </a:solidFill>
              </a:rPr>
              <a:t>.</a:t>
            </a:r>
          </a:p>
          <a:p>
            <a:r>
              <a:rPr lang="en-US" dirty="0">
                <a:solidFill>
                  <a:srgbClr val="DC0404"/>
                </a:solidFill>
              </a:rPr>
              <a:t>.</a:t>
            </a:r>
          </a:p>
          <a:p>
            <a:r>
              <a:rPr lang="en-US" dirty="0">
                <a:solidFill>
                  <a:srgbClr val="DC0404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856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  <p:bldP spid="26" grpId="0"/>
      <p:bldP spid="27" grpId="0"/>
      <p:bldP spid="28" grpId="0"/>
      <p:bldP spid="29" grpId="0" animBg="1"/>
      <p:bldP spid="30" grpId="0"/>
      <p:bldP spid="39" grpId="0"/>
      <p:bldP spid="43" grpId="0" animBg="1"/>
      <p:bldP spid="44" grpId="0" animBg="1"/>
      <p:bldP spid="45" grpId="0"/>
      <p:bldP spid="46" grpId="0"/>
      <p:bldP spid="47" grpId="0"/>
      <p:bldP spid="48" grpId="0"/>
      <p:bldP spid="49" grpId="0"/>
      <p:bldP spid="50" grpId="0" animBg="1"/>
      <p:bldP spid="51" grpId="0"/>
      <p:bldP spid="52" grpId="0"/>
      <p:bldP spid="3" grpId="0"/>
      <p:bldP spid="13" grpId="0"/>
      <p:bldP spid="15" grpId="0"/>
      <p:bldP spid="17" grpId="0" animBg="1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03B76-6C00-247F-13E1-8D822BD9C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7AD61-4A45-4EF7-983D-29E682B05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Enforce Malicious Behavior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5B9E01-B33B-2BD5-4FA4-63CCCA84B3D5}"/>
              </a:ext>
            </a:extLst>
          </p:cNvPr>
          <p:cNvSpPr txBox="1"/>
          <p:nvPr/>
        </p:nvSpPr>
        <p:spPr>
          <a:xfrm>
            <a:off x="1732934" y="1843172"/>
            <a:ext cx="621153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malicious adversary may not perform the packed secret sharing honestly!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895BCF-BCC6-5F46-8C27-48BFCC0A97AD}"/>
              </a:ext>
            </a:extLst>
          </p:cNvPr>
          <p:cNvSpPr txBox="1"/>
          <p:nvPr/>
        </p:nvSpPr>
        <p:spPr>
          <a:xfrm>
            <a:off x="1732934" y="3575252"/>
            <a:ext cx="656549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malicious adversary may not follow the decomposition rule!</a:t>
            </a:r>
          </a:p>
          <a:p>
            <a:endParaRPr lang="en-US" dirty="0"/>
          </a:p>
        </p:txBody>
      </p:sp>
      <p:pic>
        <p:nvPicPr>
          <p:cNvPr id="9" name="Picture 8" descr="A cartoon of a child with horns&#10;&#10;AI-generated content may be incorrect.">
            <a:extLst>
              <a:ext uri="{FF2B5EF4-FFF2-40B4-BE49-F238E27FC236}">
                <a16:creationId xmlns:a16="http://schemas.microsoft.com/office/drawing/2014/main" id="{4B8B13DC-E3F4-0ACD-311C-9FB74A3EA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65" y="3429000"/>
            <a:ext cx="1060969" cy="1244659"/>
          </a:xfrm>
          <a:prstGeom prst="rect">
            <a:avLst/>
          </a:prstGeom>
        </p:spPr>
      </p:pic>
      <p:pic>
        <p:nvPicPr>
          <p:cNvPr id="11" name="Picture 10" descr="A cartoon of a child with horns&#10;&#10;AI-generated content may be incorrect.">
            <a:extLst>
              <a:ext uri="{FF2B5EF4-FFF2-40B4-BE49-F238E27FC236}">
                <a16:creationId xmlns:a16="http://schemas.microsoft.com/office/drawing/2014/main" id="{39FB955E-AC71-B54E-8E99-41A6FA326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66" y="1690688"/>
            <a:ext cx="1060969" cy="12373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46B814-216E-023A-D89D-B191E68B0ECF}"/>
              </a:ext>
            </a:extLst>
          </p:cNvPr>
          <p:cNvSpPr txBox="1"/>
          <p:nvPr/>
        </p:nvSpPr>
        <p:spPr>
          <a:xfrm>
            <a:off x="8298425" y="1766227"/>
            <a:ext cx="28632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Ligero Proofs for Reed-Solomon Proximity!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9C3385-64B1-1834-7B0E-DFCD5B3ED129}"/>
              </a:ext>
            </a:extLst>
          </p:cNvPr>
          <p:cNvSpPr txBox="1"/>
          <p:nvPr/>
        </p:nvSpPr>
        <p:spPr>
          <a:xfrm>
            <a:off x="8298424" y="3575252"/>
            <a:ext cx="32216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Ligero Proofs for Linear Constraints!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(see next)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2B93F0-D8F6-CB5C-2D19-4BA927C07CF6}"/>
              </a:ext>
            </a:extLst>
          </p:cNvPr>
          <p:cNvSpPr txBox="1"/>
          <p:nvPr/>
        </p:nvSpPr>
        <p:spPr>
          <a:xfrm>
            <a:off x="1536192" y="5504688"/>
            <a:ext cx="6768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original Ligero paper has proofs for row-wise proximity, but our </a:t>
            </a:r>
          </a:p>
          <a:p>
            <a:r>
              <a:rPr lang="en-US" dirty="0"/>
              <a:t>construction requires proofs for a column-corruption guarantee.</a:t>
            </a:r>
          </a:p>
        </p:txBody>
      </p:sp>
      <p:sp>
        <p:nvSpPr>
          <p:cNvPr id="10" name="4-Point Star 9">
            <a:extLst>
              <a:ext uri="{FF2B5EF4-FFF2-40B4-BE49-F238E27FC236}">
                <a16:creationId xmlns:a16="http://schemas.microsoft.com/office/drawing/2014/main" id="{865F4670-7E8A-BBC9-AEB3-0A40D17BF941}"/>
              </a:ext>
            </a:extLst>
          </p:cNvPr>
          <p:cNvSpPr/>
          <p:nvPr/>
        </p:nvSpPr>
        <p:spPr>
          <a:xfrm>
            <a:off x="1080075" y="5607230"/>
            <a:ext cx="397751" cy="402336"/>
          </a:xfrm>
          <a:prstGeom prst="star4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0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66385-6B99-4332-7FD3-537B9E9E3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 Decomposition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CACDAA-979B-9175-FFD7-7D5EC7E1570B}"/>
              </a:ext>
            </a:extLst>
          </p:cNvPr>
          <p:cNvSpPr txBox="1"/>
          <p:nvPr/>
        </p:nvSpPr>
        <p:spPr>
          <a:xfrm>
            <a:off x="2210480" y="2028441"/>
            <a:ext cx="7495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dirty="0"/>
              <a:t>p</a:t>
            </a:r>
            <a:r>
              <a:rPr lang="en-US" sz="3600" dirty="0"/>
              <a:t>(</a:t>
            </a:r>
            <a:r>
              <a:rPr lang="en-US" sz="3600" i="1" dirty="0" err="1"/>
              <a:t>x</a:t>
            </a:r>
            <a:r>
              <a:rPr lang="en-US" sz="3600" dirty="0" err="1"/>
              <a:t>,</a:t>
            </a:r>
            <a:r>
              <a:rPr lang="en-US" sz="3600" i="1" dirty="0" err="1"/>
              <a:t>y</a:t>
            </a:r>
            <a:r>
              <a:rPr lang="en-US" sz="3600" dirty="0"/>
              <a:t>) = 1 + y</a:t>
            </a:r>
            <a:r>
              <a:rPr lang="en-US" sz="3600" baseline="-25000" dirty="0"/>
              <a:t>1</a:t>
            </a:r>
            <a:r>
              <a:rPr lang="en-US" sz="3600" dirty="0"/>
              <a:t> + x</a:t>
            </a:r>
            <a:r>
              <a:rPr lang="en-US" sz="3600" baseline="-25000" dirty="0"/>
              <a:t>1</a:t>
            </a:r>
            <a:r>
              <a:rPr lang="en-US" sz="3600" dirty="0"/>
              <a:t>y</a:t>
            </a:r>
            <a:r>
              <a:rPr lang="en-US" sz="3600" baseline="-25000" dirty="0"/>
              <a:t>3</a:t>
            </a:r>
            <a:r>
              <a:rPr lang="en-US" sz="3600" dirty="0"/>
              <a:t> + x</a:t>
            </a:r>
            <a:r>
              <a:rPr lang="en-US" sz="3600" baseline="-25000" dirty="0"/>
              <a:t>2</a:t>
            </a:r>
            <a:r>
              <a:rPr lang="en-US" sz="3600" baseline="30000" dirty="0"/>
              <a:t>2</a:t>
            </a:r>
            <a:r>
              <a:rPr lang="en-US" sz="3600" dirty="0"/>
              <a:t> + x</a:t>
            </a:r>
            <a:r>
              <a:rPr lang="en-US" sz="3600" baseline="-25000" dirty="0"/>
              <a:t>3</a:t>
            </a:r>
            <a:r>
              <a:rPr lang="en-US" sz="3600" dirty="0"/>
              <a:t>y</a:t>
            </a:r>
            <a:r>
              <a:rPr lang="en-US" sz="3600" baseline="-25000" dirty="0"/>
              <a:t>2</a:t>
            </a:r>
            <a:r>
              <a:rPr lang="en-US" sz="3600" dirty="0"/>
              <a:t> + y</a:t>
            </a:r>
            <a:r>
              <a:rPr lang="en-US" sz="3600" baseline="-25000" dirty="0"/>
              <a:t>3</a:t>
            </a:r>
            <a:r>
              <a:rPr lang="en-US" sz="3600" dirty="0"/>
              <a:t>y</a:t>
            </a:r>
            <a:r>
              <a:rPr lang="en-US" sz="3600" baseline="-25000" dirty="0"/>
              <a:t>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2DFBBB-EE16-986F-2E30-A8DC7D2FD768}"/>
              </a:ext>
            </a:extLst>
          </p:cNvPr>
          <p:cNvSpPr/>
          <p:nvPr/>
        </p:nvSpPr>
        <p:spPr>
          <a:xfrm>
            <a:off x="6304672" y="3382040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E39605-3160-B241-9131-7D8244A75C50}"/>
              </a:ext>
            </a:extLst>
          </p:cNvPr>
          <p:cNvSpPr/>
          <p:nvPr/>
        </p:nvSpPr>
        <p:spPr>
          <a:xfrm>
            <a:off x="7303480" y="3382039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3</a:t>
            </a:r>
            <a:r>
              <a:rPr lang="en-US" dirty="0"/>
              <a:t>y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CCF3D4-C0D9-C04A-CD27-E5B51200446A}"/>
              </a:ext>
            </a:extLst>
          </p:cNvPr>
          <p:cNvSpPr/>
          <p:nvPr/>
        </p:nvSpPr>
        <p:spPr>
          <a:xfrm>
            <a:off x="5305864" y="3382039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y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B2B2A4-ABFC-4D8C-356A-BDE1A822A8CB}"/>
              </a:ext>
            </a:extLst>
          </p:cNvPr>
          <p:cNvSpPr/>
          <p:nvPr/>
        </p:nvSpPr>
        <p:spPr>
          <a:xfrm>
            <a:off x="4307055" y="3382039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506089-2FF1-2A46-CBD6-ED07F79AFECA}"/>
              </a:ext>
            </a:extLst>
          </p:cNvPr>
          <p:cNvSpPr/>
          <p:nvPr/>
        </p:nvSpPr>
        <p:spPr>
          <a:xfrm>
            <a:off x="3308247" y="3382039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B680C2-7B48-D534-5D83-92BED5FF9FCF}"/>
              </a:ext>
            </a:extLst>
          </p:cNvPr>
          <p:cNvSpPr/>
          <p:nvPr/>
        </p:nvSpPr>
        <p:spPr>
          <a:xfrm>
            <a:off x="6304672" y="4439239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9FC685-B187-582A-2E09-B0AB65C98088}"/>
              </a:ext>
            </a:extLst>
          </p:cNvPr>
          <p:cNvSpPr/>
          <p:nvPr/>
        </p:nvSpPr>
        <p:spPr>
          <a:xfrm>
            <a:off x="7303480" y="4439238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31B554-015B-FD90-9DF5-124460C6A2F6}"/>
              </a:ext>
            </a:extLst>
          </p:cNvPr>
          <p:cNvSpPr/>
          <p:nvPr/>
        </p:nvSpPr>
        <p:spPr>
          <a:xfrm>
            <a:off x="5304348" y="4438618"/>
            <a:ext cx="998808" cy="5070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C0B253-A5C8-8978-5B63-8E0131F37F81}"/>
              </a:ext>
            </a:extLst>
          </p:cNvPr>
          <p:cNvSpPr/>
          <p:nvPr/>
        </p:nvSpPr>
        <p:spPr>
          <a:xfrm>
            <a:off x="4307055" y="4439238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15629C-FCB2-1DF7-267E-FD60ED41E76F}"/>
              </a:ext>
            </a:extLst>
          </p:cNvPr>
          <p:cNvSpPr/>
          <p:nvPr/>
        </p:nvSpPr>
        <p:spPr>
          <a:xfrm>
            <a:off x="3308247" y="4439238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6B7952-CDC4-F658-2AB3-E792D9043AC1}"/>
              </a:ext>
            </a:extLst>
          </p:cNvPr>
          <p:cNvSpPr/>
          <p:nvPr/>
        </p:nvSpPr>
        <p:spPr>
          <a:xfrm>
            <a:off x="6304672" y="5488716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649D06-968E-EC2A-D7B2-39CC4E27D34C}"/>
              </a:ext>
            </a:extLst>
          </p:cNvPr>
          <p:cNvSpPr/>
          <p:nvPr/>
        </p:nvSpPr>
        <p:spPr>
          <a:xfrm>
            <a:off x="7303480" y="5488715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699EEA-6235-9B0F-7437-E7A0B48D92E9}"/>
              </a:ext>
            </a:extLst>
          </p:cNvPr>
          <p:cNvSpPr/>
          <p:nvPr/>
        </p:nvSpPr>
        <p:spPr>
          <a:xfrm>
            <a:off x="5305864" y="5489335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8299E1-2FA0-7A5C-A000-E4E2A047AA6B}"/>
              </a:ext>
            </a:extLst>
          </p:cNvPr>
          <p:cNvSpPr/>
          <p:nvPr/>
        </p:nvSpPr>
        <p:spPr>
          <a:xfrm>
            <a:off x="4307055" y="5488715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140EB9-896D-5D91-4765-D1D999BB54AC}"/>
              </a:ext>
            </a:extLst>
          </p:cNvPr>
          <p:cNvSpPr/>
          <p:nvPr/>
        </p:nvSpPr>
        <p:spPr>
          <a:xfrm>
            <a:off x="3308247" y="5488715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FC1E25-2977-AF47-3888-28A47A1555FD}"/>
              </a:ext>
            </a:extLst>
          </p:cNvPr>
          <p:cNvSpPr txBox="1"/>
          <p:nvPr/>
        </p:nvSpPr>
        <p:spPr>
          <a:xfrm>
            <a:off x="556018" y="4509867"/>
            <a:ext cx="275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Receiver’s component </a:t>
            </a:r>
            <a:r>
              <a:rPr lang="en-US" i="1" dirty="0" err="1"/>
              <a:t>p</a:t>
            </a:r>
            <a:r>
              <a:rPr lang="en-US" i="1" baseline="30000" dirty="0" err="1"/>
              <a:t>x</a:t>
            </a:r>
            <a:r>
              <a:rPr lang="en-US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10BFFA-21CC-64B4-C6B4-51093530EDAC}"/>
              </a:ext>
            </a:extLst>
          </p:cNvPr>
          <p:cNvSpPr txBox="1"/>
          <p:nvPr/>
        </p:nvSpPr>
        <p:spPr>
          <a:xfrm>
            <a:off x="709906" y="5557267"/>
            <a:ext cx="2598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Sender’s component </a:t>
            </a:r>
            <a:r>
              <a:rPr lang="en-US" i="1" dirty="0" err="1"/>
              <a:t>p</a:t>
            </a:r>
            <a:r>
              <a:rPr lang="en-US" i="1" baseline="30000" dirty="0" err="1"/>
              <a:t>y</a:t>
            </a:r>
            <a:r>
              <a:rPr lang="en-US" dirty="0"/>
              <a:t>: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A24F14-1D66-94BE-14B3-964AAA34E756}"/>
              </a:ext>
            </a:extLst>
          </p:cNvPr>
          <p:cNvSpPr/>
          <p:nvPr/>
        </p:nvSpPr>
        <p:spPr>
          <a:xfrm>
            <a:off x="8302288" y="3382039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3</a:t>
            </a:r>
            <a:r>
              <a:rPr lang="en-US" dirty="0"/>
              <a:t>y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B6A5E4-8899-95C9-C7E9-C81971D3BF78}"/>
              </a:ext>
            </a:extLst>
          </p:cNvPr>
          <p:cNvSpPr/>
          <p:nvPr/>
        </p:nvSpPr>
        <p:spPr>
          <a:xfrm>
            <a:off x="8300773" y="4438618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8EA213-0FBA-0F27-1861-B25FE7C6DCBC}"/>
              </a:ext>
            </a:extLst>
          </p:cNvPr>
          <p:cNvSpPr/>
          <p:nvPr/>
        </p:nvSpPr>
        <p:spPr>
          <a:xfrm>
            <a:off x="8302288" y="5488715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3</a:t>
            </a:r>
            <a:r>
              <a:rPr lang="en-US" dirty="0"/>
              <a:t>y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25" name="Multiply 24">
            <a:extLst>
              <a:ext uri="{FF2B5EF4-FFF2-40B4-BE49-F238E27FC236}">
                <a16:creationId xmlns:a16="http://schemas.microsoft.com/office/drawing/2014/main" id="{E9C91A85-1F1D-E557-C8E5-441A40F0F3CE}"/>
              </a:ext>
            </a:extLst>
          </p:cNvPr>
          <p:cNvSpPr/>
          <p:nvPr/>
        </p:nvSpPr>
        <p:spPr>
          <a:xfrm>
            <a:off x="3665083" y="5072635"/>
            <a:ext cx="285136" cy="275303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>
            <a:extLst>
              <a:ext uri="{FF2B5EF4-FFF2-40B4-BE49-F238E27FC236}">
                <a16:creationId xmlns:a16="http://schemas.microsoft.com/office/drawing/2014/main" id="{8C176953-FCC8-F648-C946-161669A0D50C}"/>
              </a:ext>
            </a:extLst>
          </p:cNvPr>
          <p:cNvSpPr/>
          <p:nvPr/>
        </p:nvSpPr>
        <p:spPr>
          <a:xfrm>
            <a:off x="4669935" y="5074996"/>
            <a:ext cx="285136" cy="275303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>
            <a:extLst>
              <a:ext uri="{FF2B5EF4-FFF2-40B4-BE49-F238E27FC236}">
                <a16:creationId xmlns:a16="http://schemas.microsoft.com/office/drawing/2014/main" id="{D1B02D63-E746-FDFC-6D56-2779C3DB675E}"/>
              </a:ext>
            </a:extLst>
          </p:cNvPr>
          <p:cNvSpPr/>
          <p:nvPr/>
        </p:nvSpPr>
        <p:spPr>
          <a:xfrm>
            <a:off x="5661184" y="5078730"/>
            <a:ext cx="285136" cy="275303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ltiply 27">
            <a:extLst>
              <a:ext uri="{FF2B5EF4-FFF2-40B4-BE49-F238E27FC236}">
                <a16:creationId xmlns:a16="http://schemas.microsoft.com/office/drawing/2014/main" id="{25896FE6-6A11-71F7-0E3A-0E376E29E0B0}"/>
              </a:ext>
            </a:extLst>
          </p:cNvPr>
          <p:cNvSpPr/>
          <p:nvPr/>
        </p:nvSpPr>
        <p:spPr>
          <a:xfrm>
            <a:off x="6652433" y="5077312"/>
            <a:ext cx="285136" cy="275303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y 28">
            <a:extLst>
              <a:ext uri="{FF2B5EF4-FFF2-40B4-BE49-F238E27FC236}">
                <a16:creationId xmlns:a16="http://schemas.microsoft.com/office/drawing/2014/main" id="{3807464A-45A5-747A-2C38-5E8A5E1C36E6}"/>
              </a:ext>
            </a:extLst>
          </p:cNvPr>
          <p:cNvSpPr/>
          <p:nvPr/>
        </p:nvSpPr>
        <p:spPr>
          <a:xfrm>
            <a:off x="7660316" y="5072634"/>
            <a:ext cx="285136" cy="275303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y 29">
            <a:extLst>
              <a:ext uri="{FF2B5EF4-FFF2-40B4-BE49-F238E27FC236}">
                <a16:creationId xmlns:a16="http://schemas.microsoft.com/office/drawing/2014/main" id="{5BA6EF89-A6CB-4C48-9F79-FCAEE023D885}"/>
              </a:ext>
            </a:extLst>
          </p:cNvPr>
          <p:cNvSpPr/>
          <p:nvPr/>
        </p:nvSpPr>
        <p:spPr>
          <a:xfrm>
            <a:off x="8659124" y="5072634"/>
            <a:ext cx="285136" cy="275303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ame 30">
            <a:extLst>
              <a:ext uri="{FF2B5EF4-FFF2-40B4-BE49-F238E27FC236}">
                <a16:creationId xmlns:a16="http://schemas.microsoft.com/office/drawing/2014/main" id="{9A4CC5C3-0A47-C510-B9DA-C1D6B35AAA00}"/>
              </a:ext>
            </a:extLst>
          </p:cNvPr>
          <p:cNvSpPr/>
          <p:nvPr/>
        </p:nvSpPr>
        <p:spPr>
          <a:xfrm>
            <a:off x="620268" y="5326726"/>
            <a:ext cx="9085949" cy="876694"/>
          </a:xfrm>
          <a:prstGeom prst="fram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Left Arrow 2">
            <a:extLst>
              <a:ext uri="{FF2B5EF4-FFF2-40B4-BE49-F238E27FC236}">
                <a16:creationId xmlns:a16="http://schemas.microsoft.com/office/drawing/2014/main" id="{67FC9AAF-32D8-7C83-24A8-CCFB71D3C5F3}"/>
              </a:ext>
            </a:extLst>
          </p:cNvPr>
          <p:cNvSpPr/>
          <p:nvPr/>
        </p:nvSpPr>
        <p:spPr>
          <a:xfrm>
            <a:off x="9947564" y="5708073"/>
            <a:ext cx="554181" cy="21852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DB238F-06F0-9BE8-1156-1DE7E7666008}"/>
              </a:ext>
            </a:extLst>
          </p:cNvPr>
          <p:cNvSpPr txBox="1"/>
          <p:nvPr/>
        </p:nvSpPr>
        <p:spPr>
          <a:xfrm>
            <a:off x="10501745" y="5326726"/>
            <a:ext cx="1295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use an arbitrary</a:t>
            </a:r>
          </a:p>
          <a:p>
            <a:r>
              <a:rPr lang="en-US" dirty="0"/>
              <a:t>vector</a:t>
            </a:r>
          </a:p>
        </p:txBody>
      </p:sp>
    </p:spTree>
    <p:extLst>
      <p:ext uri="{BB962C8B-B14F-4D97-AF65-F5344CB8AC3E}">
        <p14:creationId xmlns:p14="http://schemas.microsoft.com/office/powerpoint/2010/main" val="185103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" grpId="0" animBg="1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1073B-3302-44E8-13C3-72C7E6052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Decompose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60AA68-A01E-E441-999D-E7D339AD6DF5}"/>
              </a:ext>
            </a:extLst>
          </p:cNvPr>
          <p:cNvSpPr/>
          <p:nvPr/>
        </p:nvSpPr>
        <p:spPr>
          <a:xfrm>
            <a:off x="6304672" y="3382040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703230-3A23-22F9-004F-708B5ED1B6BC}"/>
              </a:ext>
            </a:extLst>
          </p:cNvPr>
          <p:cNvSpPr/>
          <p:nvPr/>
        </p:nvSpPr>
        <p:spPr>
          <a:xfrm>
            <a:off x="7303480" y="3382039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B2636F-3C39-11BE-AABC-3E94E4A7C655}"/>
              </a:ext>
            </a:extLst>
          </p:cNvPr>
          <p:cNvSpPr/>
          <p:nvPr/>
        </p:nvSpPr>
        <p:spPr>
          <a:xfrm>
            <a:off x="5305864" y="3382039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503790-059B-20A5-94E2-BA46C454F596}"/>
              </a:ext>
            </a:extLst>
          </p:cNvPr>
          <p:cNvSpPr/>
          <p:nvPr/>
        </p:nvSpPr>
        <p:spPr>
          <a:xfrm>
            <a:off x="4307055" y="3382039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385BF2-14DB-37CC-5381-C3E3D4898371}"/>
              </a:ext>
            </a:extLst>
          </p:cNvPr>
          <p:cNvSpPr/>
          <p:nvPr/>
        </p:nvSpPr>
        <p:spPr>
          <a:xfrm>
            <a:off x="3308247" y="3382039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E26208-3C84-1FDD-EE0E-E13FF1C1E7A8}"/>
              </a:ext>
            </a:extLst>
          </p:cNvPr>
          <p:cNvSpPr/>
          <p:nvPr/>
        </p:nvSpPr>
        <p:spPr>
          <a:xfrm>
            <a:off x="6304672" y="4439239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A2A7A2-11DB-86AA-AFD9-4728AF18F25B}"/>
              </a:ext>
            </a:extLst>
          </p:cNvPr>
          <p:cNvSpPr/>
          <p:nvPr/>
        </p:nvSpPr>
        <p:spPr>
          <a:xfrm>
            <a:off x="7303480" y="4439238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05222F-ED3F-69FE-6C56-2FDD63812147}"/>
              </a:ext>
            </a:extLst>
          </p:cNvPr>
          <p:cNvSpPr/>
          <p:nvPr/>
        </p:nvSpPr>
        <p:spPr>
          <a:xfrm>
            <a:off x="5304348" y="4438618"/>
            <a:ext cx="998808" cy="5070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9AB338-E572-E54D-6390-6CA6B36DCF00}"/>
              </a:ext>
            </a:extLst>
          </p:cNvPr>
          <p:cNvSpPr/>
          <p:nvPr/>
        </p:nvSpPr>
        <p:spPr>
          <a:xfrm>
            <a:off x="4307055" y="4439238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BB8A27-A73C-129A-3A9F-E1820934BE47}"/>
              </a:ext>
            </a:extLst>
          </p:cNvPr>
          <p:cNvSpPr/>
          <p:nvPr/>
        </p:nvSpPr>
        <p:spPr>
          <a:xfrm>
            <a:off x="3308247" y="4439238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3620D0-E392-09FF-102E-5B5432382684}"/>
              </a:ext>
            </a:extLst>
          </p:cNvPr>
          <p:cNvSpPr/>
          <p:nvPr/>
        </p:nvSpPr>
        <p:spPr>
          <a:xfrm>
            <a:off x="6303157" y="2348134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945414-7907-5FAE-87CC-ED9F3B209E98}"/>
              </a:ext>
            </a:extLst>
          </p:cNvPr>
          <p:cNvSpPr/>
          <p:nvPr/>
        </p:nvSpPr>
        <p:spPr>
          <a:xfrm>
            <a:off x="7301965" y="2348133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8084B3-1C5D-DB74-91D2-B914E643B6C0}"/>
              </a:ext>
            </a:extLst>
          </p:cNvPr>
          <p:cNvSpPr/>
          <p:nvPr/>
        </p:nvSpPr>
        <p:spPr>
          <a:xfrm>
            <a:off x="5304349" y="2348753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B0992E-0012-84BD-821A-3B026CFEE46B}"/>
              </a:ext>
            </a:extLst>
          </p:cNvPr>
          <p:cNvSpPr/>
          <p:nvPr/>
        </p:nvSpPr>
        <p:spPr>
          <a:xfrm>
            <a:off x="4305540" y="2348133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DC0B34-BFE7-3D96-F8B5-821265A5CC22}"/>
              </a:ext>
            </a:extLst>
          </p:cNvPr>
          <p:cNvSpPr/>
          <p:nvPr/>
        </p:nvSpPr>
        <p:spPr>
          <a:xfrm>
            <a:off x="3306732" y="2348133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332FD8-DE6F-949C-27F2-A1A1F8450EA2}"/>
              </a:ext>
            </a:extLst>
          </p:cNvPr>
          <p:cNvSpPr txBox="1"/>
          <p:nvPr/>
        </p:nvSpPr>
        <p:spPr>
          <a:xfrm>
            <a:off x="708391" y="4520982"/>
            <a:ext cx="2644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Sender’s component </a:t>
            </a:r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i="1" baseline="-25000" dirty="0"/>
              <a:t>2</a:t>
            </a:r>
            <a:r>
              <a:rPr lang="en-US" dirty="0"/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DECEF2-D917-221A-1B6E-C779A0AA8C32}"/>
              </a:ext>
            </a:extLst>
          </p:cNvPr>
          <p:cNvSpPr txBox="1"/>
          <p:nvPr/>
        </p:nvSpPr>
        <p:spPr>
          <a:xfrm>
            <a:off x="708391" y="2416685"/>
            <a:ext cx="2598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Sender’s component </a:t>
            </a:r>
            <a:r>
              <a:rPr lang="en-US" i="1" dirty="0" err="1"/>
              <a:t>p</a:t>
            </a:r>
            <a:r>
              <a:rPr lang="en-US" i="1" baseline="30000" dirty="0" err="1"/>
              <a:t>y</a:t>
            </a:r>
            <a:r>
              <a:rPr lang="en-US" dirty="0"/>
              <a:t>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BA7230-0C95-AA5A-07F9-4C50981B3E40}"/>
              </a:ext>
            </a:extLst>
          </p:cNvPr>
          <p:cNvSpPr/>
          <p:nvPr/>
        </p:nvSpPr>
        <p:spPr>
          <a:xfrm>
            <a:off x="8302288" y="3382039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1B8512-2CF9-34DD-4CF5-8A234CF982DA}"/>
              </a:ext>
            </a:extLst>
          </p:cNvPr>
          <p:cNvSpPr/>
          <p:nvPr/>
        </p:nvSpPr>
        <p:spPr>
          <a:xfrm>
            <a:off x="8300773" y="4438618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33D1D44-184B-99A4-655F-3D5A1A90C5BE}"/>
              </a:ext>
            </a:extLst>
          </p:cNvPr>
          <p:cNvSpPr/>
          <p:nvPr/>
        </p:nvSpPr>
        <p:spPr>
          <a:xfrm>
            <a:off x="8300773" y="2348133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3</a:t>
            </a:r>
            <a:r>
              <a:rPr lang="en-US" dirty="0"/>
              <a:t>y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24" name="Multiply 23">
            <a:extLst>
              <a:ext uri="{FF2B5EF4-FFF2-40B4-BE49-F238E27FC236}">
                <a16:creationId xmlns:a16="http://schemas.microsoft.com/office/drawing/2014/main" id="{08C38021-25F0-2B42-5A98-C2C66DCA3A5D}"/>
              </a:ext>
            </a:extLst>
          </p:cNvPr>
          <p:cNvSpPr/>
          <p:nvPr/>
        </p:nvSpPr>
        <p:spPr>
          <a:xfrm>
            <a:off x="3663568" y="4015561"/>
            <a:ext cx="285136" cy="275303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>
            <a:extLst>
              <a:ext uri="{FF2B5EF4-FFF2-40B4-BE49-F238E27FC236}">
                <a16:creationId xmlns:a16="http://schemas.microsoft.com/office/drawing/2014/main" id="{73A9FFE0-C4E2-201F-DDA9-3B911944FABF}"/>
              </a:ext>
            </a:extLst>
          </p:cNvPr>
          <p:cNvSpPr/>
          <p:nvPr/>
        </p:nvSpPr>
        <p:spPr>
          <a:xfrm>
            <a:off x="4662376" y="4015560"/>
            <a:ext cx="285136" cy="275303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>
            <a:extLst>
              <a:ext uri="{FF2B5EF4-FFF2-40B4-BE49-F238E27FC236}">
                <a16:creationId xmlns:a16="http://schemas.microsoft.com/office/drawing/2014/main" id="{8E65E397-23E4-2E2D-FCE1-97437E8B1941}"/>
              </a:ext>
            </a:extLst>
          </p:cNvPr>
          <p:cNvSpPr/>
          <p:nvPr/>
        </p:nvSpPr>
        <p:spPr>
          <a:xfrm>
            <a:off x="5661184" y="4015559"/>
            <a:ext cx="285136" cy="275303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>
            <a:extLst>
              <a:ext uri="{FF2B5EF4-FFF2-40B4-BE49-F238E27FC236}">
                <a16:creationId xmlns:a16="http://schemas.microsoft.com/office/drawing/2014/main" id="{82710AF7-7C01-B582-041E-515B0ECE8874}"/>
              </a:ext>
            </a:extLst>
          </p:cNvPr>
          <p:cNvSpPr/>
          <p:nvPr/>
        </p:nvSpPr>
        <p:spPr>
          <a:xfrm>
            <a:off x="6659993" y="4015558"/>
            <a:ext cx="285136" cy="275303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ltiply 27">
            <a:extLst>
              <a:ext uri="{FF2B5EF4-FFF2-40B4-BE49-F238E27FC236}">
                <a16:creationId xmlns:a16="http://schemas.microsoft.com/office/drawing/2014/main" id="{71731F47-FD62-A8D9-102A-2E83893FD25D}"/>
              </a:ext>
            </a:extLst>
          </p:cNvPr>
          <p:cNvSpPr/>
          <p:nvPr/>
        </p:nvSpPr>
        <p:spPr>
          <a:xfrm>
            <a:off x="7658801" y="4015557"/>
            <a:ext cx="285136" cy="275303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y 28">
            <a:extLst>
              <a:ext uri="{FF2B5EF4-FFF2-40B4-BE49-F238E27FC236}">
                <a16:creationId xmlns:a16="http://schemas.microsoft.com/office/drawing/2014/main" id="{60FD1042-8D9D-C1E1-1FEA-6466CEBE9939}"/>
              </a:ext>
            </a:extLst>
          </p:cNvPr>
          <p:cNvSpPr/>
          <p:nvPr/>
        </p:nvSpPr>
        <p:spPr>
          <a:xfrm>
            <a:off x="8657609" y="4015556"/>
            <a:ext cx="285136" cy="275303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C74643-9E20-9DB4-C9B7-B9CB1E397211}"/>
              </a:ext>
            </a:extLst>
          </p:cNvPr>
          <p:cNvSpPr txBox="1"/>
          <p:nvPr/>
        </p:nvSpPr>
        <p:spPr>
          <a:xfrm>
            <a:off x="708391" y="3425653"/>
            <a:ext cx="2791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Sender’s component </a:t>
            </a:r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baseline="-25000" dirty="0"/>
              <a:t>1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8EC007-EEA3-3408-2219-E3B5318EDC25}"/>
              </a:ext>
            </a:extLst>
          </p:cNvPr>
          <p:cNvSpPr txBox="1"/>
          <p:nvPr/>
        </p:nvSpPr>
        <p:spPr>
          <a:xfrm>
            <a:off x="838200" y="1567445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Further decompose until each monomial is linear</a:t>
            </a:r>
          </a:p>
        </p:txBody>
      </p:sp>
      <p:sp>
        <p:nvSpPr>
          <p:cNvPr id="33" name="Donut 32">
            <a:extLst>
              <a:ext uri="{FF2B5EF4-FFF2-40B4-BE49-F238E27FC236}">
                <a16:creationId xmlns:a16="http://schemas.microsoft.com/office/drawing/2014/main" id="{E0ABD468-8316-0668-30F0-2ABC4C320D0B}"/>
              </a:ext>
            </a:extLst>
          </p:cNvPr>
          <p:cNvSpPr/>
          <p:nvPr/>
        </p:nvSpPr>
        <p:spPr>
          <a:xfrm>
            <a:off x="5497901" y="3351952"/>
            <a:ext cx="570271" cy="589903"/>
          </a:xfrm>
          <a:prstGeom prst="donu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Donut 33">
            <a:extLst>
              <a:ext uri="{FF2B5EF4-FFF2-40B4-BE49-F238E27FC236}">
                <a16:creationId xmlns:a16="http://schemas.microsoft.com/office/drawing/2014/main" id="{60777BAF-C009-8949-013C-E5592270D699}"/>
              </a:ext>
            </a:extLst>
          </p:cNvPr>
          <p:cNvSpPr/>
          <p:nvPr/>
        </p:nvSpPr>
        <p:spPr>
          <a:xfrm>
            <a:off x="8515041" y="3362113"/>
            <a:ext cx="570271" cy="589903"/>
          </a:xfrm>
          <a:prstGeom prst="donu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Donut 34">
            <a:extLst>
              <a:ext uri="{FF2B5EF4-FFF2-40B4-BE49-F238E27FC236}">
                <a16:creationId xmlns:a16="http://schemas.microsoft.com/office/drawing/2014/main" id="{24F6179F-2E4A-6899-FC61-173D6812E487}"/>
              </a:ext>
            </a:extLst>
          </p:cNvPr>
          <p:cNvSpPr/>
          <p:nvPr/>
        </p:nvSpPr>
        <p:spPr>
          <a:xfrm>
            <a:off x="3508445" y="3351471"/>
            <a:ext cx="570271" cy="589903"/>
          </a:xfrm>
          <a:prstGeom prst="donu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Donut 35">
            <a:extLst>
              <a:ext uri="{FF2B5EF4-FFF2-40B4-BE49-F238E27FC236}">
                <a16:creationId xmlns:a16="http://schemas.microsoft.com/office/drawing/2014/main" id="{BB0EE1B9-1ECA-A63E-5B4D-BACE90B78C68}"/>
              </a:ext>
            </a:extLst>
          </p:cNvPr>
          <p:cNvSpPr/>
          <p:nvPr/>
        </p:nvSpPr>
        <p:spPr>
          <a:xfrm>
            <a:off x="3502589" y="4396884"/>
            <a:ext cx="570271" cy="589903"/>
          </a:xfrm>
          <a:prstGeom prst="donu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Donut 36">
            <a:extLst>
              <a:ext uri="{FF2B5EF4-FFF2-40B4-BE49-F238E27FC236}">
                <a16:creationId xmlns:a16="http://schemas.microsoft.com/office/drawing/2014/main" id="{6B665444-0818-EE0D-C831-032F749C8418}"/>
              </a:ext>
            </a:extLst>
          </p:cNvPr>
          <p:cNvSpPr/>
          <p:nvPr/>
        </p:nvSpPr>
        <p:spPr>
          <a:xfrm>
            <a:off x="4499882" y="4396884"/>
            <a:ext cx="570271" cy="589903"/>
          </a:xfrm>
          <a:prstGeom prst="donu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Donut 37">
            <a:extLst>
              <a:ext uri="{FF2B5EF4-FFF2-40B4-BE49-F238E27FC236}">
                <a16:creationId xmlns:a16="http://schemas.microsoft.com/office/drawing/2014/main" id="{2C9BDED8-E5B1-CC66-FF3E-50606B17C123}"/>
              </a:ext>
            </a:extLst>
          </p:cNvPr>
          <p:cNvSpPr/>
          <p:nvPr/>
        </p:nvSpPr>
        <p:spPr>
          <a:xfrm>
            <a:off x="5518616" y="4410696"/>
            <a:ext cx="570271" cy="589903"/>
          </a:xfrm>
          <a:prstGeom prst="donu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Donut 38">
            <a:extLst>
              <a:ext uri="{FF2B5EF4-FFF2-40B4-BE49-F238E27FC236}">
                <a16:creationId xmlns:a16="http://schemas.microsoft.com/office/drawing/2014/main" id="{0E03BF69-6098-1277-56A8-9E3E1A0A1D31}"/>
              </a:ext>
            </a:extLst>
          </p:cNvPr>
          <p:cNvSpPr/>
          <p:nvPr/>
        </p:nvSpPr>
        <p:spPr>
          <a:xfrm>
            <a:off x="6497499" y="4396883"/>
            <a:ext cx="570271" cy="589903"/>
          </a:xfrm>
          <a:prstGeom prst="donu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Donut 39">
            <a:extLst>
              <a:ext uri="{FF2B5EF4-FFF2-40B4-BE49-F238E27FC236}">
                <a16:creationId xmlns:a16="http://schemas.microsoft.com/office/drawing/2014/main" id="{6208EC9D-84C6-0B6E-E05E-AE2211C1AAF5}"/>
              </a:ext>
            </a:extLst>
          </p:cNvPr>
          <p:cNvSpPr/>
          <p:nvPr/>
        </p:nvSpPr>
        <p:spPr>
          <a:xfrm>
            <a:off x="6520717" y="3340305"/>
            <a:ext cx="570271" cy="589903"/>
          </a:xfrm>
          <a:prstGeom prst="donu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Donut 40">
            <a:extLst>
              <a:ext uri="{FF2B5EF4-FFF2-40B4-BE49-F238E27FC236}">
                <a16:creationId xmlns:a16="http://schemas.microsoft.com/office/drawing/2014/main" id="{6EDC3992-F877-FC84-DBAF-FC9B9CFBFFDE}"/>
              </a:ext>
            </a:extLst>
          </p:cNvPr>
          <p:cNvSpPr/>
          <p:nvPr/>
        </p:nvSpPr>
        <p:spPr>
          <a:xfrm>
            <a:off x="7516233" y="4387908"/>
            <a:ext cx="570271" cy="589903"/>
          </a:xfrm>
          <a:prstGeom prst="donu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B53EA45-05A0-A45A-37CC-AE0DFC427B38}"/>
              </a:ext>
            </a:extLst>
          </p:cNvPr>
          <p:cNvSpPr txBox="1"/>
          <p:nvPr/>
        </p:nvSpPr>
        <p:spPr>
          <a:xfrm>
            <a:off x="724294" y="5394673"/>
            <a:ext cx="3234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write linear equations: </a:t>
            </a:r>
          </a:p>
          <a:p>
            <a:pPr marL="285750" indent="-285750">
              <a:buFontTx/>
              <a:buChar char="-"/>
            </a:pPr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baseline="-25000" dirty="0"/>
              <a:t>1</a:t>
            </a:r>
            <a:r>
              <a:rPr lang="en-US" dirty="0"/>
              <a:t>[3] - </a:t>
            </a:r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baseline="-25000" dirty="0"/>
              <a:t>1</a:t>
            </a:r>
            <a:r>
              <a:rPr lang="en-US" dirty="0"/>
              <a:t>[6] = 0</a:t>
            </a:r>
          </a:p>
          <a:p>
            <a:pPr marL="285750" indent="-285750">
              <a:buFontTx/>
              <a:buChar char="-"/>
            </a:pPr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i="1" baseline="-25000" dirty="0"/>
              <a:t>1</a:t>
            </a:r>
            <a:r>
              <a:rPr lang="en-US" dirty="0"/>
              <a:t>[1] = 1, </a:t>
            </a:r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i="1" baseline="-25000" dirty="0"/>
              <a:t>1</a:t>
            </a:r>
            <a:r>
              <a:rPr lang="en-US" dirty="0"/>
              <a:t>[4] = 1</a:t>
            </a:r>
          </a:p>
          <a:p>
            <a:pPr marL="285750" indent="-285750">
              <a:buFontTx/>
              <a:buChar char="-"/>
            </a:pPr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i="1" baseline="-25000" dirty="0"/>
              <a:t>2</a:t>
            </a:r>
            <a:r>
              <a:rPr lang="en-US" dirty="0"/>
              <a:t>[1] = 1, …, </a:t>
            </a:r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i="1" baseline="-25000" dirty="0"/>
              <a:t>2</a:t>
            </a:r>
            <a:r>
              <a:rPr lang="en-US" dirty="0"/>
              <a:t>[5] = 1</a:t>
            </a:r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EA5B2CE5-5E63-AE29-9E44-BE3BB5AA45EA}"/>
              </a:ext>
            </a:extLst>
          </p:cNvPr>
          <p:cNvSpPr/>
          <p:nvPr/>
        </p:nvSpPr>
        <p:spPr>
          <a:xfrm>
            <a:off x="3844413" y="5987845"/>
            <a:ext cx="817963" cy="29496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43B6FFB-A520-1047-5AA1-A75B1336B620}"/>
              </a:ext>
            </a:extLst>
          </p:cNvPr>
          <p:cNvSpPr txBox="1"/>
          <p:nvPr/>
        </p:nvSpPr>
        <p:spPr>
          <a:xfrm>
            <a:off x="5046934" y="5643716"/>
            <a:ext cx="2020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Correctness of decomposition = linear constraints are satisfied</a:t>
            </a: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09996F3C-A73E-3E12-09D2-9CA4DF5C5D9C}"/>
              </a:ext>
            </a:extLst>
          </p:cNvPr>
          <p:cNvSpPr/>
          <p:nvPr/>
        </p:nvSpPr>
        <p:spPr>
          <a:xfrm>
            <a:off x="7373513" y="5987845"/>
            <a:ext cx="817963" cy="29496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1A6EBFA-6C2C-3A95-74BD-5C9670F1D281}"/>
              </a:ext>
            </a:extLst>
          </p:cNvPr>
          <p:cNvSpPr txBox="1"/>
          <p:nvPr/>
        </p:nvSpPr>
        <p:spPr>
          <a:xfrm>
            <a:off x="8497219" y="5812163"/>
            <a:ext cx="2494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Ligero Proofs for linear constraints</a:t>
            </a:r>
          </a:p>
        </p:txBody>
      </p:sp>
      <p:pic>
        <p:nvPicPr>
          <p:cNvPr id="3" name="Graphic 2" descr="Checkmark with solid fill">
            <a:extLst>
              <a:ext uri="{FF2B5EF4-FFF2-40B4-BE49-F238E27FC236}">
                <a16:creationId xmlns:a16="http://schemas.microsoft.com/office/drawing/2014/main" id="{CF4BEEAE-727E-4822-8920-37C093C9768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474037" y="5961841"/>
            <a:ext cx="633161" cy="63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0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9" grpId="0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 animBg="1"/>
      <p:bldP spid="44" grpId="0"/>
      <p:bldP spid="45" grpId="0" animBg="1"/>
      <p:bldP spid="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189B2-4BB2-FA1E-F087-8566A5130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A8224-B9B4-DD0D-E3AB-CAADB7D5C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74680" cy="4351338"/>
          </a:xfrm>
        </p:spPr>
        <p:txBody>
          <a:bodyPr>
            <a:normAutofit/>
          </a:bodyPr>
          <a:lstStyle/>
          <a:p>
            <a:r>
              <a:rPr lang="en-US" b="1" dirty="0"/>
              <a:t>IPS Compiler</a:t>
            </a:r>
            <a:r>
              <a:rPr lang="en-US" dirty="0"/>
              <a:t>: runs </a:t>
            </a:r>
            <a:r>
              <a:rPr lang="en-US" i="1" dirty="0"/>
              <a:t>m</a:t>
            </a:r>
            <a:r>
              <a:rPr lang="en-US" dirty="0"/>
              <a:t> parallel semi-honest instances; cut-and-choose limits cheating to a small fraction of instances</a:t>
            </a:r>
          </a:p>
          <a:p>
            <a:r>
              <a:rPr lang="en-US" b="1" dirty="0"/>
              <a:t>Packed Secret Sharing: </a:t>
            </a:r>
            <a:r>
              <a:rPr lang="en-US" dirty="0"/>
              <a:t>amortizes the communication cost</a:t>
            </a:r>
          </a:p>
          <a:p>
            <a:r>
              <a:rPr lang="en-US" b="1" dirty="0"/>
              <a:t>Ligero Proofs: </a:t>
            </a:r>
            <a:r>
              <a:rPr lang="en-US" dirty="0"/>
              <a:t>enforce valid sharing and decomposition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41B299-D343-A736-DFC0-A5F32F35C634}"/>
              </a:ext>
            </a:extLst>
          </p:cNvPr>
          <p:cNvSpPr txBox="1"/>
          <p:nvPr/>
        </p:nvSpPr>
        <p:spPr>
          <a:xfrm>
            <a:off x="2426053" y="4181728"/>
            <a:ext cx="7339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Two-round </a:t>
            </a:r>
            <a:r>
              <a:rPr lang="en-US" sz="2800" b="1" dirty="0"/>
              <a:t>semi-honest</a:t>
            </a:r>
            <a:r>
              <a:rPr lang="en-US" sz="2800" dirty="0"/>
              <a:t> protocol per instance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72CBA517-CB28-F7AF-2D64-3A7FB736DD6B}"/>
              </a:ext>
            </a:extLst>
          </p:cNvPr>
          <p:cNvSpPr/>
          <p:nvPr/>
        </p:nvSpPr>
        <p:spPr>
          <a:xfrm>
            <a:off x="5512578" y="4709115"/>
            <a:ext cx="914400" cy="74078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A80CE-8A7B-19C8-DDED-E49836981B7C}"/>
              </a:ext>
            </a:extLst>
          </p:cNvPr>
          <p:cNvSpPr txBox="1"/>
          <p:nvPr/>
        </p:nvSpPr>
        <p:spPr>
          <a:xfrm>
            <a:off x="2426054" y="5373656"/>
            <a:ext cx="723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Two-round compiled </a:t>
            </a:r>
            <a:r>
              <a:rPr lang="en-US" sz="2800" b="1" dirty="0"/>
              <a:t>malicious</a:t>
            </a:r>
            <a:r>
              <a:rPr lang="en-US" sz="2800" dirty="0"/>
              <a:t> protocol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F6B29F-8089-5686-0BC4-8597B1F27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037" y="3847150"/>
            <a:ext cx="830345" cy="1192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52BDC1-FE17-7CC5-01ED-FD0727AE1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174" y="3833423"/>
            <a:ext cx="837139" cy="1205879"/>
          </a:xfrm>
          <a:prstGeom prst="rect">
            <a:avLst/>
          </a:prstGeom>
        </p:spPr>
      </p:pic>
      <p:pic>
        <p:nvPicPr>
          <p:cNvPr id="6" name="Picture 5" descr="A cartoon of a child with horns&#10;&#10;AI-generated content may be incorrect.">
            <a:extLst>
              <a:ext uri="{FF2B5EF4-FFF2-40B4-BE49-F238E27FC236}">
                <a16:creationId xmlns:a16="http://schemas.microsoft.com/office/drawing/2014/main" id="{0899C6C3-A3E1-7B13-D77E-92FF315E1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910" y="5053716"/>
            <a:ext cx="850472" cy="991850"/>
          </a:xfrm>
          <a:prstGeom prst="rect">
            <a:avLst/>
          </a:prstGeom>
        </p:spPr>
      </p:pic>
      <p:pic>
        <p:nvPicPr>
          <p:cNvPr id="10" name="Picture 9" descr="A cartoon of a child with horns&#10;&#10;AI-generated content may be incorrect.">
            <a:extLst>
              <a:ext uri="{FF2B5EF4-FFF2-40B4-BE49-F238E27FC236}">
                <a16:creationId xmlns:a16="http://schemas.microsoft.com/office/drawing/2014/main" id="{76E405B9-E7ED-6E47-8D24-167E45A9F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9632" y="5079505"/>
            <a:ext cx="817013" cy="95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6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 animBg="1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D79B7-A74E-66F5-2032-BBBA6C6FA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06182-3E96-AF22-F6F3-F57E181B7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 single instance of semi-honest 2PC has communication cost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|C|</a:t>
            </a:r>
            <a:r>
              <a:rPr lang="el-GR" dirty="0"/>
              <a:t>λ</a:t>
            </a:r>
            <a:r>
              <a:rPr lang="en-US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run </a:t>
            </a:r>
            <a:r>
              <a:rPr lang="en-US" i="1" dirty="0"/>
              <a:t>m</a:t>
            </a:r>
            <a:r>
              <a:rPr lang="en-US" dirty="0"/>
              <a:t> parallel semi-honest instances with packing size </a:t>
            </a:r>
            <a:r>
              <a:rPr lang="en-US" i="1" dirty="0"/>
              <a:t>l.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Cost per semi-honest instance is </a:t>
            </a:r>
            <a:r>
              <a:rPr lang="en-US" i="1" dirty="0"/>
              <a:t>O</a:t>
            </a:r>
            <a:r>
              <a:rPr lang="en-US" dirty="0"/>
              <a:t>(|</a:t>
            </a:r>
            <a:r>
              <a:rPr lang="en-US" i="1" dirty="0"/>
              <a:t>C</a:t>
            </a:r>
            <a:r>
              <a:rPr lang="en-US" dirty="0"/>
              <a:t>|</a:t>
            </a:r>
            <a:r>
              <a:rPr lang="el-GR" dirty="0"/>
              <a:t>λ</a:t>
            </a:r>
            <a:r>
              <a:rPr lang="en-US" dirty="0"/>
              <a:t> / </a:t>
            </a:r>
            <a:r>
              <a:rPr lang="en-US" i="1" dirty="0"/>
              <a:t>l</a:t>
            </a:r>
            <a:r>
              <a:rPr lang="en-US" dirty="0"/>
              <a:t>) and set </a:t>
            </a:r>
            <a:r>
              <a:rPr lang="en-US" i="1" dirty="0"/>
              <a:t>l</a:t>
            </a:r>
            <a:r>
              <a:rPr lang="en-US" dirty="0"/>
              <a:t> =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Ligero proofs + cut-and-choose: </a:t>
            </a:r>
            <a:r>
              <a:rPr lang="en-US" i="1" dirty="0"/>
              <a:t>O</a:t>
            </a:r>
            <a:r>
              <a:rPr lang="en-US" dirty="0"/>
              <a:t>(|</a:t>
            </a:r>
            <a:r>
              <a:rPr lang="en-US" i="1" dirty="0"/>
              <a:t>C</a:t>
            </a:r>
            <a:r>
              <a:rPr lang="en-US" dirty="0"/>
              <a:t>|</a:t>
            </a:r>
            <a:r>
              <a:rPr lang="el-GR" dirty="0"/>
              <a:t>λ</a:t>
            </a:r>
            <a:r>
              <a:rPr lang="en-US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Total: </a:t>
            </a:r>
            <a:r>
              <a:rPr lang="en-US" i="1" dirty="0"/>
              <a:t>m</a:t>
            </a:r>
            <a:r>
              <a:rPr lang="en-CA" dirty="0"/>
              <a:t> ·</a:t>
            </a:r>
            <a:r>
              <a:rPr lang="en-US" i="1" dirty="0"/>
              <a:t> O</a:t>
            </a:r>
            <a:r>
              <a:rPr lang="en-US" dirty="0"/>
              <a:t>(|</a:t>
            </a:r>
            <a:r>
              <a:rPr lang="en-US" i="1" dirty="0"/>
              <a:t>C</a:t>
            </a:r>
            <a:r>
              <a:rPr lang="en-US" dirty="0"/>
              <a:t>|</a:t>
            </a:r>
            <a:r>
              <a:rPr lang="el-GR" dirty="0"/>
              <a:t>λ</a:t>
            </a:r>
            <a:r>
              <a:rPr lang="en-US" dirty="0"/>
              <a:t> / </a:t>
            </a:r>
            <a:r>
              <a:rPr lang="en-US" i="1" dirty="0"/>
              <a:t>l</a:t>
            </a:r>
            <a:r>
              <a:rPr lang="en-US" dirty="0"/>
              <a:t>) + </a:t>
            </a:r>
            <a:r>
              <a:rPr lang="en-US" i="1" dirty="0"/>
              <a:t>O</a:t>
            </a:r>
            <a:r>
              <a:rPr lang="en-US" dirty="0"/>
              <a:t>(|</a:t>
            </a:r>
            <a:r>
              <a:rPr lang="en-US" i="1" dirty="0"/>
              <a:t>C</a:t>
            </a:r>
            <a:r>
              <a:rPr lang="en-US" dirty="0"/>
              <a:t>|</a:t>
            </a:r>
            <a:r>
              <a:rPr lang="el-GR" dirty="0"/>
              <a:t>λ</a:t>
            </a:r>
            <a:r>
              <a:rPr lang="en-US" dirty="0"/>
              <a:t>) = </a:t>
            </a:r>
            <a:r>
              <a:rPr lang="en-US" i="1" dirty="0"/>
              <a:t>O</a:t>
            </a:r>
            <a:r>
              <a:rPr lang="en-US" dirty="0"/>
              <a:t>(|</a:t>
            </a:r>
            <a:r>
              <a:rPr lang="en-US" i="1" dirty="0"/>
              <a:t>C</a:t>
            </a:r>
            <a:r>
              <a:rPr lang="en-US" dirty="0"/>
              <a:t>|</a:t>
            </a:r>
            <a:r>
              <a:rPr lang="el-GR" dirty="0"/>
              <a:t>λ</a:t>
            </a:r>
            <a:r>
              <a:rPr lang="en-US" dirty="0"/>
              <a:t>).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47D5AA-FFE5-9C60-8317-71C36136B84A}"/>
              </a:ext>
            </a:extLst>
          </p:cNvPr>
          <p:cNvSpPr txBox="1"/>
          <p:nvPr/>
        </p:nvSpPr>
        <p:spPr>
          <a:xfrm>
            <a:off x="6569313" y="4927268"/>
            <a:ext cx="4589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Matching semi-honest Yao!</a:t>
            </a:r>
          </a:p>
        </p:txBody>
      </p:sp>
    </p:spTree>
    <p:extLst>
      <p:ext uri="{BB962C8B-B14F-4D97-AF65-F5344CB8AC3E}">
        <p14:creationId xmlns:p14="http://schemas.microsoft.com/office/powerpoint/2010/main" val="78334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61A6F-DEF3-19B1-9996-BD6B66A4F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BDD74-8887-87CF-109B-EB569BD99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Extend the 2PC to multiple parties. Under similar assumptions, can we have a two-round malicious MPC with low communication cost?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the communication channel is bi-directional, can we make both parties output in two rounds with the same communication complexity?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Can we make the protocol more concretely efficient for real-world applications?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68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8F7AE-D252-F6EB-B6DC-040BD67FD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Semi-honest Adversary</a:t>
            </a:r>
          </a:p>
        </p:txBody>
      </p:sp>
      <p:pic>
        <p:nvPicPr>
          <p:cNvPr id="7" name="Content Placeholder 4" descr="Two-party computation. Image generated by ChatGPT.">
            <a:extLst>
              <a:ext uri="{FF2B5EF4-FFF2-40B4-BE49-F238E27FC236}">
                <a16:creationId xmlns:a16="http://schemas.microsoft.com/office/drawing/2014/main" id="{26D4C075-A31E-05EB-6DD8-7BFE3B3CB4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4339" y="1418492"/>
            <a:ext cx="8159262" cy="543950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7539D4-0080-0271-4C63-ABA8A22A93E9}"/>
              </a:ext>
            </a:extLst>
          </p:cNvPr>
          <p:cNvSpPr txBox="1"/>
          <p:nvPr/>
        </p:nvSpPr>
        <p:spPr>
          <a:xfrm>
            <a:off x="927064" y="1511955"/>
            <a:ext cx="3302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Follows the protocol but tries to learn additional information from its 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0C34A5-4954-0A2E-9291-2A38F24D6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90" y="2531740"/>
            <a:ext cx="2889560" cy="424630"/>
          </a:xfrm>
          <a:prstGeom prst="rect">
            <a:avLst/>
          </a:prstGeom>
        </p:spPr>
      </p:pic>
      <p:sp>
        <p:nvSpPr>
          <p:cNvPr id="4" name="Oval Callout 3">
            <a:extLst>
              <a:ext uri="{FF2B5EF4-FFF2-40B4-BE49-F238E27FC236}">
                <a16:creationId xmlns:a16="http://schemas.microsoft.com/office/drawing/2014/main" id="{B822AB4C-052A-5902-61A9-E1CBD46D7BE4}"/>
              </a:ext>
            </a:extLst>
          </p:cNvPr>
          <p:cNvSpPr/>
          <p:nvPr/>
        </p:nvSpPr>
        <p:spPr>
          <a:xfrm>
            <a:off x="8175164" y="1109723"/>
            <a:ext cx="2544717" cy="1325562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Maybe I can extract info from Alice’s msg?</a:t>
            </a:r>
          </a:p>
        </p:txBody>
      </p:sp>
    </p:spTree>
    <p:extLst>
      <p:ext uri="{BB962C8B-B14F-4D97-AF65-F5344CB8AC3E}">
        <p14:creationId xmlns:p14="http://schemas.microsoft.com/office/powerpoint/2010/main" val="168510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F5134-FA6D-9762-AFF7-E57BDD263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E8A19-4D30-0DCB-AE47-9F715D089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32E4DF-9BCB-2938-78C3-8E797F5FD7D1}"/>
              </a:ext>
            </a:extLst>
          </p:cNvPr>
          <p:cNvSpPr txBox="1"/>
          <p:nvPr/>
        </p:nvSpPr>
        <p:spPr>
          <a:xfrm>
            <a:off x="933854" y="1694289"/>
            <a:ext cx="992221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Assuming RO and OT correlations, </a:t>
            </a:r>
          </a:p>
          <a:p>
            <a:pPr algn="ctr"/>
            <a:r>
              <a:rPr lang="en-US" sz="3200" b="1" dirty="0"/>
              <a:t>malicious NISC can match the communication </a:t>
            </a:r>
          </a:p>
          <a:p>
            <a:pPr algn="ctr"/>
            <a:r>
              <a:rPr lang="en-US" sz="3200" b="1" dirty="0"/>
              <a:t>complexity of semi-honest Yao.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68DFC7-EB92-F78A-C307-0A2B226A328D}"/>
              </a:ext>
            </a:extLst>
          </p:cNvPr>
          <p:cNvSpPr txBox="1"/>
          <p:nvPr/>
        </p:nvSpPr>
        <p:spPr>
          <a:xfrm>
            <a:off x="4801647" y="4346417"/>
            <a:ext cx="2308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Questions?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06A9D7A-4EC9-E84A-CF34-91AB4D12EB03}"/>
              </a:ext>
            </a:extLst>
          </p:cNvPr>
          <p:cNvSpPr/>
          <p:nvPr/>
        </p:nvSpPr>
        <p:spPr>
          <a:xfrm>
            <a:off x="1208868" y="1604931"/>
            <a:ext cx="9407472" cy="1824069"/>
          </a:xfrm>
          <a:prstGeom prst="roundRect">
            <a:avLst/>
          </a:prstGeom>
          <a:solidFill>
            <a:schemeClr val="accent1">
              <a:lumMod val="60000"/>
              <a:lumOff val="40000"/>
              <a:alpha val="22305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31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8C748-800C-29C5-9E36-7895A2962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Malicious Adversary</a:t>
            </a:r>
          </a:p>
        </p:txBody>
      </p:sp>
      <p:pic>
        <p:nvPicPr>
          <p:cNvPr id="6" name="Content Placeholder 4" descr="Two-party computation. Image generated by ChatGPT.">
            <a:extLst>
              <a:ext uri="{FF2B5EF4-FFF2-40B4-BE49-F238E27FC236}">
                <a16:creationId xmlns:a16="http://schemas.microsoft.com/office/drawing/2014/main" id="{9441BC67-124E-1A29-0758-EA0C5524BF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4339" y="1418492"/>
            <a:ext cx="8159262" cy="5439508"/>
          </a:xfrm>
        </p:spPr>
      </p:pic>
      <p:pic>
        <p:nvPicPr>
          <p:cNvPr id="10" name="Picture 9" descr="A cartoon of a child with horns&#10;&#10;AI-generated content may be incorrect.">
            <a:extLst>
              <a:ext uri="{FF2B5EF4-FFF2-40B4-BE49-F238E27FC236}">
                <a16:creationId xmlns:a16="http://schemas.microsoft.com/office/drawing/2014/main" id="{2027D88F-EFDC-359D-C6E6-91D8EC664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285" y="1963095"/>
            <a:ext cx="1563581" cy="18235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010104E-D1E4-D97D-E4F7-4D4E9093D3F6}"/>
              </a:ext>
            </a:extLst>
          </p:cNvPr>
          <p:cNvSpPr txBox="1"/>
          <p:nvPr/>
        </p:nvSpPr>
        <p:spPr>
          <a:xfrm>
            <a:off x="906294" y="1599970"/>
            <a:ext cx="4316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deviate arbitrarily from the protocol</a:t>
            </a:r>
          </a:p>
        </p:txBody>
      </p:sp>
      <p:pic>
        <p:nvPicPr>
          <p:cNvPr id="4" name="Picture 3" descr="A cartoon of a child with horns&#10;&#10;AI-generated content may be incorrect.">
            <a:extLst>
              <a:ext uri="{FF2B5EF4-FFF2-40B4-BE49-F238E27FC236}">
                <a16:creationId xmlns:a16="http://schemas.microsoft.com/office/drawing/2014/main" id="{73770DAE-2507-2969-9A9A-A75DD4736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017" y="2060020"/>
            <a:ext cx="1487886" cy="17454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0CEEE7-3CB3-CE4A-7736-169563E58E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9190" y="2531740"/>
            <a:ext cx="2889560" cy="424630"/>
          </a:xfrm>
          <a:prstGeom prst="rect">
            <a:avLst/>
          </a:prstGeom>
        </p:spPr>
      </p:pic>
      <p:sp>
        <p:nvSpPr>
          <p:cNvPr id="7" name="Oval Callout 6">
            <a:extLst>
              <a:ext uri="{FF2B5EF4-FFF2-40B4-BE49-F238E27FC236}">
                <a16:creationId xmlns:a16="http://schemas.microsoft.com/office/drawing/2014/main" id="{7042CB53-8718-B6E2-0A80-8690AB8D7BC6}"/>
              </a:ext>
            </a:extLst>
          </p:cNvPr>
          <p:cNvSpPr/>
          <p:nvPr/>
        </p:nvSpPr>
        <p:spPr>
          <a:xfrm>
            <a:off x="8178994" y="1053313"/>
            <a:ext cx="1889760" cy="1057901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Follow the protocol? Nah!</a:t>
            </a:r>
          </a:p>
        </p:txBody>
      </p:sp>
    </p:spTree>
    <p:extLst>
      <p:ext uri="{BB962C8B-B14F-4D97-AF65-F5344CB8AC3E}">
        <p14:creationId xmlns:p14="http://schemas.microsoft.com/office/powerpoint/2010/main" val="195447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FED69-9530-398A-89BA-675E83B7B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Oblivious Transfer (OT)</a:t>
            </a:r>
          </a:p>
        </p:txBody>
      </p:sp>
      <p:pic>
        <p:nvPicPr>
          <p:cNvPr id="4" name="Content Placeholder 4" descr="Two-party computation. Image generated by ChatGPT.">
            <a:extLst>
              <a:ext uri="{FF2B5EF4-FFF2-40B4-BE49-F238E27FC236}">
                <a16:creationId xmlns:a16="http://schemas.microsoft.com/office/drawing/2014/main" id="{50D15455-FCBC-98F2-2F60-5E3A9C8AA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247" y="1418492"/>
            <a:ext cx="8159262" cy="54395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DB115D-44C6-1AD0-AF6B-1397EA040708}"/>
              </a:ext>
            </a:extLst>
          </p:cNvPr>
          <p:cNvSpPr txBox="1"/>
          <p:nvPr/>
        </p:nvSpPr>
        <p:spPr>
          <a:xfrm>
            <a:off x="7226710" y="1554589"/>
            <a:ext cx="2153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Sender has two strings (</a:t>
            </a:r>
            <a:r>
              <a:rPr lang="en-US" i="1" dirty="0"/>
              <a:t>s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s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56859D-9323-0311-04FC-D8173010DAB6}"/>
              </a:ext>
            </a:extLst>
          </p:cNvPr>
          <p:cNvSpPr txBox="1"/>
          <p:nvPr/>
        </p:nvSpPr>
        <p:spPr>
          <a:xfrm>
            <a:off x="2340077" y="1554590"/>
            <a:ext cx="1671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Receiver has a selection bit </a:t>
            </a:r>
            <a:r>
              <a:rPr lang="en-US" i="1" dirty="0"/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7A72C6-A4E1-46C6-0E0E-B05703DAD650}"/>
              </a:ext>
            </a:extLst>
          </p:cNvPr>
          <p:cNvSpPr txBox="1"/>
          <p:nvPr/>
        </p:nvSpPr>
        <p:spPr>
          <a:xfrm>
            <a:off x="2477729" y="5302378"/>
            <a:ext cx="1396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Receiver obtains </a:t>
            </a:r>
            <a:r>
              <a:rPr lang="en-US" i="1" dirty="0"/>
              <a:t>s</a:t>
            </a:r>
            <a:r>
              <a:rPr lang="en-US" i="1" baseline="-25000" dirty="0"/>
              <a:t>b</a:t>
            </a:r>
            <a:r>
              <a:rPr lang="en-US" dirty="0"/>
              <a:t>;</a:t>
            </a:r>
          </a:p>
          <a:p>
            <a:r>
              <a:rPr lang="en-US" dirty="0"/>
              <a:t>does not know </a:t>
            </a:r>
            <a:r>
              <a:rPr lang="en-US" i="1" dirty="0"/>
              <a:t>s</a:t>
            </a:r>
            <a:r>
              <a:rPr lang="en-US" baseline="-25000" dirty="0"/>
              <a:t>1-</a:t>
            </a:r>
            <a:r>
              <a:rPr lang="en-US" i="1" baseline="-25000" dirty="0"/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4A9D13-FF51-59EC-C465-7A3566157858}"/>
              </a:ext>
            </a:extLst>
          </p:cNvPr>
          <p:cNvSpPr txBox="1"/>
          <p:nvPr/>
        </p:nvSpPr>
        <p:spPr>
          <a:xfrm>
            <a:off x="7226710" y="5579376"/>
            <a:ext cx="1917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Sender does not know about </a:t>
            </a:r>
            <a:r>
              <a:rPr lang="en-US" i="1" dirty="0"/>
              <a:t>b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D7A192-22E9-D95F-2E0F-FCB0106A9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90" y="2531740"/>
            <a:ext cx="2889560" cy="42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9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Two-party computation. Image generated by ChatGPT.">
            <a:extLst>
              <a:ext uri="{FF2B5EF4-FFF2-40B4-BE49-F238E27FC236}">
                <a16:creationId xmlns:a16="http://schemas.microsoft.com/office/drawing/2014/main" id="{389FA2CF-D697-E1BB-6B94-AC53290A3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837" y="1418492"/>
            <a:ext cx="8159262" cy="5439508"/>
          </a:xfrm>
          <a:prstGeom prst="rect">
            <a:avLst/>
          </a:prstGeom>
        </p:spPr>
      </p:pic>
      <p:pic>
        <p:nvPicPr>
          <p:cNvPr id="10" name="Picture 9" descr="A white background with black and white clouds&#10;&#10;AI-generated content may be incorrect.">
            <a:extLst>
              <a:ext uri="{FF2B5EF4-FFF2-40B4-BE49-F238E27FC236}">
                <a16:creationId xmlns:a16="http://schemas.microsoft.com/office/drawing/2014/main" id="{B3CD9F3B-4074-99C7-D934-E168834BC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947" y="2263696"/>
            <a:ext cx="3038168" cy="32145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4075D3-8682-76C8-BEF9-1192A5AD4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Garbled Circuits [Yao 86]</a:t>
            </a:r>
          </a:p>
        </p:txBody>
      </p:sp>
      <p:pic>
        <p:nvPicPr>
          <p:cNvPr id="6" name="Content Placeholder 5" descr="A diagram of a diagram&#10;&#10;AI-generated content may be incorrect.">
            <a:extLst>
              <a:ext uri="{FF2B5EF4-FFF2-40B4-BE49-F238E27FC236}">
                <a16:creationId xmlns:a16="http://schemas.microsoft.com/office/drawing/2014/main" id="{C53441C8-5DAD-94DC-F822-02C1E3A287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816527" y="3253139"/>
            <a:ext cx="1608381" cy="1240545"/>
          </a:xfrm>
          <a:prstGeom prst="rect">
            <a:avLst/>
          </a:prstGeom>
        </p:spPr>
      </p:pic>
      <p:pic>
        <p:nvPicPr>
          <p:cNvPr id="8" name="Picture 7" descr="A cartoon of a lock&#10;&#10;AI-generated content may be incorrect.">
            <a:extLst>
              <a:ext uri="{FF2B5EF4-FFF2-40B4-BE49-F238E27FC236}">
                <a16:creationId xmlns:a16="http://schemas.microsoft.com/office/drawing/2014/main" id="{23DFEF99-402F-B042-F899-718E2D936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1372" y="3518852"/>
            <a:ext cx="598690" cy="802080"/>
          </a:xfrm>
          <a:prstGeom prst="rect">
            <a:avLst/>
          </a:prstGeom>
        </p:spPr>
      </p:pic>
      <p:sp>
        <p:nvSpPr>
          <p:cNvPr id="11" name="Left Arrow 10">
            <a:extLst>
              <a:ext uri="{FF2B5EF4-FFF2-40B4-BE49-F238E27FC236}">
                <a16:creationId xmlns:a16="http://schemas.microsoft.com/office/drawing/2014/main" id="{BEEA072D-016A-2981-7FAB-CD2852E20BD3}"/>
              </a:ext>
            </a:extLst>
          </p:cNvPr>
          <p:cNvSpPr/>
          <p:nvPr/>
        </p:nvSpPr>
        <p:spPr>
          <a:xfrm>
            <a:off x="4444939" y="4895208"/>
            <a:ext cx="2517058" cy="31463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51F33E-FFF2-4A24-9E50-7FBD3DA6E4F5}"/>
              </a:ext>
            </a:extLst>
          </p:cNvPr>
          <p:cNvSpPr txBox="1"/>
          <p:nvPr/>
        </p:nvSpPr>
        <p:spPr>
          <a:xfrm>
            <a:off x="4574367" y="4512694"/>
            <a:ext cx="22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keys for Bob’s input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5633EEE4-7D20-7CB4-51E1-F7AAF722213D}"/>
              </a:ext>
            </a:extLst>
          </p:cNvPr>
          <p:cNvSpPr/>
          <p:nvPr/>
        </p:nvSpPr>
        <p:spPr>
          <a:xfrm>
            <a:off x="4444938" y="2113936"/>
            <a:ext cx="2517059" cy="32590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4566E8-395D-053F-D760-727ACA7A4A5F}"/>
              </a:ext>
            </a:extLst>
          </p:cNvPr>
          <p:cNvSpPr txBox="1"/>
          <p:nvPr/>
        </p:nvSpPr>
        <p:spPr>
          <a:xfrm>
            <a:off x="3548522" y="1682154"/>
            <a:ext cx="5094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First-round OT msg to obtain keys for Alice’s input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B96C91-E41D-B52E-AE48-D0BBD299DA42}"/>
              </a:ext>
            </a:extLst>
          </p:cNvPr>
          <p:cNvSpPr txBox="1"/>
          <p:nvPr/>
        </p:nvSpPr>
        <p:spPr>
          <a:xfrm>
            <a:off x="4816527" y="2800028"/>
            <a:ext cx="193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 response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EC2650-3DE7-C90F-002F-011FDFF088E9}"/>
              </a:ext>
            </a:extLst>
          </p:cNvPr>
          <p:cNvSpPr txBox="1"/>
          <p:nvPr/>
        </p:nvSpPr>
        <p:spPr>
          <a:xfrm>
            <a:off x="9193161" y="2762865"/>
            <a:ext cx="1691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Generates the garbled circuit + all the keys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8DB801-88B8-28EE-8C56-E95FC5334D86}"/>
              </a:ext>
            </a:extLst>
          </p:cNvPr>
          <p:cNvSpPr txBox="1"/>
          <p:nvPr/>
        </p:nvSpPr>
        <p:spPr>
          <a:xfrm>
            <a:off x="522626" y="3086030"/>
            <a:ext cx="1448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Evaluates</a:t>
            </a:r>
          </a:p>
          <a:p>
            <a:r>
              <a:rPr lang="en-US" dirty="0"/>
              <a:t>the garbled circuit to obtain </a:t>
            </a:r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</p:txBody>
      </p:sp>
      <p:pic>
        <p:nvPicPr>
          <p:cNvPr id="22" name="Graphic 21" descr="Checkmark with solid fill">
            <a:extLst>
              <a:ext uri="{FF2B5EF4-FFF2-40B4-BE49-F238E27FC236}">
                <a16:creationId xmlns:a16="http://schemas.microsoft.com/office/drawing/2014/main" id="{784BE119-09F9-3DFE-9443-DB6E213A05F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0655" y="4200194"/>
            <a:ext cx="633161" cy="6331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B61B05-9750-CAA6-CD72-FE43746232B0}"/>
              </a:ext>
            </a:extLst>
          </p:cNvPr>
          <p:cNvSpPr txBox="1"/>
          <p:nvPr/>
        </p:nvSpPr>
        <p:spPr>
          <a:xfrm>
            <a:off x="1246784" y="5691458"/>
            <a:ext cx="1491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Semi-Honest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198D3C-5AF5-9856-0EB2-49BA88B06259}"/>
              </a:ext>
            </a:extLst>
          </p:cNvPr>
          <p:cNvSpPr txBox="1"/>
          <p:nvPr/>
        </p:nvSpPr>
        <p:spPr>
          <a:xfrm>
            <a:off x="3093680" y="5709432"/>
            <a:ext cx="2016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rounds (NISC)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ECABF3-A101-3B16-9B5A-AD0E3139ADB7}"/>
              </a:ext>
            </a:extLst>
          </p:cNvPr>
          <p:cNvSpPr txBox="1"/>
          <p:nvPr/>
        </p:nvSpPr>
        <p:spPr>
          <a:xfrm>
            <a:off x="5263489" y="5707051"/>
            <a:ext cx="265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Communication: </a:t>
            </a:r>
            <a:r>
              <a:rPr lang="en-US" i="1" dirty="0"/>
              <a:t>O</a:t>
            </a:r>
            <a:r>
              <a:rPr lang="en-US" dirty="0"/>
              <a:t>(|</a:t>
            </a:r>
            <a:r>
              <a:rPr lang="en-US" i="1" dirty="0"/>
              <a:t>C</a:t>
            </a:r>
            <a:r>
              <a:rPr lang="en-US" dirty="0"/>
              <a:t>|</a:t>
            </a:r>
            <a:r>
              <a:rPr lang="el-GR" dirty="0"/>
              <a:t>λ</a:t>
            </a:r>
            <a:r>
              <a:rPr lang="en-US" dirty="0"/>
              <a:t>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1F02F-0219-7CE6-9F88-A5D63634154F}"/>
              </a:ext>
            </a:extLst>
          </p:cNvPr>
          <p:cNvSpPr txBox="1"/>
          <p:nvPr/>
        </p:nvSpPr>
        <p:spPr>
          <a:xfrm>
            <a:off x="8036540" y="5690496"/>
            <a:ext cx="23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two-round 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70E00B-0A36-7667-076C-C3996EF24B4F}"/>
              </a:ext>
            </a:extLst>
          </p:cNvPr>
          <p:cNvSpPr txBox="1"/>
          <p:nvPr/>
        </p:nvSpPr>
        <p:spPr>
          <a:xfrm>
            <a:off x="9012804" y="791218"/>
            <a:ext cx="2051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λ</a:t>
            </a:r>
            <a:r>
              <a:rPr lang="en-US" sz="1600" dirty="0"/>
              <a:t>: computational security parameter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CF04F0E-27D6-17A4-9A61-53659EF3E2AA}"/>
              </a:ext>
            </a:extLst>
          </p:cNvPr>
          <p:cNvSpPr/>
          <p:nvPr/>
        </p:nvSpPr>
        <p:spPr>
          <a:xfrm>
            <a:off x="9012804" y="791217"/>
            <a:ext cx="1871506" cy="584775"/>
          </a:xfrm>
          <a:prstGeom prst="roundRect">
            <a:avLst/>
          </a:prstGeom>
          <a:solidFill>
            <a:schemeClr val="accent2">
              <a:alpha val="1496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1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/>
      <p:bldP spid="16" grpId="0"/>
      <p:bldP spid="17" grpId="0"/>
      <p:bldP spid="3" grpId="0"/>
      <p:bldP spid="5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F0A96A-3810-05E2-67C0-BD4500341AB9}"/>
              </a:ext>
            </a:extLst>
          </p:cNvPr>
          <p:cNvSpPr txBox="1"/>
          <p:nvPr/>
        </p:nvSpPr>
        <p:spPr>
          <a:xfrm>
            <a:off x="1660998" y="2459504"/>
            <a:ext cx="88700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Can malicious NISC protocols match the communication complexity of the semi-honest Yao’s garbled circuits?</a:t>
            </a:r>
          </a:p>
        </p:txBody>
      </p:sp>
    </p:spTree>
    <p:extLst>
      <p:ext uri="{BB962C8B-B14F-4D97-AF65-F5344CB8AC3E}">
        <p14:creationId xmlns:p14="http://schemas.microsoft.com/office/powerpoint/2010/main" val="1127841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55CA6-95FA-D5E1-9F1A-A9AE0F733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Transformation [GMW 87]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AFE90-1638-E280-CC10-8CB032A54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a generic non-interactive zero-knowledge proof, we can upgrade semi-honest security to malicious security.</a:t>
            </a:r>
          </a:p>
          <a:p>
            <a:pPr lvl="1"/>
            <a:r>
              <a:rPr lang="en-US" dirty="0"/>
              <a:t>Can be constructed in the random oracle model.</a:t>
            </a:r>
          </a:p>
          <a:p>
            <a:pPr lvl="1"/>
            <a:r>
              <a:rPr lang="en-US" dirty="0"/>
              <a:t>However, it makes a </a:t>
            </a:r>
            <a:r>
              <a:rPr lang="en-US" dirty="0">
                <a:solidFill>
                  <a:srgbClr val="C00000"/>
                </a:solidFill>
              </a:rPr>
              <a:t>non-black-box</a:t>
            </a:r>
            <a:r>
              <a:rPr lang="en-US" dirty="0"/>
              <a:t> use of cryptographic primitives.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43E3B5-6CF4-E299-D762-0FEC20D0492E}"/>
              </a:ext>
            </a:extLst>
          </p:cNvPr>
          <p:cNvSpPr txBox="1"/>
          <p:nvPr/>
        </p:nvSpPr>
        <p:spPr>
          <a:xfrm>
            <a:off x="2111635" y="5135251"/>
            <a:ext cx="748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Can we achieve malicious security with only black-box use of cryptographic primitives?</a:t>
            </a:r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096CB33C-A5B0-459F-0966-CED9AF8C824B}"/>
              </a:ext>
            </a:extLst>
          </p:cNvPr>
          <p:cNvSpPr/>
          <p:nvPr/>
        </p:nvSpPr>
        <p:spPr>
          <a:xfrm>
            <a:off x="4998552" y="3429000"/>
            <a:ext cx="304800" cy="867697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E8603-B8F2-92E8-1B7B-E24D3D32210C}"/>
              </a:ext>
            </a:extLst>
          </p:cNvPr>
          <p:cNvSpPr txBox="1"/>
          <p:nvPr/>
        </p:nvSpPr>
        <p:spPr>
          <a:xfrm>
            <a:off x="3722516" y="4346642"/>
            <a:ext cx="285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less efficient, less modular</a:t>
            </a:r>
          </a:p>
        </p:txBody>
      </p:sp>
    </p:spTree>
    <p:extLst>
      <p:ext uri="{BB962C8B-B14F-4D97-AF65-F5344CB8AC3E}">
        <p14:creationId xmlns:p14="http://schemas.microsoft.com/office/powerpoint/2010/main" val="34668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E3BFB-DACC-53C1-9E78-039CDE86D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32690" cy="1325563"/>
          </a:xfrm>
        </p:spPr>
        <p:txBody>
          <a:bodyPr/>
          <a:lstStyle/>
          <a:p>
            <a:r>
              <a:rPr lang="en-US" dirty="0"/>
              <a:t>Black-Box Compilers [IPS 08, IKSS 22]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B6012-FE4B-43E4-6589-9676695F1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1574"/>
            <a:ext cx="10515600" cy="4351338"/>
          </a:xfrm>
        </p:spPr>
        <p:txBody>
          <a:bodyPr/>
          <a:lstStyle/>
          <a:p>
            <a:r>
              <a:rPr lang="en-US" dirty="0"/>
              <a:t>Malicious security</a:t>
            </a:r>
          </a:p>
          <a:p>
            <a:r>
              <a:rPr lang="en-US" dirty="0"/>
              <a:t>Two rounds</a:t>
            </a:r>
          </a:p>
          <a:p>
            <a:r>
              <a:rPr lang="en-US" dirty="0"/>
              <a:t>Assumptions: Random Oracle and OT correlations</a:t>
            </a:r>
          </a:p>
          <a:p>
            <a:r>
              <a:rPr lang="en-US" dirty="0"/>
              <a:t>Communication: </a:t>
            </a:r>
            <a:r>
              <a:rPr lang="en-US" i="1" dirty="0"/>
              <a:t>O</a:t>
            </a:r>
            <a:r>
              <a:rPr lang="en-US" dirty="0"/>
              <a:t>(|</a:t>
            </a:r>
            <a:r>
              <a:rPr lang="en-US" i="1" dirty="0"/>
              <a:t>C</a:t>
            </a:r>
            <a:r>
              <a:rPr lang="en-US" dirty="0"/>
              <a:t>|) </a:t>
            </a:r>
            <a:r>
              <a:rPr lang="en-CA" dirty="0"/>
              <a:t>·</a:t>
            </a:r>
            <a:r>
              <a:rPr lang="en-US" dirty="0"/>
              <a:t> poly(</a:t>
            </a:r>
            <a:r>
              <a:rPr lang="el-GR" dirty="0"/>
              <a:t>λ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27FEDB-DACA-08DA-C568-9684AC5BF510}"/>
              </a:ext>
            </a:extLst>
          </p:cNvPr>
          <p:cNvSpPr txBox="1"/>
          <p:nvPr/>
        </p:nvSpPr>
        <p:spPr>
          <a:xfrm>
            <a:off x="3229583" y="4610911"/>
            <a:ext cx="4990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Consistency checks for Verifiable Secret Sharing incur a bottleneck in communication cost</a:t>
            </a:r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8A16369E-4A19-EB50-887B-5F2306C57CD7}"/>
              </a:ext>
            </a:extLst>
          </p:cNvPr>
          <p:cNvSpPr/>
          <p:nvPr/>
        </p:nvSpPr>
        <p:spPr>
          <a:xfrm>
            <a:off x="5272392" y="3910519"/>
            <a:ext cx="369652" cy="661481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5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11503</TotalTime>
  <Words>1946</Words>
  <Application>Microsoft Macintosh PowerPoint</Application>
  <PresentationFormat>Widescreen</PresentationFormat>
  <Paragraphs>419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Aptos</vt:lpstr>
      <vt:lpstr>Aptos Display</vt:lpstr>
      <vt:lpstr>Arial</vt:lpstr>
      <vt:lpstr>Cambria Math</vt:lpstr>
      <vt:lpstr>Office Theme</vt:lpstr>
      <vt:lpstr>Non-Interactive Secure Computation  with Constant Communication Overhead</vt:lpstr>
      <vt:lpstr>Secure Two-Party Computation</vt:lpstr>
      <vt:lpstr>Semi-honest Adversary</vt:lpstr>
      <vt:lpstr>Malicious Adversary</vt:lpstr>
      <vt:lpstr>Oblivious Transfer (OT)</vt:lpstr>
      <vt:lpstr>Garbled Circuits [Yao 86]</vt:lpstr>
      <vt:lpstr>PowerPoint Presentation</vt:lpstr>
      <vt:lpstr>Generic Transformation [GMW 87]</vt:lpstr>
      <vt:lpstr>Black-Box Compilers [IPS 08, IKSS 22]</vt:lpstr>
      <vt:lpstr>PowerPoint Presentation</vt:lpstr>
      <vt:lpstr>Our Result</vt:lpstr>
      <vt:lpstr>Comparison</vt:lpstr>
      <vt:lpstr>PowerPoint Presentation</vt:lpstr>
      <vt:lpstr>Attempt to Achieve Malicious Security</vt:lpstr>
      <vt:lpstr>Simple Calculation</vt:lpstr>
      <vt:lpstr>Packed Shamir Secret Sharing [FY 92]</vt:lpstr>
      <vt:lpstr>Degree-2 Polynomials</vt:lpstr>
      <vt:lpstr>Decomposition</vt:lpstr>
      <vt:lpstr>Attempt</vt:lpstr>
      <vt:lpstr>PowerPoint Presentation</vt:lpstr>
      <vt:lpstr>PowerPoint Presentation</vt:lpstr>
      <vt:lpstr>Correctness of Packed Secret Sharing</vt:lpstr>
      <vt:lpstr>Ligero Proofs [AHIV 17]</vt:lpstr>
      <vt:lpstr>Enforce Malicious Behavior</vt:lpstr>
      <vt:lpstr>Protect Decomposition</vt:lpstr>
      <vt:lpstr>Further Decompose</vt:lpstr>
      <vt:lpstr>Summary</vt:lpstr>
      <vt:lpstr>Communication Cost</vt:lpstr>
      <vt:lpstr>Future Work</vt:lpstr>
      <vt:lpstr>Takeaway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Ziyang Jin</dc:creator>
  <cp:lastModifiedBy>Ziyang Jin</cp:lastModifiedBy>
  <cp:revision>54</cp:revision>
  <dcterms:created xsi:type="dcterms:W3CDTF">2026-02-05T18:14:28Z</dcterms:created>
  <dcterms:modified xsi:type="dcterms:W3CDTF">2026-06-05T15:53:38Z</dcterms:modified>
</cp:coreProperties>
</file>