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05" r:id="rId2"/>
    <p:sldId id="257" r:id="rId3"/>
    <p:sldId id="258" r:id="rId4"/>
    <p:sldId id="259" r:id="rId5"/>
    <p:sldId id="315" r:id="rId6"/>
    <p:sldId id="307" r:id="rId7"/>
    <p:sldId id="274" r:id="rId8"/>
    <p:sldId id="308" r:id="rId9"/>
    <p:sldId id="273" r:id="rId10"/>
    <p:sldId id="275" r:id="rId11"/>
    <p:sldId id="276" r:id="rId12"/>
    <p:sldId id="309" r:id="rId13"/>
    <p:sldId id="277" r:id="rId14"/>
    <p:sldId id="261" r:id="rId15"/>
    <p:sldId id="316" r:id="rId16"/>
    <p:sldId id="311" r:id="rId17"/>
    <p:sldId id="312" r:id="rId18"/>
    <p:sldId id="302" r:id="rId19"/>
    <p:sldId id="313" r:id="rId20"/>
    <p:sldId id="280" r:id="rId21"/>
    <p:sldId id="314" r:id="rId22"/>
    <p:sldId id="317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9" r:id="rId34"/>
    <p:sldId id="291" r:id="rId35"/>
    <p:sldId id="292" r:id="rId36"/>
    <p:sldId id="293" r:id="rId37"/>
    <p:sldId id="322" r:id="rId38"/>
    <p:sldId id="295" r:id="rId39"/>
    <p:sldId id="323" r:id="rId40"/>
    <p:sldId id="296" r:id="rId41"/>
    <p:sldId id="270" r:id="rId42"/>
    <p:sldId id="298" r:id="rId43"/>
    <p:sldId id="300" r:id="rId44"/>
    <p:sldId id="297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/>
    <p:restoredTop sz="94697"/>
  </p:normalViewPr>
  <p:slideViewPr>
    <p:cSldViewPr snapToGrid="0">
      <p:cViewPr>
        <p:scale>
          <a:sx n="138" d="100"/>
          <a:sy n="138" d="100"/>
        </p:scale>
        <p:origin x="14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E17-E670-5548-B331-36BCD188660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62D63-BD63-984E-BB67-CB9F8E527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9AF8-6837-C255-1AAA-5F405BCF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3493-211F-4B11-119D-AC188885F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B85A-16DE-E8D0-0CC1-812ADBC5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E932-FC5D-0B9C-6615-9E35EB1D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EEBC-612B-965C-851C-9DE4376F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143D-95E2-423A-A0B7-2744831A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E30B-4391-3793-194A-F2086C22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C59F-6868-130C-0EAF-A13DCB1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B051-B002-7E8A-1140-0E289478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3889-FCD6-A5D5-25AA-DBF29971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1251F-D5AD-22DA-B569-CAFA6320B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C503-A5D0-F2ED-C2E8-2502607A8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AC8B-12BF-99F5-E928-13BD65C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F459-88F3-289D-1EBE-60451272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BA48-FEAC-1B8C-64DB-E7BDD8D1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1B1-C98E-E248-CACD-2CCBC35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D6C1-8EAA-1419-08E4-14DAAAE4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67E9-8860-1274-FFAE-E6CAED8B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BAE2A-6E6E-9F56-8D06-285BA8AA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FCF8-5264-20FB-223F-E4484CC4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3FAE-90A0-F267-C781-7C24D44A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01E8-7C27-4CEA-FD18-9F5AF09C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2C2B-FE32-6B25-8AA3-3A2BD68F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820BA-5EFA-6E48-793F-0F960316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DB596-423A-1914-96E6-75E597B8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499F-3BE2-99B7-4275-7FCD7815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9831-84CF-DAF4-486B-C48E5F632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D4698-7B0E-7004-15C2-92C91D3B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1F440-F75A-6E48-FF25-6172D2D9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7EE0-2941-0BD8-7E78-414B1BBC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53E5B-BA5C-E126-C153-D45CB8AB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95D7-A8A4-3DDD-8B88-A119CA88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8429B-F347-0846-8EA8-429BEC4B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FEBC7-4690-D9EC-794D-E152C60A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39CFE-E141-19F0-2D7C-2F8DF059C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F67DC-A68D-DD0B-C5AA-EF4B4EE55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9F285-60D5-C833-1F89-9F23CEB0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7084A-B23F-0A68-A368-4E50D419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A4394-668F-196D-B22D-AE206932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7CEF-68C4-8D13-BF61-4D4C75BC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8B504-5C6B-8D3C-5886-F9EB8271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A1DF6-6E94-BEF0-FD45-7FE28DE0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D7246-83A1-E3B9-BFA9-49501547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E3134B-32C4-9055-09BF-794538F6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9AE4C-7D0B-444D-6CF3-746C860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8BADE-BF43-486A-9A9E-435820B5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8514-C3D2-059B-DDF3-D321FE9A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AA88-3F30-7B23-9F90-544CFEF2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DB6ED-C295-3867-A416-8A9BC3D7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03EA2-814A-DD3A-5B0D-B46052AD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82E05-FB4C-72DC-8941-7FDFD9A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6C7B6-6DBF-4F2A-D447-E677AF2E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2BA8-E5FF-5B59-4E10-74C928DA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F6C73-1713-16FA-9808-8283376E0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875C-53D1-DEE5-DC53-EB1B0268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F5C3-6A26-0984-712E-6BB957A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5D67-F9EB-DEFF-D523-D14148ED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684A1-3CE9-5678-2C94-2F9E5DA1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F585A-9580-3D2E-2CCC-9F4F326D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A171-1FF1-E6DE-0A3A-1A5A5711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6C05-E95E-2034-5820-EA5260F8E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76012-3C7C-C944-8B9F-172B00733018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7F58-C265-996C-94AC-C167ACD77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03BFE-5497-516C-0D5E-977F4582A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482C4-263D-0448-AB09-34094A78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F78E-2A29-92D9-E03D-A8899CA95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Non-Interactive Secure Computation with Constant Communication Overhead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BBB02-4A8F-F184-63E0-1504C37E8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Yuval Ishai, </a:t>
            </a:r>
            <a:r>
              <a:rPr lang="en-US" b="1" dirty="0">
                <a:solidFill>
                  <a:schemeClr val="tx2"/>
                </a:solidFill>
              </a:rPr>
              <a:t>Ziyang Jin</a:t>
            </a:r>
            <a:r>
              <a:rPr lang="en-US" dirty="0">
                <a:solidFill>
                  <a:schemeClr val="tx2"/>
                </a:solidFill>
              </a:rPr>
              <a:t>, Naty Peter, Akshayaram Srinivasan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Theory Seminar</a:t>
            </a:r>
          </a:p>
          <a:p>
            <a:r>
              <a:rPr lang="en-US" dirty="0">
                <a:solidFill>
                  <a:schemeClr val="tx2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2"/>
                </a:solidFill>
              </a:rPr>
              <a:t>March 27,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5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6A23-A85E-E502-7927-1F856169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E6475-DA0D-536C-8B47-50BEB087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Yao’s garbled circuit</a:t>
            </a:r>
          </a:p>
          <a:p>
            <a:pPr lvl="1"/>
            <a:r>
              <a:rPr lang="en-US" dirty="0"/>
              <a:t>Semi-honest secure</a:t>
            </a:r>
          </a:p>
          <a:p>
            <a:pPr lvl="1"/>
            <a:r>
              <a:rPr lang="en-US" dirty="0"/>
              <a:t>Two rounds (a.k.a. non-interactive secure computation)</a:t>
            </a:r>
          </a:p>
          <a:p>
            <a:pPr lvl="1"/>
            <a:r>
              <a:rPr lang="en-US" dirty="0"/>
              <a:t>Communication: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Assumptions: one-way function and oblivious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EFA86-7424-3F87-2A39-D78153B98C92}"/>
              </a:ext>
            </a:extLst>
          </p:cNvPr>
          <p:cNvSpPr txBox="1"/>
          <p:nvPr/>
        </p:nvSpPr>
        <p:spPr>
          <a:xfrm>
            <a:off x="1343332" y="4372093"/>
            <a:ext cx="8715068" cy="19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achieve malicious security with the same round-complexity, same communication, and same assumptions?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08B53-3E82-542F-4AE6-F4DC28AB3B32}"/>
              </a:ext>
            </a:extLst>
          </p:cNvPr>
          <p:cNvSpPr txBox="1"/>
          <p:nvPr/>
        </p:nvSpPr>
        <p:spPr>
          <a:xfrm>
            <a:off x="8878529" y="3388717"/>
            <a:ext cx="234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 correlations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38C975-D588-0DA9-89E0-FC7F46A42E2C}"/>
              </a:ext>
            </a:extLst>
          </p:cNvPr>
          <p:cNvCxnSpPr/>
          <p:nvPr/>
        </p:nvCxnSpPr>
        <p:spPr>
          <a:xfrm>
            <a:off x="6420465" y="3516310"/>
            <a:ext cx="2241754" cy="206478"/>
          </a:xfrm>
          <a:prstGeom prst="line">
            <a:avLst/>
          </a:prstGeom>
          <a:ln w="635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7FAE52-8B18-A051-7254-7A16C4CD568E}"/>
              </a:ext>
            </a:extLst>
          </p:cNvPr>
          <p:cNvSpPr txBox="1"/>
          <p:nvPr/>
        </p:nvSpPr>
        <p:spPr>
          <a:xfrm>
            <a:off x="6962502" y="885459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: computational security parameter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16C6E077-FA56-DA2A-1C3E-DC02894B0AB2}"/>
              </a:ext>
            </a:extLst>
          </p:cNvPr>
          <p:cNvSpPr/>
          <p:nvPr/>
        </p:nvSpPr>
        <p:spPr>
          <a:xfrm>
            <a:off x="5252902" y="3186544"/>
            <a:ext cx="895928" cy="1551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C770B-81AE-1AF4-D96D-4EC8519F0D36}"/>
              </a:ext>
            </a:extLst>
          </p:cNvPr>
          <p:cNvSpPr txBox="1"/>
          <p:nvPr/>
        </p:nvSpPr>
        <p:spPr>
          <a:xfrm>
            <a:off x="6148830" y="3079450"/>
            <a:ext cx="430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Inherent even in the random oracle model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73B05AE-AA96-745E-D77D-9AD48C98D911}"/>
              </a:ext>
            </a:extLst>
          </p:cNvPr>
          <p:cNvSpPr/>
          <p:nvPr/>
        </p:nvSpPr>
        <p:spPr>
          <a:xfrm>
            <a:off x="9014691" y="2817091"/>
            <a:ext cx="614123" cy="1662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D0BD8-8AF4-43F7-3A50-D21590897250}"/>
              </a:ext>
            </a:extLst>
          </p:cNvPr>
          <p:cNvSpPr txBox="1"/>
          <p:nvPr/>
        </p:nvSpPr>
        <p:spPr>
          <a:xfrm>
            <a:off x="9628814" y="2706257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166B7-DF76-25B4-2B04-CD2351AE2B17}"/>
              </a:ext>
            </a:extLst>
          </p:cNvPr>
          <p:cNvSpPr/>
          <p:nvPr/>
        </p:nvSpPr>
        <p:spPr>
          <a:xfrm>
            <a:off x="1163782" y="4237170"/>
            <a:ext cx="8793018" cy="2274466"/>
          </a:xfrm>
          <a:prstGeom prst="rect">
            <a:avLst/>
          </a:prstGeom>
          <a:solidFill>
            <a:schemeClr val="accent1">
              <a:alpha val="2627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5CA6-95FA-D5E1-9F1A-A9AE0F7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Transformation [GMW 87]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AFE90-1638-E280-CC10-8CB032A5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non-interactive zero-knowledge proof, we can upgrade semi-honest security to malicious security.</a:t>
            </a:r>
          </a:p>
          <a:p>
            <a:pPr lvl="1"/>
            <a:r>
              <a:rPr lang="en-US" dirty="0"/>
              <a:t>Can be constructed in the random oracle model.</a:t>
            </a:r>
          </a:p>
          <a:p>
            <a:pPr lvl="1"/>
            <a:r>
              <a:rPr lang="en-US" dirty="0"/>
              <a:t>It makes a non-</a:t>
            </a:r>
            <a:r>
              <a:rPr lang="en-US" dirty="0" err="1"/>
              <a:t>blackbox</a:t>
            </a:r>
            <a:r>
              <a:rPr lang="en-US" dirty="0"/>
              <a:t> use of one-way function (i.e. the construction needs to access the code of one-way function).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BA701-CF73-90FD-A535-6E8AAB0A93CD}"/>
              </a:ext>
            </a:extLst>
          </p:cNvPr>
          <p:cNvSpPr txBox="1"/>
          <p:nvPr/>
        </p:nvSpPr>
        <p:spPr>
          <a:xfrm>
            <a:off x="2374490" y="4001294"/>
            <a:ext cx="74430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achieve malicious security with only black-box use of underlying crypto primitives?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5A684-48CE-3A44-FCEC-BE4DF317361D}"/>
              </a:ext>
            </a:extLst>
          </p:cNvPr>
          <p:cNvSpPr/>
          <p:nvPr/>
        </p:nvSpPr>
        <p:spPr>
          <a:xfrm>
            <a:off x="2161309" y="3950999"/>
            <a:ext cx="7656200" cy="2225964"/>
          </a:xfrm>
          <a:prstGeom prst="rect">
            <a:avLst/>
          </a:prstGeom>
          <a:solidFill>
            <a:schemeClr val="accent1">
              <a:alpha val="2497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3BFB-DACC-53C1-9E78-039CDE86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Protocol Compilers [IKSS 22]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6012-FE4B-43E4-6589-9676695F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4351338"/>
          </a:xfrm>
        </p:spPr>
        <p:txBody>
          <a:bodyPr/>
          <a:lstStyle/>
          <a:p>
            <a:r>
              <a:rPr lang="en-US" dirty="0"/>
              <a:t>Maliciously secure</a:t>
            </a:r>
          </a:p>
          <a:p>
            <a:r>
              <a:rPr lang="en-US" dirty="0"/>
              <a:t>Two rounds</a:t>
            </a:r>
          </a:p>
          <a:p>
            <a:r>
              <a:rPr lang="en-US" dirty="0"/>
              <a:t>Assumptions: Random Oracle and OT correlations (black-box)</a:t>
            </a:r>
          </a:p>
          <a:p>
            <a:r>
              <a:rPr lang="en-US" dirty="0"/>
              <a:t>Communication: O(|C|) </a:t>
            </a:r>
            <a:r>
              <a:rPr lang="en-CA" dirty="0"/>
              <a:t>·</a:t>
            </a:r>
            <a:r>
              <a:rPr lang="en-US" dirty="0"/>
              <a:t> poly(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27747A08-C5A9-665F-EB0B-C341318A42E0}"/>
              </a:ext>
            </a:extLst>
          </p:cNvPr>
          <p:cNvSpPr/>
          <p:nvPr/>
        </p:nvSpPr>
        <p:spPr>
          <a:xfrm>
            <a:off x="6206836" y="3395663"/>
            <a:ext cx="1034473" cy="2032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E66F6-7EF0-E891-794B-620C9E40C73C}"/>
              </a:ext>
            </a:extLst>
          </p:cNvPr>
          <p:cNvSpPr txBox="1"/>
          <p:nvPr/>
        </p:nvSpPr>
        <p:spPr>
          <a:xfrm>
            <a:off x="7241309" y="3307777"/>
            <a:ext cx="325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verifiable secret sharing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B71CA-AE0D-9C41-4A35-66E6E50B1592}"/>
              </a:ext>
            </a:extLst>
          </p:cNvPr>
          <p:cNvSpPr txBox="1"/>
          <p:nvPr/>
        </p:nvSpPr>
        <p:spPr>
          <a:xfrm>
            <a:off x="2374490" y="4001294"/>
            <a:ext cx="74430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achieve malicious security with black-box use of crypto and constant communication overhead to semi-honest protocol?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399DC-A336-A513-BC01-E74376D33112}"/>
              </a:ext>
            </a:extLst>
          </p:cNvPr>
          <p:cNvSpPr/>
          <p:nvPr/>
        </p:nvSpPr>
        <p:spPr>
          <a:xfrm>
            <a:off x="2309011" y="3902348"/>
            <a:ext cx="7443019" cy="2752436"/>
          </a:xfrm>
          <a:prstGeom prst="rect">
            <a:avLst/>
          </a:prstGeom>
          <a:solidFill>
            <a:schemeClr val="accent1">
              <a:alpha val="2513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1E85-8CEF-CBED-6F88-1D2BE911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2DD4-9C56-14B7-8629-464D8FBF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construct a malicious-secure 2PC</a:t>
            </a:r>
          </a:p>
          <a:p>
            <a:r>
              <a:rPr lang="en-US" sz="3600" dirty="0"/>
              <a:t>Two-rounds (i.e. NISC)</a:t>
            </a:r>
          </a:p>
          <a:p>
            <a:r>
              <a:rPr lang="en-US" sz="3600" dirty="0"/>
              <a:t>Communication: </a:t>
            </a:r>
            <a:r>
              <a:rPr lang="en-US" sz="3600" i="1" dirty="0"/>
              <a:t>O</a:t>
            </a:r>
            <a:r>
              <a:rPr lang="en-US" sz="3600" dirty="0"/>
              <a:t>(|</a:t>
            </a:r>
            <a:r>
              <a:rPr lang="en-US" sz="3600" i="1" dirty="0"/>
              <a:t>C</a:t>
            </a:r>
            <a:r>
              <a:rPr lang="en-US" sz="3600" dirty="0"/>
              <a:t>|</a:t>
            </a:r>
            <a:r>
              <a:rPr lang="el-GR" sz="3600" dirty="0"/>
              <a:t>λ</a:t>
            </a:r>
            <a:r>
              <a:rPr lang="en-US" sz="3600" dirty="0"/>
              <a:t>)</a:t>
            </a:r>
          </a:p>
          <a:p>
            <a:r>
              <a:rPr lang="en-US" sz="3600" dirty="0"/>
              <a:t>Assumptions: Random Oracle and OT correlations</a:t>
            </a:r>
          </a:p>
          <a:p>
            <a:r>
              <a:rPr lang="en-US" sz="3600" dirty="0"/>
              <a:t>Black-box use of crypto primitives.</a:t>
            </a:r>
          </a:p>
        </p:txBody>
      </p:sp>
    </p:spTree>
    <p:extLst>
      <p:ext uri="{BB962C8B-B14F-4D97-AF65-F5344CB8AC3E}">
        <p14:creationId xmlns:p14="http://schemas.microsoft.com/office/powerpoint/2010/main" val="361718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B1B2-302B-26B3-9AEE-F40C5404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9" name="Content Placeholder 8" descr="A close-up of a table&#10;&#10;AI-generated content may be incorrect.">
            <a:extLst>
              <a:ext uri="{FF2B5EF4-FFF2-40B4-BE49-F238E27FC236}">
                <a16:creationId xmlns:a16="http://schemas.microsoft.com/office/drawing/2014/main" id="{8F8C9CCE-8B43-B31B-5959-0B3C8E7D5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" y="1799303"/>
            <a:ext cx="11783833" cy="4271163"/>
          </a:xfrm>
        </p:spPr>
      </p:pic>
    </p:spTree>
    <p:extLst>
      <p:ext uri="{BB962C8B-B14F-4D97-AF65-F5344CB8AC3E}">
        <p14:creationId xmlns:p14="http://schemas.microsoft.com/office/powerpoint/2010/main" val="287462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3AD6E-C0F6-BA3A-A719-452D18A09982}"/>
              </a:ext>
            </a:extLst>
          </p:cNvPr>
          <p:cNvSpPr txBox="1"/>
          <p:nvPr/>
        </p:nvSpPr>
        <p:spPr>
          <a:xfrm>
            <a:off x="935196" y="3075057"/>
            <a:ext cx="1032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Our Construction: A Step-by-Step Approach</a:t>
            </a:r>
          </a:p>
        </p:txBody>
      </p:sp>
    </p:spTree>
    <p:extLst>
      <p:ext uri="{BB962C8B-B14F-4D97-AF65-F5344CB8AC3E}">
        <p14:creationId xmlns:p14="http://schemas.microsoft.com/office/powerpoint/2010/main" val="239799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2996-D1C5-5431-2090-48E688C8B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EFE0-DD72-CBF5-7177-C69B2334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to Achieve Malicious Security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58FFC663-B216-78F0-EFF4-52A5CFAA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C0DB81FB-1D3C-FFF1-5B73-8B48FCB6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A100CBE-FB48-6206-1282-11BE96525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1541066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C56C75D0-40A2-F3B4-2C76-92F170DA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AF3BC959-F314-3358-E799-1A8EC11A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E543DC41-CC60-8E24-CA43-A2B84174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B6F38C5F-BAED-68AD-6D1A-167BA9FD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1" name="Picture 10" descr="A close-up of a device&#10;&#10;AI-generated content may be incorrect.">
            <a:extLst>
              <a:ext uri="{FF2B5EF4-FFF2-40B4-BE49-F238E27FC236}">
                <a16:creationId xmlns:a16="http://schemas.microsoft.com/office/drawing/2014/main" id="{255A2AE1-874A-CFFB-FD9F-17F8E416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228440-40CC-A93F-466A-003BCF93629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132329" y="1881803"/>
            <a:ext cx="2863753" cy="1552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9AE57-7333-9D30-F99D-E17C1710618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0A825A-96E7-042C-BBDF-613C72B52C2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14ED51-8802-63EE-127A-E9180655322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24A10F-E618-052B-CC22-3F5FAD6B5E5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F1F613-6E14-339F-0934-A1BAA5AF6AB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D9F428-1913-0209-182C-E7AA84ECD8FA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79102" y="1881803"/>
            <a:ext cx="3188774" cy="1856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20B8A8-6F50-9FE3-ADC4-93FB4B6830CE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8A6D78-942C-7653-664F-A5A563E1D2E9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B0C731-2C5F-F8FA-169A-0AAF0A8A2CB9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AAEE86-86E3-C7E5-E3AF-D2B015A496F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EE205F-D3AA-C48E-7A7A-2985509203C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909136D-8C3A-5682-CBC6-DD5C3912A309}"/>
              </a:ext>
            </a:extLst>
          </p:cNvPr>
          <p:cNvSpPr txBox="1"/>
          <p:nvPr/>
        </p:nvSpPr>
        <p:spPr>
          <a:xfrm>
            <a:off x="519235" y="1517970"/>
            <a:ext cx="265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Alice and Bob execute </a:t>
            </a:r>
            <a:r>
              <a:rPr lang="en-US" i="1" dirty="0"/>
              <a:t>m</a:t>
            </a:r>
            <a:r>
              <a:rPr lang="en-US" dirty="0"/>
              <a:t> instances of a semi-honest 2PC protocol in parallel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25F552-C027-36EA-8B75-17211CBE6719}"/>
              </a:ext>
            </a:extLst>
          </p:cNvPr>
          <p:cNvSpPr txBox="1"/>
          <p:nvPr/>
        </p:nvSpPr>
        <p:spPr>
          <a:xfrm>
            <a:off x="519235" y="5063213"/>
            <a:ext cx="173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selects a random subset of instances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D8426B8-E9DF-95A6-7BCE-9DAC88732247}"/>
              </a:ext>
            </a:extLst>
          </p:cNvPr>
          <p:cNvSpPr/>
          <p:nvPr/>
        </p:nvSpPr>
        <p:spPr>
          <a:xfrm>
            <a:off x="4655127" y="2326512"/>
            <a:ext cx="2641600" cy="16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0E9A38-5200-7D1B-03A5-E9C6722A2F7F}"/>
              </a:ext>
            </a:extLst>
          </p:cNvPr>
          <p:cNvSpPr txBox="1"/>
          <p:nvPr/>
        </p:nvSpPr>
        <p:spPr>
          <a:xfrm>
            <a:off x="9789745" y="1479248"/>
            <a:ext cx="1883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reveals his input and randomness to selected instances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8C82D9-48A9-9548-F484-4EA2E04698F9}"/>
              </a:ext>
            </a:extLst>
          </p:cNvPr>
          <p:cNvSpPr txBox="1"/>
          <p:nvPr/>
        </p:nvSpPr>
        <p:spPr>
          <a:xfrm>
            <a:off x="9347200" y="5381462"/>
            <a:ext cx="214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Bob cheats in these instances, he gets caught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58AE6-E19B-10F7-A3B5-592E08BD4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3678" y="2952646"/>
            <a:ext cx="1252932" cy="14698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C1974B-751D-790B-1046-11AB6803E244}"/>
              </a:ext>
            </a:extLst>
          </p:cNvPr>
          <p:cNvSpPr txBox="1"/>
          <p:nvPr/>
        </p:nvSpPr>
        <p:spPr>
          <a:xfrm>
            <a:off x="4616776" y="1682221"/>
            <a:ext cx="2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47B266-B71D-95C2-81B0-26949126F3E4}"/>
              </a:ext>
            </a:extLst>
          </p:cNvPr>
          <p:cNvSpPr txBox="1"/>
          <p:nvPr/>
        </p:nvSpPr>
        <p:spPr>
          <a:xfrm>
            <a:off x="4626045" y="23564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D22202-AF0C-EDAF-0B8E-E49162A34F8A}"/>
              </a:ext>
            </a:extLst>
          </p:cNvPr>
          <p:cNvSpPr txBox="1"/>
          <p:nvPr/>
        </p:nvSpPr>
        <p:spPr>
          <a:xfrm>
            <a:off x="4655127" y="536345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6E646B-965A-ABBD-0748-996B4DD0337A}"/>
              </a:ext>
            </a:extLst>
          </p:cNvPr>
          <p:cNvSpPr txBox="1"/>
          <p:nvPr/>
        </p:nvSpPr>
        <p:spPr>
          <a:xfrm>
            <a:off x="6947339" y="16549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E593AB-3910-9053-F872-4C61BA689C7D}"/>
              </a:ext>
            </a:extLst>
          </p:cNvPr>
          <p:cNvSpPr txBox="1"/>
          <p:nvPr/>
        </p:nvSpPr>
        <p:spPr>
          <a:xfrm>
            <a:off x="6947339" y="23786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773438-EB2E-21EB-058E-C42DC8280B16}"/>
              </a:ext>
            </a:extLst>
          </p:cNvPr>
          <p:cNvSpPr txBox="1"/>
          <p:nvPr/>
        </p:nvSpPr>
        <p:spPr>
          <a:xfrm>
            <a:off x="6947339" y="538146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CF7F98-9BFB-53D5-BC8F-A6F458634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940" y="3063404"/>
            <a:ext cx="1793621" cy="648939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3C4F754A-DBF4-89A6-DC0E-9A3B2D083817}"/>
              </a:ext>
            </a:extLst>
          </p:cNvPr>
          <p:cNvSpPr/>
          <p:nvPr/>
        </p:nvSpPr>
        <p:spPr>
          <a:xfrm>
            <a:off x="11328623" y="3007986"/>
            <a:ext cx="838200" cy="52777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 no!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E51E777-0265-3209-20F8-7C273465F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495" y="5696958"/>
            <a:ext cx="472562" cy="4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  <p:bldP spid="32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1782-1E7E-B25F-6BD7-467125F1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F87AE-445F-1EA0-B997-DE1E62BED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Alice and Bob run </a:t>
                </a:r>
                <a:r>
                  <a:rPr lang="en-US" i="1" dirty="0"/>
                  <a:t>m</a:t>
                </a:r>
                <a:r>
                  <a:rPr lang="en-US" dirty="0"/>
                  <a:t> instances.</a:t>
                </a:r>
              </a:p>
              <a:p>
                <a:r>
                  <a:rPr lang="en-US" dirty="0"/>
                  <a:t>Suppose the malicious Bob cheats in </a:t>
                </a:r>
                <a:r>
                  <a:rPr lang="en-US" i="1" dirty="0"/>
                  <a:t>0.5m</a:t>
                </a:r>
                <a:r>
                  <a:rPr lang="en-US" dirty="0"/>
                  <a:t> instances.</a:t>
                </a:r>
              </a:p>
              <a:p>
                <a:r>
                  <a:rPr lang="en-US" dirty="0"/>
                  <a:t>Alice chooses random subset of size </a:t>
                </a:r>
                <a:r>
                  <a:rPr lang="en-US" i="1" dirty="0"/>
                  <a:t>0.3m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𝐵𝑜𝑏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𝑎𝑤𝑎𝑦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F87AE-445F-1EA0-B997-DE1E62BED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5D6EB4-7027-7CD5-A449-01BE108E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11" y="5420211"/>
            <a:ext cx="1252932" cy="1469858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8634F41A-BF3A-C17C-A93C-6DB20257C6D5}"/>
              </a:ext>
            </a:extLst>
          </p:cNvPr>
          <p:cNvSpPr/>
          <p:nvPr/>
        </p:nvSpPr>
        <p:spPr>
          <a:xfrm>
            <a:off x="2493254" y="4073694"/>
            <a:ext cx="3016241" cy="146985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should only cheat in a small fraction of instances!</a:t>
            </a:r>
          </a:p>
        </p:txBody>
      </p:sp>
      <p:pic>
        <p:nvPicPr>
          <p:cNvPr id="6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47D76126-3137-75D2-F8B9-0EBA84704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507" y="5345618"/>
            <a:ext cx="1587500" cy="22733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1E3D28D5-0791-89F6-BACA-1D106E3949D2}"/>
              </a:ext>
            </a:extLst>
          </p:cNvPr>
          <p:cNvSpPr/>
          <p:nvPr/>
        </p:nvSpPr>
        <p:spPr>
          <a:xfrm>
            <a:off x="7556134" y="4158624"/>
            <a:ext cx="2515755" cy="138492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majority of the instances should be correct!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34665-0EE4-B3C8-28FD-5C35A1BDD7A2}"/>
              </a:ext>
            </a:extLst>
          </p:cNvPr>
          <p:cNvSpPr txBox="1"/>
          <p:nvPr/>
        </p:nvSpPr>
        <p:spPr>
          <a:xfrm>
            <a:off x="7615805" y="1130231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Cut &amp; Choose!</a:t>
            </a:r>
          </a:p>
        </p:txBody>
      </p:sp>
    </p:spTree>
    <p:extLst>
      <p:ext uri="{BB962C8B-B14F-4D97-AF65-F5344CB8AC3E}">
        <p14:creationId xmlns:p14="http://schemas.microsoft.com/office/powerpoint/2010/main" val="2510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6F716-F1F7-526E-21D6-C6DDA65B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CF87-6284-D10F-8FDA-1C749E3B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to Achieve Malicious Security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CE623A56-0A73-7096-120A-B8F6CF7E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AA585CC1-D8D4-89C7-A9E3-A342AF098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EC3F6F23-24E4-1841-A278-6593457A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1541066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A9C44044-68A8-F4B4-00C1-73E945BF5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47E106D1-5FBC-9F13-8126-0ED15B25E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862BAF23-8DB9-15EB-BE04-CFC3F4CFE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88E7745E-F2AE-D73F-9603-F5EFE0D4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1" name="Picture 10" descr="A close-up of a device&#10;&#10;AI-generated content may be incorrect.">
            <a:extLst>
              <a:ext uri="{FF2B5EF4-FFF2-40B4-BE49-F238E27FC236}">
                <a16:creationId xmlns:a16="http://schemas.microsoft.com/office/drawing/2014/main" id="{16175942-7D34-0A32-2D22-E7289915B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56BBC1-95A8-00E1-7345-092E1AEE2C3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132329" y="1881803"/>
            <a:ext cx="2863753" cy="1552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C22F2-B9BB-3832-07DF-D4D51A749700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3D046B-2F93-94FF-4846-4BB7E241695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A1E39F-B0A4-05B0-7BC4-6E2D670C8EF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9B8FA3-C67D-37EF-8AD0-DF98167DFC9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E70A91-3858-3290-69EF-9117ADE481B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32E132-C2E1-F1D1-FB97-7B50517BD39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79102" y="1881803"/>
            <a:ext cx="3188774" cy="1856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554181-0C7E-EB0E-24A0-F1F0BC79E994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AF83A-650D-059E-CDE2-FA07DCC62DDA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C7A627-0169-F8E1-E69E-1F9D0C6DED1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67DF9C-937F-8C5A-53E1-D30DDA451862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C24CF5-AAFE-E929-92C2-790EA17B019A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55723EBC-BB5B-6CC5-FB0F-18A7FF022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501" y="2762006"/>
            <a:ext cx="1444071" cy="1694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242F5A-05D1-F565-6F6C-EFEAB913E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771" y="1566891"/>
            <a:ext cx="1873642" cy="67789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4F04EE2-6339-1E11-2CC6-48F5FEB8C636}"/>
              </a:ext>
            </a:extLst>
          </p:cNvPr>
          <p:cNvSpPr/>
          <p:nvPr/>
        </p:nvSpPr>
        <p:spPr>
          <a:xfrm>
            <a:off x="4655127" y="2326512"/>
            <a:ext cx="2641600" cy="16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7BF572-CBCA-880C-47D1-15D3DF48546E}"/>
              </a:ext>
            </a:extLst>
          </p:cNvPr>
          <p:cNvSpPr txBox="1"/>
          <p:nvPr/>
        </p:nvSpPr>
        <p:spPr>
          <a:xfrm>
            <a:off x="440703" y="2696441"/>
            <a:ext cx="19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majority vote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400DD84-307F-296C-870A-108299575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106" y="5596472"/>
            <a:ext cx="1835307" cy="6778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90DA83-8E5C-ACE8-26C1-782FD48D408B}"/>
              </a:ext>
            </a:extLst>
          </p:cNvPr>
          <p:cNvSpPr txBox="1"/>
          <p:nvPr/>
        </p:nvSpPr>
        <p:spPr>
          <a:xfrm>
            <a:off x="440703" y="5754365"/>
            <a:ext cx="3847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How about privacy?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24D6DF-F99A-7ECA-469C-E027C734E4A9}"/>
              </a:ext>
            </a:extLst>
          </p:cNvPr>
          <p:cNvSpPr txBox="1"/>
          <p:nvPr/>
        </p:nvSpPr>
        <p:spPr>
          <a:xfrm>
            <a:off x="8357239" y="1400969"/>
            <a:ext cx="351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about communication?</a:t>
            </a:r>
          </a:p>
        </p:txBody>
      </p:sp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DA42A88C-9FB4-636A-C004-F06CAFA664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4435" y="2726245"/>
            <a:ext cx="315558" cy="3155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4BED092-76EC-53C4-EE8B-A0B2DEDBFB50}"/>
              </a:ext>
            </a:extLst>
          </p:cNvPr>
          <p:cNvSpPr txBox="1"/>
          <p:nvPr/>
        </p:nvSpPr>
        <p:spPr>
          <a:xfrm>
            <a:off x="1856911" y="6297370"/>
            <a:ext cx="281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may learn Bobs input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FF404F-193B-C8DB-C6C6-6468620C4E94}"/>
              </a:ext>
            </a:extLst>
          </p:cNvPr>
          <p:cNvSpPr txBox="1"/>
          <p:nvPr/>
        </p:nvSpPr>
        <p:spPr>
          <a:xfrm>
            <a:off x="9406488" y="2373618"/>
            <a:ext cx="84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-fold</a:t>
            </a:r>
          </a:p>
        </p:txBody>
      </p:sp>
    </p:spTree>
    <p:extLst>
      <p:ext uri="{BB962C8B-B14F-4D97-AF65-F5344CB8AC3E}">
        <p14:creationId xmlns:p14="http://schemas.microsoft.com/office/powerpoint/2010/main" val="28240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3" grpId="0"/>
      <p:bldP spid="34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4EDA-FEE6-4675-9456-02AC4EF3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0623-C478-4B45-33BA-8463DC0DB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to deal with privacy?</a:t>
            </a:r>
          </a:p>
          <a:p>
            <a:pPr lvl="1"/>
            <a:r>
              <a:rPr lang="en-US" dirty="0"/>
              <a:t>Reveal a small subset of instances tells nothing about the input</a:t>
            </a:r>
          </a:p>
          <a:p>
            <a:pPr lvl="1"/>
            <a:r>
              <a:rPr lang="en-US" dirty="0"/>
              <a:t>Shamir secret sharing [Shamir 79]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reduce communication cost?</a:t>
            </a:r>
          </a:p>
          <a:p>
            <a:pPr lvl="1"/>
            <a:r>
              <a:rPr lang="en-US" dirty="0"/>
              <a:t>Make each instance do more work</a:t>
            </a:r>
          </a:p>
          <a:p>
            <a:pPr lvl="1"/>
            <a:r>
              <a:rPr lang="en-US" dirty="0"/>
              <a:t>“Packing” more information into each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have privacy and low communication cost at the same time?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17709-3CDE-1246-AE8C-F18CB58BB265}"/>
              </a:ext>
            </a:extLst>
          </p:cNvPr>
          <p:cNvSpPr txBox="1"/>
          <p:nvPr/>
        </p:nvSpPr>
        <p:spPr>
          <a:xfrm>
            <a:off x="2279378" y="5273963"/>
            <a:ext cx="76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Packed Shamir Secret Sharing [Franklin-Yung 92]</a:t>
            </a:r>
          </a:p>
        </p:txBody>
      </p:sp>
    </p:spTree>
    <p:extLst>
      <p:ext uri="{BB962C8B-B14F-4D97-AF65-F5344CB8AC3E}">
        <p14:creationId xmlns:p14="http://schemas.microsoft.com/office/powerpoint/2010/main" val="2846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DC30-AE4E-3E4A-BA06-8D3F1ED4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Two-Party Computation</a:t>
            </a:r>
          </a:p>
        </p:txBody>
      </p:sp>
      <p:pic>
        <p:nvPicPr>
          <p:cNvPr id="5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EFCCDFFA-600E-B4D0-FF84-4CCD31D3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997EB-B7A6-C186-FC46-FA49E2DA89B4}"/>
              </a:ext>
            </a:extLst>
          </p:cNvPr>
          <p:cNvSpPr txBox="1"/>
          <p:nvPr/>
        </p:nvSpPr>
        <p:spPr>
          <a:xfrm>
            <a:off x="2438399" y="5201265"/>
            <a:ext cx="1386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case:</a:t>
            </a:r>
          </a:p>
          <a:p>
            <a:r>
              <a:rPr lang="en-US" dirty="0"/>
              <a:t>only Alice learns the output.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AE407-FF2B-7C8A-C526-B93A90F0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B962A-60A6-D09D-3727-FE614FF3DD16}"/>
              </a:ext>
            </a:extLst>
          </p:cNvPr>
          <p:cNvSpPr txBox="1"/>
          <p:nvPr/>
        </p:nvSpPr>
        <p:spPr>
          <a:xfrm>
            <a:off x="2142836" y="1457226"/>
            <a:ext cx="208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learns nothing beyond x,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BFC7D-B783-7AC8-D7AC-11F8D08E17CA}"/>
              </a:ext>
            </a:extLst>
          </p:cNvPr>
          <p:cNvSpPr txBox="1"/>
          <p:nvPr/>
        </p:nvSpPr>
        <p:spPr>
          <a:xfrm>
            <a:off x="7118750" y="1486652"/>
            <a:ext cx="20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learns nothing beyond 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9D96A-58F5-D7D5-8357-5C99D948D6B4}"/>
              </a:ext>
            </a:extLst>
          </p:cNvPr>
          <p:cNvSpPr/>
          <p:nvPr/>
        </p:nvSpPr>
        <p:spPr>
          <a:xfrm>
            <a:off x="4682836" y="4987636"/>
            <a:ext cx="1865746" cy="5541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AF5C-CF07-5777-E2BE-7D7CF9B5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Shamir Secret Sharing [FY 92]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373252-D51E-70EC-2CCC-B2945CA5BBB6}"/>
              </a:ext>
            </a:extLst>
          </p:cNvPr>
          <p:cNvCxnSpPr>
            <a:cxnSpLocks/>
          </p:cNvCxnSpPr>
          <p:nvPr/>
        </p:nvCxnSpPr>
        <p:spPr>
          <a:xfrm>
            <a:off x="683491" y="4147127"/>
            <a:ext cx="5107709" cy="12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3ADB9-5288-ABA5-CF24-E992C912ADD2}"/>
              </a:ext>
            </a:extLst>
          </p:cNvPr>
          <p:cNvCxnSpPr/>
          <p:nvPr/>
        </p:nvCxnSpPr>
        <p:spPr>
          <a:xfrm flipV="1">
            <a:off x="1145309" y="1496291"/>
            <a:ext cx="0" cy="3389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468A8953-90A7-7061-4F76-51BA94001E50}"/>
              </a:ext>
            </a:extLst>
          </p:cNvPr>
          <p:cNvSpPr/>
          <p:nvPr/>
        </p:nvSpPr>
        <p:spPr>
          <a:xfrm>
            <a:off x="905164" y="2710873"/>
            <a:ext cx="4378037" cy="1807649"/>
          </a:xfrm>
          <a:custGeom>
            <a:avLst/>
            <a:gdLst>
              <a:gd name="csX0" fmla="*/ 0 w 4378037"/>
              <a:gd name="csY0" fmla="*/ 1716950 h 1807649"/>
              <a:gd name="csX1" fmla="*/ 646546 w 4378037"/>
              <a:gd name="csY1" fmla="*/ 1763132 h 1807649"/>
              <a:gd name="csX2" fmla="*/ 960582 w 4378037"/>
              <a:gd name="csY2" fmla="*/ 1162768 h 1807649"/>
              <a:gd name="csX3" fmla="*/ 1108364 w 4378037"/>
              <a:gd name="csY3" fmla="*/ 885677 h 1807649"/>
              <a:gd name="csX4" fmla="*/ 1293091 w 4378037"/>
              <a:gd name="csY4" fmla="*/ 793314 h 1807649"/>
              <a:gd name="csX5" fmla="*/ 1431637 w 4378037"/>
              <a:gd name="csY5" fmla="*/ 978041 h 1807649"/>
              <a:gd name="csX6" fmla="*/ 1487055 w 4378037"/>
              <a:gd name="csY6" fmla="*/ 1208950 h 1807649"/>
              <a:gd name="csX7" fmla="*/ 1551709 w 4378037"/>
              <a:gd name="csY7" fmla="*/ 1421386 h 1807649"/>
              <a:gd name="csX8" fmla="*/ 1801091 w 4378037"/>
              <a:gd name="csY8" fmla="*/ 1569168 h 1807649"/>
              <a:gd name="csX9" fmla="*/ 1995055 w 4378037"/>
              <a:gd name="csY9" fmla="*/ 1329023 h 1807649"/>
              <a:gd name="csX10" fmla="*/ 2068946 w 4378037"/>
              <a:gd name="csY10" fmla="*/ 996514 h 1807649"/>
              <a:gd name="csX11" fmla="*/ 2105891 w 4378037"/>
              <a:gd name="csY11" fmla="*/ 673241 h 1807649"/>
              <a:gd name="csX12" fmla="*/ 2179782 w 4378037"/>
              <a:gd name="csY12" fmla="*/ 174477 h 1807649"/>
              <a:gd name="csX13" fmla="*/ 2438400 w 4378037"/>
              <a:gd name="csY13" fmla="*/ 8223 h 1807649"/>
              <a:gd name="csX14" fmla="*/ 2604655 w 4378037"/>
              <a:gd name="csY14" fmla="*/ 54405 h 1807649"/>
              <a:gd name="csX15" fmla="*/ 2724728 w 4378037"/>
              <a:gd name="csY15" fmla="*/ 303786 h 1807649"/>
              <a:gd name="csX16" fmla="*/ 2817091 w 4378037"/>
              <a:gd name="csY16" fmla="*/ 488514 h 1807649"/>
              <a:gd name="csX17" fmla="*/ 2890982 w 4378037"/>
              <a:gd name="csY17" fmla="*/ 562405 h 1807649"/>
              <a:gd name="csX18" fmla="*/ 3066473 w 4378037"/>
              <a:gd name="csY18" fmla="*/ 580877 h 1807649"/>
              <a:gd name="csX19" fmla="*/ 3168073 w 4378037"/>
              <a:gd name="csY19" fmla="*/ 377677 h 1807649"/>
              <a:gd name="csX20" fmla="*/ 3251200 w 4378037"/>
              <a:gd name="csY20" fmla="*/ 266841 h 1807649"/>
              <a:gd name="csX21" fmla="*/ 3315855 w 4378037"/>
              <a:gd name="csY21" fmla="*/ 183714 h 1807649"/>
              <a:gd name="csX22" fmla="*/ 3408218 w 4378037"/>
              <a:gd name="csY22" fmla="*/ 156005 h 1807649"/>
              <a:gd name="csX23" fmla="*/ 3620655 w 4378037"/>
              <a:gd name="csY23" fmla="*/ 109823 h 1807649"/>
              <a:gd name="csX24" fmla="*/ 3759200 w 4378037"/>
              <a:gd name="csY24" fmla="*/ 91350 h 1807649"/>
              <a:gd name="csX25" fmla="*/ 4091709 w 4378037"/>
              <a:gd name="csY25" fmla="*/ 91350 h 1807649"/>
              <a:gd name="csX26" fmla="*/ 4378037 w 4378037"/>
              <a:gd name="csY26" fmla="*/ 220659 h 1807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378037" h="1807649">
                <a:moveTo>
                  <a:pt x="0" y="1716950"/>
                </a:moveTo>
                <a:cubicBezTo>
                  <a:pt x="243224" y="1786223"/>
                  <a:pt x="486449" y="1855496"/>
                  <a:pt x="646546" y="1763132"/>
                </a:cubicBezTo>
                <a:cubicBezTo>
                  <a:pt x="806643" y="1670768"/>
                  <a:pt x="883612" y="1309010"/>
                  <a:pt x="960582" y="1162768"/>
                </a:cubicBezTo>
                <a:cubicBezTo>
                  <a:pt x="1037552" y="1016526"/>
                  <a:pt x="1052946" y="947253"/>
                  <a:pt x="1108364" y="885677"/>
                </a:cubicBezTo>
                <a:cubicBezTo>
                  <a:pt x="1163782" y="824101"/>
                  <a:pt x="1239212" y="777920"/>
                  <a:pt x="1293091" y="793314"/>
                </a:cubicBezTo>
                <a:cubicBezTo>
                  <a:pt x="1346970" y="808708"/>
                  <a:pt x="1399310" y="908768"/>
                  <a:pt x="1431637" y="978041"/>
                </a:cubicBezTo>
                <a:cubicBezTo>
                  <a:pt x="1463964" y="1047314"/>
                  <a:pt x="1467043" y="1135059"/>
                  <a:pt x="1487055" y="1208950"/>
                </a:cubicBezTo>
                <a:cubicBezTo>
                  <a:pt x="1507067" y="1282841"/>
                  <a:pt x="1499370" y="1361350"/>
                  <a:pt x="1551709" y="1421386"/>
                </a:cubicBezTo>
                <a:cubicBezTo>
                  <a:pt x="1604048" y="1481422"/>
                  <a:pt x="1727200" y="1584562"/>
                  <a:pt x="1801091" y="1569168"/>
                </a:cubicBezTo>
                <a:cubicBezTo>
                  <a:pt x="1874982" y="1553774"/>
                  <a:pt x="1950413" y="1424465"/>
                  <a:pt x="1995055" y="1329023"/>
                </a:cubicBezTo>
                <a:cubicBezTo>
                  <a:pt x="2039697" y="1233581"/>
                  <a:pt x="2050473" y="1105811"/>
                  <a:pt x="2068946" y="996514"/>
                </a:cubicBezTo>
                <a:cubicBezTo>
                  <a:pt x="2087419" y="887217"/>
                  <a:pt x="2087418" y="810247"/>
                  <a:pt x="2105891" y="673241"/>
                </a:cubicBezTo>
                <a:cubicBezTo>
                  <a:pt x="2124364" y="536235"/>
                  <a:pt x="2124364" y="285313"/>
                  <a:pt x="2179782" y="174477"/>
                </a:cubicBezTo>
                <a:cubicBezTo>
                  <a:pt x="2235200" y="63641"/>
                  <a:pt x="2367588" y="28235"/>
                  <a:pt x="2438400" y="8223"/>
                </a:cubicBezTo>
                <a:cubicBezTo>
                  <a:pt x="2509212" y="-11789"/>
                  <a:pt x="2556934" y="5145"/>
                  <a:pt x="2604655" y="54405"/>
                </a:cubicBezTo>
                <a:cubicBezTo>
                  <a:pt x="2652376" y="103665"/>
                  <a:pt x="2689322" y="231435"/>
                  <a:pt x="2724728" y="303786"/>
                </a:cubicBezTo>
                <a:cubicBezTo>
                  <a:pt x="2760134" y="376137"/>
                  <a:pt x="2789382" y="445411"/>
                  <a:pt x="2817091" y="488514"/>
                </a:cubicBezTo>
                <a:cubicBezTo>
                  <a:pt x="2844800" y="531617"/>
                  <a:pt x="2849418" y="547011"/>
                  <a:pt x="2890982" y="562405"/>
                </a:cubicBezTo>
                <a:cubicBezTo>
                  <a:pt x="2932546" y="577799"/>
                  <a:pt x="3020291" y="611665"/>
                  <a:pt x="3066473" y="580877"/>
                </a:cubicBezTo>
                <a:cubicBezTo>
                  <a:pt x="3112655" y="550089"/>
                  <a:pt x="3137285" y="430016"/>
                  <a:pt x="3168073" y="377677"/>
                </a:cubicBezTo>
                <a:cubicBezTo>
                  <a:pt x="3198861" y="325338"/>
                  <a:pt x="3226570" y="299168"/>
                  <a:pt x="3251200" y="266841"/>
                </a:cubicBezTo>
                <a:cubicBezTo>
                  <a:pt x="3275830" y="234514"/>
                  <a:pt x="3289685" y="202187"/>
                  <a:pt x="3315855" y="183714"/>
                </a:cubicBezTo>
                <a:cubicBezTo>
                  <a:pt x="3342025" y="165241"/>
                  <a:pt x="3357418" y="168320"/>
                  <a:pt x="3408218" y="156005"/>
                </a:cubicBezTo>
                <a:cubicBezTo>
                  <a:pt x="3459018" y="143690"/>
                  <a:pt x="3562158" y="120599"/>
                  <a:pt x="3620655" y="109823"/>
                </a:cubicBezTo>
                <a:cubicBezTo>
                  <a:pt x="3679152" y="99047"/>
                  <a:pt x="3680691" y="94429"/>
                  <a:pt x="3759200" y="91350"/>
                </a:cubicBezTo>
                <a:cubicBezTo>
                  <a:pt x="3837709" y="88271"/>
                  <a:pt x="3988570" y="69798"/>
                  <a:pt x="4091709" y="91350"/>
                </a:cubicBezTo>
                <a:cubicBezTo>
                  <a:pt x="4194849" y="112901"/>
                  <a:pt x="4286443" y="166780"/>
                  <a:pt x="4378037" y="2206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A69588-FF01-D2BB-343A-67BE47AE67EF}"/>
              </a:ext>
            </a:extLst>
          </p:cNvPr>
          <p:cNvSpPr/>
          <p:nvPr/>
        </p:nvSpPr>
        <p:spPr>
          <a:xfrm>
            <a:off x="2119746" y="3484635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C6F328-69A5-F80C-6003-5C2538C9D104}"/>
              </a:ext>
            </a:extLst>
          </p:cNvPr>
          <p:cNvSpPr/>
          <p:nvPr/>
        </p:nvSpPr>
        <p:spPr>
          <a:xfrm>
            <a:off x="2327564" y="3775733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29DE6-5761-78E6-4A01-7C2159D59A31}"/>
              </a:ext>
            </a:extLst>
          </p:cNvPr>
          <p:cNvSpPr/>
          <p:nvPr/>
        </p:nvSpPr>
        <p:spPr>
          <a:xfrm>
            <a:off x="2600037" y="42256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7604FE-8E04-8DFA-C0E3-71935C530A76}"/>
              </a:ext>
            </a:extLst>
          </p:cNvPr>
          <p:cNvSpPr/>
          <p:nvPr/>
        </p:nvSpPr>
        <p:spPr>
          <a:xfrm>
            <a:off x="1593273" y="432723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F28922-169D-C041-F528-D257EED2F2E4}"/>
              </a:ext>
            </a:extLst>
          </p:cNvPr>
          <p:cNvSpPr/>
          <p:nvPr/>
        </p:nvSpPr>
        <p:spPr>
          <a:xfrm>
            <a:off x="1230747" y="445617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5351BE-E1D8-C7FD-8437-993C46A49FFD}"/>
              </a:ext>
            </a:extLst>
          </p:cNvPr>
          <p:cNvSpPr/>
          <p:nvPr/>
        </p:nvSpPr>
        <p:spPr>
          <a:xfrm>
            <a:off x="2996113" y="316910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78CAD-83B7-A325-7105-20966FB5F9B5}"/>
              </a:ext>
            </a:extLst>
          </p:cNvPr>
          <p:cNvSpPr/>
          <p:nvPr/>
        </p:nvSpPr>
        <p:spPr>
          <a:xfrm>
            <a:off x="3239663" y="270647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EBDA4F-6E83-BBEF-C80A-7058676295FB}"/>
              </a:ext>
            </a:extLst>
          </p:cNvPr>
          <p:cNvSpPr/>
          <p:nvPr/>
        </p:nvSpPr>
        <p:spPr>
          <a:xfrm>
            <a:off x="1854208" y="372881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EA307A-FCA4-3F95-A66E-E9A52A4F4594}"/>
              </a:ext>
            </a:extLst>
          </p:cNvPr>
          <p:cNvSpPr/>
          <p:nvPr/>
        </p:nvSpPr>
        <p:spPr>
          <a:xfrm>
            <a:off x="2898045" y="385296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5848A6-18F9-6608-6C8E-7D278D883B30}"/>
              </a:ext>
            </a:extLst>
          </p:cNvPr>
          <p:cNvSpPr/>
          <p:nvPr/>
        </p:nvSpPr>
        <p:spPr>
          <a:xfrm>
            <a:off x="3726869" y="320723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0C14BB-794E-B460-D011-C95DF02DD7DF}"/>
              </a:ext>
            </a:extLst>
          </p:cNvPr>
          <p:cNvSpPr/>
          <p:nvPr/>
        </p:nvSpPr>
        <p:spPr>
          <a:xfrm>
            <a:off x="4806370" y="276167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E40E0-71D0-D262-8279-1DB5BB273847}"/>
              </a:ext>
            </a:extLst>
          </p:cNvPr>
          <p:cNvSpPr txBox="1"/>
          <p:nvPr/>
        </p:nvSpPr>
        <p:spPr>
          <a:xfrm>
            <a:off x="6363517" y="3658942"/>
            <a:ext cx="499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Share(x)</a:t>
            </a:r>
            <a:r>
              <a:rPr lang="en-US" i="1" dirty="0"/>
              <a:t> </a:t>
            </a:r>
            <a:r>
              <a:rPr lang="en-US" dirty="0"/>
              <a:t>algorithm:</a:t>
            </a:r>
          </a:p>
          <a:p>
            <a:r>
              <a:rPr lang="en-US" dirty="0"/>
              <a:t>1. Sample a random polynomial </a:t>
            </a:r>
            <a:r>
              <a:rPr lang="en-US" i="1" dirty="0"/>
              <a:t>p</a:t>
            </a:r>
            <a:r>
              <a:rPr lang="en-US" dirty="0"/>
              <a:t> of degree </a:t>
            </a:r>
            <a:r>
              <a:rPr lang="en-US" i="1" dirty="0"/>
              <a:t>k </a:t>
            </a:r>
            <a:r>
              <a:rPr lang="en-US" dirty="0"/>
              <a:t>conditioned 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) = 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-25000" dirty="0"/>
              <a:t>2 </a:t>
            </a:r>
            <a:r>
              <a:rPr lang="en-US" dirty="0"/>
              <a:t>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r>
              <a:rPr lang="en-US" dirty="0"/>
              <a:t>) = x</a:t>
            </a:r>
            <a:r>
              <a:rPr lang="en-US" i="1" baseline="-25000" dirty="0"/>
              <a:t>l</a:t>
            </a:r>
            <a:endParaRPr lang="en-US" dirty="0"/>
          </a:p>
          <a:p>
            <a:r>
              <a:rPr lang="en-US" dirty="0"/>
              <a:t>2. Distribute the shares by giving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to party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0A9DF-A3AE-839A-AB68-DEA607DD711C}"/>
              </a:ext>
            </a:extLst>
          </p:cNvPr>
          <p:cNvSpPr txBox="1"/>
          <p:nvPr/>
        </p:nvSpPr>
        <p:spPr>
          <a:xfrm>
            <a:off x="6359233" y="1690688"/>
            <a:ext cx="248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Packing size: </a:t>
            </a:r>
            <a:r>
              <a:rPr lang="en-US" i="1" dirty="0"/>
              <a:t>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A396CF-DDE5-4793-7661-50572074764C}"/>
              </a:ext>
            </a:extLst>
          </p:cNvPr>
          <p:cNvSpPr txBox="1"/>
          <p:nvPr/>
        </p:nvSpPr>
        <p:spPr>
          <a:xfrm>
            <a:off x="6359232" y="2060020"/>
            <a:ext cx="46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Secrets: </a:t>
            </a:r>
            <a:r>
              <a:rPr lang="en-US" i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l</a:t>
            </a:r>
            <a:r>
              <a:rPr lang="en-US" dirty="0"/>
              <a:t>) shared to </a:t>
            </a:r>
            <a:r>
              <a:rPr lang="en-US" i="1" dirty="0"/>
              <a:t>m</a:t>
            </a:r>
            <a:r>
              <a:rPr lang="en-US" dirty="0"/>
              <a:t> parties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831712-481F-3DCD-C983-A5071BB49CBE}"/>
              </a:ext>
            </a:extLst>
          </p:cNvPr>
          <p:cNvSpPr txBox="1"/>
          <p:nvPr/>
        </p:nvSpPr>
        <p:spPr>
          <a:xfrm>
            <a:off x="6359233" y="2387072"/>
            <a:ext cx="33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m</a:t>
            </a:r>
            <a:r>
              <a:rPr lang="en-US" dirty="0"/>
              <a:t> distinct points: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62DF5C-A82B-EE57-A8BF-F6DCEA0FEADC}"/>
              </a:ext>
            </a:extLst>
          </p:cNvPr>
          <p:cNvSpPr txBox="1"/>
          <p:nvPr/>
        </p:nvSpPr>
        <p:spPr>
          <a:xfrm>
            <a:off x="6359233" y="2736676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</a:t>
            </a:r>
            <a:r>
              <a:rPr lang="en-US" i="1" dirty="0"/>
              <a:t>l </a:t>
            </a:r>
            <a:r>
              <a:rPr lang="en-US" dirty="0"/>
              <a:t>distinct points: 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l-GR" dirty="0"/>
              <a:t>β</a:t>
            </a:r>
            <a:r>
              <a:rPr lang="en-US" i="1" baseline="-25000" dirty="0"/>
              <a:t>l</a:t>
            </a:r>
            <a:endParaRPr lang="en-US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F16C54-75A8-9C3F-F0D7-B159BEEAB724}"/>
              </a:ext>
            </a:extLst>
          </p:cNvPr>
          <p:cNvSpPr txBox="1"/>
          <p:nvPr/>
        </p:nvSpPr>
        <p:spPr>
          <a:xfrm>
            <a:off x="1145309" y="5168051"/>
            <a:ext cx="6488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set degree </a:t>
            </a:r>
            <a:r>
              <a:rPr lang="en-US" i="1" dirty="0"/>
              <a:t>k = t + l</a:t>
            </a:r>
            <a:r>
              <a:rPr lang="en-US" dirty="0"/>
              <a:t>, then any </a:t>
            </a:r>
            <a:r>
              <a:rPr lang="en-US" i="1" dirty="0"/>
              <a:t>t</a:t>
            </a:r>
            <a:r>
              <a:rPr lang="en-US" dirty="0"/>
              <a:t> parties cannot deduce any information about the secrets, and any 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i="1" dirty="0"/>
              <a:t>l + </a:t>
            </a:r>
            <a:r>
              <a:rPr lang="en-US" dirty="0"/>
              <a:t>1 parties can reconstruct all the secrets (via interpolation).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C68B4-3078-C8B1-E1F1-66C0B4BC6736}"/>
              </a:ext>
            </a:extLst>
          </p:cNvPr>
          <p:cNvSpPr txBox="1"/>
          <p:nvPr/>
        </p:nvSpPr>
        <p:spPr>
          <a:xfrm>
            <a:off x="1145309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DDB925-DD47-BAC1-FC7D-0A307A41948C}"/>
              </a:ext>
            </a:extLst>
          </p:cNvPr>
          <p:cNvSpPr txBox="1"/>
          <p:nvPr/>
        </p:nvSpPr>
        <p:spPr>
          <a:xfrm>
            <a:off x="1491698" y="4114072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A2E806-99CE-F7AB-7F45-D74D17069C39}"/>
              </a:ext>
            </a:extLst>
          </p:cNvPr>
          <p:cNvSpPr txBox="1"/>
          <p:nvPr/>
        </p:nvSpPr>
        <p:spPr>
          <a:xfrm>
            <a:off x="4036295" y="410865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m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0FA654-A1AA-705E-17B2-84F9ED52CAF8}"/>
              </a:ext>
            </a:extLst>
          </p:cNvPr>
          <p:cNvSpPr txBox="1"/>
          <p:nvPr/>
        </p:nvSpPr>
        <p:spPr>
          <a:xfrm>
            <a:off x="1771088" y="4114163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1299EF-56CB-C5CC-C19F-7B35941EFB35}"/>
              </a:ext>
            </a:extLst>
          </p:cNvPr>
          <p:cNvSpPr txBox="1"/>
          <p:nvPr/>
        </p:nvSpPr>
        <p:spPr>
          <a:xfrm>
            <a:off x="2843680" y="4113434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2AB6-63F5-A3C1-8BA5-ECDDEA554A33}"/>
              </a:ext>
            </a:extLst>
          </p:cNvPr>
          <p:cNvSpPr txBox="1"/>
          <p:nvPr/>
        </p:nvSpPr>
        <p:spPr>
          <a:xfrm>
            <a:off x="4748062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i="1" baseline="-25000" dirty="0"/>
              <a:t>l</a:t>
            </a:r>
            <a:endParaRPr lang="en-US" sz="10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A2C1C-7D18-370F-F132-F3626BE138D1}"/>
              </a:ext>
            </a:extLst>
          </p:cNvPr>
          <p:cNvSpPr txBox="1"/>
          <p:nvPr/>
        </p:nvSpPr>
        <p:spPr>
          <a:xfrm>
            <a:off x="3633367" y="410030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93B106-E29C-3199-73EF-BF47592B46ED}"/>
              </a:ext>
            </a:extLst>
          </p:cNvPr>
          <p:cNvSpPr txBox="1"/>
          <p:nvPr/>
        </p:nvSpPr>
        <p:spPr>
          <a:xfrm>
            <a:off x="2023990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C38C43-6114-ED23-6D3B-8AA990D1D4AE}"/>
              </a:ext>
            </a:extLst>
          </p:cNvPr>
          <p:cNvSpPr txBox="1"/>
          <p:nvPr/>
        </p:nvSpPr>
        <p:spPr>
          <a:xfrm>
            <a:off x="2248263" y="4108658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4</a:t>
            </a:r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/>
              <p:nvPr/>
            </p:nvSpPr>
            <p:spPr>
              <a:xfrm>
                <a:off x="9535985" y="1555850"/>
                <a:ext cx="190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FF02E-AF2D-3A59-DDA2-234E1DDF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985" y="1555850"/>
                <a:ext cx="1909994" cy="369332"/>
              </a:xfrm>
              <a:prstGeom prst="rect">
                <a:avLst/>
              </a:prstGeom>
              <a:blipFill>
                <a:blip r:embed="rId2"/>
                <a:stretch>
                  <a:fillRect l="-263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01E50C-ABA1-544E-9FCB-E47E6C33A5EE}"/>
              </a:ext>
            </a:extLst>
          </p:cNvPr>
          <p:cNvSpPr txBox="1"/>
          <p:nvPr/>
        </p:nvSpPr>
        <p:spPr>
          <a:xfrm>
            <a:off x="6359232" y="3111971"/>
            <a:ext cx="31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&lt;= </a:t>
            </a:r>
            <a:r>
              <a:rPr lang="en-US" i="1" dirty="0"/>
              <a:t>t</a:t>
            </a:r>
            <a:r>
              <a:rPr lang="en-US" dirty="0"/>
              <a:t> parties can be corrupted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15CB-6135-5DDD-C834-6F83F19886D2}"/>
              </a:ext>
            </a:extLst>
          </p:cNvPr>
          <p:cNvSpPr txBox="1"/>
          <p:nvPr/>
        </p:nvSpPr>
        <p:spPr>
          <a:xfrm>
            <a:off x="1676397" y="355462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F4E7-96FA-900C-7B65-4E118519D866}"/>
              </a:ext>
            </a:extLst>
          </p:cNvPr>
          <p:cNvSpPr txBox="1"/>
          <p:nvPr/>
        </p:nvSpPr>
        <p:spPr>
          <a:xfrm>
            <a:off x="2716160" y="3661450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24FBC-10C5-5CA0-B1D8-27CF890E0931}"/>
              </a:ext>
            </a:extLst>
          </p:cNvPr>
          <p:cNvSpPr txBox="1"/>
          <p:nvPr/>
        </p:nvSpPr>
        <p:spPr>
          <a:xfrm>
            <a:off x="3519053" y="3107218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8DBE7-0879-DCB2-9515-4E7369459091}"/>
              </a:ext>
            </a:extLst>
          </p:cNvPr>
          <p:cNvSpPr txBox="1"/>
          <p:nvPr/>
        </p:nvSpPr>
        <p:spPr>
          <a:xfrm>
            <a:off x="4655669" y="2565952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i="1" baseline="-25000" dirty="0"/>
              <a:t>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EB598-9BAF-DFDD-4E32-FB74FCF8DAAD}"/>
              </a:ext>
            </a:extLst>
          </p:cNvPr>
          <p:cNvSpPr/>
          <p:nvPr/>
        </p:nvSpPr>
        <p:spPr>
          <a:xfrm>
            <a:off x="4099855" y="2961298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72989C-FAD0-37E4-692D-248CCA7C9E3C}"/>
              </a:ext>
            </a:extLst>
          </p:cNvPr>
          <p:cNvSpPr/>
          <p:nvPr/>
        </p:nvSpPr>
        <p:spPr>
          <a:xfrm>
            <a:off x="6322287" y="3649680"/>
            <a:ext cx="4994564" cy="1325563"/>
          </a:xfrm>
          <a:prstGeom prst="rect">
            <a:avLst/>
          </a:prstGeom>
          <a:solidFill>
            <a:schemeClr val="accent1">
              <a:alpha val="3486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043470-9788-3AD5-CB71-56976CE577BB}"/>
              </a:ext>
            </a:extLst>
          </p:cNvPr>
          <p:cNvSpPr txBox="1"/>
          <p:nvPr/>
        </p:nvSpPr>
        <p:spPr>
          <a:xfrm>
            <a:off x="1854208" y="1552554"/>
            <a:ext cx="34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Encoding secrets in a polynomial</a:t>
            </a:r>
          </a:p>
        </p:txBody>
      </p:sp>
      <p:sp>
        <p:nvSpPr>
          <p:cNvPr id="53" name="Left Arrow 52">
            <a:extLst>
              <a:ext uri="{FF2B5EF4-FFF2-40B4-BE49-F238E27FC236}">
                <a16:creationId xmlns:a16="http://schemas.microsoft.com/office/drawing/2014/main" id="{F3B9F913-244F-47CE-7EA8-F7532DC8CF38}"/>
              </a:ext>
            </a:extLst>
          </p:cNvPr>
          <p:cNvSpPr/>
          <p:nvPr/>
        </p:nvSpPr>
        <p:spPr>
          <a:xfrm>
            <a:off x="9475840" y="2921342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E19530-A6E5-FE30-158A-7EB1BE0CDC8B}"/>
              </a:ext>
            </a:extLst>
          </p:cNvPr>
          <p:cNvSpPr txBox="1"/>
          <p:nvPr/>
        </p:nvSpPr>
        <p:spPr>
          <a:xfrm>
            <a:off x="10006995" y="2763441"/>
            <a:ext cx="143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hide secrets</a:t>
            </a:r>
          </a:p>
        </p:txBody>
      </p:sp>
      <p:sp>
        <p:nvSpPr>
          <p:cNvPr id="55" name="Left Arrow 54">
            <a:extLst>
              <a:ext uri="{FF2B5EF4-FFF2-40B4-BE49-F238E27FC236}">
                <a16:creationId xmlns:a16="http://schemas.microsoft.com/office/drawing/2014/main" id="{DF180B9B-76CB-30F6-80DB-2A086F1BBDBF}"/>
              </a:ext>
            </a:extLst>
          </p:cNvPr>
          <p:cNvSpPr/>
          <p:nvPr/>
        </p:nvSpPr>
        <p:spPr>
          <a:xfrm>
            <a:off x="9507562" y="2547158"/>
            <a:ext cx="508669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3ED9F9-96A9-3DE8-8D6A-D2FC147A249B}"/>
              </a:ext>
            </a:extLst>
          </p:cNvPr>
          <p:cNvSpPr txBox="1"/>
          <p:nvPr/>
        </p:nvSpPr>
        <p:spPr>
          <a:xfrm>
            <a:off x="10016231" y="2385351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shares</a:t>
            </a:r>
          </a:p>
        </p:txBody>
      </p:sp>
    </p:spTree>
    <p:extLst>
      <p:ext uri="{BB962C8B-B14F-4D97-AF65-F5344CB8AC3E}">
        <p14:creationId xmlns:p14="http://schemas.microsoft.com/office/powerpoint/2010/main" val="2031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CD67-1D6A-DB71-4FBA-9ADA1AAC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under Packed 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A66E-4826-F762-80D2-BDB81939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)) is a sharing of vector</a:t>
            </a:r>
            <a:r>
              <a:rPr lang="en-US" i="1" dirty="0"/>
              <a:t> 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i="1" baseline="-25000" dirty="0"/>
              <a:t>l</a:t>
            </a:r>
            <a:r>
              <a:rPr lang="en-US" dirty="0"/>
              <a:t>).</a:t>
            </a:r>
            <a:endParaRPr lang="en-US" i="1" dirty="0"/>
          </a:p>
          <a:p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)) is a sharing of vector </a:t>
            </a:r>
            <a:r>
              <a:rPr lang="en-US" i="1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i="1" baseline="-25000" dirty="0" err="1"/>
              <a:t>l</a:t>
            </a:r>
            <a:r>
              <a:rPr lang="en-US" dirty="0"/>
              <a:t>).</a:t>
            </a:r>
          </a:p>
          <a:p>
            <a:r>
              <a:rPr lang="en-US" dirty="0"/>
              <a:t>Then (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CA" dirty="0"/>
              <a:t>·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</a:t>
            </a:r>
            <a:r>
              <a:rPr lang="en-CA" dirty="0"/>
              <a:t>·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i="1" baseline="-25000" dirty="0"/>
              <a:t>m</a:t>
            </a:r>
            <a:r>
              <a:rPr lang="en-US" dirty="0"/>
              <a:t>)) is a sharing of?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7F124-65CE-9781-EE28-60DE0686225D}"/>
              </a:ext>
            </a:extLst>
          </p:cNvPr>
          <p:cNvSpPr txBox="1"/>
          <p:nvPr/>
        </p:nvSpPr>
        <p:spPr>
          <a:xfrm>
            <a:off x="8679836" y="2804124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(x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…, </a:t>
            </a: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i="1" baseline="-25000" dirty="0" err="1">
                <a:solidFill>
                  <a:srgbClr val="FF0000"/>
                </a:solidFill>
              </a:rPr>
              <a:t>l</a:t>
            </a:r>
            <a:r>
              <a:rPr lang="en-US" sz="2800" dirty="0" err="1">
                <a:solidFill>
                  <a:srgbClr val="FF0000"/>
                </a:solidFill>
              </a:rPr>
              <a:t>y</a:t>
            </a:r>
            <a:r>
              <a:rPr lang="en-US" sz="2800" i="1" baseline="-25000" dirty="0" err="1">
                <a:solidFill>
                  <a:srgbClr val="FF0000"/>
                </a:solidFill>
              </a:rPr>
              <a:t>l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56EE0-C5C5-A5FE-390D-09AACD8FD2B8}"/>
              </a:ext>
            </a:extLst>
          </p:cNvPr>
          <p:cNvCxnSpPr>
            <a:cxnSpLocks/>
          </p:cNvCxnSpPr>
          <p:nvPr/>
        </p:nvCxnSpPr>
        <p:spPr>
          <a:xfrm>
            <a:off x="1560945" y="6079836"/>
            <a:ext cx="5107709" cy="12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3CE9F5-6A9F-4BC9-CA6C-F32B38BA8D72}"/>
              </a:ext>
            </a:extLst>
          </p:cNvPr>
          <p:cNvCxnSpPr/>
          <p:nvPr/>
        </p:nvCxnSpPr>
        <p:spPr>
          <a:xfrm flipV="1">
            <a:off x="2022763" y="3429000"/>
            <a:ext cx="0" cy="3389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FA5B3804-A943-C315-3E64-FCDC5B35AAA9}"/>
              </a:ext>
            </a:extLst>
          </p:cNvPr>
          <p:cNvSpPr/>
          <p:nvPr/>
        </p:nvSpPr>
        <p:spPr>
          <a:xfrm>
            <a:off x="1782618" y="4643582"/>
            <a:ext cx="4378037" cy="1807649"/>
          </a:xfrm>
          <a:custGeom>
            <a:avLst/>
            <a:gdLst>
              <a:gd name="csX0" fmla="*/ 0 w 4378037"/>
              <a:gd name="csY0" fmla="*/ 1716950 h 1807649"/>
              <a:gd name="csX1" fmla="*/ 646546 w 4378037"/>
              <a:gd name="csY1" fmla="*/ 1763132 h 1807649"/>
              <a:gd name="csX2" fmla="*/ 960582 w 4378037"/>
              <a:gd name="csY2" fmla="*/ 1162768 h 1807649"/>
              <a:gd name="csX3" fmla="*/ 1108364 w 4378037"/>
              <a:gd name="csY3" fmla="*/ 885677 h 1807649"/>
              <a:gd name="csX4" fmla="*/ 1293091 w 4378037"/>
              <a:gd name="csY4" fmla="*/ 793314 h 1807649"/>
              <a:gd name="csX5" fmla="*/ 1431637 w 4378037"/>
              <a:gd name="csY5" fmla="*/ 978041 h 1807649"/>
              <a:gd name="csX6" fmla="*/ 1487055 w 4378037"/>
              <a:gd name="csY6" fmla="*/ 1208950 h 1807649"/>
              <a:gd name="csX7" fmla="*/ 1551709 w 4378037"/>
              <a:gd name="csY7" fmla="*/ 1421386 h 1807649"/>
              <a:gd name="csX8" fmla="*/ 1801091 w 4378037"/>
              <a:gd name="csY8" fmla="*/ 1569168 h 1807649"/>
              <a:gd name="csX9" fmla="*/ 1995055 w 4378037"/>
              <a:gd name="csY9" fmla="*/ 1329023 h 1807649"/>
              <a:gd name="csX10" fmla="*/ 2068946 w 4378037"/>
              <a:gd name="csY10" fmla="*/ 996514 h 1807649"/>
              <a:gd name="csX11" fmla="*/ 2105891 w 4378037"/>
              <a:gd name="csY11" fmla="*/ 673241 h 1807649"/>
              <a:gd name="csX12" fmla="*/ 2179782 w 4378037"/>
              <a:gd name="csY12" fmla="*/ 174477 h 1807649"/>
              <a:gd name="csX13" fmla="*/ 2438400 w 4378037"/>
              <a:gd name="csY13" fmla="*/ 8223 h 1807649"/>
              <a:gd name="csX14" fmla="*/ 2604655 w 4378037"/>
              <a:gd name="csY14" fmla="*/ 54405 h 1807649"/>
              <a:gd name="csX15" fmla="*/ 2724728 w 4378037"/>
              <a:gd name="csY15" fmla="*/ 303786 h 1807649"/>
              <a:gd name="csX16" fmla="*/ 2817091 w 4378037"/>
              <a:gd name="csY16" fmla="*/ 488514 h 1807649"/>
              <a:gd name="csX17" fmla="*/ 2890982 w 4378037"/>
              <a:gd name="csY17" fmla="*/ 562405 h 1807649"/>
              <a:gd name="csX18" fmla="*/ 3066473 w 4378037"/>
              <a:gd name="csY18" fmla="*/ 580877 h 1807649"/>
              <a:gd name="csX19" fmla="*/ 3168073 w 4378037"/>
              <a:gd name="csY19" fmla="*/ 377677 h 1807649"/>
              <a:gd name="csX20" fmla="*/ 3251200 w 4378037"/>
              <a:gd name="csY20" fmla="*/ 266841 h 1807649"/>
              <a:gd name="csX21" fmla="*/ 3315855 w 4378037"/>
              <a:gd name="csY21" fmla="*/ 183714 h 1807649"/>
              <a:gd name="csX22" fmla="*/ 3408218 w 4378037"/>
              <a:gd name="csY22" fmla="*/ 156005 h 1807649"/>
              <a:gd name="csX23" fmla="*/ 3620655 w 4378037"/>
              <a:gd name="csY23" fmla="*/ 109823 h 1807649"/>
              <a:gd name="csX24" fmla="*/ 3759200 w 4378037"/>
              <a:gd name="csY24" fmla="*/ 91350 h 1807649"/>
              <a:gd name="csX25" fmla="*/ 4091709 w 4378037"/>
              <a:gd name="csY25" fmla="*/ 91350 h 1807649"/>
              <a:gd name="csX26" fmla="*/ 4378037 w 4378037"/>
              <a:gd name="csY26" fmla="*/ 220659 h 18076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378037" h="1807649">
                <a:moveTo>
                  <a:pt x="0" y="1716950"/>
                </a:moveTo>
                <a:cubicBezTo>
                  <a:pt x="243224" y="1786223"/>
                  <a:pt x="486449" y="1855496"/>
                  <a:pt x="646546" y="1763132"/>
                </a:cubicBezTo>
                <a:cubicBezTo>
                  <a:pt x="806643" y="1670768"/>
                  <a:pt x="883612" y="1309010"/>
                  <a:pt x="960582" y="1162768"/>
                </a:cubicBezTo>
                <a:cubicBezTo>
                  <a:pt x="1037552" y="1016526"/>
                  <a:pt x="1052946" y="947253"/>
                  <a:pt x="1108364" y="885677"/>
                </a:cubicBezTo>
                <a:cubicBezTo>
                  <a:pt x="1163782" y="824101"/>
                  <a:pt x="1239212" y="777920"/>
                  <a:pt x="1293091" y="793314"/>
                </a:cubicBezTo>
                <a:cubicBezTo>
                  <a:pt x="1346970" y="808708"/>
                  <a:pt x="1399310" y="908768"/>
                  <a:pt x="1431637" y="978041"/>
                </a:cubicBezTo>
                <a:cubicBezTo>
                  <a:pt x="1463964" y="1047314"/>
                  <a:pt x="1467043" y="1135059"/>
                  <a:pt x="1487055" y="1208950"/>
                </a:cubicBezTo>
                <a:cubicBezTo>
                  <a:pt x="1507067" y="1282841"/>
                  <a:pt x="1499370" y="1361350"/>
                  <a:pt x="1551709" y="1421386"/>
                </a:cubicBezTo>
                <a:cubicBezTo>
                  <a:pt x="1604048" y="1481422"/>
                  <a:pt x="1727200" y="1584562"/>
                  <a:pt x="1801091" y="1569168"/>
                </a:cubicBezTo>
                <a:cubicBezTo>
                  <a:pt x="1874982" y="1553774"/>
                  <a:pt x="1950413" y="1424465"/>
                  <a:pt x="1995055" y="1329023"/>
                </a:cubicBezTo>
                <a:cubicBezTo>
                  <a:pt x="2039697" y="1233581"/>
                  <a:pt x="2050473" y="1105811"/>
                  <a:pt x="2068946" y="996514"/>
                </a:cubicBezTo>
                <a:cubicBezTo>
                  <a:pt x="2087419" y="887217"/>
                  <a:pt x="2087418" y="810247"/>
                  <a:pt x="2105891" y="673241"/>
                </a:cubicBezTo>
                <a:cubicBezTo>
                  <a:pt x="2124364" y="536235"/>
                  <a:pt x="2124364" y="285313"/>
                  <a:pt x="2179782" y="174477"/>
                </a:cubicBezTo>
                <a:cubicBezTo>
                  <a:pt x="2235200" y="63641"/>
                  <a:pt x="2367588" y="28235"/>
                  <a:pt x="2438400" y="8223"/>
                </a:cubicBezTo>
                <a:cubicBezTo>
                  <a:pt x="2509212" y="-11789"/>
                  <a:pt x="2556934" y="5145"/>
                  <a:pt x="2604655" y="54405"/>
                </a:cubicBezTo>
                <a:cubicBezTo>
                  <a:pt x="2652376" y="103665"/>
                  <a:pt x="2689322" y="231435"/>
                  <a:pt x="2724728" y="303786"/>
                </a:cubicBezTo>
                <a:cubicBezTo>
                  <a:pt x="2760134" y="376137"/>
                  <a:pt x="2789382" y="445411"/>
                  <a:pt x="2817091" y="488514"/>
                </a:cubicBezTo>
                <a:cubicBezTo>
                  <a:pt x="2844800" y="531617"/>
                  <a:pt x="2849418" y="547011"/>
                  <a:pt x="2890982" y="562405"/>
                </a:cubicBezTo>
                <a:cubicBezTo>
                  <a:pt x="2932546" y="577799"/>
                  <a:pt x="3020291" y="611665"/>
                  <a:pt x="3066473" y="580877"/>
                </a:cubicBezTo>
                <a:cubicBezTo>
                  <a:pt x="3112655" y="550089"/>
                  <a:pt x="3137285" y="430016"/>
                  <a:pt x="3168073" y="377677"/>
                </a:cubicBezTo>
                <a:cubicBezTo>
                  <a:pt x="3198861" y="325338"/>
                  <a:pt x="3226570" y="299168"/>
                  <a:pt x="3251200" y="266841"/>
                </a:cubicBezTo>
                <a:cubicBezTo>
                  <a:pt x="3275830" y="234514"/>
                  <a:pt x="3289685" y="202187"/>
                  <a:pt x="3315855" y="183714"/>
                </a:cubicBezTo>
                <a:cubicBezTo>
                  <a:pt x="3342025" y="165241"/>
                  <a:pt x="3357418" y="168320"/>
                  <a:pt x="3408218" y="156005"/>
                </a:cubicBezTo>
                <a:cubicBezTo>
                  <a:pt x="3459018" y="143690"/>
                  <a:pt x="3562158" y="120599"/>
                  <a:pt x="3620655" y="109823"/>
                </a:cubicBezTo>
                <a:cubicBezTo>
                  <a:pt x="3679152" y="99047"/>
                  <a:pt x="3680691" y="94429"/>
                  <a:pt x="3759200" y="91350"/>
                </a:cubicBezTo>
                <a:cubicBezTo>
                  <a:pt x="3837709" y="88271"/>
                  <a:pt x="3988570" y="69798"/>
                  <a:pt x="4091709" y="91350"/>
                </a:cubicBezTo>
                <a:cubicBezTo>
                  <a:pt x="4194849" y="112901"/>
                  <a:pt x="4286443" y="166780"/>
                  <a:pt x="4378037" y="2206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DC008B-2B33-2836-E2AC-B5A78E77CDED}"/>
              </a:ext>
            </a:extLst>
          </p:cNvPr>
          <p:cNvSpPr/>
          <p:nvPr/>
        </p:nvSpPr>
        <p:spPr>
          <a:xfrm>
            <a:off x="2997200" y="5398872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05950C-8878-8C8C-0EC6-8EC5753A54EF}"/>
              </a:ext>
            </a:extLst>
          </p:cNvPr>
          <p:cNvSpPr/>
          <p:nvPr/>
        </p:nvSpPr>
        <p:spPr>
          <a:xfrm>
            <a:off x="3251196" y="5919508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3FE5AB-2B5F-5D2A-B4A7-CA2D571178FF}"/>
              </a:ext>
            </a:extLst>
          </p:cNvPr>
          <p:cNvSpPr/>
          <p:nvPr/>
        </p:nvSpPr>
        <p:spPr>
          <a:xfrm>
            <a:off x="2470727" y="625994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98E508-82CE-7B49-098C-67103AFFC849}"/>
              </a:ext>
            </a:extLst>
          </p:cNvPr>
          <p:cNvSpPr/>
          <p:nvPr/>
        </p:nvSpPr>
        <p:spPr>
          <a:xfrm>
            <a:off x="2145145" y="6388885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16530A-2703-46A1-8B99-9DB942B4A84A}"/>
              </a:ext>
            </a:extLst>
          </p:cNvPr>
          <p:cNvSpPr/>
          <p:nvPr/>
        </p:nvSpPr>
        <p:spPr>
          <a:xfrm>
            <a:off x="4003425" y="4694382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EBF849-94CE-D522-113D-729B31158A8B}"/>
              </a:ext>
            </a:extLst>
          </p:cNvPr>
          <p:cNvSpPr/>
          <p:nvPr/>
        </p:nvSpPr>
        <p:spPr>
          <a:xfrm>
            <a:off x="4292606" y="460166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C527E-AD59-FF55-FCE3-270256F8D534}"/>
              </a:ext>
            </a:extLst>
          </p:cNvPr>
          <p:cNvSpPr/>
          <p:nvPr/>
        </p:nvSpPr>
        <p:spPr>
          <a:xfrm>
            <a:off x="2731662" y="5661522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5CF69-92EE-AEBF-AF6D-063B8990A595}"/>
              </a:ext>
            </a:extLst>
          </p:cNvPr>
          <p:cNvSpPr/>
          <p:nvPr/>
        </p:nvSpPr>
        <p:spPr>
          <a:xfrm>
            <a:off x="3775499" y="5785676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B8B0DA-9A4A-5D51-C68B-CDC5C1AB5DCD}"/>
              </a:ext>
            </a:extLst>
          </p:cNvPr>
          <p:cNvSpPr/>
          <p:nvPr/>
        </p:nvSpPr>
        <p:spPr>
          <a:xfrm>
            <a:off x="4604323" y="5139946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A90A99-4351-C5C6-E57A-62D5BCC35726}"/>
              </a:ext>
            </a:extLst>
          </p:cNvPr>
          <p:cNvSpPr/>
          <p:nvPr/>
        </p:nvSpPr>
        <p:spPr>
          <a:xfrm>
            <a:off x="5683824" y="4694382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6D3F55-87C0-4DD7-5817-ABD319DA3DBE}"/>
              </a:ext>
            </a:extLst>
          </p:cNvPr>
          <p:cNvSpPr txBox="1"/>
          <p:nvPr/>
        </p:nvSpPr>
        <p:spPr>
          <a:xfrm>
            <a:off x="2018115" y="6028855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3E8974-664E-CAD3-11E3-863F1C9E3624}"/>
              </a:ext>
            </a:extLst>
          </p:cNvPr>
          <p:cNvSpPr txBox="1"/>
          <p:nvPr/>
        </p:nvSpPr>
        <p:spPr>
          <a:xfrm>
            <a:off x="2369152" y="6046781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58A8F-1028-A8E6-47B7-13679B4C13B6}"/>
              </a:ext>
            </a:extLst>
          </p:cNvPr>
          <p:cNvSpPr txBox="1"/>
          <p:nvPr/>
        </p:nvSpPr>
        <p:spPr>
          <a:xfrm>
            <a:off x="4913749" y="6041366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m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25D88-8D95-DE9B-5E04-7C477B9A5F74}"/>
              </a:ext>
            </a:extLst>
          </p:cNvPr>
          <p:cNvSpPr txBox="1"/>
          <p:nvPr/>
        </p:nvSpPr>
        <p:spPr>
          <a:xfrm>
            <a:off x="2648542" y="6046872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1</a:t>
            </a:r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5B081-0616-E32D-58F2-42765CCE81F2}"/>
              </a:ext>
            </a:extLst>
          </p:cNvPr>
          <p:cNvSpPr txBox="1"/>
          <p:nvPr/>
        </p:nvSpPr>
        <p:spPr>
          <a:xfrm>
            <a:off x="3721134" y="6046143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2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D833FF-86AB-3006-D8CF-64340E009339}"/>
              </a:ext>
            </a:extLst>
          </p:cNvPr>
          <p:cNvSpPr txBox="1"/>
          <p:nvPr/>
        </p:nvSpPr>
        <p:spPr>
          <a:xfrm>
            <a:off x="5625516" y="604136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i="1" baseline="-25000" dirty="0"/>
              <a:t>l</a:t>
            </a:r>
            <a:endParaRPr lang="en-US" sz="10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4A5C6-05BF-4370-ADDA-E9DA4BBAA28A}"/>
              </a:ext>
            </a:extLst>
          </p:cNvPr>
          <p:cNvSpPr txBox="1"/>
          <p:nvPr/>
        </p:nvSpPr>
        <p:spPr>
          <a:xfrm>
            <a:off x="4510821" y="603301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β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442206-67D0-34E8-FF70-DA9BD4BDA35D}"/>
              </a:ext>
            </a:extLst>
          </p:cNvPr>
          <p:cNvSpPr txBox="1"/>
          <p:nvPr/>
        </p:nvSpPr>
        <p:spPr>
          <a:xfrm>
            <a:off x="2901444" y="604136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E5FFA0-0347-C9E4-5ED5-4470103C72CA}"/>
              </a:ext>
            </a:extLst>
          </p:cNvPr>
          <p:cNvSpPr txBox="1"/>
          <p:nvPr/>
        </p:nvSpPr>
        <p:spPr>
          <a:xfrm>
            <a:off x="3153425" y="6041367"/>
            <a:ext cx="3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α</a:t>
            </a:r>
            <a:r>
              <a:rPr lang="en-US" sz="1000" baseline="-25000" dirty="0"/>
              <a:t>4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0F8A1-87CC-9860-B2D3-10758D743C3B}"/>
              </a:ext>
            </a:extLst>
          </p:cNvPr>
          <p:cNvSpPr txBox="1"/>
          <p:nvPr/>
        </p:nvSpPr>
        <p:spPr>
          <a:xfrm>
            <a:off x="2553851" y="5487337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D5840-04EC-1F99-CD8C-67922AA837DA}"/>
              </a:ext>
            </a:extLst>
          </p:cNvPr>
          <p:cNvSpPr txBox="1"/>
          <p:nvPr/>
        </p:nvSpPr>
        <p:spPr>
          <a:xfrm>
            <a:off x="3593614" y="5594159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5DCFD6-8A81-E21E-E09E-30B31D063992}"/>
              </a:ext>
            </a:extLst>
          </p:cNvPr>
          <p:cNvSpPr txBox="1"/>
          <p:nvPr/>
        </p:nvSpPr>
        <p:spPr>
          <a:xfrm>
            <a:off x="4396507" y="5039927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baseline="-250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94E972-9EEF-6486-9FEA-F4C7D32E46EC}"/>
              </a:ext>
            </a:extLst>
          </p:cNvPr>
          <p:cNvSpPr txBox="1"/>
          <p:nvPr/>
        </p:nvSpPr>
        <p:spPr>
          <a:xfrm>
            <a:off x="5533123" y="4498661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x</a:t>
            </a:r>
            <a:r>
              <a:rPr lang="en-US" sz="1000" i="1" baseline="-25000" dirty="0"/>
              <a:t>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6900F1-F1B5-C0F7-D135-A6A8889F3073}"/>
              </a:ext>
            </a:extLst>
          </p:cNvPr>
          <p:cNvSpPr/>
          <p:nvPr/>
        </p:nvSpPr>
        <p:spPr>
          <a:xfrm>
            <a:off x="4977309" y="4894007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4CA294F-FE71-C54D-E134-394EF8E93FFF}"/>
              </a:ext>
            </a:extLst>
          </p:cNvPr>
          <p:cNvSpPr/>
          <p:nvPr/>
        </p:nvSpPr>
        <p:spPr>
          <a:xfrm>
            <a:off x="1773381" y="4043830"/>
            <a:ext cx="4512967" cy="1047715"/>
          </a:xfrm>
          <a:custGeom>
            <a:avLst/>
            <a:gdLst>
              <a:gd name="csX0" fmla="*/ 0 w 4512967"/>
              <a:gd name="csY0" fmla="*/ 1047715 h 1047715"/>
              <a:gd name="csX1" fmla="*/ 64655 w 4512967"/>
              <a:gd name="csY1" fmla="*/ 936879 h 1047715"/>
              <a:gd name="csX2" fmla="*/ 341746 w 4512967"/>
              <a:gd name="csY2" fmla="*/ 779861 h 1047715"/>
              <a:gd name="csX3" fmla="*/ 692728 w 4512967"/>
              <a:gd name="csY3" fmla="*/ 964588 h 1047715"/>
              <a:gd name="csX4" fmla="*/ 1219200 w 4512967"/>
              <a:gd name="csY4" fmla="*/ 973824 h 1047715"/>
              <a:gd name="csX5" fmla="*/ 1791855 w 4512967"/>
              <a:gd name="csY5" fmla="*/ 678261 h 1047715"/>
              <a:gd name="csX6" fmla="*/ 2595418 w 4512967"/>
              <a:gd name="csY6" fmla="*/ 401170 h 1047715"/>
              <a:gd name="csX7" fmla="*/ 3186546 w 4512967"/>
              <a:gd name="csY7" fmla="*/ 493534 h 1047715"/>
              <a:gd name="csX8" fmla="*/ 3759200 w 4512967"/>
              <a:gd name="csY8" fmla="*/ 59424 h 1047715"/>
              <a:gd name="csX9" fmla="*/ 3990109 w 4512967"/>
              <a:gd name="csY9" fmla="*/ 22479 h 1047715"/>
              <a:gd name="csX10" fmla="*/ 4479637 w 4512967"/>
              <a:gd name="csY10" fmla="*/ 234915 h 1047715"/>
              <a:gd name="csX11" fmla="*/ 4470400 w 4512967"/>
              <a:gd name="csY11" fmla="*/ 234915 h 1047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4512967" h="1047715">
                <a:moveTo>
                  <a:pt x="0" y="1047715"/>
                </a:moveTo>
                <a:cubicBezTo>
                  <a:pt x="3848" y="1014618"/>
                  <a:pt x="7697" y="981521"/>
                  <a:pt x="64655" y="936879"/>
                </a:cubicBezTo>
                <a:cubicBezTo>
                  <a:pt x="121613" y="892237"/>
                  <a:pt x="237067" y="775243"/>
                  <a:pt x="341746" y="779861"/>
                </a:cubicBezTo>
                <a:cubicBezTo>
                  <a:pt x="446425" y="784479"/>
                  <a:pt x="546486" y="932261"/>
                  <a:pt x="692728" y="964588"/>
                </a:cubicBezTo>
                <a:cubicBezTo>
                  <a:pt x="838970" y="996915"/>
                  <a:pt x="1036012" y="1021545"/>
                  <a:pt x="1219200" y="973824"/>
                </a:cubicBezTo>
                <a:cubicBezTo>
                  <a:pt x="1402388" y="926103"/>
                  <a:pt x="1562485" y="773703"/>
                  <a:pt x="1791855" y="678261"/>
                </a:cubicBezTo>
                <a:cubicBezTo>
                  <a:pt x="2021225" y="582819"/>
                  <a:pt x="2362970" y="431958"/>
                  <a:pt x="2595418" y="401170"/>
                </a:cubicBezTo>
                <a:cubicBezTo>
                  <a:pt x="2827866" y="370382"/>
                  <a:pt x="2992582" y="550492"/>
                  <a:pt x="3186546" y="493534"/>
                </a:cubicBezTo>
                <a:cubicBezTo>
                  <a:pt x="3380510" y="436576"/>
                  <a:pt x="3625273" y="137933"/>
                  <a:pt x="3759200" y="59424"/>
                </a:cubicBezTo>
                <a:cubicBezTo>
                  <a:pt x="3893127" y="-19085"/>
                  <a:pt x="3870036" y="-6770"/>
                  <a:pt x="3990109" y="22479"/>
                </a:cubicBezTo>
                <a:cubicBezTo>
                  <a:pt x="4110182" y="51727"/>
                  <a:pt x="4479637" y="234915"/>
                  <a:pt x="4479637" y="234915"/>
                </a:cubicBezTo>
                <a:cubicBezTo>
                  <a:pt x="4559685" y="270321"/>
                  <a:pt x="4470400" y="233376"/>
                  <a:pt x="4470400" y="23491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695B73-7383-07A4-3807-D8EA9203B986}"/>
              </a:ext>
            </a:extLst>
          </p:cNvPr>
          <p:cNvSpPr/>
          <p:nvPr/>
        </p:nvSpPr>
        <p:spPr>
          <a:xfrm>
            <a:off x="2717810" y="4991891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76FEB7-A94E-34B4-5186-7C35EB5C6359}"/>
              </a:ext>
            </a:extLst>
          </p:cNvPr>
          <p:cNvSpPr/>
          <p:nvPr/>
        </p:nvSpPr>
        <p:spPr>
          <a:xfrm>
            <a:off x="3738428" y="4571643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C0848F-A40C-D93C-F50E-4BDE38840A2F}"/>
              </a:ext>
            </a:extLst>
          </p:cNvPr>
          <p:cNvSpPr/>
          <p:nvPr/>
        </p:nvSpPr>
        <p:spPr>
          <a:xfrm>
            <a:off x="4583557" y="4437721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FA291E-8876-BFAE-E385-1A8A02E5B0E9}"/>
              </a:ext>
            </a:extLst>
          </p:cNvPr>
          <p:cNvSpPr/>
          <p:nvPr/>
        </p:nvSpPr>
        <p:spPr>
          <a:xfrm>
            <a:off x="5668826" y="4008237"/>
            <a:ext cx="92363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0EBFC1-4F2C-788C-3A9E-EDE6EEE8CA2F}"/>
              </a:ext>
            </a:extLst>
          </p:cNvPr>
          <p:cNvSpPr txBox="1"/>
          <p:nvPr/>
        </p:nvSpPr>
        <p:spPr>
          <a:xfrm>
            <a:off x="2539998" y="4799234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</a:t>
            </a:r>
            <a:r>
              <a:rPr lang="en-US" sz="1000" baseline="-250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B0ACD5-038E-0663-602B-C90D6D3BA374}"/>
              </a:ext>
            </a:extLst>
          </p:cNvPr>
          <p:cNvSpPr txBox="1"/>
          <p:nvPr/>
        </p:nvSpPr>
        <p:spPr>
          <a:xfrm>
            <a:off x="3555995" y="4392834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</a:t>
            </a:r>
            <a:r>
              <a:rPr lang="en-US" sz="1000" baseline="-250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7F6A9C-7CB8-1AED-544E-972C49F52BA5}"/>
              </a:ext>
            </a:extLst>
          </p:cNvPr>
          <p:cNvSpPr txBox="1"/>
          <p:nvPr/>
        </p:nvSpPr>
        <p:spPr>
          <a:xfrm>
            <a:off x="4438066" y="4212725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</a:t>
            </a:r>
            <a:r>
              <a:rPr lang="en-US" sz="1000" baseline="-250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CC1DDD-468B-F22A-0498-BAF080C1382F}"/>
              </a:ext>
            </a:extLst>
          </p:cNvPr>
          <p:cNvSpPr txBox="1"/>
          <p:nvPr/>
        </p:nvSpPr>
        <p:spPr>
          <a:xfrm>
            <a:off x="5537193" y="3806327"/>
            <a:ext cx="33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y</a:t>
            </a:r>
            <a:r>
              <a:rPr lang="en-US" sz="1000" i="1" baseline="-25000" dirty="0" err="1"/>
              <a:t>l</a:t>
            </a:r>
            <a:endParaRPr lang="en-US" sz="1000" i="1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B231D5-BC73-47B8-30EF-A9EAE26920C6}"/>
              </a:ext>
            </a:extLst>
          </p:cNvPr>
          <p:cNvSpPr txBox="1"/>
          <p:nvPr/>
        </p:nvSpPr>
        <p:spPr>
          <a:xfrm>
            <a:off x="1825336" y="6011729"/>
            <a:ext cx="17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B79B6D-64E0-8617-53CB-D85F137BE48B}"/>
              </a:ext>
            </a:extLst>
          </p:cNvPr>
          <p:cNvSpPr/>
          <p:nvPr/>
        </p:nvSpPr>
        <p:spPr>
          <a:xfrm>
            <a:off x="2122060" y="4795616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854778-5048-D682-9AF3-436571430727}"/>
              </a:ext>
            </a:extLst>
          </p:cNvPr>
          <p:cNvSpPr/>
          <p:nvPr/>
        </p:nvSpPr>
        <p:spPr>
          <a:xfrm>
            <a:off x="2410689" y="4962240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719F113-B2DF-1501-EEF7-BF94E92D4AC7}"/>
              </a:ext>
            </a:extLst>
          </p:cNvPr>
          <p:cNvSpPr/>
          <p:nvPr/>
        </p:nvSpPr>
        <p:spPr>
          <a:xfrm>
            <a:off x="2992583" y="495091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1DC4A6-3C3A-49A4-34DE-443F53BBDFC1}"/>
              </a:ext>
            </a:extLst>
          </p:cNvPr>
          <p:cNvSpPr/>
          <p:nvPr/>
        </p:nvSpPr>
        <p:spPr>
          <a:xfrm>
            <a:off x="3255817" y="478004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DF04B1B-3833-1AB8-D0D1-10F4437D08E1}"/>
              </a:ext>
            </a:extLst>
          </p:cNvPr>
          <p:cNvSpPr/>
          <p:nvPr/>
        </p:nvSpPr>
        <p:spPr>
          <a:xfrm>
            <a:off x="3989573" y="4477331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8450350-1559-050B-387D-2391206557BA}"/>
              </a:ext>
            </a:extLst>
          </p:cNvPr>
          <p:cNvSpPr/>
          <p:nvPr/>
        </p:nvSpPr>
        <p:spPr>
          <a:xfrm>
            <a:off x="4298990" y="4380353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EEB0EFB-FAA5-1EAB-7AA1-0580889D29A7}"/>
              </a:ext>
            </a:extLst>
          </p:cNvPr>
          <p:cNvSpPr/>
          <p:nvPr/>
        </p:nvSpPr>
        <p:spPr>
          <a:xfrm>
            <a:off x="4963455" y="4464519"/>
            <a:ext cx="92363" cy="10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027723-4769-171C-C042-00B62C484797}"/>
              </a:ext>
            </a:extLst>
          </p:cNvPr>
          <p:cNvCxnSpPr>
            <a:cxnSpLocks/>
          </p:cNvCxnSpPr>
          <p:nvPr/>
        </p:nvCxnSpPr>
        <p:spPr>
          <a:xfrm>
            <a:off x="2175595" y="4963870"/>
            <a:ext cx="500" cy="136512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9B0643-1A3B-A208-AB67-B81FF8B6536B}"/>
              </a:ext>
            </a:extLst>
          </p:cNvPr>
          <p:cNvCxnSpPr>
            <a:cxnSpLocks/>
          </p:cNvCxnSpPr>
          <p:nvPr/>
        </p:nvCxnSpPr>
        <p:spPr>
          <a:xfrm>
            <a:off x="2470727" y="5139946"/>
            <a:ext cx="0" cy="89120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9F7598-AFED-5AEE-26A0-8779BE5D59F5}"/>
              </a:ext>
            </a:extLst>
          </p:cNvPr>
          <p:cNvCxnSpPr>
            <a:cxnSpLocks/>
          </p:cNvCxnSpPr>
          <p:nvPr/>
        </p:nvCxnSpPr>
        <p:spPr>
          <a:xfrm>
            <a:off x="3038764" y="5098019"/>
            <a:ext cx="4618" cy="27500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3AD426-4940-C04D-8616-5B83284523E2}"/>
              </a:ext>
            </a:extLst>
          </p:cNvPr>
          <p:cNvCxnSpPr>
            <a:cxnSpLocks/>
          </p:cNvCxnSpPr>
          <p:nvPr/>
        </p:nvCxnSpPr>
        <p:spPr>
          <a:xfrm>
            <a:off x="3306972" y="4945272"/>
            <a:ext cx="0" cy="89120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DE1B27-9260-0964-7ADF-2E454F5273D4}"/>
              </a:ext>
            </a:extLst>
          </p:cNvPr>
          <p:cNvCxnSpPr>
            <a:cxnSpLocks/>
          </p:cNvCxnSpPr>
          <p:nvPr/>
        </p:nvCxnSpPr>
        <p:spPr>
          <a:xfrm>
            <a:off x="5000396" y="4575771"/>
            <a:ext cx="4618" cy="27500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D951C68-B215-D4D0-9FDE-AF563D00B56D}"/>
              </a:ext>
            </a:extLst>
          </p:cNvPr>
          <p:cNvSpPr txBox="1"/>
          <p:nvPr/>
        </p:nvSpPr>
        <p:spPr>
          <a:xfrm>
            <a:off x="6111064" y="4742207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512A8F-9FF4-34CC-6448-05DA4A38D029}"/>
              </a:ext>
            </a:extLst>
          </p:cNvPr>
          <p:cNvSpPr txBox="1"/>
          <p:nvPr/>
        </p:nvSpPr>
        <p:spPr>
          <a:xfrm>
            <a:off x="6233536" y="4154154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q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33D8F73-22AE-83A5-E8C2-91F816A3B5CD}"/>
              </a:ext>
            </a:extLst>
          </p:cNvPr>
          <p:cNvSpPr txBox="1"/>
          <p:nvPr/>
        </p:nvSpPr>
        <p:spPr>
          <a:xfrm>
            <a:off x="7497742" y="4140962"/>
            <a:ext cx="3857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Multiplying the shares gives you multiplication of secrets!</a:t>
            </a:r>
          </a:p>
        </p:txBody>
      </p:sp>
    </p:spTree>
    <p:extLst>
      <p:ext uri="{BB962C8B-B14F-4D97-AF65-F5344CB8AC3E}">
        <p14:creationId xmlns:p14="http://schemas.microsoft.com/office/powerpoint/2010/main" val="20361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6046D-D69E-772D-049B-F43BFCFBD0D6}"/>
              </a:ext>
            </a:extLst>
          </p:cNvPr>
          <p:cNvSpPr txBox="1"/>
          <p:nvPr/>
        </p:nvSpPr>
        <p:spPr>
          <a:xfrm>
            <a:off x="1066867" y="3075057"/>
            <a:ext cx="1005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Making It Work with Packed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2499983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685-36C2-34EE-07CA-1BAB0CBC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Simplified Task: Computing Degree-2 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C2E14-D1B6-1448-C5D2-77959FB66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is a standard technique to extend computing degree-2 polynomials to a general circuit [Ishai-</a:t>
                </a:r>
                <a:r>
                  <a:rPr lang="en-US" dirty="0" err="1"/>
                  <a:t>Kushilevitz</a:t>
                </a:r>
                <a:r>
                  <a:rPr lang="en-US" dirty="0"/>
                  <a:t> 00].</a:t>
                </a:r>
              </a:p>
              <a:p>
                <a:r>
                  <a:rPr lang="en-US" dirty="0"/>
                  <a:t>Alice has input vector </a:t>
                </a:r>
                <a:r>
                  <a:rPr lang="en-US" i="1" dirty="0"/>
                  <a:t>x</a:t>
                </a:r>
                <a:r>
                  <a:rPr lang="en-US" dirty="0"/>
                  <a:t> = (x</a:t>
                </a:r>
                <a:r>
                  <a:rPr lang="en-US" baseline="-25000" dirty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x</a:t>
                </a:r>
                <a:r>
                  <a:rPr lang="en-US" baseline="-25000" dirty="0"/>
                  <a:t>3</a:t>
                </a:r>
                <a:r>
                  <a:rPr lang="en-US" dirty="0"/>
                  <a:t>) over finite field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Bob has input vector </a:t>
                </a:r>
                <a:r>
                  <a:rPr lang="en-US" i="1" dirty="0"/>
                  <a:t>y</a:t>
                </a:r>
                <a:r>
                  <a:rPr lang="en-US" dirty="0"/>
                  <a:t> = (y</a:t>
                </a:r>
                <a:r>
                  <a:rPr lang="en-US" baseline="-25000" dirty="0"/>
                  <a:t>1</a:t>
                </a:r>
                <a:r>
                  <a:rPr lang="en-US" dirty="0"/>
                  <a:t>, y</a:t>
                </a:r>
                <a:r>
                  <a:rPr lang="en-US" baseline="-25000" dirty="0"/>
                  <a:t>2</a:t>
                </a:r>
                <a:r>
                  <a:rPr lang="en-US" dirty="0"/>
                  <a:t>, y</a:t>
                </a:r>
                <a:r>
                  <a:rPr lang="en-US" baseline="-25000" dirty="0"/>
                  <a:t>3</a:t>
                </a:r>
                <a:r>
                  <a:rPr lang="en-US" dirty="0"/>
                  <a:t>, y</a:t>
                </a:r>
                <a:r>
                  <a:rPr lang="en-US" baseline="-25000" dirty="0"/>
                  <a:t>4</a:t>
                </a:r>
                <a:r>
                  <a:rPr lang="en-US" dirty="0"/>
                  <a:t>) 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want to jointly compute the degree-2 polynomial: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C2E14-D1B6-1448-C5D2-77959FB66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84339E-F33D-C513-DDCC-8132DE45B0C9}"/>
              </a:ext>
            </a:extLst>
          </p:cNvPr>
          <p:cNvSpPr txBox="1"/>
          <p:nvPr/>
        </p:nvSpPr>
        <p:spPr>
          <a:xfrm>
            <a:off x="2408754" y="4489915"/>
            <a:ext cx="737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i="1" dirty="0" err="1"/>
              <a:t>x</a:t>
            </a:r>
            <a:r>
              <a:rPr lang="en-US" sz="3600" dirty="0" err="1"/>
              <a:t>,</a:t>
            </a:r>
            <a:r>
              <a:rPr lang="en-US" sz="3600" i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6D1DC-C4F2-09A8-AF0B-DE6EB88E2992}"/>
                  </a:ext>
                </a:extLst>
              </p:cNvPr>
              <p:cNvSpPr txBox="1"/>
              <p:nvPr/>
            </p:nvSpPr>
            <p:spPr>
              <a:xfrm>
                <a:off x="9537291" y="2905780"/>
                <a:ext cx="174031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6D1DC-C4F2-09A8-AF0B-DE6EB88E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291" y="2905780"/>
                <a:ext cx="1740310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5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8933-5E35-9576-CF7D-F0B3C3C3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Decomposition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9CC09-B4A6-2991-8F9D-194189EAE65A}"/>
              </a:ext>
            </a:extLst>
          </p:cNvPr>
          <p:cNvSpPr txBox="1"/>
          <p:nvPr/>
        </p:nvSpPr>
        <p:spPr>
          <a:xfrm>
            <a:off x="2210480" y="2028441"/>
            <a:ext cx="749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i="1" dirty="0" err="1"/>
              <a:t>x</a:t>
            </a:r>
            <a:r>
              <a:rPr lang="en-US" sz="3600" dirty="0" err="1"/>
              <a:t>,</a:t>
            </a:r>
            <a:r>
              <a:rPr lang="en-US" sz="3600" i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64366-70E5-2B7C-4AAB-719FD4C18E80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8AF93-98FC-3774-4DD4-B643B75A5AE2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21AA1-56D3-05A6-9031-A3527B60EF09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1127E-B8E7-9ABA-AF43-930CF052D5E6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223D5-7895-2ADD-D5FE-B96934E0D83D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20A09-24F4-A756-0F5D-0D86D6A8D2BB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50F77-46C7-20DB-87EF-150DB676D761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CF509-203D-3568-5AB7-357AD9A49ACB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DE4AC-E1D1-4E3E-7042-19FF1D568DA9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D2F1F8-DF5A-3237-BB83-DC0AEE33C578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BFD83-6420-9FEF-43CD-561E3B7377BF}"/>
              </a:ext>
            </a:extLst>
          </p:cNvPr>
          <p:cNvSpPr/>
          <p:nvPr/>
        </p:nvSpPr>
        <p:spPr>
          <a:xfrm>
            <a:off x="6304672" y="5488716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AC8A91-6BA4-E7AB-D4F0-1286FC823569}"/>
              </a:ext>
            </a:extLst>
          </p:cNvPr>
          <p:cNvSpPr/>
          <p:nvPr/>
        </p:nvSpPr>
        <p:spPr>
          <a:xfrm>
            <a:off x="7303480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52171-347F-F969-4DA2-EFA67CDCF65B}"/>
              </a:ext>
            </a:extLst>
          </p:cNvPr>
          <p:cNvSpPr/>
          <p:nvPr/>
        </p:nvSpPr>
        <p:spPr>
          <a:xfrm>
            <a:off x="5305864" y="548933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86F83-765D-A414-A4AF-629DF4030902}"/>
              </a:ext>
            </a:extLst>
          </p:cNvPr>
          <p:cNvSpPr/>
          <p:nvPr/>
        </p:nvSpPr>
        <p:spPr>
          <a:xfrm>
            <a:off x="4307055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7D5455-10E3-B7E5-7211-D7D37BB57572}"/>
              </a:ext>
            </a:extLst>
          </p:cNvPr>
          <p:cNvSpPr/>
          <p:nvPr/>
        </p:nvSpPr>
        <p:spPr>
          <a:xfrm>
            <a:off x="3308247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4732-2813-3AFF-BAE5-F7F0B40E5EBB}"/>
              </a:ext>
            </a:extLst>
          </p:cNvPr>
          <p:cNvSpPr txBox="1"/>
          <p:nvPr/>
        </p:nvSpPr>
        <p:spPr>
          <a:xfrm>
            <a:off x="113462" y="3450593"/>
            <a:ext cx="319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monomials into a vector </a:t>
            </a:r>
            <a:r>
              <a:rPr lang="en-US" i="1" dirty="0"/>
              <a:t>p</a:t>
            </a:r>
            <a:r>
              <a:rPr lang="en-US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A4308-994E-D163-3E9C-B4B8421FAEC7}"/>
              </a:ext>
            </a:extLst>
          </p:cNvPr>
          <p:cNvSpPr txBox="1"/>
          <p:nvPr/>
        </p:nvSpPr>
        <p:spPr>
          <a:xfrm>
            <a:off x="556018" y="4509867"/>
            <a:ext cx="275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581C2-D98B-AC89-74E4-DD800E444595}"/>
              </a:ext>
            </a:extLst>
          </p:cNvPr>
          <p:cNvSpPr txBox="1"/>
          <p:nvPr/>
        </p:nvSpPr>
        <p:spPr>
          <a:xfrm>
            <a:off x="709906" y="5557267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946E4-C06E-A804-6C63-E34216F06533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E1DAC6-E674-73A1-0128-B05CC5881B13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7F973D-E9AD-EC19-179B-D837D4BC723B}"/>
              </a:ext>
            </a:extLst>
          </p:cNvPr>
          <p:cNvSpPr/>
          <p:nvPr/>
        </p:nvSpPr>
        <p:spPr>
          <a:xfrm>
            <a:off x="8302288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5EBE2666-90B4-1764-04DF-97AE4FE0217B}"/>
              </a:ext>
            </a:extLst>
          </p:cNvPr>
          <p:cNvSpPr/>
          <p:nvPr/>
        </p:nvSpPr>
        <p:spPr>
          <a:xfrm>
            <a:off x="3665083" y="5072635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0DA9FB44-4DF5-184D-AA8A-8CDAB0451749}"/>
              </a:ext>
            </a:extLst>
          </p:cNvPr>
          <p:cNvSpPr/>
          <p:nvPr/>
        </p:nvSpPr>
        <p:spPr>
          <a:xfrm>
            <a:off x="4669935" y="5074996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6E92289B-FE3A-50BE-6493-B98A11048B9F}"/>
              </a:ext>
            </a:extLst>
          </p:cNvPr>
          <p:cNvSpPr/>
          <p:nvPr/>
        </p:nvSpPr>
        <p:spPr>
          <a:xfrm>
            <a:off x="5661184" y="5078730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714AD965-15B0-7640-F63A-FA0B507A2508}"/>
              </a:ext>
            </a:extLst>
          </p:cNvPr>
          <p:cNvSpPr/>
          <p:nvPr/>
        </p:nvSpPr>
        <p:spPr>
          <a:xfrm>
            <a:off x="6652433" y="5077312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A4A94D6D-EF28-8E41-E260-7F542BEE93B6}"/>
              </a:ext>
            </a:extLst>
          </p:cNvPr>
          <p:cNvSpPr/>
          <p:nvPr/>
        </p:nvSpPr>
        <p:spPr>
          <a:xfrm>
            <a:off x="7660316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ECCA6481-717B-ECE9-BCAD-7A8595786406}"/>
              </a:ext>
            </a:extLst>
          </p:cNvPr>
          <p:cNvSpPr/>
          <p:nvPr/>
        </p:nvSpPr>
        <p:spPr>
          <a:xfrm>
            <a:off x="8659124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2515C-0526-B4FF-4256-190F848A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8" y="1370008"/>
            <a:ext cx="830345" cy="1192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D57118-80FA-982F-F54E-08A3A169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005" y="1272415"/>
            <a:ext cx="837139" cy="12058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D13B051-6493-BF55-1893-B17C2E969CA1}"/>
              </a:ext>
            </a:extLst>
          </p:cNvPr>
          <p:cNvSpPr txBox="1"/>
          <p:nvPr/>
        </p:nvSpPr>
        <p:spPr>
          <a:xfrm>
            <a:off x="1270733" y="169068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EEEF0-91F3-9ACA-27DD-F80238A2CC2A}"/>
              </a:ext>
            </a:extLst>
          </p:cNvPr>
          <p:cNvSpPr txBox="1"/>
          <p:nvPr/>
        </p:nvSpPr>
        <p:spPr>
          <a:xfrm>
            <a:off x="10164457" y="1596863"/>
            <a:ext cx="15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3,</a:t>
            </a:r>
            <a:r>
              <a:rPr lang="en-US" dirty="0"/>
              <a:t>y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E03A-9581-CA16-9B48-4F28AF02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 Protocol (Attempt)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59989C27-5DA7-AF3D-1777-AC0765F6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C74DCB5C-4E74-311F-F837-CB375E75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0DEDDA2A-78A1-9B32-3255-9FBA782EC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BA3A5F4F-A42C-3BE1-40FC-729A5D36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F1B7086A-936C-CF51-7FE2-BE6DDD01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64B06D9-96EA-F188-6C11-CB769A260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13C0F91D-BA14-A278-EE8E-853A88DB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57A7E-2547-4CA5-0CE2-8BA86D5ECE7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37B69-6F6B-4F1E-30BC-9B188AE61E5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22BD6A-F333-F66F-CA1F-AE546D2C464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20986" y="3429000"/>
            <a:ext cx="2775096" cy="4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522E9F-B6E6-9E79-A378-0CA08A928FA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4824"/>
            <a:ext cx="2783732" cy="149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B075AD-E21D-24F7-E88E-29C017C6468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7039" y="4250735"/>
            <a:ext cx="2779043" cy="82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6C3488-5F41-2A29-5F5D-DBC90F2307E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132329" y="4456095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2A024A-34BA-A5D9-A851-AD400E3B758B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D3CC69-CDF4-57BE-913D-DA46CEF7570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65EC25-7D22-8D9D-44CD-E65A8F7AE636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492694-337D-5FB7-D2C5-3C32A490824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17ABC5-2EB5-3322-BE52-5DCB1DEE3FF0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D35F94-90C5-B98B-5C0C-F4F1D612250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close-up of a device&#10;&#10;AI-generated content may be incorrect.">
            <a:extLst>
              <a:ext uri="{FF2B5EF4-FFF2-40B4-BE49-F238E27FC236}">
                <a16:creationId xmlns:a16="http://schemas.microsoft.com/office/drawing/2014/main" id="{43F04F34-2ACF-423D-0808-0351F3A58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183F87-0780-2508-7F83-BEBE051A2897}"/>
              </a:ext>
            </a:extLst>
          </p:cNvPr>
          <p:cNvSpPr/>
          <p:nvPr/>
        </p:nvSpPr>
        <p:spPr>
          <a:xfrm>
            <a:off x="1391277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84855-42FC-6122-8897-9A4ADAA0BB55}"/>
              </a:ext>
            </a:extLst>
          </p:cNvPr>
          <p:cNvSpPr txBox="1"/>
          <p:nvPr/>
        </p:nvSpPr>
        <p:spPr>
          <a:xfrm>
            <a:off x="434933" y="1983508"/>
            <a:ext cx="130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Receiver’s input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D892E0-A49D-8578-1F63-6EA78162543D}"/>
              </a:ext>
            </a:extLst>
          </p:cNvPr>
          <p:cNvSpPr/>
          <p:nvPr/>
        </p:nvSpPr>
        <p:spPr>
          <a:xfrm>
            <a:off x="1771350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EBB986-9FCE-2EDB-CCED-7C38CC97AC41}"/>
              </a:ext>
            </a:extLst>
          </p:cNvPr>
          <p:cNvSpPr/>
          <p:nvPr/>
        </p:nvSpPr>
        <p:spPr>
          <a:xfrm>
            <a:off x="2154741" y="2681581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4918EC-CE4C-F654-4D8D-3BF66FAAF926}"/>
              </a:ext>
            </a:extLst>
          </p:cNvPr>
          <p:cNvSpPr/>
          <p:nvPr/>
        </p:nvSpPr>
        <p:spPr>
          <a:xfrm>
            <a:off x="1014774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C2C83F-668F-FE63-6231-E9DD795D0CC6}"/>
              </a:ext>
            </a:extLst>
          </p:cNvPr>
          <p:cNvSpPr/>
          <p:nvPr/>
        </p:nvSpPr>
        <p:spPr>
          <a:xfrm>
            <a:off x="656449" y="268158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397A66-5E9A-E928-69BA-592926A67295}"/>
              </a:ext>
            </a:extLst>
          </p:cNvPr>
          <p:cNvSpPr/>
          <p:nvPr/>
        </p:nvSpPr>
        <p:spPr>
          <a:xfrm>
            <a:off x="279160" y="268158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3D6D77-8796-B6C4-9B2A-749028214FFA}"/>
              </a:ext>
            </a:extLst>
          </p:cNvPr>
          <p:cNvSpPr/>
          <p:nvPr/>
        </p:nvSpPr>
        <p:spPr>
          <a:xfrm>
            <a:off x="10829967" y="2619624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F5C488-D894-CFE9-BEDF-7AC99BCC6492}"/>
              </a:ext>
            </a:extLst>
          </p:cNvPr>
          <p:cNvSpPr/>
          <p:nvPr/>
        </p:nvSpPr>
        <p:spPr>
          <a:xfrm>
            <a:off x="11210040" y="2619624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E5A695-97A3-7768-4E62-4E652A8D033F}"/>
              </a:ext>
            </a:extLst>
          </p:cNvPr>
          <p:cNvSpPr/>
          <p:nvPr/>
        </p:nvSpPr>
        <p:spPr>
          <a:xfrm>
            <a:off x="11593431" y="261962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22B129-B210-84AB-066A-28A81EEC4122}"/>
              </a:ext>
            </a:extLst>
          </p:cNvPr>
          <p:cNvSpPr/>
          <p:nvPr/>
        </p:nvSpPr>
        <p:spPr>
          <a:xfrm>
            <a:off x="10453464" y="2619624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8B9A5A-E285-8342-9079-A9FFD9D83C80}"/>
              </a:ext>
            </a:extLst>
          </p:cNvPr>
          <p:cNvSpPr/>
          <p:nvPr/>
        </p:nvSpPr>
        <p:spPr>
          <a:xfrm>
            <a:off x="10095139" y="2619624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F0BEA-A8DD-6A8E-CCF0-A59C74DA49C9}"/>
              </a:ext>
            </a:extLst>
          </p:cNvPr>
          <p:cNvSpPr/>
          <p:nvPr/>
        </p:nvSpPr>
        <p:spPr>
          <a:xfrm>
            <a:off x="9717850" y="2619623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76A088-97C2-FC29-2243-67F8B40DA4D8}"/>
              </a:ext>
            </a:extLst>
          </p:cNvPr>
          <p:cNvSpPr txBox="1"/>
          <p:nvPr/>
        </p:nvSpPr>
        <p:spPr>
          <a:xfrm>
            <a:off x="9811597" y="2100352"/>
            <a:ext cx="194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Sender’s input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5D6ACA-FAFC-A2B1-526B-1379E1888F28}"/>
              </a:ext>
            </a:extLst>
          </p:cNvPr>
          <p:cNvSpPr txBox="1"/>
          <p:nvPr/>
        </p:nvSpPr>
        <p:spPr>
          <a:xfrm>
            <a:off x="407694" y="5335797"/>
            <a:ext cx="200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Packing size </a:t>
            </a:r>
            <a:r>
              <a:rPr lang="en-US" i="1" dirty="0"/>
              <a:t>l </a:t>
            </a:r>
            <a:r>
              <a:rPr lang="en-US" dirty="0"/>
              <a:t>= 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D9E9DB-DB85-3E54-6B4D-C7FC98368C15}"/>
              </a:ext>
            </a:extLst>
          </p:cNvPr>
          <p:cNvSpPr/>
          <p:nvPr/>
        </p:nvSpPr>
        <p:spPr>
          <a:xfrm>
            <a:off x="1408946" y="571597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032DD8-9875-780D-CFD7-B6AAD49C25E1}"/>
              </a:ext>
            </a:extLst>
          </p:cNvPr>
          <p:cNvSpPr/>
          <p:nvPr/>
        </p:nvSpPr>
        <p:spPr>
          <a:xfrm>
            <a:off x="1789019" y="571597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2FD55B-03E3-0550-D2B1-E7E1089E9A8D}"/>
              </a:ext>
            </a:extLst>
          </p:cNvPr>
          <p:cNvSpPr/>
          <p:nvPr/>
        </p:nvSpPr>
        <p:spPr>
          <a:xfrm>
            <a:off x="2172410" y="5715975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E673DF-08E7-74D7-6E59-92DF46601C9B}"/>
              </a:ext>
            </a:extLst>
          </p:cNvPr>
          <p:cNvSpPr/>
          <p:nvPr/>
        </p:nvSpPr>
        <p:spPr>
          <a:xfrm>
            <a:off x="1032443" y="571597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6D079C-B826-FBA6-AA42-7BEC0F4B55A7}"/>
              </a:ext>
            </a:extLst>
          </p:cNvPr>
          <p:cNvSpPr/>
          <p:nvPr/>
        </p:nvSpPr>
        <p:spPr>
          <a:xfrm>
            <a:off x="674118" y="571597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37257F-8D87-9B67-8D1D-282217718817}"/>
              </a:ext>
            </a:extLst>
          </p:cNvPr>
          <p:cNvSpPr/>
          <p:nvPr/>
        </p:nvSpPr>
        <p:spPr>
          <a:xfrm>
            <a:off x="296829" y="5715976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F336F4-8477-5C55-042A-2AE255B359E4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C21780-3ECD-BBCA-139E-6B5AECA530AB}"/>
              </a:ext>
            </a:extLst>
          </p:cNvPr>
          <p:cNvSpPr txBox="1"/>
          <p:nvPr/>
        </p:nvSpPr>
        <p:spPr>
          <a:xfrm>
            <a:off x="4303251" y="2476479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4A7E6-A6D1-B9CA-7977-AB0EF669A0DC}"/>
              </a:ext>
            </a:extLst>
          </p:cNvPr>
          <p:cNvSpPr txBox="1"/>
          <p:nvPr/>
        </p:nvSpPr>
        <p:spPr>
          <a:xfrm>
            <a:off x="4299343" y="5283497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016C0B5-FE68-E2B4-3CC9-233F7087288C}"/>
              </a:ext>
            </a:extLst>
          </p:cNvPr>
          <p:cNvSpPr txBox="1"/>
          <p:nvPr/>
        </p:nvSpPr>
        <p:spPr>
          <a:xfrm>
            <a:off x="7071831" y="1742383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FD8E7-83B8-644E-0015-D8916F8E3177}"/>
              </a:ext>
            </a:extLst>
          </p:cNvPr>
          <p:cNvSpPr txBox="1"/>
          <p:nvPr/>
        </p:nvSpPr>
        <p:spPr>
          <a:xfrm>
            <a:off x="7070325" y="2503368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D1C1B6-EB03-7406-4D2A-1FCAA9F974EA}"/>
              </a:ext>
            </a:extLst>
          </p:cNvPr>
          <p:cNvSpPr txBox="1"/>
          <p:nvPr/>
        </p:nvSpPr>
        <p:spPr>
          <a:xfrm>
            <a:off x="7066417" y="5310386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9966AD-5677-21BF-A24C-53D3685D33E8}"/>
              </a:ext>
            </a:extLst>
          </p:cNvPr>
          <p:cNvSpPr txBox="1"/>
          <p:nvPr/>
        </p:nvSpPr>
        <p:spPr>
          <a:xfrm>
            <a:off x="2580671" y="3536581"/>
            <a:ext cx="99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17BE8B-85F5-5C6B-80CC-7BF4DF2E9694}"/>
              </a:ext>
            </a:extLst>
          </p:cNvPr>
          <p:cNvSpPr txBox="1"/>
          <p:nvPr/>
        </p:nvSpPr>
        <p:spPr>
          <a:xfrm>
            <a:off x="8847560" y="3712943"/>
            <a:ext cx="9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Packed secret share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77D5FF-E380-C488-7B68-35D934CAA1D2}"/>
              </a:ext>
            </a:extLst>
          </p:cNvPr>
          <p:cNvSpPr txBox="1"/>
          <p:nvPr/>
        </p:nvSpPr>
        <p:spPr>
          <a:xfrm>
            <a:off x="245701" y="6141197"/>
            <a:ext cx="371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degree-(</a:t>
            </a:r>
            <a:r>
              <a:rPr lang="en-US" i="1" dirty="0" err="1"/>
              <a:t>t+l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polynomial to share the vector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E861BD2-8C5A-70AD-A16C-E4127DF242C2}"/>
              </a:ext>
            </a:extLst>
          </p:cNvPr>
          <p:cNvSpPr/>
          <p:nvPr/>
        </p:nvSpPr>
        <p:spPr>
          <a:xfrm>
            <a:off x="6198198" y="923211"/>
            <a:ext cx="1736437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 the shares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76640A-573D-C946-3E3E-54C8E4175811}"/>
              </a:ext>
            </a:extLst>
          </p:cNvPr>
          <p:cNvSpPr/>
          <p:nvPr/>
        </p:nvSpPr>
        <p:spPr>
          <a:xfrm>
            <a:off x="4655127" y="2326512"/>
            <a:ext cx="2641600" cy="16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6" grpId="0"/>
      <p:bldP spid="77" grpId="0"/>
      <p:bldP spid="78" grpId="0"/>
      <p:bldP spid="82" grpId="0"/>
      <p:bldP spid="83" grpId="0"/>
      <p:bldP spid="84" grpId="0"/>
      <p:bldP spid="3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B108-6E14-35C2-59FA-13660056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 Protocol (Attempt)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E28D0239-B98A-3CF8-1A94-B98702F8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3FF583F5-5E2D-39A1-8AB9-B00210F0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BB7EC0D-63A5-76DB-9779-00FBD4DC3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774CB8A5-80E0-54AE-7C9D-C26069B1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C9E3568A-3D58-871F-5A7C-DD91334B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398DE31C-992A-1E01-4889-B1EFBEC3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89CCE19D-3BE9-D2C8-471D-448B42C8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71F4EC-6D95-BBBA-3CE9-7BCE06F67893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17CEB8-7272-F066-C978-2F7FCD7B190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5AC071-89B5-A7F8-BE7B-36CACC9A522F}"/>
              </a:ext>
            </a:extLst>
          </p:cNvPr>
          <p:cNvCxnSpPr>
            <a:cxnSpLocks/>
          </p:cNvCxnSpPr>
          <p:nvPr/>
        </p:nvCxnSpPr>
        <p:spPr>
          <a:xfrm>
            <a:off x="2060233" y="4491946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22A34A-4D35-DD60-CCD4-EA72082EC42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2630EF-8CFA-6318-12C6-2D818453605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8491D3-2832-82B9-3087-137E51712F84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5EA031-AEF6-75FE-37BF-154EA9C1FC4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45B1F2-32F6-B0D9-1AF5-83AE1C2B0C2B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CD4540-A5FB-18BF-8A84-5818A9DF2843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-up of a device&#10;&#10;AI-generated content may be incorrect.">
            <a:extLst>
              <a:ext uri="{FF2B5EF4-FFF2-40B4-BE49-F238E27FC236}">
                <a16:creationId xmlns:a16="http://schemas.microsoft.com/office/drawing/2014/main" id="{65E4D249-8E51-2B3A-1810-62188CCCA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A0BBE83-B5FB-9DF3-D540-5902E698D950}"/>
              </a:ext>
            </a:extLst>
          </p:cNvPr>
          <p:cNvSpPr txBox="1"/>
          <p:nvPr/>
        </p:nvSpPr>
        <p:spPr>
          <a:xfrm>
            <a:off x="434933" y="1983508"/>
            <a:ext cx="130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Receiver’s input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2D6748-5C63-2432-93F5-602C5B35D319}"/>
              </a:ext>
            </a:extLst>
          </p:cNvPr>
          <p:cNvSpPr txBox="1"/>
          <p:nvPr/>
        </p:nvSpPr>
        <p:spPr>
          <a:xfrm>
            <a:off x="9811597" y="2100352"/>
            <a:ext cx="194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Sender’s input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C34C6B-BDCD-0F8C-C599-5F04AAD2F419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525A9F-6F1D-B80C-81F8-01DAAECBE8A4}"/>
              </a:ext>
            </a:extLst>
          </p:cNvPr>
          <p:cNvSpPr txBox="1"/>
          <p:nvPr/>
        </p:nvSpPr>
        <p:spPr>
          <a:xfrm>
            <a:off x="4253616" y="5243210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A96B8-DEEC-ADD8-D11D-F81E07BBCACD}"/>
              </a:ext>
            </a:extLst>
          </p:cNvPr>
          <p:cNvSpPr txBox="1"/>
          <p:nvPr/>
        </p:nvSpPr>
        <p:spPr>
          <a:xfrm>
            <a:off x="7071831" y="1742383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994148-1962-16B5-3C74-F36D32E1E437}"/>
              </a:ext>
            </a:extLst>
          </p:cNvPr>
          <p:cNvSpPr txBox="1"/>
          <p:nvPr/>
        </p:nvSpPr>
        <p:spPr>
          <a:xfrm>
            <a:off x="7070325" y="2503368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C4FCB4-484B-9795-FB75-AF6DDFADE3AE}"/>
              </a:ext>
            </a:extLst>
          </p:cNvPr>
          <p:cNvSpPr txBox="1"/>
          <p:nvPr/>
        </p:nvSpPr>
        <p:spPr>
          <a:xfrm>
            <a:off x="6995078" y="5370989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579501-4907-B701-76A0-7F45C7D98EE7}"/>
              </a:ext>
            </a:extLst>
          </p:cNvPr>
          <p:cNvCxnSpPr>
            <a:cxnSpLocks/>
          </p:cNvCxnSpPr>
          <p:nvPr/>
        </p:nvCxnSpPr>
        <p:spPr>
          <a:xfrm flipH="1">
            <a:off x="2132329" y="1999630"/>
            <a:ext cx="2914405" cy="158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ADB77AC-377A-34B0-A1EF-F5411A3169E9}"/>
              </a:ext>
            </a:extLst>
          </p:cNvPr>
          <p:cNvCxnSpPr>
            <a:cxnSpLocks/>
          </p:cNvCxnSpPr>
          <p:nvPr/>
        </p:nvCxnSpPr>
        <p:spPr>
          <a:xfrm flipH="1">
            <a:off x="2217039" y="2793347"/>
            <a:ext cx="2791450" cy="976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D0EBA45-FE2B-13E1-F3FB-E2F22FCA83B7}"/>
              </a:ext>
            </a:extLst>
          </p:cNvPr>
          <p:cNvCxnSpPr>
            <a:cxnSpLocks/>
          </p:cNvCxnSpPr>
          <p:nvPr/>
        </p:nvCxnSpPr>
        <p:spPr>
          <a:xfrm flipH="1" flipV="1">
            <a:off x="2018421" y="4555183"/>
            <a:ext cx="2952067" cy="148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4C1982F-7BEB-3FAF-60CB-8DCF52F30AC5}"/>
              </a:ext>
            </a:extLst>
          </p:cNvPr>
          <p:cNvSpPr txBox="1"/>
          <p:nvPr/>
        </p:nvSpPr>
        <p:spPr>
          <a:xfrm>
            <a:off x="4375529" y="2192554"/>
            <a:ext cx="1179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44B726-45AC-906D-6F82-0F7C0AC199CD}"/>
              </a:ext>
            </a:extLst>
          </p:cNvPr>
          <p:cNvSpPr txBox="1"/>
          <p:nvPr/>
        </p:nvSpPr>
        <p:spPr>
          <a:xfrm>
            <a:off x="3980799" y="3033582"/>
            <a:ext cx="1179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  <a:p>
            <a:endParaRPr lang="en-US" sz="1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2F8FAA-A596-DD6F-200C-4875F73C05C9}"/>
              </a:ext>
            </a:extLst>
          </p:cNvPr>
          <p:cNvSpPr txBox="1"/>
          <p:nvPr/>
        </p:nvSpPr>
        <p:spPr>
          <a:xfrm>
            <a:off x="3668277" y="5901466"/>
            <a:ext cx="127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CD1DB1-DB48-96F9-20DA-C98E15A3B684}"/>
              </a:ext>
            </a:extLst>
          </p:cNvPr>
          <p:cNvCxnSpPr>
            <a:cxnSpLocks/>
          </p:cNvCxnSpPr>
          <p:nvPr/>
        </p:nvCxnSpPr>
        <p:spPr>
          <a:xfrm flipV="1">
            <a:off x="2221728" y="3463687"/>
            <a:ext cx="2743737" cy="497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418EB7-A4B9-ADB4-CFA6-B6CA5EC0389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7392"/>
            <a:ext cx="2783732" cy="14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4D9B86-F503-9968-6613-F180B25CDDD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1538" y="4227310"/>
            <a:ext cx="2784544" cy="852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D6AF2-E9B1-E669-E7E1-D0FAD3194D43}"/>
              </a:ext>
            </a:extLst>
          </p:cNvPr>
          <p:cNvCxnSpPr>
            <a:cxnSpLocks/>
          </p:cNvCxnSpPr>
          <p:nvPr/>
        </p:nvCxnSpPr>
        <p:spPr>
          <a:xfrm flipH="1">
            <a:off x="2249537" y="3588774"/>
            <a:ext cx="2715928" cy="430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65E5ED9-B7F3-F123-D75A-B3F86A57309D}"/>
              </a:ext>
            </a:extLst>
          </p:cNvPr>
          <p:cNvCxnSpPr>
            <a:cxnSpLocks/>
          </p:cNvCxnSpPr>
          <p:nvPr/>
        </p:nvCxnSpPr>
        <p:spPr>
          <a:xfrm flipH="1" flipV="1">
            <a:off x="2234924" y="4148179"/>
            <a:ext cx="2730541" cy="1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B275A45-A1E7-1704-0EB7-2B7162E50986}"/>
              </a:ext>
            </a:extLst>
          </p:cNvPr>
          <p:cNvCxnSpPr>
            <a:cxnSpLocks/>
          </p:cNvCxnSpPr>
          <p:nvPr/>
        </p:nvCxnSpPr>
        <p:spPr>
          <a:xfrm flipH="1" flipV="1">
            <a:off x="2146102" y="4258459"/>
            <a:ext cx="2819363" cy="931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88813D1-1C2E-C58A-5FDE-932FBB991800}"/>
              </a:ext>
            </a:extLst>
          </p:cNvPr>
          <p:cNvSpPr txBox="1"/>
          <p:nvPr/>
        </p:nvSpPr>
        <p:spPr>
          <a:xfrm>
            <a:off x="516441" y="5150336"/>
            <a:ext cx="237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/>
              <a:t>m</a:t>
            </a:r>
            <a:r>
              <a:rPr lang="en-US" dirty="0"/>
              <a:t> &gt;= 2(</a:t>
            </a:r>
            <a:r>
              <a:rPr lang="en-US" i="1" dirty="0" err="1"/>
              <a:t>t</a:t>
            </a:r>
            <a:r>
              <a:rPr lang="en-US" dirty="0" err="1"/>
              <a:t>+</a:t>
            </a:r>
            <a:r>
              <a:rPr lang="en-US" i="1" dirty="0" err="1"/>
              <a:t>l</a:t>
            </a:r>
            <a:r>
              <a:rPr lang="en-US" dirty="0"/>
              <a:t>)+1, </a:t>
            </a:r>
          </a:p>
          <a:p>
            <a:r>
              <a:rPr lang="en-US" dirty="0"/>
              <a:t>Alice can reconstruct</a:t>
            </a:r>
          </a:p>
          <a:p>
            <a:r>
              <a:rPr lang="en-US" i="1" dirty="0"/>
              <a:t>p =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endParaRPr lang="en-US" i="1" baseline="30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B232527-AFBA-02BB-DD1C-08C8654951EB}"/>
              </a:ext>
            </a:extLst>
          </p:cNvPr>
          <p:cNvSpPr/>
          <p:nvPr/>
        </p:nvSpPr>
        <p:spPr>
          <a:xfrm>
            <a:off x="1956097" y="6199458"/>
            <a:ext cx="428881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4AA3344-8F58-346D-ED48-7FAC6ABDEE3E}"/>
              </a:ext>
            </a:extLst>
          </p:cNvPr>
          <p:cNvSpPr/>
          <p:nvPr/>
        </p:nvSpPr>
        <p:spPr>
          <a:xfrm>
            <a:off x="2390560" y="6199458"/>
            <a:ext cx="476203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D8821B3-CEAA-91D8-CF58-1E0E6258AA93}"/>
              </a:ext>
            </a:extLst>
          </p:cNvPr>
          <p:cNvSpPr/>
          <p:nvPr/>
        </p:nvSpPr>
        <p:spPr>
          <a:xfrm>
            <a:off x="2866763" y="6199458"/>
            <a:ext cx="476203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5D34974-8568-C478-8904-9D1D6D11803F}"/>
              </a:ext>
            </a:extLst>
          </p:cNvPr>
          <p:cNvSpPr/>
          <p:nvPr/>
        </p:nvSpPr>
        <p:spPr>
          <a:xfrm>
            <a:off x="1461527" y="6199458"/>
            <a:ext cx="4889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0D05F87-6721-ACA3-9804-BE5CF8379B90}"/>
              </a:ext>
            </a:extLst>
          </p:cNvPr>
          <p:cNvSpPr/>
          <p:nvPr/>
        </p:nvSpPr>
        <p:spPr>
          <a:xfrm>
            <a:off x="1087548" y="619945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ED15EC7-E59E-65AF-F525-411E59DAA945}"/>
              </a:ext>
            </a:extLst>
          </p:cNvPr>
          <p:cNvSpPr/>
          <p:nvPr/>
        </p:nvSpPr>
        <p:spPr>
          <a:xfrm>
            <a:off x="712506" y="6199457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pic>
        <p:nvPicPr>
          <p:cNvPr id="105" name="Graphic 104" descr="Checkmark with solid fill">
            <a:extLst>
              <a:ext uri="{FF2B5EF4-FFF2-40B4-BE49-F238E27FC236}">
                <a16:creationId xmlns:a16="http://schemas.microsoft.com/office/drawing/2014/main" id="{4D83F126-1A56-8823-DF4F-B02FE5AB8C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178" y="6224380"/>
            <a:ext cx="426681" cy="42668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6053652-EF77-B01E-5BC8-D0E4D8A99225}"/>
              </a:ext>
            </a:extLst>
          </p:cNvPr>
          <p:cNvSpPr txBox="1"/>
          <p:nvPr/>
        </p:nvSpPr>
        <p:spPr>
          <a:xfrm>
            <a:off x="8681808" y="5264418"/>
            <a:ext cx="234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semi-honest secure?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563E6E6-895A-5173-03BD-D1E863217E11}"/>
              </a:ext>
            </a:extLst>
          </p:cNvPr>
          <p:cNvSpPr txBox="1"/>
          <p:nvPr/>
        </p:nvSpPr>
        <p:spPr>
          <a:xfrm>
            <a:off x="9112879" y="6017786"/>
            <a:ext cx="7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No!</a:t>
            </a:r>
          </a:p>
        </p:txBody>
      </p:sp>
      <p:sp>
        <p:nvSpPr>
          <p:cNvPr id="108" name="Donut 107">
            <a:extLst>
              <a:ext uri="{FF2B5EF4-FFF2-40B4-BE49-F238E27FC236}">
                <a16:creationId xmlns:a16="http://schemas.microsoft.com/office/drawing/2014/main" id="{848EB1E3-1E12-1C11-E12F-2328D13743D0}"/>
              </a:ext>
            </a:extLst>
          </p:cNvPr>
          <p:cNvSpPr/>
          <p:nvPr/>
        </p:nvSpPr>
        <p:spPr>
          <a:xfrm>
            <a:off x="1043960" y="6142758"/>
            <a:ext cx="395229" cy="444148"/>
          </a:xfrm>
          <a:prstGeom prst="donut">
            <a:avLst>
              <a:gd name="adj" fmla="val 9038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A34831A-9A71-4B22-5C68-D3EB98A50343}"/>
              </a:ext>
            </a:extLst>
          </p:cNvPr>
          <p:cNvSpPr/>
          <p:nvPr/>
        </p:nvSpPr>
        <p:spPr>
          <a:xfrm>
            <a:off x="3550746" y="6332707"/>
            <a:ext cx="636480" cy="144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68848-404F-BF0A-80E2-6F3B8771A72D}"/>
              </a:ext>
            </a:extLst>
          </p:cNvPr>
          <p:cNvSpPr txBox="1"/>
          <p:nvPr/>
        </p:nvSpPr>
        <p:spPr>
          <a:xfrm>
            <a:off x="4232172" y="6237367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Summing yields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CFA7F-D210-5161-1EAE-5FFCDD16D08C}"/>
              </a:ext>
            </a:extLst>
          </p:cNvPr>
          <p:cNvSpPr txBox="1"/>
          <p:nvPr/>
        </p:nvSpPr>
        <p:spPr>
          <a:xfrm>
            <a:off x="8718555" y="808743"/>
            <a:ext cx="242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/>
              <a:t>m</a:t>
            </a:r>
            <a:r>
              <a:rPr lang="en-US" dirty="0"/>
              <a:t> &gt;= 4</a:t>
            </a:r>
            <a:r>
              <a:rPr lang="en-US" i="1" dirty="0"/>
              <a:t>t</a:t>
            </a:r>
            <a:r>
              <a:rPr lang="en-US" dirty="0"/>
              <a:t>+2</a:t>
            </a:r>
            <a:r>
              <a:rPr lang="en-US" i="1" dirty="0"/>
              <a:t>l</a:t>
            </a:r>
            <a:r>
              <a:rPr lang="en-US" dirty="0"/>
              <a:t>+1, can tolerate </a:t>
            </a:r>
            <a:r>
              <a:rPr lang="en-US" i="1" dirty="0"/>
              <a:t>t</a:t>
            </a:r>
            <a:r>
              <a:rPr lang="en-US" dirty="0"/>
              <a:t> corruptions [Berlekamp-Welch 86]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60B8B-3DE7-F29C-87DF-15E1F70D6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9" y="2940502"/>
            <a:ext cx="1259251" cy="147727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5BFFADF-40F6-D94E-29C6-27E40B74CAE0}"/>
              </a:ext>
            </a:extLst>
          </p:cNvPr>
          <p:cNvSpPr/>
          <p:nvPr/>
        </p:nvSpPr>
        <p:spPr>
          <a:xfrm>
            <a:off x="4655127" y="2326512"/>
            <a:ext cx="2641600" cy="1634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955782-9FAA-C68D-01E9-524D2810D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882" y="1582978"/>
            <a:ext cx="1809068" cy="6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5" grpId="0"/>
      <p:bldP spid="97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6" grpId="0"/>
      <p:bldP spid="107" grpId="0"/>
      <p:bldP spid="108" grpId="0" animBg="1"/>
      <p:bldP spid="3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05BD-5F1F-83D8-4FF2-7DEFC464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 Protocol (Fix)</a:t>
            </a:r>
          </a:p>
        </p:txBody>
      </p:sp>
      <p:pic>
        <p:nvPicPr>
          <p:cNvPr id="4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CE3B303A-FBF4-9BD5-B070-C7D72922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5" y="2864644"/>
            <a:ext cx="1587500" cy="2273300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7DF08CB3-0E4F-D0BA-895B-942C98C7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65" y="2839244"/>
            <a:ext cx="1600200" cy="2298700"/>
          </a:xfrm>
          <a:prstGeom prst="rect">
            <a:avLst/>
          </a:prstGeom>
        </p:spPr>
      </p:pic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53078706-1D1D-294D-CC92-43B7CB38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2326512"/>
            <a:ext cx="1883020" cy="681474"/>
          </a:xfrm>
          <a:prstGeom prst="rect">
            <a:avLst/>
          </a:prstGeom>
        </p:spPr>
      </p:pic>
      <p:pic>
        <p:nvPicPr>
          <p:cNvPr id="7" name="Picture 6" descr="A close-up of a device&#10;&#10;AI-generated content may be incorrect.">
            <a:extLst>
              <a:ext uri="{FF2B5EF4-FFF2-40B4-BE49-F238E27FC236}">
                <a16:creationId xmlns:a16="http://schemas.microsoft.com/office/drawing/2014/main" id="{2B897C1B-BF23-38AD-1FC9-C0ED1734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3088263"/>
            <a:ext cx="1883020" cy="681474"/>
          </a:xfrm>
          <a:prstGeom prst="rect">
            <a:avLst/>
          </a:prstGeom>
        </p:spPr>
      </p:pic>
      <p:pic>
        <p:nvPicPr>
          <p:cNvPr id="8" name="Picture 7" descr="A close-up of a device&#10;&#10;AI-generated content may be incorrect.">
            <a:extLst>
              <a:ext uri="{FF2B5EF4-FFF2-40B4-BE49-F238E27FC236}">
                <a16:creationId xmlns:a16="http://schemas.microsoft.com/office/drawing/2014/main" id="{AE254608-65CF-F7D9-8FCA-D9300283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3873709"/>
            <a:ext cx="1883020" cy="681474"/>
          </a:xfrm>
          <a:prstGeom prst="rect">
            <a:avLst/>
          </a:prstGeom>
        </p:spPr>
      </p:pic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27A0489-8F10-4DDA-D5C5-EE8DA150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82" y="4739432"/>
            <a:ext cx="1883020" cy="681474"/>
          </a:xfrm>
          <a:prstGeom prst="rect">
            <a:avLst/>
          </a:prstGeom>
        </p:spPr>
      </p:pic>
      <p:pic>
        <p:nvPicPr>
          <p:cNvPr id="10" name="Picture 9" descr="A close-up of a device&#10;&#10;AI-generated content may be incorrect.">
            <a:extLst>
              <a:ext uri="{FF2B5EF4-FFF2-40B4-BE49-F238E27FC236}">
                <a16:creationId xmlns:a16="http://schemas.microsoft.com/office/drawing/2014/main" id="{288A16BA-3FD9-00DC-5957-44B35EA05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71" y="5524878"/>
            <a:ext cx="1883020" cy="6814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69F3A9-6EF8-B839-B1B3-FC092460ABB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2101712" y="1881803"/>
            <a:ext cx="2902088" cy="1597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2605E1-37D1-73B9-61D1-3CBB684BD7D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217039" y="2667249"/>
            <a:ext cx="2783732" cy="100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7A5290-594E-ADC1-7A74-7B7CCC61A71B}"/>
              </a:ext>
            </a:extLst>
          </p:cNvPr>
          <p:cNvCxnSpPr>
            <a:cxnSpLocks/>
          </p:cNvCxnSpPr>
          <p:nvPr/>
        </p:nvCxnSpPr>
        <p:spPr>
          <a:xfrm>
            <a:off x="2060233" y="4491946"/>
            <a:ext cx="2868442" cy="140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E77C64-9789-AAD0-DBDC-93777FE3944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6886820" y="1881803"/>
            <a:ext cx="3150439" cy="1901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D629F-F4CD-BB55-9F87-50EEF06C342E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883791" y="2667249"/>
            <a:ext cx="2972972" cy="1293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44DE08-03A1-7CA7-7110-4EE7F923B034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879102" y="3429000"/>
            <a:ext cx="2894036" cy="75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F59AD-B984-D70E-CA40-B13ADCBDA67E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883791" y="4214446"/>
            <a:ext cx="2894036" cy="145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946F75-959D-DF01-77C0-D7FBBEC07F22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879102" y="4630061"/>
            <a:ext cx="2977661" cy="450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762853-54F5-7F32-3A01-5F5CC64D029F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883791" y="4814310"/>
            <a:ext cx="3184085" cy="1051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device&#10;&#10;AI-generated content may be incorrect.">
            <a:extLst>
              <a:ext uri="{FF2B5EF4-FFF2-40B4-BE49-F238E27FC236}">
                <a16:creationId xmlns:a16="http://schemas.microsoft.com/office/drawing/2014/main" id="{97C27143-F6F8-C7CC-A305-07CF95DF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541066"/>
            <a:ext cx="1883020" cy="6814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725298D-47FC-FAA0-AE4C-A46C2973568D}"/>
              </a:ext>
            </a:extLst>
          </p:cNvPr>
          <p:cNvSpPr txBox="1"/>
          <p:nvPr/>
        </p:nvSpPr>
        <p:spPr>
          <a:xfrm>
            <a:off x="4304757" y="1715494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4D683-F154-F8C8-12CE-E4C57B39D1C9}"/>
              </a:ext>
            </a:extLst>
          </p:cNvPr>
          <p:cNvSpPr txBox="1"/>
          <p:nvPr/>
        </p:nvSpPr>
        <p:spPr>
          <a:xfrm>
            <a:off x="4253616" y="5243210"/>
            <a:ext cx="76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6704CD-52D8-318F-0B39-252A41562E14}"/>
              </a:ext>
            </a:extLst>
          </p:cNvPr>
          <p:cNvSpPr txBox="1"/>
          <p:nvPr/>
        </p:nvSpPr>
        <p:spPr>
          <a:xfrm>
            <a:off x="7055377" y="1761661"/>
            <a:ext cx="1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),</a:t>
            </a:r>
            <a:r>
              <a:rPr lang="en-US" sz="1400" i="1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A7AED-11D2-BC3A-B40B-CC5AC5B3994D}"/>
              </a:ext>
            </a:extLst>
          </p:cNvPr>
          <p:cNvSpPr txBox="1"/>
          <p:nvPr/>
        </p:nvSpPr>
        <p:spPr>
          <a:xfrm>
            <a:off x="7071831" y="2544146"/>
            <a:ext cx="115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70F21-0F3E-7371-CB0C-9E3CFFA8431F}"/>
              </a:ext>
            </a:extLst>
          </p:cNvPr>
          <p:cNvSpPr txBox="1"/>
          <p:nvPr/>
        </p:nvSpPr>
        <p:spPr>
          <a:xfrm>
            <a:off x="6837816" y="5297378"/>
            <a:ext cx="120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),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803085-00E2-B886-03B9-317A0E41FC4F}"/>
              </a:ext>
            </a:extLst>
          </p:cNvPr>
          <p:cNvCxnSpPr>
            <a:cxnSpLocks/>
          </p:cNvCxnSpPr>
          <p:nvPr/>
        </p:nvCxnSpPr>
        <p:spPr>
          <a:xfrm flipH="1">
            <a:off x="2132329" y="1999630"/>
            <a:ext cx="2914405" cy="158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83381B-9257-4048-1BA1-B8C078FA9E55}"/>
              </a:ext>
            </a:extLst>
          </p:cNvPr>
          <p:cNvCxnSpPr>
            <a:cxnSpLocks/>
          </p:cNvCxnSpPr>
          <p:nvPr/>
        </p:nvCxnSpPr>
        <p:spPr>
          <a:xfrm flipH="1">
            <a:off x="2217039" y="2793347"/>
            <a:ext cx="2791450" cy="976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6DB19B-DDB2-DD27-69A9-C44F6DC16440}"/>
              </a:ext>
            </a:extLst>
          </p:cNvPr>
          <p:cNvCxnSpPr>
            <a:cxnSpLocks/>
          </p:cNvCxnSpPr>
          <p:nvPr/>
        </p:nvCxnSpPr>
        <p:spPr>
          <a:xfrm flipH="1" flipV="1">
            <a:off x="2018421" y="4555183"/>
            <a:ext cx="2952067" cy="148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0733D5-F2C6-8E40-F99E-04FD820F5EE2}"/>
              </a:ext>
            </a:extLst>
          </p:cNvPr>
          <p:cNvSpPr txBox="1"/>
          <p:nvPr/>
        </p:nvSpPr>
        <p:spPr>
          <a:xfrm>
            <a:off x="4375529" y="2192554"/>
            <a:ext cx="1787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  <a:p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203D98-ACA6-DEDF-BB6C-E57EAB0BC115}"/>
              </a:ext>
            </a:extLst>
          </p:cNvPr>
          <p:cNvSpPr txBox="1"/>
          <p:nvPr/>
        </p:nvSpPr>
        <p:spPr>
          <a:xfrm>
            <a:off x="3980799" y="3033582"/>
            <a:ext cx="1788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79024E-687D-F2BC-5F26-C494F5E266B8}"/>
              </a:ext>
            </a:extLst>
          </p:cNvPr>
          <p:cNvSpPr txBox="1"/>
          <p:nvPr/>
        </p:nvSpPr>
        <p:spPr>
          <a:xfrm>
            <a:off x="3668276" y="5901466"/>
            <a:ext cx="1344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</a:t>
            </a:r>
            <a:r>
              <a:rPr lang="en-US" sz="1400" i="1" baseline="30000" dirty="0" err="1"/>
              <a:t>x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</a:t>
            </a:r>
            <a:r>
              <a:rPr lang="en-CA" sz="1400" dirty="0"/>
              <a:t>·</a:t>
            </a:r>
            <a:r>
              <a:rPr lang="en-US" sz="1400" dirty="0"/>
              <a:t>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y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 + </a:t>
            </a:r>
            <a:r>
              <a:rPr lang="en-US" sz="1400" i="1" dirty="0" err="1"/>
              <a:t>p</a:t>
            </a:r>
            <a:r>
              <a:rPr lang="en-US" sz="1400" i="1" baseline="30000" dirty="0" err="1"/>
              <a:t>z</a:t>
            </a:r>
            <a:r>
              <a:rPr lang="en-US" sz="1400" dirty="0"/>
              <a:t>(</a:t>
            </a:r>
            <a:r>
              <a:rPr lang="el-GR" sz="1400" dirty="0"/>
              <a:t>α</a:t>
            </a:r>
            <a:r>
              <a:rPr lang="en-US" sz="1400" baseline="-25000" dirty="0"/>
              <a:t>m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B2461D-9CBF-D91C-DC24-BBEE9765621C}"/>
              </a:ext>
            </a:extLst>
          </p:cNvPr>
          <p:cNvCxnSpPr>
            <a:cxnSpLocks/>
          </p:cNvCxnSpPr>
          <p:nvPr/>
        </p:nvCxnSpPr>
        <p:spPr>
          <a:xfrm flipV="1">
            <a:off x="2221728" y="3463687"/>
            <a:ext cx="2743737" cy="497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2D882-4E7B-D40B-BA6C-D48BC87D012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7039" y="4067392"/>
            <a:ext cx="2783732" cy="147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BD199-D702-5954-E41E-60B85C52ECB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11538" y="4227310"/>
            <a:ext cx="2784544" cy="852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91AFE-92B2-1FF3-D697-3B4D12B54531}"/>
              </a:ext>
            </a:extLst>
          </p:cNvPr>
          <p:cNvCxnSpPr>
            <a:cxnSpLocks/>
          </p:cNvCxnSpPr>
          <p:nvPr/>
        </p:nvCxnSpPr>
        <p:spPr>
          <a:xfrm flipH="1">
            <a:off x="2249537" y="3588774"/>
            <a:ext cx="2715928" cy="430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8B4532-F792-C181-CDF3-AC7F736C1A91}"/>
              </a:ext>
            </a:extLst>
          </p:cNvPr>
          <p:cNvCxnSpPr>
            <a:cxnSpLocks/>
          </p:cNvCxnSpPr>
          <p:nvPr/>
        </p:nvCxnSpPr>
        <p:spPr>
          <a:xfrm flipH="1" flipV="1">
            <a:off x="2234924" y="4148179"/>
            <a:ext cx="2730541" cy="198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D22D0F-A8E1-D45C-4FEF-A59225140CEC}"/>
              </a:ext>
            </a:extLst>
          </p:cNvPr>
          <p:cNvCxnSpPr>
            <a:cxnSpLocks/>
          </p:cNvCxnSpPr>
          <p:nvPr/>
        </p:nvCxnSpPr>
        <p:spPr>
          <a:xfrm flipH="1" flipV="1">
            <a:off x="2146102" y="4258459"/>
            <a:ext cx="2819363" cy="931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DC16EA3-D4BB-5760-BF6F-0EF0AD1D5D3A}"/>
              </a:ext>
            </a:extLst>
          </p:cNvPr>
          <p:cNvSpPr/>
          <p:nvPr/>
        </p:nvSpPr>
        <p:spPr>
          <a:xfrm>
            <a:off x="1511520" y="5189513"/>
            <a:ext cx="428881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277A5D-DC97-5599-F921-D9F1D0D100D6}"/>
              </a:ext>
            </a:extLst>
          </p:cNvPr>
          <p:cNvSpPr/>
          <p:nvPr/>
        </p:nvSpPr>
        <p:spPr>
          <a:xfrm>
            <a:off x="1945983" y="5189513"/>
            <a:ext cx="476203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3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AB0B8E-2DF0-16A4-77D8-B8901FF831FE}"/>
              </a:ext>
            </a:extLst>
          </p:cNvPr>
          <p:cNvSpPr/>
          <p:nvPr/>
        </p:nvSpPr>
        <p:spPr>
          <a:xfrm>
            <a:off x="2422186" y="5189513"/>
            <a:ext cx="476203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3</a:t>
            </a:r>
            <a:r>
              <a:rPr lang="en-US" sz="1200" dirty="0"/>
              <a:t> y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9A798A-12EC-34F6-0A05-9F4FD4A15D88}"/>
              </a:ext>
            </a:extLst>
          </p:cNvPr>
          <p:cNvSpPr/>
          <p:nvPr/>
        </p:nvSpPr>
        <p:spPr>
          <a:xfrm>
            <a:off x="1016950" y="5189513"/>
            <a:ext cx="4889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y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CFBDF-02DB-D25F-D66A-A8E10A2367A1}"/>
              </a:ext>
            </a:extLst>
          </p:cNvPr>
          <p:cNvSpPr/>
          <p:nvPr/>
        </p:nvSpPr>
        <p:spPr>
          <a:xfrm>
            <a:off x="642971" y="518951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A36909-762B-3558-0DEC-F07D667AEACE}"/>
              </a:ext>
            </a:extLst>
          </p:cNvPr>
          <p:cNvSpPr/>
          <p:nvPr/>
        </p:nvSpPr>
        <p:spPr>
          <a:xfrm>
            <a:off x="267929" y="5189512"/>
            <a:ext cx="371188" cy="3287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417A10-05DF-FF32-1739-1F9CB3D42B92}"/>
              </a:ext>
            </a:extLst>
          </p:cNvPr>
          <p:cNvSpPr/>
          <p:nvPr/>
        </p:nvSpPr>
        <p:spPr>
          <a:xfrm>
            <a:off x="10252139" y="2016544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4E36D-ACB8-C3B0-87F6-E3078313C2C9}"/>
              </a:ext>
            </a:extLst>
          </p:cNvPr>
          <p:cNvSpPr/>
          <p:nvPr/>
        </p:nvSpPr>
        <p:spPr>
          <a:xfrm>
            <a:off x="10686602" y="2016544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2001F4-0B57-DFC0-C62A-B22839090F50}"/>
              </a:ext>
            </a:extLst>
          </p:cNvPr>
          <p:cNvSpPr/>
          <p:nvPr/>
        </p:nvSpPr>
        <p:spPr>
          <a:xfrm>
            <a:off x="11162805" y="2016544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718DB9-E295-60D0-4B15-2614C513745F}"/>
              </a:ext>
            </a:extLst>
          </p:cNvPr>
          <p:cNvSpPr/>
          <p:nvPr/>
        </p:nvSpPr>
        <p:spPr>
          <a:xfrm>
            <a:off x="9757569" y="2016544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EECBB6-3735-8F6E-E72B-C6407E4C7375}"/>
              </a:ext>
            </a:extLst>
          </p:cNvPr>
          <p:cNvSpPr/>
          <p:nvPr/>
        </p:nvSpPr>
        <p:spPr>
          <a:xfrm>
            <a:off x="9383590" y="2016543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2007C5-C974-2139-2FB6-D3BB5A346FDF}"/>
              </a:ext>
            </a:extLst>
          </p:cNvPr>
          <p:cNvSpPr/>
          <p:nvPr/>
        </p:nvSpPr>
        <p:spPr>
          <a:xfrm>
            <a:off x="9008548" y="2016543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66C811-18EE-8748-B6FA-AFFCA8B39354}"/>
              </a:ext>
            </a:extLst>
          </p:cNvPr>
          <p:cNvSpPr txBox="1"/>
          <p:nvPr/>
        </p:nvSpPr>
        <p:spPr>
          <a:xfrm>
            <a:off x="8919628" y="1665237"/>
            <a:ext cx="305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a random vector </a:t>
            </a:r>
            <a:r>
              <a:rPr lang="en-US" dirty="0" err="1"/>
              <a:t>p</a:t>
            </a:r>
            <a:r>
              <a:rPr lang="en-US" baseline="30000" dirty="0" err="1"/>
              <a:t>z</a:t>
            </a:r>
            <a:r>
              <a:rPr lang="en-US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707C1C-B74F-7201-EE5F-CC8FC1CABD80}"/>
              </a:ext>
            </a:extLst>
          </p:cNvPr>
          <p:cNvSpPr txBox="1"/>
          <p:nvPr/>
        </p:nvSpPr>
        <p:spPr>
          <a:xfrm>
            <a:off x="8919628" y="2333968"/>
            <a:ext cx="22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z</a:t>
            </a:r>
            <a:r>
              <a:rPr lang="en-US" baseline="-25000" dirty="0"/>
              <a:t>1</a:t>
            </a:r>
            <a:r>
              <a:rPr lang="en-US" dirty="0"/>
              <a:t> + … +z</a:t>
            </a:r>
            <a:r>
              <a:rPr lang="en-US" baseline="-25000" dirty="0"/>
              <a:t>6</a:t>
            </a:r>
            <a:r>
              <a:rPr lang="en-US" dirty="0"/>
              <a:t> = 0.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483D91-9AEA-6C0B-1471-EB9BBB0E3C1F}"/>
              </a:ext>
            </a:extLst>
          </p:cNvPr>
          <p:cNvSpPr txBox="1"/>
          <p:nvPr/>
        </p:nvSpPr>
        <p:spPr>
          <a:xfrm>
            <a:off x="8088734" y="3409470"/>
            <a:ext cx="183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packed secret share </a:t>
            </a:r>
            <a:r>
              <a:rPr lang="en-US" dirty="0" err="1"/>
              <a:t>p</a:t>
            </a:r>
            <a:r>
              <a:rPr lang="en-US" baseline="30000" dirty="0" err="1"/>
              <a:t>z</a:t>
            </a:r>
            <a:r>
              <a:rPr lang="en-US" dirty="0"/>
              <a:t> via a degree 2(</a:t>
            </a:r>
            <a:r>
              <a:rPr lang="en-US" i="1" dirty="0" err="1"/>
              <a:t>t</a:t>
            </a:r>
            <a:r>
              <a:rPr lang="en-US" dirty="0" err="1"/>
              <a:t>+</a:t>
            </a:r>
            <a:r>
              <a:rPr lang="en-US" i="1" dirty="0" err="1"/>
              <a:t>l</a:t>
            </a:r>
            <a:r>
              <a:rPr lang="en-US" dirty="0"/>
              <a:t>) polynomial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9775EF-FCCD-DF80-F8D1-1FA7C5ED08E2}"/>
              </a:ext>
            </a:extLst>
          </p:cNvPr>
          <p:cNvSpPr/>
          <p:nvPr/>
        </p:nvSpPr>
        <p:spPr>
          <a:xfrm>
            <a:off x="1511520" y="6009261"/>
            <a:ext cx="428881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6AE40-6603-33E1-BB25-B7578DE3F5D1}"/>
              </a:ext>
            </a:extLst>
          </p:cNvPr>
          <p:cNvSpPr/>
          <p:nvPr/>
        </p:nvSpPr>
        <p:spPr>
          <a:xfrm>
            <a:off x="1945983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E96C8F-A112-4A2A-48C8-8294C3D4647A}"/>
              </a:ext>
            </a:extLst>
          </p:cNvPr>
          <p:cNvSpPr/>
          <p:nvPr/>
        </p:nvSpPr>
        <p:spPr>
          <a:xfrm>
            <a:off x="2422186" y="6009261"/>
            <a:ext cx="476203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6</a:t>
            </a:r>
            <a:endParaRPr lang="en-US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F75DAF-C053-06E6-30DE-BD0B92E4FDA2}"/>
              </a:ext>
            </a:extLst>
          </p:cNvPr>
          <p:cNvSpPr/>
          <p:nvPr/>
        </p:nvSpPr>
        <p:spPr>
          <a:xfrm>
            <a:off x="1016950" y="6009261"/>
            <a:ext cx="4889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2260720-76C5-280F-AD35-4D6FCC8C23CB}"/>
              </a:ext>
            </a:extLst>
          </p:cNvPr>
          <p:cNvSpPr/>
          <p:nvPr/>
        </p:nvSpPr>
        <p:spPr>
          <a:xfrm>
            <a:off x="642971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218F10-607C-DF15-325C-7C7FBF0BCA5A}"/>
              </a:ext>
            </a:extLst>
          </p:cNvPr>
          <p:cNvSpPr/>
          <p:nvPr/>
        </p:nvSpPr>
        <p:spPr>
          <a:xfrm>
            <a:off x="267929" y="6009260"/>
            <a:ext cx="371188" cy="328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EEAD54-3D8C-CDF5-DC84-1DAF6B7683A3}"/>
              </a:ext>
            </a:extLst>
          </p:cNvPr>
          <p:cNvSpPr txBox="1"/>
          <p:nvPr/>
        </p:nvSpPr>
        <p:spPr>
          <a:xfrm>
            <a:off x="828565" y="5586031"/>
            <a:ext cx="17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masked by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16AECF-C52B-86D6-E9BB-47DABA748730}"/>
              </a:ext>
            </a:extLst>
          </p:cNvPr>
          <p:cNvSpPr txBox="1"/>
          <p:nvPr/>
        </p:nvSpPr>
        <p:spPr>
          <a:xfrm>
            <a:off x="220234" y="6387890"/>
            <a:ext cx="28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sum is still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3CF3A2ED-D5E2-0975-ADE1-7DE78BAA7D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769" y="6391913"/>
            <a:ext cx="255126" cy="3155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A442846-0637-E65F-3CF1-04BC3C133811}"/>
              </a:ext>
            </a:extLst>
          </p:cNvPr>
          <p:cNvSpPr txBox="1"/>
          <p:nvPr/>
        </p:nvSpPr>
        <p:spPr>
          <a:xfrm>
            <a:off x="8787681" y="5491845"/>
            <a:ext cx="318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semi-honest protocol that performs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</a:t>
            </a:r>
            <a:r>
              <a:rPr lang="en-CA" dirty="0"/>
              <a:t>·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+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is called an Oblivious Linear Evaluation (OLE)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E669F-6155-52B8-72CB-A602E263E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9" y="2940502"/>
            <a:ext cx="1259251" cy="14772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2FB8E9-040A-0A39-3BE1-FC96029CAA3A}"/>
              </a:ext>
            </a:extLst>
          </p:cNvPr>
          <p:cNvSpPr/>
          <p:nvPr/>
        </p:nvSpPr>
        <p:spPr>
          <a:xfrm>
            <a:off x="8716147" y="5434244"/>
            <a:ext cx="3280348" cy="128656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835EEDA3-A4AC-6958-1B6D-53D0FC1F56CE}"/>
              </a:ext>
            </a:extLst>
          </p:cNvPr>
          <p:cNvSpPr/>
          <p:nvPr/>
        </p:nvSpPr>
        <p:spPr>
          <a:xfrm>
            <a:off x="5359627" y="860283"/>
            <a:ext cx="2611355" cy="68766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err="1"/>
              <a:t>p</a:t>
            </a:r>
            <a:r>
              <a:rPr lang="en-US" sz="1600" i="1" baseline="30000" dirty="0" err="1"/>
              <a:t>x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</a:t>
            </a:r>
            <a:r>
              <a:rPr lang="en-CA" sz="1600" dirty="0"/>
              <a:t>·</a:t>
            </a:r>
            <a:r>
              <a:rPr lang="en-US" sz="1600" dirty="0"/>
              <a:t>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y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 + 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z</a:t>
            </a:r>
            <a:r>
              <a:rPr lang="en-US" sz="1600" dirty="0"/>
              <a:t>(</a:t>
            </a:r>
            <a:r>
              <a:rPr lang="el-GR" sz="1600" dirty="0"/>
              <a:t>α</a:t>
            </a:r>
            <a:r>
              <a:rPr lang="en-US" sz="1600" baseline="-25000" dirty="0" err="1"/>
              <a:t>i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61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3" grpId="0"/>
      <p:bldP spid="34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9" grpId="0"/>
      <p:bldP spid="20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B673-0AA0-5FCE-C23C-53A513A6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1DBE-8682-E139-EB0F-FCE15F9CD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compute: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= 1 + y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+ 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obtains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 and Bob obtains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 following the decomposition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run </a:t>
            </a:r>
            <a:r>
              <a:rPr lang="en-US" i="1" dirty="0"/>
              <a:t>m</a:t>
            </a:r>
            <a:r>
              <a:rPr lang="en-US" dirty="0"/>
              <a:t> instances of a semi-honest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Alice packed secret shares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endParaRPr lang="en-US" i="1" baseline="30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Bob packed secret shares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  and a masking vector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endParaRPr lang="en-US" i="1" baseline="30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semi-honest protocol (OLE) computes </a:t>
            </a:r>
            <a:r>
              <a:rPr lang="en-US" i="1" dirty="0"/>
              <a:t>p =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  +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r>
              <a:rPr lang="en-US" i="1" dirty="0"/>
              <a:t> </a:t>
            </a:r>
            <a:r>
              <a:rPr lang="en-US" dirty="0"/>
              <a:t>and return to Alice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perform cut &amp; choose to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reconstructs vector </a:t>
            </a:r>
            <a:r>
              <a:rPr lang="en-US" i="1" dirty="0"/>
              <a:t>p </a:t>
            </a:r>
            <a:r>
              <a:rPr lang="en-US" dirty="0"/>
              <a:t>and sum up the monomials to obtain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25C99-C7DA-77CE-7F4C-64DA164B066D}"/>
              </a:ext>
            </a:extLst>
          </p:cNvPr>
          <p:cNvSpPr txBox="1"/>
          <p:nvPr/>
        </p:nvSpPr>
        <p:spPr>
          <a:xfrm>
            <a:off x="6971145" y="642583"/>
            <a:ext cx="424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Is this malicious secure?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ECA33-100B-0891-2724-C239B9C97C33}"/>
              </a:ext>
            </a:extLst>
          </p:cNvPr>
          <p:cNvSpPr txBox="1"/>
          <p:nvPr/>
        </p:nvSpPr>
        <p:spPr>
          <a:xfrm>
            <a:off x="9684775" y="2068052"/>
            <a:ext cx="20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Can cheat!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035B9-1A49-8F4C-1483-6E6D74F37376}"/>
              </a:ext>
            </a:extLst>
          </p:cNvPr>
          <p:cNvSpPr txBox="1"/>
          <p:nvPr/>
        </p:nvSpPr>
        <p:spPr>
          <a:xfrm>
            <a:off x="8835367" y="3403600"/>
            <a:ext cx="20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Can cheat!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AEE3B-B497-2200-A08B-CF5D8498FE0D}"/>
              </a:ext>
            </a:extLst>
          </p:cNvPr>
          <p:cNvSpPr txBox="1"/>
          <p:nvPr/>
        </p:nvSpPr>
        <p:spPr>
          <a:xfrm>
            <a:off x="2504286" y="4151548"/>
            <a:ext cx="686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Prevented by cut &amp; choose and error correction!</a:t>
            </a:r>
          </a:p>
        </p:txBody>
      </p:sp>
    </p:spTree>
    <p:extLst>
      <p:ext uri="{BB962C8B-B14F-4D97-AF65-F5344CB8AC3E}">
        <p14:creationId xmlns:p14="http://schemas.microsoft.com/office/powerpoint/2010/main" val="5681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8A4A-D820-0740-EE99-ACDB1BB5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Solve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6B43B-4903-5F08-6E45-335EE3E7B6CC}"/>
              </a:ext>
            </a:extLst>
          </p:cNvPr>
          <p:cNvSpPr txBox="1"/>
          <p:nvPr/>
        </p:nvSpPr>
        <p:spPr>
          <a:xfrm>
            <a:off x="1732934" y="1843172"/>
            <a:ext cx="6211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perform the packed secret sharing honestly!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1FBD7-CC4B-DD2F-051D-A6757E200CF4}"/>
              </a:ext>
            </a:extLst>
          </p:cNvPr>
          <p:cNvSpPr txBox="1"/>
          <p:nvPr/>
        </p:nvSpPr>
        <p:spPr>
          <a:xfrm>
            <a:off x="1732934" y="3575252"/>
            <a:ext cx="65654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follow the decomposition rule!</a:t>
            </a:r>
          </a:p>
          <a:p>
            <a:endParaRPr lang="en-US" dirty="0"/>
          </a:p>
        </p:txBody>
      </p:sp>
      <p:pic>
        <p:nvPicPr>
          <p:cNvPr id="9" name="Picture 8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B8003FF9-B01E-C08D-AA45-BA7D32BB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5" y="3429000"/>
            <a:ext cx="1060969" cy="1244659"/>
          </a:xfrm>
          <a:prstGeom prst="rect">
            <a:avLst/>
          </a:prstGeom>
        </p:spPr>
      </p:pic>
      <p:pic>
        <p:nvPicPr>
          <p:cNvPr id="11" name="Picture 10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B9A0A559-DA5A-9178-3256-33EAB055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" y="1690688"/>
            <a:ext cx="1060969" cy="123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0F8950-913E-527A-9991-798A03854CBD}"/>
              </a:ext>
            </a:extLst>
          </p:cNvPr>
          <p:cNvSpPr txBox="1"/>
          <p:nvPr/>
        </p:nvSpPr>
        <p:spPr>
          <a:xfrm>
            <a:off x="1005346" y="5174633"/>
            <a:ext cx="884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use specialized zero-knowledge arguments to enforce the adversary’s behavior!</a:t>
            </a:r>
          </a:p>
        </p:txBody>
      </p:sp>
    </p:spTree>
    <p:extLst>
      <p:ext uri="{BB962C8B-B14F-4D97-AF65-F5344CB8AC3E}">
        <p14:creationId xmlns:p14="http://schemas.microsoft.com/office/powerpoint/2010/main" val="7720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F7AE-D252-F6EB-B6DC-040BD67F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Semi-honest Adversary</a:t>
            </a:r>
          </a:p>
        </p:txBody>
      </p:sp>
      <p:pic>
        <p:nvPicPr>
          <p:cNvPr id="7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26D4C075-A31E-05EB-6DD8-7BFE3B3CB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539D4-0080-0271-4C63-ABA8A22A93E9}"/>
              </a:ext>
            </a:extLst>
          </p:cNvPr>
          <p:cNvSpPr txBox="1"/>
          <p:nvPr/>
        </p:nvSpPr>
        <p:spPr>
          <a:xfrm>
            <a:off x="2438399" y="1318159"/>
            <a:ext cx="330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Follows the protocol but tries to learn additional information from its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C34A5-4954-0A2E-9291-2A38F24D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5" name="Sequential Access Storage 4">
            <a:extLst>
              <a:ext uri="{FF2B5EF4-FFF2-40B4-BE49-F238E27FC236}">
                <a16:creationId xmlns:a16="http://schemas.microsoft.com/office/drawing/2014/main" id="{202FB593-30C3-F06B-F176-2C043025A760}"/>
              </a:ext>
            </a:extLst>
          </p:cNvPr>
          <p:cNvSpPr/>
          <p:nvPr/>
        </p:nvSpPr>
        <p:spPr>
          <a:xfrm>
            <a:off x="498764" y="2241489"/>
            <a:ext cx="1939635" cy="1325562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Maybe I can extract info from Bob’s msg?</a:t>
            </a:r>
          </a:p>
        </p:txBody>
      </p:sp>
    </p:spTree>
    <p:extLst>
      <p:ext uri="{BB962C8B-B14F-4D97-AF65-F5344CB8AC3E}">
        <p14:creationId xmlns:p14="http://schemas.microsoft.com/office/powerpoint/2010/main" val="16851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3A8F-B2AC-BDF3-A91A-210BABC5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Correctness of Packed 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83AA-54A0-58CE-6632-4FF8C154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33" y="1820111"/>
            <a:ext cx="10515600" cy="4351338"/>
          </a:xfrm>
        </p:spPr>
        <p:txBody>
          <a:bodyPr/>
          <a:lstStyle/>
          <a:p>
            <a:r>
              <a:rPr lang="en-US" dirty="0"/>
              <a:t>How to prove the packed secret sharing is honest?</a:t>
            </a:r>
          </a:p>
          <a:p>
            <a:r>
              <a:rPr lang="en-US" dirty="0"/>
              <a:t>A sharing is evaluations of polynomial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), …,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  <a:p>
            <a:r>
              <a:rPr lang="en-US" dirty="0"/>
              <a:t>Suppose Bob needs to share </a:t>
            </a:r>
            <a:r>
              <a:rPr lang="en-US" i="1" dirty="0"/>
              <a:t>k</a:t>
            </a:r>
            <a:r>
              <a:rPr lang="en-US" dirty="0"/>
              <a:t> vectors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…</a:t>
            </a:r>
            <a:r>
              <a:rPr lang="en-US" dirty="0"/>
              <a:t> ,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endParaRPr lang="en-US" i="1" baseline="-25000" dirty="0"/>
          </a:p>
          <a:p>
            <a:r>
              <a:rPr lang="en-US" dirty="0"/>
              <a:t>Let’s put the shares in a matrix: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85D580B1-F451-9674-EC3F-AF9747E588F6}"/>
              </a:ext>
            </a:extLst>
          </p:cNvPr>
          <p:cNvSpPr/>
          <p:nvPr/>
        </p:nvSpPr>
        <p:spPr>
          <a:xfrm>
            <a:off x="2597325" y="4229951"/>
            <a:ext cx="6468955" cy="187437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2B9ED-622E-0A72-2542-A2F9304A9A1A}"/>
              </a:ext>
            </a:extLst>
          </p:cNvPr>
          <p:cNvSpPr txBox="1"/>
          <p:nvPr/>
        </p:nvSpPr>
        <p:spPr>
          <a:xfrm>
            <a:off x="3012067" y="4170742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B4620-BEAA-5D88-58FC-C9A7F1141351}"/>
              </a:ext>
            </a:extLst>
          </p:cNvPr>
          <p:cNvSpPr txBox="1"/>
          <p:nvPr/>
        </p:nvSpPr>
        <p:spPr>
          <a:xfrm>
            <a:off x="3887138" y="4170742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5B3B0-1010-2696-15E2-5CC279A12AD9}"/>
              </a:ext>
            </a:extLst>
          </p:cNvPr>
          <p:cNvSpPr txBox="1"/>
          <p:nvPr/>
        </p:nvSpPr>
        <p:spPr>
          <a:xfrm>
            <a:off x="7539822" y="4155354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8C857-F922-9F86-B0B6-F783DDF359D5}"/>
              </a:ext>
            </a:extLst>
          </p:cNvPr>
          <p:cNvSpPr txBox="1"/>
          <p:nvPr/>
        </p:nvSpPr>
        <p:spPr>
          <a:xfrm>
            <a:off x="3012068" y="4547768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8F0FE-5335-A167-2740-32581BF0CE53}"/>
              </a:ext>
            </a:extLst>
          </p:cNvPr>
          <p:cNvSpPr txBox="1"/>
          <p:nvPr/>
        </p:nvSpPr>
        <p:spPr>
          <a:xfrm>
            <a:off x="3887139" y="4547768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4205B-F118-B871-A571-7777B116361B}"/>
              </a:ext>
            </a:extLst>
          </p:cNvPr>
          <p:cNvSpPr txBox="1"/>
          <p:nvPr/>
        </p:nvSpPr>
        <p:spPr>
          <a:xfrm>
            <a:off x="7539823" y="4547768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6892B-5526-2F98-476A-3BAFFD647B27}"/>
              </a:ext>
            </a:extLst>
          </p:cNvPr>
          <p:cNvSpPr txBox="1"/>
          <p:nvPr/>
        </p:nvSpPr>
        <p:spPr>
          <a:xfrm>
            <a:off x="4762209" y="4170742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C0FCB-7B7D-D088-4739-80A93C88AE6B}"/>
              </a:ext>
            </a:extLst>
          </p:cNvPr>
          <p:cNvSpPr txBox="1"/>
          <p:nvPr/>
        </p:nvSpPr>
        <p:spPr>
          <a:xfrm>
            <a:off x="4762209" y="4547768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141490-A7F4-2B37-FA61-571409198589}"/>
              </a:ext>
            </a:extLst>
          </p:cNvPr>
          <p:cNvSpPr txBox="1"/>
          <p:nvPr/>
        </p:nvSpPr>
        <p:spPr>
          <a:xfrm>
            <a:off x="10218174" y="2248037"/>
            <a:ext cx="227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Reed-Solomon Code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949DA945-CDB2-0200-A2CB-1A3156EDE47E}"/>
              </a:ext>
            </a:extLst>
          </p:cNvPr>
          <p:cNvSpPr/>
          <p:nvPr/>
        </p:nvSpPr>
        <p:spPr>
          <a:xfrm>
            <a:off x="9550214" y="2540363"/>
            <a:ext cx="566584" cy="1573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0C17A-61CD-53A3-AA39-C0D9C8BBAEA6}"/>
              </a:ext>
            </a:extLst>
          </p:cNvPr>
          <p:cNvSpPr txBox="1"/>
          <p:nvPr/>
        </p:nvSpPr>
        <p:spPr>
          <a:xfrm>
            <a:off x="3021593" y="5734990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0971FD-7882-8B9C-20E3-7BACF961B1CE}"/>
              </a:ext>
            </a:extLst>
          </p:cNvPr>
          <p:cNvSpPr txBox="1"/>
          <p:nvPr/>
        </p:nvSpPr>
        <p:spPr>
          <a:xfrm>
            <a:off x="3896664" y="5734990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3F22D-E53B-7102-CE9D-4F390FA96EB3}"/>
              </a:ext>
            </a:extLst>
          </p:cNvPr>
          <p:cNvSpPr txBox="1"/>
          <p:nvPr/>
        </p:nvSpPr>
        <p:spPr>
          <a:xfrm>
            <a:off x="7549348" y="5734990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66F66-05AA-084D-7561-4AF3DC7D3A31}"/>
              </a:ext>
            </a:extLst>
          </p:cNvPr>
          <p:cNvSpPr txBox="1"/>
          <p:nvPr/>
        </p:nvSpPr>
        <p:spPr>
          <a:xfrm>
            <a:off x="4771734" y="5734990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E9D182-8D32-2A42-0B73-D7C51D5F7323}"/>
              </a:ext>
            </a:extLst>
          </p:cNvPr>
          <p:cNvSpPr txBox="1"/>
          <p:nvPr/>
        </p:nvSpPr>
        <p:spPr>
          <a:xfrm>
            <a:off x="3230838" y="4864380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0CB338-6319-50BA-E29E-C04707CC6E25}"/>
              </a:ext>
            </a:extLst>
          </p:cNvPr>
          <p:cNvSpPr txBox="1"/>
          <p:nvPr/>
        </p:nvSpPr>
        <p:spPr>
          <a:xfrm>
            <a:off x="4132946" y="4864380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F211E4-3690-1ADF-9516-C3A40F3C8DBB}"/>
              </a:ext>
            </a:extLst>
          </p:cNvPr>
          <p:cNvSpPr txBox="1"/>
          <p:nvPr/>
        </p:nvSpPr>
        <p:spPr>
          <a:xfrm>
            <a:off x="4998492" y="4864380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8E4BC-1F1B-DF91-4EF2-490BC102E404}"/>
              </a:ext>
            </a:extLst>
          </p:cNvPr>
          <p:cNvSpPr txBox="1"/>
          <p:nvPr/>
        </p:nvSpPr>
        <p:spPr>
          <a:xfrm>
            <a:off x="7827419" y="4884426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EAD5FD-467D-2A84-3F9B-2F69DEC1CB40}"/>
              </a:ext>
            </a:extLst>
          </p:cNvPr>
          <p:cNvSpPr txBox="1"/>
          <p:nvPr/>
        </p:nvSpPr>
        <p:spPr>
          <a:xfrm>
            <a:off x="5637280" y="4178436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96B1E1-568B-8ABC-1914-EF098E6B7A5D}"/>
              </a:ext>
            </a:extLst>
          </p:cNvPr>
          <p:cNvSpPr txBox="1"/>
          <p:nvPr/>
        </p:nvSpPr>
        <p:spPr>
          <a:xfrm>
            <a:off x="5637280" y="4547768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70D4FF-CF08-BB37-FFBE-54393CC58D9B}"/>
              </a:ext>
            </a:extLst>
          </p:cNvPr>
          <p:cNvSpPr txBox="1"/>
          <p:nvPr/>
        </p:nvSpPr>
        <p:spPr>
          <a:xfrm>
            <a:off x="5898607" y="4917100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B6DF21-F1C3-6B11-DC78-AA03A2D76B42}"/>
              </a:ext>
            </a:extLst>
          </p:cNvPr>
          <p:cNvSpPr txBox="1"/>
          <p:nvPr/>
        </p:nvSpPr>
        <p:spPr>
          <a:xfrm>
            <a:off x="5637279" y="5734990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D018BC-3FB1-EE04-D688-6D7B784CF344}"/>
              </a:ext>
            </a:extLst>
          </p:cNvPr>
          <p:cNvSpPr txBox="1"/>
          <p:nvPr/>
        </p:nvSpPr>
        <p:spPr>
          <a:xfrm>
            <a:off x="6690846" y="4538389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84A2DE-D30F-BE44-3423-BDE96239E476}"/>
              </a:ext>
            </a:extLst>
          </p:cNvPr>
          <p:cNvSpPr txBox="1"/>
          <p:nvPr/>
        </p:nvSpPr>
        <p:spPr>
          <a:xfrm>
            <a:off x="6690845" y="418104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3E818E-390D-76EC-C738-4633F50AD478}"/>
              </a:ext>
            </a:extLst>
          </p:cNvPr>
          <p:cNvSpPr txBox="1"/>
          <p:nvPr/>
        </p:nvSpPr>
        <p:spPr>
          <a:xfrm>
            <a:off x="6703467" y="573499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1E8FCBD-77EC-7BC4-0090-0C437C6A99C0}"/>
              </a:ext>
            </a:extLst>
          </p:cNvPr>
          <p:cNvSpPr/>
          <p:nvPr/>
        </p:nvSpPr>
        <p:spPr>
          <a:xfrm>
            <a:off x="1763372" y="4340020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725461-EB55-F9B6-92D6-825768228245}"/>
              </a:ext>
            </a:extLst>
          </p:cNvPr>
          <p:cNvSpPr txBox="1"/>
          <p:nvPr/>
        </p:nvSpPr>
        <p:spPr>
          <a:xfrm>
            <a:off x="206942" y="4210909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B8FF3E84-0EC5-57DA-9041-18FEE195BBF5}"/>
              </a:ext>
            </a:extLst>
          </p:cNvPr>
          <p:cNvSpPr/>
          <p:nvPr/>
        </p:nvSpPr>
        <p:spPr>
          <a:xfrm>
            <a:off x="1761108" y="4722622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957E8D-87EC-65A3-4AC5-5868008B664D}"/>
              </a:ext>
            </a:extLst>
          </p:cNvPr>
          <p:cNvSpPr txBox="1"/>
          <p:nvPr/>
        </p:nvSpPr>
        <p:spPr>
          <a:xfrm>
            <a:off x="204678" y="4593511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F8470675-A570-121E-ABCD-9BBCDE4F23BF}"/>
              </a:ext>
            </a:extLst>
          </p:cNvPr>
          <p:cNvSpPr/>
          <p:nvPr/>
        </p:nvSpPr>
        <p:spPr>
          <a:xfrm>
            <a:off x="1746679" y="5864101"/>
            <a:ext cx="570271" cy="111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D9AD1E-66B9-0B14-33EA-71AC8E866E97}"/>
              </a:ext>
            </a:extLst>
          </p:cNvPr>
          <p:cNvSpPr txBox="1"/>
          <p:nvPr/>
        </p:nvSpPr>
        <p:spPr>
          <a:xfrm>
            <a:off x="190249" y="5734990"/>
            <a:ext cx="167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 codeword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6CF78B-083C-CF75-8EF2-9D684426F744}"/>
              </a:ext>
            </a:extLst>
          </p:cNvPr>
          <p:cNvSpPr txBox="1"/>
          <p:nvPr/>
        </p:nvSpPr>
        <p:spPr>
          <a:xfrm>
            <a:off x="9536598" y="4524686"/>
            <a:ext cx="240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Prove:</a:t>
            </a:r>
          </a:p>
          <a:p>
            <a:r>
              <a:rPr lang="en-US" dirty="0"/>
              <a:t>The matrix has very few corrupted columns.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FE690BE-5429-ADC7-532E-B6376AA72B29}"/>
              </a:ext>
            </a:extLst>
          </p:cNvPr>
          <p:cNvSpPr/>
          <p:nvPr/>
        </p:nvSpPr>
        <p:spPr>
          <a:xfrm>
            <a:off x="3211481" y="4142445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0B095D35-6956-27B1-86E2-1E4821C1773B}"/>
              </a:ext>
            </a:extLst>
          </p:cNvPr>
          <p:cNvSpPr/>
          <p:nvPr/>
        </p:nvSpPr>
        <p:spPr>
          <a:xfrm>
            <a:off x="4944918" y="4628004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D3F275E-D8ED-1471-5E2B-7BCA07985EA5}"/>
              </a:ext>
            </a:extLst>
          </p:cNvPr>
          <p:cNvSpPr/>
          <p:nvPr/>
        </p:nvSpPr>
        <p:spPr>
          <a:xfrm>
            <a:off x="4988644" y="4174696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1DCA244-7373-F0F6-8743-ABD6C4DAAD19}"/>
              </a:ext>
            </a:extLst>
          </p:cNvPr>
          <p:cNvSpPr/>
          <p:nvPr/>
        </p:nvSpPr>
        <p:spPr>
          <a:xfrm>
            <a:off x="4045233" y="5807756"/>
            <a:ext cx="372926" cy="363693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60DA7-9066-BA77-28F4-C4AB2AE1BD57}"/>
              </a:ext>
            </a:extLst>
          </p:cNvPr>
          <p:cNvSpPr/>
          <p:nvPr/>
        </p:nvSpPr>
        <p:spPr>
          <a:xfrm>
            <a:off x="3343564" y="4027055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B1C19-8A68-854C-C6FA-7E522B8CA2C5}"/>
              </a:ext>
            </a:extLst>
          </p:cNvPr>
          <p:cNvSpPr/>
          <p:nvPr/>
        </p:nvSpPr>
        <p:spPr>
          <a:xfrm>
            <a:off x="4188495" y="4026257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BF69F-F2CC-25F3-06D8-097D38E39C4A}"/>
              </a:ext>
            </a:extLst>
          </p:cNvPr>
          <p:cNvSpPr/>
          <p:nvPr/>
        </p:nvSpPr>
        <p:spPr>
          <a:xfrm>
            <a:off x="5043551" y="4026258"/>
            <a:ext cx="211121" cy="22738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EE97D-8AB4-86D5-953D-40CEC9F889BB}"/>
              </a:ext>
            </a:extLst>
          </p:cNvPr>
          <p:cNvSpPr txBox="1"/>
          <p:nvPr/>
        </p:nvSpPr>
        <p:spPr>
          <a:xfrm>
            <a:off x="1658018" y="6437412"/>
            <a:ext cx="843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if one share is incorrect, the semi-honest instance will compute a wrong result</a:t>
            </a:r>
          </a:p>
        </p:txBody>
      </p:sp>
    </p:spTree>
    <p:extLst>
      <p:ext uri="{BB962C8B-B14F-4D97-AF65-F5344CB8AC3E}">
        <p14:creationId xmlns:p14="http://schemas.microsoft.com/office/powerpoint/2010/main" val="42368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 animBg="1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6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9A4-2F36-6CE8-7422-EF0A87E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Ligero Proofs [AHIV 17]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F94D79C1-59C8-4318-5D63-804EFA1234C8}"/>
              </a:ext>
            </a:extLst>
          </p:cNvPr>
          <p:cNvSpPr/>
          <p:nvPr/>
        </p:nvSpPr>
        <p:spPr>
          <a:xfrm>
            <a:off x="2413820" y="1543860"/>
            <a:ext cx="6705600" cy="198173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BD98C-1316-4ACD-F1A8-5F363900C5AD}"/>
              </a:ext>
            </a:extLst>
          </p:cNvPr>
          <p:cNvSpPr txBox="1"/>
          <p:nvPr/>
        </p:nvSpPr>
        <p:spPr>
          <a:xfrm>
            <a:off x="3065206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04E89-DD90-FF2C-7AF1-BD3885F343A5}"/>
              </a:ext>
            </a:extLst>
          </p:cNvPr>
          <p:cNvSpPr txBox="1"/>
          <p:nvPr/>
        </p:nvSpPr>
        <p:spPr>
          <a:xfrm>
            <a:off x="3940277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D9BAD-41FB-27C1-D08C-B73C9997C10E}"/>
              </a:ext>
            </a:extLst>
          </p:cNvPr>
          <p:cNvSpPr txBox="1"/>
          <p:nvPr/>
        </p:nvSpPr>
        <p:spPr>
          <a:xfrm>
            <a:off x="7592961" y="1469263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9C4C-3738-6FAD-28A1-C314BD657517}"/>
              </a:ext>
            </a:extLst>
          </p:cNvPr>
          <p:cNvSpPr txBox="1"/>
          <p:nvPr/>
        </p:nvSpPr>
        <p:spPr>
          <a:xfrm>
            <a:off x="3065207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i="1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5FFC7-681C-4B22-6493-7218718CB929}"/>
              </a:ext>
            </a:extLst>
          </p:cNvPr>
          <p:cNvSpPr txBox="1"/>
          <p:nvPr/>
        </p:nvSpPr>
        <p:spPr>
          <a:xfrm>
            <a:off x="394027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19640-9A85-EF61-A4EC-0EE5E5629CE0}"/>
              </a:ext>
            </a:extLst>
          </p:cNvPr>
          <p:cNvSpPr txBox="1"/>
          <p:nvPr/>
        </p:nvSpPr>
        <p:spPr>
          <a:xfrm>
            <a:off x="7592962" y="1861677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858E0-DE40-4C7F-C2A9-C5428964DB96}"/>
              </a:ext>
            </a:extLst>
          </p:cNvPr>
          <p:cNvSpPr txBox="1"/>
          <p:nvPr/>
        </p:nvSpPr>
        <p:spPr>
          <a:xfrm>
            <a:off x="4815348" y="1484651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368DD-267F-D656-A5EA-85B754C40D8C}"/>
              </a:ext>
            </a:extLst>
          </p:cNvPr>
          <p:cNvSpPr txBox="1"/>
          <p:nvPr/>
        </p:nvSpPr>
        <p:spPr>
          <a:xfrm>
            <a:off x="4815348" y="1861677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0AA1E-4398-A4D0-8A8E-5AA2ED0EB447}"/>
              </a:ext>
            </a:extLst>
          </p:cNvPr>
          <p:cNvSpPr txBox="1"/>
          <p:nvPr/>
        </p:nvSpPr>
        <p:spPr>
          <a:xfrm>
            <a:off x="1642299" y="4289547"/>
            <a:ext cx="747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 computes </a:t>
            </a:r>
            <a:r>
              <a:rPr lang="en-US" i="1" dirty="0" err="1"/>
              <a:t>u</a:t>
            </a:r>
            <a:r>
              <a:rPr lang="en-US" baseline="-25000" dirty="0" err="1"/>
              <a:t>i</a:t>
            </a:r>
            <a:r>
              <a:rPr lang="en-US" dirty="0"/>
              <a:t> = 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baseline="-25000" dirty="0"/>
              <a:t>1</a:t>
            </a:r>
            <a:r>
              <a:rPr lang="en-US" dirty="0"/>
              <a:t> (</a:t>
            </a:r>
            <a:r>
              <a:rPr lang="el-GR" dirty="0"/>
              <a:t>α</a:t>
            </a:r>
            <a:r>
              <a:rPr lang="en-US" baseline="-25000" dirty="0"/>
              <a:t>i</a:t>
            </a:r>
            <a:r>
              <a:rPr lang="en-US" dirty="0"/>
              <a:t>) + 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p</a:t>
            </a:r>
            <a:r>
              <a:rPr lang="en-US" i="1" baseline="30000" dirty="0"/>
              <a:t>x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l-GR" dirty="0"/>
              <a:t>α</a:t>
            </a:r>
            <a:r>
              <a:rPr lang="en-US" baseline="-25000" dirty="0"/>
              <a:t>i</a:t>
            </a:r>
            <a:r>
              <a:rPr lang="en-US" dirty="0"/>
              <a:t>) + … + </a:t>
            </a:r>
            <a:r>
              <a:rPr lang="en-US" dirty="0" err="1"/>
              <a:t>r</a:t>
            </a:r>
            <a:r>
              <a:rPr lang="en-US" i="1" baseline="-25000" dirty="0" err="1"/>
              <a:t>k</a:t>
            </a:r>
            <a:r>
              <a:rPr lang="en-US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(</a:t>
            </a:r>
            <a:r>
              <a:rPr lang="el-GR" dirty="0"/>
              <a:t>α</a:t>
            </a:r>
            <a:r>
              <a:rPr lang="en-US" baseline="-25000" dirty="0" err="1"/>
              <a:t>i</a:t>
            </a:r>
            <a:r>
              <a:rPr lang="en-US" dirty="0"/>
              <a:t>) for </a:t>
            </a:r>
            <a:r>
              <a:rPr lang="en-US" i="1" dirty="0" err="1"/>
              <a:t>i</a:t>
            </a:r>
            <a:r>
              <a:rPr lang="en-US" dirty="0"/>
              <a:t> in [</a:t>
            </a:r>
            <a:r>
              <a:rPr lang="en-US" i="1" dirty="0"/>
              <a:t>m</a:t>
            </a:r>
            <a:r>
              <a:rPr lang="en-US" dirty="0"/>
              <a:t>]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082DEE95-956B-6157-51DB-65098D42AD84}"/>
              </a:ext>
            </a:extLst>
          </p:cNvPr>
          <p:cNvSpPr/>
          <p:nvPr/>
        </p:nvSpPr>
        <p:spPr>
          <a:xfrm>
            <a:off x="8614902" y="4401333"/>
            <a:ext cx="1009036" cy="1573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0753E-9545-4A15-9A75-E50F2E0A942C}"/>
              </a:ext>
            </a:extLst>
          </p:cNvPr>
          <p:cNvSpPr txBox="1"/>
          <p:nvPr/>
        </p:nvSpPr>
        <p:spPr>
          <a:xfrm>
            <a:off x="9747923" y="4075895"/>
            <a:ext cx="265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random linear combination of RS codewords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DD06A-C875-A174-2B4D-4436CDE2B280}"/>
              </a:ext>
            </a:extLst>
          </p:cNvPr>
          <p:cNvSpPr txBox="1"/>
          <p:nvPr/>
        </p:nvSpPr>
        <p:spPr>
          <a:xfrm>
            <a:off x="3074732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C8B9B-3965-7B12-2CA4-2098A521A44C}"/>
              </a:ext>
            </a:extLst>
          </p:cNvPr>
          <p:cNvSpPr txBox="1"/>
          <p:nvPr/>
        </p:nvSpPr>
        <p:spPr>
          <a:xfrm>
            <a:off x="394980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1D738-2016-96DA-BCAF-359DAFF980DF}"/>
              </a:ext>
            </a:extLst>
          </p:cNvPr>
          <p:cNvSpPr txBox="1"/>
          <p:nvPr/>
        </p:nvSpPr>
        <p:spPr>
          <a:xfrm>
            <a:off x="7602487" y="3048899"/>
            <a:ext cx="9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FE57B-72E1-6833-973B-D77D27A74DDD}"/>
              </a:ext>
            </a:extLst>
          </p:cNvPr>
          <p:cNvSpPr txBox="1"/>
          <p:nvPr/>
        </p:nvSpPr>
        <p:spPr>
          <a:xfrm>
            <a:off x="4824873" y="304889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l-GR" dirty="0"/>
              <a:t>α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927B7-9E2D-1CDC-9FC7-53990F71A920}"/>
              </a:ext>
            </a:extLst>
          </p:cNvPr>
          <p:cNvSpPr txBox="1"/>
          <p:nvPr/>
        </p:nvSpPr>
        <p:spPr>
          <a:xfrm>
            <a:off x="1896397" y="1469263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D7841-FA2C-33C8-6EA7-1F24B7CC517F}"/>
              </a:ext>
            </a:extLst>
          </p:cNvPr>
          <p:cNvSpPr txBox="1"/>
          <p:nvPr/>
        </p:nvSpPr>
        <p:spPr>
          <a:xfrm>
            <a:off x="1896396" y="1838595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E262E-03CF-C23C-5B52-589B30D7149C}"/>
              </a:ext>
            </a:extLst>
          </p:cNvPr>
          <p:cNvSpPr txBox="1"/>
          <p:nvPr/>
        </p:nvSpPr>
        <p:spPr>
          <a:xfrm>
            <a:off x="1896395" y="3048899"/>
            <a:ext cx="43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F503C51-2468-5131-D1E7-C1E210887619}"/>
              </a:ext>
            </a:extLst>
          </p:cNvPr>
          <p:cNvSpPr/>
          <p:nvPr/>
        </p:nvSpPr>
        <p:spPr>
          <a:xfrm>
            <a:off x="1113501" y="1992265"/>
            <a:ext cx="511277" cy="10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71FF51-5BEC-4664-265C-2E2DA4FEB7DC}"/>
              </a:ext>
            </a:extLst>
          </p:cNvPr>
          <p:cNvSpPr txBox="1"/>
          <p:nvPr/>
        </p:nvSpPr>
        <p:spPr>
          <a:xfrm>
            <a:off x="117372" y="1853983"/>
            <a:ext cx="136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coefficients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AB4B38-1255-5915-BD3F-02CD0911E68E}"/>
              </a:ext>
            </a:extLst>
          </p:cNvPr>
          <p:cNvSpPr txBox="1"/>
          <p:nvPr/>
        </p:nvSpPr>
        <p:spPr>
          <a:xfrm>
            <a:off x="3283977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23D9A2-CC21-440B-ADB0-8D95EBCD8A4B}"/>
              </a:ext>
            </a:extLst>
          </p:cNvPr>
          <p:cNvSpPr txBox="1"/>
          <p:nvPr/>
        </p:nvSpPr>
        <p:spPr>
          <a:xfrm>
            <a:off x="4186085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99EA73-E66D-ADB9-8A75-50E27C446B6B}"/>
              </a:ext>
            </a:extLst>
          </p:cNvPr>
          <p:cNvSpPr txBox="1"/>
          <p:nvPr/>
        </p:nvSpPr>
        <p:spPr>
          <a:xfrm>
            <a:off x="5051631" y="2178289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39BFD4-FE96-35D6-30A0-3B3D94BE09E6}"/>
              </a:ext>
            </a:extLst>
          </p:cNvPr>
          <p:cNvSpPr txBox="1"/>
          <p:nvPr/>
        </p:nvSpPr>
        <p:spPr>
          <a:xfrm>
            <a:off x="7880558" y="2198335"/>
            <a:ext cx="19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7C0DD2-8F0C-0EE6-9218-4F6E2F3CFBDC}"/>
              </a:ext>
            </a:extLst>
          </p:cNvPr>
          <p:cNvSpPr txBox="1"/>
          <p:nvPr/>
        </p:nvSpPr>
        <p:spPr>
          <a:xfrm>
            <a:off x="6296334" y="1492345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EF080-94C4-BCA5-AE4E-2974C3A13077}"/>
              </a:ext>
            </a:extLst>
          </p:cNvPr>
          <p:cNvSpPr txBox="1"/>
          <p:nvPr/>
        </p:nvSpPr>
        <p:spPr>
          <a:xfrm>
            <a:off x="6296333" y="1861676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AC410E-98FB-7DBC-4008-DA8C08610A9E}"/>
              </a:ext>
            </a:extLst>
          </p:cNvPr>
          <p:cNvSpPr txBox="1"/>
          <p:nvPr/>
        </p:nvSpPr>
        <p:spPr>
          <a:xfrm>
            <a:off x="6296333" y="3059668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ED9B49-B2D2-500A-7E32-191C8E01771D}"/>
              </a:ext>
            </a:extLst>
          </p:cNvPr>
          <p:cNvSpPr txBox="1"/>
          <p:nvPr/>
        </p:nvSpPr>
        <p:spPr>
          <a:xfrm>
            <a:off x="1643477" y="5201122"/>
            <a:ext cx="596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 checks: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(</a:t>
            </a:r>
            <a:r>
              <a:rPr lang="en-US" i="1" dirty="0"/>
              <a:t>u</a:t>
            </a:r>
            <a:r>
              <a:rPr lang="en-US" baseline="-25000" dirty="0"/>
              <a:t>1 </a:t>
            </a:r>
            <a:r>
              <a:rPr lang="en-US" dirty="0"/>
              <a:t>…, </a:t>
            </a:r>
            <a:r>
              <a:rPr lang="en-US" i="1" dirty="0"/>
              <a:t>u</a:t>
            </a:r>
            <a:r>
              <a:rPr lang="en-US" baseline="-25000" dirty="0"/>
              <a:t>m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is a valid RS codeword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the opened columns follows the computation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C6D4C-966A-3B65-62AE-835FC28A1F0F}"/>
              </a:ext>
            </a:extLst>
          </p:cNvPr>
          <p:cNvSpPr txBox="1"/>
          <p:nvPr/>
        </p:nvSpPr>
        <p:spPr>
          <a:xfrm>
            <a:off x="1642299" y="4658879"/>
            <a:ext cx="448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 reveals a random subset of columns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75E253-AA64-BA25-FA3D-CC33816358EE}"/>
              </a:ext>
            </a:extLst>
          </p:cNvPr>
          <p:cNvSpPr/>
          <p:nvPr/>
        </p:nvSpPr>
        <p:spPr>
          <a:xfrm>
            <a:off x="3949803" y="1348508"/>
            <a:ext cx="788452" cy="2793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472685-AFC5-6444-E3F5-BB3BB62628E9}"/>
              </a:ext>
            </a:extLst>
          </p:cNvPr>
          <p:cNvSpPr/>
          <p:nvPr/>
        </p:nvSpPr>
        <p:spPr>
          <a:xfrm>
            <a:off x="7611048" y="1290201"/>
            <a:ext cx="788452" cy="285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015352-BF15-B093-EF1B-5CF1521A6052}"/>
              </a:ext>
            </a:extLst>
          </p:cNvPr>
          <p:cNvSpPr txBox="1"/>
          <p:nvPr/>
        </p:nvSpPr>
        <p:spPr>
          <a:xfrm>
            <a:off x="3249480" y="373484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6139FD-49E7-D784-6343-EBF37BF29CDA}"/>
              </a:ext>
            </a:extLst>
          </p:cNvPr>
          <p:cNvSpPr txBox="1"/>
          <p:nvPr/>
        </p:nvSpPr>
        <p:spPr>
          <a:xfrm>
            <a:off x="4190008" y="373795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2</a:t>
            </a:r>
            <a:endParaRPr lang="en-US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3003C-F977-78C5-26CA-251973E21A87}"/>
              </a:ext>
            </a:extLst>
          </p:cNvPr>
          <p:cNvSpPr txBox="1"/>
          <p:nvPr/>
        </p:nvSpPr>
        <p:spPr>
          <a:xfrm>
            <a:off x="5098904" y="37348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3</a:t>
            </a:r>
            <a:endParaRPr lang="en-US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E0E390-BD55-1858-CAD0-42916C4F3436}"/>
              </a:ext>
            </a:extLst>
          </p:cNvPr>
          <p:cNvSpPr txBox="1"/>
          <p:nvPr/>
        </p:nvSpPr>
        <p:spPr>
          <a:xfrm>
            <a:off x="7779893" y="37379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baseline="-25000" dirty="0"/>
              <a:t>m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E68A2-41D9-4CC6-DF62-2C6EB8201C45}"/>
              </a:ext>
            </a:extLst>
          </p:cNvPr>
          <p:cNvSpPr txBox="1"/>
          <p:nvPr/>
        </p:nvSpPr>
        <p:spPr>
          <a:xfrm>
            <a:off x="6287385" y="3765650"/>
            <a:ext cx="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B15BF18A-A46D-5842-E0BF-A6FF2C49863A}"/>
              </a:ext>
            </a:extLst>
          </p:cNvPr>
          <p:cNvSpPr/>
          <p:nvPr/>
        </p:nvSpPr>
        <p:spPr>
          <a:xfrm>
            <a:off x="6852093" y="5791879"/>
            <a:ext cx="1153569" cy="2863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1A42A2-CEAA-7F9E-6882-043DDD77EC78}"/>
              </a:ext>
            </a:extLst>
          </p:cNvPr>
          <p:cNvSpPr txBox="1"/>
          <p:nvPr/>
        </p:nvSpPr>
        <p:spPr>
          <a:xfrm>
            <a:off x="6890479" y="5510620"/>
            <a:ext cx="9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EFF204-7616-298B-1A70-233CA35F399B}"/>
              </a:ext>
            </a:extLst>
          </p:cNvPr>
          <p:cNvSpPr txBox="1"/>
          <p:nvPr/>
        </p:nvSpPr>
        <p:spPr>
          <a:xfrm>
            <a:off x="8030496" y="5728620"/>
            <a:ext cx="29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few corrupted columns</a:t>
            </a:r>
          </a:p>
        </p:txBody>
      </p:sp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50130CD6-BE0C-A9DF-DF74-DEC8073B24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47715" y="5782394"/>
            <a:ext cx="255126" cy="3155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0ECE72-975D-A0F7-AED1-65328B65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55" y="4104175"/>
            <a:ext cx="854752" cy="10027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5117D8C-C8BF-B608-77A0-D42F1146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55" y="5167039"/>
            <a:ext cx="856420" cy="9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9" grpId="0"/>
      <p:bldP spid="40" grpId="0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910A-B2E6-29B4-6A6B-8B1B60FA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Lemma (Intuition)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CAB0-2C88-7255-9194-FA2952C3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Intuition: a random linear combination of RS codewords is a RS codeword; a random linear combination of non-RS codewords is unlikely to be a RS codeword.</a:t>
            </a:r>
          </a:p>
          <a:p>
            <a:r>
              <a:rPr lang="en-US" dirty="0"/>
              <a:t>Formalization: Proximity Gap Theorem</a:t>
            </a:r>
          </a:p>
          <a:p>
            <a:r>
              <a:rPr lang="en-US" dirty="0"/>
              <a:t>The proof in Ligero paper works under definition for the max number of corruptions in a row, but we need to prove for number of corrupted columns.</a:t>
            </a:r>
          </a:p>
          <a:p>
            <a:r>
              <a:rPr lang="en-US" dirty="0"/>
              <a:t>Theorem (Informal) [BCIKS 20, BCHKS 26]</a:t>
            </a:r>
          </a:p>
          <a:p>
            <a:pPr marL="457200" lvl="1" indent="0">
              <a:buNone/>
            </a:pPr>
            <a:r>
              <a:rPr lang="en-US" dirty="0"/>
              <a:t>If there are more than </a:t>
            </a:r>
            <a:r>
              <a:rPr lang="en-US" i="1" dirty="0"/>
              <a:t>t</a:t>
            </a:r>
            <a:r>
              <a:rPr lang="en-US" dirty="0"/>
              <a:t> corrupted columns, then probability that the resulting codeword (</a:t>
            </a:r>
            <a:r>
              <a:rPr lang="en-US" i="1" dirty="0"/>
              <a:t>u</a:t>
            </a:r>
            <a:r>
              <a:rPr lang="en-US" i="1" baseline="-25000" dirty="0"/>
              <a:t>1</a:t>
            </a:r>
            <a:r>
              <a:rPr lang="en-US" i="1" dirty="0"/>
              <a:t>, …, u</a:t>
            </a:r>
            <a:r>
              <a:rPr lang="en-US" i="1" baseline="-25000" dirty="0"/>
              <a:t>m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has fewer than </a:t>
            </a:r>
            <a:r>
              <a:rPr lang="en-US" i="1" dirty="0"/>
              <a:t>t</a:t>
            </a:r>
            <a:r>
              <a:rPr lang="en-US" dirty="0"/>
              <a:t> corruptions is negligible.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37350-F8D3-3CA3-EFF9-6D8155F4C883}"/>
              </a:ext>
            </a:extLst>
          </p:cNvPr>
          <p:cNvSpPr/>
          <p:nvPr/>
        </p:nvSpPr>
        <p:spPr>
          <a:xfrm>
            <a:off x="899391" y="4830618"/>
            <a:ext cx="10184245" cy="141316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FC015-FE0B-7BBE-EAF4-AD0972450D69}"/>
              </a:ext>
            </a:extLst>
          </p:cNvPr>
          <p:cNvSpPr txBox="1"/>
          <p:nvPr/>
        </p:nvSpPr>
        <p:spPr>
          <a:xfrm>
            <a:off x="397164" y="3786909"/>
            <a:ext cx="335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69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4B745-0475-E1C6-3154-0E36F0C0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18A2-2A4A-DFE4-05D4-50B0EA19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Solve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0D308-C682-BC8C-6B49-F4CB02A2B087}"/>
              </a:ext>
            </a:extLst>
          </p:cNvPr>
          <p:cNvSpPr txBox="1"/>
          <p:nvPr/>
        </p:nvSpPr>
        <p:spPr>
          <a:xfrm>
            <a:off x="1732934" y="1843172"/>
            <a:ext cx="6211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perform the packed secret sharing honestly!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47227-2871-0F13-D2D3-F47CB379BA88}"/>
              </a:ext>
            </a:extLst>
          </p:cNvPr>
          <p:cNvSpPr txBox="1"/>
          <p:nvPr/>
        </p:nvSpPr>
        <p:spPr>
          <a:xfrm>
            <a:off x="1732934" y="3575252"/>
            <a:ext cx="65654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follow the decomposition rule!</a:t>
            </a:r>
          </a:p>
          <a:p>
            <a:endParaRPr lang="en-US" dirty="0"/>
          </a:p>
        </p:txBody>
      </p:sp>
      <p:pic>
        <p:nvPicPr>
          <p:cNvPr id="9" name="Picture 8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5563EEFB-9B02-7D76-ECA3-B64C719E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5" y="3429000"/>
            <a:ext cx="1060969" cy="1244659"/>
          </a:xfrm>
          <a:prstGeom prst="rect">
            <a:avLst/>
          </a:prstGeom>
        </p:spPr>
      </p:pic>
      <p:pic>
        <p:nvPicPr>
          <p:cNvPr id="11" name="Picture 10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B0BA1F3B-7F87-E72A-87D7-D290BD57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" y="1690688"/>
            <a:ext cx="1060969" cy="123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BE6AC-11AB-EA68-F9C1-3213C76EFF33}"/>
              </a:ext>
            </a:extLst>
          </p:cNvPr>
          <p:cNvSpPr txBox="1"/>
          <p:nvPr/>
        </p:nvSpPr>
        <p:spPr>
          <a:xfrm>
            <a:off x="1005346" y="5174633"/>
            <a:ext cx="884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use specialized zero-knowledge arguments to enforce the adversary’s behavior!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2F0B5-46ED-A4C8-E3C7-6BD085C758C0}"/>
              </a:ext>
            </a:extLst>
          </p:cNvPr>
          <p:cNvSpPr txBox="1"/>
          <p:nvPr/>
        </p:nvSpPr>
        <p:spPr>
          <a:xfrm>
            <a:off x="8298425" y="1766227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Reed-Solomon Proximity!</a:t>
            </a:r>
          </a:p>
        </p:txBody>
      </p:sp>
    </p:spTree>
    <p:extLst>
      <p:ext uri="{BB962C8B-B14F-4D97-AF65-F5344CB8AC3E}">
        <p14:creationId xmlns:p14="http://schemas.microsoft.com/office/powerpoint/2010/main" val="21212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8ECDD-90DB-895C-D6E2-3DE2FD4C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300F-7247-ACFB-B8F7-A885E9C7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8EE5-3A43-1633-EE2F-6EC46159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compute: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= 1 + y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+ 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obtains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 and Bob obtains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 following the decomposition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run </a:t>
            </a:r>
            <a:r>
              <a:rPr lang="en-US" i="1" dirty="0"/>
              <a:t>m</a:t>
            </a:r>
            <a:r>
              <a:rPr lang="en-US" dirty="0"/>
              <a:t> instances of a semi-honest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Alice packed secret shares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endParaRPr lang="en-US" i="1" baseline="30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Bob packed secret shares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  and a masking vector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endParaRPr lang="en-US" i="1" baseline="30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semi-honest protocol (OLE) computes </a:t>
            </a:r>
            <a:r>
              <a:rPr lang="en-US" i="1" dirty="0"/>
              <a:t>p =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  +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r>
              <a:rPr lang="en-US" i="1" dirty="0"/>
              <a:t> </a:t>
            </a:r>
            <a:r>
              <a:rPr lang="en-US" dirty="0"/>
              <a:t>and return to Alice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do cut &amp; choose + Ligero proof to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reconstructs vector </a:t>
            </a:r>
            <a:r>
              <a:rPr lang="en-US" i="1" dirty="0"/>
              <a:t>p </a:t>
            </a:r>
            <a:r>
              <a:rPr lang="en-US" dirty="0"/>
              <a:t>and sum up the monomials to obtain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F3420-6E1C-5EDD-8F4A-CFC27DB58A18}"/>
              </a:ext>
            </a:extLst>
          </p:cNvPr>
          <p:cNvSpPr txBox="1"/>
          <p:nvPr/>
        </p:nvSpPr>
        <p:spPr>
          <a:xfrm>
            <a:off x="838200" y="5823020"/>
            <a:ext cx="362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 this secure?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D5ACA-C65F-D536-7725-B4E206856C14}"/>
              </a:ext>
            </a:extLst>
          </p:cNvPr>
          <p:cNvSpPr txBox="1"/>
          <p:nvPr/>
        </p:nvSpPr>
        <p:spPr>
          <a:xfrm>
            <a:off x="4458274" y="5823020"/>
            <a:ext cx="10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A3332-8D08-1AC6-4D97-4765FDE67D06}"/>
              </a:ext>
            </a:extLst>
          </p:cNvPr>
          <p:cNvSpPr txBox="1"/>
          <p:nvPr/>
        </p:nvSpPr>
        <p:spPr>
          <a:xfrm>
            <a:off x="9684775" y="2068052"/>
            <a:ext cx="20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Can cheat!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C06B9-4B6C-0BBF-7C39-D025C009428D}"/>
              </a:ext>
            </a:extLst>
          </p:cNvPr>
          <p:cNvSpPr txBox="1"/>
          <p:nvPr/>
        </p:nvSpPr>
        <p:spPr>
          <a:xfrm>
            <a:off x="5749063" y="3198167"/>
            <a:ext cx="475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Ligero Proofs for RS proximity!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3E2C5-34FB-F36E-3EF7-F932232C0E05}"/>
              </a:ext>
            </a:extLst>
          </p:cNvPr>
          <p:cNvSpPr txBox="1"/>
          <p:nvPr/>
        </p:nvSpPr>
        <p:spPr>
          <a:xfrm>
            <a:off x="2500455" y="4225900"/>
            <a:ext cx="686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Prevented by cut &amp; choose and error correction!</a:t>
            </a:r>
          </a:p>
        </p:txBody>
      </p:sp>
    </p:spTree>
    <p:extLst>
      <p:ext uri="{BB962C8B-B14F-4D97-AF65-F5344CB8AC3E}">
        <p14:creationId xmlns:p14="http://schemas.microsoft.com/office/powerpoint/2010/main" val="2331707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6385-6B99-4332-7FD3-537B9E9E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Decomposition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ACDAA-979B-9175-FFD7-7D5EC7E1570B}"/>
              </a:ext>
            </a:extLst>
          </p:cNvPr>
          <p:cNvSpPr txBox="1"/>
          <p:nvPr/>
        </p:nvSpPr>
        <p:spPr>
          <a:xfrm>
            <a:off x="2210480" y="2028441"/>
            <a:ext cx="749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p</a:t>
            </a:r>
            <a:r>
              <a:rPr lang="en-US" sz="3600" dirty="0"/>
              <a:t>(</a:t>
            </a:r>
            <a:r>
              <a:rPr lang="en-US" sz="3600" i="1" dirty="0" err="1"/>
              <a:t>x</a:t>
            </a:r>
            <a:r>
              <a:rPr lang="en-US" sz="3600" dirty="0" err="1"/>
              <a:t>,</a:t>
            </a:r>
            <a:r>
              <a:rPr lang="en-US" sz="3600" i="1" dirty="0" err="1"/>
              <a:t>y</a:t>
            </a:r>
            <a:r>
              <a:rPr lang="en-US" sz="3600" dirty="0"/>
              <a:t>) = 1 + y</a:t>
            </a:r>
            <a:r>
              <a:rPr lang="en-US" sz="3600" baseline="-25000" dirty="0"/>
              <a:t>1</a:t>
            </a:r>
            <a:r>
              <a:rPr lang="en-US" sz="3600" dirty="0"/>
              <a:t> + x</a:t>
            </a:r>
            <a:r>
              <a:rPr lang="en-US" sz="3600" baseline="-25000" dirty="0"/>
              <a:t>1</a:t>
            </a:r>
            <a:r>
              <a:rPr lang="en-US" sz="3600" dirty="0"/>
              <a:t>y</a:t>
            </a:r>
            <a:r>
              <a:rPr lang="en-US" sz="3600" baseline="-25000" dirty="0"/>
              <a:t>3</a:t>
            </a:r>
            <a:r>
              <a:rPr lang="en-US" sz="3600" dirty="0"/>
              <a:t> + x</a:t>
            </a:r>
            <a:r>
              <a:rPr lang="en-US" sz="3600" baseline="-25000" dirty="0"/>
              <a:t>2</a:t>
            </a:r>
            <a:r>
              <a:rPr lang="en-US" sz="3600" baseline="30000" dirty="0"/>
              <a:t>2</a:t>
            </a:r>
            <a:r>
              <a:rPr lang="en-US" sz="3600" dirty="0"/>
              <a:t> + x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2</a:t>
            </a:r>
            <a:r>
              <a:rPr lang="en-US" sz="3600" dirty="0"/>
              <a:t> + y</a:t>
            </a:r>
            <a:r>
              <a:rPr lang="en-US" sz="3600" baseline="-25000" dirty="0"/>
              <a:t>3</a:t>
            </a:r>
            <a:r>
              <a:rPr lang="en-US" sz="3600" dirty="0"/>
              <a:t>y</a:t>
            </a:r>
            <a:r>
              <a:rPr lang="en-US" sz="3600" baseline="-250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DFBBB-EE16-986F-2E30-A8DC7D2FD768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39605-3160-B241-9131-7D8244A75C50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CF3D4-C0D9-C04A-CD27-E5B51200446A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2B2A4-ABFC-4D8C-356A-BDE1A822A8CB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06089-2FF1-2A46-CBD6-ED07F79AFECA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B680C2-7B48-D534-5D83-92BED5FF9FCF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C685-B187-582A-2E09-B0AB65C98088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1B554-015B-FD90-9DF5-124460C6A2F6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0B253-A5C8-8978-5B63-8E0131F37F81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15629C-FCB2-1DF7-267E-FD60ED41E76F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B7952-CDC4-F658-2AB3-E792D9043AC1}"/>
              </a:ext>
            </a:extLst>
          </p:cNvPr>
          <p:cNvSpPr/>
          <p:nvPr/>
        </p:nvSpPr>
        <p:spPr>
          <a:xfrm>
            <a:off x="6304672" y="5488716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649D06-968E-EC2A-D7B2-39CC4E27D34C}"/>
              </a:ext>
            </a:extLst>
          </p:cNvPr>
          <p:cNvSpPr/>
          <p:nvPr/>
        </p:nvSpPr>
        <p:spPr>
          <a:xfrm>
            <a:off x="7303480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99EEA-6235-9B0F-7437-E7A0B48D92E9}"/>
              </a:ext>
            </a:extLst>
          </p:cNvPr>
          <p:cNvSpPr/>
          <p:nvPr/>
        </p:nvSpPr>
        <p:spPr>
          <a:xfrm>
            <a:off x="5305864" y="548933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299E1-2FA0-7A5C-A000-E4E2A047AA6B}"/>
              </a:ext>
            </a:extLst>
          </p:cNvPr>
          <p:cNvSpPr/>
          <p:nvPr/>
        </p:nvSpPr>
        <p:spPr>
          <a:xfrm>
            <a:off x="4307055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40EB9-896D-5D91-4765-D1D999BB54AC}"/>
              </a:ext>
            </a:extLst>
          </p:cNvPr>
          <p:cNvSpPr/>
          <p:nvPr/>
        </p:nvSpPr>
        <p:spPr>
          <a:xfrm>
            <a:off x="3308247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C1E25-2977-AF47-3888-28A47A1555FD}"/>
              </a:ext>
            </a:extLst>
          </p:cNvPr>
          <p:cNvSpPr txBox="1"/>
          <p:nvPr/>
        </p:nvSpPr>
        <p:spPr>
          <a:xfrm>
            <a:off x="556018" y="4509867"/>
            <a:ext cx="275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0BFFA-21CC-64B4-C6B4-51093530EDAC}"/>
              </a:ext>
            </a:extLst>
          </p:cNvPr>
          <p:cNvSpPr txBox="1"/>
          <p:nvPr/>
        </p:nvSpPr>
        <p:spPr>
          <a:xfrm>
            <a:off x="709906" y="5557267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A24F14-1D66-94BE-14B3-964AAA34E756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6A5E4-8899-95C9-C7E9-C81971D3BF78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8EA213-0FBA-0F27-1861-B25FE7C6DCBC}"/>
              </a:ext>
            </a:extLst>
          </p:cNvPr>
          <p:cNvSpPr/>
          <p:nvPr/>
        </p:nvSpPr>
        <p:spPr>
          <a:xfrm>
            <a:off x="8302288" y="5488715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E9C91A85-1F1D-E557-C8E5-441A40F0F3CE}"/>
              </a:ext>
            </a:extLst>
          </p:cNvPr>
          <p:cNvSpPr/>
          <p:nvPr/>
        </p:nvSpPr>
        <p:spPr>
          <a:xfrm>
            <a:off x="3665083" y="5072635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8C176953-FCC8-F648-C946-161669A0D50C}"/>
              </a:ext>
            </a:extLst>
          </p:cNvPr>
          <p:cNvSpPr/>
          <p:nvPr/>
        </p:nvSpPr>
        <p:spPr>
          <a:xfrm>
            <a:off x="4669935" y="5074996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D1B02D63-E746-FDFC-6D56-2779C3DB675E}"/>
              </a:ext>
            </a:extLst>
          </p:cNvPr>
          <p:cNvSpPr/>
          <p:nvPr/>
        </p:nvSpPr>
        <p:spPr>
          <a:xfrm>
            <a:off x="5661184" y="5078730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25896FE6-6A11-71F7-0E3A-0E376E29E0B0}"/>
              </a:ext>
            </a:extLst>
          </p:cNvPr>
          <p:cNvSpPr/>
          <p:nvPr/>
        </p:nvSpPr>
        <p:spPr>
          <a:xfrm>
            <a:off x="6652433" y="5077312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3807464A-45A5-747A-2C38-5E8A5E1C36E6}"/>
              </a:ext>
            </a:extLst>
          </p:cNvPr>
          <p:cNvSpPr/>
          <p:nvPr/>
        </p:nvSpPr>
        <p:spPr>
          <a:xfrm>
            <a:off x="7660316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5BA6EF89-A6CB-4C48-9F79-FCAEE023D885}"/>
              </a:ext>
            </a:extLst>
          </p:cNvPr>
          <p:cNvSpPr/>
          <p:nvPr/>
        </p:nvSpPr>
        <p:spPr>
          <a:xfrm>
            <a:off x="8659124" y="5072634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9A4CC5C3-0A47-C510-B9DA-C1D6B35AAA00}"/>
              </a:ext>
            </a:extLst>
          </p:cNvPr>
          <p:cNvSpPr/>
          <p:nvPr/>
        </p:nvSpPr>
        <p:spPr>
          <a:xfrm>
            <a:off x="620268" y="5326726"/>
            <a:ext cx="9085949" cy="876694"/>
          </a:xfrm>
          <a:prstGeom prst="fram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7FC9AAF-32D8-7C83-24A8-CCFB71D3C5F3}"/>
              </a:ext>
            </a:extLst>
          </p:cNvPr>
          <p:cNvSpPr/>
          <p:nvPr/>
        </p:nvSpPr>
        <p:spPr>
          <a:xfrm>
            <a:off x="9947564" y="5708073"/>
            <a:ext cx="554181" cy="218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DB238F-06F0-9BE8-1156-1DE7E7666008}"/>
              </a:ext>
            </a:extLst>
          </p:cNvPr>
          <p:cNvSpPr txBox="1"/>
          <p:nvPr/>
        </p:nvSpPr>
        <p:spPr>
          <a:xfrm>
            <a:off x="10501745" y="5326726"/>
            <a:ext cx="129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use an arbitrary</a:t>
            </a:r>
          </a:p>
          <a:p>
            <a:r>
              <a:rPr lang="en-US" dirty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8510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073B-3302-44E8-13C3-72C7E605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Decompose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0AA68-A01E-E441-999D-E7D339AD6DF5}"/>
              </a:ext>
            </a:extLst>
          </p:cNvPr>
          <p:cNvSpPr/>
          <p:nvPr/>
        </p:nvSpPr>
        <p:spPr>
          <a:xfrm>
            <a:off x="6304672" y="3382040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03230-3A23-22F9-004F-708B5ED1B6BC}"/>
              </a:ext>
            </a:extLst>
          </p:cNvPr>
          <p:cNvSpPr/>
          <p:nvPr/>
        </p:nvSpPr>
        <p:spPr>
          <a:xfrm>
            <a:off x="7303480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2636F-3C39-11BE-AABC-3E94E4A7C655}"/>
              </a:ext>
            </a:extLst>
          </p:cNvPr>
          <p:cNvSpPr/>
          <p:nvPr/>
        </p:nvSpPr>
        <p:spPr>
          <a:xfrm>
            <a:off x="5305864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03790-059B-20A5-94E2-BA46C454F596}"/>
              </a:ext>
            </a:extLst>
          </p:cNvPr>
          <p:cNvSpPr/>
          <p:nvPr/>
        </p:nvSpPr>
        <p:spPr>
          <a:xfrm>
            <a:off x="4307055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85BF2-14DB-37CC-5381-C3E3D4898371}"/>
              </a:ext>
            </a:extLst>
          </p:cNvPr>
          <p:cNvSpPr/>
          <p:nvPr/>
        </p:nvSpPr>
        <p:spPr>
          <a:xfrm>
            <a:off x="3308247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E26208-3C84-1FDD-EE0E-E13FF1C1E7A8}"/>
              </a:ext>
            </a:extLst>
          </p:cNvPr>
          <p:cNvSpPr/>
          <p:nvPr/>
        </p:nvSpPr>
        <p:spPr>
          <a:xfrm>
            <a:off x="6304672" y="44392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2A7A2-11DB-86AA-AFD9-4728AF18F25B}"/>
              </a:ext>
            </a:extLst>
          </p:cNvPr>
          <p:cNvSpPr/>
          <p:nvPr/>
        </p:nvSpPr>
        <p:spPr>
          <a:xfrm>
            <a:off x="7303480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5222F-ED3F-69FE-6C56-2FDD63812147}"/>
              </a:ext>
            </a:extLst>
          </p:cNvPr>
          <p:cNvSpPr/>
          <p:nvPr/>
        </p:nvSpPr>
        <p:spPr>
          <a:xfrm>
            <a:off x="5304348" y="4438618"/>
            <a:ext cx="998808" cy="507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AB338-E572-E54D-6390-6CA6B36DCF00}"/>
              </a:ext>
            </a:extLst>
          </p:cNvPr>
          <p:cNvSpPr/>
          <p:nvPr/>
        </p:nvSpPr>
        <p:spPr>
          <a:xfrm>
            <a:off x="4307055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BB8A27-A73C-129A-3A9F-E1820934BE47}"/>
              </a:ext>
            </a:extLst>
          </p:cNvPr>
          <p:cNvSpPr/>
          <p:nvPr/>
        </p:nvSpPr>
        <p:spPr>
          <a:xfrm>
            <a:off x="3308247" y="443923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3620D0-E392-09FF-102E-5B5432382684}"/>
              </a:ext>
            </a:extLst>
          </p:cNvPr>
          <p:cNvSpPr/>
          <p:nvPr/>
        </p:nvSpPr>
        <p:spPr>
          <a:xfrm>
            <a:off x="6303157" y="2348134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945414-7907-5FAE-87CC-ED9F3B209E98}"/>
              </a:ext>
            </a:extLst>
          </p:cNvPr>
          <p:cNvSpPr/>
          <p:nvPr/>
        </p:nvSpPr>
        <p:spPr>
          <a:xfrm>
            <a:off x="7301965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084B3-1C5D-DB74-91D2-B914E643B6C0}"/>
              </a:ext>
            </a:extLst>
          </p:cNvPr>
          <p:cNvSpPr/>
          <p:nvPr/>
        </p:nvSpPr>
        <p:spPr>
          <a:xfrm>
            <a:off x="5304349" y="234875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0992E-0012-84BD-821A-3B026CFEE46B}"/>
              </a:ext>
            </a:extLst>
          </p:cNvPr>
          <p:cNvSpPr/>
          <p:nvPr/>
        </p:nvSpPr>
        <p:spPr>
          <a:xfrm>
            <a:off x="4305540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DC0B34-BFE7-3D96-F8B5-821265A5CC22}"/>
              </a:ext>
            </a:extLst>
          </p:cNvPr>
          <p:cNvSpPr/>
          <p:nvPr/>
        </p:nvSpPr>
        <p:spPr>
          <a:xfrm>
            <a:off x="3306732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32FD8-DE6F-949C-27F2-A1A1F8450EA2}"/>
              </a:ext>
            </a:extLst>
          </p:cNvPr>
          <p:cNvSpPr txBox="1"/>
          <p:nvPr/>
        </p:nvSpPr>
        <p:spPr>
          <a:xfrm>
            <a:off x="708391" y="4520982"/>
            <a:ext cx="26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ECEF2-D917-221A-1B6E-C779A0AA8C32}"/>
              </a:ext>
            </a:extLst>
          </p:cNvPr>
          <p:cNvSpPr txBox="1"/>
          <p:nvPr/>
        </p:nvSpPr>
        <p:spPr>
          <a:xfrm>
            <a:off x="708391" y="2416685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A7230-0C95-AA5A-07F9-4C50981B3E40}"/>
              </a:ext>
            </a:extLst>
          </p:cNvPr>
          <p:cNvSpPr/>
          <p:nvPr/>
        </p:nvSpPr>
        <p:spPr>
          <a:xfrm>
            <a:off x="8302288" y="3382039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1B8512-2CF9-34DD-4CF5-8A234CF982DA}"/>
              </a:ext>
            </a:extLst>
          </p:cNvPr>
          <p:cNvSpPr/>
          <p:nvPr/>
        </p:nvSpPr>
        <p:spPr>
          <a:xfrm>
            <a:off x="8300773" y="4438618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D1D44-184B-99A4-655F-3D5A1A90C5BE}"/>
              </a:ext>
            </a:extLst>
          </p:cNvPr>
          <p:cNvSpPr/>
          <p:nvPr/>
        </p:nvSpPr>
        <p:spPr>
          <a:xfrm>
            <a:off x="8300773" y="2348133"/>
            <a:ext cx="998808" cy="506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08C38021-25F0-2B42-5A98-C2C66DCA3A5D}"/>
              </a:ext>
            </a:extLst>
          </p:cNvPr>
          <p:cNvSpPr/>
          <p:nvPr/>
        </p:nvSpPr>
        <p:spPr>
          <a:xfrm>
            <a:off x="3663568" y="4015561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73A9FFE0-C4E2-201F-DDA9-3B911944FABF}"/>
              </a:ext>
            </a:extLst>
          </p:cNvPr>
          <p:cNvSpPr/>
          <p:nvPr/>
        </p:nvSpPr>
        <p:spPr>
          <a:xfrm>
            <a:off x="4662376" y="4015560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8E65E397-23E4-2E2D-FCE1-97437E8B1941}"/>
              </a:ext>
            </a:extLst>
          </p:cNvPr>
          <p:cNvSpPr/>
          <p:nvPr/>
        </p:nvSpPr>
        <p:spPr>
          <a:xfrm>
            <a:off x="5661184" y="4015559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82710AF7-7C01-B582-041E-515B0ECE8874}"/>
              </a:ext>
            </a:extLst>
          </p:cNvPr>
          <p:cNvSpPr/>
          <p:nvPr/>
        </p:nvSpPr>
        <p:spPr>
          <a:xfrm>
            <a:off x="6659993" y="4015558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71731F47-FD62-A8D9-102A-2E83893FD25D}"/>
              </a:ext>
            </a:extLst>
          </p:cNvPr>
          <p:cNvSpPr/>
          <p:nvPr/>
        </p:nvSpPr>
        <p:spPr>
          <a:xfrm>
            <a:off x="7658801" y="4015557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60FD1042-8D9D-C1E1-1FEA-6466CEBE9939}"/>
              </a:ext>
            </a:extLst>
          </p:cNvPr>
          <p:cNvSpPr/>
          <p:nvPr/>
        </p:nvSpPr>
        <p:spPr>
          <a:xfrm>
            <a:off x="8657609" y="4015556"/>
            <a:ext cx="285136" cy="27530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74643-9E20-9DB4-C9B7-B9CB1E397211}"/>
              </a:ext>
            </a:extLst>
          </p:cNvPr>
          <p:cNvSpPr txBox="1"/>
          <p:nvPr/>
        </p:nvSpPr>
        <p:spPr>
          <a:xfrm>
            <a:off x="708391" y="3425653"/>
            <a:ext cx="279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Sender’s component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EC007-EEA3-3408-2219-E3B5318EDC25}"/>
              </a:ext>
            </a:extLst>
          </p:cNvPr>
          <p:cNvSpPr txBox="1"/>
          <p:nvPr/>
        </p:nvSpPr>
        <p:spPr>
          <a:xfrm>
            <a:off x="838200" y="156744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decompose until each monomial is linear</a:t>
            </a: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E0ABD468-8316-0668-30F0-2ABC4C320D0B}"/>
              </a:ext>
            </a:extLst>
          </p:cNvPr>
          <p:cNvSpPr/>
          <p:nvPr/>
        </p:nvSpPr>
        <p:spPr>
          <a:xfrm>
            <a:off x="5497901" y="3351952"/>
            <a:ext cx="570271" cy="589903"/>
          </a:xfrm>
          <a:prstGeom prst="don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60777BAF-C009-8949-013C-E5592270D699}"/>
              </a:ext>
            </a:extLst>
          </p:cNvPr>
          <p:cNvSpPr/>
          <p:nvPr/>
        </p:nvSpPr>
        <p:spPr>
          <a:xfrm>
            <a:off x="8515041" y="3362113"/>
            <a:ext cx="570271" cy="589903"/>
          </a:xfrm>
          <a:prstGeom prst="don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24F6179F-2E4A-6899-FC61-173D6812E487}"/>
              </a:ext>
            </a:extLst>
          </p:cNvPr>
          <p:cNvSpPr/>
          <p:nvPr/>
        </p:nvSpPr>
        <p:spPr>
          <a:xfrm>
            <a:off x="3508445" y="3351471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BB0EE1B9-1ECA-A63E-5B4D-BACE90B78C68}"/>
              </a:ext>
            </a:extLst>
          </p:cNvPr>
          <p:cNvSpPr/>
          <p:nvPr/>
        </p:nvSpPr>
        <p:spPr>
          <a:xfrm>
            <a:off x="3502589" y="4396884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6B665444-0818-EE0D-C831-032F749C8418}"/>
              </a:ext>
            </a:extLst>
          </p:cNvPr>
          <p:cNvSpPr/>
          <p:nvPr/>
        </p:nvSpPr>
        <p:spPr>
          <a:xfrm>
            <a:off x="4499882" y="4396884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>
            <a:extLst>
              <a:ext uri="{FF2B5EF4-FFF2-40B4-BE49-F238E27FC236}">
                <a16:creationId xmlns:a16="http://schemas.microsoft.com/office/drawing/2014/main" id="{2C9BDED8-E5B1-CC66-FF3E-50606B17C123}"/>
              </a:ext>
            </a:extLst>
          </p:cNvPr>
          <p:cNvSpPr/>
          <p:nvPr/>
        </p:nvSpPr>
        <p:spPr>
          <a:xfrm>
            <a:off x="5518616" y="4410696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>
            <a:extLst>
              <a:ext uri="{FF2B5EF4-FFF2-40B4-BE49-F238E27FC236}">
                <a16:creationId xmlns:a16="http://schemas.microsoft.com/office/drawing/2014/main" id="{0E03BF69-6098-1277-56A8-9E3E1A0A1D31}"/>
              </a:ext>
            </a:extLst>
          </p:cNvPr>
          <p:cNvSpPr/>
          <p:nvPr/>
        </p:nvSpPr>
        <p:spPr>
          <a:xfrm>
            <a:off x="6497499" y="4396883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6208EC9D-84C6-0B6E-E05E-AE2211C1AAF5}"/>
              </a:ext>
            </a:extLst>
          </p:cNvPr>
          <p:cNvSpPr/>
          <p:nvPr/>
        </p:nvSpPr>
        <p:spPr>
          <a:xfrm>
            <a:off x="6520717" y="3340305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6EDC3992-F877-FC84-DBAF-FC9B9CFBFFDE}"/>
              </a:ext>
            </a:extLst>
          </p:cNvPr>
          <p:cNvSpPr/>
          <p:nvPr/>
        </p:nvSpPr>
        <p:spPr>
          <a:xfrm>
            <a:off x="7516233" y="4387908"/>
            <a:ext cx="570271" cy="589903"/>
          </a:xfrm>
          <a:prstGeom prst="don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53EA45-05A0-A45A-37CC-AE0DFC427B38}"/>
              </a:ext>
            </a:extLst>
          </p:cNvPr>
          <p:cNvSpPr txBox="1"/>
          <p:nvPr/>
        </p:nvSpPr>
        <p:spPr>
          <a:xfrm>
            <a:off x="724294" y="5394673"/>
            <a:ext cx="323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write linear equations: 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[3] -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baseline="-25000" dirty="0"/>
              <a:t>1</a:t>
            </a:r>
            <a:r>
              <a:rPr lang="en-US" dirty="0"/>
              <a:t>[6] = 0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US" dirty="0"/>
              <a:t>[1] = 1,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US" dirty="0"/>
              <a:t>[4] = 1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[1] = 1, …,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dirty="0"/>
              <a:t>[5] = 1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A5B2CE5-5E63-AE29-9E44-BE3BB5AA45EA}"/>
              </a:ext>
            </a:extLst>
          </p:cNvPr>
          <p:cNvSpPr/>
          <p:nvPr/>
        </p:nvSpPr>
        <p:spPr>
          <a:xfrm>
            <a:off x="3844413" y="5987845"/>
            <a:ext cx="817963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3B6FFB-A520-1047-5AA1-A75B1336B620}"/>
              </a:ext>
            </a:extLst>
          </p:cNvPr>
          <p:cNvSpPr txBox="1"/>
          <p:nvPr/>
        </p:nvSpPr>
        <p:spPr>
          <a:xfrm>
            <a:off x="5046934" y="5643716"/>
            <a:ext cx="20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Correctness of decomposition = linear constraints are satisfied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09996F3C-A73E-3E12-09D2-9CA4DF5C5D9C}"/>
              </a:ext>
            </a:extLst>
          </p:cNvPr>
          <p:cNvSpPr/>
          <p:nvPr/>
        </p:nvSpPr>
        <p:spPr>
          <a:xfrm>
            <a:off x="7373513" y="5987845"/>
            <a:ext cx="817963" cy="294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A6EBFA-6C2C-3A95-74BD-5C9670F1D281}"/>
              </a:ext>
            </a:extLst>
          </p:cNvPr>
          <p:cNvSpPr txBox="1"/>
          <p:nvPr/>
        </p:nvSpPr>
        <p:spPr>
          <a:xfrm>
            <a:off x="8497219" y="5812163"/>
            <a:ext cx="24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Ligero Proofs for linear constraints</a:t>
            </a: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CF4BEEAE-727E-4822-8920-37C093C976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74037" y="5961841"/>
            <a:ext cx="633161" cy="6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3B76-6C00-247F-13E1-8D822BD9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AD61-4A45-4EF7-983D-29E682B0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to Solve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B9E01-B33B-2BD5-4FA4-63CCCA84B3D5}"/>
              </a:ext>
            </a:extLst>
          </p:cNvPr>
          <p:cNvSpPr txBox="1"/>
          <p:nvPr/>
        </p:nvSpPr>
        <p:spPr>
          <a:xfrm>
            <a:off x="1732934" y="1843172"/>
            <a:ext cx="6211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perform the packed secret sharing honestly!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95BCF-BCC6-5F46-8C27-48BFCC0A97AD}"/>
              </a:ext>
            </a:extLst>
          </p:cNvPr>
          <p:cNvSpPr txBox="1"/>
          <p:nvPr/>
        </p:nvSpPr>
        <p:spPr>
          <a:xfrm>
            <a:off x="1732934" y="3575252"/>
            <a:ext cx="65654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malicious adversary may not follow the decomposition rule!</a:t>
            </a:r>
          </a:p>
          <a:p>
            <a:endParaRPr lang="en-US" dirty="0"/>
          </a:p>
        </p:txBody>
      </p:sp>
      <p:pic>
        <p:nvPicPr>
          <p:cNvPr id="9" name="Picture 8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4B8B13DC-E3F4-0ACD-311C-9FB74A3E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5" y="3429000"/>
            <a:ext cx="1060969" cy="1244659"/>
          </a:xfrm>
          <a:prstGeom prst="rect">
            <a:avLst/>
          </a:prstGeom>
        </p:spPr>
      </p:pic>
      <p:pic>
        <p:nvPicPr>
          <p:cNvPr id="11" name="Picture 10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39FB955E-AC71-B54E-8E99-41A6FA32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" y="1690688"/>
            <a:ext cx="1060969" cy="123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187E26-D538-AB3E-4D2E-523A1F5EDB36}"/>
              </a:ext>
            </a:extLst>
          </p:cNvPr>
          <p:cNvSpPr txBox="1"/>
          <p:nvPr/>
        </p:nvSpPr>
        <p:spPr>
          <a:xfrm>
            <a:off x="1005346" y="5174633"/>
            <a:ext cx="884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use specialized zero-knowledge arguments to enforce the adversary’s behavior!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6B814-216E-023A-D89D-B191E68B0ECF}"/>
              </a:ext>
            </a:extLst>
          </p:cNvPr>
          <p:cNvSpPr txBox="1"/>
          <p:nvPr/>
        </p:nvSpPr>
        <p:spPr>
          <a:xfrm>
            <a:off x="8298425" y="1766227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Reed-Solomon Proximity!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C3385-64B1-1834-7B0E-DFCD5B3ED129}"/>
              </a:ext>
            </a:extLst>
          </p:cNvPr>
          <p:cNvSpPr txBox="1"/>
          <p:nvPr/>
        </p:nvSpPr>
        <p:spPr>
          <a:xfrm>
            <a:off x="8298424" y="3575252"/>
            <a:ext cx="2863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Ligero Proofs for Linear Constraints!</a:t>
            </a:r>
          </a:p>
        </p:txBody>
      </p:sp>
    </p:spTree>
    <p:extLst>
      <p:ext uri="{BB962C8B-B14F-4D97-AF65-F5344CB8AC3E}">
        <p14:creationId xmlns:p14="http://schemas.microsoft.com/office/powerpoint/2010/main" val="36077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1F54-2FCD-2B9D-645D-779F9A26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5AD0-A730-D93C-B0F2-D613FE96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FB3D-7368-3DD3-448C-DD545AE0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compute: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= 1 + y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3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+ y</a:t>
            </a:r>
            <a:r>
              <a:rPr lang="en-US" baseline="-25000" dirty="0"/>
              <a:t>3</a:t>
            </a:r>
            <a:r>
              <a:rPr lang="en-US" dirty="0"/>
              <a:t>y</a:t>
            </a:r>
            <a:r>
              <a:rPr lang="en-US" baseline="-25000" dirty="0"/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obtains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 and Bob obtains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 following the decomposition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run </a:t>
            </a:r>
            <a:r>
              <a:rPr lang="en-US" i="1" dirty="0"/>
              <a:t>m</a:t>
            </a:r>
            <a:r>
              <a:rPr lang="en-US" dirty="0"/>
              <a:t> instances of a semi-honest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Alice packed secret shares </a:t>
            </a:r>
            <a:r>
              <a:rPr lang="en-US" i="1" dirty="0"/>
              <a:t>p</a:t>
            </a:r>
            <a:r>
              <a:rPr lang="en-US" i="1" baseline="30000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 , p</a:t>
            </a:r>
            <a:r>
              <a:rPr lang="en-US" i="1" baseline="30000" dirty="0"/>
              <a:t>x</a:t>
            </a:r>
            <a:r>
              <a:rPr lang="en-US" i="1" baseline="-25000" dirty="0"/>
              <a:t>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Bob packed secret shares </a:t>
            </a:r>
            <a:r>
              <a:rPr lang="en-US" i="1" dirty="0"/>
              <a:t>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US" i="1" dirty="0"/>
              <a:t> , 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i="1" dirty="0"/>
              <a:t> and a masking vector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endParaRPr lang="en-US" i="1" baseline="30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semi-honest protocol computes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dirty="0"/>
              <a:t> </a:t>
            </a:r>
            <a:r>
              <a:rPr lang="en-US" i="1" dirty="0"/>
              <a:t>= p</a:t>
            </a:r>
            <a:r>
              <a:rPr lang="en-US" i="1" baseline="30000" dirty="0"/>
              <a:t>x</a:t>
            </a:r>
            <a:r>
              <a:rPr lang="en-US" i="1" baseline="-25000" dirty="0"/>
              <a:t>1</a:t>
            </a:r>
            <a:r>
              <a:rPr lang="en-CA" dirty="0"/>
              <a:t> ·</a:t>
            </a:r>
            <a:r>
              <a:rPr lang="en-US" i="1" dirty="0"/>
              <a:t> p</a:t>
            </a:r>
            <a:r>
              <a:rPr lang="en-US" i="1" baseline="30000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dirty="0"/>
              <a:t> </a:t>
            </a:r>
            <a:r>
              <a:rPr lang="en-US" i="1" dirty="0"/>
              <a:t>= p</a:t>
            </a:r>
            <a:r>
              <a:rPr lang="en-US" i="1" baseline="30000" dirty="0"/>
              <a:t>y</a:t>
            </a:r>
            <a:r>
              <a:rPr lang="en-US" i="1" baseline="-25000" dirty="0"/>
              <a:t>1</a:t>
            </a:r>
            <a:r>
              <a:rPr lang="en-CA" dirty="0"/>
              <a:t> ·</a:t>
            </a:r>
            <a:r>
              <a:rPr lang="en-US" i="1" dirty="0"/>
              <a:t> p</a:t>
            </a:r>
            <a:r>
              <a:rPr lang="en-US" i="1" baseline="30000" dirty="0"/>
              <a:t>y</a:t>
            </a:r>
            <a:r>
              <a:rPr lang="en-US" i="1" baseline="-25000" dirty="0"/>
              <a:t>2</a:t>
            </a:r>
            <a:r>
              <a:rPr lang="en-US" i="1" dirty="0"/>
              <a:t> , then p = </a:t>
            </a:r>
            <a:r>
              <a:rPr lang="en-US" i="1" dirty="0" err="1"/>
              <a:t>p</a:t>
            </a:r>
            <a:r>
              <a:rPr lang="en-US" i="1" baseline="30000" dirty="0" err="1"/>
              <a:t>x</a:t>
            </a:r>
            <a:r>
              <a:rPr lang="en-US" i="1" dirty="0"/>
              <a:t> </a:t>
            </a:r>
            <a:r>
              <a:rPr lang="en-CA" dirty="0"/>
              <a:t>·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y</a:t>
            </a:r>
            <a:r>
              <a:rPr lang="en-US" i="1" dirty="0"/>
              <a:t>  + </a:t>
            </a:r>
            <a:r>
              <a:rPr lang="en-US" i="1" dirty="0" err="1"/>
              <a:t>p</a:t>
            </a:r>
            <a:r>
              <a:rPr lang="en-US" i="1" baseline="30000" dirty="0" err="1"/>
              <a:t>z</a:t>
            </a:r>
            <a:r>
              <a:rPr lang="en-US" i="1" dirty="0"/>
              <a:t> </a:t>
            </a:r>
            <a:r>
              <a:rPr lang="en-US" dirty="0"/>
              <a:t>and return to Alice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and Bob do cut &amp; choose + Ligero proofs to each 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Alice reconstructs vector </a:t>
            </a:r>
            <a:r>
              <a:rPr lang="en-US" i="1" dirty="0"/>
              <a:t>p </a:t>
            </a:r>
            <a:r>
              <a:rPr lang="en-US" dirty="0"/>
              <a:t>and sum up the monomials to obtain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2A20F-30FB-D003-9589-17B279B57A79}"/>
              </a:ext>
            </a:extLst>
          </p:cNvPr>
          <p:cNvSpPr txBox="1"/>
          <p:nvPr/>
        </p:nvSpPr>
        <p:spPr>
          <a:xfrm>
            <a:off x="838200" y="5893561"/>
            <a:ext cx="660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This is malicious-secure!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02548-B6C6-6AB5-47BA-AA234FF408A0}"/>
              </a:ext>
            </a:extLst>
          </p:cNvPr>
          <p:cNvSpPr txBox="1"/>
          <p:nvPr/>
        </p:nvSpPr>
        <p:spPr>
          <a:xfrm>
            <a:off x="6396049" y="3103187"/>
            <a:ext cx="438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Ligero Proofs for RS proximity!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399AA-2E50-7D7F-53D5-57333E976E61}"/>
              </a:ext>
            </a:extLst>
          </p:cNvPr>
          <p:cNvSpPr txBox="1"/>
          <p:nvPr/>
        </p:nvSpPr>
        <p:spPr>
          <a:xfrm>
            <a:off x="6132646" y="4158444"/>
            <a:ext cx="502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Cut &amp; choose and error correction!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DFA59-7AE3-3DF7-D4BC-8900637B13BB}"/>
              </a:ext>
            </a:extLst>
          </p:cNvPr>
          <p:cNvSpPr txBox="1"/>
          <p:nvPr/>
        </p:nvSpPr>
        <p:spPr>
          <a:xfrm>
            <a:off x="8878308" y="1549490"/>
            <a:ext cx="321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Ligero Proofs for Linear Constraints!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DF978-AB78-21E0-EAC4-2DCA82B9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517" y="5745909"/>
            <a:ext cx="1003189" cy="10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589A88-F748-799E-3A4D-BB49ADBD680D}"/>
              </a:ext>
            </a:extLst>
          </p:cNvPr>
          <p:cNvSpPr txBox="1"/>
          <p:nvPr/>
        </p:nvSpPr>
        <p:spPr>
          <a:xfrm>
            <a:off x="1117600" y="2767280"/>
            <a:ext cx="995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Let’s Check Communication Cost, Assumptions, and Round Complexity.</a:t>
            </a:r>
          </a:p>
        </p:txBody>
      </p:sp>
    </p:spTree>
    <p:extLst>
      <p:ext uri="{BB962C8B-B14F-4D97-AF65-F5344CB8AC3E}">
        <p14:creationId xmlns:p14="http://schemas.microsoft.com/office/powerpoint/2010/main" val="260111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C748-800C-29C5-9E36-7895A296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Adversary</a:t>
            </a:r>
          </a:p>
        </p:txBody>
      </p:sp>
      <p:pic>
        <p:nvPicPr>
          <p:cNvPr id="6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9441BC67-124E-1A29-0758-EA0C5524B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1418492"/>
            <a:ext cx="8159262" cy="5439508"/>
          </a:xfrm>
        </p:spPr>
      </p:pic>
      <p:pic>
        <p:nvPicPr>
          <p:cNvPr id="10" name="Picture 9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2027D88F-EFDC-359D-C6E6-91D8EC66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2129814"/>
            <a:ext cx="1450093" cy="1691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10104E-D1E4-D97D-E4F7-4D4E9093D3F6}"/>
              </a:ext>
            </a:extLst>
          </p:cNvPr>
          <p:cNvSpPr txBox="1"/>
          <p:nvPr/>
        </p:nvSpPr>
        <p:spPr>
          <a:xfrm>
            <a:off x="1357608" y="1690688"/>
            <a:ext cx="43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deviate arbitrarily from the protocol</a:t>
            </a:r>
          </a:p>
        </p:txBody>
      </p:sp>
      <p:pic>
        <p:nvPicPr>
          <p:cNvPr id="4" name="Picture 3" descr="A cartoon of a child with horns&#10;&#10;AI-generated content may be incorrect.">
            <a:extLst>
              <a:ext uri="{FF2B5EF4-FFF2-40B4-BE49-F238E27FC236}">
                <a16:creationId xmlns:a16="http://schemas.microsoft.com/office/drawing/2014/main" id="{73770DAE-2507-2969-9A9A-A75DD473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567" y="2165357"/>
            <a:ext cx="1380970" cy="1620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CEEE7-3CB3-CE4A-7736-169563E5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7042CB53-8718-B6E2-0A80-8690AB8D7BC6}"/>
              </a:ext>
            </a:extLst>
          </p:cNvPr>
          <p:cNvSpPr/>
          <p:nvPr/>
        </p:nvSpPr>
        <p:spPr>
          <a:xfrm>
            <a:off x="8175165" y="1109723"/>
            <a:ext cx="1889760" cy="105790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the protocol? Nah!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D5DC1-4C63-94F0-3D25-73C9F17D6CA5}"/>
              </a:ext>
            </a:extLst>
          </p:cNvPr>
          <p:cNvSpPr txBox="1"/>
          <p:nvPr/>
        </p:nvSpPr>
        <p:spPr>
          <a:xfrm>
            <a:off x="405097" y="2651722"/>
            <a:ext cx="1817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Probabilistic</a:t>
            </a:r>
          </a:p>
          <a:p>
            <a:r>
              <a:rPr lang="en-US" dirty="0"/>
              <a:t>Polynomial Time</a:t>
            </a:r>
          </a:p>
          <a:p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19544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2202-34B9-E17A-32ED-71592F79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2783-F5E5-9713-8964-55F1C2DC0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instance of semi-honest 2PC has communication cost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r>
              <a:rPr lang="en-US" dirty="0"/>
              <a:t>We have </a:t>
            </a:r>
            <a:r>
              <a:rPr lang="en-US" i="1" dirty="0"/>
              <a:t>m</a:t>
            </a:r>
            <a:r>
              <a:rPr lang="en-US" dirty="0"/>
              <a:t> instances. </a:t>
            </a:r>
          </a:p>
          <a:p>
            <a:r>
              <a:rPr lang="en-US" dirty="0"/>
              <a:t>If we set packing size </a:t>
            </a:r>
            <a:r>
              <a:rPr lang="en-US" i="1" dirty="0"/>
              <a:t>l</a:t>
            </a:r>
            <a:r>
              <a:rPr lang="en-US" dirty="0"/>
              <a:t> to be a constant fraction of </a:t>
            </a:r>
            <a:r>
              <a:rPr lang="en-US" i="1" dirty="0"/>
              <a:t>m, say l = </a:t>
            </a:r>
            <a:r>
              <a:rPr lang="en-US" dirty="0"/>
              <a:t>0.1</a:t>
            </a:r>
            <a:r>
              <a:rPr lang="en-US" i="1" dirty="0"/>
              <a:t>m.</a:t>
            </a:r>
          </a:p>
          <a:p>
            <a:r>
              <a:rPr lang="en-US" dirty="0"/>
              <a:t>The communication cost is</a:t>
            </a:r>
            <a:r>
              <a:rPr lang="en-US" i="1" dirty="0"/>
              <a:t> m </a:t>
            </a:r>
            <a:r>
              <a:rPr lang="en-CA" dirty="0"/>
              <a:t>·</a:t>
            </a:r>
            <a:r>
              <a:rPr lang="en-US" i="1" dirty="0"/>
              <a:t> 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i="1" dirty="0"/>
              <a:t> / l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r>
              <a:rPr lang="en-US" dirty="0"/>
              <a:t>The Ligero proofs: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r>
              <a:rPr lang="en-US" dirty="0"/>
              <a:t>The cut &amp; choose: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r>
              <a:rPr lang="en-US" dirty="0"/>
              <a:t>Total communication cost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|C|</a:t>
            </a:r>
            <a:r>
              <a:rPr lang="el-GR" dirty="0"/>
              <a:t>λ</a:t>
            </a:r>
            <a:r>
              <a:rPr lang="en-US" dirty="0"/>
              <a:t>).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C637-4871-68BA-9913-A2E6A14394A0}"/>
              </a:ext>
            </a:extLst>
          </p:cNvPr>
          <p:cNvSpPr txBox="1"/>
          <p:nvPr/>
        </p:nvSpPr>
        <p:spPr>
          <a:xfrm>
            <a:off x="6699045" y="5345966"/>
            <a:ext cx="315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Match Yao’s protocol up to constant factors!</a:t>
            </a:r>
          </a:p>
        </p:txBody>
      </p:sp>
    </p:spTree>
    <p:extLst>
      <p:ext uri="{BB962C8B-B14F-4D97-AF65-F5344CB8AC3E}">
        <p14:creationId xmlns:p14="http://schemas.microsoft.com/office/powerpoint/2010/main" val="41727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239F-29D9-F7C2-A752-F1D07FB0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and Round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37B7D-3684-7C58-33DE-5066E6D7C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semi-honest protocol computes OLE over finite field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, but we assume only random bit OT correlations.</a:t>
                </a:r>
              </a:p>
              <a:p>
                <a:r>
                  <a:rPr lang="en-US" dirty="0"/>
                  <a:t>This is solved by using multiplication friendly embedding (MFE) [CCXY 18,EXY 22].</a:t>
                </a:r>
              </a:p>
              <a:p>
                <a:pPr lvl="1"/>
                <a:r>
                  <a:rPr lang="en-US" dirty="0"/>
                  <a:t>Allows you to obtain multiplication results in the big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eqArr>
                          <m:eqArr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baseline="30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e/>
                        </m:eqArr>
                      </m:sub>
                    </m:sSub>
                  </m:oMath>
                </a14:m>
                <a:r>
                  <a:rPr lang="en-US" dirty="0"/>
                  <a:t> by doing multiplications in the small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Only incurs a constant blow-up in communication cost.</a:t>
                </a:r>
              </a:p>
              <a:p>
                <a:r>
                  <a:rPr lang="en-US" dirty="0"/>
                  <a:t>Is our protocol two rounds?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37B7D-3684-7C58-33DE-5066E6D7C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8DA173-7E31-7DE6-4785-293495C2E6FE}"/>
              </a:ext>
            </a:extLst>
          </p:cNvPr>
          <p:cNvSpPr txBox="1"/>
          <p:nvPr/>
        </p:nvSpPr>
        <p:spPr>
          <a:xfrm>
            <a:off x="5438285" y="4913745"/>
            <a:ext cx="4590197" cy="157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 the random oracle to apply Fiat-Shamir transformation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 select random subsets on behalf of the other party.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B473E3B0-E562-48DB-E543-047A5EDE0056}"/>
              </a:ext>
            </a:extLst>
          </p:cNvPr>
          <p:cNvSpPr/>
          <p:nvPr/>
        </p:nvSpPr>
        <p:spPr>
          <a:xfrm>
            <a:off x="6280728" y="4189000"/>
            <a:ext cx="886691" cy="21674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5A361-AAFA-0256-B3CB-003ABC9777A5}"/>
              </a:ext>
            </a:extLst>
          </p:cNvPr>
          <p:cNvSpPr txBox="1"/>
          <p:nvPr/>
        </p:nvSpPr>
        <p:spPr>
          <a:xfrm>
            <a:off x="7183618" y="4066540"/>
            <a:ext cx="549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41215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32CBC-7BBD-DC59-CF27-A69FED06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3C42-57D3-EA62-1CB1-2E44F82B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11E78-C40C-255B-0F87-2BF9F44A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Theorem 1</a:t>
            </a:r>
          </a:p>
          <a:p>
            <a:pPr marL="0" indent="0">
              <a:buNone/>
            </a:pPr>
            <a:r>
              <a:rPr lang="en-US" sz="3600" i="1" dirty="0"/>
              <a:t>Assume random OT correlations and a random oracle. There is a (malicious-secure, two-party) NISC protocol for any Boolean circuit C with a communication cost of O</a:t>
            </a:r>
            <a:r>
              <a:rPr lang="en-US" sz="3600" dirty="0"/>
              <a:t>(</a:t>
            </a:r>
            <a:r>
              <a:rPr lang="en-US" sz="3600" i="1" dirty="0"/>
              <a:t>|C|</a:t>
            </a:r>
            <a:r>
              <a:rPr lang="el-GR" sz="3600" dirty="0"/>
              <a:t>λ</a:t>
            </a:r>
            <a:r>
              <a:rPr lang="en-US" sz="3600" dirty="0"/>
              <a:t>) </a:t>
            </a:r>
            <a:r>
              <a:rPr lang="en-US" sz="3600" i="1" dirty="0"/>
              <a:t>bits, where </a:t>
            </a:r>
            <a:r>
              <a:rPr lang="el-GR" sz="3600" dirty="0"/>
              <a:t>λ</a:t>
            </a:r>
            <a:r>
              <a:rPr lang="en-US" sz="3600" i="1" dirty="0"/>
              <a:t> is an exact computational security parameter.</a:t>
            </a:r>
          </a:p>
        </p:txBody>
      </p:sp>
    </p:spTree>
    <p:extLst>
      <p:ext uri="{BB962C8B-B14F-4D97-AF65-F5344CB8AC3E}">
        <p14:creationId xmlns:p14="http://schemas.microsoft.com/office/powerpoint/2010/main" val="1078314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1A6F-DEF3-19B1-9996-BD6B66A4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DD74-8887-87CF-109B-EB569BD9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Extend the 2PC protocol to multiple parties. Under the same assumptions, can we have a two-round malicious-secure MPC with low communication cost?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communication channel is bi-directional, can we make both parties output in two rounds?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we make the protocol more practical for real-world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4BFD-43C2-95BF-E2BB-1E8A8C83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Questions</a:t>
            </a:r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079627DF-FC28-6794-B346-A4442B26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8" r="1" b="1"/>
          <a:stretch>
            <a:fillRect/>
          </a:stretch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34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6D4B2-0C2B-337C-0968-4137F531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D11A0D-2EE1-7CE2-6348-0C7CF4890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597423"/>
            <a:ext cx="5614416" cy="3340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C8017-3246-F0E6-0C28-D7FCC60D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734343"/>
            <a:ext cx="5614416" cy="1066738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83437-4D0D-149B-2155-27BDF1179983}"/>
              </a:ext>
            </a:extLst>
          </p:cNvPr>
          <p:cNvSpPr txBox="1"/>
          <p:nvPr/>
        </p:nvSpPr>
        <p:spPr>
          <a:xfrm>
            <a:off x="2394527" y="2767280"/>
            <a:ext cx="7402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Do we need to pay extra to achieve malicious security?</a:t>
            </a:r>
          </a:p>
        </p:txBody>
      </p:sp>
    </p:spTree>
    <p:extLst>
      <p:ext uri="{BB962C8B-B14F-4D97-AF65-F5344CB8AC3E}">
        <p14:creationId xmlns:p14="http://schemas.microsoft.com/office/powerpoint/2010/main" val="11278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B561B-A133-9326-B597-66161D4D9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BE60-F4E1-1FA7-8F7B-19DAE922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Circuits [Yao 86]</a:t>
            </a:r>
          </a:p>
        </p:txBody>
      </p:sp>
      <p:pic>
        <p:nvPicPr>
          <p:cNvPr id="6" name="Content Placeholder 5" descr="A diagram of a diagram&#10;&#10;AI-generated content may be incorrect.">
            <a:extLst>
              <a:ext uri="{FF2B5EF4-FFF2-40B4-BE49-F238E27FC236}">
                <a16:creationId xmlns:a16="http://schemas.microsoft.com/office/drawing/2014/main" id="{1336FF6B-7A2A-3E7D-ADC2-5D8E3C562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818" y="2560725"/>
            <a:ext cx="1993795" cy="1537815"/>
          </a:xfrm>
          <a:prstGeom prst="rect">
            <a:avLst/>
          </a:prstGeom>
        </p:spPr>
      </p:pic>
      <p:pic>
        <p:nvPicPr>
          <p:cNvPr id="3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AE03EAD4-77D3-2500-B4F8-D40CF0CB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03" y="2376999"/>
            <a:ext cx="726091" cy="1039762"/>
          </a:xfrm>
          <a:prstGeom prst="rect">
            <a:avLst/>
          </a:prstGeom>
        </p:spPr>
      </p:pic>
      <p:pic>
        <p:nvPicPr>
          <p:cNvPr id="5" name="Picture 4" descr="A cartoon of a child&#10;&#10;AI-generated content may be incorrect.">
            <a:extLst>
              <a:ext uri="{FF2B5EF4-FFF2-40B4-BE49-F238E27FC236}">
                <a16:creationId xmlns:a16="http://schemas.microsoft.com/office/drawing/2014/main" id="{17645E79-8946-FDF6-BAA4-C841035B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16" y="3401287"/>
            <a:ext cx="723812" cy="10397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A19FE6-C513-6B72-A545-0F88960A04A7}"/>
              </a:ext>
            </a:extLst>
          </p:cNvPr>
          <p:cNvSpPr txBox="1"/>
          <p:nvPr/>
        </p:nvSpPr>
        <p:spPr>
          <a:xfrm>
            <a:off x="2041947" y="266978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DADA4-5A73-1FD8-9541-E40DF8607A19}"/>
              </a:ext>
            </a:extLst>
          </p:cNvPr>
          <p:cNvSpPr txBox="1"/>
          <p:nvPr/>
        </p:nvSpPr>
        <p:spPr>
          <a:xfrm>
            <a:off x="4685926" y="3230266"/>
            <a:ext cx="73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7D33F41-8EAF-2EC0-7781-C686C7F79474}"/>
              </a:ext>
            </a:extLst>
          </p:cNvPr>
          <p:cNvSpPr/>
          <p:nvPr/>
        </p:nvSpPr>
        <p:spPr>
          <a:xfrm>
            <a:off x="4417990" y="3329632"/>
            <a:ext cx="269966" cy="1850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5" descr="A diagram of a diagram&#10;&#10;AI-generated content may be incorrect.">
            <a:extLst>
              <a:ext uri="{FF2B5EF4-FFF2-40B4-BE49-F238E27FC236}">
                <a16:creationId xmlns:a16="http://schemas.microsoft.com/office/drawing/2014/main" id="{962268F8-BA48-FD94-7B20-231ECF9B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24" y="2481523"/>
            <a:ext cx="1993795" cy="1537815"/>
          </a:xfrm>
          <a:prstGeom prst="rect">
            <a:avLst/>
          </a:prstGeom>
        </p:spPr>
      </p:pic>
      <p:pic>
        <p:nvPicPr>
          <p:cNvPr id="32" name="Picture 31" descr="A cartoon of a lock&#10;&#10;AI-generated content may be incorrect.">
            <a:extLst>
              <a:ext uri="{FF2B5EF4-FFF2-40B4-BE49-F238E27FC236}">
                <a16:creationId xmlns:a16="http://schemas.microsoft.com/office/drawing/2014/main" id="{3019DCDE-A40D-F0AE-8181-5DC3F51AE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384" y="2787378"/>
            <a:ext cx="687978" cy="9217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0C02D-216E-DC33-0626-74B4E6DC5B41}"/>
              </a:ext>
            </a:extLst>
          </p:cNvPr>
          <p:cNvSpPr txBox="1"/>
          <p:nvPr/>
        </p:nvSpPr>
        <p:spPr>
          <a:xfrm>
            <a:off x="10073652" y="3154216"/>
            <a:ext cx="73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F3F6B9FF-219E-644B-3B01-D9A12142F063}"/>
              </a:ext>
            </a:extLst>
          </p:cNvPr>
          <p:cNvSpPr/>
          <p:nvPr/>
        </p:nvSpPr>
        <p:spPr>
          <a:xfrm>
            <a:off x="9807448" y="3246354"/>
            <a:ext cx="269966" cy="1850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B4C4F4-F848-2E52-C863-AE7E5E92CC48}"/>
              </a:ext>
            </a:extLst>
          </p:cNvPr>
          <p:cNvSpPr txBox="1"/>
          <p:nvPr/>
        </p:nvSpPr>
        <p:spPr>
          <a:xfrm>
            <a:off x="2403515" y="2064910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Boolean Circuit </a:t>
            </a:r>
            <a:r>
              <a:rPr lang="en-US" i="1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D33B4D-21D6-5B12-BB09-37E5B9749286}"/>
              </a:ext>
            </a:extLst>
          </p:cNvPr>
          <p:cNvSpPr txBox="1"/>
          <p:nvPr/>
        </p:nvSpPr>
        <p:spPr>
          <a:xfrm>
            <a:off x="7732406" y="1939956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Garbled Circuit </a:t>
            </a:r>
            <a:r>
              <a:rPr lang="en-US" i="1" dirty="0"/>
              <a:t>C</a:t>
            </a:r>
          </a:p>
        </p:txBody>
      </p:sp>
      <p:pic>
        <p:nvPicPr>
          <p:cNvPr id="41" name="Picture 40" descr="A cartoon of a lock&#10;&#10;AI-generated content may be incorrect.">
            <a:extLst>
              <a:ext uri="{FF2B5EF4-FFF2-40B4-BE49-F238E27FC236}">
                <a16:creationId xmlns:a16="http://schemas.microsoft.com/office/drawing/2014/main" id="{543FA680-D917-E3E1-FD1B-B7E54EE28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596" y="1915404"/>
            <a:ext cx="156974" cy="210302"/>
          </a:xfrm>
          <a:prstGeom prst="rect">
            <a:avLst/>
          </a:prstGeom>
        </p:spPr>
      </p:pic>
      <p:pic>
        <p:nvPicPr>
          <p:cNvPr id="44" name="Picture 43" descr="A cartoon of a child&#10;&#10;AI-generated content may be incorrect.">
            <a:extLst>
              <a:ext uri="{FF2B5EF4-FFF2-40B4-BE49-F238E27FC236}">
                <a16:creationId xmlns:a16="http://schemas.microsoft.com/office/drawing/2014/main" id="{7FC24B19-82F9-2B7E-EAAB-DD8097D7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77" y="5581978"/>
            <a:ext cx="888280" cy="1276022"/>
          </a:xfrm>
          <a:prstGeom prst="rect">
            <a:avLst/>
          </a:prstGeom>
        </p:spPr>
      </p:pic>
      <p:sp>
        <p:nvSpPr>
          <p:cNvPr id="45" name="Oval Callout 44">
            <a:extLst>
              <a:ext uri="{FF2B5EF4-FFF2-40B4-BE49-F238E27FC236}">
                <a16:creationId xmlns:a16="http://schemas.microsoft.com/office/drawing/2014/main" id="{047CFA60-9C53-CC28-7497-D7FD8470F6C2}"/>
              </a:ext>
            </a:extLst>
          </p:cNvPr>
          <p:cNvSpPr/>
          <p:nvPr/>
        </p:nvSpPr>
        <p:spPr>
          <a:xfrm>
            <a:off x="3775171" y="4472762"/>
            <a:ext cx="2320829" cy="1220547"/>
          </a:xfrm>
          <a:prstGeom prst="wedgeEllipseCallou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generate the garbled circuit + all the keys</a:t>
            </a:r>
          </a:p>
        </p:txBody>
      </p:sp>
      <p:pic>
        <p:nvPicPr>
          <p:cNvPr id="46" name="Content Placeholder 4" descr="A cartoon of a person with brown hair&#10;&#10;AI-generated content may be incorrect.">
            <a:extLst>
              <a:ext uri="{FF2B5EF4-FFF2-40B4-BE49-F238E27FC236}">
                <a16:creationId xmlns:a16="http://schemas.microsoft.com/office/drawing/2014/main" id="{2E49267E-0201-F833-160F-A904E180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76" y="5729752"/>
            <a:ext cx="888280" cy="1149109"/>
          </a:xfrm>
          <a:prstGeom prst="rect">
            <a:avLst/>
          </a:prstGeom>
        </p:spPr>
      </p:pic>
      <p:sp>
        <p:nvSpPr>
          <p:cNvPr id="47" name="Oval Callout 46">
            <a:extLst>
              <a:ext uri="{FF2B5EF4-FFF2-40B4-BE49-F238E27FC236}">
                <a16:creationId xmlns:a16="http://schemas.microsoft.com/office/drawing/2014/main" id="{F31A8AB5-5560-DF4F-4385-396E8535913E}"/>
              </a:ext>
            </a:extLst>
          </p:cNvPr>
          <p:cNvSpPr/>
          <p:nvPr/>
        </p:nvSpPr>
        <p:spPr>
          <a:xfrm>
            <a:off x="6883273" y="4490274"/>
            <a:ext cx="3059158" cy="12030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I get my keys without letting him know x?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7A0540-F111-6ABA-1E45-9E6380233B4E}"/>
              </a:ext>
            </a:extLst>
          </p:cNvPr>
          <p:cNvSpPr txBox="1"/>
          <p:nvPr/>
        </p:nvSpPr>
        <p:spPr>
          <a:xfrm>
            <a:off x="2705280" y="585065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Garbler: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79E31B-B170-86BB-2820-EFD8A3189033}"/>
              </a:ext>
            </a:extLst>
          </p:cNvPr>
          <p:cNvSpPr txBox="1"/>
          <p:nvPr/>
        </p:nvSpPr>
        <p:spPr>
          <a:xfrm>
            <a:off x="6062535" y="5947787"/>
            <a:ext cx="11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B2252-F4A8-42FA-5495-428FCD9B3C76}"/>
              </a:ext>
            </a:extLst>
          </p:cNvPr>
          <p:cNvSpPr txBox="1"/>
          <p:nvPr/>
        </p:nvSpPr>
        <p:spPr>
          <a:xfrm>
            <a:off x="352611" y="4760750"/>
            <a:ext cx="2180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wire </a:t>
            </a:r>
            <a:r>
              <a:rPr lang="en-US" i="1" dirty="0" err="1"/>
              <a:t>i</a:t>
            </a:r>
            <a:r>
              <a:rPr lang="en-US" dirty="0"/>
              <a:t> in the circuit,</a:t>
            </a:r>
          </a:p>
          <a:p>
            <a:r>
              <a:rPr lang="en-US" dirty="0"/>
              <a:t>Bob generates (key</a:t>
            </a:r>
            <a:r>
              <a:rPr lang="en-US" baseline="-25000" dirty="0"/>
              <a:t>i,0 </a:t>
            </a:r>
            <a:r>
              <a:rPr lang="en-US" dirty="0"/>
              <a:t>, key</a:t>
            </a:r>
            <a:r>
              <a:rPr lang="en-US" baseline="-25000" dirty="0"/>
              <a:t>i,1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83F69-F997-6560-6DDA-18F666818557}"/>
              </a:ext>
            </a:extLst>
          </p:cNvPr>
          <p:cNvSpPr txBox="1"/>
          <p:nvPr/>
        </p:nvSpPr>
        <p:spPr>
          <a:xfrm>
            <a:off x="9743619" y="2683417"/>
            <a:ext cx="215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 is learnt!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F608B-1270-00A8-0572-A30761706C95}"/>
              </a:ext>
            </a:extLst>
          </p:cNvPr>
          <p:cNvSpPr txBox="1"/>
          <p:nvPr/>
        </p:nvSpPr>
        <p:spPr>
          <a:xfrm>
            <a:off x="2029762" y="2888954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5F315-6CAC-80EA-178F-A293DA2C2096}"/>
              </a:ext>
            </a:extLst>
          </p:cNvPr>
          <p:cNvSpPr txBox="1"/>
          <p:nvPr/>
        </p:nvSpPr>
        <p:spPr>
          <a:xfrm>
            <a:off x="2026017" y="3124288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1B5E6-00DC-D7DD-068C-A86D8D9E61EB}"/>
              </a:ext>
            </a:extLst>
          </p:cNvPr>
          <p:cNvSpPr txBox="1"/>
          <p:nvPr/>
        </p:nvSpPr>
        <p:spPr>
          <a:xfrm>
            <a:off x="2029762" y="3320599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  <a:r>
              <a:rPr lang="en-US" sz="1200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83648-7F54-403D-3813-E50387381DFB}"/>
              </a:ext>
            </a:extLst>
          </p:cNvPr>
          <p:cNvSpPr txBox="1"/>
          <p:nvPr/>
        </p:nvSpPr>
        <p:spPr>
          <a:xfrm>
            <a:off x="2046259" y="354785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  <a:r>
              <a:rPr lang="en-US" sz="1200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B9978-866A-53E5-F826-480C09797AF3}"/>
              </a:ext>
            </a:extLst>
          </p:cNvPr>
          <p:cNvSpPr txBox="1"/>
          <p:nvPr/>
        </p:nvSpPr>
        <p:spPr>
          <a:xfrm>
            <a:off x="2032710" y="3786498"/>
            <a:ext cx="308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</a:t>
            </a:r>
            <a:r>
              <a:rPr lang="en-US" sz="1200" baseline="-25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B84B5-0C6F-90D5-1A01-E9B3FB8BDB77}"/>
              </a:ext>
            </a:extLst>
          </p:cNvPr>
          <p:cNvSpPr txBox="1"/>
          <p:nvPr/>
        </p:nvSpPr>
        <p:spPr>
          <a:xfrm>
            <a:off x="6971881" y="2558556"/>
            <a:ext cx="773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 for x</a:t>
            </a:r>
            <a:r>
              <a:rPr lang="en-US" sz="1200" baseline="-250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CEF84-2E05-FEFE-EA56-548572C62A91}"/>
              </a:ext>
            </a:extLst>
          </p:cNvPr>
          <p:cNvSpPr txBox="1"/>
          <p:nvPr/>
        </p:nvSpPr>
        <p:spPr>
          <a:xfrm>
            <a:off x="6971881" y="2776591"/>
            <a:ext cx="77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key for x</a:t>
            </a:r>
            <a:r>
              <a:rPr lang="en-US" sz="1200" baseline="-25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BBBA5-88F7-F4FB-F579-904D0EF8A964}"/>
              </a:ext>
            </a:extLst>
          </p:cNvPr>
          <p:cNvSpPr txBox="1"/>
          <p:nvPr/>
        </p:nvSpPr>
        <p:spPr>
          <a:xfrm>
            <a:off x="6971881" y="2996897"/>
            <a:ext cx="773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 for x</a:t>
            </a:r>
            <a:r>
              <a:rPr lang="en-US" sz="1200" baseline="-250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443AE-4620-1BE6-680A-4AC0BCE8FFE4}"/>
              </a:ext>
            </a:extLst>
          </p:cNvPr>
          <p:cNvSpPr txBox="1"/>
          <p:nvPr/>
        </p:nvSpPr>
        <p:spPr>
          <a:xfrm>
            <a:off x="6971881" y="3239310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 for y</a:t>
            </a:r>
            <a:r>
              <a:rPr lang="en-US" sz="1200" baseline="-250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A03BEA-26FE-5D2E-4678-BE92C7973A05}"/>
              </a:ext>
            </a:extLst>
          </p:cNvPr>
          <p:cNvSpPr txBox="1"/>
          <p:nvPr/>
        </p:nvSpPr>
        <p:spPr>
          <a:xfrm>
            <a:off x="6971881" y="3457345"/>
            <a:ext cx="77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key for y</a:t>
            </a:r>
            <a:r>
              <a:rPr lang="en-US" sz="1200" baseline="-250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DF986F-23D2-26E0-52F3-82ADA0D965AA}"/>
              </a:ext>
            </a:extLst>
          </p:cNvPr>
          <p:cNvSpPr txBox="1"/>
          <p:nvPr/>
        </p:nvSpPr>
        <p:spPr>
          <a:xfrm>
            <a:off x="6971881" y="3677651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 for y</a:t>
            </a:r>
            <a:r>
              <a:rPr lang="en-US" sz="1200" baseline="-25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AB083D-BA54-87EF-1776-133F422FEAB1}"/>
              </a:ext>
            </a:extLst>
          </p:cNvPr>
          <p:cNvSpPr txBox="1"/>
          <p:nvPr/>
        </p:nvSpPr>
        <p:spPr>
          <a:xfrm>
            <a:off x="4557855" y="2250796"/>
            <a:ext cx="146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&amp; gate outputs are exposed!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F08D89-6151-4DE7-6DE9-253E611126E7}"/>
              </a:ext>
            </a:extLst>
          </p:cNvPr>
          <p:cNvSpPr txBox="1"/>
          <p:nvPr/>
        </p:nvSpPr>
        <p:spPr>
          <a:xfrm>
            <a:off x="6419273" y="191192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9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0" grpId="0"/>
      <p:bldP spid="45" grpId="0" animBg="1"/>
      <p:bldP spid="47" grpId="0" animBg="1"/>
      <p:bldP spid="48" grpId="0"/>
      <p:bldP spid="49" grpId="0"/>
      <p:bldP spid="4" grpId="0"/>
      <p:bldP spid="7" grpId="0"/>
      <p:bldP spid="13" grpId="0"/>
      <p:bldP spid="14" grpId="0"/>
      <p:bldP spid="15" grpId="0"/>
      <p:bldP spid="17" grpId="0"/>
      <p:bldP spid="30" grpId="0"/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D69-9530-398A-89BA-675E83B7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Transfer (OT)</a:t>
            </a:r>
          </a:p>
        </p:txBody>
      </p:sp>
      <p:pic>
        <p:nvPicPr>
          <p:cNvPr id="4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50D15455-FCBC-98F2-2F60-5E3A9C8A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47" y="1418492"/>
            <a:ext cx="8159262" cy="5439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B115D-44C6-1AD0-AF6B-1397EA040708}"/>
              </a:ext>
            </a:extLst>
          </p:cNvPr>
          <p:cNvSpPr txBox="1"/>
          <p:nvPr/>
        </p:nvSpPr>
        <p:spPr>
          <a:xfrm>
            <a:off x="7226710" y="1554589"/>
            <a:ext cx="215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 has two strings 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859D-9323-0311-04FC-D8173010DAB6}"/>
              </a:ext>
            </a:extLst>
          </p:cNvPr>
          <p:cNvSpPr txBox="1"/>
          <p:nvPr/>
        </p:nvSpPr>
        <p:spPr>
          <a:xfrm>
            <a:off x="2340077" y="1554590"/>
            <a:ext cx="167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 has a selection bit </a:t>
            </a:r>
            <a:r>
              <a:rPr lang="en-US" i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A72C6-A4E1-46C6-0E0E-B05703DAD650}"/>
              </a:ext>
            </a:extLst>
          </p:cNvPr>
          <p:cNvSpPr txBox="1"/>
          <p:nvPr/>
        </p:nvSpPr>
        <p:spPr>
          <a:xfrm>
            <a:off x="2477729" y="5302378"/>
            <a:ext cx="139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 obtains </a:t>
            </a:r>
            <a:r>
              <a:rPr lang="en-US" i="1" dirty="0"/>
              <a:t>s</a:t>
            </a:r>
            <a:r>
              <a:rPr lang="en-US" i="1" baseline="-25000" dirty="0"/>
              <a:t>b</a:t>
            </a:r>
            <a:r>
              <a:rPr lang="en-US" dirty="0"/>
              <a:t>;</a:t>
            </a:r>
          </a:p>
          <a:p>
            <a:r>
              <a:rPr lang="en-US" dirty="0"/>
              <a:t>does not know </a:t>
            </a:r>
            <a:r>
              <a:rPr lang="en-US" i="1" dirty="0"/>
              <a:t>s</a:t>
            </a:r>
            <a:r>
              <a:rPr lang="en-US" baseline="-25000" dirty="0"/>
              <a:t>1-</a:t>
            </a:r>
            <a:r>
              <a:rPr lang="en-US" i="1" baseline="-250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A9D13-FF51-59EC-C465-7A3566157858}"/>
              </a:ext>
            </a:extLst>
          </p:cNvPr>
          <p:cNvSpPr txBox="1"/>
          <p:nvPr/>
        </p:nvSpPr>
        <p:spPr>
          <a:xfrm>
            <a:off x="7226710" y="5579376"/>
            <a:ext cx="191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 does not know about </a:t>
            </a:r>
            <a:r>
              <a:rPr lang="en-US" i="1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7A192-22E9-D95F-2E0F-FCB0106A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90" y="2531740"/>
            <a:ext cx="2889560" cy="424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DD6BEF-231A-FE3A-F5BF-688E8F9E0BA8}"/>
              </a:ext>
            </a:extLst>
          </p:cNvPr>
          <p:cNvSpPr txBox="1"/>
          <p:nvPr/>
        </p:nvSpPr>
        <p:spPr>
          <a:xfrm>
            <a:off x="388650" y="1500953"/>
            <a:ext cx="158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Alice’s </a:t>
            </a:r>
            <a:r>
              <a:rPr lang="en-US" i="1" dirty="0" err="1"/>
              <a:t>i-</a:t>
            </a:r>
            <a:r>
              <a:rPr lang="en-US" dirty="0" err="1"/>
              <a:t>th</a:t>
            </a:r>
            <a:r>
              <a:rPr lang="en-US" dirty="0"/>
              <a:t> input bit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set b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endParaRPr lang="en-US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F1C0-3907-8319-5E40-37864C72AA59}"/>
              </a:ext>
            </a:extLst>
          </p:cNvPr>
          <p:cNvSpPr txBox="1"/>
          <p:nvPr/>
        </p:nvSpPr>
        <p:spPr>
          <a:xfrm>
            <a:off x="9379974" y="1741882"/>
            <a:ext cx="22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) = (key</a:t>
            </a:r>
            <a:r>
              <a:rPr lang="en-US" baseline="-25000" dirty="0"/>
              <a:t>i,0</a:t>
            </a:r>
            <a:r>
              <a:rPr lang="en-US" dirty="0"/>
              <a:t>, key</a:t>
            </a:r>
            <a:r>
              <a:rPr lang="en-US" baseline="-25000" dirty="0"/>
              <a:t>i,1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C6460-3B44-BE3E-089A-EF411C9F2869}"/>
              </a:ext>
            </a:extLst>
          </p:cNvPr>
          <p:cNvSpPr txBox="1"/>
          <p:nvPr/>
        </p:nvSpPr>
        <p:spPr>
          <a:xfrm>
            <a:off x="502194" y="5579376"/>
            <a:ext cx="158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Obtains </a:t>
            </a:r>
            <a:r>
              <a:rPr lang="en-US" dirty="0" err="1"/>
              <a:t>key</a:t>
            </a:r>
            <a:r>
              <a:rPr lang="en-US" baseline="-25000" dirty="0" err="1"/>
              <a:t>i,</a:t>
            </a:r>
            <a:r>
              <a:rPr lang="en-US" i="1" baseline="-25000" dirty="0" err="1"/>
              <a:t>xi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888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E7C1-6654-B687-F742-D5FC4590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3833-5832-9119-30CF-45CB57E9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 correlations are preprocessed random OT pairs ((</a:t>
            </a:r>
            <a:r>
              <a:rPr lang="en-US" i="1" dirty="0" err="1"/>
              <a:t>b</a:t>
            </a:r>
            <a:r>
              <a:rPr lang="en-US" dirty="0" err="1"/>
              <a:t>,r</a:t>
            </a:r>
            <a:r>
              <a:rPr lang="en-US" i="1" baseline="-25000" dirty="0" err="1"/>
              <a:t>b</a:t>
            </a:r>
            <a:r>
              <a:rPr lang="en-US" dirty="0"/>
              <a:t>), (r</a:t>
            </a:r>
            <a:r>
              <a:rPr lang="en-US" baseline="-25000" dirty="0"/>
              <a:t>0</a:t>
            </a:r>
            <a:r>
              <a:rPr lang="en-US" dirty="0"/>
              <a:t>,r</a:t>
            </a:r>
            <a:r>
              <a:rPr lang="en-US" baseline="-25000" dirty="0"/>
              <a:t>1</a:t>
            </a:r>
            <a:r>
              <a:rPr lang="en-US" dirty="0"/>
              <a:t>)), where receiver holds (</a:t>
            </a:r>
            <a:r>
              <a:rPr lang="en-US" i="1" dirty="0" err="1"/>
              <a:t>b</a:t>
            </a:r>
            <a:r>
              <a:rPr lang="en-US" dirty="0" err="1"/>
              <a:t>,r</a:t>
            </a:r>
            <a:r>
              <a:rPr lang="en-US" i="1" baseline="-25000" dirty="0" err="1"/>
              <a:t>b</a:t>
            </a:r>
            <a:r>
              <a:rPr lang="en-US" dirty="0"/>
              <a:t>), and sender holds (r</a:t>
            </a:r>
            <a:r>
              <a:rPr lang="en-US" baseline="-25000" dirty="0"/>
              <a:t>0</a:t>
            </a:r>
            <a:r>
              <a:rPr lang="en-US" dirty="0"/>
              <a:t>,r</a:t>
            </a:r>
            <a:r>
              <a:rPr lang="en-US" baseline="-25000" dirty="0"/>
              <a:t>1</a:t>
            </a:r>
            <a:r>
              <a:rPr lang="en-US" dirty="0"/>
              <a:t>).</a:t>
            </a:r>
          </a:p>
          <a:p>
            <a:r>
              <a:rPr lang="en-US" dirty="0"/>
              <a:t>Can be used to realize any two-round OT protocol.</a:t>
            </a:r>
          </a:p>
          <a:p>
            <a:r>
              <a:rPr lang="en-US" dirty="0"/>
              <a:t>Can be efficiently generated offline using Pseudorandom Correlation Generators [BCG+ 19].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696BE-0582-F5F7-1947-8A35F824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4176713"/>
            <a:ext cx="42481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wo-party computation. Image generated by ChatGPT.">
            <a:extLst>
              <a:ext uri="{FF2B5EF4-FFF2-40B4-BE49-F238E27FC236}">
                <a16:creationId xmlns:a16="http://schemas.microsoft.com/office/drawing/2014/main" id="{389FA2CF-D697-E1BB-6B94-AC53290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37" y="1418492"/>
            <a:ext cx="8159262" cy="5439508"/>
          </a:xfrm>
          <a:prstGeom prst="rect">
            <a:avLst/>
          </a:prstGeom>
        </p:spPr>
      </p:pic>
      <p:pic>
        <p:nvPicPr>
          <p:cNvPr id="10" name="Picture 9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B3CD9F3B-4074-99C7-D934-E168834B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47" y="2263696"/>
            <a:ext cx="3038168" cy="3214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075D3-8682-76C8-BEF9-1192A5AD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Circuits</a:t>
            </a:r>
          </a:p>
        </p:txBody>
      </p:sp>
      <p:pic>
        <p:nvPicPr>
          <p:cNvPr id="6" name="Content Placeholder 5" descr="A diagram of a diagram&#10;&#10;AI-generated content may be incorrect.">
            <a:extLst>
              <a:ext uri="{FF2B5EF4-FFF2-40B4-BE49-F238E27FC236}">
                <a16:creationId xmlns:a16="http://schemas.microsoft.com/office/drawing/2014/main" id="{C53441C8-5DAD-94DC-F822-02C1E3A28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16527" y="3253139"/>
            <a:ext cx="1608381" cy="1240545"/>
          </a:xfrm>
          <a:prstGeom prst="rect">
            <a:avLst/>
          </a:prstGeom>
        </p:spPr>
      </p:pic>
      <p:pic>
        <p:nvPicPr>
          <p:cNvPr id="8" name="Picture 7" descr="A cartoon of a lock&#10;&#10;AI-generated content may be incorrect.">
            <a:extLst>
              <a:ext uri="{FF2B5EF4-FFF2-40B4-BE49-F238E27FC236}">
                <a16:creationId xmlns:a16="http://schemas.microsoft.com/office/drawing/2014/main" id="{23DFEF99-402F-B042-F899-718E2D93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72" y="3518852"/>
            <a:ext cx="598690" cy="802080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BEEA072D-016A-2981-7FAB-CD2852E20BD3}"/>
              </a:ext>
            </a:extLst>
          </p:cNvPr>
          <p:cNvSpPr/>
          <p:nvPr/>
        </p:nvSpPr>
        <p:spPr>
          <a:xfrm>
            <a:off x="4444939" y="4895208"/>
            <a:ext cx="2517058" cy="3146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1F33E-FFF2-4A24-9E50-7FBD3DA6E4F5}"/>
              </a:ext>
            </a:extLst>
          </p:cNvPr>
          <p:cNvSpPr txBox="1"/>
          <p:nvPr/>
        </p:nvSpPr>
        <p:spPr>
          <a:xfrm>
            <a:off x="4574367" y="4512694"/>
            <a:ext cx="22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for Bob’s input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633EEE4-7D20-7CB4-51E1-F7AAF722213D}"/>
              </a:ext>
            </a:extLst>
          </p:cNvPr>
          <p:cNvSpPr/>
          <p:nvPr/>
        </p:nvSpPr>
        <p:spPr>
          <a:xfrm>
            <a:off x="4444938" y="2113936"/>
            <a:ext cx="2517059" cy="3259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566E8-395D-053F-D760-727ACA7A4A5F}"/>
              </a:ext>
            </a:extLst>
          </p:cNvPr>
          <p:cNvSpPr txBox="1"/>
          <p:nvPr/>
        </p:nvSpPr>
        <p:spPr>
          <a:xfrm>
            <a:off x="3548522" y="1682154"/>
            <a:ext cx="50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First-round OT msg to obtain keys for Alice’s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96C91-E41D-B52E-AE48-D0BBD299DA42}"/>
              </a:ext>
            </a:extLst>
          </p:cNvPr>
          <p:cNvSpPr txBox="1"/>
          <p:nvPr/>
        </p:nvSpPr>
        <p:spPr>
          <a:xfrm>
            <a:off x="4816527" y="2612595"/>
            <a:ext cx="19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 response (Alice’s keys)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C2650-3DE7-C90F-002F-011FDFF088E9}"/>
              </a:ext>
            </a:extLst>
          </p:cNvPr>
          <p:cNvSpPr txBox="1"/>
          <p:nvPr/>
        </p:nvSpPr>
        <p:spPr>
          <a:xfrm>
            <a:off x="9193161" y="2762865"/>
            <a:ext cx="169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Generates the garbled circuit + all the keys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DB801-88B8-28EE-8C56-E95FC5334D86}"/>
              </a:ext>
            </a:extLst>
          </p:cNvPr>
          <p:cNvSpPr txBox="1"/>
          <p:nvPr/>
        </p:nvSpPr>
        <p:spPr>
          <a:xfrm>
            <a:off x="522626" y="3086030"/>
            <a:ext cx="144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Evaluates</a:t>
            </a:r>
          </a:p>
          <a:p>
            <a:r>
              <a:rPr lang="en-US" dirty="0"/>
              <a:t>the garbled circuit to obtain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784BE119-09F9-3DFE-9443-DB6E213A05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655" y="4200194"/>
            <a:ext cx="633161" cy="6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3173</Words>
  <Application>Microsoft Macintosh PowerPoint</Application>
  <PresentationFormat>Widescreen</PresentationFormat>
  <Paragraphs>546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Aptos</vt:lpstr>
      <vt:lpstr>Aptos Display</vt:lpstr>
      <vt:lpstr>Arial</vt:lpstr>
      <vt:lpstr>Cambria Math</vt:lpstr>
      <vt:lpstr>Times New Roman</vt:lpstr>
      <vt:lpstr>Office Theme</vt:lpstr>
      <vt:lpstr>Non-Interactive Secure Computation with Constant Communication Overhead</vt:lpstr>
      <vt:lpstr>Secure Two-Party Computation</vt:lpstr>
      <vt:lpstr>Semi-honest Adversary</vt:lpstr>
      <vt:lpstr>Malicious Adversary</vt:lpstr>
      <vt:lpstr>PowerPoint Presentation</vt:lpstr>
      <vt:lpstr>Garbled Circuits [Yao 86]</vt:lpstr>
      <vt:lpstr>Oblivious Transfer (OT)</vt:lpstr>
      <vt:lpstr>OT Correlations</vt:lpstr>
      <vt:lpstr>Garbled Circuits</vt:lpstr>
      <vt:lpstr>Summary</vt:lpstr>
      <vt:lpstr>Generic Transformation [GMW 87]</vt:lpstr>
      <vt:lpstr>Black-Box Protocol Compilers [IKSS 22]</vt:lpstr>
      <vt:lpstr>Our Contribution</vt:lpstr>
      <vt:lpstr>Comparison</vt:lpstr>
      <vt:lpstr>PowerPoint Presentation</vt:lpstr>
      <vt:lpstr>Attempt to Achieve Malicious Security</vt:lpstr>
      <vt:lpstr>Simple Calculation</vt:lpstr>
      <vt:lpstr>Attempt to Achieve Malicious Security</vt:lpstr>
      <vt:lpstr>How to Fix This?</vt:lpstr>
      <vt:lpstr>Packed Shamir Secret Sharing [FY 92]</vt:lpstr>
      <vt:lpstr>Multiplication under Packed Secret Sharing</vt:lpstr>
      <vt:lpstr>PowerPoint Presentation</vt:lpstr>
      <vt:lpstr>A Simplified Task: Computing Degree-2 Polynomials</vt:lpstr>
      <vt:lpstr>Polynomial Decomposition</vt:lpstr>
      <vt:lpstr>2PC Protocol (Attempt)</vt:lpstr>
      <vt:lpstr>2PC Protocol (Attempt)</vt:lpstr>
      <vt:lpstr>2PC Protocol (Fix)</vt:lpstr>
      <vt:lpstr>Summary of Our Protocol</vt:lpstr>
      <vt:lpstr>Problems to Solve</vt:lpstr>
      <vt:lpstr>Proving Correctness of Packed Secret Sharing</vt:lpstr>
      <vt:lpstr>Ligero Proofs [AHIV 17]</vt:lpstr>
      <vt:lpstr>Key Lemma (Intuition)</vt:lpstr>
      <vt:lpstr>Problems to Solve</vt:lpstr>
      <vt:lpstr>Summary of Our Protocol</vt:lpstr>
      <vt:lpstr>Protect Decomposition</vt:lpstr>
      <vt:lpstr>Further Decompose</vt:lpstr>
      <vt:lpstr>Problems to Solve</vt:lpstr>
      <vt:lpstr>Summary of Our Protocol</vt:lpstr>
      <vt:lpstr>PowerPoint Presentation</vt:lpstr>
      <vt:lpstr>Communication Complexity</vt:lpstr>
      <vt:lpstr>Assumptions and Round Complexity</vt:lpstr>
      <vt:lpstr>Our Result</vt:lpstr>
      <vt:lpstr>Future Work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Ziyang Jin</dc:creator>
  <cp:lastModifiedBy>Ziyang Jin</cp:lastModifiedBy>
  <cp:revision>24</cp:revision>
  <dcterms:created xsi:type="dcterms:W3CDTF">2026-02-05T18:14:28Z</dcterms:created>
  <dcterms:modified xsi:type="dcterms:W3CDTF">2026-03-27T18:26:13Z</dcterms:modified>
</cp:coreProperties>
</file>