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05" r:id="rId2"/>
    <p:sldId id="257" r:id="rId3"/>
    <p:sldId id="258" r:id="rId4"/>
    <p:sldId id="259" r:id="rId5"/>
    <p:sldId id="273" r:id="rId6"/>
    <p:sldId id="315" r:id="rId7"/>
    <p:sldId id="276" r:id="rId8"/>
    <p:sldId id="309" r:id="rId9"/>
    <p:sldId id="326" r:id="rId10"/>
    <p:sldId id="277" r:id="rId11"/>
    <p:sldId id="261" r:id="rId12"/>
    <p:sldId id="316" r:id="rId13"/>
    <p:sldId id="280" r:id="rId14"/>
    <p:sldId id="279" r:id="rId15"/>
    <p:sldId id="281" r:id="rId16"/>
    <p:sldId id="282" r:id="rId17"/>
    <p:sldId id="284" r:id="rId18"/>
    <p:sldId id="325" r:id="rId19"/>
    <p:sldId id="287" r:id="rId20"/>
    <p:sldId id="288" r:id="rId21"/>
    <p:sldId id="322" r:id="rId22"/>
    <p:sldId id="329" r:id="rId23"/>
    <p:sldId id="323" r:id="rId24"/>
    <p:sldId id="300" r:id="rId25"/>
    <p:sldId id="32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/>
    <p:restoredTop sz="94889"/>
  </p:normalViewPr>
  <p:slideViewPr>
    <p:cSldViewPr snapToGrid="0">
      <p:cViewPr varScale="1">
        <p:scale>
          <a:sx n="111" d="100"/>
          <a:sy n="111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1E17-E670-5548-B331-36BCD1886604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62D63-BD63-984E-BB67-CB9F8E527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7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9AF8-6837-C255-1AAA-5F405BCFD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23493-211F-4B11-119D-AC188885F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6B85A-16DE-E8D0-0CC1-812ADBC5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9E932-FC5D-0B9C-6615-9E35EB1D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9EEBC-612B-965C-851C-9DE4376F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3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143D-95E2-423A-A0B7-2744831A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DE30B-4391-3793-194A-F2086C22F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DC59F-6868-130C-0EAF-A13DCB1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FB051-B002-7E8A-1140-0E289478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B3889-FCD6-A5D5-25AA-DBF29971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1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C1251F-D5AD-22DA-B569-CAFA6320B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BC503-A5D0-F2ED-C2E8-2502607A8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9AC8B-12BF-99F5-E928-13BD65C4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CF459-88F3-289D-1EBE-60451272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7BA48-FEAC-1B8C-64DB-E7BDD8D1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7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81B1-C98E-E248-CACD-2CCBC355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1D6C1-8EAA-1419-08E4-14DAAAE49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067E9-8860-1274-FFAE-E6CAED8B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BAE2A-6E6E-9F56-8D06-285BA8AA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3FCF8-5264-20FB-223F-E4484CC4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8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3FAE-90A0-F267-C781-7C24D44A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301E8-7C27-4CEA-FD18-9F5AF09C8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A2C2B-FE32-6B25-8AA3-3A2BD68F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820BA-5EFA-6E48-793F-0F960316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DB596-423A-1914-96E6-75E597B8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2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499F-3BE2-99B7-4275-7FCD7815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89831-84CF-DAF4-486B-C48E5F632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D4698-7B0E-7004-15C2-92C91D3B8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1F440-F75A-6E48-FF25-6172D2D9B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F7EE0-2941-0BD8-7E78-414B1BBC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53E5B-BA5C-E126-C153-D45CB8AB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0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95D7-A8A4-3DDD-8B88-A119CA88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8429B-F347-0846-8EA8-429BEC4B6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FEBC7-4690-D9EC-794D-E152C60AF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39CFE-E141-19F0-2D7C-2F8DF059C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5F67DC-A68D-DD0B-C5AA-EF4B4EE55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9F285-60D5-C833-1F89-9F23CEB0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B7084A-B23F-0A68-A368-4E50D419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1A4394-668F-196D-B22D-AE206932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3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7CEF-68C4-8D13-BF61-4D4C75BC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8B504-5C6B-8D3C-5886-F9EB8271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A1DF6-6E94-BEF0-FD45-7FE28DE0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D7246-83A1-E3B9-BFA9-49501547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E3134B-32C4-9055-09BF-794538F6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9AE4C-7D0B-444D-6CF3-746C860A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8BADE-BF43-486A-9A9E-435820B5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48514-C3D2-059B-DDF3-D321FE9A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0AA88-3F30-7B23-9F90-544CFEF20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DB6ED-C295-3867-A416-8A9BC3D7B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03EA2-814A-DD3A-5B0D-B46052AD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82E05-FB4C-72DC-8941-7FDFD9A5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6C7B6-6DBF-4F2A-D447-E677AF2E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9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2BA8-E5FF-5B59-4E10-74C928DA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F6C73-1713-16FA-9808-8283376E0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3875C-53D1-DEE5-DC53-EB1B02685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7F5C3-6A26-0984-712E-6BB957A7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85D67-F9EB-DEFF-D523-D14148ED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684A1-3CE9-5678-2C94-2F9E5DA1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1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F585A-9580-3D2E-2CCC-9F4F326D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1A171-1FF1-E6DE-0A3A-1A5A57114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76C05-E95E-2034-5820-EA5260F8E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676012-3C7C-C944-8B9F-172B007330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7F58-C265-996C-94AC-C167ACD77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03BFE-5497-516C-0D5E-977F4582A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6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F78E-2A29-92D9-E03D-A8899CA95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533" y="406400"/>
            <a:ext cx="10100931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Non-Interactive Secure Computation 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with Constant Communication Overhead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BBB02-4A8F-F184-63E0-1504C37E8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Yuval Ishai</a:t>
            </a:r>
            <a:r>
              <a:rPr lang="en-US" sz="2200" baseline="30000" dirty="0">
                <a:solidFill>
                  <a:schemeClr val="tx2"/>
                </a:solidFill>
              </a:rPr>
              <a:t>1</a:t>
            </a:r>
            <a:r>
              <a:rPr lang="en-US" sz="2200" dirty="0">
                <a:solidFill>
                  <a:schemeClr val="tx2"/>
                </a:solidFill>
              </a:rPr>
              <a:t>,  </a:t>
            </a:r>
            <a:r>
              <a:rPr lang="en-US" sz="2200" b="1" dirty="0">
                <a:solidFill>
                  <a:schemeClr val="tx2"/>
                </a:solidFill>
              </a:rPr>
              <a:t>Ziyang Jin</a:t>
            </a:r>
            <a:r>
              <a:rPr lang="en-US" sz="2200" b="1" baseline="30000" dirty="0">
                <a:solidFill>
                  <a:schemeClr val="tx2"/>
                </a:solidFill>
              </a:rPr>
              <a:t>2</a:t>
            </a:r>
            <a:r>
              <a:rPr lang="en-US" sz="2200" dirty="0">
                <a:solidFill>
                  <a:schemeClr val="tx2"/>
                </a:solidFill>
              </a:rPr>
              <a:t>,  Naty Peter,  Akshayaram Srinivasan</a:t>
            </a:r>
            <a:r>
              <a:rPr lang="en-US" sz="2200" baseline="30000" dirty="0">
                <a:solidFill>
                  <a:schemeClr val="tx2"/>
                </a:solidFill>
              </a:rPr>
              <a:t>2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Technion and AWS, 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of Toronto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 14, 2026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E16D5-D3D3-59B3-6A5C-649534416D2A}"/>
              </a:ext>
            </a:extLst>
          </p:cNvPr>
          <p:cNvSpPr txBox="1"/>
          <p:nvPr/>
        </p:nvSpPr>
        <p:spPr>
          <a:xfrm>
            <a:off x="4983323" y="668307"/>
            <a:ext cx="2225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EUROCRYPT 2026</a:t>
            </a:r>
          </a:p>
        </p:txBody>
      </p:sp>
    </p:spTree>
    <p:extLst>
      <p:ext uri="{BB962C8B-B14F-4D97-AF65-F5344CB8AC3E}">
        <p14:creationId xmlns:p14="http://schemas.microsoft.com/office/powerpoint/2010/main" val="335755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31E85-8CEF-CBED-6F88-1D2BE911F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02DD4-9C56-14B7-8629-464D8FBF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148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/>
              <a:t>Main Theorem</a:t>
            </a:r>
          </a:p>
          <a:p>
            <a:pPr marL="0" indent="0">
              <a:buNone/>
            </a:pPr>
            <a:r>
              <a:rPr lang="en-US" sz="3200" dirty="0"/>
              <a:t>Assume a random oracle and random bit OT correlations. There is a malicious-secure, two-party NISC protocol for any Boolean circuit </a:t>
            </a:r>
            <a:r>
              <a:rPr lang="en-US" sz="3200" i="1" dirty="0"/>
              <a:t>C</a:t>
            </a:r>
            <a:r>
              <a:rPr lang="en-US" sz="3200" dirty="0"/>
              <a:t> with a communication cost of </a:t>
            </a:r>
            <a:r>
              <a:rPr lang="en-US" sz="3200" i="1" dirty="0"/>
              <a:t>O</a:t>
            </a:r>
            <a:r>
              <a:rPr lang="en-US" sz="3200" dirty="0"/>
              <a:t>(|</a:t>
            </a:r>
            <a:r>
              <a:rPr lang="en-US" sz="3200" i="1" dirty="0"/>
              <a:t>C</a:t>
            </a:r>
            <a:r>
              <a:rPr lang="en-US" sz="3200" dirty="0"/>
              <a:t>|</a:t>
            </a:r>
            <a:r>
              <a:rPr lang="el-GR" sz="3200" dirty="0"/>
              <a:t>λ</a:t>
            </a:r>
            <a:r>
              <a:rPr lang="en-US" sz="3200" dirty="0"/>
              <a:t>) bits.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162D9-8095-F6DD-6EDF-DD833067E312}"/>
              </a:ext>
            </a:extLst>
          </p:cNvPr>
          <p:cNvSpPr txBox="1"/>
          <p:nvPr/>
        </p:nvSpPr>
        <p:spPr>
          <a:xfrm>
            <a:off x="2298782" y="4771949"/>
            <a:ext cx="7094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Black-box use of underlying cryptographic primitives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C89F0-3048-8F4A-BCEF-898F2533971B}"/>
              </a:ext>
            </a:extLst>
          </p:cNvPr>
          <p:cNvSpPr txBox="1"/>
          <p:nvPr/>
        </p:nvSpPr>
        <p:spPr>
          <a:xfrm>
            <a:off x="2286590" y="5268530"/>
            <a:ext cx="532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Compatible with </a:t>
            </a:r>
            <a:r>
              <a:rPr lang="en-US" sz="2400" dirty="0" err="1"/>
              <a:t>FreeXOR</a:t>
            </a:r>
            <a:r>
              <a:rPr lang="en-US" sz="2400" dirty="0"/>
              <a:t> optimization</a:t>
            </a:r>
          </a:p>
        </p:txBody>
      </p:sp>
      <p:sp>
        <p:nvSpPr>
          <p:cNvPr id="6" name="4-Point Star 5">
            <a:extLst>
              <a:ext uri="{FF2B5EF4-FFF2-40B4-BE49-F238E27FC236}">
                <a16:creationId xmlns:a16="http://schemas.microsoft.com/office/drawing/2014/main" id="{00AB19D0-AE4D-9797-B807-B0E1C8F293FA}"/>
              </a:ext>
            </a:extLst>
          </p:cNvPr>
          <p:cNvSpPr/>
          <p:nvPr/>
        </p:nvSpPr>
        <p:spPr>
          <a:xfrm>
            <a:off x="1957406" y="4841931"/>
            <a:ext cx="329184" cy="329977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>
            <a:extLst>
              <a:ext uri="{FF2B5EF4-FFF2-40B4-BE49-F238E27FC236}">
                <a16:creationId xmlns:a16="http://schemas.microsoft.com/office/drawing/2014/main" id="{F3C41756-F61B-1CBD-D9F3-8582DFB3B218}"/>
              </a:ext>
            </a:extLst>
          </p:cNvPr>
          <p:cNvSpPr/>
          <p:nvPr/>
        </p:nvSpPr>
        <p:spPr>
          <a:xfrm>
            <a:off x="1957406" y="5330236"/>
            <a:ext cx="329184" cy="329977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D6D0DDD-096F-298F-0AAB-C1D25036E7F1}"/>
              </a:ext>
            </a:extLst>
          </p:cNvPr>
          <p:cNvSpPr/>
          <p:nvPr/>
        </p:nvSpPr>
        <p:spPr>
          <a:xfrm>
            <a:off x="638783" y="1604931"/>
            <a:ext cx="10894978" cy="247275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230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B1B2-302B-26B3-9AEE-F40C5404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F4015-737C-A738-DB35-901174CEF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669"/>
            <a:ext cx="12163331" cy="525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2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D3AD6E-C0F6-BA3A-A719-452D18A09982}"/>
              </a:ext>
            </a:extLst>
          </p:cNvPr>
          <p:cNvSpPr txBox="1"/>
          <p:nvPr/>
        </p:nvSpPr>
        <p:spPr>
          <a:xfrm>
            <a:off x="1431967" y="2320167"/>
            <a:ext cx="96589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Our Compiler:</a:t>
            </a:r>
          </a:p>
          <a:p>
            <a:pPr algn="ctr"/>
            <a:r>
              <a:rPr lang="en-US" sz="4000" b="1" dirty="0"/>
              <a:t>A novel combination of </a:t>
            </a:r>
          </a:p>
          <a:p>
            <a:pPr algn="ctr"/>
            <a:r>
              <a:rPr lang="en-US" sz="4000" b="1" dirty="0"/>
              <a:t>IPS Compiler + Packed SS + Ligero Proofs</a:t>
            </a:r>
          </a:p>
        </p:txBody>
      </p:sp>
    </p:spTree>
    <p:extLst>
      <p:ext uri="{BB962C8B-B14F-4D97-AF65-F5344CB8AC3E}">
        <p14:creationId xmlns:p14="http://schemas.microsoft.com/office/powerpoint/2010/main" val="239799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AF5C-CF07-5777-E2BE-7D7CF9B5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Packed Shamir Secret Sharing [FY 92]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373252-D51E-70EC-2CCC-B2945CA5BBB6}"/>
              </a:ext>
            </a:extLst>
          </p:cNvPr>
          <p:cNvCxnSpPr>
            <a:cxnSpLocks/>
          </p:cNvCxnSpPr>
          <p:nvPr/>
        </p:nvCxnSpPr>
        <p:spPr>
          <a:xfrm>
            <a:off x="683491" y="4147127"/>
            <a:ext cx="5107709" cy="12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3ADB9-5288-ABA5-CF24-E992C912ADD2}"/>
              </a:ext>
            </a:extLst>
          </p:cNvPr>
          <p:cNvCxnSpPr/>
          <p:nvPr/>
        </p:nvCxnSpPr>
        <p:spPr>
          <a:xfrm flipV="1">
            <a:off x="1145309" y="1496291"/>
            <a:ext cx="0" cy="33897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468A8953-90A7-7061-4F76-51BA94001E50}"/>
              </a:ext>
            </a:extLst>
          </p:cNvPr>
          <p:cNvSpPr/>
          <p:nvPr/>
        </p:nvSpPr>
        <p:spPr>
          <a:xfrm>
            <a:off x="905164" y="2710873"/>
            <a:ext cx="4378037" cy="1807649"/>
          </a:xfrm>
          <a:custGeom>
            <a:avLst/>
            <a:gdLst>
              <a:gd name="csX0" fmla="*/ 0 w 4378037"/>
              <a:gd name="csY0" fmla="*/ 1716950 h 1807649"/>
              <a:gd name="csX1" fmla="*/ 646546 w 4378037"/>
              <a:gd name="csY1" fmla="*/ 1763132 h 1807649"/>
              <a:gd name="csX2" fmla="*/ 960582 w 4378037"/>
              <a:gd name="csY2" fmla="*/ 1162768 h 1807649"/>
              <a:gd name="csX3" fmla="*/ 1108364 w 4378037"/>
              <a:gd name="csY3" fmla="*/ 885677 h 1807649"/>
              <a:gd name="csX4" fmla="*/ 1293091 w 4378037"/>
              <a:gd name="csY4" fmla="*/ 793314 h 1807649"/>
              <a:gd name="csX5" fmla="*/ 1431637 w 4378037"/>
              <a:gd name="csY5" fmla="*/ 978041 h 1807649"/>
              <a:gd name="csX6" fmla="*/ 1487055 w 4378037"/>
              <a:gd name="csY6" fmla="*/ 1208950 h 1807649"/>
              <a:gd name="csX7" fmla="*/ 1551709 w 4378037"/>
              <a:gd name="csY7" fmla="*/ 1421386 h 1807649"/>
              <a:gd name="csX8" fmla="*/ 1801091 w 4378037"/>
              <a:gd name="csY8" fmla="*/ 1569168 h 1807649"/>
              <a:gd name="csX9" fmla="*/ 1995055 w 4378037"/>
              <a:gd name="csY9" fmla="*/ 1329023 h 1807649"/>
              <a:gd name="csX10" fmla="*/ 2068946 w 4378037"/>
              <a:gd name="csY10" fmla="*/ 996514 h 1807649"/>
              <a:gd name="csX11" fmla="*/ 2105891 w 4378037"/>
              <a:gd name="csY11" fmla="*/ 673241 h 1807649"/>
              <a:gd name="csX12" fmla="*/ 2179782 w 4378037"/>
              <a:gd name="csY12" fmla="*/ 174477 h 1807649"/>
              <a:gd name="csX13" fmla="*/ 2438400 w 4378037"/>
              <a:gd name="csY13" fmla="*/ 8223 h 1807649"/>
              <a:gd name="csX14" fmla="*/ 2604655 w 4378037"/>
              <a:gd name="csY14" fmla="*/ 54405 h 1807649"/>
              <a:gd name="csX15" fmla="*/ 2724728 w 4378037"/>
              <a:gd name="csY15" fmla="*/ 303786 h 1807649"/>
              <a:gd name="csX16" fmla="*/ 2817091 w 4378037"/>
              <a:gd name="csY16" fmla="*/ 488514 h 1807649"/>
              <a:gd name="csX17" fmla="*/ 2890982 w 4378037"/>
              <a:gd name="csY17" fmla="*/ 562405 h 1807649"/>
              <a:gd name="csX18" fmla="*/ 3066473 w 4378037"/>
              <a:gd name="csY18" fmla="*/ 580877 h 1807649"/>
              <a:gd name="csX19" fmla="*/ 3168073 w 4378037"/>
              <a:gd name="csY19" fmla="*/ 377677 h 1807649"/>
              <a:gd name="csX20" fmla="*/ 3251200 w 4378037"/>
              <a:gd name="csY20" fmla="*/ 266841 h 1807649"/>
              <a:gd name="csX21" fmla="*/ 3315855 w 4378037"/>
              <a:gd name="csY21" fmla="*/ 183714 h 1807649"/>
              <a:gd name="csX22" fmla="*/ 3408218 w 4378037"/>
              <a:gd name="csY22" fmla="*/ 156005 h 1807649"/>
              <a:gd name="csX23" fmla="*/ 3620655 w 4378037"/>
              <a:gd name="csY23" fmla="*/ 109823 h 1807649"/>
              <a:gd name="csX24" fmla="*/ 3759200 w 4378037"/>
              <a:gd name="csY24" fmla="*/ 91350 h 1807649"/>
              <a:gd name="csX25" fmla="*/ 4091709 w 4378037"/>
              <a:gd name="csY25" fmla="*/ 91350 h 1807649"/>
              <a:gd name="csX26" fmla="*/ 4378037 w 4378037"/>
              <a:gd name="csY26" fmla="*/ 220659 h 18076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378037" h="1807649">
                <a:moveTo>
                  <a:pt x="0" y="1716950"/>
                </a:moveTo>
                <a:cubicBezTo>
                  <a:pt x="243224" y="1786223"/>
                  <a:pt x="486449" y="1855496"/>
                  <a:pt x="646546" y="1763132"/>
                </a:cubicBezTo>
                <a:cubicBezTo>
                  <a:pt x="806643" y="1670768"/>
                  <a:pt x="883612" y="1309010"/>
                  <a:pt x="960582" y="1162768"/>
                </a:cubicBezTo>
                <a:cubicBezTo>
                  <a:pt x="1037552" y="1016526"/>
                  <a:pt x="1052946" y="947253"/>
                  <a:pt x="1108364" y="885677"/>
                </a:cubicBezTo>
                <a:cubicBezTo>
                  <a:pt x="1163782" y="824101"/>
                  <a:pt x="1239212" y="777920"/>
                  <a:pt x="1293091" y="793314"/>
                </a:cubicBezTo>
                <a:cubicBezTo>
                  <a:pt x="1346970" y="808708"/>
                  <a:pt x="1399310" y="908768"/>
                  <a:pt x="1431637" y="978041"/>
                </a:cubicBezTo>
                <a:cubicBezTo>
                  <a:pt x="1463964" y="1047314"/>
                  <a:pt x="1467043" y="1135059"/>
                  <a:pt x="1487055" y="1208950"/>
                </a:cubicBezTo>
                <a:cubicBezTo>
                  <a:pt x="1507067" y="1282841"/>
                  <a:pt x="1499370" y="1361350"/>
                  <a:pt x="1551709" y="1421386"/>
                </a:cubicBezTo>
                <a:cubicBezTo>
                  <a:pt x="1604048" y="1481422"/>
                  <a:pt x="1727200" y="1584562"/>
                  <a:pt x="1801091" y="1569168"/>
                </a:cubicBezTo>
                <a:cubicBezTo>
                  <a:pt x="1874982" y="1553774"/>
                  <a:pt x="1950413" y="1424465"/>
                  <a:pt x="1995055" y="1329023"/>
                </a:cubicBezTo>
                <a:cubicBezTo>
                  <a:pt x="2039697" y="1233581"/>
                  <a:pt x="2050473" y="1105811"/>
                  <a:pt x="2068946" y="996514"/>
                </a:cubicBezTo>
                <a:cubicBezTo>
                  <a:pt x="2087419" y="887217"/>
                  <a:pt x="2087418" y="810247"/>
                  <a:pt x="2105891" y="673241"/>
                </a:cubicBezTo>
                <a:cubicBezTo>
                  <a:pt x="2124364" y="536235"/>
                  <a:pt x="2124364" y="285313"/>
                  <a:pt x="2179782" y="174477"/>
                </a:cubicBezTo>
                <a:cubicBezTo>
                  <a:pt x="2235200" y="63641"/>
                  <a:pt x="2367588" y="28235"/>
                  <a:pt x="2438400" y="8223"/>
                </a:cubicBezTo>
                <a:cubicBezTo>
                  <a:pt x="2509212" y="-11789"/>
                  <a:pt x="2556934" y="5145"/>
                  <a:pt x="2604655" y="54405"/>
                </a:cubicBezTo>
                <a:cubicBezTo>
                  <a:pt x="2652376" y="103665"/>
                  <a:pt x="2689322" y="231435"/>
                  <a:pt x="2724728" y="303786"/>
                </a:cubicBezTo>
                <a:cubicBezTo>
                  <a:pt x="2760134" y="376137"/>
                  <a:pt x="2789382" y="445411"/>
                  <a:pt x="2817091" y="488514"/>
                </a:cubicBezTo>
                <a:cubicBezTo>
                  <a:pt x="2844800" y="531617"/>
                  <a:pt x="2849418" y="547011"/>
                  <a:pt x="2890982" y="562405"/>
                </a:cubicBezTo>
                <a:cubicBezTo>
                  <a:pt x="2932546" y="577799"/>
                  <a:pt x="3020291" y="611665"/>
                  <a:pt x="3066473" y="580877"/>
                </a:cubicBezTo>
                <a:cubicBezTo>
                  <a:pt x="3112655" y="550089"/>
                  <a:pt x="3137285" y="430016"/>
                  <a:pt x="3168073" y="377677"/>
                </a:cubicBezTo>
                <a:cubicBezTo>
                  <a:pt x="3198861" y="325338"/>
                  <a:pt x="3226570" y="299168"/>
                  <a:pt x="3251200" y="266841"/>
                </a:cubicBezTo>
                <a:cubicBezTo>
                  <a:pt x="3275830" y="234514"/>
                  <a:pt x="3289685" y="202187"/>
                  <a:pt x="3315855" y="183714"/>
                </a:cubicBezTo>
                <a:cubicBezTo>
                  <a:pt x="3342025" y="165241"/>
                  <a:pt x="3357418" y="168320"/>
                  <a:pt x="3408218" y="156005"/>
                </a:cubicBezTo>
                <a:cubicBezTo>
                  <a:pt x="3459018" y="143690"/>
                  <a:pt x="3562158" y="120599"/>
                  <a:pt x="3620655" y="109823"/>
                </a:cubicBezTo>
                <a:cubicBezTo>
                  <a:pt x="3679152" y="99047"/>
                  <a:pt x="3680691" y="94429"/>
                  <a:pt x="3759200" y="91350"/>
                </a:cubicBezTo>
                <a:cubicBezTo>
                  <a:pt x="3837709" y="88271"/>
                  <a:pt x="3988570" y="69798"/>
                  <a:pt x="4091709" y="91350"/>
                </a:cubicBezTo>
                <a:cubicBezTo>
                  <a:pt x="4194849" y="112901"/>
                  <a:pt x="4286443" y="166780"/>
                  <a:pt x="4378037" y="22065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A69588-FF01-D2BB-343A-67BE47AE67EF}"/>
              </a:ext>
            </a:extLst>
          </p:cNvPr>
          <p:cNvSpPr/>
          <p:nvPr/>
        </p:nvSpPr>
        <p:spPr>
          <a:xfrm>
            <a:off x="2119746" y="3484635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C6F328-69A5-F80C-6003-5C2538C9D104}"/>
              </a:ext>
            </a:extLst>
          </p:cNvPr>
          <p:cNvSpPr/>
          <p:nvPr/>
        </p:nvSpPr>
        <p:spPr>
          <a:xfrm>
            <a:off x="2327564" y="3775733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529DE6-5761-78E6-4A01-7C2159D59A31}"/>
              </a:ext>
            </a:extLst>
          </p:cNvPr>
          <p:cNvSpPr/>
          <p:nvPr/>
        </p:nvSpPr>
        <p:spPr>
          <a:xfrm>
            <a:off x="2600037" y="4225637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87604FE-8E04-8DFA-C0E3-71935C530A76}"/>
              </a:ext>
            </a:extLst>
          </p:cNvPr>
          <p:cNvSpPr/>
          <p:nvPr/>
        </p:nvSpPr>
        <p:spPr>
          <a:xfrm>
            <a:off x="1593273" y="4327237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F28922-169D-C041-F528-D257EED2F2E4}"/>
              </a:ext>
            </a:extLst>
          </p:cNvPr>
          <p:cNvSpPr/>
          <p:nvPr/>
        </p:nvSpPr>
        <p:spPr>
          <a:xfrm>
            <a:off x="1230747" y="4456176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45351BE-E1D8-C7FD-8437-993C46A49FFD}"/>
              </a:ext>
            </a:extLst>
          </p:cNvPr>
          <p:cNvSpPr/>
          <p:nvPr/>
        </p:nvSpPr>
        <p:spPr>
          <a:xfrm>
            <a:off x="2996113" y="3169106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78CAD-83B7-A325-7105-20966FB5F9B5}"/>
              </a:ext>
            </a:extLst>
          </p:cNvPr>
          <p:cNvSpPr/>
          <p:nvPr/>
        </p:nvSpPr>
        <p:spPr>
          <a:xfrm>
            <a:off x="3239663" y="2706471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4EBDA4F-6E83-BBEF-C80A-7058676295FB}"/>
              </a:ext>
            </a:extLst>
          </p:cNvPr>
          <p:cNvSpPr/>
          <p:nvPr/>
        </p:nvSpPr>
        <p:spPr>
          <a:xfrm>
            <a:off x="1854208" y="3728813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EA307A-FCA4-3F95-A66E-E9A52A4F4594}"/>
              </a:ext>
            </a:extLst>
          </p:cNvPr>
          <p:cNvSpPr/>
          <p:nvPr/>
        </p:nvSpPr>
        <p:spPr>
          <a:xfrm>
            <a:off x="2898045" y="3852967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5848A6-18F9-6608-6C8E-7D278D883B30}"/>
              </a:ext>
            </a:extLst>
          </p:cNvPr>
          <p:cNvSpPr/>
          <p:nvPr/>
        </p:nvSpPr>
        <p:spPr>
          <a:xfrm>
            <a:off x="3726869" y="3207237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0C14BB-794E-B460-D011-C95DF02DD7DF}"/>
              </a:ext>
            </a:extLst>
          </p:cNvPr>
          <p:cNvSpPr/>
          <p:nvPr/>
        </p:nvSpPr>
        <p:spPr>
          <a:xfrm>
            <a:off x="4806370" y="2761673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4E40E0-71D0-D262-8279-1DB5BB273847}"/>
              </a:ext>
            </a:extLst>
          </p:cNvPr>
          <p:cNvSpPr txBox="1"/>
          <p:nvPr/>
        </p:nvSpPr>
        <p:spPr>
          <a:xfrm>
            <a:off x="6363517" y="3658942"/>
            <a:ext cx="499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Share(</a:t>
            </a:r>
            <a:r>
              <a:rPr lang="en-US" b="1" u="sng" dirty="0"/>
              <a:t>x</a:t>
            </a:r>
            <a:r>
              <a:rPr lang="en-US" i="1" u="sng" dirty="0"/>
              <a:t>)</a:t>
            </a:r>
            <a:r>
              <a:rPr lang="en-US" i="1" dirty="0"/>
              <a:t> </a:t>
            </a:r>
            <a:r>
              <a:rPr lang="en-US" dirty="0"/>
              <a:t>algorithm:</a:t>
            </a:r>
          </a:p>
          <a:p>
            <a:r>
              <a:rPr lang="en-US" dirty="0"/>
              <a:t>1. Sample a random polynomial </a:t>
            </a:r>
            <a:r>
              <a:rPr lang="en-US" i="1" dirty="0"/>
              <a:t>p</a:t>
            </a:r>
            <a:r>
              <a:rPr lang="en-US" dirty="0"/>
              <a:t> of degree </a:t>
            </a:r>
            <a:r>
              <a:rPr lang="en-US" i="1" dirty="0"/>
              <a:t>k </a:t>
            </a:r>
            <a:r>
              <a:rPr lang="en-US" dirty="0"/>
              <a:t>conditioned 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β</a:t>
            </a:r>
            <a:r>
              <a:rPr lang="en-US" baseline="-25000" dirty="0"/>
              <a:t>1</a:t>
            </a:r>
            <a:r>
              <a:rPr lang="en-US" dirty="0"/>
              <a:t>) = 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β</a:t>
            </a:r>
            <a:r>
              <a:rPr lang="en-US" baseline="-25000" dirty="0"/>
              <a:t>2</a:t>
            </a:r>
            <a:r>
              <a:rPr lang="en-US" dirty="0"/>
              <a:t>) =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β</a:t>
            </a:r>
            <a:r>
              <a:rPr lang="en-US" i="1" baseline="-25000" dirty="0"/>
              <a:t>l</a:t>
            </a:r>
            <a:r>
              <a:rPr lang="en-US" dirty="0"/>
              <a:t>) = x</a:t>
            </a:r>
            <a:r>
              <a:rPr lang="en-US" i="1" baseline="-25000" dirty="0"/>
              <a:t>l</a:t>
            </a:r>
            <a:endParaRPr lang="en-US" dirty="0"/>
          </a:p>
          <a:p>
            <a:r>
              <a:rPr lang="en-US" dirty="0"/>
              <a:t>2. Distribute the shares by giving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 err="1"/>
              <a:t>i</a:t>
            </a:r>
            <a:r>
              <a:rPr lang="en-US" dirty="0"/>
              <a:t>) to party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30A9DF-A3AE-839A-AB68-DEA607DD711C}"/>
              </a:ext>
            </a:extLst>
          </p:cNvPr>
          <p:cNvSpPr txBox="1"/>
          <p:nvPr/>
        </p:nvSpPr>
        <p:spPr>
          <a:xfrm>
            <a:off x="6359233" y="1690688"/>
            <a:ext cx="248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Packing size: </a:t>
            </a:r>
            <a:r>
              <a:rPr lang="en-US" i="1" dirty="0"/>
              <a:t>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A396CF-DDE5-4793-7661-50572074764C}"/>
              </a:ext>
            </a:extLst>
          </p:cNvPr>
          <p:cNvSpPr txBox="1"/>
          <p:nvPr/>
        </p:nvSpPr>
        <p:spPr>
          <a:xfrm>
            <a:off x="6359232" y="2060020"/>
            <a:ext cx="468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Secrets: </a:t>
            </a:r>
            <a:r>
              <a:rPr lang="en-US" b="1" dirty="0"/>
              <a:t>x</a:t>
            </a:r>
            <a:r>
              <a:rPr lang="en-US" dirty="0"/>
              <a:t> = 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x</a:t>
            </a:r>
            <a:r>
              <a:rPr lang="en-US" baseline="-25000" dirty="0"/>
              <a:t>l</a:t>
            </a:r>
            <a:r>
              <a:rPr lang="en-US" dirty="0"/>
              <a:t>) shared to </a:t>
            </a:r>
            <a:r>
              <a:rPr lang="en-US" i="1" dirty="0"/>
              <a:t>m</a:t>
            </a:r>
            <a:r>
              <a:rPr lang="en-US" dirty="0"/>
              <a:t> parties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831712-481F-3DCD-C983-A5071BB49CBE}"/>
              </a:ext>
            </a:extLst>
          </p:cNvPr>
          <p:cNvSpPr txBox="1"/>
          <p:nvPr/>
        </p:nvSpPr>
        <p:spPr>
          <a:xfrm>
            <a:off x="6359233" y="2387072"/>
            <a:ext cx="339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Fix </a:t>
            </a:r>
            <a:r>
              <a:rPr lang="en-US" i="1" dirty="0"/>
              <a:t>m</a:t>
            </a:r>
            <a:r>
              <a:rPr lang="en-US" dirty="0"/>
              <a:t> distinct points: 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l-GR" dirty="0"/>
              <a:t>α</a:t>
            </a:r>
            <a:r>
              <a:rPr lang="en-US" i="1" baseline="-25000" dirty="0"/>
              <a:t>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62DF5C-A82B-EE57-A8BF-F6DCEA0FEADC}"/>
              </a:ext>
            </a:extLst>
          </p:cNvPr>
          <p:cNvSpPr txBox="1"/>
          <p:nvPr/>
        </p:nvSpPr>
        <p:spPr>
          <a:xfrm>
            <a:off x="6359233" y="2736676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Fix </a:t>
            </a:r>
            <a:r>
              <a:rPr lang="en-US" i="1" dirty="0"/>
              <a:t>l </a:t>
            </a:r>
            <a:r>
              <a:rPr lang="en-US" dirty="0"/>
              <a:t>distinct points: </a:t>
            </a:r>
            <a:r>
              <a:rPr lang="el-GR" dirty="0"/>
              <a:t>β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l-GR" dirty="0"/>
              <a:t>β</a:t>
            </a:r>
            <a:r>
              <a:rPr lang="en-US" i="1" baseline="-25000" dirty="0"/>
              <a:t>l</a:t>
            </a:r>
            <a:endParaRPr lang="en-US" baseline="-25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8C68B4-3078-C8B1-E1F1-66C0B4BC6736}"/>
              </a:ext>
            </a:extLst>
          </p:cNvPr>
          <p:cNvSpPr txBox="1"/>
          <p:nvPr/>
        </p:nvSpPr>
        <p:spPr>
          <a:xfrm>
            <a:off x="1145309" y="4100308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1</a:t>
            </a:r>
            <a:endParaRPr lang="en-US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DDB925-DD47-BAC1-FC7D-0A307A41948C}"/>
              </a:ext>
            </a:extLst>
          </p:cNvPr>
          <p:cNvSpPr txBox="1"/>
          <p:nvPr/>
        </p:nvSpPr>
        <p:spPr>
          <a:xfrm>
            <a:off x="1491698" y="4114072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2</a:t>
            </a:r>
            <a:endParaRPr lang="en-US" sz="1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A2E806-99CE-F7AB-7F45-D74D17069C39}"/>
              </a:ext>
            </a:extLst>
          </p:cNvPr>
          <p:cNvSpPr txBox="1"/>
          <p:nvPr/>
        </p:nvSpPr>
        <p:spPr>
          <a:xfrm>
            <a:off x="4036295" y="4108657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m</a:t>
            </a:r>
            <a:endParaRPr lang="en-US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0FA654-A1AA-705E-17B2-84F9ED52CAF8}"/>
              </a:ext>
            </a:extLst>
          </p:cNvPr>
          <p:cNvSpPr txBox="1"/>
          <p:nvPr/>
        </p:nvSpPr>
        <p:spPr>
          <a:xfrm>
            <a:off x="1771088" y="4114163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β</a:t>
            </a:r>
            <a:r>
              <a:rPr lang="en-US" sz="1000" baseline="-25000" dirty="0"/>
              <a:t>1</a:t>
            </a:r>
            <a:endParaRPr lang="en-US" sz="1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1299EF-56CB-C5CC-C19F-7B35941EFB35}"/>
              </a:ext>
            </a:extLst>
          </p:cNvPr>
          <p:cNvSpPr txBox="1"/>
          <p:nvPr/>
        </p:nvSpPr>
        <p:spPr>
          <a:xfrm>
            <a:off x="2843680" y="4113434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β</a:t>
            </a:r>
            <a:r>
              <a:rPr lang="en-US" sz="1000" baseline="-25000" dirty="0"/>
              <a:t>2</a:t>
            </a:r>
            <a:endParaRPr lang="en-US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DB2AB6-63F5-A3C1-8BA5-ECDDEA554A33}"/>
              </a:ext>
            </a:extLst>
          </p:cNvPr>
          <p:cNvSpPr txBox="1"/>
          <p:nvPr/>
        </p:nvSpPr>
        <p:spPr>
          <a:xfrm>
            <a:off x="4748062" y="4108658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β</a:t>
            </a:r>
            <a:r>
              <a:rPr lang="en-US" sz="1000" i="1" baseline="-25000" dirty="0"/>
              <a:t>l</a:t>
            </a:r>
            <a:endParaRPr lang="en-US" sz="1000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3A2C1C-7D18-370F-F132-F3626BE138D1}"/>
              </a:ext>
            </a:extLst>
          </p:cNvPr>
          <p:cNvSpPr txBox="1"/>
          <p:nvPr/>
        </p:nvSpPr>
        <p:spPr>
          <a:xfrm>
            <a:off x="3633367" y="4100308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β</a:t>
            </a:r>
            <a:r>
              <a:rPr lang="en-US" sz="1000" baseline="-25000" dirty="0"/>
              <a:t>3</a:t>
            </a:r>
            <a:endParaRPr lang="en-US" sz="1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93B106-E29C-3199-73EF-BF47592B46ED}"/>
              </a:ext>
            </a:extLst>
          </p:cNvPr>
          <p:cNvSpPr txBox="1"/>
          <p:nvPr/>
        </p:nvSpPr>
        <p:spPr>
          <a:xfrm>
            <a:off x="2023990" y="4108658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3</a:t>
            </a:r>
            <a:endParaRPr lang="en-US" sz="1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1C38C43-6114-ED23-6D3B-8AA990D1D4AE}"/>
              </a:ext>
            </a:extLst>
          </p:cNvPr>
          <p:cNvSpPr txBox="1"/>
          <p:nvPr/>
        </p:nvSpPr>
        <p:spPr>
          <a:xfrm>
            <a:off x="2248263" y="4108658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4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5FF02E-AF2D-3A59-DDA2-234E1DDFCEED}"/>
                  </a:ext>
                </a:extLst>
              </p:cNvPr>
              <p:cNvSpPr txBox="1"/>
              <p:nvPr/>
            </p:nvSpPr>
            <p:spPr>
              <a:xfrm>
                <a:off x="9604261" y="854678"/>
                <a:ext cx="1909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Over finite field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5FF02E-AF2D-3A59-DDA2-234E1DDFC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261" y="854678"/>
                <a:ext cx="1909994" cy="369332"/>
              </a:xfrm>
              <a:prstGeom prst="rect">
                <a:avLst/>
              </a:prstGeom>
              <a:blipFill>
                <a:blip r:embed="rId2"/>
                <a:stretch>
                  <a:fillRect l="-264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D01E50C-ABA1-544E-9FCB-E47E6C33A5EE}"/>
              </a:ext>
            </a:extLst>
          </p:cNvPr>
          <p:cNvSpPr txBox="1"/>
          <p:nvPr/>
        </p:nvSpPr>
        <p:spPr>
          <a:xfrm>
            <a:off x="6359232" y="3111971"/>
            <a:ext cx="311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≤ </a:t>
            </a:r>
            <a:r>
              <a:rPr lang="en-US" i="1" dirty="0"/>
              <a:t>t</a:t>
            </a:r>
            <a:r>
              <a:rPr lang="en-US" dirty="0"/>
              <a:t> parties can be corrupted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515CB-6135-5DDD-C834-6F83F19886D2}"/>
              </a:ext>
            </a:extLst>
          </p:cNvPr>
          <p:cNvSpPr txBox="1"/>
          <p:nvPr/>
        </p:nvSpPr>
        <p:spPr>
          <a:xfrm>
            <a:off x="1676397" y="3554628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x</a:t>
            </a:r>
            <a:r>
              <a:rPr lang="en-US" sz="1000" baseline="-25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2F4E7-96FA-900C-7B65-4E118519D866}"/>
              </a:ext>
            </a:extLst>
          </p:cNvPr>
          <p:cNvSpPr txBox="1"/>
          <p:nvPr/>
        </p:nvSpPr>
        <p:spPr>
          <a:xfrm>
            <a:off x="2716160" y="3661450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x</a:t>
            </a:r>
            <a:r>
              <a:rPr lang="en-US" sz="1000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24FBC-10C5-5CA0-B1D8-27CF890E0931}"/>
              </a:ext>
            </a:extLst>
          </p:cNvPr>
          <p:cNvSpPr txBox="1"/>
          <p:nvPr/>
        </p:nvSpPr>
        <p:spPr>
          <a:xfrm>
            <a:off x="3519053" y="3107218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x</a:t>
            </a:r>
            <a:r>
              <a:rPr lang="en-US" sz="1000" baseline="-250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D8DBE7-0879-DCB2-9515-4E7369459091}"/>
              </a:ext>
            </a:extLst>
          </p:cNvPr>
          <p:cNvSpPr txBox="1"/>
          <p:nvPr/>
        </p:nvSpPr>
        <p:spPr>
          <a:xfrm>
            <a:off x="4655669" y="2565952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x</a:t>
            </a:r>
            <a:r>
              <a:rPr lang="en-US" sz="1000" i="1" baseline="-25000" dirty="0"/>
              <a:t>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EB598-9BAF-DFDD-4E32-FB74FCF8DAAD}"/>
              </a:ext>
            </a:extLst>
          </p:cNvPr>
          <p:cNvSpPr/>
          <p:nvPr/>
        </p:nvSpPr>
        <p:spPr>
          <a:xfrm>
            <a:off x="4099855" y="2961298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E72989C-FAD0-37E4-692D-248CCA7C9E3C}"/>
              </a:ext>
            </a:extLst>
          </p:cNvPr>
          <p:cNvSpPr/>
          <p:nvPr/>
        </p:nvSpPr>
        <p:spPr>
          <a:xfrm>
            <a:off x="6257548" y="3618156"/>
            <a:ext cx="4994564" cy="1325563"/>
          </a:xfrm>
          <a:prstGeom prst="rect">
            <a:avLst/>
          </a:prstGeom>
          <a:solidFill>
            <a:schemeClr val="accent1">
              <a:alpha val="3486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043470-9788-3AD5-CB71-56976CE577BB}"/>
              </a:ext>
            </a:extLst>
          </p:cNvPr>
          <p:cNvSpPr txBox="1"/>
          <p:nvPr/>
        </p:nvSpPr>
        <p:spPr>
          <a:xfrm>
            <a:off x="1854208" y="1552554"/>
            <a:ext cx="344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Encoding secrets in a polynomial</a:t>
            </a:r>
          </a:p>
        </p:txBody>
      </p:sp>
      <p:sp>
        <p:nvSpPr>
          <p:cNvPr id="53" name="Left Arrow 52">
            <a:extLst>
              <a:ext uri="{FF2B5EF4-FFF2-40B4-BE49-F238E27FC236}">
                <a16:creationId xmlns:a16="http://schemas.microsoft.com/office/drawing/2014/main" id="{F3B9F913-244F-47CE-7EA8-F7532DC8CF38}"/>
              </a:ext>
            </a:extLst>
          </p:cNvPr>
          <p:cNvSpPr/>
          <p:nvPr/>
        </p:nvSpPr>
        <p:spPr>
          <a:xfrm>
            <a:off x="9475840" y="2921342"/>
            <a:ext cx="508669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E19530-A6E5-FE30-158A-7EB1BE0CDC8B}"/>
              </a:ext>
            </a:extLst>
          </p:cNvPr>
          <p:cNvSpPr txBox="1"/>
          <p:nvPr/>
        </p:nvSpPr>
        <p:spPr>
          <a:xfrm>
            <a:off x="10006995" y="2763441"/>
            <a:ext cx="143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hide secrets</a:t>
            </a:r>
          </a:p>
        </p:txBody>
      </p:sp>
      <p:sp>
        <p:nvSpPr>
          <p:cNvPr id="55" name="Left Arrow 54">
            <a:extLst>
              <a:ext uri="{FF2B5EF4-FFF2-40B4-BE49-F238E27FC236}">
                <a16:creationId xmlns:a16="http://schemas.microsoft.com/office/drawing/2014/main" id="{DF180B9B-76CB-30F6-80DB-2A086F1BBDBF}"/>
              </a:ext>
            </a:extLst>
          </p:cNvPr>
          <p:cNvSpPr/>
          <p:nvPr/>
        </p:nvSpPr>
        <p:spPr>
          <a:xfrm>
            <a:off x="9507562" y="2547158"/>
            <a:ext cx="508669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43ED9F9-96A9-3DE8-8D6A-D2FC147A249B}"/>
              </a:ext>
            </a:extLst>
          </p:cNvPr>
          <p:cNvSpPr txBox="1"/>
          <p:nvPr/>
        </p:nvSpPr>
        <p:spPr>
          <a:xfrm>
            <a:off x="10016231" y="2385351"/>
            <a:ext cx="176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 shares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A634D-4710-F69A-2EFB-920628290F11}"/>
              </a:ext>
            </a:extLst>
          </p:cNvPr>
          <p:cNvSpPr txBox="1"/>
          <p:nvPr/>
        </p:nvSpPr>
        <p:spPr>
          <a:xfrm>
            <a:off x="2819007" y="5487676"/>
            <a:ext cx="7137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Multiplying two </a:t>
            </a:r>
            <a:r>
              <a:rPr lang="en-US" sz="1800" dirty="0" err="1"/>
              <a:t>sharings</a:t>
            </a:r>
            <a:r>
              <a:rPr lang="en-US" sz="1800" dirty="0"/>
              <a:t> </a:t>
            </a:r>
            <a:r>
              <a:rPr lang="en-US" dirty="0"/>
              <a:t>gives</a:t>
            </a:r>
            <a:endParaRPr lang="en-US" sz="1800" dirty="0"/>
          </a:p>
          <a:p>
            <a:pPr algn="ctr"/>
            <a:r>
              <a:rPr lang="en-US" sz="1800" dirty="0"/>
              <a:t>a sharing of</a:t>
            </a:r>
            <a:r>
              <a:rPr lang="zh-CN" altLang="en-US" sz="1800" dirty="0"/>
              <a:t> </a:t>
            </a:r>
            <a:r>
              <a:rPr lang="en-US" altLang="zh-CN" sz="1800" dirty="0"/>
              <a:t>(entry-wise)</a:t>
            </a:r>
            <a:r>
              <a:rPr lang="en-US" sz="1800" dirty="0"/>
              <a:t> product of the secrets!</a:t>
            </a:r>
          </a:p>
          <a:p>
            <a:pPr algn="ctr"/>
            <a:r>
              <a:rPr lang="en-US" dirty="0"/>
              <a:t>[</a:t>
            </a:r>
            <a:r>
              <a:rPr lang="en-US" b="1" dirty="0"/>
              <a:t>x</a:t>
            </a:r>
            <a:r>
              <a:rPr lang="en-US" dirty="0"/>
              <a:t>]</a:t>
            </a:r>
            <a:r>
              <a:rPr lang="en-US" baseline="-25000" dirty="0"/>
              <a:t>(</a:t>
            </a:r>
            <a:r>
              <a:rPr lang="en-US" baseline="-25000" dirty="0" err="1"/>
              <a:t>t+l</a:t>
            </a:r>
            <a:r>
              <a:rPr lang="en-US" baseline="-25000" dirty="0"/>
              <a:t>) </a:t>
            </a:r>
            <a:r>
              <a:rPr lang="en-CA" dirty="0"/>
              <a:t>· </a:t>
            </a:r>
            <a:r>
              <a:rPr lang="en-US" dirty="0"/>
              <a:t>[</a:t>
            </a:r>
            <a:r>
              <a:rPr lang="en-US" b="1" dirty="0"/>
              <a:t>y</a:t>
            </a:r>
            <a:r>
              <a:rPr lang="en-US" dirty="0"/>
              <a:t>]</a:t>
            </a:r>
            <a:r>
              <a:rPr lang="en-US" baseline="-25000" dirty="0"/>
              <a:t>(</a:t>
            </a:r>
            <a:r>
              <a:rPr lang="en-US" baseline="-25000" dirty="0" err="1"/>
              <a:t>t+l</a:t>
            </a:r>
            <a:r>
              <a:rPr lang="en-US" baseline="-25000" dirty="0"/>
              <a:t>) </a:t>
            </a:r>
            <a:r>
              <a:rPr lang="en-US" dirty="0"/>
              <a:t>= [</a:t>
            </a:r>
            <a:r>
              <a:rPr lang="en-US" b="1" dirty="0" err="1"/>
              <a:t>xy</a:t>
            </a:r>
            <a:r>
              <a:rPr lang="en-US" dirty="0"/>
              <a:t>]</a:t>
            </a:r>
            <a:r>
              <a:rPr lang="en-US" baseline="-25000" dirty="0"/>
              <a:t>2(</a:t>
            </a:r>
            <a:r>
              <a:rPr lang="en-US" baseline="-25000" dirty="0" err="1"/>
              <a:t>t+l</a:t>
            </a:r>
            <a:r>
              <a:rPr lang="en-US" baseline="-25000" dirty="0"/>
              <a:t>) </a:t>
            </a:r>
            <a:endParaRPr lang="en-US" sz="18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ED21F-B56D-15A5-553F-BE0AED9C496E}"/>
              </a:ext>
            </a:extLst>
          </p:cNvPr>
          <p:cNvSpPr txBox="1"/>
          <p:nvPr/>
        </p:nvSpPr>
        <p:spPr>
          <a:xfrm>
            <a:off x="992776" y="5007428"/>
            <a:ext cx="454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="1" dirty="0"/>
              <a:t>x</a:t>
            </a:r>
            <a:r>
              <a:rPr lang="en-US" dirty="0"/>
              <a:t>] := (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), …,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i="1" baseline="-25000" dirty="0"/>
              <a:t>m</a:t>
            </a:r>
            <a:r>
              <a:rPr lang="en-US" dirty="0"/>
              <a:t>)) is called a </a:t>
            </a:r>
            <a:r>
              <a:rPr lang="en-US" i="1" dirty="0"/>
              <a:t>sharing</a:t>
            </a:r>
            <a:r>
              <a:rPr lang="en-US" dirty="0"/>
              <a:t> of </a:t>
            </a:r>
            <a:r>
              <a:rPr lang="en-US" b="1" dirty="0"/>
              <a:t>x</a:t>
            </a:r>
            <a:r>
              <a:rPr lang="en-US" dirty="0"/>
              <a:t>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A85EE96-5686-FFD5-1E19-6C9A940C9D92}"/>
              </a:ext>
            </a:extLst>
          </p:cNvPr>
          <p:cNvSpPr/>
          <p:nvPr/>
        </p:nvSpPr>
        <p:spPr>
          <a:xfrm>
            <a:off x="3610984" y="5433639"/>
            <a:ext cx="5434149" cy="1053737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1" grpId="0" animBg="1"/>
      <p:bldP spid="14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685-36C2-34EE-07CA-1BAB0CBC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Degree-2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C2E14-D1B6-1448-C5D2-77959FB668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92384" cy="4351338"/>
              </a:xfrm>
            </p:spPr>
            <p:txBody>
              <a:bodyPr/>
              <a:lstStyle/>
              <a:p>
                <a:r>
                  <a:rPr lang="en-US" dirty="0"/>
                  <a:t>We focus on degree-2 polynomials. There are standard techniques [IK 00] in the two-party setting to extend this to general circuits.</a:t>
                </a:r>
              </a:p>
              <a:p>
                <a:r>
                  <a:rPr lang="en-US" dirty="0"/>
                  <a:t>Alice has input vector </a:t>
                </a:r>
                <a:r>
                  <a:rPr lang="en-US" b="1" dirty="0"/>
                  <a:t>x</a:t>
                </a:r>
                <a:r>
                  <a:rPr lang="en-US" dirty="0"/>
                  <a:t> = (x</a:t>
                </a:r>
                <a:r>
                  <a:rPr lang="en-US" baseline="-25000" dirty="0"/>
                  <a:t>1</a:t>
                </a:r>
                <a:r>
                  <a:rPr lang="en-US" dirty="0"/>
                  <a:t>, x</a:t>
                </a:r>
                <a:r>
                  <a:rPr lang="en-US" baseline="-25000" dirty="0"/>
                  <a:t>2</a:t>
                </a:r>
                <a:r>
                  <a:rPr lang="en-US" dirty="0"/>
                  <a:t>, x</a:t>
                </a:r>
                <a:r>
                  <a:rPr lang="en-US" baseline="-25000" dirty="0"/>
                  <a:t>3</a:t>
                </a:r>
                <a:r>
                  <a:rPr lang="en-US" dirty="0"/>
                  <a:t>) over finite field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Bob has input vector </a:t>
                </a:r>
                <a:r>
                  <a:rPr lang="en-US" b="1" dirty="0"/>
                  <a:t>y</a:t>
                </a:r>
                <a:r>
                  <a:rPr lang="en-US" dirty="0"/>
                  <a:t> = (y</a:t>
                </a:r>
                <a:r>
                  <a:rPr lang="en-US" baseline="-25000" dirty="0"/>
                  <a:t>1</a:t>
                </a:r>
                <a:r>
                  <a:rPr lang="en-US" dirty="0"/>
                  <a:t>, y</a:t>
                </a:r>
                <a:r>
                  <a:rPr lang="en-US" baseline="-25000" dirty="0"/>
                  <a:t>2</a:t>
                </a:r>
                <a:r>
                  <a:rPr lang="en-US" dirty="0"/>
                  <a:t>, y</a:t>
                </a:r>
                <a:r>
                  <a:rPr lang="en-US" baseline="-25000" dirty="0"/>
                  <a:t>3</a:t>
                </a:r>
                <a:r>
                  <a:rPr lang="en-US" dirty="0"/>
                  <a:t>, y</a:t>
                </a:r>
                <a:r>
                  <a:rPr lang="en-US" baseline="-25000" dirty="0"/>
                  <a:t>4</a:t>
                </a:r>
                <a:r>
                  <a:rPr lang="en-US" dirty="0"/>
                  <a:t>) over finite field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They want to jointly compute the degree-2 polynomial: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C2E14-D1B6-1448-C5D2-77959FB66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92384" cy="4351338"/>
              </a:xfrm>
              <a:blipFill>
                <a:blip r:embed="rId2"/>
                <a:stretch>
                  <a:fillRect l="-1068" t="-2326" r="-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484339E-F33D-C513-DDCC-8132DE45B0C9}"/>
              </a:ext>
            </a:extLst>
          </p:cNvPr>
          <p:cNvSpPr txBox="1"/>
          <p:nvPr/>
        </p:nvSpPr>
        <p:spPr>
          <a:xfrm>
            <a:off x="2238999" y="4744989"/>
            <a:ext cx="737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p</a:t>
            </a:r>
            <a:r>
              <a:rPr lang="en-US" sz="3600" dirty="0"/>
              <a:t>(</a:t>
            </a:r>
            <a:r>
              <a:rPr lang="en-US" sz="3600" b="1" dirty="0" err="1"/>
              <a:t>x</a:t>
            </a:r>
            <a:r>
              <a:rPr lang="en-US" sz="3600" dirty="0" err="1"/>
              <a:t>,</a:t>
            </a:r>
            <a:r>
              <a:rPr lang="en-US" sz="3600" b="1" dirty="0" err="1"/>
              <a:t>y</a:t>
            </a:r>
            <a:r>
              <a:rPr lang="en-US" sz="3600" dirty="0"/>
              <a:t>) = 1 + y</a:t>
            </a:r>
            <a:r>
              <a:rPr lang="en-US" sz="3600" baseline="-25000" dirty="0"/>
              <a:t>1</a:t>
            </a:r>
            <a:r>
              <a:rPr lang="en-US" sz="3600" dirty="0"/>
              <a:t> + x</a:t>
            </a:r>
            <a:r>
              <a:rPr lang="en-US" sz="3600" baseline="-25000" dirty="0"/>
              <a:t>1</a:t>
            </a:r>
            <a:r>
              <a:rPr lang="en-US" sz="3600" dirty="0"/>
              <a:t>y</a:t>
            </a:r>
            <a:r>
              <a:rPr lang="en-US" sz="3600" baseline="-25000" dirty="0"/>
              <a:t>3</a:t>
            </a:r>
            <a:r>
              <a:rPr lang="en-US" sz="3600" dirty="0"/>
              <a:t> + x</a:t>
            </a:r>
            <a:r>
              <a:rPr lang="en-US" sz="3600" baseline="-25000" dirty="0"/>
              <a:t>2</a:t>
            </a:r>
            <a:r>
              <a:rPr lang="en-US" sz="3600" baseline="30000" dirty="0"/>
              <a:t>2</a:t>
            </a:r>
            <a:r>
              <a:rPr lang="en-US" sz="3600" dirty="0"/>
              <a:t> + x</a:t>
            </a:r>
            <a:r>
              <a:rPr lang="en-US" sz="3600" baseline="-25000" dirty="0"/>
              <a:t>3</a:t>
            </a:r>
            <a:r>
              <a:rPr lang="en-US" sz="3600" dirty="0"/>
              <a:t>y</a:t>
            </a:r>
            <a:r>
              <a:rPr lang="en-US" sz="3600" baseline="-25000" dirty="0"/>
              <a:t>2</a:t>
            </a:r>
            <a:r>
              <a:rPr lang="en-US" sz="3600" dirty="0"/>
              <a:t> + y</a:t>
            </a:r>
            <a:r>
              <a:rPr lang="en-US" sz="3600" baseline="-25000" dirty="0"/>
              <a:t>3</a:t>
            </a:r>
            <a:r>
              <a:rPr lang="en-US" sz="3600" dirty="0"/>
              <a:t>y</a:t>
            </a:r>
            <a:r>
              <a:rPr lang="en-US" sz="3600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6785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8933-5E35-9576-CF7D-F0B3C3C3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9CC09-B4A6-2991-8F9D-194189EAE65A}"/>
              </a:ext>
            </a:extLst>
          </p:cNvPr>
          <p:cNvSpPr txBox="1"/>
          <p:nvPr/>
        </p:nvSpPr>
        <p:spPr>
          <a:xfrm>
            <a:off x="2009076" y="1817647"/>
            <a:ext cx="7495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/>
              <a:t>p</a:t>
            </a:r>
            <a:r>
              <a:rPr lang="en-US" sz="3600" dirty="0"/>
              <a:t>(</a:t>
            </a:r>
            <a:r>
              <a:rPr lang="en-US" sz="3600" b="1" dirty="0" err="1"/>
              <a:t>x</a:t>
            </a:r>
            <a:r>
              <a:rPr lang="en-US" sz="3600" dirty="0" err="1"/>
              <a:t>,</a:t>
            </a:r>
            <a:r>
              <a:rPr lang="en-US" sz="3600" b="1" dirty="0" err="1"/>
              <a:t>y</a:t>
            </a:r>
            <a:r>
              <a:rPr lang="en-US" sz="3600" dirty="0"/>
              <a:t>) = 1 + y</a:t>
            </a:r>
            <a:r>
              <a:rPr lang="en-US" sz="3600" baseline="-25000" dirty="0"/>
              <a:t>1</a:t>
            </a:r>
            <a:r>
              <a:rPr lang="en-US" sz="3600" dirty="0"/>
              <a:t> + x</a:t>
            </a:r>
            <a:r>
              <a:rPr lang="en-US" sz="3600" baseline="-25000" dirty="0"/>
              <a:t>1</a:t>
            </a:r>
            <a:r>
              <a:rPr lang="en-US" sz="3600" dirty="0"/>
              <a:t>y</a:t>
            </a:r>
            <a:r>
              <a:rPr lang="en-US" sz="3600" baseline="-25000" dirty="0"/>
              <a:t>3</a:t>
            </a:r>
            <a:r>
              <a:rPr lang="en-US" sz="3600" dirty="0"/>
              <a:t> + x</a:t>
            </a:r>
            <a:r>
              <a:rPr lang="en-US" sz="3600" baseline="-25000" dirty="0"/>
              <a:t>2</a:t>
            </a:r>
            <a:r>
              <a:rPr lang="en-US" sz="3600" baseline="30000" dirty="0"/>
              <a:t>2</a:t>
            </a:r>
            <a:r>
              <a:rPr lang="en-US" sz="3600" dirty="0"/>
              <a:t> + x</a:t>
            </a:r>
            <a:r>
              <a:rPr lang="en-US" sz="3600" baseline="-25000" dirty="0"/>
              <a:t>3</a:t>
            </a:r>
            <a:r>
              <a:rPr lang="en-US" sz="3600" dirty="0"/>
              <a:t>y</a:t>
            </a:r>
            <a:r>
              <a:rPr lang="en-US" sz="3600" baseline="-25000" dirty="0"/>
              <a:t>2</a:t>
            </a:r>
            <a:r>
              <a:rPr lang="en-US" sz="3600" dirty="0"/>
              <a:t> + y</a:t>
            </a:r>
            <a:r>
              <a:rPr lang="en-US" sz="3600" baseline="-25000" dirty="0"/>
              <a:t>3</a:t>
            </a:r>
            <a:r>
              <a:rPr lang="en-US" sz="3600" dirty="0"/>
              <a:t>y</a:t>
            </a:r>
            <a:r>
              <a:rPr lang="en-US" sz="3600" baseline="-25000" dirty="0"/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64366-70E5-2B7C-4AAB-719FD4C18E80}"/>
              </a:ext>
            </a:extLst>
          </p:cNvPr>
          <p:cNvSpPr/>
          <p:nvPr/>
        </p:nvSpPr>
        <p:spPr>
          <a:xfrm>
            <a:off x="6304672" y="3382040"/>
            <a:ext cx="998808" cy="506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88AF93-98FC-3774-4DD4-B643B75A5AE2}"/>
              </a:ext>
            </a:extLst>
          </p:cNvPr>
          <p:cNvSpPr/>
          <p:nvPr/>
        </p:nvSpPr>
        <p:spPr>
          <a:xfrm>
            <a:off x="7303480" y="3382039"/>
            <a:ext cx="998808" cy="506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121AA1-56D3-05A6-9031-A3527B60EF09}"/>
              </a:ext>
            </a:extLst>
          </p:cNvPr>
          <p:cNvSpPr/>
          <p:nvPr/>
        </p:nvSpPr>
        <p:spPr>
          <a:xfrm>
            <a:off x="5305864" y="3382039"/>
            <a:ext cx="998808" cy="506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1127E-B8E7-9ABA-AF43-930CF052D5E6}"/>
              </a:ext>
            </a:extLst>
          </p:cNvPr>
          <p:cNvSpPr/>
          <p:nvPr/>
        </p:nvSpPr>
        <p:spPr>
          <a:xfrm>
            <a:off x="4307055" y="3382039"/>
            <a:ext cx="998808" cy="506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2223D5-7895-2ADD-D5FE-B96934E0D83D}"/>
              </a:ext>
            </a:extLst>
          </p:cNvPr>
          <p:cNvSpPr/>
          <p:nvPr/>
        </p:nvSpPr>
        <p:spPr>
          <a:xfrm>
            <a:off x="3308247" y="3382039"/>
            <a:ext cx="998808" cy="506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120A09-24F4-A756-0F5D-0D86D6A8D2BB}"/>
              </a:ext>
            </a:extLst>
          </p:cNvPr>
          <p:cNvSpPr/>
          <p:nvPr/>
        </p:nvSpPr>
        <p:spPr>
          <a:xfrm>
            <a:off x="6304672" y="44392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250F77-46C7-20DB-87EF-150DB676D761}"/>
              </a:ext>
            </a:extLst>
          </p:cNvPr>
          <p:cNvSpPr/>
          <p:nvPr/>
        </p:nvSpPr>
        <p:spPr>
          <a:xfrm>
            <a:off x="7303480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CF509-203D-3568-5AB7-357AD9A49ACB}"/>
              </a:ext>
            </a:extLst>
          </p:cNvPr>
          <p:cNvSpPr/>
          <p:nvPr/>
        </p:nvSpPr>
        <p:spPr>
          <a:xfrm>
            <a:off x="5304348" y="4438618"/>
            <a:ext cx="998808" cy="5070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EDE4AC-E1D1-4E3E-7042-19FF1D568DA9}"/>
              </a:ext>
            </a:extLst>
          </p:cNvPr>
          <p:cNvSpPr/>
          <p:nvPr/>
        </p:nvSpPr>
        <p:spPr>
          <a:xfrm>
            <a:off x="4307055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D2F1F8-DF5A-3237-BB83-DC0AEE33C578}"/>
              </a:ext>
            </a:extLst>
          </p:cNvPr>
          <p:cNvSpPr/>
          <p:nvPr/>
        </p:nvSpPr>
        <p:spPr>
          <a:xfrm>
            <a:off x="3308247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7BFD83-6420-9FEF-43CD-561E3B7377BF}"/>
              </a:ext>
            </a:extLst>
          </p:cNvPr>
          <p:cNvSpPr/>
          <p:nvPr/>
        </p:nvSpPr>
        <p:spPr>
          <a:xfrm>
            <a:off x="6304672" y="5488716"/>
            <a:ext cx="998808" cy="506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AC8A91-6BA4-E7AB-D4F0-1286FC823569}"/>
              </a:ext>
            </a:extLst>
          </p:cNvPr>
          <p:cNvSpPr/>
          <p:nvPr/>
        </p:nvSpPr>
        <p:spPr>
          <a:xfrm>
            <a:off x="7303480" y="5488715"/>
            <a:ext cx="998808" cy="506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152171-347F-F969-4DA2-EFA67CDCF65B}"/>
              </a:ext>
            </a:extLst>
          </p:cNvPr>
          <p:cNvSpPr/>
          <p:nvPr/>
        </p:nvSpPr>
        <p:spPr>
          <a:xfrm>
            <a:off x="5305864" y="5489335"/>
            <a:ext cx="998808" cy="506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C86F83-765D-A414-A4AF-629DF4030902}"/>
              </a:ext>
            </a:extLst>
          </p:cNvPr>
          <p:cNvSpPr/>
          <p:nvPr/>
        </p:nvSpPr>
        <p:spPr>
          <a:xfrm>
            <a:off x="4307055" y="5488715"/>
            <a:ext cx="998808" cy="506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7D5455-10E3-B7E5-7211-D7D37BB57572}"/>
              </a:ext>
            </a:extLst>
          </p:cNvPr>
          <p:cNvSpPr/>
          <p:nvPr/>
        </p:nvSpPr>
        <p:spPr>
          <a:xfrm>
            <a:off x="3308247" y="5488715"/>
            <a:ext cx="998808" cy="506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294732-2813-3AFF-BAE5-F7F0B40E5EBB}"/>
              </a:ext>
            </a:extLst>
          </p:cNvPr>
          <p:cNvSpPr txBox="1"/>
          <p:nvPr/>
        </p:nvSpPr>
        <p:spPr>
          <a:xfrm>
            <a:off x="462314" y="3450591"/>
            <a:ext cx="248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of monomials </a:t>
            </a:r>
            <a:r>
              <a:rPr lang="en-US" i="1" dirty="0"/>
              <a:t>p</a:t>
            </a:r>
            <a:r>
              <a:rPr lang="en-US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3A4308-994E-D163-3E9C-B4B8421FAEC7}"/>
              </a:ext>
            </a:extLst>
          </p:cNvPr>
          <p:cNvSpPr txBox="1"/>
          <p:nvPr/>
        </p:nvSpPr>
        <p:spPr>
          <a:xfrm>
            <a:off x="614047" y="4509867"/>
            <a:ext cx="234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Alice’s component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F581C2-D98B-AC89-74E4-DD800E444595}"/>
              </a:ext>
            </a:extLst>
          </p:cNvPr>
          <p:cNvSpPr txBox="1"/>
          <p:nvPr/>
        </p:nvSpPr>
        <p:spPr>
          <a:xfrm>
            <a:off x="709906" y="5557267"/>
            <a:ext cx="2247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Bob’s component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dirty="0"/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4946E4-C06E-A804-6C63-E34216F06533}"/>
              </a:ext>
            </a:extLst>
          </p:cNvPr>
          <p:cNvSpPr/>
          <p:nvPr/>
        </p:nvSpPr>
        <p:spPr>
          <a:xfrm>
            <a:off x="8302288" y="3382039"/>
            <a:ext cx="998808" cy="506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E1DAC6-E674-73A1-0128-B05CC5881B13}"/>
              </a:ext>
            </a:extLst>
          </p:cNvPr>
          <p:cNvSpPr/>
          <p:nvPr/>
        </p:nvSpPr>
        <p:spPr>
          <a:xfrm>
            <a:off x="8300773" y="443861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7F973D-E9AD-EC19-179B-D837D4BC723B}"/>
              </a:ext>
            </a:extLst>
          </p:cNvPr>
          <p:cNvSpPr/>
          <p:nvPr/>
        </p:nvSpPr>
        <p:spPr>
          <a:xfrm>
            <a:off x="8302288" y="5488715"/>
            <a:ext cx="998808" cy="506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5EBE2666-90B4-1764-04DF-97AE4FE0217B}"/>
              </a:ext>
            </a:extLst>
          </p:cNvPr>
          <p:cNvSpPr/>
          <p:nvPr/>
        </p:nvSpPr>
        <p:spPr>
          <a:xfrm>
            <a:off x="3665083" y="5072635"/>
            <a:ext cx="285136" cy="2753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Multiply 29">
            <a:extLst>
              <a:ext uri="{FF2B5EF4-FFF2-40B4-BE49-F238E27FC236}">
                <a16:creationId xmlns:a16="http://schemas.microsoft.com/office/drawing/2014/main" id="{0DA9FB44-4DF5-184D-AA8A-8CDAB0451749}"/>
              </a:ext>
            </a:extLst>
          </p:cNvPr>
          <p:cNvSpPr/>
          <p:nvPr/>
        </p:nvSpPr>
        <p:spPr>
          <a:xfrm>
            <a:off x="4669935" y="5074996"/>
            <a:ext cx="285136" cy="2753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>
            <a:extLst>
              <a:ext uri="{FF2B5EF4-FFF2-40B4-BE49-F238E27FC236}">
                <a16:creationId xmlns:a16="http://schemas.microsoft.com/office/drawing/2014/main" id="{6E92289B-FE3A-50BE-6493-B98A11048B9F}"/>
              </a:ext>
            </a:extLst>
          </p:cNvPr>
          <p:cNvSpPr/>
          <p:nvPr/>
        </p:nvSpPr>
        <p:spPr>
          <a:xfrm>
            <a:off x="5661184" y="5078730"/>
            <a:ext cx="285136" cy="2753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>
            <a:extLst>
              <a:ext uri="{FF2B5EF4-FFF2-40B4-BE49-F238E27FC236}">
                <a16:creationId xmlns:a16="http://schemas.microsoft.com/office/drawing/2014/main" id="{714AD965-15B0-7640-F63A-FA0B507A2508}"/>
              </a:ext>
            </a:extLst>
          </p:cNvPr>
          <p:cNvSpPr/>
          <p:nvPr/>
        </p:nvSpPr>
        <p:spPr>
          <a:xfrm>
            <a:off x="6652433" y="5077312"/>
            <a:ext cx="285136" cy="2753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>
            <a:extLst>
              <a:ext uri="{FF2B5EF4-FFF2-40B4-BE49-F238E27FC236}">
                <a16:creationId xmlns:a16="http://schemas.microsoft.com/office/drawing/2014/main" id="{A4A94D6D-EF28-8E41-E260-7F542BEE93B6}"/>
              </a:ext>
            </a:extLst>
          </p:cNvPr>
          <p:cNvSpPr/>
          <p:nvPr/>
        </p:nvSpPr>
        <p:spPr>
          <a:xfrm>
            <a:off x="7660316" y="5072634"/>
            <a:ext cx="285136" cy="2753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>
            <a:extLst>
              <a:ext uri="{FF2B5EF4-FFF2-40B4-BE49-F238E27FC236}">
                <a16:creationId xmlns:a16="http://schemas.microsoft.com/office/drawing/2014/main" id="{ECCA6481-717B-ECE9-BCAD-7A8595786406}"/>
              </a:ext>
            </a:extLst>
          </p:cNvPr>
          <p:cNvSpPr/>
          <p:nvPr/>
        </p:nvSpPr>
        <p:spPr>
          <a:xfrm>
            <a:off x="8659124" y="5072634"/>
            <a:ext cx="285136" cy="2753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13B051-6493-BF55-1893-B17C2E969CA1}"/>
              </a:ext>
            </a:extLst>
          </p:cNvPr>
          <p:cNvSpPr txBox="1"/>
          <p:nvPr/>
        </p:nvSpPr>
        <p:spPr>
          <a:xfrm>
            <a:off x="10406888" y="3625581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dirty="0"/>
              <a:t> = 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,x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5EEEF0-91F3-9ACA-27DD-F80238A2CC2A}"/>
              </a:ext>
            </a:extLst>
          </p:cNvPr>
          <p:cNvSpPr txBox="1"/>
          <p:nvPr/>
        </p:nvSpPr>
        <p:spPr>
          <a:xfrm>
            <a:off x="10406888" y="6308209"/>
            <a:ext cx="151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  <a:r>
              <a:rPr lang="en-US" dirty="0"/>
              <a:t> = (y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3,</a:t>
            </a:r>
            <a:r>
              <a:rPr lang="en-US" dirty="0"/>
              <a:t>y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22888-8696-22CF-7901-0F9B2441D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637" y="4017910"/>
            <a:ext cx="830345" cy="11923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0D61DF-54D7-63AA-C61A-773A75C0A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843" y="5210285"/>
            <a:ext cx="837139" cy="1205879"/>
          </a:xfrm>
          <a:prstGeom prst="rect">
            <a:avLst/>
          </a:prstGeom>
        </p:spPr>
      </p:pic>
      <p:sp>
        <p:nvSpPr>
          <p:cNvPr id="35" name="Left Arrow 34">
            <a:extLst>
              <a:ext uri="{FF2B5EF4-FFF2-40B4-BE49-F238E27FC236}">
                <a16:creationId xmlns:a16="http://schemas.microsoft.com/office/drawing/2014/main" id="{C4437B50-63B8-8BC0-CBC2-E3759C70E1A9}"/>
              </a:ext>
            </a:extLst>
          </p:cNvPr>
          <p:cNvSpPr/>
          <p:nvPr/>
        </p:nvSpPr>
        <p:spPr>
          <a:xfrm>
            <a:off x="9802574" y="4614097"/>
            <a:ext cx="845092" cy="26510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>
            <a:extLst>
              <a:ext uri="{FF2B5EF4-FFF2-40B4-BE49-F238E27FC236}">
                <a16:creationId xmlns:a16="http://schemas.microsoft.com/office/drawing/2014/main" id="{DAA2D5FB-C0D1-EEBC-146B-81BEC2CFC899}"/>
              </a:ext>
            </a:extLst>
          </p:cNvPr>
          <p:cNvSpPr/>
          <p:nvPr/>
        </p:nvSpPr>
        <p:spPr>
          <a:xfrm>
            <a:off x="9802574" y="5663856"/>
            <a:ext cx="845092" cy="26510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4D42FD-CFF1-5B21-1ED3-A0692AEDB501}"/>
              </a:ext>
            </a:extLst>
          </p:cNvPr>
          <p:cNvSpPr txBox="1"/>
          <p:nvPr/>
        </p:nvSpPr>
        <p:spPr>
          <a:xfrm>
            <a:off x="9531520" y="5086861"/>
            <a:ext cx="153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 values</a:t>
            </a:r>
          </a:p>
        </p:txBody>
      </p:sp>
    </p:spTree>
    <p:extLst>
      <p:ext uri="{BB962C8B-B14F-4D97-AF65-F5344CB8AC3E}">
        <p14:creationId xmlns:p14="http://schemas.microsoft.com/office/powerpoint/2010/main" val="1096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/>
      <p:bldP spid="37" grpId="0"/>
      <p:bldP spid="35" grpId="0" animBg="1"/>
      <p:bldP spid="38" grpId="0" animBg="1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E03A-9581-CA16-9B48-4F28AF02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2PC Protocol</a:t>
            </a:r>
          </a:p>
        </p:txBody>
      </p:sp>
      <p:pic>
        <p:nvPicPr>
          <p:cNvPr id="4" name="Content Placeholder 4" descr="A cartoon of a person with brown hair&#10;&#10;AI-generated content may be incorrect.">
            <a:extLst>
              <a:ext uri="{FF2B5EF4-FFF2-40B4-BE49-F238E27FC236}">
                <a16:creationId xmlns:a16="http://schemas.microsoft.com/office/drawing/2014/main" id="{59989C27-5DA7-AF3D-1777-AC0765F6D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5" y="2864644"/>
            <a:ext cx="1587500" cy="2273300"/>
          </a:xfrm>
          <a:prstGeom prst="rect">
            <a:avLst/>
          </a:prstGeom>
        </p:spPr>
      </p:pic>
      <p:pic>
        <p:nvPicPr>
          <p:cNvPr id="5" name="Picture 4" descr="A cartoon of a child&#10;&#10;AI-generated content may be incorrect.">
            <a:extLst>
              <a:ext uri="{FF2B5EF4-FFF2-40B4-BE49-F238E27FC236}">
                <a16:creationId xmlns:a16="http://schemas.microsoft.com/office/drawing/2014/main" id="{C74DCB5C-4E74-311F-F837-CB375E750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565" y="2839244"/>
            <a:ext cx="1600200" cy="2298700"/>
          </a:xfrm>
          <a:prstGeom prst="rect">
            <a:avLst/>
          </a:prstGeom>
        </p:spPr>
      </p:pic>
      <p:pic>
        <p:nvPicPr>
          <p:cNvPr id="6" name="Picture 5" descr="A close-up of a device&#10;&#10;AI-generated content may be incorrect.">
            <a:extLst>
              <a:ext uri="{FF2B5EF4-FFF2-40B4-BE49-F238E27FC236}">
                <a16:creationId xmlns:a16="http://schemas.microsoft.com/office/drawing/2014/main" id="{0DEDDA2A-78A1-9B32-3255-9FBA782EC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2326512"/>
            <a:ext cx="1883020" cy="681474"/>
          </a:xfrm>
          <a:prstGeom prst="rect">
            <a:avLst/>
          </a:prstGeom>
        </p:spPr>
      </p:pic>
      <p:pic>
        <p:nvPicPr>
          <p:cNvPr id="7" name="Picture 6" descr="A close-up of a device&#10;&#10;AI-generated content may be incorrect.">
            <a:extLst>
              <a:ext uri="{FF2B5EF4-FFF2-40B4-BE49-F238E27FC236}">
                <a16:creationId xmlns:a16="http://schemas.microsoft.com/office/drawing/2014/main" id="{BA3A5F4F-A42C-3BE1-40FC-729A5D36C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3088263"/>
            <a:ext cx="1883020" cy="681474"/>
          </a:xfrm>
          <a:prstGeom prst="rect">
            <a:avLst/>
          </a:prstGeom>
        </p:spPr>
      </p:pic>
      <p:pic>
        <p:nvPicPr>
          <p:cNvPr id="8" name="Picture 7" descr="A close-up of a device&#10;&#10;AI-generated content may be incorrect.">
            <a:extLst>
              <a:ext uri="{FF2B5EF4-FFF2-40B4-BE49-F238E27FC236}">
                <a16:creationId xmlns:a16="http://schemas.microsoft.com/office/drawing/2014/main" id="{F1B7086A-936C-CF51-7FE2-BE6DDD01D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3873709"/>
            <a:ext cx="1883020" cy="681474"/>
          </a:xfrm>
          <a:prstGeom prst="rect">
            <a:avLst/>
          </a:prstGeom>
        </p:spPr>
      </p:pic>
      <p:pic>
        <p:nvPicPr>
          <p:cNvPr id="9" name="Picture 8" descr="A close-up of a device&#10;&#10;AI-generated content may be incorrect.">
            <a:extLst>
              <a:ext uri="{FF2B5EF4-FFF2-40B4-BE49-F238E27FC236}">
                <a16:creationId xmlns:a16="http://schemas.microsoft.com/office/drawing/2014/main" id="{464B06D9-96EA-F188-6C11-CB769A260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4739432"/>
            <a:ext cx="1883020" cy="681474"/>
          </a:xfrm>
          <a:prstGeom prst="rect">
            <a:avLst/>
          </a:prstGeom>
        </p:spPr>
      </p:pic>
      <p:pic>
        <p:nvPicPr>
          <p:cNvPr id="10" name="Picture 9" descr="A close-up of a device&#10;&#10;AI-generated content may be incorrect.">
            <a:extLst>
              <a:ext uri="{FF2B5EF4-FFF2-40B4-BE49-F238E27FC236}">
                <a16:creationId xmlns:a16="http://schemas.microsoft.com/office/drawing/2014/main" id="{13C0F91D-BA14-A278-EE8E-853A88DB8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5524878"/>
            <a:ext cx="1883020" cy="68147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B57A7E-2547-4CA5-0CE2-8BA86D5ECE78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2101712" y="1881803"/>
            <a:ext cx="2902088" cy="1597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737B69-6F6B-4F1E-30BC-9B188AE61E5C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217039" y="2667249"/>
            <a:ext cx="2783732" cy="100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22BD6A-F333-F66F-CA1F-AE546D2C464B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220986" y="3429000"/>
            <a:ext cx="2775096" cy="439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522E9F-B6E6-9E79-A378-0CA08A928FA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217039" y="4064824"/>
            <a:ext cx="2783732" cy="149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B075AD-E21D-24F7-E88E-29C017C6468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17039" y="4250735"/>
            <a:ext cx="2779043" cy="829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6C3488-5F41-2A29-5F5D-DBC90F2307E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132329" y="4456095"/>
            <a:ext cx="2868442" cy="1409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2A024A-34BA-A5D9-A851-AD400E3B758B}"/>
              </a:ext>
            </a:extLst>
          </p:cNvPr>
          <p:cNvCxnSpPr>
            <a:cxnSpLocks/>
            <a:endCxn id="30" idx="3"/>
          </p:cNvCxnSpPr>
          <p:nvPr/>
        </p:nvCxnSpPr>
        <p:spPr>
          <a:xfrm flipH="1" flipV="1">
            <a:off x="6886820" y="1881803"/>
            <a:ext cx="3150439" cy="1901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D3CC69-CDF4-57BE-913D-DA46CEF75709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6883791" y="2667249"/>
            <a:ext cx="2972972" cy="1293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65EC25-7D22-8D9D-44CD-E65A8F7AE636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6879102" y="3429000"/>
            <a:ext cx="2894036" cy="756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492694-337D-5FB7-D2C5-3C32A4908247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6883791" y="4214446"/>
            <a:ext cx="2894036" cy="145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17ABC5-2EB5-3322-BE52-5DCB1DEE3FF0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6879102" y="4630061"/>
            <a:ext cx="2977661" cy="450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D35F94-90C5-B98B-5C0C-F4F1D6122504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883791" y="4814310"/>
            <a:ext cx="3184085" cy="1051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close-up of a device&#10;&#10;AI-generated content may be incorrect.">
            <a:extLst>
              <a:ext uri="{FF2B5EF4-FFF2-40B4-BE49-F238E27FC236}">
                <a16:creationId xmlns:a16="http://schemas.microsoft.com/office/drawing/2014/main" id="{43F04F34-2ACF-423D-0808-0351F3A58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1541066"/>
            <a:ext cx="1883020" cy="68147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8183F87-0780-2508-7F83-BEBE051A2897}"/>
              </a:ext>
            </a:extLst>
          </p:cNvPr>
          <p:cNvSpPr/>
          <p:nvPr/>
        </p:nvSpPr>
        <p:spPr>
          <a:xfrm>
            <a:off x="1391277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2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084855-42FC-6122-8897-9A4ADAA0BB55}"/>
              </a:ext>
            </a:extLst>
          </p:cNvPr>
          <p:cNvSpPr txBox="1"/>
          <p:nvPr/>
        </p:nvSpPr>
        <p:spPr>
          <a:xfrm>
            <a:off x="414561" y="2242733"/>
            <a:ext cx="20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Receiver’s input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dirty="0"/>
              <a:t>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D892E0-A49D-8578-1F63-6EA78162543D}"/>
              </a:ext>
            </a:extLst>
          </p:cNvPr>
          <p:cNvSpPr/>
          <p:nvPr/>
        </p:nvSpPr>
        <p:spPr>
          <a:xfrm>
            <a:off x="1771350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EBB986-9FCE-2EDB-CCED-7C38CC97AC41}"/>
              </a:ext>
            </a:extLst>
          </p:cNvPr>
          <p:cNvSpPr/>
          <p:nvPr/>
        </p:nvSpPr>
        <p:spPr>
          <a:xfrm>
            <a:off x="2154741" y="2681581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B4918EC-CE4C-F654-4D8D-3BF66FAAF926}"/>
              </a:ext>
            </a:extLst>
          </p:cNvPr>
          <p:cNvSpPr/>
          <p:nvPr/>
        </p:nvSpPr>
        <p:spPr>
          <a:xfrm>
            <a:off x="1014774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C2C83F-668F-FE63-6231-E9DD795D0CC6}"/>
              </a:ext>
            </a:extLst>
          </p:cNvPr>
          <p:cNvSpPr/>
          <p:nvPr/>
        </p:nvSpPr>
        <p:spPr>
          <a:xfrm>
            <a:off x="656449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397A66-5E9A-E928-69BA-592926A67295}"/>
              </a:ext>
            </a:extLst>
          </p:cNvPr>
          <p:cNvSpPr/>
          <p:nvPr/>
        </p:nvSpPr>
        <p:spPr>
          <a:xfrm>
            <a:off x="279160" y="2681582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3D6D77-8796-B6C4-9B2A-749028214FFA}"/>
              </a:ext>
            </a:extLst>
          </p:cNvPr>
          <p:cNvSpPr/>
          <p:nvPr/>
        </p:nvSpPr>
        <p:spPr>
          <a:xfrm>
            <a:off x="10868512" y="2281374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F5C488-D894-CFE9-BEDF-7AC99BCC6492}"/>
              </a:ext>
            </a:extLst>
          </p:cNvPr>
          <p:cNvSpPr/>
          <p:nvPr/>
        </p:nvSpPr>
        <p:spPr>
          <a:xfrm>
            <a:off x="11248585" y="2281374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1E5A695-97A3-7768-4E62-4E652A8D033F}"/>
              </a:ext>
            </a:extLst>
          </p:cNvPr>
          <p:cNvSpPr/>
          <p:nvPr/>
        </p:nvSpPr>
        <p:spPr>
          <a:xfrm>
            <a:off x="11631976" y="2281372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3</a:t>
            </a:r>
            <a:r>
              <a:rPr lang="en-US" sz="1200" dirty="0"/>
              <a:t> y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422B129-B210-84AB-066A-28A81EEC4122}"/>
              </a:ext>
            </a:extLst>
          </p:cNvPr>
          <p:cNvSpPr/>
          <p:nvPr/>
        </p:nvSpPr>
        <p:spPr>
          <a:xfrm>
            <a:off x="10492009" y="2281374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A8B9A5A-E285-8342-9079-A9FFD9D83C80}"/>
              </a:ext>
            </a:extLst>
          </p:cNvPr>
          <p:cNvSpPr/>
          <p:nvPr/>
        </p:nvSpPr>
        <p:spPr>
          <a:xfrm>
            <a:off x="10133684" y="2281374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20F0BEA-A8DD-6A8E-CCF0-A59C74DA49C9}"/>
              </a:ext>
            </a:extLst>
          </p:cNvPr>
          <p:cNvSpPr/>
          <p:nvPr/>
        </p:nvSpPr>
        <p:spPr>
          <a:xfrm>
            <a:off x="9756395" y="2281373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76A088-97C2-FC29-2243-67F8B40DA4D8}"/>
              </a:ext>
            </a:extLst>
          </p:cNvPr>
          <p:cNvSpPr txBox="1"/>
          <p:nvPr/>
        </p:nvSpPr>
        <p:spPr>
          <a:xfrm>
            <a:off x="9856763" y="1859310"/>
            <a:ext cx="1945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Sender’s input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dirty="0"/>
              <a:t>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9F336F4-8477-5C55-042A-2AE255B359E4}"/>
              </a:ext>
            </a:extLst>
          </p:cNvPr>
          <p:cNvSpPr txBox="1"/>
          <p:nvPr/>
        </p:nvSpPr>
        <p:spPr>
          <a:xfrm>
            <a:off x="4304757" y="1715494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8C21780-3ECD-BBCA-139E-6B5AECA530AB}"/>
              </a:ext>
            </a:extLst>
          </p:cNvPr>
          <p:cNvSpPr txBox="1"/>
          <p:nvPr/>
        </p:nvSpPr>
        <p:spPr>
          <a:xfrm>
            <a:off x="4303251" y="2476479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04A7E6-A6D1-B9CA-7977-AB0EF669A0DC}"/>
              </a:ext>
            </a:extLst>
          </p:cNvPr>
          <p:cNvSpPr txBox="1"/>
          <p:nvPr/>
        </p:nvSpPr>
        <p:spPr>
          <a:xfrm>
            <a:off x="4299343" y="5283497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016C0B5-FE68-E2B4-3CC9-233F7087288C}"/>
              </a:ext>
            </a:extLst>
          </p:cNvPr>
          <p:cNvSpPr txBox="1"/>
          <p:nvPr/>
        </p:nvSpPr>
        <p:spPr>
          <a:xfrm>
            <a:off x="7071831" y="1742383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9EFD8E7-83B8-644E-0015-D8916F8E3177}"/>
              </a:ext>
            </a:extLst>
          </p:cNvPr>
          <p:cNvSpPr txBox="1"/>
          <p:nvPr/>
        </p:nvSpPr>
        <p:spPr>
          <a:xfrm>
            <a:off x="7070325" y="2503368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DD1C1B6-EB03-7406-4D2A-1FCAA9F974EA}"/>
              </a:ext>
            </a:extLst>
          </p:cNvPr>
          <p:cNvSpPr txBox="1"/>
          <p:nvPr/>
        </p:nvSpPr>
        <p:spPr>
          <a:xfrm>
            <a:off x="7066417" y="5310386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29966AD-5677-21BF-A24C-53D3685D33E8}"/>
              </a:ext>
            </a:extLst>
          </p:cNvPr>
          <p:cNvSpPr txBox="1"/>
          <p:nvPr/>
        </p:nvSpPr>
        <p:spPr>
          <a:xfrm>
            <a:off x="2018087" y="3514609"/>
            <a:ext cx="1047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Packed secret share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217BE8B-85F5-5C6B-80CC-7BF4DF2E9694}"/>
              </a:ext>
            </a:extLst>
          </p:cNvPr>
          <p:cNvSpPr txBox="1"/>
          <p:nvPr/>
        </p:nvSpPr>
        <p:spPr>
          <a:xfrm>
            <a:off x="8882926" y="3684103"/>
            <a:ext cx="9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Packed secret share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7E861BD2-8C5A-70AD-A16C-E4127DF242C2}"/>
              </a:ext>
            </a:extLst>
          </p:cNvPr>
          <p:cNvSpPr/>
          <p:nvPr/>
        </p:nvSpPr>
        <p:spPr>
          <a:xfrm>
            <a:off x="6198198" y="923211"/>
            <a:ext cx="1736437" cy="68766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multiply the shares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76640A-573D-C946-3E3E-54C8E4175811}"/>
              </a:ext>
            </a:extLst>
          </p:cNvPr>
          <p:cNvSpPr/>
          <p:nvPr/>
        </p:nvSpPr>
        <p:spPr>
          <a:xfrm>
            <a:off x="4597292" y="2305765"/>
            <a:ext cx="2641600" cy="1634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4" name="Picture 23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E89D7E45-1BF4-C214-1ED2-20A674CB0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8548" y="2762006"/>
            <a:ext cx="1444071" cy="169408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15A7F7-1EEF-C675-0FF6-CCD6B15DFE3F}"/>
              </a:ext>
            </a:extLst>
          </p:cNvPr>
          <p:cNvSpPr txBox="1"/>
          <p:nvPr/>
        </p:nvSpPr>
        <p:spPr>
          <a:xfrm>
            <a:off x="6807627" y="2162631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Cut &amp; Choose!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C45ABF-AA8F-609D-37A9-23A2C5D57114}"/>
              </a:ext>
            </a:extLst>
          </p:cNvPr>
          <p:cNvSpPr/>
          <p:nvPr/>
        </p:nvSpPr>
        <p:spPr>
          <a:xfrm>
            <a:off x="8326120" y="471250"/>
            <a:ext cx="181420" cy="174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D40888-0B27-C74F-08F0-7D6EE2F88AC5}"/>
              </a:ext>
            </a:extLst>
          </p:cNvPr>
          <p:cNvSpPr/>
          <p:nvPr/>
        </p:nvSpPr>
        <p:spPr>
          <a:xfrm>
            <a:off x="8326120" y="638178"/>
            <a:ext cx="181420" cy="174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748BA5-1674-E7E1-1C94-0710061F22B2}"/>
              </a:ext>
            </a:extLst>
          </p:cNvPr>
          <p:cNvSpPr/>
          <p:nvPr/>
        </p:nvSpPr>
        <p:spPr>
          <a:xfrm>
            <a:off x="8326120" y="806844"/>
            <a:ext cx="181420" cy="174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057B32-FD13-ED52-FCB9-A91E4FFBE7C2}"/>
              </a:ext>
            </a:extLst>
          </p:cNvPr>
          <p:cNvSpPr/>
          <p:nvPr/>
        </p:nvSpPr>
        <p:spPr>
          <a:xfrm>
            <a:off x="8326120" y="976363"/>
            <a:ext cx="181420" cy="174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16CAAA-6966-FC06-F0B2-C6617F395796}"/>
              </a:ext>
            </a:extLst>
          </p:cNvPr>
          <p:cNvSpPr/>
          <p:nvPr/>
        </p:nvSpPr>
        <p:spPr>
          <a:xfrm>
            <a:off x="8327553" y="1148477"/>
            <a:ext cx="181420" cy="174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1EF114-9740-3D74-DA40-3F2A013525ED}"/>
              </a:ext>
            </a:extLst>
          </p:cNvPr>
          <p:cNvSpPr/>
          <p:nvPr/>
        </p:nvSpPr>
        <p:spPr>
          <a:xfrm>
            <a:off x="8326120" y="1320591"/>
            <a:ext cx="181420" cy="174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5AC00A-70A3-974A-04FA-FFD6B640D0DD}"/>
              </a:ext>
            </a:extLst>
          </p:cNvPr>
          <p:cNvSpPr/>
          <p:nvPr/>
        </p:nvSpPr>
        <p:spPr>
          <a:xfrm>
            <a:off x="8843621" y="483358"/>
            <a:ext cx="181420" cy="1747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AC7B74-AE61-6182-BFB8-8CB9B6F288F3}"/>
              </a:ext>
            </a:extLst>
          </p:cNvPr>
          <p:cNvSpPr/>
          <p:nvPr/>
        </p:nvSpPr>
        <p:spPr>
          <a:xfrm>
            <a:off x="8843621" y="654616"/>
            <a:ext cx="181420" cy="1747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3F0973E-76A2-99F7-B1BE-45D66A50DCC9}"/>
              </a:ext>
            </a:extLst>
          </p:cNvPr>
          <p:cNvSpPr/>
          <p:nvPr/>
        </p:nvSpPr>
        <p:spPr>
          <a:xfrm>
            <a:off x="8843621" y="831160"/>
            <a:ext cx="181420" cy="1747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F656A59-7073-369A-B4FC-013123E7D7C4}"/>
              </a:ext>
            </a:extLst>
          </p:cNvPr>
          <p:cNvSpPr/>
          <p:nvPr/>
        </p:nvSpPr>
        <p:spPr>
          <a:xfrm>
            <a:off x="8843621" y="988471"/>
            <a:ext cx="181420" cy="1747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0E1A82-A19A-05D8-F7E1-6F7822AFEC14}"/>
              </a:ext>
            </a:extLst>
          </p:cNvPr>
          <p:cNvSpPr/>
          <p:nvPr/>
        </p:nvSpPr>
        <p:spPr>
          <a:xfrm>
            <a:off x="8845054" y="1160585"/>
            <a:ext cx="181420" cy="1747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6EC67F8-6E71-8262-1032-B0B7C08810B8}"/>
              </a:ext>
            </a:extLst>
          </p:cNvPr>
          <p:cNvSpPr/>
          <p:nvPr/>
        </p:nvSpPr>
        <p:spPr>
          <a:xfrm>
            <a:off x="8843621" y="1332699"/>
            <a:ext cx="181420" cy="1747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6" name="Multiply 65">
            <a:extLst>
              <a:ext uri="{FF2B5EF4-FFF2-40B4-BE49-F238E27FC236}">
                <a16:creationId xmlns:a16="http://schemas.microsoft.com/office/drawing/2014/main" id="{1D9CEC4E-F4FB-D4CA-D0C5-2F03E08C24FE}"/>
              </a:ext>
            </a:extLst>
          </p:cNvPr>
          <p:cNvSpPr/>
          <p:nvPr/>
        </p:nvSpPr>
        <p:spPr>
          <a:xfrm>
            <a:off x="8554546" y="845335"/>
            <a:ext cx="285136" cy="2753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Equal 66">
            <a:extLst>
              <a:ext uri="{FF2B5EF4-FFF2-40B4-BE49-F238E27FC236}">
                <a16:creationId xmlns:a16="http://schemas.microsoft.com/office/drawing/2014/main" id="{84707A5E-EAE4-206B-0832-4AA9EF929CEC}"/>
              </a:ext>
            </a:extLst>
          </p:cNvPr>
          <p:cNvSpPr/>
          <p:nvPr/>
        </p:nvSpPr>
        <p:spPr>
          <a:xfrm>
            <a:off x="9129033" y="873231"/>
            <a:ext cx="259882" cy="23737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C999DB2-E36C-B521-AB37-665B61EDA077}"/>
              </a:ext>
            </a:extLst>
          </p:cNvPr>
          <p:cNvSpPr/>
          <p:nvPr/>
        </p:nvSpPr>
        <p:spPr>
          <a:xfrm>
            <a:off x="9526036" y="483357"/>
            <a:ext cx="181420" cy="1747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14FA93A-B4AE-20F4-6588-8100E442F0EF}"/>
              </a:ext>
            </a:extLst>
          </p:cNvPr>
          <p:cNvSpPr/>
          <p:nvPr/>
        </p:nvSpPr>
        <p:spPr>
          <a:xfrm>
            <a:off x="9526036" y="650089"/>
            <a:ext cx="181420" cy="1747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D9A9E53-9B6A-30ED-A6F2-F35A599A1C19}"/>
              </a:ext>
            </a:extLst>
          </p:cNvPr>
          <p:cNvSpPr/>
          <p:nvPr/>
        </p:nvSpPr>
        <p:spPr>
          <a:xfrm>
            <a:off x="9526036" y="812319"/>
            <a:ext cx="181420" cy="1747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DAEA687-98AA-1F68-90AC-DEBC48BF7D59}"/>
              </a:ext>
            </a:extLst>
          </p:cNvPr>
          <p:cNvSpPr/>
          <p:nvPr/>
        </p:nvSpPr>
        <p:spPr>
          <a:xfrm>
            <a:off x="9526036" y="988470"/>
            <a:ext cx="181420" cy="1747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F884935-97F9-FAAA-5341-8306CB2360D0}"/>
              </a:ext>
            </a:extLst>
          </p:cNvPr>
          <p:cNvSpPr/>
          <p:nvPr/>
        </p:nvSpPr>
        <p:spPr>
          <a:xfrm>
            <a:off x="9524603" y="1155522"/>
            <a:ext cx="181420" cy="1747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5CADFC-928B-5697-F58C-ACF8B0B2287C}"/>
              </a:ext>
            </a:extLst>
          </p:cNvPr>
          <p:cNvSpPr/>
          <p:nvPr/>
        </p:nvSpPr>
        <p:spPr>
          <a:xfrm>
            <a:off x="9524603" y="1336815"/>
            <a:ext cx="181420" cy="1747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1CBFFF0-5093-5CB2-FA74-39FB5C05049D}"/>
              </a:ext>
            </a:extLst>
          </p:cNvPr>
          <p:cNvSpPr/>
          <p:nvPr/>
        </p:nvSpPr>
        <p:spPr>
          <a:xfrm>
            <a:off x="1522207" y="5484679"/>
            <a:ext cx="428881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2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FD3484C-E68B-C6C5-F756-E6B84AC94363}"/>
              </a:ext>
            </a:extLst>
          </p:cNvPr>
          <p:cNvSpPr/>
          <p:nvPr/>
        </p:nvSpPr>
        <p:spPr>
          <a:xfrm>
            <a:off x="1956670" y="5484679"/>
            <a:ext cx="476203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3</a:t>
            </a:r>
            <a:r>
              <a:rPr lang="en-US" sz="1200" dirty="0"/>
              <a:t>y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7859AC7-9882-3459-8D9C-43A46D97A1D3}"/>
              </a:ext>
            </a:extLst>
          </p:cNvPr>
          <p:cNvSpPr/>
          <p:nvPr/>
        </p:nvSpPr>
        <p:spPr>
          <a:xfrm>
            <a:off x="2432873" y="5484679"/>
            <a:ext cx="476203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3</a:t>
            </a:r>
            <a:r>
              <a:rPr lang="en-US" sz="1200" dirty="0"/>
              <a:t> y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A20C6B9-F004-481D-510C-99EAF1B47417}"/>
              </a:ext>
            </a:extLst>
          </p:cNvPr>
          <p:cNvSpPr/>
          <p:nvPr/>
        </p:nvSpPr>
        <p:spPr>
          <a:xfrm>
            <a:off x="1027637" y="5484679"/>
            <a:ext cx="488988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y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CE0BC7-C532-5E67-2316-601DEF1D9FB9}"/>
              </a:ext>
            </a:extLst>
          </p:cNvPr>
          <p:cNvSpPr/>
          <p:nvPr/>
        </p:nvSpPr>
        <p:spPr>
          <a:xfrm>
            <a:off x="653658" y="5484678"/>
            <a:ext cx="371188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D2F1213-3B81-B195-B9F0-62720F1E336E}"/>
              </a:ext>
            </a:extLst>
          </p:cNvPr>
          <p:cNvSpPr/>
          <p:nvPr/>
        </p:nvSpPr>
        <p:spPr>
          <a:xfrm>
            <a:off x="278616" y="5484678"/>
            <a:ext cx="371188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75218A8-FB2D-BD52-0DC6-1AED5EBB1091}"/>
              </a:ext>
            </a:extLst>
          </p:cNvPr>
          <p:cNvSpPr txBox="1"/>
          <p:nvPr/>
        </p:nvSpPr>
        <p:spPr>
          <a:xfrm>
            <a:off x="770028" y="5080169"/>
            <a:ext cx="140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Reconstruct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9F02672-66AF-9B8C-5D80-7B8117B72F50}"/>
              </a:ext>
            </a:extLst>
          </p:cNvPr>
          <p:cNvSpPr txBox="1"/>
          <p:nvPr/>
        </p:nvSpPr>
        <p:spPr>
          <a:xfrm>
            <a:off x="64536" y="5997139"/>
            <a:ext cx="407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monomials may reveal information!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E3630AD-3418-1513-9DF9-109D0BCBEB3B}"/>
              </a:ext>
            </a:extLst>
          </p:cNvPr>
          <p:cNvCxnSpPr>
            <a:cxnSpLocks/>
          </p:cNvCxnSpPr>
          <p:nvPr/>
        </p:nvCxnSpPr>
        <p:spPr>
          <a:xfrm flipH="1">
            <a:off x="2101712" y="2023271"/>
            <a:ext cx="2902088" cy="1513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ED519AB-1067-B7EB-12DB-A904094B2D3C}"/>
              </a:ext>
            </a:extLst>
          </p:cNvPr>
          <p:cNvCxnSpPr>
            <a:cxnSpLocks/>
          </p:cNvCxnSpPr>
          <p:nvPr/>
        </p:nvCxnSpPr>
        <p:spPr>
          <a:xfrm flipH="1">
            <a:off x="2179645" y="2784256"/>
            <a:ext cx="2816437" cy="9854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0DCCC52-9E23-6A9C-D365-7A02047CDE8F}"/>
              </a:ext>
            </a:extLst>
          </p:cNvPr>
          <p:cNvCxnSpPr>
            <a:cxnSpLocks/>
          </p:cNvCxnSpPr>
          <p:nvPr/>
        </p:nvCxnSpPr>
        <p:spPr>
          <a:xfrm flipH="1">
            <a:off x="2179645" y="3536581"/>
            <a:ext cx="2816437" cy="4242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5972266-918E-21B5-D130-E4BB937BBEF4}"/>
              </a:ext>
            </a:extLst>
          </p:cNvPr>
          <p:cNvCxnSpPr>
            <a:cxnSpLocks/>
          </p:cNvCxnSpPr>
          <p:nvPr/>
        </p:nvCxnSpPr>
        <p:spPr>
          <a:xfrm flipH="1" flipV="1">
            <a:off x="2217039" y="4185352"/>
            <a:ext cx="2779043" cy="1741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61F715F-4170-7FD5-27FB-35697A23DF0C}"/>
              </a:ext>
            </a:extLst>
          </p:cNvPr>
          <p:cNvCxnSpPr>
            <a:cxnSpLocks/>
          </p:cNvCxnSpPr>
          <p:nvPr/>
        </p:nvCxnSpPr>
        <p:spPr>
          <a:xfrm flipH="1" flipV="1">
            <a:off x="2179645" y="4359493"/>
            <a:ext cx="2742551" cy="778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3CABF79-7344-20A8-59F9-B53B91CA21D2}"/>
              </a:ext>
            </a:extLst>
          </p:cNvPr>
          <p:cNvCxnSpPr>
            <a:cxnSpLocks/>
          </p:cNvCxnSpPr>
          <p:nvPr/>
        </p:nvCxnSpPr>
        <p:spPr>
          <a:xfrm flipH="1" flipV="1">
            <a:off x="2101712" y="4555183"/>
            <a:ext cx="2820484" cy="1441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E94BE36-C3B2-88D9-2322-7007CF5C5450}"/>
              </a:ext>
            </a:extLst>
          </p:cNvPr>
          <p:cNvSpPr txBox="1"/>
          <p:nvPr/>
        </p:nvSpPr>
        <p:spPr>
          <a:xfrm>
            <a:off x="4132730" y="6320118"/>
            <a:ext cx="381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</a:t>
            </a:r>
            <a:r>
              <a:rPr lang="en-US" dirty="0"/>
              <a:t> instances of semi-honest protocol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44CDD5-882F-55B3-5D52-9C245D086478}"/>
              </a:ext>
            </a:extLst>
          </p:cNvPr>
          <p:cNvSpPr/>
          <p:nvPr/>
        </p:nvSpPr>
        <p:spPr>
          <a:xfrm>
            <a:off x="681318" y="5450541"/>
            <a:ext cx="295835" cy="403412"/>
          </a:xfrm>
          <a:prstGeom prst="ellipse">
            <a:avLst/>
          </a:prstGeom>
          <a:solidFill>
            <a:schemeClr val="lt1">
              <a:alpha val="14084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DC040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81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6" grpId="0"/>
      <p:bldP spid="77" grpId="0"/>
      <p:bldP spid="78" grpId="0"/>
      <p:bldP spid="82" grpId="0"/>
      <p:bldP spid="83" grpId="0"/>
      <p:bldP spid="84" grpId="0"/>
      <p:bldP spid="3" grpId="0" animBg="1"/>
      <p:bldP spid="23" grpId="0" animBg="1"/>
      <p:bldP spid="25" grpId="0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53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8" grpId="0" animBg="1"/>
      <p:bldP spid="89" grpId="0"/>
      <p:bldP spid="90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05BD-5F1F-83D8-4FF2-7DEFC464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2PC Protocol</a:t>
            </a:r>
          </a:p>
        </p:txBody>
      </p:sp>
      <p:pic>
        <p:nvPicPr>
          <p:cNvPr id="4" name="Content Placeholder 4" descr="A cartoon of a person with brown hair&#10;&#10;AI-generated content may be incorrect.">
            <a:extLst>
              <a:ext uri="{FF2B5EF4-FFF2-40B4-BE49-F238E27FC236}">
                <a16:creationId xmlns:a16="http://schemas.microsoft.com/office/drawing/2014/main" id="{CE3B303A-FBF4-9BD5-B070-C7D72922B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5" y="2864644"/>
            <a:ext cx="1587500" cy="2273300"/>
          </a:xfrm>
          <a:prstGeom prst="rect">
            <a:avLst/>
          </a:prstGeom>
        </p:spPr>
      </p:pic>
      <p:pic>
        <p:nvPicPr>
          <p:cNvPr id="5" name="Picture 4" descr="A cartoon of a child&#10;&#10;AI-generated content may be incorrect.">
            <a:extLst>
              <a:ext uri="{FF2B5EF4-FFF2-40B4-BE49-F238E27FC236}">
                <a16:creationId xmlns:a16="http://schemas.microsoft.com/office/drawing/2014/main" id="{7DF08CB3-0E4F-D0BA-895B-942C98C77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565" y="2839244"/>
            <a:ext cx="1600200" cy="2298700"/>
          </a:xfrm>
          <a:prstGeom prst="rect">
            <a:avLst/>
          </a:prstGeom>
        </p:spPr>
      </p:pic>
      <p:pic>
        <p:nvPicPr>
          <p:cNvPr id="6" name="Picture 5" descr="A close-up of a device&#10;&#10;AI-generated content may be incorrect.">
            <a:extLst>
              <a:ext uri="{FF2B5EF4-FFF2-40B4-BE49-F238E27FC236}">
                <a16:creationId xmlns:a16="http://schemas.microsoft.com/office/drawing/2014/main" id="{53078706-1D1D-294D-CC92-43B7CB380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2326512"/>
            <a:ext cx="1883020" cy="681474"/>
          </a:xfrm>
          <a:prstGeom prst="rect">
            <a:avLst/>
          </a:prstGeom>
        </p:spPr>
      </p:pic>
      <p:pic>
        <p:nvPicPr>
          <p:cNvPr id="7" name="Picture 6" descr="A close-up of a device&#10;&#10;AI-generated content may be incorrect.">
            <a:extLst>
              <a:ext uri="{FF2B5EF4-FFF2-40B4-BE49-F238E27FC236}">
                <a16:creationId xmlns:a16="http://schemas.microsoft.com/office/drawing/2014/main" id="{2B897C1B-BF23-38AD-1FC9-C0ED17343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3088263"/>
            <a:ext cx="1883020" cy="681474"/>
          </a:xfrm>
          <a:prstGeom prst="rect">
            <a:avLst/>
          </a:prstGeom>
        </p:spPr>
      </p:pic>
      <p:pic>
        <p:nvPicPr>
          <p:cNvPr id="8" name="Picture 7" descr="A close-up of a device&#10;&#10;AI-generated content may be incorrect.">
            <a:extLst>
              <a:ext uri="{FF2B5EF4-FFF2-40B4-BE49-F238E27FC236}">
                <a16:creationId xmlns:a16="http://schemas.microsoft.com/office/drawing/2014/main" id="{AE254608-65CF-F7D9-8FCA-D9300283F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3873709"/>
            <a:ext cx="1883020" cy="681474"/>
          </a:xfrm>
          <a:prstGeom prst="rect">
            <a:avLst/>
          </a:prstGeom>
        </p:spPr>
      </p:pic>
      <p:pic>
        <p:nvPicPr>
          <p:cNvPr id="9" name="Picture 8" descr="A close-up of a device&#10;&#10;AI-generated content may be incorrect.">
            <a:extLst>
              <a:ext uri="{FF2B5EF4-FFF2-40B4-BE49-F238E27FC236}">
                <a16:creationId xmlns:a16="http://schemas.microsoft.com/office/drawing/2014/main" id="{427A0489-8F10-4DDA-D5C5-EE8DA1504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4739432"/>
            <a:ext cx="1883020" cy="681474"/>
          </a:xfrm>
          <a:prstGeom prst="rect">
            <a:avLst/>
          </a:prstGeom>
        </p:spPr>
      </p:pic>
      <p:pic>
        <p:nvPicPr>
          <p:cNvPr id="10" name="Picture 9" descr="A close-up of a device&#10;&#10;AI-generated content may be incorrect.">
            <a:extLst>
              <a:ext uri="{FF2B5EF4-FFF2-40B4-BE49-F238E27FC236}">
                <a16:creationId xmlns:a16="http://schemas.microsoft.com/office/drawing/2014/main" id="{288A16BA-3FD9-00DC-5957-44B35EA05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5524878"/>
            <a:ext cx="1883020" cy="68147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69F3A9-6EF8-B839-B1B3-FC092460ABB1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2101712" y="1881803"/>
            <a:ext cx="2902088" cy="1597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2605E1-37D1-73B9-61D1-3CBB684BD7DA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217039" y="2667249"/>
            <a:ext cx="2783732" cy="100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7A5290-594E-ADC1-7A74-7B7CCC61A71B}"/>
              </a:ext>
            </a:extLst>
          </p:cNvPr>
          <p:cNvCxnSpPr>
            <a:cxnSpLocks/>
          </p:cNvCxnSpPr>
          <p:nvPr/>
        </p:nvCxnSpPr>
        <p:spPr>
          <a:xfrm>
            <a:off x="2060233" y="4491946"/>
            <a:ext cx="2868442" cy="1409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E77C64-9789-AAD0-DBDC-93777FE3944E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6886820" y="1881803"/>
            <a:ext cx="3150439" cy="1901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CD629F-F4CD-BB55-9F87-50EEF06C342E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6883791" y="2667249"/>
            <a:ext cx="2972972" cy="1293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44DE08-03A1-7CA7-7110-4EE7F923B034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6879102" y="3429000"/>
            <a:ext cx="2894036" cy="756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3F59AD-B984-D70E-CA40-B13ADCBDA67E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6883791" y="4214446"/>
            <a:ext cx="2894036" cy="145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946F75-959D-DF01-77C0-D7FBBEC07F22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6879102" y="4630061"/>
            <a:ext cx="2977661" cy="450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762853-54F5-7F32-3A01-5F5CC64D029F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883791" y="4814310"/>
            <a:ext cx="3184085" cy="1051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close-up of a device&#10;&#10;AI-generated content may be incorrect.">
            <a:extLst>
              <a:ext uri="{FF2B5EF4-FFF2-40B4-BE49-F238E27FC236}">
                <a16:creationId xmlns:a16="http://schemas.microsoft.com/office/drawing/2014/main" id="{97C27143-F6F8-C7CC-A305-07CF95DF7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1541066"/>
            <a:ext cx="1883020" cy="6814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725298D-47FC-FAA0-AE4C-A46C2973568D}"/>
              </a:ext>
            </a:extLst>
          </p:cNvPr>
          <p:cNvSpPr txBox="1"/>
          <p:nvPr/>
        </p:nvSpPr>
        <p:spPr>
          <a:xfrm>
            <a:off x="4304757" y="1715494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64D683-F154-F8C8-12CE-E4C57B39D1C9}"/>
              </a:ext>
            </a:extLst>
          </p:cNvPr>
          <p:cNvSpPr txBox="1"/>
          <p:nvPr/>
        </p:nvSpPr>
        <p:spPr>
          <a:xfrm>
            <a:off x="4253616" y="5243210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6704CD-52D8-318F-0B39-252A41562E14}"/>
              </a:ext>
            </a:extLst>
          </p:cNvPr>
          <p:cNvSpPr txBox="1"/>
          <p:nvPr/>
        </p:nvSpPr>
        <p:spPr>
          <a:xfrm>
            <a:off x="7055377" y="1761661"/>
            <a:ext cx="114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),</a:t>
            </a:r>
            <a:r>
              <a:rPr lang="en-US" sz="1400" i="1" dirty="0"/>
              <a:t>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  <a:p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7A7AED-11D2-BC3A-B40B-CC5AC5B3994D}"/>
              </a:ext>
            </a:extLst>
          </p:cNvPr>
          <p:cNvSpPr txBox="1"/>
          <p:nvPr/>
        </p:nvSpPr>
        <p:spPr>
          <a:xfrm>
            <a:off x="7071831" y="2544146"/>
            <a:ext cx="1155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),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E70F21-0F3E-7371-CB0C-9E3CFFA8431F}"/>
              </a:ext>
            </a:extLst>
          </p:cNvPr>
          <p:cNvSpPr txBox="1"/>
          <p:nvPr/>
        </p:nvSpPr>
        <p:spPr>
          <a:xfrm>
            <a:off x="6837816" y="5297378"/>
            <a:ext cx="1203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),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8803085-00E2-B886-03B9-317A0E41FC4F}"/>
              </a:ext>
            </a:extLst>
          </p:cNvPr>
          <p:cNvCxnSpPr>
            <a:cxnSpLocks/>
          </p:cNvCxnSpPr>
          <p:nvPr/>
        </p:nvCxnSpPr>
        <p:spPr>
          <a:xfrm flipH="1">
            <a:off x="2132329" y="1999630"/>
            <a:ext cx="2914405" cy="1589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D83381B-9257-4048-1BA1-B8C078FA9E55}"/>
              </a:ext>
            </a:extLst>
          </p:cNvPr>
          <p:cNvCxnSpPr>
            <a:cxnSpLocks/>
          </p:cNvCxnSpPr>
          <p:nvPr/>
        </p:nvCxnSpPr>
        <p:spPr>
          <a:xfrm flipH="1">
            <a:off x="2217039" y="2793347"/>
            <a:ext cx="2791450" cy="9763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86DB19B-DDB2-DD27-69A9-C44F6DC16440}"/>
              </a:ext>
            </a:extLst>
          </p:cNvPr>
          <p:cNvCxnSpPr>
            <a:cxnSpLocks/>
          </p:cNvCxnSpPr>
          <p:nvPr/>
        </p:nvCxnSpPr>
        <p:spPr>
          <a:xfrm flipH="1" flipV="1">
            <a:off x="2018421" y="4555183"/>
            <a:ext cx="2952067" cy="1480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0733D5-F2C6-8E40-F99E-04FD820F5EE2}"/>
              </a:ext>
            </a:extLst>
          </p:cNvPr>
          <p:cNvSpPr txBox="1"/>
          <p:nvPr/>
        </p:nvSpPr>
        <p:spPr>
          <a:xfrm>
            <a:off x="4375529" y="2192554"/>
            <a:ext cx="1787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 </a:t>
            </a:r>
            <a:r>
              <a:rPr lang="en-CA" sz="1400" dirty="0"/>
              <a:t>·</a:t>
            </a:r>
            <a:r>
              <a:rPr lang="en-US" sz="1400" dirty="0"/>
              <a:t>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 +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  <a:p>
            <a:endParaRPr lang="en-US" sz="1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203D98-ACA6-DEDF-BB6C-E57EAB0BC115}"/>
              </a:ext>
            </a:extLst>
          </p:cNvPr>
          <p:cNvSpPr txBox="1"/>
          <p:nvPr/>
        </p:nvSpPr>
        <p:spPr>
          <a:xfrm>
            <a:off x="3980799" y="3033582"/>
            <a:ext cx="1788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 </a:t>
            </a:r>
            <a:r>
              <a:rPr lang="en-CA" sz="1400" dirty="0"/>
              <a:t>·</a:t>
            </a:r>
            <a:r>
              <a:rPr lang="en-US" sz="1400" dirty="0"/>
              <a:t>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 +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79024E-687D-F2BC-5F26-C494F5E266B8}"/>
              </a:ext>
            </a:extLst>
          </p:cNvPr>
          <p:cNvSpPr txBox="1"/>
          <p:nvPr/>
        </p:nvSpPr>
        <p:spPr>
          <a:xfrm>
            <a:off x="3668276" y="5901466"/>
            <a:ext cx="1344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 </a:t>
            </a:r>
            <a:r>
              <a:rPr lang="en-CA" sz="1400" dirty="0"/>
              <a:t>·</a:t>
            </a:r>
            <a:r>
              <a:rPr lang="en-US" sz="1400" dirty="0"/>
              <a:t>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 +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  <a:p>
            <a:endParaRPr lang="en-US" sz="1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B2461D-9CBF-D91C-DC24-BBEE9765621C}"/>
              </a:ext>
            </a:extLst>
          </p:cNvPr>
          <p:cNvCxnSpPr>
            <a:cxnSpLocks/>
          </p:cNvCxnSpPr>
          <p:nvPr/>
        </p:nvCxnSpPr>
        <p:spPr>
          <a:xfrm flipV="1">
            <a:off x="2221728" y="3463687"/>
            <a:ext cx="2743737" cy="497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1A2D882-4E7B-D40B-BA6C-D48BC87D012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217039" y="4067392"/>
            <a:ext cx="2783732" cy="147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4BD199-D702-5954-E41E-60B85C52ECB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11538" y="4227310"/>
            <a:ext cx="2784544" cy="852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091AFE-92B2-1FF3-D697-3B4D12B54531}"/>
              </a:ext>
            </a:extLst>
          </p:cNvPr>
          <p:cNvCxnSpPr>
            <a:cxnSpLocks/>
          </p:cNvCxnSpPr>
          <p:nvPr/>
        </p:nvCxnSpPr>
        <p:spPr>
          <a:xfrm flipH="1">
            <a:off x="2249537" y="3588774"/>
            <a:ext cx="2715928" cy="430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E8B4532-F792-C181-CDF3-AC7F736C1A91}"/>
              </a:ext>
            </a:extLst>
          </p:cNvPr>
          <p:cNvCxnSpPr>
            <a:cxnSpLocks/>
          </p:cNvCxnSpPr>
          <p:nvPr/>
        </p:nvCxnSpPr>
        <p:spPr>
          <a:xfrm flipH="1" flipV="1">
            <a:off x="2234924" y="4148179"/>
            <a:ext cx="2730541" cy="198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2D22D0F-A8E1-D45C-4FEF-A59225140CEC}"/>
              </a:ext>
            </a:extLst>
          </p:cNvPr>
          <p:cNvCxnSpPr>
            <a:cxnSpLocks/>
          </p:cNvCxnSpPr>
          <p:nvPr/>
        </p:nvCxnSpPr>
        <p:spPr>
          <a:xfrm flipH="1" flipV="1">
            <a:off x="2146102" y="4258459"/>
            <a:ext cx="2819363" cy="931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DC16EA3-D4BB-5760-BF6F-0EF0AD1D5D3A}"/>
              </a:ext>
            </a:extLst>
          </p:cNvPr>
          <p:cNvSpPr/>
          <p:nvPr/>
        </p:nvSpPr>
        <p:spPr>
          <a:xfrm>
            <a:off x="1511520" y="5189513"/>
            <a:ext cx="428881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2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277A5D-DC97-5599-F921-D9F1D0D100D6}"/>
              </a:ext>
            </a:extLst>
          </p:cNvPr>
          <p:cNvSpPr/>
          <p:nvPr/>
        </p:nvSpPr>
        <p:spPr>
          <a:xfrm>
            <a:off x="1945983" y="5189513"/>
            <a:ext cx="476203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3</a:t>
            </a:r>
            <a:r>
              <a:rPr lang="en-US" sz="1200" dirty="0"/>
              <a:t>y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AAB0B8E-2DF0-16A4-77D8-B8901FF831FE}"/>
              </a:ext>
            </a:extLst>
          </p:cNvPr>
          <p:cNvSpPr/>
          <p:nvPr/>
        </p:nvSpPr>
        <p:spPr>
          <a:xfrm>
            <a:off x="2422186" y="5189513"/>
            <a:ext cx="476203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3</a:t>
            </a:r>
            <a:r>
              <a:rPr lang="en-US" sz="1200" dirty="0"/>
              <a:t> y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79A798A-12EC-34F6-0A05-9F4FD4A15D88}"/>
              </a:ext>
            </a:extLst>
          </p:cNvPr>
          <p:cNvSpPr/>
          <p:nvPr/>
        </p:nvSpPr>
        <p:spPr>
          <a:xfrm>
            <a:off x="1016950" y="5189513"/>
            <a:ext cx="488988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y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1CFBDF-02DB-D25F-D66A-A8E10A2367A1}"/>
              </a:ext>
            </a:extLst>
          </p:cNvPr>
          <p:cNvSpPr/>
          <p:nvPr/>
        </p:nvSpPr>
        <p:spPr>
          <a:xfrm>
            <a:off x="642971" y="5189512"/>
            <a:ext cx="371188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A36909-762B-3558-0DEC-F07D667AEACE}"/>
              </a:ext>
            </a:extLst>
          </p:cNvPr>
          <p:cNvSpPr/>
          <p:nvPr/>
        </p:nvSpPr>
        <p:spPr>
          <a:xfrm>
            <a:off x="267929" y="5189512"/>
            <a:ext cx="371188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417A10-05DF-FF32-1739-1F9CB3D42B92}"/>
              </a:ext>
            </a:extLst>
          </p:cNvPr>
          <p:cNvSpPr/>
          <p:nvPr/>
        </p:nvSpPr>
        <p:spPr>
          <a:xfrm>
            <a:off x="10152046" y="1199213"/>
            <a:ext cx="428881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F4E36D-ACB8-C3B0-87F6-E3078313C2C9}"/>
              </a:ext>
            </a:extLst>
          </p:cNvPr>
          <p:cNvSpPr/>
          <p:nvPr/>
        </p:nvSpPr>
        <p:spPr>
          <a:xfrm>
            <a:off x="10586509" y="1199213"/>
            <a:ext cx="476203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5</a:t>
            </a:r>
            <a:endParaRPr lang="en-US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2001F4-0B57-DFC0-C62A-B22839090F50}"/>
              </a:ext>
            </a:extLst>
          </p:cNvPr>
          <p:cNvSpPr/>
          <p:nvPr/>
        </p:nvSpPr>
        <p:spPr>
          <a:xfrm>
            <a:off x="11062712" y="1199213"/>
            <a:ext cx="476203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6</a:t>
            </a:r>
            <a:endParaRPr lang="en-US" sz="12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2718DB9-E295-60D0-4B15-2614C513745F}"/>
              </a:ext>
            </a:extLst>
          </p:cNvPr>
          <p:cNvSpPr/>
          <p:nvPr/>
        </p:nvSpPr>
        <p:spPr>
          <a:xfrm>
            <a:off x="9657476" y="1199213"/>
            <a:ext cx="4889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EECBB6-3735-8F6E-E72B-C6407E4C7375}"/>
              </a:ext>
            </a:extLst>
          </p:cNvPr>
          <p:cNvSpPr/>
          <p:nvPr/>
        </p:nvSpPr>
        <p:spPr>
          <a:xfrm>
            <a:off x="9283497" y="1199212"/>
            <a:ext cx="3711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E2007C5-C974-2139-2FB6-D3BB5A346FDF}"/>
              </a:ext>
            </a:extLst>
          </p:cNvPr>
          <p:cNvSpPr/>
          <p:nvPr/>
        </p:nvSpPr>
        <p:spPr>
          <a:xfrm>
            <a:off x="8908455" y="1199212"/>
            <a:ext cx="3711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66C811-18EE-8748-B6FA-AFFCA8B39354}"/>
              </a:ext>
            </a:extLst>
          </p:cNvPr>
          <p:cNvSpPr txBox="1"/>
          <p:nvPr/>
        </p:nvSpPr>
        <p:spPr>
          <a:xfrm>
            <a:off x="8790600" y="808871"/>
            <a:ext cx="305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a random vector </a:t>
            </a:r>
            <a:r>
              <a:rPr lang="en-US" dirty="0" err="1"/>
              <a:t>p</a:t>
            </a:r>
            <a:r>
              <a:rPr lang="en-US" baseline="30000" dirty="0" err="1"/>
              <a:t>z</a:t>
            </a:r>
            <a:r>
              <a:rPr lang="en-US" dirty="0"/>
              <a:t>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8707C1C-B74F-7201-EE5F-CC8FC1CABD80}"/>
              </a:ext>
            </a:extLst>
          </p:cNvPr>
          <p:cNvSpPr txBox="1"/>
          <p:nvPr/>
        </p:nvSpPr>
        <p:spPr>
          <a:xfrm>
            <a:off x="9169400" y="1582078"/>
            <a:ext cx="223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z</a:t>
            </a:r>
            <a:r>
              <a:rPr lang="en-US" baseline="-25000" dirty="0"/>
              <a:t>1</a:t>
            </a:r>
            <a:r>
              <a:rPr lang="en-US" dirty="0"/>
              <a:t> + … + z</a:t>
            </a:r>
            <a:r>
              <a:rPr lang="en-US" baseline="-25000" dirty="0"/>
              <a:t>6</a:t>
            </a:r>
            <a:r>
              <a:rPr lang="en-US" dirty="0"/>
              <a:t> = 0.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9775EF-FCCD-DF80-F8D1-1FA7C5ED08E2}"/>
              </a:ext>
            </a:extLst>
          </p:cNvPr>
          <p:cNvSpPr/>
          <p:nvPr/>
        </p:nvSpPr>
        <p:spPr>
          <a:xfrm>
            <a:off x="1511520" y="6009261"/>
            <a:ext cx="428881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2B6AE40-6603-33E1-BB25-B7578DE3F5D1}"/>
              </a:ext>
            </a:extLst>
          </p:cNvPr>
          <p:cNvSpPr/>
          <p:nvPr/>
        </p:nvSpPr>
        <p:spPr>
          <a:xfrm>
            <a:off x="1945983" y="6009261"/>
            <a:ext cx="476203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5</a:t>
            </a:r>
            <a:endParaRPr lang="en-US" sz="12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E96C8F-A112-4A2A-48C8-8294C3D4647A}"/>
              </a:ext>
            </a:extLst>
          </p:cNvPr>
          <p:cNvSpPr/>
          <p:nvPr/>
        </p:nvSpPr>
        <p:spPr>
          <a:xfrm>
            <a:off x="2422186" y="6009261"/>
            <a:ext cx="476203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6</a:t>
            </a:r>
            <a:endParaRPr lang="en-US" sz="12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FF75DAF-C053-06E6-30DE-BD0B92E4FDA2}"/>
              </a:ext>
            </a:extLst>
          </p:cNvPr>
          <p:cNvSpPr/>
          <p:nvPr/>
        </p:nvSpPr>
        <p:spPr>
          <a:xfrm>
            <a:off x="1016950" y="6009261"/>
            <a:ext cx="4889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2260720-76C5-280F-AD35-4D6FCC8C23CB}"/>
              </a:ext>
            </a:extLst>
          </p:cNvPr>
          <p:cNvSpPr/>
          <p:nvPr/>
        </p:nvSpPr>
        <p:spPr>
          <a:xfrm>
            <a:off x="642971" y="6009260"/>
            <a:ext cx="3711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B218F10-607C-DF15-325C-7C7FBF0BCA5A}"/>
              </a:ext>
            </a:extLst>
          </p:cNvPr>
          <p:cNvSpPr/>
          <p:nvPr/>
        </p:nvSpPr>
        <p:spPr>
          <a:xfrm>
            <a:off x="267929" y="6009260"/>
            <a:ext cx="3711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8EEAD54-3D8C-CDF5-DC84-1DAF6B7683A3}"/>
              </a:ext>
            </a:extLst>
          </p:cNvPr>
          <p:cNvSpPr txBox="1"/>
          <p:nvPr/>
        </p:nvSpPr>
        <p:spPr>
          <a:xfrm>
            <a:off x="828565" y="5586031"/>
            <a:ext cx="178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masked by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616AECF-C52B-86D6-E9BB-47DABA748730}"/>
              </a:ext>
            </a:extLst>
          </p:cNvPr>
          <p:cNvSpPr txBox="1"/>
          <p:nvPr/>
        </p:nvSpPr>
        <p:spPr>
          <a:xfrm>
            <a:off x="220234" y="6387890"/>
            <a:ext cx="286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 sum is still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</a:t>
            </a:r>
            <a:r>
              <a:rPr lang="en-US" b="1" dirty="0" err="1"/>
              <a:t>y</a:t>
            </a:r>
            <a:r>
              <a:rPr lang="en-US" dirty="0"/>
              <a:t>)</a:t>
            </a:r>
          </a:p>
        </p:txBody>
      </p:sp>
      <p:pic>
        <p:nvPicPr>
          <p:cNvPr id="68" name="Graphic 67" descr="Checkmark with solid fill">
            <a:extLst>
              <a:ext uri="{FF2B5EF4-FFF2-40B4-BE49-F238E27FC236}">
                <a16:creationId xmlns:a16="http://schemas.microsoft.com/office/drawing/2014/main" id="{3CF3A2ED-D5E2-0975-ADE1-7DE78BAA7D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5769" y="6391913"/>
            <a:ext cx="255126" cy="31555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A442846-0637-E65F-3CF1-04BC3C133811}"/>
              </a:ext>
            </a:extLst>
          </p:cNvPr>
          <p:cNvSpPr txBox="1"/>
          <p:nvPr/>
        </p:nvSpPr>
        <p:spPr>
          <a:xfrm>
            <a:off x="6707996" y="144395"/>
            <a:ext cx="188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Oblivious Linear Evaluation (OLE)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E669F-6155-52B8-72CB-A602E263E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3039" y="2940502"/>
            <a:ext cx="1259251" cy="1477271"/>
          </a:xfrm>
          <a:prstGeom prst="rect">
            <a:avLst/>
          </a:prstGeom>
        </p:spPr>
      </p:pic>
      <p:sp>
        <p:nvSpPr>
          <p:cNvPr id="22" name="Oval Callout 21">
            <a:extLst>
              <a:ext uri="{FF2B5EF4-FFF2-40B4-BE49-F238E27FC236}">
                <a16:creationId xmlns:a16="http://schemas.microsoft.com/office/drawing/2014/main" id="{835EEDA3-A4AC-6958-1B6D-53D0FC1F56CE}"/>
              </a:ext>
            </a:extLst>
          </p:cNvPr>
          <p:cNvSpPr/>
          <p:nvPr/>
        </p:nvSpPr>
        <p:spPr>
          <a:xfrm>
            <a:off x="5359627" y="860283"/>
            <a:ext cx="2611355" cy="68766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 err="1"/>
              <a:t>p</a:t>
            </a:r>
            <a:r>
              <a:rPr lang="en-US" sz="1600" i="1" baseline="30000" dirty="0" err="1"/>
              <a:t>x</a:t>
            </a:r>
            <a:r>
              <a:rPr lang="en-US" sz="1600" dirty="0"/>
              <a:t>(</a:t>
            </a:r>
            <a:r>
              <a:rPr lang="el-GR" sz="1600" dirty="0"/>
              <a:t>α</a:t>
            </a:r>
            <a:r>
              <a:rPr lang="en-US" sz="1600" baseline="-25000" dirty="0" err="1"/>
              <a:t>i</a:t>
            </a:r>
            <a:r>
              <a:rPr lang="en-US" sz="1600" dirty="0"/>
              <a:t>) </a:t>
            </a:r>
            <a:r>
              <a:rPr lang="en-CA" sz="1600" dirty="0"/>
              <a:t>·</a:t>
            </a:r>
            <a:r>
              <a:rPr lang="en-US" sz="1600" dirty="0"/>
              <a:t> </a:t>
            </a:r>
            <a:r>
              <a:rPr lang="en-US" sz="1600" i="1" dirty="0" err="1"/>
              <a:t>p</a:t>
            </a:r>
            <a:r>
              <a:rPr lang="en-US" sz="1600" i="1" baseline="30000" dirty="0" err="1"/>
              <a:t>y</a:t>
            </a:r>
            <a:r>
              <a:rPr lang="en-US" sz="1600" dirty="0"/>
              <a:t>(</a:t>
            </a:r>
            <a:r>
              <a:rPr lang="el-GR" sz="1600" dirty="0"/>
              <a:t>α</a:t>
            </a:r>
            <a:r>
              <a:rPr lang="en-US" sz="1600" baseline="-25000" dirty="0" err="1"/>
              <a:t>i</a:t>
            </a:r>
            <a:r>
              <a:rPr lang="en-US" sz="1600" dirty="0"/>
              <a:t>) + </a:t>
            </a:r>
            <a:r>
              <a:rPr lang="en-US" sz="1600" i="1" dirty="0" err="1"/>
              <a:t>p</a:t>
            </a:r>
            <a:r>
              <a:rPr lang="en-US" sz="1600" i="1" baseline="30000" dirty="0" err="1"/>
              <a:t>z</a:t>
            </a:r>
            <a:r>
              <a:rPr lang="en-US" sz="1600" dirty="0"/>
              <a:t>(</a:t>
            </a:r>
            <a:r>
              <a:rPr lang="el-GR" sz="1600" dirty="0"/>
              <a:t>α</a:t>
            </a:r>
            <a:r>
              <a:rPr lang="en-US" sz="1600" baseline="-25000" dirty="0" err="1"/>
              <a:t>i</a:t>
            </a:r>
            <a:r>
              <a:rPr lang="en-US" sz="1600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DB9C6E-E98F-6F3E-CBF9-92D04AB7813E}"/>
              </a:ext>
            </a:extLst>
          </p:cNvPr>
          <p:cNvSpPr txBox="1"/>
          <p:nvPr/>
        </p:nvSpPr>
        <p:spPr>
          <a:xfrm>
            <a:off x="5213441" y="334101"/>
            <a:ext cx="45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</a:t>
            </a:r>
          </a:p>
        </p:txBody>
      </p:sp>
      <p:sp>
        <p:nvSpPr>
          <p:cNvPr id="41" name="Left Arrow 40">
            <a:extLst>
              <a:ext uri="{FF2B5EF4-FFF2-40B4-BE49-F238E27FC236}">
                <a16:creationId xmlns:a16="http://schemas.microsoft.com/office/drawing/2014/main" id="{7D97455B-FBAD-5357-52F0-539FFE2AD951}"/>
              </a:ext>
            </a:extLst>
          </p:cNvPr>
          <p:cNvSpPr/>
          <p:nvPr/>
        </p:nvSpPr>
        <p:spPr>
          <a:xfrm>
            <a:off x="5671818" y="481019"/>
            <a:ext cx="1036178" cy="1158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78B2A2-DBE7-E5AA-60B0-B72EAB4D7D7D}"/>
              </a:ext>
            </a:extLst>
          </p:cNvPr>
          <p:cNvSpPr txBox="1"/>
          <p:nvPr/>
        </p:nvSpPr>
        <p:spPr>
          <a:xfrm>
            <a:off x="5874338" y="15819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01BD1D-EB39-C95D-6B17-B137AED60F6E}"/>
              </a:ext>
            </a:extLst>
          </p:cNvPr>
          <p:cNvSpPr txBox="1"/>
          <p:nvPr/>
        </p:nvSpPr>
        <p:spPr>
          <a:xfrm>
            <a:off x="2505939" y="3566605"/>
            <a:ext cx="990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Packed secret share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3C86E0-C55E-E54A-0B3E-36573AF326E0}"/>
              </a:ext>
            </a:extLst>
          </p:cNvPr>
          <p:cNvSpPr txBox="1"/>
          <p:nvPr/>
        </p:nvSpPr>
        <p:spPr>
          <a:xfrm>
            <a:off x="8790480" y="3435565"/>
            <a:ext cx="99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Packed secret share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30000" dirty="0" err="1"/>
              <a:t>z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8AAD4DC-4257-CE47-6F2F-09E3D4611DE5}"/>
              </a:ext>
            </a:extLst>
          </p:cNvPr>
          <p:cNvSpPr txBox="1"/>
          <p:nvPr/>
        </p:nvSpPr>
        <p:spPr>
          <a:xfrm>
            <a:off x="266811" y="4819013"/>
            <a:ext cx="140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Reconstruct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176CAB9-B974-BD06-A3B6-B9C3249E6DAD}"/>
              </a:ext>
            </a:extLst>
          </p:cNvPr>
          <p:cNvSpPr/>
          <p:nvPr/>
        </p:nvSpPr>
        <p:spPr>
          <a:xfrm>
            <a:off x="10837114" y="2656289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D57D4E7-0983-FC24-28C0-F7F6C76FC998}"/>
              </a:ext>
            </a:extLst>
          </p:cNvPr>
          <p:cNvSpPr/>
          <p:nvPr/>
        </p:nvSpPr>
        <p:spPr>
          <a:xfrm>
            <a:off x="11217187" y="2656289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1A4529-7766-C9D4-2AD7-DD1D7C90E838}"/>
              </a:ext>
            </a:extLst>
          </p:cNvPr>
          <p:cNvSpPr/>
          <p:nvPr/>
        </p:nvSpPr>
        <p:spPr>
          <a:xfrm>
            <a:off x="11600578" y="2656287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3</a:t>
            </a:r>
            <a:r>
              <a:rPr lang="en-US" sz="1200" dirty="0"/>
              <a:t> y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A299EC2-734F-7C4D-2D12-E08061F36B00}"/>
              </a:ext>
            </a:extLst>
          </p:cNvPr>
          <p:cNvSpPr/>
          <p:nvPr/>
        </p:nvSpPr>
        <p:spPr>
          <a:xfrm>
            <a:off x="10460611" y="2656289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31CD05-2F8C-E953-9ADB-06A3824AFF12}"/>
              </a:ext>
            </a:extLst>
          </p:cNvPr>
          <p:cNvSpPr/>
          <p:nvPr/>
        </p:nvSpPr>
        <p:spPr>
          <a:xfrm>
            <a:off x="10102286" y="2656289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736FA7D-D3C6-0B8E-ED37-9BB1DB789146}"/>
              </a:ext>
            </a:extLst>
          </p:cNvPr>
          <p:cNvSpPr/>
          <p:nvPr/>
        </p:nvSpPr>
        <p:spPr>
          <a:xfrm>
            <a:off x="9724997" y="2656288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632AE90-901A-4E6B-1523-EE5EE6E36767}"/>
              </a:ext>
            </a:extLst>
          </p:cNvPr>
          <p:cNvSpPr/>
          <p:nvPr/>
        </p:nvSpPr>
        <p:spPr>
          <a:xfrm>
            <a:off x="1391277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2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7581105-D3E1-83DE-4969-45E4F773BDCF}"/>
              </a:ext>
            </a:extLst>
          </p:cNvPr>
          <p:cNvSpPr/>
          <p:nvPr/>
        </p:nvSpPr>
        <p:spPr>
          <a:xfrm>
            <a:off x="1771350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4368D6A-B565-9CFC-9588-5CF0E3191869}"/>
              </a:ext>
            </a:extLst>
          </p:cNvPr>
          <p:cNvSpPr/>
          <p:nvPr/>
        </p:nvSpPr>
        <p:spPr>
          <a:xfrm>
            <a:off x="2154741" y="2681581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85B523B-0810-2B2A-FB63-C27FA1FBEE65}"/>
              </a:ext>
            </a:extLst>
          </p:cNvPr>
          <p:cNvSpPr/>
          <p:nvPr/>
        </p:nvSpPr>
        <p:spPr>
          <a:xfrm>
            <a:off x="1014774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81282AC-1544-317A-35CD-E88D3217FC1A}"/>
              </a:ext>
            </a:extLst>
          </p:cNvPr>
          <p:cNvSpPr/>
          <p:nvPr/>
        </p:nvSpPr>
        <p:spPr>
          <a:xfrm>
            <a:off x="656449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1149093-B905-FF40-87D1-E8367D4E00F9}"/>
              </a:ext>
            </a:extLst>
          </p:cNvPr>
          <p:cNvSpPr/>
          <p:nvPr/>
        </p:nvSpPr>
        <p:spPr>
          <a:xfrm>
            <a:off x="279160" y="2681582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061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/>
      <p:bldP spid="33" grpId="0"/>
      <p:bldP spid="34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9" grpId="0"/>
      <p:bldP spid="22" grpId="0" animBg="1"/>
      <p:bldP spid="23" grpId="0"/>
      <p:bldP spid="41" grpId="0" animBg="1"/>
      <p:bldP spid="48" grpId="0"/>
      <p:bldP spid="49" grpId="0"/>
      <p:bldP spid="50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67B5B-E5BB-B043-1018-EA1DD2105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D4200E-FFFD-668D-CB6F-152D5F335481}"/>
              </a:ext>
            </a:extLst>
          </p:cNvPr>
          <p:cNvSpPr txBox="1"/>
          <p:nvPr/>
        </p:nvSpPr>
        <p:spPr>
          <a:xfrm>
            <a:off x="1227583" y="3742653"/>
            <a:ext cx="9736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Specialized zero-knowledge proofs to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enforce the behavior of malicious adversaries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1D9E4F-C2AB-A4D8-B523-193B6628016E}"/>
              </a:ext>
            </a:extLst>
          </p:cNvPr>
          <p:cNvSpPr txBox="1"/>
          <p:nvPr/>
        </p:nvSpPr>
        <p:spPr>
          <a:xfrm>
            <a:off x="1457430" y="1473448"/>
            <a:ext cx="927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However, decomposition could be incorrect and packed secret sharing can be invalid.</a:t>
            </a:r>
          </a:p>
        </p:txBody>
      </p:sp>
      <p:pic>
        <p:nvPicPr>
          <p:cNvPr id="3" name="Picture 2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87491477-6D8D-0CAC-D0D1-6809A134F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6" y="1432846"/>
            <a:ext cx="953624" cy="1118728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0A019CDF-FAC5-F4E2-861A-7965B73EB110}"/>
              </a:ext>
            </a:extLst>
          </p:cNvPr>
          <p:cNvSpPr/>
          <p:nvPr/>
        </p:nvSpPr>
        <p:spPr>
          <a:xfrm>
            <a:off x="980618" y="330875"/>
            <a:ext cx="1850223" cy="97976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Follow the protocol? Nah!</a:t>
            </a:r>
          </a:p>
        </p:txBody>
      </p:sp>
    </p:spTree>
    <p:extLst>
      <p:ext uri="{BB962C8B-B14F-4D97-AF65-F5344CB8AC3E}">
        <p14:creationId xmlns:p14="http://schemas.microsoft.com/office/powerpoint/2010/main" val="38556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3A8F-B2AC-BDF3-A91A-210BABC5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Packed Secret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83AA-54A0-58CE-6632-4FF8C154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376" y="2438033"/>
            <a:ext cx="10515600" cy="829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Suppose Bob shares </a:t>
            </a:r>
            <a:r>
              <a:rPr lang="en-US" sz="2000" i="1" dirty="0"/>
              <a:t>k</a:t>
            </a:r>
            <a:r>
              <a:rPr lang="en-US" sz="2000" dirty="0"/>
              <a:t> vectors </a:t>
            </a:r>
            <a:r>
              <a:rPr lang="en-US" sz="2000" i="1" dirty="0"/>
              <a:t>p</a:t>
            </a:r>
            <a:r>
              <a:rPr lang="en-US" sz="2000" i="1" baseline="30000" dirty="0"/>
              <a:t>y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p</a:t>
            </a:r>
            <a:r>
              <a:rPr lang="en-US" sz="2000" i="1" baseline="30000" dirty="0"/>
              <a:t>y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  <a:r>
              <a:rPr lang="en-US" sz="2000" i="1" dirty="0"/>
              <a:t>…</a:t>
            </a:r>
            <a:r>
              <a:rPr lang="en-US" sz="2000" dirty="0"/>
              <a:t> , </a:t>
            </a:r>
            <a:r>
              <a:rPr lang="en-US" sz="2000" i="1" dirty="0" err="1"/>
              <a:t>p</a:t>
            </a:r>
            <a:r>
              <a:rPr lang="en-US" sz="2000" i="1" baseline="30000" dirty="0" err="1"/>
              <a:t>y</a:t>
            </a:r>
            <a:r>
              <a:rPr lang="en-US" sz="2000" i="1" baseline="-25000" dirty="0" err="1"/>
              <a:t>k</a:t>
            </a:r>
            <a:r>
              <a:rPr lang="en-US" sz="2000" i="1" baseline="-25000" dirty="0"/>
              <a:t> 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/>
              <a:t>Let’s put their packed Shamir </a:t>
            </a:r>
            <a:r>
              <a:rPr lang="en-US" sz="2000" dirty="0" err="1"/>
              <a:t>sharings</a:t>
            </a:r>
            <a:r>
              <a:rPr lang="en-US" sz="2000" dirty="0"/>
              <a:t> row-by-row into a matrix:</a:t>
            </a:r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85D580B1-F451-9674-EC3F-AF9747E588F6}"/>
              </a:ext>
            </a:extLst>
          </p:cNvPr>
          <p:cNvSpPr/>
          <p:nvPr/>
        </p:nvSpPr>
        <p:spPr>
          <a:xfrm>
            <a:off x="2779075" y="3594656"/>
            <a:ext cx="6468955" cy="1874371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2B9ED-622E-0A72-2542-A2F9304A9A1A}"/>
              </a:ext>
            </a:extLst>
          </p:cNvPr>
          <p:cNvSpPr txBox="1"/>
          <p:nvPr/>
        </p:nvSpPr>
        <p:spPr>
          <a:xfrm>
            <a:off x="3193817" y="3535447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B4620-BEAA-5D88-58FC-C9A7F1141351}"/>
              </a:ext>
            </a:extLst>
          </p:cNvPr>
          <p:cNvSpPr txBox="1"/>
          <p:nvPr/>
        </p:nvSpPr>
        <p:spPr>
          <a:xfrm>
            <a:off x="4068888" y="3535447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5B3B0-1010-2696-15E2-5CC279A12AD9}"/>
              </a:ext>
            </a:extLst>
          </p:cNvPr>
          <p:cNvSpPr txBox="1"/>
          <p:nvPr/>
        </p:nvSpPr>
        <p:spPr>
          <a:xfrm>
            <a:off x="7721572" y="3520059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8C857-F922-9F86-B0B6-F783DDF359D5}"/>
              </a:ext>
            </a:extLst>
          </p:cNvPr>
          <p:cNvSpPr txBox="1"/>
          <p:nvPr/>
        </p:nvSpPr>
        <p:spPr>
          <a:xfrm>
            <a:off x="3193818" y="3912473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i="1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8F0FE-5335-A167-2740-32581BF0CE53}"/>
              </a:ext>
            </a:extLst>
          </p:cNvPr>
          <p:cNvSpPr txBox="1"/>
          <p:nvPr/>
        </p:nvSpPr>
        <p:spPr>
          <a:xfrm>
            <a:off x="4068889" y="3912473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B4205B-F118-B871-A571-7777B116361B}"/>
              </a:ext>
            </a:extLst>
          </p:cNvPr>
          <p:cNvSpPr txBox="1"/>
          <p:nvPr/>
        </p:nvSpPr>
        <p:spPr>
          <a:xfrm>
            <a:off x="7721573" y="3912473"/>
            <a:ext cx="9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F6892B-5526-2F98-476A-3BAFFD647B27}"/>
              </a:ext>
            </a:extLst>
          </p:cNvPr>
          <p:cNvSpPr txBox="1"/>
          <p:nvPr/>
        </p:nvSpPr>
        <p:spPr>
          <a:xfrm>
            <a:off x="4943959" y="3535447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AC0FCB-7B7D-D088-4739-80A93C88AE6B}"/>
              </a:ext>
            </a:extLst>
          </p:cNvPr>
          <p:cNvSpPr txBox="1"/>
          <p:nvPr/>
        </p:nvSpPr>
        <p:spPr>
          <a:xfrm>
            <a:off x="4943959" y="3912473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90C17A-61CD-53A3-AA39-C0D9C8BBAEA6}"/>
              </a:ext>
            </a:extLst>
          </p:cNvPr>
          <p:cNvSpPr txBox="1"/>
          <p:nvPr/>
        </p:nvSpPr>
        <p:spPr>
          <a:xfrm>
            <a:off x="3203343" y="5099695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0971FD-7882-8B9C-20E3-7BACF961B1CE}"/>
              </a:ext>
            </a:extLst>
          </p:cNvPr>
          <p:cNvSpPr txBox="1"/>
          <p:nvPr/>
        </p:nvSpPr>
        <p:spPr>
          <a:xfrm>
            <a:off x="4078414" y="5099695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53F22D-E53B-7102-CE9D-4F390FA96EB3}"/>
              </a:ext>
            </a:extLst>
          </p:cNvPr>
          <p:cNvSpPr txBox="1"/>
          <p:nvPr/>
        </p:nvSpPr>
        <p:spPr>
          <a:xfrm>
            <a:off x="7731098" y="5099695"/>
            <a:ext cx="9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066F66-05AA-084D-7561-4AF3DC7D3A31}"/>
              </a:ext>
            </a:extLst>
          </p:cNvPr>
          <p:cNvSpPr txBox="1"/>
          <p:nvPr/>
        </p:nvSpPr>
        <p:spPr>
          <a:xfrm>
            <a:off x="4953484" y="5099695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E9D182-8D32-2A42-0B73-D7C51D5F7323}"/>
              </a:ext>
            </a:extLst>
          </p:cNvPr>
          <p:cNvSpPr txBox="1"/>
          <p:nvPr/>
        </p:nvSpPr>
        <p:spPr>
          <a:xfrm>
            <a:off x="3412588" y="4229085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0CB338-6319-50BA-E29E-C04707CC6E25}"/>
              </a:ext>
            </a:extLst>
          </p:cNvPr>
          <p:cNvSpPr txBox="1"/>
          <p:nvPr/>
        </p:nvSpPr>
        <p:spPr>
          <a:xfrm>
            <a:off x="4314696" y="4229085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F211E4-3690-1ADF-9516-C3A40F3C8DBB}"/>
              </a:ext>
            </a:extLst>
          </p:cNvPr>
          <p:cNvSpPr txBox="1"/>
          <p:nvPr/>
        </p:nvSpPr>
        <p:spPr>
          <a:xfrm>
            <a:off x="5180242" y="4229085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F8E4BC-1F1B-DF91-4EF2-490BC102E404}"/>
              </a:ext>
            </a:extLst>
          </p:cNvPr>
          <p:cNvSpPr txBox="1"/>
          <p:nvPr/>
        </p:nvSpPr>
        <p:spPr>
          <a:xfrm>
            <a:off x="8009169" y="4249131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EAD5FD-467D-2A84-3F9B-2F69DEC1CB40}"/>
              </a:ext>
            </a:extLst>
          </p:cNvPr>
          <p:cNvSpPr txBox="1"/>
          <p:nvPr/>
        </p:nvSpPr>
        <p:spPr>
          <a:xfrm>
            <a:off x="5819030" y="3543141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96B1E1-568B-8ABC-1914-EF098E6B7A5D}"/>
              </a:ext>
            </a:extLst>
          </p:cNvPr>
          <p:cNvSpPr txBox="1"/>
          <p:nvPr/>
        </p:nvSpPr>
        <p:spPr>
          <a:xfrm>
            <a:off x="5819030" y="3912473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70D4FF-CF08-BB37-FFBE-54393CC58D9B}"/>
              </a:ext>
            </a:extLst>
          </p:cNvPr>
          <p:cNvSpPr txBox="1"/>
          <p:nvPr/>
        </p:nvSpPr>
        <p:spPr>
          <a:xfrm>
            <a:off x="6080357" y="4281805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B6DF21-F1C3-6B11-DC78-AA03A2D76B42}"/>
              </a:ext>
            </a:extLst>
          </p:cNvPr>
          <p:cNvSpPr txBox="1"/>
          <p:nvPr/>
        </p:nvSpPr>
        <p:spPr>
          <a:xfrm>
            <a:off x="5819029" y="5099695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D018BC-3FB1-EE04-D688-6D7B784CF344}"/>
              </a:ext>
            </a:extLst>
          </p:cNvPr>
          <p:cNvSpPr txBox="1"/>
          <p:nvPr/>
        </p:nvSpPr>
        <p:spPr>
          <a:xfrm>
            <a:off x="6872596" y="3903094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84A2DE-D30F-BE44-3423-BDE96239E476}"/>
              </a:ext>
            </a:extLst>
          </p:cNvPr>
          <p:cNvSpPr txBox="1"/>
          <p:nvPr/>
        </p:nvSpPr>
        <p:spPr>
          <a:xfrm>
            <a:off x="6872595" y="3545750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3E818E-390D-76EC-C738-4633F50AD478}"/>
              </a:ext>
            </a:extLst>
          </p:cNvPr>
          <p:cNvSpPr txBox="1"/>
          <p:nvPr/>
        </p:nvSpPr>
        <p:spPr>
          <a:xfrm>
            <a:off x="6885217" y="5099695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71E8FCBD-77EC-7BC4-0090-0C437C6A99C0}"/>
              </a:ext>
            </a:extLst>
          </p:cNvPr>
          <p:cNvSpPr/>
          <p:nvPr/>
        </p:nvSpPr>
        <p:spPr>
          <a:xfrm>
            <a:off x="1945122" y="3704725"/>
            <a:ext cx="570271" cy="111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725461-EB55-F9B6-92D6-825768228245}"/>
              </a:ext>
            </a:extLst>
          </p:cNvPr>
          <p:cNvSpPr txBox="1"/>
          <p:nvPr/>
        </p:nvSpPr>
        <p:spPr>
          <a:xfrm>
            <a:off x="165789" y="3569571"/>
            <a:ext cx="167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 codeword</a:t>
            </a: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B8FF3E84-0EC5-57DA-9041-18FEE195BBF5}"/>
              </a:ext>
            </a:extLst>
          </p:cNvPr>
          <p:cNvSpPr/>
          <p:nvPr/>
        </p:nvSpPr>
        <p:spPr>
          <a:xfrm>
            <a:off x="1942858" y="4087327"/>
            <a:ext cx="570271" cy="111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957E8D-87EC-65A3-4AC5-5868008B664D}"/>
              </a:ext>
            </a:extLst>
          </p:cNvPr>
          <p:cNvSpPr txBox="1"/>
          <p:nvPr/>
        </p:nvSpPr>
        <p:spPr>
          <a:xfrm>
            <a:off x="144522" y="3930599"/>
            <a:ext cx="167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 codeword</a:t>
            </a:r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F8470675-A570-121E-ABCD-9BBCDE4F23BF}"/>
              </a:ext>
            </a:extLst>
          </p:cNvPr>
          <p:cNvSpPr/>
          <p:nvPr/>
        </p:nvSpPr>
        <p:spPr>
          <a:xfrm>
            <a:off x="1928429" y="5228806"/>
            <a:ext cx="570271" cy="111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D9AD1E-66B9-0B14-33EA-71AC8E866E97}"/>
              </a:ext>
            </a:extLst>
          </p:cNvPr>
          <p:cNvSpPr txBox="1"/>
          <p:nvPr/>
        </p:nvSpPr>
        <p:spPr>
          <a:xfrm>
            <a:off x="159503" y="5129504"/>
            <a:ext cx="167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 codeword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6CF78B-083C-CF75-8EF2-9D684426F744}"/>
              </a:ext>
            </a:extLst>
          </p:cNvPr>
          <p:cNvSpPr txBox="1"/>
          <p:nvPr/>
        </p:nvSpPr>
        <p:spPr>
          <a:xfrm>
            <a:off x="9793333" y="4066205"/>
            <a:ext cx="2161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prove:</a:t>
            </a:r>
          </a:p>
          <a:p>
            <a:r>
              <a:rPr lang="en-US" dirty="0"/>
              <a:t>There is only a small fraction of corrupted columns.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7FE690BE-5429-ADC7-532E-B6376AA72B29}"/>
              </a:ext>
            </a:extLst>
          </p:cNvPr>
          <p:cNvSpPr/>
          <p:nvPr/>
        </p:nvSpPr>
        <p:spPr>
          <a:xfrm>
            <a:off x="3393231" y="3507150"/>
            <a:ext cx="372926" cy="363693"/>
          </a:xfrm>
          <a:prstGeom prst="clou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0B095D35-6956-27B1-86E2-1E4821C1773B}"/>
              </a:ext>
            </a:extLst>
          </p:cNvPr>
          <p:cNvSpPr/>
          <p:nvPr/>
        </p:nvSpPr>
        <p:spPr>
          <a:xfrm>
            <a:off x="5126668" y="3992709"/>
            <a:ext cx="372926" cy="363693"/>
          </a:xfrm>
          <a:prstGeom prst="clou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1D3F275E-D8ED-1471-5E2B-7BCA07985EA5}"/>
              </a:ext>
            </a:extLst>
          </p:cNvPr>
          <p:cNvSpPr/>
          <p:nvPr/>
        </p:nvSpPr>
        <p:spPr>
          <a:xfrm>
            <a:off x="5170394" y="3539401"/>
            <a:ext cx="372926" cy="363693"/>
          </a:xfrm>
          <a:prstGeom prst="clou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11DCA244-7373-F0F6-8743-ABD6C4DAAD19}"/>
              </a:ext>
            </a:extLst>
          </p:cNvPr>
          <p:cNvSpPr/>
          <p:nvPr/>
        </p:nvSpPr>
        <p:spPr>
          <a:xfrm>
            <a:off x="4226983" y="5172461"/>
            <a:ext cx="372926" cy="363693"/>
          </a:xfrm>
          <a:prstGeom prst="clou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60DA7-9066-BA77-28F4-C4AB2AE1BD57}"/>
              </a:ext>
            </a:extLst>
          </p:cNvPr>
          <p:cNvSpPr/>
          <p:nvPr/>
        </p:nvSpPr>
        <p:spPr>
          <a:xfrm>
            <a:off x="3525314" y="3391760"/>
            <a:ext cx="211121" cy="227381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7B1C19-8A68-854C-C6FA-7E522B8CA2C5}"/>
              </a:ext>
            </a:extLst>
          </p:cNvPr>
          <p:cNvSpPr/>
          <p:nvPr/>
        </p:nvSpPr>
        <p:spPr>
          <a:xfrm>
            <a:off x="4370245" y="3390962"/>
            <a:ext cx="211121" cy="227381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2BF69F-F2CC-25F3-06D8-097D38E39C4A}"/>
              </a:ext>
            </a:extLst>
          </p:cNvPr>
          <p:cNvSpPr/>
          <p:nvPr/>
        </p:nvSpPr>
        <p:spPr>
          <a:xfrm>
            <a:off x="5225301" y="3390963"/>
            <a:ext cx="211121" cy="227381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2EE97D-8AB4-86D5-953D-40CEC9F889BB}"/>
              </a:ext>
            </a:extLst>
          </p:cNvPr>
          <p:cNvSpPr txBox="1"/>
          <p:nvPr/>
        </p:nvSpPr>
        <p:spPr>
          <a:xfrm>
            <a:off x="1602842" y="6235504"/>
            <a:ext cx="843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 if one share is incorrect, the semi-honest instance will compute a wrong result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FE1AD9-A86A-C4C9-B9E4-DCDF0CB40D87}"/>
              </a:ext>
            </a:extLst>
          </p:cNvPr>
          <p:cNvSpPr txBox="1"/>
          <p:nvPr/>
        </p:nvSpPr>
        <p:spPr>
          <a:xfrm>
            <a:off x="1385541" y="1437431"/>
            <a:ext cx="45936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Shares are evaluations of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l-GR" sz="2000" dirty="0"/>
              <a:t>α</a:t>
            </a:r>
            <a:r>
              <a:rPr lang="en-US" sz="2000" baseline="-25000" dirty="0"/>
              <a:t>1</a:t>
            </a:r>
            <a:r>
              <a:rPr lang="en-US" sz="2000" dirty="0"/>
              <a:t>), …,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l-GR" sz="2000" dirty="0"/>
              <a:t>α</a:t>
            </a:r>
            <a:r>
              <a:rPr lang="en-US" sz="2000" baseline="-25000" dirty="0"/>
              <a:t>m</a:t>
            </a:r>
            <a:r>
              <a:rPr lang="en-US" sz="2000" dirty="0"/>
              <a:t>)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C35633-43FF-5B89-2467-C74EF45AEC24}"/>
              </a:ext>
            </a:extLst>
          </p:cNvPr>
          <p:cNvSpPr txBox="1"/>
          <p:nvPr/>
        </p:nvSpPr>
        <p:spPr>
          <a:xfrm>
            <a:off x="6813046" y="1448216"/>
            <a:ext cx="2487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Reed-Solomon Code</a:t>
            </a:r>
          </a:p>
        </p:txBody>
      </p:sp>
      <p:sp>
        <p:nvSpPr>
          <p:cNvPr id="25" name="Left-Right Arrow 24">
            <a:extLst>
              <a:ext uri="{FF2B5EF4-FFF2-40B4-BE49-F238E27FC236}">
                <a16:creationId xmlns:a16="http://schemas.microsoft.com/office/drawing/2014/main" id="{7B583E65-CF01-4F46-BE3E-E80D8A56F547}"/>
              </a:ext>
            </a:extLst>
          </p:cNvPr>
          <p:cNvSpPr/>
          <p:nvPr/>
        </p:nvSpPr>
        <p:spPr>
          <a:xfrm>
            <a:off x="5995930" y="1545710"/>
            <a:ext cx="732028" cy="22198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B5CFB7-B7B4-0439-D200-76D2FEA5AF8B}"/>
              </a:ext>
            </a:extLst>
          </p:cNvPr>
          <p:cNvSpPr txBox="1"/>
          <p:nvPr/>
        </p:nvSpPr>
        <p:spPr>
          <a:xfrm>
            <a:off x="2361897" y="1868317"/>
            <a:ext cx="3617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 too many corrupted shares</a:t>
            </a:r>
          </a:p>
        </p:txBody>
      </p:sp>
      <p:sp>
        <p:nvSpPr>
          <p:cNvPr id="31" name="Left-Right Arrow 30">
            <a:extLst>
              <a:ext uri="{FF2B5EF4-FFF2-40B4-BE49-F238E27FC236}">
                <a16:creationId xmlns:a16="http://schemas.microsoft.com/office/drawing/2014/main" id="{FB6C52A1-5055-CDDF-D726-73F1D9A664C6}"/>
              </a:ext>
            </a:extLst>
          </p:cNvPr>
          <p:cNvSpPr/>
          <p:nvPr/>
        </p:nvSpPr>
        <p:spPr>
          <a:xfrm>
            <a:off x="6013162" y="1944554"/>
            <a:ext cx="732028" cy="22198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97F39B-DC27-2C76-7C7C-89FE60EFD362}"/>
              </a:ext>
            </a:extLst>
          </p:cNvPr>
          <p:cNvSpPr txBox="1"/>
          <p:nvPr/>
        </p:nvSpPr>
        <p:spPr>
          <a:xfrm>
            <a:off x="6813046" y="1868317"/>
            <a:ext cx="3109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Proximity of RS codewords</a:t>
            </a:r>
          </a:p>
        </p:txBody>
      </p:sp>
      <p:pic>
        <p:nvPicPr>
          <p:cNvPr id="33" name="Picture 32" descr="A close-up of a device&#10;&#10;AI-generated content may be incorrect.">
            <a:extLst>
              <a:ext uri="{FF2B5EF4-FFF2-40B4-BE49-F238E27FC236}">
                <a16:creationId xmlns:a16="http://schemas.microsoft.com/office/drawing/2014/main" id="{3ABA2D34-F343-40AC-FEA6-5AA4A42B8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372" y="5884360"/>
            <a:ext cx="681885" cy="246777"/>
          </a:xfrm>
          <a:prstGeom prst="rect">
            <a:avLst/>
          </a:prstGeom>
        </p:spPr>
      </p:pic>
      <p:pic>
        <p:nvPicPr>
          <p:cNvPr id="36" name="Picture 35" descr="A close-up of a device&#10;&#10;AI-generated content may be incorrect.">
            <a:extLst>
              <a:ext uri="{FF2B5EF4-FFF2-40B4-BE49-F238E27FC236}">
                <a16:creationId xmlns:a16="http://schemas.microsoft.com/office/drawing/2014/main" id="{7D186553-C520-64D0-1309-3ED0AEED2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862" y="5889083"/>
            <a:ext cx="681885" cy="246777"/>
          </a:xfrm>
          <a:prstGeom prst="rect">
            <a:avLst/>
          </a:prstGeom>
        </p:spPr>
      </p:pic>
      <p:pic>
        <p:nvPicPr>
          <p:cNvPr id="43" name="Picture 42" descr="A close-up of a device&#10;&#10;AI-generated content may be incorrect.">
            <a:extLst>
              <a:ext uri="{FF2B5EF4-FFF2-40B4-BE49-F238E27FC236}">
                <a16:creationId xmlns:a16="http://schemas.microsoft.com/office/drawing/2014/main" id="{B8BF7ADA-4A10-10A8-38A4-AD090E21D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352" y="5884596"/>
            <a:ext cx="681885" cy="246777"/>
          </a:xfrm>
          <a:prstGeom prst="rect">
            <a:avLst/>
          </a:prstGeom>
        </p:spPr>
      </p:pic>
      <p:pic>
        <p:nvPicPr>
          <p:cNvPr id="55" name="Picture 54" descr="A close-up of a device&#10;&#10;AI-generated content may be incorrect.">
            <a:extLst>
              <a:ext uri="{FF2B5EF4-FFF2-40B4-BE49-F238E27FC236}">
                <a16:creationId xmlns:a16="http://schemas.microsoft.com/office/drawing/2014/main" id="{40ABD578-BC0E-3C42-8DDA-F2C9B656D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277" y="5889083"/>
            <a:ext cx="681885" cy="246777"/>
          </a:xfrm>
          <a:prstGeom prst="rect">
            <a:avLst/>
          </a:prstGeom>
        </p:spPr>
      </p:pic>
      <p:pic>
        <p:nvPicPr>
          <p:cNvPr id="56" name="Picture 55" descr="A close-up of a device&#10;&#10;AI-generated content may be incorrect.">
            <a:extLst>
              <a:ext uri="{FF2B5EF4-FFF2-40B4-BE49-F238E27FC236}">
                <a16:creationId xmlns:a16="http://schemas.microsoft.com/office/drawing/2014/main" id="{B9CAC4F0-A23F-6D78-8D7F-8035F3ABC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64" y="5884360"/>
            <a:ext cx="681885" cy="24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7" grpId="0"/>
      <p:bldP spid="28" grpId="0"/>
      <p:bldP spid="29" grpId="0"/>
      <p:bldP spid="30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68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13" grpId="0"/>
      <p:bldP spid="14" grpId="0"/>
      <p:bldP spid="25" grpId="0" animBg="1"/>
      <p:bldP spid="26" grpId="0"/>
      <p:bldP spid="31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DC30-AE4E-3E4A-BA06-8D3F1ED4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Two-Party Computation</a:t>
            </a:r>
          </a:p>
        </p:txBody>
      </p:sp>
      <p:pic>
        <p:nvPicPr>
          <p:cNvPr id="5" name="Content Placeholder 4" descr="Two-party computation. Image generated by ChatGPT.">
            <a:extLst>
              <a:ext uri="{FF2B5EF4-FFF2-40B4-BE49-F238E27FC236}">
                <a16:creationId xmlns:a16="http://schemas.microsoft.com/office/drawing/2014/main" id="{EFCCDFFA-600E-B4D0-FF84-4CCD31D39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339" y="1418492"/>
            <a:ext cx="8159262" cy="54395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A997EB-B7A6-C186-FC46-FA49E2DA89B4}"/>
              </a:ext>
            </a:extLst>
          </p:cNvPr>
          <p:cNvSpPr txBox="1"/>
          <p:nvPr/>
        </p:nvSpPr>
        <p:spPr>
          <a:xfrm>
            <a:off x="2438399" y="5201265"/>
            <a:ext cx="1386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case:</a:t>
            </a:r>
          </a:p>
          <a:p>
            <a:r>
              <a:rPr lang="en-US" dirty="0"/>
              <a:t>only Alice learns the output.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AE407-FF2B-7C8A-C526-B93A90F0D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90" y="2531740"/>
            <a:ext cx="2889560" cy="424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1B962A-60A6-D09D-3727-FE614FF3DD16}"/>
              </a:ext>
            </a:extLst>
          </p:cNvPr>
          <p:cNvSpPr txBox="1"/>
          <p:nvPr/>
        </p:nvSpPr>
        <p:spPr>
          <a:xfrm>
            <a:off x="2142836" y="1457226"/>
            <a:ext cx="2086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Alice learns nothing beyond x,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BFC7D-B783-7AC8-D7AC-11F8D08E17CA}"/>
              </a:ext>
            </a:extLst>
          </p:cNvPr>
          <p:cNvSpPr txBox="1"/>
          <p:nvPr/>
        </p:nvSpPr>
        <p:spPr>
          <a:xfrm>
            <a:off x="7118750" y="1486652"/>
            <a:ext cx="208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 learns nothing beyond 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A9D96A-58F5-D7D5-8357-5C99D948D6B4}"/>
              </a:ext>
            </a:extLst>
          </p:cNvPr>
          <p:cNvSpPr/>
          <p:nvPr/>
        </p:nvSpPr>
        <p:spPr>
          <a:xfrm>
            <a:off x="4682836" y="4987636"/>
            <a:ext cx="1865746" cy="55418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9A4-2F36-6CE8-7422-EF0A87EB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Ligero Proofs [AHIV 17]</a:t>
            </a:r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F94D79C1-59C8-4318-5D63-804EFA1234C8}"/>
              </a:ext>
            </a:extLst>
          </p:cNvPr>
          <p:cNvSpPr/>
          <p:nvPr/>
        </p:nvSpPr>
        <p:spPr>
          <a:xfrm>
            <a:off x="2413820" y="1543860"/>
            <a:ext cx="6705600" cy="198173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BD98C-1316-4ACD-F1A8-5F363900C5AD}"/>
              </a:ext>
            </a:extLst>
          </p:cNvPr>
          <p:cNvSpPr txBox="1"/>
          <p:nvPr/>
        </p:nvSpPr>
        <p:spPr>
          <a:xfrm>
            <a:off x="3065206" y="1484651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04E89-DD90-FF2C-7AF1-BD3885F343A5}"/>
              </a:ext>
            </a:extLst>
          </p:cNvPr>
          <p:cNvSpPr txBox="1"/>
          <p:nvPr/>
        </p:nvSpPr>
        <p:spPr>
          <a:xfrm>
            <a:off x="3940277" y="1484651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D9BAD-41FB-27C1-D08C-B73C9997C10E}"/>
              </a:ext>
            </a:extLst>
          </p:cNvPr>
          <p:cNvSpPr txBox="1"/>
          <p:nvPr/>
        </p:nvSpPr>
        <p:spPr>
          <a:xfrm>
            <a:off x="7592961" y="1469263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29C4C-3738-6FAD-28A1-C314BD657517}"/>
              </a:ext>
            </a:extLst>
          </p:cNvPr>
          <p:cNvSpPr txBox="1"/>
          <p:nvPr/>
        </p:nvSpPr>
        <p:spPr>
          <a:xfrm>
            <a:off x="3065207" y="1861677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i="1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5FFC7-681C-4B22-6493-7218718CB929}"/>
              </a:ext>
            </a:extLst>
          </p:cNvPr>
          <p:cNvSpPr txBox="1"/>
          <p:nvPr/>
        </p:nvSpPr>
        <p:spPr>
          <a:xfrm>
            <a:off x="3940278" y="1861677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A19640-9A85-EF61-A4EC-0EE5E5629CE0}"/>
              </a:ext>
            </a:extLst>
          </p:cNvPr>
          <p:cNvSpPr txBox="1"/>
          <p:nvPr/>
        </p:nvSpPr>
        <p:spPr>
          <a:xfrm>
            <a:off x="7592962" y="1861677"/>
            <a:ext cx="9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D858E0-DE40-4C7F-C2A9-C5428964DB96}"/>
              </a:ext>
            </a:extLst>
          </p:cNvPr>
          <p:cNvSpPr txBox="1"/>
          <p:nvPr/>
        </p:nvSpPr>
        <p:spPr>
          <a:xfrm>
            <a:off x="4815348" y="1484651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368DD-267F-D656-A5EA-85B754C40D8C}"/>
              </a:ext>
            </a:extLst>
          </p:cNvPr>
          <p:cNvSpPr txBox="1"/>
          <p:nvPr/>
        </p:nvSpPr>
        <p:spPr>
          <a:xfrm>
            <a:off x="4815348" y="1861677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30AA1E-4398-A4D0-8A8E-5AA2ED0EB447}"/>
              </a:ext>
            </a:extLst>
          </p:cNvPr>
          <p:cNvSpPr txBox="1"/>
          <p:nvPr/>
        </p:nvSpPr>
        <p:spPr>
          <a:xfrm>
            <a:off x="1642299" y="4289547"/>
            <a:ext cx="7477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Prover: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commits the matrix column-wise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computes (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u</a:t>
            </a:r>
            <a:r>
              <a:rPr lang="en-US" baseline="-25000" dirty="0"/>
              <a:t>m</a:t>
            </a:r>
            <a:r>
              <a:rPr lang="en-US" dirty="0"/>
              <a:t>) = r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CA" dirty="0"/>
              <a:t>·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i="1" baseline="30000" dirty="0"/>
              <a:t>x</a:t>
            </a:r>
            <a:r>
              <a:rPr lang="en-US" baseline="-25000" dirty="0"/>
              <a:t>1</a:t>
            </a:r>
            <a:r>
              <a:rPr lang="en-US" dirty="0"/>
              <a:t> + r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CA" dirty="0"/>
              <a:t>·</a:t>
            </a:r>
            <a:r>
              <a:rPr lang="en-US" i="1" dirty="0"/>
              <a:t> p</a:t>
            </a:r>
            <a:r>
              <a:rPr lang="en-US" i="1" baseline="30000" dirty="0"/>
              <a:t>x</a:t>
            </a:r>
            <a:r>
              <a:rPr lang="en-US" baseline="-25000" dirty="0"/>
              <a:t>2</a:t>
            </a:r>
            <a:r>
              <a:rPr lang="en-US" dirty="0"/>
              <a:t>  + … + </a:t>
            </a:r>
            <a:r>
              <a:rPr lang="en-US" dirty="0" err="1"/>
              <a:t>r</a:t>
            </a:r>
            <a:r>
              <a:rPr lang="en-US" i="1" baseline="-25000" dirty="0" err="1"/>
              <a:t>k</a:t>
            </a:r>
            <a:r>
              <a:rPr lang="en-US" dirty="0"/>
              <a:t> </a:t>
            </a:r>
            <a:r>
              <a:rPr lang="en-CA" dirty="0"/>
              <a:t>·</a:t>
            </a:r>
            <a:r>
              <a:rPr lang="en-US" i="1" dirty="0"/>
              <a:t>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/>
              <a:t>opens a random subset of columns</a:t>
            </a:r>
          </a:p>
        </p:txBody>
      </p:sp>
      <p:sp>
        <p:nvSpPr>
          <p:cNvPr id="20" name="Left Arrow 19">
            <a:extLst>
              <a:ext uri="{FF2B5EF4-FFF2-40B4-BE49-F238E27FC236}">
                <a16:creationId xmlns:a16="http://schemas.microsoft.com/office/drawing/2014/main" id="{082DEE95-956B-6157-51DB-65098D42AD84}"/>
              </a:ext>
            </a:extLst>
          </p:cNvPr>
          <p:cNvSpPr/>
          <p:nvPr/>
        </p:nvSpPr>
        <p:spPr>
          <a:xfrm>
            <a:off x="7010782" y="4959528"/>
            <a:ext cx="1009036" cy="15731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00753E-9545-4A15-9A75-E50F2E0A942C}"/>
              </a:ext>
            </a:extLst>
          </p:cNvPr>
          <p:cNvSpPr txBox="1"/>
          <p:nvPr/>
        </p:nvSpPr>
        <p:spPr>
          <a:xfrm>
            <a:off x="8102261" y="4743548"/>
            <a:ext cx="265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linear combination of RS codewords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CDD06A-C875-A174-2B4D-4436CDE2B280}"/>
              </a:ext>
            </a:extLst>
          </p:cNvPr>
          <p:cNvSpPr txBox="1"/>
          <p:nvPr/>
        </p:nvSpPr>
        <p:spPr>
          <a:xfrm>
            <a:off x="3074732" y="3048899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2C8B9B-3965-7B12-2CA4-2098A521A44C}"/>
              </a:ext>
            </a:extLst>
          </p:cNvPr>
          <p:cNvSpPr txBox="1"/>
          <p:nvPr/>
        </p:nvSpPr>
        <p:spPr>
          <a:xfrm>
            <a:off x="3949803" y="3048899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C1D738-2016-96DA-BCAF-359DAFF980DF}"/>
              </a:ext>
            </a:extLst>
          </p:cNvPr>
          <p:cNvSpPr txBox="1"/>
          <p:nvPr/>
        </p:nvSpPr>
        <p:spPr>
          <a:xfrm>
            <a:off x="7602487" y="3048899"/>
            <a:ext cx="9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BFE57B-72E1-6833-973B-D77D27A74DDD}"/>
              </a:ext>
            </a:extLst>
          </p:cNvPr>
          <p:cNvSpPr txBox="1"/>
          <p:nvPr/>
        </p:nvSpPr>
        <p:spPr>
          <a:xfrm>
            <a:off x="4824873" y="3048899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E927B7-9E2D-1CDC-9FC7-53990F71A920}"/>
              </a:ext>
            </a:extLst>
          </p:cNvPr>
          <p:cNvSpPr txBox="1"/>
          <p:nvPr/>
        </p:nvSpPr>
        <p:spPr>
          <a:xfrm>
            <a:off x="1896397" y="1469263"/>
            <a:ext cx="43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4D7841-FA2C-33C8-6EA7-1F24B7CC517F}"/>
              </a:ext>
            </a:extLst>
          </p:cNvPr>
          <p:cNvSpPr txBox="1"/>
          <p:nvPr/>
        </p:nvSpPr>
        <p:spPr>
          <a:xfrm>
            <a:off x="1896396" y="1838595"/>
            <a:ext cx="43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FE262E-03CF-C23C-5B52-589B30D7149C}"/>
              </a:ext>
            </a:extLst>
          </p:cNvPr>
          <p:cNvSpPr txBox="1"/>
          <p:nvPr/>
        </p:nvSpPr>
        <p:spPr>
          <a:xfrm>
            <a:off x="1896395" y="3048899"/>
            <a:ext cx="43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i="1" baseline="-25000" dirty="0" err="1"/>
              <a:t>k</a:t>
            </a:r>
            <a:endParaRPr lang="en-US" i="1" baseline="-25000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3F503C51-2468-5131-D1E7-C1E210887619}"/>
              </a:ext>
            </a:extLst>
          </p:cNvPr>
          <p:cNvSpPr/>
          <p:nvPr/>
        </p:nvSpPr>
        <p:spPr>
          <a:xfrm>
            <a:off x="1113501" y="1992265"/>
            <a:ext cx="511277" cy="1081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71FF51-5BEC-4664-265C-2E2DA4FEB7DC}"/>
              </a:ext>
            </a:extLst>
          </p:cNvPr>
          <p:cNvSpPr txBox="1"/>
          <p:nvPr/>
        </p:nvSpPr>
        <p:spPr>
          <a:xfrm>
            <a:off x="117372" y="1853983"/>
            <a:ext cx="136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coefficients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AB4B38-1255-5915-BD3F-02CD0911E68E}"/>
              </a:ext>
            </a:extLst>
          </p:cNvPr>
          <p:cNvSpPr txBox="1"/>
          <p:nvPr/>
        </p:nvSpPr>
        <p:spPr>
          <a:xfrm>
            <a:off x="3283977" y="2178289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23D9A2-CC21-440B-ADB0-8D95EBCD8A4B}"/>
              </a:ext>
            </a:extLst>
          </p:cNvPr>
          <p:cNvSpPr txBox="1"/>
          <p:nvPr/>
        </p:nvSpPr>
        <p:spPr>
          <a:xfrm>
            <a:off x="4186085" y="2178289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99EA73-E66D-ADB9-8A75-50E27C446B6B}"/>
              </a:ext>
            </a:extLst>
          </p:cNvPr>
          <p:cNvSpPr txBox="1"/>
          <p:nvPr/>
        </p:nvSpPr>
        <p:spPr>
          <a:xfrm>
            <a:off x="5051631" y="2178289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39BFD4-FE96-35D6-30A0-3B3D94BE09E6}"/>
              </a:ext>
            </a:extLst>
          </p:cNvPr>
          <p:cNvSpPr txBox="1"/>
          <p:nvPr/>
        </p:nvSpPr>
        <p:spPr>
          <a:xfrm>
            <a:off x="7880558" y="2198335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7C0DD2-8F0C-0EE6-9218-4F6E2F3CFBDC}"/>
              </a:ext>
            </a:extLst>
          </p:cNvPr>
          <p:cNvSpPr txBox="1"/>
          <p:nvPr/>
        </p:nvSpPr>
        <p:spPr>
          <a:xfrm>
            <a:off x="6296334" y="1492345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8EF080-94C4-BCA5-AE4E-2974C3A13077}"/>
              </a:ext>
            </a:extLst>
          </p:cNvPr>
          <p:cNvSpPr txBox="1"/>
          <p:nvPr/>
        </p:nvSpPr>
        <p:spPr>
          <a:xfrm>
            <a:off x="6296333" y="1861676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AC410E-98FB-7DBC-4008-DA8C08610A9E}"/>
              </a:ext>
            </a:extLst>
          </p:cNvPr>
          <p:cNvSpPr txBox="1"/>
          <p:nvPr/>
        </p:nvSpPr>
        <p:spPr>
          <a:xfrm>
            <a:off x="6296333" y="3059668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ED9B49-B2D2-500A-7E32-191C8E01771D}"/>
              </a:ext>
            </a:extLst>
          </p:cNvPr>
          <p:cNvSpPr txBox="1"/>
          <p:nvPr/>
        </p:nvSpPr>
        <p:spPr>
          <a:xfrm>
            <a:off x="1686533" y="5569545"/>
            <a:ext cx="5967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Verifier checks:</a:t>
            </a:r>
          </a:p>
          <a:p>
            <a:pPr marL="285750" indent="-285750">
              <a:buFontTx/>
              <a:buChar char="-"/>
            </a:pPr>
            <a:r>
              <a:rPr lang="en-US" dirty="0"/>
              <a:t>whether (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u</a:t>
            </a:r>
            <a:r>
              <a:rPr lang="en-US" baseline="-25000" dirty="0"/>
              <a:t>m</a:t>
            </a:r>
            <a:r>
              <a:rPr lang="en-US" dirty="0"/>
              <a:t>)</a:t>
            </a:r>
            <a:r>
              <a:rPr lang="en-US" baseline="30000" dirty="0"/>
              <a:t> </a:t>
            </a:r>
            <a:r>
              <a:rPr lang="en-US" dirty="0"/>
              <a:t>is a valid RS codeword</a:t>
            </a:r>
          </a:p>
          <a:p>
            <a:pPr marL="285750" indent="-285750">
              <a:buFontTx/>
              <a:buChar char="-"/>
            </a:pPr>
            <a:r>
              <a:rPr lang="en-US" dirty="0"/>
              <a:t>whether the opened columns follow the computation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75E253-AA64-BA25-FA3D-CC33816358EE}"/>
              </a:ext>
            </a:extLst>
          </p:cNvPr>
          <p:cNvSpPr/>
          <p:nvPr/>
        </p:nvSpPr>
        <p:spPr>
          <a:xfrm>
            <a:off x="3949803" y="1348508"/>
            <a:ext cx="788452" cy="27931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472685-AFC5-6444-E3F5-BB3BB62628E9}"/>
              </a:ext>
            </a:extLst>
          </p:cNvPr>
          <p:cNvSpPr/>
          <p:nvPr/>
        </p:nvSpPr>
        <p:spPr>
          <a:xfrm>
            <a:off x="7611048" y="1290201"/>
            <a:ext cx="788452" cy="285143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015352-BF15-B093-EF1B-5CF1521A6052}"/>
              </a:ext>
            </a:extLst>
          </p:cNvPr>
          <p:cNvSpPr txBox="1"/>
          <p:nvPr/>
        </p:nvSpPr>
        <p:spPr>
          <a:xfrm>
            <a:off x="3249480" y="373484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</a:t>
            </a:r>
            <a:r>
              <a:rPr lang="en-US" baseline="-25000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6139FD-49E7-D784-6343-EBF37BF29CDA}"/>
              </a:ext>
            </a:extLst>
          </p:cNvPr>
          <p:cNvSpPr txBox="1"/>
          <p:nvPr/>
        </p:nvSpPr>
        <p:spPr>
          <a:xfrm>
            <a:off x="4190008" y="3737954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</a:t>
            </a:r>
            <a:r>
              <a:rPr lang="en-US" i="1" baseline="-25000" dirty="0"/>
              <a:t>2</a:t>
            </a:r>
            <a:endParaRPr lang="en-US" baseline="-25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C3003C-F977-78C5-26CA-251973E21A87}"/>
              </a:ext>
            </a:extLst>
          </p:cNvPr>
          <p:cNvSpPr txBox="1"/>
          <p:nvPr/>
        </p:nvSpPr>
        <p:spPr>
          <a:xfrm>
            <a:off x="5098904" y="3734843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</a:t>
            </a:r>
            <a:r>
              <a:rPr lang="en-US" i="1" baseline="-25000" dirty="0"/>
              <a:t>3</a:t>
            </a:r>
            <a:endParaRPr lang="en-US" baseline="-25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E0E390-BD55-1858-CAD0-42916C4F3436}"/>
              </a:ext>
            </a:extLst>
          </p:cNvPr>
          <p:cNvSpPr txBox="1"/>
          <p:nvPr/>
        </p:nvSpPr>
        <p:spPr>
          <a:xfrm>
            <a:off x="7779893" y="373795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</a:t>
            </a:r>
            <a:r>
              <a:rPr lang="en-US" i="1" baseline="-25000" dirty="0"/>
              <a:t>m</a:t>
            </a:r>
            <a:endParaRPr lang="en-US" baseline="-25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4E68A2-41D9-4CC6-DF62-2C6EB8201C45}"/>
              </a:ext>
            </a:extLst>
          </p:cNvPr>
          <p:cNvSpPr txBox="1"/>
          <p:nvPr/>
        </p:nvSpPr>
        <p:spPr>
          <a:xfrm>
            <a:off x="6287385" y="3765650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B15BF18A-A46D-5842-E0BF-A6FF2C49863A}"/>
              </a:ext>
            </a:extLst>
          </p:cNvPr>
          <p:cNvSpPr/>
          <p:nvPr/>
        </p:nvSpPr>
        <p:spPr>
          <a:xfrm>
            <a:off x="6876927" y="5932395"/>
            <a:ext cx="1153569" cy="2090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1A42A2-CEAA-7F9E-6882-043DDD77EC78}"/>
              </a:ext>
            </a:extLst>
          </p:cNvPr>
          <p:cNvSpPr txBox="1"/>
          <p:nvPr/>
        </p:nvSpPr>
        <p:spPr>
          <a:xfrm>
            <a:off x="6890479" y="5620523"/>
            <a:ext cx="99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EFF204-7616-298B-1A70-233CA35F399B}"/>
              </a:ext>
            </a:extLst>
          </p:cNvPr>
          <p:cNvSpPr txBox="1"/>
          <p:nvPr/>
        </p:nvSpPr>
        <p:spPr>
          <a:xfrm>
            <a:off x="8120883" y="5846544"/>
            <a:ext cx="296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few corrupted columns</a:t>
            </a:r>
          </a:p>
        </p:txBody>
      </p:sp>
      <p:pic>
        <p:nvPicPr>
          <p:cNvPr id="53" name="Graphic 52" descr="Checkmark with solid fill">
            <a:extLst>
              <a:ext uri="{FF2B5EF4-FFF2-40B4-BE49-F238E27FC236}">
                <a16:creationId xmlns:a16="http://schemas.microsoft.com/office/drawing/2014/main" id="{50130CD6-BE0C-A9DF-DF74-DEC8073B24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74074" y="5846544"/>
            <a:ext cx="255126" cy="31555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40ECE72-975D-A0F7-AED1-65328B652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04" y="4357687"/>
            <a:ext cx="854752" cy="100273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5117D8C-C8BF-B608-77A0-D42F1146C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04" y="5489876"/>
            <a:ext cx="856420" cy="957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CEE9DC-DFF4-08A6-06DA-AA042C4EEEB1}"/>
              </a:ext>
            </a:extLst>
          </p:cNvPr>
          <p:cNvSpPr txBox="1"/>
          <p:nvPr/>
        </p:nvSpPr>
        <p:spPr>
          <a:xfrm>
            <a:off x="9790770" y="1961055"/>
            <a:ext cx="189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RO for commitment and Fiat-Shamir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E84ED-79BB-FF70-52C9-09596189A128}"/>
              </a:ext>
            </a:extLst>
          </p:cNvPr>
          <p:cNvSpPr txBox="1"/>
          <p:nvPr/>
        </p:nvSpPr>
        <p:spPr>
          <a:xfrm>
            <a:off x="8001268" y="6287606"/>
            <a:ext cx="358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Proximity Gap Theorem [BCIKS 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2E2EDB-C064-454F-B37B-7F892CFABE99}"/>
                  </a:ext>
                </a:extLst>
              </p:cNvPr>
              <p:cNvSpPr txBox="1"/>
              <p:nvPr/>
            </p:nvSpPr>
            <p:spPr>
              <a:xfrm>
                <a:off x="9119420" y="619907"/>
                <a:ext cx="1617100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2E2EDB-C064-454F-B37B-7F892CFAB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420" y="619907"/>
                <a:ext cx="1617100" cy="5434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77F6F5B-D567-B9A8-071A-1A17E75AC9B7}"/>
              </a:ext>
            </a:extLst>
          </p:cNvPr>
          <p:cNvSpPr txBox="1"/>
          <p:nvPr/>
        </p:nvSpPr>
        <p:spPr>
          <a:xfrm>
            <a:off x="1971207" y="3723790"/>
            <a:ext cx="115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compute:</a:t>
            </a:r>
          </a:p>
        </p:txBody>
      </p:sp>
    </p:spTree>
    <p:extLst>
      <p:ext uri="{BB962C8B-B14F-4D97-AF65-F5344CB8AC3E}">
        <p14:creationId xmlns:p14="http://schemas.microsoft.com/office/powerpoint/2010/main" val="291856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6" grpId="0"/>
      <p:bldP spid="27" grpId="0"/>
      <p:bldP spid="28" grpId="0"/>
      <p:bldP spid="29" grpId="0" animBg="1"/>
      <p:bldP spid="30" grpId="0"/>
      <p:bldP spid="39" grpId="0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/>
      <p:bldP spid="3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03B76-6C00-247F-13E1-8D822BD9C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7AD61-4A45-4EF7-983D-29E682B0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ZK Proofs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5B9E01-B33B-2BD5-4FA4-63CCCA84B3D5}"/>
              </a:ext>
            </a:extLst>
          </p:cNvPr>
          <p:cNvSpPr txBox="1"/>
          <p:nvPr/>
        </p:nvSpPr>
        <p:spPr>
          <a:xfrm>
            <a:off x="1732934" y="1843172"/>
            <a:ext cx="62115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malicious adversary may not perform the packed secret sharing honestly!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95BCF-BCC6-5F46-8C27-48BFCC0A97AD}"/>
              </a:ext>
            </a:extLst>
          </p:cNvPr>
          <p:cNvSpPr txBox="1"/>
          <p:nvPr/>
        </p:nvSpPr>
        <p:spPr>
          <a:xfrm>
            <a:off x="1732934" y="3575252"/>
            <a:ext cx="65654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malicious adversary may not follow the decomposition rule!</a:t>
            </a:r>
          </a:p>
          <a:p>
            <a:endParaRPr lang="en-US" dirty="0"/>
          </a:p>
        </p:txBody>
      </p:sp>
      <p:pic>
        <p:nvPicPr>
          <p:cNvPr id="9" name="Picture 8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4B8B13DC-E3F4-0ACD-311C-9FB74A3E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65" y="3429000"/>
            <a:ext cx="1060969" cy="1244659"/>
          </a:xfrm>
          <a:prstGeom prst="rect">
            <a:avLst/>
          </a:prstGeom>
        </p:spPr>
      </p:pic>
      <p:pic>
        <p:nvPicPr>
          <p:cNvPr id="11" name="Picture 10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39FB955E-AC71-B54E-8E99-41A6FA326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6" y="1690688"/>
            <a:ext cx="1060969" cy="1237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46B814-216E-023A-D89D-B191E68B0ECF}"/>
              </a:ext>
            </a:extLst>
          </p:cNvPr>
          <p:cNvSpPr txBox="1"/>
          <p:nvPr/>
        </p:nvSpPr>
        <p:spPr>
          <a:xfrm>
            <a:off x="8298425" y="1766227"/>
            <a:ext cx="2863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Ligero Proofs for Reed-Solomon Proximity!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C3385-64B1-1834-7B0E-DFCD5B3ED129}"/>
              </a:ext>
            </a:extLst>
          </p:cNvPr>
          <p:cNvSpPr txBox="1"/>
          <p:nvPr/>
        </p:nvSpPr>
        <p:spPr>
          <a:xfrm>
            <a:off x="8298424" y="3575252"/>
            <a:ext cx="2863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Ligero Proofs for Linear Constraints!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B93F0-D8F6-CB5C-2D19-4BA927C07CF6}"/>
              </a:ext>
            </a:extLst>
          </p:cNvPr>
          <p:cNvSpPr txBox="1"/>
          <p:nvPr/>
        </p:nvSpPr>
        <p:spPr>
          <a:xfrm>
            <a:off x="1536192" y="5504688"/>
            <a:ext cx="8884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original Ligero paper proves for row-wise proximity, but our paper needs to prove for</a:t>
            </a:r>
          </a:p>
          <a:p>
            <a:r>
              <a:rPr lang="en-US" dirty="0"/>
              <a:t>a column-corruption guarantee for interleaved RS codewords via proximity gap theorem.</a:t>
            </a:r>
          </a:p>
        </p:txBody>
      </p:sp>
      <p:sp>
        <p:nvSpPr>
          <p:cNvPr id="10" name="4-Point Star 9">
            <a:extLst>
              <a:ext uri="{FF2B5EF4-FFF2-40B4-BE49-F238E27FC236}">
                <a16:creationId xmlns:a16="http://schemas.microsoft.com/office/drawing/2014/main" id="{865F4670-7E8A-BBC9-AEB3-0A40D17BF941}"/>
              </a:ext>
            </a:extLst>
          </p:cNvPr>
          <p:cNvSpPr/>
          <p:nvPr/>
        </p:nvSpPr>
        <p:spPr>
          <a:xfrm>
            <a:off x="1080075" y="5607230"/>
            <a:ext cx="397751" cy="402336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79B7-A74E-66F5-2032-BBBA6C6F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6182-3E96-AF22-F6F3-F57E181B7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run </a:t>
            </a:r>
            <a:r>
              <a:rPr lang="en-US" i="1" dirty="0"/>
              <a:t>m</a:t>
            </a:r>
            <a:r>
              <a:rPr lang="en-US" dirty="0"/>
              <a:t> parallel semi-honest instances.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Cost per semi-honest instance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l-GR" dirty="0"/>
              <a:t>λ</a:t>
            </a:r>
            <a:r>
              <a:rPr lang="en-US" dirty="0"/>
              <a:t> / </a:t>
            </a:r>
            <a:r>
              <a:rPr lang="en-US" i="1" dirty="0"/>
              <a:t>l</a:t>
            </a:r>
            <a:r>
              <a:rPr lang="en-US" dirty="0"/>
              <a:t>) and set </a:t>
            </a:r>
            <a:r>
              <a:rPr lang="en-US" i="1" dirty="0"/>
              <a:t>l</a:t>
            </a:r>
            <a:r>
              <a:rPr lang="en-US" dirty="0"/>
              <a:t>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Ligero proofs + cut-and-choose: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l-GR" dirty="0"/>
              <a:t>λ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Total: </a:t>
            </a:r>
            <a:r>
              <a:rPr lang="en-US" i="1" dirty="0"/>
              <a:t>m</a:t>
            </a:r>
            <a:r>
              <a:rPr lang="en-CA" dirty="0"/>
              <a:t> ·</a:t>
            </a:r>
            <a:r>
              <a:rPr lang="en-US" i="1" dirty="0"/>
              <a:t> O</a:t>
            </a:r>
            <a:r>
              <a:rPr lang="en-US" dirty="0"/>
              <a:t>(|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l-GR" dirty="0"/>
              <a:t>λ</a:t>
            </a:r>
            <a:r>
              <a:rPr lang="en-US" dirty="0"/>
              <a:t> / </a:t>
            </a:r>
            <a:r>
              <a:rPr lang="en-US" i="1" dirty="0"/>
              <a:t>l</a:t>
            </a:r>
            <a:r>
              <a:rPr lang="en-US" dirty="0"/>
              <a:t>) +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l-GR" dirty="0"/>
              <a:t>λ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l-GR" dirty="0"/>
              <a:t>λ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47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89B2-4BB2-FA1E-F087-8566A513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A8224-B9B4-DD0D-E3AB-CAADB7D5C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4680" cy="4351338"/>
          </a:xfrm>
        </p:spPr>
        <p:txBody>
          <a:bodyPr>
            <a:normAutofit/>
          </a:bodyPr>
          <a:lstStyle/>
          <a:p>
            <a:r>
              <a:rPr lang="en-US" dirty="0"/>
              <a:t>IPS Compiler: runs </a:t>
            </a:r>
            <a:r>
              <a:rPr lang="en-US" i="1" dirty="0"/>
              <a:t>m</a:t>
            </a:r>
            <a:r>
              <a:rPr lang="en-US" dirty="0"/>
              <a:t> parallel semi-honest instances; cut-and-choose limits cheating to few instances</a:t>
            </a:r>
          </a:p>
          <a:p>
            <a:r>
              <a:rPr lang="en-US" dirty="0"/>
              <a:t>Packed Secret Sharing: amortizes the communication cost</a:t>
            </a:r>
          </a:p>
          <a:p>
            <a:r>
              <a:rPr lang="en-US" dirty="0"/>
              <a:t>Ligero Proofs: enforce valid sharing and decomposition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1B299-D343-A736-DFC0-A5F32F35C634}"/>
              </a:ext>
            </a:extLst>
          </p:cNvPr>
          <p:cNvSpPr txBox="1"/>
          <p:nvPr/>
        </p:nvSpPr>
        <p:spPr>
          <a:xfrm>
            <a:off x="2681815" y="4322405"/>
            <a:ext cx="7230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Two-round semi-honest protocol per instance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2CBA517-CB28-F7AF-2D64-3A7FB736DD6B}"/>
              </a:ext>
            </a:extLst>
          </p:cNvPr>
          <p:cNvSpPr/>
          <p:nvPr/>
        </p:nvSpPr>
        <p:spPr>
          <a:xfrm>
            <a:off x="5768340" y="4849792"/>
            <a:ext cx="914400" cy="7407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A80CE-8A7B-19C8-DDED-E49836981B7C}"/>
              </a:ext>
            </a:extLst>
          </p:cNvPr>
          <p:cNvSpPr txBox="1"/>
          <p:nvPr/>
        </p:nvSpPr>
        <p:spPr>
          <a:xfrm>
            <a:off x="2681816" y="5514333"/>
            <a:ext cx="723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Two-round compiled malicious protocol </a:t>
            </a:r>
          </a:p>
        </p:txBody>
      </p:sp>
    </p:spTree>
    <p:extLst>
      <p:ext uri="{BB962C8B-B14F-4D97-AF65-F5344CB8AC3E}">
        <p14:creationId xmlns:p14="http://schemas.microsoft.com/office/powerpoint/2010/main" val="3729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1A6F-DEF3-19B1-9996-BD6B66A4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DD74-8887-87CF-109B-EB569BD99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Extend the 2PC protocol to multiple parties. Under the same assumptions, can we have a two-round malicious MPC with low communication cost?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communication channel is bi-directional, can we make both parties output in two rounds?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we make the protocol more practical for real-world applications?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F5134-FA6D-9762-AFF7-E57BDD263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8A19-4D30-0DCB-AE47-9F715D08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2E4DF-9BCB-2938-78C3-8E797F5FD7D1}"/>
              </a:ext>
            </a:extLst>
          </p:cNvPr>
          <p:cNvSpPr txBox="1"/>
          <p:nvPr/>
        </p:nvSpPr>
        <p:spPr>
          <a:xfrm>
            <a:off x="933854" y="1694289"/>
            <a:ext cx="99222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Assuming RO and OT correlations, </a:t>
            </a:r>
          </a:p>
          <a:p>
            <a:pPr algn="ctr"/>
            <a:r>
              <a:rPr lang="en-US" sz="3600" b="1" dirty="0"/>
              <a:t>malicious NISC can match the communication cost of semi-honest Yao.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8DFC7-EB92-F78A-C307-0A2B226A328D}"/>
              </a:ext>
            </a:extLst>
          </p:cNvPr>
          <p:cNvSpPr txBox="1"/>
          <p:nvPr/>
        </p:nvSpPr>
        <p:spPr>
          <a:xfrm>
            <a:off x="4801647" y="4346417"/>
            <a:ext cx="2308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531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F7AE-D252-F6EB-B6DC-040BD67F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Semi-honest Adversary</a:t>
            </a:r>
          </a:p>
        </p:txBody>
      </p:sp>
      <p:pic>
        <p:nvPicPr>
          <p:cNvPr id="7" name="Content Placeholder 4" descr="Two-party computation. Image generated by ChatGPT.">
            <a:extLst>
              <a:ext uri="{FF2B5EF4-FFF2-40B4-BE49-F238E27FC236}">
                <a16:creationId xmlns:a16="http://schemas.microsoft.com/office/drawing/2014/main" id="{26D4C075-A31E-05EB-6DD8-7BFE3B3CB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339" y="1418492"/>
            <a:ext cx="8159262" cy="543950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7539D4-0080-0271-4C63-ABA8A22A93E9}"/>
              </a:ext>
            </a:extLst>
          </p:cNvPr>
          <p:cNvSpPr txBox="1"/>
          <p:nvPr/>
        </p:nvSpPr>
        <p:spPr>
          <a:xfrm>
            <a:off x="927064" y="1511955"/>
            <a:ext cx="330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Follows the protocol but tries to learn additional information from its 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C34A5-4954-0A2E-9291-2A38F24D6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90" y="2531740"/>
            <a:ext cx="2889560" cy="424630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B822AB4C-052A-5902-61A9-E1CBD46D7BE4}"/>
              </a:ext>
            </a:extLst>
          </p:cNvPr>
          <p:cNvSpPr/>
          <p:nvPr/>
        </p:nvSpPr>
        <p:spPr>
          <a:xfrm>
            <a:off x="8175164" y="1109723"/>
            <a:ext cx="2544717" cy="132556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Maybe I can extract info from Alice’s msg?</a:t>
            </a:r>
          </a:p>
        </p:txBody>
      </p:sp>
    </p:spTree>
    <p:extLst>
      <p:ext uri="{BB962C8B-B14F-4D97-AF65-F5344CB8AC3E}">
        <p14:creationId xmlns:p14="http://schemas.microsoft.com/office/powerpoint/2010/main" val="16851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8C748-800C-29C5-9E36-7895A296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Malicious Adversary</a:t>
            </a:r>
          </a:p>
        </p:txBody>
      </p:sp>
      <p:pic>
        <p:nvPicPr>
          <p:cNvPr id="6" name="Content Placeholder 4" descr="Two-party computation. Image generated by ChatGPT.">
            <a:extLst>
              <a:ext uri="{FF2B5EF4-FFF2-40B4-BE49-F238E27FC236}">
                <a16:creationId xmlns:a16="http://schemas.microsoft.com/office/drawing/2014/main" id="{9441BC67-124E-1A29-0758-EA0C5524B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339" y="1418492"/>
            <a:ext cx="8159262" cy="5439508"/>
          </a:xfrm>
        </p:spPr>
      </p:pic>
      <p:pic>
        <p:nvPicPr>
          <p:cNvPr id="10" name="Picture 9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2027D88F-EFDC-359D-C6E6-91D8EC664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285" y="1963095"/>
            <a:ext cx="1563581" cy="18235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10104E-D1E4-D97D-E4F7-4D4E9093D3F6}"/>
              </a:ext>
            </a:extLst>
          </p:cNvPr>
          <p:cNvSpPr txBox="1"/>
          <p:nvPr/>
        </p:nvSpPr>
        <p:spPr>
          <a:xfrm>
            <a:off x="906294" y="1599970"/>
            <a:ext cx="431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deviate arbitrarily from the protocol</a:t>
            </a:r>
          </a:p>
        </p:txBody>
      </p:sp>
      <p:pic>
        <p:nvPicPr>
          <p:cNvPr id="4" name="Picture 3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73770DAE-2507-2969-9A9A-A75DD473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017" y="2060020"/>
            <a:ext cx="1487886" cy="1745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0CEEE7-3CB3-CE4A-7736-169563E58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190" y="2531740"/>
            <a:ext cx="2889560" cy="424630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7042CB53-8718-B6E2-0A80-8690AB8D7BC6}"/>
              </a:ext>
            </a:extLst>
          </p:cNvPr>
          <p:cNvSpPr/>
          <p:nvPr/>
        </p:nvSpPr>
        <p:spPr>
          <a:xfrm>
            <a:off x="8178994" y="1053313"/>
            <a:ext cx="1889760" cy="1057901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Follow the protocol? Nah!</a:t>
            </a:r>
          </a:p>
        </p:txBody>
      </p:sp>
    </p:spTree>
    <p:extLst>
      <p:ext uri="{BB962C8B-B14F-4D97-AF65-F5344CB8AC3E}">
        <p14:creationId xmlns:p14="http://schemas.microsoft.com/office/powerpoint/2010/main" val="19544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Two-party computation. Image generated by ChatGPT.">
            <a:extLst>
              <a:ext uri="{FF2B5EF4-FFF2-40B4-BE49-F238E27FC236}">
                <a16:creationId xmlns:a16="http://schemas.microsoft.com/office/drawing/2014/main" id="{389FA2CF-D697-E1BB-6B94-AC53290A3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37" y="1418492"/>
            <a:ext cx="8159262" cy="5439508"/>
          </a:xfrm>
          <a:prstGeom prst="rect">
            <a:avLst/>
          </a:prstGeom>
        </p:spPr>
      </p:pic>
      <p:pic>
        <p:nvPicPr>
          <p:cNvPr id="10" name="Picture 9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B3CD9F3B-4074-99C7-D934-E168834BC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947" y="2263696"/>
            <a:ext cx="3038168" cy="3214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4075D3-8682-76C8-BEF9-1192A5AD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Garbled Circuits [Yao 86]</a:t>
            </a:r>
          </a:p>
        </p:txBody>
      </p:sp>
      <p:pic>
        <p:nvPicPr>
          <p:cNvPr id="6" name="Content Placeholder 5" descr="A diagram of a diagram&#10;&#10;AI-generated content may be incorrect.">
            <a:extLst>
              <a:ext uri="{FF2B5EF4-FFF2-40B4-BE49-F238E27FC236}">
                <a16:creationId xmlns:a16="http://schemas.microsoft.com/office/drawing/2014/main" id="{C53441C8-5DAD-94DC-F822-02C1E3A28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16527" y="3253139"/>
            <a:ext cx="1608381" cy="1240545"/>
          </a:xfrm>
          <a:prstGeom prst="rect">
            <a:avLst/>
          </a:prstGeom>
        </p:spPr>
      </p:pic>
      <p:pic>
        <p:nvPicPr>
          <p:cNvPr id="8" name="Picture 7" descr="A cartoon of a lock&#10;&#10;AI-generated content may be incorrect.">
            <a:extLst>
              <a:ext uri="{FF2B5EF4-FFF2-40B4-BE49-F238E27FC236}">
                <a16:creationId xmlns:a16="http://schemas.microsoft.com/office/drawing/2014/main" id="{23DFEF99-402F-B042-F899-718E2D936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372" y="3518852"/>
            <a:ext cx="598690" cy="802080"/>
          </a:xfrm>
          <a:prstGeom prst="rect">
            <a:avLst/>
          </a:prstGeom>
        </p:spPr>
      </p:pic>
      <p:sp>
        <p:nvSpPr>
          <p:cNvPr id="11" name="Left Arrow 10">
            <a:extLst>
              <a:ext uri="{FF2B5EF4-FFF2-40B4-BE49-F238E27FC236}">
                <a16:creationId xmlns:a16="http://schemas.microsoft.com/office/drawing/2014/main" id="{BEEA072D-016A-2981-7FAB-CD2852E20BD3}"/>
              </a:ext>
            </a:extLst>
          </p:cNvPr>
          <p:cNvSpPr/>
          <p:nvPr/>
        </p:nvSpPr>
        <p:spPr>
          <a:xfrm>
            <a:off x="4444939" y="4895208"/>
            <a:ext cx="2517058" cy="31463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1F33E-FFF2-4A24-9E50-7FBD3DA6E4F5}"/>
              </a:ext>
            </a:extLst>
          </p:cNvPr>
          <p:cNvSpPr txBox="1"/>
          <p:nvPr/>
        </p:nvSpPr>
        <p:spPr>
          <a:xfrm>
            <a:off x="4574367" y="4512694"/>
            <a:ext cx="22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keys for Bob’s input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633EEE4-7D20-7CB4-51E1-F7AAF722213D}"/>
              </a:ext>
            </a:extLst>
          </p:cNvPr>
          <p:cNvSpPr/>
          <p:nvPr/>
        </p:nvSpPr>
        <p:spPr>
          <a:xfrm>
            <a:off x="4444938" y="2113936"/>
            <a:ext cx="2517059" cy="3259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566E8-395D-053F-D760-727ACA7A4A5F}"/>
              </a:ext>
            </a:extLst>
          </p:cNvPr>
          <p:cNvSpPr txBox="1"/>
          <p:nvPr/>
        </p:nvSpPr>
        <p:spPr>
          <a:xfrm>
            <a:off x="3548522" y="1682154"/>
            <a:ext cx="509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First-round OT msg to obtain keys for Alice’s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96C91-E41D-B52E-AE48-D0BBD299DA42}"/>
              </a:ext>
            </a:extLst>
          </p:cNvPr>
          <p:cNvSpPr txBox="1"/>
          <p:nvPr/>
        </p:nvSpPr>
        <p:spPr>
          <a:xfrm>
            <a:off x="4816527" y="2800028"/>
            <a:ext cx="193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 response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EC2650-3DE7-C90F-002F-011FDFF088E9}"/>
              </a:ext>
            </a:extLst>
          </p:cNvPr>
          <p:cNvSpPr txBox="1"/>
          <p:nvPr/>
        </p:nvSpPr>
        <p:spPr>
          <a:xfrm>
            <a:off x="9193161" y="2762865"/>
            <a:ext cx="1691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Generates the garbled circuit + all the keys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8DB801-88B8-28EE-8C56-E95FC5334D86}"/>
              </a:ext>
            </a:extLst>
          </p:cNvPr>
          <p:cNvSpPr txBox="1"/>
          <p:nvPr/>
        </p:nvSpPr>
        <p:spPr>
          <a:xfrm>
            <a:off x="522626" y="3086030"/>
            <a:ext cx="1448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Evaluates</a:t>
            </a:r>
          </a:p>
          <a:p>
            <a:r>
              <a:rPr lang="en-US" dirty="0"/>
              <a:t>the garbled circuit to obtain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784BE119-09F9-3DFE-9443-DB6E213A05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0655" y="4200194"/>
            <a:ext cx="633161" cy="6331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B61B05-9750-CAA6-CD72-FE43746232B0}"/>
              </a:ext>
            </a:extLst>
          </p:cNvPr>
          <p:cNvSpPr txBox="1"/>
          <p:nvPr/>
        </p:nvSpPr>
        <p:spPr>
          <a:xfrm>
            <a:off x="1246784" y="5691458"/>
            <a:ext cx="149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Semi-Honest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98D3C-5AF5-9856-0EB2-49BA88B06259}"/>
              </a:ext>
            </a:extLst>
          </p:cNvPr>
          <p:cNvSpPr txBox="1"/>
          <p:nvPr/>
        </p:nvSpPr>
        <p:spPr>
          <a:xfrm>
            <a:off x="3093680" y="5709432"/>
            <a:ext cx="201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rounds (NISC)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CABF3-A101-3B16-9B5A-AD0E3139ADB7}"/>
              </a:ext>
            </a:extLst>
          </p:cNvPr>
          <p:cNvSpPr txBox="1"/>
          <p:nvPr/>
        </p:nvSpPr>
        <p:spPr>
          <a:xfrm>
            <a:off x="5263489" y="5707051"/>
            <a:ext cx="265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Communication: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l-GR" dirty="0"/>
              <a:t>λ</a:t>
            </a:r>
            <a:r>
              <a:rPr lang="en-US" dirty="0"/>
              <a:t>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1F02F-0219-7CE6-9F88-A5D63634154F}"/>
              </a:ext>
            </a:extLst>
          </p:cNvPr>
          <p:cNvSpPr txBox="1"/>
          <p:nvPr/>
        </p:nvSpPr>
        <p:spPr>
          <a:xfrm>
            <a:off x="8036540" y="5690496"/>
            <a:ext cx="23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two-round 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70E00B-0A36-7667-076C-C3996EF24B4F}"/>
              </a:ext>
            </a:extLst>
          </p:cNvPr>
          <p:cNvSpPr txBox="1"/>
          <p:nvPr/>
        </p:nvSpPr>
        <p:spPr>
          <a:xfrm>
            <a:off x="9012804" y="791218"/>
            <a:ext cx="205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</a:t>
            </a:r>
            <a:r>
              <a:rPr lang="en-US" dirty="0"/>
              <a:t>: computational security parameter</a:t>
            </a:r>
          </a:p>
        </p:txBody>
      </p:sp>
    </p:spTree>
    <p:extLst>
      <p:ext uri="{BB962C8B-B14F-4D97-AF65-F5344CB8AC3E}">
        <p14:creationId xmlns:p14="http://schemas.microsoft.com/office/powerpoint/2010/main" val="229401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/>
      <p:bldP spid="16" grpId="0"/>
      <p:bldP spid="17" grpId="0"/>
      <p:bldP spid="3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F0A96A-3810-05E2-67C0-BD4500341AB9}"/>
              </a:ext>
            </a:extLst>
          </p:cNvPr>
          <p:cNvSpPr txBox="1"/>
          <p:nvPr/>
        </p:nvSpPr>
        <p:spPr>
          <a:xfrm>
            <a:off x="1660998" y="2459504"/>
            <a:ext cx="8870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Can malicious NISC protocols match the communication complexity of the semi-honest Yao’s garbled circuits?</a:t>
            </a:r>
          </a:p>
        </p:txBody>
      </p:sp>
    </p:spTree>
    <p:extLst>
      <p:ext uri="{BB962C8B-B14F-4D97-AF65-F5344CB8AC3E}">
        <p14:creationId xmlns:p14="http://schemas.microsoft.com/office/powerpoint/2010/main" val="112784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5CA6-95FA-D5E1-9F1A-A9AE0F73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Transformation [GMW 87]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AFE90-1638-E280-CC10-8CB032A54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 generic non-interactive zero-knowledge proof, we can upgrade semi-honest security to malicious security.</a:t>
            </a:r>
          </a:p>
          <a:p>
            <a:pPr lvl="1"/>
            <a:r>
              <a:rPr lang="en-US" dirty="0"/>
              <a:t>Can be constructed in the random oracle model.</a:t>
            </a:r>
          </a:p>
          <a:p>
            <a:pPr lvl="1"/>
            <a:r>
              <a:rPr lang="en-US" dirty="0"/>
              <a:t>However, it makes a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non-black-box</a:t>
            </a:r>
            <a:r>
              <a:rPr lang="en-US" dirty="0"/>
              <a:t> use of one-way functions (i.e. the construction works on the circuit of the one-way function).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3E3B5-6CF4-E299-D762-0FEC20D0492E}"/>
              </a:ext>
            </a:extLst>
          </p:cNvPr>
          <p:cNvSpPr txBox="1"/>
          <p:nvPr/>
        </p:nvSpPr>
        <p:spPr>
          <a:xfrm>
            <a:off x="2111635" y="5135251"/>
            <a:ext cx="748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Can we achieve malicious security with only black-box use of cryptographic primitives?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096CB33C-A5B0-459F-0966-CED9AF8C824B}"/>
              </a:ext>
            </a:extLst>
          </p:cNvPr>
          <p:cNvSpPr/>
          <p:nvPr/>
        </p:nvSpPr>
        <p:spPr>
          <a:xfrm>
            <a:off x="4998552" y="3429000"/>
            <a:ext cx="304800" cy="86769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E8603-B8F2-92E8-1B7B-E24D3D32210C}"/>
              </a:ext>
            </a:extLst>
          </p:cNvPr>
          <p:cNvSpPr txBox="1"/>
          <p:nvPr/>
        </p:nvSpPr>
        <p:spPr>
          <a:xfrm>
            <a:off x="3722516" y="4346642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 efficient, less modular</a:t>
            </a:r>
          </a:p>
        </p:txBody>
      </p:sp>
    </p:spTree>
    <p:extLst>
      <p:ext uri="{BB962C8B-B14F-4D97-AF65-F5344CB8AC3E}">
        <p14:creationId xmlns:p14="http://schemas.microsoft.com/office/powerpoint/2010/main" val="3466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3BFB-DACC-53C1-9E78-039CDE86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2690" cy="1325563"/>
          </a:xfrm>
        </p:spPr>
        <p:txBody>
          <a:bodyPr/>
          <a:lstStyle/>
          <a:p>
            <a:r>
              <a:rPr lang="en-US" dirty="0"/>
              <a:t>Black-Box Compilers [IPS 08, IKSS 22]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6012-FE4B-43E4-6589-9676695F1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574"/>
            <a:ext cx="10515600" cy="4351338"/>
          </a:xfrm>
        </p:spPr>
        <p:txBody>
          <a:bodyPr/>
          <a:lstStyle/>
          <a:p>
            <a:r>
              <a:rPr lang="en-US" dirty="0"/>
              <a:t>Malicious security</a:t>
            </a:r>
          </a:p>
          <a:p>
            <a:r>
              <a:rPr lang="en-US" dirty="0"/>
              <a:t>Two rounds</a:t>
            </a:r>
          </a:p>
          <a:p>
            <a:r>
              <a:rPr lang="en-US" dirty="0"/>
              <a:t>Assumptions: Random Oracle and OT correlations</a:t>
            </a:r>
          </a:p>
          <a:p>
            <a:r>
              <a:rPr lang="en-US" dirty="0"/>
              <a:t>Communication: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i="1" dirty="0"/>
              <a:t>C</a:t>
            </a:r>
            <a:r>
              <a:rPr lang="en-US" dirty="0"/>
              <a:t>|) </a:t>
            </a:r>
            <a:r>
              <a:rPr lang="en-CA" dirty="0"/>
              <a:t>·</a:t>
            </a:r>
            <a:r>
              <a:rPr lang="en-US" dirty="0"/>
              <a:t> poly(</a:t>
            </a:r>
            <a:r>
              <a:rPr lang="el-GR" dirty="0"/>
              <a:t>λ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7FEDB-DACA-08DA-C568-9684AC5BF510}"/>
              </a:ext>
            </a:extLst>
          </p:cNvPr>
          <p:cNvSpPr txBox="1"/>
          <p:nvPr/>
        </p:nvSpPr>
        <p:spPr>
          <a:xfrm>
            <a:off x="3229583" y="4610911"/>
            <a:ext cx="4990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Consistency checks for Verifiable Secret Sharing incur a bottleneck in communication cost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8A16369E-4A19-EB50-887B-5F2306C57CD7}"/>
              </a:ext>
            </a:extLst>
          </p:cNvPr>
          <p:cNvSpPr/>
          <p:nvPr/>
        </p:nvSpPr>
        <p:spPr>
          <a:xfrm>
            <a:off x="5272392" y="3910519"/>
            <a:ext cx="369652" cy="66148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6D2491-B14E-FA8A-4E16-FA2F36855220}"/>
              </a:ext>
            </a:extLst>
          </p:cNvPr>
          <p:cNvSpPr txBox="1"/>
          <p:nvPr/>
        </p:nvSpPr>
        <p:spPr>
          <a:xfrm>
            <a:off x="1510827" y="1490008"/>
            <a:ext cx="91703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Can we construct a two-round, malicious NISC protocol with constant communication overhead </a:t>
            </a:r>
            <a:r>
              <a:rPr lang="en-US" sz="4000" b="1" i="1" dirty="0"/>
              <a:t>O</a:t>
            </a:r>
            <a:r>
              <a:rPr lang="en-US" sz="4000" b="1" dirty="0"/>
              <a:t>(|</a:t>
            </a:r>
            <a:r>
              <a:rPr lang="en-US" sz="4000" b="1" i="1" dirty="0"/>
              <a:t>C</a:t>
            </a:r>
            <a:r>
              <a:rPr lang="en-US" sz="4000" b="1" dirty="0"/>
              <a:t>|</a:t>
            </a:r>
            <a:r>
              <a:rPr lang="el-GR" sz="4000" b="1" dirty="0"/>
              <a:t>λ</a:t>
            </a:r>
            <a:r>
              <a:rPr lang="en-US" sz="4000" b="1" dirty="0"/>
              <a:t>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A9B7C8-D36E-A44D-8C78-63FA5A12D2C7}"/>
              </a:ext>
            </a:extLst>
          </p:cNvPr>
          <p:cNvSpPr txBox="1"/>
          <p:nvPr/>
        </p:nvSpPr>
        <p:spPr>
          <a:xfrm>
            <a:off x="2315183" y="4044553"/>
            <a:ext cx="7561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Yes, assuming a random oracle and OT correlations.</a:t>
            </a:r>
          </a:p>
        </p:txBody>
      </p:sp>
    </p:spTree>
    <p:extLst>
      <p:ext uri="{BB962C8B-B14F-4D97-AF65-F5344CB8AC3E}">
        <p14:creationId xmlns:p14="http://schemas.microsoft.com/office/powerpoint/2010/main" val="28680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9103</TotalTime>
  <Words>1676</Words>
  <Application>Microsoft Macintosh PowerPoint</Application>
  <PresentationFormat>Widescreen</PresentationFormat>
  <Paragraphs>329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Cambria Math</vt:lpstr>
      <vt:lpstr>Office Theme</vt:lpstr>
      <vt:lpstr>Non-Interactive Secure Computation  with Constant Communication Overhead</vt:lpstr>
      <vt:lpstr>Secure Two-Party Computation</vt:lpstr>
      <vt:lpstr>Semi-honest Adversary</vt:lpstr>
      <vt:lpstr>Malicious Adversary</vt:lpstr>
      <vt:lpstr>Garbled Circuits [Yao 86]</vt:lpstr>
      <vt:lpstr>PowerPoint Presentation</vt:lpstr>
      <vt:lpstr>Generic Transformation [GMW 87]</vt:lpstr>
      <vt:lpstr>Black-Box Compilers [IPS 08, IKSS 22]</vt:lpstr>
      <vt:lpstr>PowerPoint Presentation</vt:lpstr>
      <vt:lpstr>Our Result</vt:lpstr>
      <vt:lpstr>Comparison</vt:lpstr>
      <vt:lpstr>PowerPoint Presentation</vt:lpstr>
      <vt:lpstr>Packed Shamir Secret Sharing [FY 92]</vt:lpstr>
      <vt:lpstr>Degree-2 Polynomials</vt:lpstr>
      <vt:lpstr>Decomposition</vt:lpstr>
      <vt:lpstr>2PC Protocol</vt:lpstr>
      <vt:lpstr>2PC Protocol</vt:lpstr>
      <vt:lpstr>PowerPoint Presentation</vt:lpstr>
      <vt:lpstr>Correctness of Packed Secret Sharing</vt:lpstr>
      <vt:lpstr>Ligero Proofs [AHIV 17]</vt:lpstr>
      <vt:lpstr>Specialized ZK Proofs</vt:lpstr>
      <vt:lpstr>Communication Cost</vt:lpstr>
      <vt:lpstr>Summary</vt:lpstr>
      <vt:lpstr>Future Work</vt:lpstr>
      <vt:lpstr>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Ziyang Jin</dc:creator>
  <cp:lastModifiedBy>Ziyang Jin</cp:lastModifiedBy>
  <cp:revision>43</cp:revision>
  <dcterms:created xsi:type="dcterms:W3CDTF">2026-02-05T18:14:28Z</dcterms:created>
  <dcterms:modified xsi:type="dcterms:W3CDTF">2026-05-06T20:11:51Z</dcterms:modified>
</cp:coreProperties>
</file>