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1"/>
  </p:notesMasterIdLst>
  <p:sldIdLst>
    <p:sldId id="293" r:id="rId2"/>
    <p:sldId id="258" r:id="rId3"/>
    <p:sldId id="294" r:id="rId4"/>
    <p:sldId id="260" r:id="rId5"/>
    <p:sldId id="276" r:id="rId6"/>
    <p:sldId id="277" r:id="rId7"/>
    <p:sldId id="278" r:id="rId8"/>
    <p:sldId id="296" r:id="rId9"/>
    <p:sldId id="279" r:id="rId10"/>
    <p:sldId id="262" r:id="rId11"/>
    <p:sldId id="257" r:id="rId12"/>
    <p:sldId id="280" r:id="rId13"/>
    <p:sldId id="288" r:id="rId14"/>
    <p:sldId id="297" r:id="rId15"/>
    <p:sldId id="281" r:id="rId16"/>
    <p:sldId id="282" r:id="rId17"/>
    <p:sldId id="266" r:id="rId18"/>
    <p:sldId id="283" r:id="rId19"/>
    <p:sldId id="285" r:id="rId20"/>
    <p:sldId id="287" r:id="rId21"/>
    <p:sldId id="268" r:id="rId22"/>
    <p:sldId id="301" r:id="rId23"/>
    <p:sldId id="289" r:id="rId24"/>
    <p:sldId id="271" r:id="rId25"/>
    <p:sldId id="284" r:id="rId26"/>
    <p:sldId id="290" r:id="rId27"/>
    <p:sldId id="272" r:id="rId28"/>
    <p:sldId id="303" r:id="rId29"/>
    <p:sldId id="304" r:id="rId3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2392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vboxsrv\shared\ppts\isca-2015\sheets\oow-memory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vboxsrv\shared\ppts\isca-2015\sheets\oow-perf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69905129046369"/>
          <c:y val="0.0652894429862934"/>
          <c:w val="0.707609087926509"/>
          <c:h val="0.76404322506561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Copy-on-write</c:v>
                </c:pt>
              </c:strCache>
            </c:strRef>
          </c:tx>
          <c:spPr>
            <a:solidFill>
              <a:schemeClr val="tx1">
                <a:lumMod val="85000"/>
                <a:lumOff val="15000"/>
              </a:schemeClr>
            </a:solidFill>
            <a:ln w="22225" cap="rnd"/>
          </c:spPr>
          <c:invertIfNegative val="0"/>
          <c:cat>
            <c:strRef>
              <c:f>Sheet1!$A$2:$A$5</c:f>
              <c:strCache>
                <c:ptCount val="4"/>
                <c:pt idx="0">
                  <c:v>Small</c:v>
                </c:pt>
                <c:pt idx="1">
                  <c:v>Dense</c:v>
                </c:pt>
                <c:pt idx="2">
                  <c:v>Sparse</c:v>
                </c:pt>
                <c:pt idx="3">
                  <c:v>Mean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1.764</c:v>
                </c:pt>
                <c:pt idx="1">
                  <c:v>14.246</c:v>
                </c:pt>
                <c:pt idx="2">
                  <c:v>53.74400000000001</c:v>
                </c:pt>
                <c:pt idx="3">
                  <c:v>23.25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Overlay-on-write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Small</c:v>
                </c:pt>
                <c:pt idx="1">
                  <c:v>Dense</c:v>
                </c:pt>
                <c:pt idx="2">
                  <c:v>Sparse</c:v>
                </c:pt>
                <c:pt idx="3">
                  <c:v>Mean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1.58</c:v>
                </c:pt>
                <c:pt idx="1">
                  <c:v>14.062</c:v>
                </c:pt>
                <c:pt idx="2">
                  <c:v>16.918</c:v>
                </c:pt>
                <c:pt idx="3">
                  <c:v>10.85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37008792"/>
        <c:axId val="1847029144"/>
      </c:barChart>
      <c:catAx>
        <c:axId val="183700879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Write Working Set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340685087975114"/>
              <c:y val="0.924010416666667"/>
            </c:manualLayout>
          </c:layout>
          <c:overlay val="0"/>
        </c:title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847029144"/>
        <c:crosses val="autoZero"/>
        <c:auto val="1"/>
        <c:lblAlgn val="ctr"/>
        <c:lblOffset val="100"/>
        <c:noMultiLvlLbl val="0"/>
      </c:catAx>
      <c:valAx>
        <c:axId val="184702914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Additional </a:t>
                </a:r>
                <a:r>
                  <a:rPr lang="en-US" dirty="0" smtClean="0"/>
                  <a:t>Memory (MBs</a:t>
                </a:r>
                <a:r>
                  <a:rPr lang="en-US" dirty="0"/>
                  <a:t>)</a:t>
                </a:r>
              </a:p>
            </c:rich>
          </c:tx>
          <c:layout>
            <c:manualLayout>
              <c:xMode val="edge"/>
              <c:yMode val="edge"/>
              <c:x val="0.0532886167006902"/>
              <c:y val="0.26421488074860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8370087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02349567415184"/>
          <c:y val="0.069919072615923"/>
          <c:w val="0.705366481967532"/>
          <c:h val="0.7594135498687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Copy-on-write</c:v>
                </c:pt>
              </c:strCache>
            </c:strRef>
          </c:tx>
          <c:spPr>
            <a:solidFill>
              <a:schemeClr val="tx1">
                <a:lumMod val="85000"/>
                <a:lumOff val="15000"/>
              </a:schemeClr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Small</c:v>
                </c:pt>
                <c:pt idx="1">
                  <c:v>Dense</c:v>
                </c:pt>
                <c:pt idx="2">
                  <c:v>Sparse</c:v>
                </c:pt>
                <c:pt idx="3">
                  <c:v>Mean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1.318</c:v>
                </c:pt>
                <c:pt idx="1">
                  <c:v>4.625999999999999</c:v>
                </c:pt>
                <c:pt idx="2">
                  <c:v>7.130000000000001</c:v>
                </c:pt>
                <c:pt idx="3">
                  <c:v>3.07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Overlay-on-write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Small</c:v>
                </c:pt>
                <c:pt idx="1">
                  <c:v>Dense</c:v>
                </c:pt>
                <c:pt idx="2">
                  <c:v>Sparse</c:v>
                </c:pt>
                <c:pt idx="3">
                  <c:v>Mean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1.318</c:v>
                </c:pt>
                <c:pt idx="1">
                  <c:v>4.5</c:v>
                </c:pt>
                <c:pt idx="2">
                  <c:v>5.823999999999999</c:v>
                </c:pt>
                <c:pt idx="3">
                  <c:v>2.59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47030424"/>
        <c:axId val="1847523928"/>
      </c:barChart>
      <c:catAx>
        <c:axId val="18470304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Write</a:t>
                </a:r>
                <a:r>
                  <a:rPr lang="en-US" baseline="0" dirty="0" smtClean="0"/>
                  <a:t> Working Set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278180956547098"/>
              <c:y val="0.924010416666667"/>
            </c:manualLayout>
          </c:layout>
          <c:overlay val="0"/>
        </c:title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847523928"/>
        <c:crosses val="autoZero"/>
        <c:auto val="1"/>
        <c:lblAlgn val="ctr"/>
        <c:lblOffset val="100"/>
        <c:noMultiLvlLbl val="0"/>
      </c:catAx>
      <c:valAx>
        <c:axId val="184752392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Cycles per Instruction</a:t>
                </a:r>
              </a:p>
            </c:rich>
          </c:tx>
          <c:layout>
            <c:manualLayout>
              <c:xMode val="edge"/>
              <c:yMode val="edge"/>
              <c:x val="0.0119689899873627"/>
              <c:y val="0.2854186716243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8470304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03DE624E-B1AE-49C3-B30C-B016782EE491}" type="datetimeFigureOut">
              <a:rPr lang="en-US" smtClean="0"/>
              <a:t>6/22/15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86662FF-22AE-4BAB-8C01-3DB01D8E3B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836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662FF-22AE-4BAB-8C01-3DB01D8E3B9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0332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662FF-22AE-4BAB-8C01-3DB01D8E3B9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32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662FF-22AE-4BAB-8C01-3DB01D8E3B9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9956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662FF-22AE-4BAB-8C01-3DB01D8E3B9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6583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662FF-22AE-4BAB-8C01-3DB01D8E3B9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5272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662FF-22AE-4BAB-8C01-3DB01D8E3B9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8720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662FF-22AE-4BAB-8C01-3DB01D8E3B9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8745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662FF-22AE-4BAB-8C01-3DB01D8E3B93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325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662FF-22AE-4BAB-8C01-3DB01D8E3B93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033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 algn="ctr">
              <a:defRPr sz="4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5A68A8-3DBF-424E-B1C6-32433776BEAE}" type="datetime1">
              <a:rPr lang="en-US" smtClean="0"/>
              <a:t>6/22/15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503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6B8FBA-6839-4BA4-927F-AE7C56A5C012}" type="datetime1">
              <a:rPr lang="en-US" smtClean="0"/>
              <a:t>6/22/15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713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9C2FF94-0198-4D6E-ACD0-EC2013DCE58B}" type="datetime1">
              <a:rPr lang="en-US" smtClean="0"/>
              <a:t>6/22/15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851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611DD18-26BC-4139-8501-8F2072786B53}" type="datetime1">
              <a:rPr lang="en-US" smtClean="0"/>
              <a:t>6/22/15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381000" y="838200"/>
            <a:ext cx="84582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91606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8FB0B57-3527-4495-84F2-1D4318160F38}" type="datetime1">
              <a:rPr lang="en-US" smtClean="0"/>
              <a:t>6/22/15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61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2967FE8-7C54-4A7F-9243-C7CF1E781772}" type="datetime1">
              <a:rPr lang="en-US" smtClean="0"/>
              <a:t>6/22/15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832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E08EF4-C20F-4F9D-88BE-31CE6983344D}" type="datetime1">
              <a:rPr lang="en-US" smtClean="0"/>
              <a:t>6/22/15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799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AB0423-A072-43C0-BC63-A6604F63FABF}" type="datetime1">
              <a:rPr lang="en-US" smtClean="0"/>
              <a:t>6/22/15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157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0582F0D-4630-442A-9D69-93AE3E3DEDB0}" type="datetime1">
              <a:rPr lang="en-US" smtClean="0"/>
              <a:t>6/22/15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71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9E071D9-8F13-49E1-BE38-ACFB8CD9F0C0}" type="datetime1">
              <a:rPr lang="en-US" smtClean="0"/>
              <a:t>6/22/15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582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7D6A1F-850C-4C50-8FA9-36A93D9BA480}" type="datetime1">
              <a:rPr lang="en-US" smtClean="0"/>
              <a:t>6/22/15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827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  <a:prstGeom prst="rect">
            <a:avLst/>
          </a:prstGeom>
        </p:spPr>
        <p:txBody>
          <a:bodyPr vert="horz" lIns="36576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66800"/>
            <a:ext cx="86106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6492875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67AEA72-A156-47E1-8CF5-744DC386C61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573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rgbClr val="00B05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jpeg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Relationship Id="rId3" Type="http://schemas.openxmlformats.org/officeDocument/2006/relationships/chart" Target="../charts/char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jpeg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30302" y="838200"/>
            <a:ext cx="9404604" cy="2076451"/>
          </a:xfrm>
        </p:spPr>
        <p:txBody>
          <a:bodyPr>
            <a:normAutofit fontScale="90000"/>
          </a:bodyPr>
          <a:lstStyle/>
          <a:p>
            <a:r>
              <a:rPr lang="en-US" sz="4900" dirty="0" smtClean="0"/>
              <a:t>Page Overlays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An Enhanced Virtual Memory Framework to Enable Fine-grained Memory Management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0064" y="3200400"/>
            <a:ext cx="7223872" cy="2057400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Vivek Seshadri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Gennady </a:t>
            </a:r>
            <a:r>
              <a:rPr lang="en-US" sz="2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Pekhimenko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sz="2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Olatunji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Ruwase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Onur Mutlu, Phillip B. Gibbons, Michael A. Kozuch,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Todd C. Mowry, </a:t>
            </a:r>
            <a:r>
              <a:rPr lang="en-US" sz="2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Trishul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Chilimbi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5562600"/>
            <a:ext cx="1258424" cy="8155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5473871"/>
            <a:ext cx="1079329" cy="10793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638800"/>
            <a:ext cx="2133600" cy="595250"/>
          </a:xfrm>
          <a:prstGeom prst="rect">
            <a:avLst/>
          </a:prstGeom>
        </p:spPr>
      </p:pic>
      <p:pic>
        <p:nvPicPr>
          <p:cNvPr id="9" name="Picture 4" descr="safari.pn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62990" y="5541853"/>
            <a:ext cx="1295400" cy="37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100087" y="5791200"/>
            <a:ext cx="9573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@CMU</a:t>
            </a:r>
          </a:p>
        </p:txBody>
      </p:sp>
    </p:spTree>
    <p:extLst>
      <p:ext uri="{BB962C8B-B14F-4D97-AF65-F5344CB8AC3E}">
        <p14:creationId xmlns:p14="http://schemas.microsoft.com/office/powerpoint/2010/main" val="27086719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3600" dirty="0" smtClean="0"/>
              <a:t>Shortcomings of Existing Framework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Page Overlays – Overview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Implementation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Challenges and solutions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Applications and Evaluation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Conclusion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10</a:t>
            </a:fld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228600" y="2057400"/>
            <a:ext cx="8686800" cy="762000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399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Page Overlay Framework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11</a:t>
            </a:fld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914400" y="2675654"/>
            <a:ext cx="1721754" cy="3039346"/>
            <a:chOff x="1219200" y="1534180"/>
            <a:chExt cx="1721754" cy="3039346"/>
          </a:xfrm>
        </p:grpSpPr>
        <p:sp>
          <p:nvSpPr>
            <p:cNvPr id="26" name="Rounded Rectangle 25"/>
            <p:cNvSpPr/>
            <p:nvPr/>
          </p:nvSpPr>
          <p:spPr>
            <a:xfrm flipH="1" flipV="1">
              <a:off x="1243852" y="2090164"/>
              <a:ext cx="1627097" cy="2483362"/>
            </a:xfrm>
            <a:prstGeom prst="roundRect">
              <a:avLst>
                <a:gd name="adj" fmla="val 3167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1295400" y="213360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C0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1295400" y="253746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C1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1295400" y="293751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C2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1295400" y="334137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C3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1295400" y="374523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C4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1295400" y="414909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C5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219200" y="1534180"/>
              <a:ext cx="172175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/>
                <a:t>Virtual Page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3352800" y="990600"/>
            <a:ext cx="1878849" cy="3029442"/>
            <a:chOff x="3962400" y="1153180"/>
            <a:chExt cx="1878849" cy="3029442"/>
          </a:xfrm>
        </p:grpSpPr>
        <p:sp>
          <p:nvSpPr>
            <p:cNvPr id="27" name="Rounded Rectangle 26"/>
            <p:cNvSpPr/>
            <p:nvPr/>
          </p:nvSpPr>
          <p:spPr>
            <a:xfrm flipH="1" flipV="1">
              <a:off x="4065043" y="1699260"/>
              <a:ext cx="1627097" cy="2483362"/>
            </a:xfrm>
            <a:prstGeom prst="roundRect">
              <a:avLst>
                <a:gd name="adj" fmla="val 3167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4117145" y="175260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C0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117145" y="215646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C1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4117145" y="255651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C2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4117145" y="296037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C3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4117145" y="336423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C4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4117145" y="376809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C5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962400" y="1153180"/>
              <a:ext cx="187884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/>
                <a:t>Physical Page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352800" y="4399300"/>
            <a:ext cx="1595037" cy="1391900"/>
            <a:chOff x="4183423" y="4582180"/>
            <a:chExt cx="1595037" cy="1391900"/>
          </a:xfrm>
        </p:grpSpPr>
        <p:sp>
          <p:nvSpPr>
            <p:cNvPr id="28" name="Rounded Rectangle 27"/>
            <p:cNvSpPr/>
            <p:nvPr/>
          </p:nvSpPr>
          <p:spPr>
            <a:xfrm flipH="1" flipV="1">
              <a:off x="4183423" y="5113020"/>
              <a:ext cx="1595037" cy="861060"/>
            </a:xfrm>
            <a:prstGeom prst="roundRect">
              <a:avLst>
                <a:gd name="adj" fmla="val 3167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4217151" y="515874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C2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4217151" y="556260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C5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417940" y="4582180"/>
              <a:ext cx="112242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/>
                <a:t>Overlay</a:t>
              </a:r>
            </a:p>
          </p:txBody>
        </p:sp>
      </p:grpSp>
      <p:cxnSp>
        <p:nvCxnSpPr>
          <p:cNvPr id="30" name="Straight Arrow Connector 29"/>
          <p:cNvCxnSpPr>
            <a:stCxn id="26" idx="1"/>
            <a:endCxn id="27" idx="3"/>
          </p:cNvCxnSpPr>
          <p:nvPr/>
        </p:nvCxnSpPr>
        <p:spPr>
          <a:xfrm flipV="1">
            <a:off x="2566149" y="2778361"/>
            <a:ext cx="889294" cy="1694958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6" idx="1"/>
            <a:endCxn id="28" idx="3"/>
          </p:cNvCxnSpPr>
          <p:nvPr/>
        </p:nvCxnSpPr>
        <p:spPr>
          <a:xfrm>
            <a:off x="2566149" y="4473319"/>
            <a:ext cx="786651" cy="887351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4947837" y="1676400"/>
            <a:ext cx="4119963" cy="3684271"/>
            <a:chOff x="4947837" y="1676400"/>
            <a:chExt cx="4119963" cy="3684271"/>
          </a:xfrm>
        </p:grpSpPr>
        <p:sp>
          <p:nvSpPr>
            <p:cNvPr id="36" name="TextBox 35"/>
            <p:cNvSpPr txBox="1"/>
            <p:nvPr/>
          </p:nvSpPr>
          <p:spPr>
            <a:xfrm>
              <a:off x="5574090" y="1676400"/>
              <a:ext cx="349371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The overlay contains only a subset of cache lines from the virtual page</a:t>
              </a:r>
              <a:endParaRPr lang="en-US" sz="2800" b="1" dirty="0"/>
            </a:p>
          </p:txBody>
        </p:sp>
        <p:cxnSp>
          <p:nvCxnSpPr>
            <p:cNvPr id="38" name="Curved Connector 37"/>
            <p:cNvCxnSpPr>
              <a:endCxn id="28" idx="1"/>
            </p:cNvCxnSpPr>
            <p:nvPr/>
          </p:nvCxnSpPr>
          <p:spPr>
            <a:xfrm rot="5400000">
              <a:off x="4513014" y="3930084"/>
              <a:ext cx="1865410" cy="995763"/>
            </a:xfrm>
            <a:prstGeom prst="curvedConnector2">
              <a:avLst/>
            </a:prstGeom>
            <a:ln w="254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extBox 42"/>
          <p:cNvSpPr txBox="1"/>
          <p:nvPr/>
        </p:nvSpPr>
        <p:spPr>
          <a:xfrm>
            <a:off x="6096000" y="3886200"/>
            <a:ext cx="2895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2"/>
                </a:solidFill>
              </a:rPr>
              <a:t>Access Semantics:</a:t>
            </a:r>
          </a:p>
          <a:p>
            <a:r>
              <a:rPr lang="en-US" sz="2800" b="1" dirty="0" smtClean="0"/>
              <a:t>Only cache lines not present in the overlay are accessed from the physical page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990600" y="3680460"/>
            <a:ext cx="1524000" cy="381000"/>
          </a:xfrm>
          <a:prstGeom prst="roundRect">
            <a:avLst>
              <a:gd name="adj" fmla="val 1125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C1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3511355" y="1993880"/>
            <a:ext cx="1524000" cy="381000"/>
          </a:xfrm>
          <a:prstGeom prst="roundRect">
            <a:avLst>
              <a:gd name="adj" fmla="val 1125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C1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90600" y="5290564"/>
            <a:ext cx="1524000" cy="381000"/>
          </a:xfrm>
          <a:prstGeom prst="roundRect">
            <a:avLst>
              <a:gd name="adj" fmla="val 1125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C5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3383280" y="5379720"/>
            <a:ext cx="1524000" cy="381000"/>
          </a:xfrm>
          <a:prstGeom prst="roundRect">
            <a:avLst>
              <a:gd name="adj" fmla="val 1125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C5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 rot="21364223">
            <a:off x="1101244" y="2745276"/>
            <a:ext cx="6781800" cy="1451255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Overlay maintains the newer version of a subset of cache lines from the virtual page</a:t>
            </a: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467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8" dur="indefinit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49" dur="indefinite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1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52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4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55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7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58" dur="indefinite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0" dur="indefinite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61" dur="indefinite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3" dur="indefinite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64" dur="indefinite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6" dur="indefinite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67" dur="indefinite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9" dur="indefinite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70" dur="indefinite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2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73" dur="indefinite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5" dur="indefinit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76" dur="indefinite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8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79" dur="indefinite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3" grpId="1"/>
      <p:bldP spid="48" grpId="0" animBg="1"/>
      <p:bldP spid="48" grpId="1" animBg="1"/>
      <p:bldP spid="48" grpId="2" animBg="1"/>
      <p:bldP spid="49" grpId="0" animBg="1"/>
      <p:bldP spid="49" grpId="1" animBg="1"/>
      <p:bldP spid="49" grpId="2" animBg="1"/>
      <p:bldP spid="50" grpId="0" animBg="1"/>
      <p:bldP spid="50" grpId="1" animBg="1"/>
      <p:bldP spid="51" grpId="0" animBg="1"/>
      <p:bldP spid="51" grpId="1" animBg="1"/>
      <p:bldP spid="2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5" name="Straight Connector 64"/>
          <p:cNvCxnSpPr/>
          <p:nvPr/>
        </p:nvCxnSpPr>
        <p:spPr>
          <a:xfrm>
            <a:off x="3657600" y="1882298"/>
            <a:ext cx="0" cy="2689702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Overlay-on-Write: An Efficient Copy-on-Write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12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600200" y="1806098"/>
            <a:ext cx="1070578" cy="1511405"/>
          </a:xfrm>
          <a:prstGeom prst="roundRect">
            <a:avLst>
              <a:gd name="adj" fmla="val 9608"/>
            </a:avLst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2880" rtlCol="0" anchor="t" anchorCtr="0"/>
          <a:lstStyle/>
          <a:p>
            <a:pPr algn="ctr">
              <a:lnSpc>
                <a:spcPct val="80000"/>
              </a:lnSpc>
            </a:pPr>
            <a:r>
              <a:rPr lang="en-US" sz="2000" b="1" dirty="0">
                <a:solidFill>
                  <a:schemeClr val="bg1"/>
                </a:solidFill>
              </a:rPr>
              <a:t>V</a:t>
            </a:r>
            <a:r>
              <a:rPr lang="en-US" sz="2000" b="1" dirty="0" smtClean="0">
                <a:solidFill>
                  <a:schemeClr val="bg1"/>
                </a:solidFill>
              </a:rPr>
              <a:t>irtual page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752600" y="4191000"/>
            <a:ext cx="1070578" cy="1511405"/>
          </a:xfrm>
          <a:prstGeom prst="roundRect">
            <a:avLst>
              <a:gd name="adj" fmla="val 9608"/>
            </a:avLst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18288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</a:pP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873022" y="1882298"/>
            <a:ext cx="1070578" cy="1511405"/>
          </a:xfrm>
          <a:prstGeom prst="roundRect">
            <a:avLst>
              <a:gd name="adj" fmla="val 9608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18288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</a:pPr>
            <a:r>
              <a:rPr lang="en-US" sz="2000" b="1" dirty="0" smtClean="0">
                <a:solidFill>
                  <a:schemeClr val="bg1"/>
                </a:solidFill>
              </a:rPr>
              <a:t>Physical Page</a:t>
            </a:r>
            <a:endParaRPr lang="en-US" sz="2000" b="1" dirty="0">
              <a:solidFill>
                <a:schemeClr val="bg1"/>
              </a:solidFill>
            </a:endParaRPr>
          </a:p>
        </p:txBody>
      </p:sp>
      <p:cxnSp>
        <p:nvCxnSpPr>
          <p:cNvPr id="14" name="Straight Arrow Connector 13"/>
          <p:cNvCxnSpPr>
            <a:stCxn id="5" idx="3"/>
            <a:endCxn id="7" idx="1"/>
          </p:cNvCxnSpPr>
          <p:nvPr/>
        </p:nvCxnSpPr>
        <p:spPr>
          <a:xfrm>
            <a:off x="2670778" y="2561801"/>
            <a:ext cx="2202244" cy="7620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6" idx="3"/>
            <a:endCxn id="7" idx="1"/>
          </p:cNvCxnSpPr>
          <p:nvPr/>
        </p:nvCxnSpPr>
        <p:spPr>
          <a:xfrm flipV="1">
            <a:off x="2823178" y="2638001"/>
            <a:ext cx="2049844" cy="2308702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4876800" y="4157474"/>
            <a:ext cx="1070578" cy="304267"/>
          </a:xfrm>
          <a:prstGeom prst="roundRect">
            <a:avLst>
              <a:gd name="adj" fmla="val 9608"/>
            </a:avLst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18288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</a:pPr>
            <a:endParaRPr lang="en-US" sz="2400" b="1" dirty="0">
              <a:solidFill>
                <a:schemeClr val="bg1"/>
              </a:solidFill>
            </a:endParaRPr>
          </a:p>
        </p:txBody>
      </p:sp>
      <p:cxnSp>
        <p:nvCxnSpPr>
          <p:cNvPr id="26" name="Straight Arrow Connector 25"/>
          <p:cNvCxnSpPr>
            <a:stCxn id="6" idx="3"/>
            <a:endCxn id="21" idx="1"/>
          </p:cNvCxnSpPr>
          <p:nvPr/>
        </p:nvCxnSpPr>
        <p:spPr>
          <a:xfrm flipV="1">
            <a:off x="2823178" y="4309608"/>
            <a:ext cx="2053622" cy="637095"/>
          </a:xfrm>
          <a:prstGeom prst="straightConnector1">
            <a:avLst/>
          </a:prstGeom>
          <a:ln w="254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Group 62"/>
          <p:cNvGrpSpPr/>
          <p:nvPr/>
        </p:nvGrpSpPr>
        <p:grpSpPr>
          <a:xfrm>
            <a:off x="663884" y="4495800"/>
            <a:ext cx="1602089" cy="762000"/>
            <a:chOff x="685800" y="4874568"/>
            <a:chExt cx="1602089" cy="762000"/>
          </a:xfrm>
        </p:grpSpPr>
        <p:sp>
          <p:nvSpPr>
            <p:cNvPr id="34" name="TextBox 33"/>
            <p:cNvSpPr txBox="1"/>
            <p:nvPr/>
          </p:nvSpPr>
          <p:spPr>
            <a:xfrm>
              <a:off x="685800" y="5174903"/>
              <a:ext cx="7718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 smtClean="0"/>
                <a:t>Write</a:t>
              </a:r>
            </a:p>
          </p:txBody>
        </p:sp>
        <p:cxnSp>
          <p:nvCxnSpPr>
            <p:cNvPr id="36" name="Straight Arrow Connector 35"/>
            <p:cNvCxnSpPr>
              <a:stCxn id="34" idx="3"/>
              <a:endCxn id="37" idx="1"/>
            </p:cNvCxnSpPr>
            <p:nvPr/>
          </p:nvCxnSpPr>
          <p:spPr>
            <a:xfrm flipV="1">
              <a:off x="1457678" y="4988868"/>
              <a:ext cx="599722" cy="416868"/>
            </a:xfrm>
            <a:prstGeom prst="straightConnector1">
              <a:avLst/>
            </a:prstGeom>
            <a:ln w="254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ounded Rectangle 36"/>
            <p:cNvSpPr/>
            <p:nvPr/>
          </p:nvSpPr>
          <p:spPr>
            <a:xfrm>
              <a:off x="2057400" y="4874568"/>
              <a:ext cx="230489" cy="228600"/>
            </a:xfrm>
            <a:prstGeom prst="roundRect">
              <a:avLst/>
            </a:prstGeom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40" name="Rounded Rectangle 39"/>
          <p:cNvSpPr/>
          <p:nvPr/>
        </p:nvSpPr>
        <p:spPr>
          <a:xfrm>
            <a:off x="5105400" y="4191000"/>
            <a:ext cx="230489" cy="228600"/>
          </a:xfrm>
          <a:prstGeom prst="round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  <a:effectLst>
            <a:outerShdw blurRad="381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883605" y="2698412"/>
            <a:ext cx="10599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FF00"/>
                </a:solidFill>
              </a:rPr>
              <a:t>Copy-on-Write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3228733" y="1066800"/>
            <a:ext cx="8577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Page</a:t>
            </a:r>
          </a:p>
          <a:p>
            <a:pPr algn="ctr"/>
            <a:r>
              <a:rPr 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Tables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304800" y="1138535"/>
            <a:ext cx="2469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Virtual Address Space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4800600" y="1143000"/>
            <a:ext cx="26032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Physical Address Space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19358" y="3733800"/>
            <a:ext cx="985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Overlay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102239" y="2133600"/>
            <a:ext cx="2813161" cy="2328140"/>
            <a:chOff x="6102239" y="2133600"/>
            <a:chExt cx="2813161" cy="2328140"/>
          </a:xfrm>
        </p:grpSpPr>
        <p:sp>
          <p:nvSpPr>
            <p:cNvPr id="16" name="TextBox 15"/>
            <p:cNvSpPr txBox="1"/>
            <p:nvPr/>
          </p:nvSpPr>
          <p:spPr>
            <a:xfrm>
              <a:off x="6629400" y="2133600"/>
              <a:ext cx="2286000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Overlay contains only modified cache lines</a:t>
              </a:r>
            </a:p>
          </p:txBody>
        </p:sp>
        <p:cxnSp>
          <p:nvCxnSpPr>
            <p:cNvPr id="19" name="Curved Connector 18"/>
            <p:cNvCxnSpPr>
              <a:stCxn id="16" idx="2"/>
            </p:cNvCxnSpPr>
            <p:nvPr/>
          </p:nvCxnSpPr>
          <p:spPr>
            <a:xfrm rot="5400000">
              <a:off x="6681190" y="3370530"/>
              <a:ext cx="512259" cy="1670162"/>
            </a:xfrm>
            <a:prstGeom prst="curvedConnector2">
              <a:avLst/>
            </a:prstGeom>
            <a:ln w="254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>
            <a:off x="5412090" y="4818534"/>
            <a:ext cx="3198510" cy="1353666"/>
            <a:chOff x="5412090" y="4652507"/>
            <a:chExt cx="3198510" cy="1519693"/>
          </a:xfrm>
        </p:grpSpPr>
        <p:sp>
          <p:nvSpPr>
            <p:cNvPr id="46" name="TextBox 45"/>
            <p:cNvSpPr txBox="1"/>
            <p:nvPr/>
          </p:nvSpPr>
          <p:spPr>
            <a:xfrm>
              <a:off x="6324600" y="5218093"/>
              <a:ext cx="22860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Does not require full page copy</a:t>
              </a:r>
            </a:p>
          </p:txBody>
        </p:sp>
        <p:cxnSp>
          <p:nvCxnSpPr>
            <p:cNvPr id="22" name="Curved Connector 21"/>
            <p:cNvCxnSpPr>
              <a:stCxn id="46" idx="1"/>
            </p:cNvCxnSpPr>
            <p:nvPr/>
          </p:nvCxnSpPr>
          <p:spPr>
            <a:xfrm rot="10800000">
              <a:off x="5412090" y="4652507"/>
              <a:ext cx="912511" cy="1042640"/>
            </a:xfrm>
            <a:prstGeom prst="curvedConnector2">
              <a:avLst/>
            </a:prstGeom>
            <a:ln w="254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1435762" y="5026968"/>
            <a:ext cx="1078838" cy="318462"/>
            <a:chOff x="1435762" y="5026968"/>
            <a:chExt cx="1078838" cy="318462"/>
          </a:xfrm>
        </p:grpSpPr>
        <p:sp>
          <p:nvSpPr>
            <p:cNvPr id="28" name="Rounded Rectangle 27"/>
            <p:cNvSpPr/>
            <p:nvPr/>
          </p:nvSpPr>
          <p:spPr>
            <a:xfrm>
              <a:off x="2284111" y="5116830"/>
              <a:ext cx="230489" cy="228600"/>
            </a:xfrm>
            <a:prstGeom prst="roundRect">
              <a:avLst/>
            </a:prstGeom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cxnSp>
          <p:nvCxnSpPr>
            <p:cNvPr id="29" name="Straight Arrow Connector 28"/>
            <p:cNvCxnSpPr>
              <a:stCxn id="34" idx="3"/>
              <a:endCxn id="28" idx="1"/>
            </p:cNvCxnSpPr>
            <p:nvPr/>
          </p:nvCxnSpPr>
          <p:spPr>
            <a:xfrm>
              <a:off x="1435762" y="5026968"/>
              <a:ext cx="848349" cy="204162"/>
            </a:xfrm>
            <a:prstGeom prst="straightConnector1">
              <a:avLst/>
            </a:prstGeom>
            <a:ln w="254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Rounded Rectangle 31"/>
          <p:cNvSpPr/>
          <p:nvPr/>
        </p:nvSpPr>
        <p:spPr>
          <a:xfrm>
            <a:off x="4876800" y="4496333"/>
            <a:ext cx="1070578" cy="304267"/>
          </a:xfrm>
          <a:prstGeom prst="roundRect">
            <a:avLst>
              <a:gd name="adj" fmla="val 9608"/>
            </a:avLst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18288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</a:pP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5408311" y="4529859"/>
            <a:ext cx="230489" cy="228600"/>
          </a:xfrm>
          <a:prstGeom prst="round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  <a:effectLst>
            <a:outerShdw blurRad="381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342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40" grpId="0" animBg="1"/>
      <p:bldP spid="15" grpId="0"/>
      <p:bldP spid="32" grpId="0" animBg="1"/>
      <p:bldP spid="3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3600" dirty="0" smtClean="0"/>
              <a:t>Shortcomings of Existing Framework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Page Overlays – Overview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Implementation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Challenges and solutions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Applications and Evaluation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Conclusion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13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228600" y="2895600"/>
            <a:ext cx="8686800" cy="1447800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633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>
            <a:off x="4495800" y="2126397"/>
            <a:ext cx="838200" cy="2286000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Overview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14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295400" y="2050197"/>
            <a:ext cx="838200" cy="3200400"/>
          </a:xfrm>
          <a:prstGeom prst="round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295400" y="3421797"/>
            <a:ext cx="838200" cy="609600"/>
          </a:xfrm>
          <a:prstGeom prst="roundRect">
            <a:avLst/>
          </a:prstGeom>
          <a:solidFill>
            <a:schemeClr val="accent3"/>
          </a:solidFill>
          <a:ln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V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7518" y="1066800"/>
            <a:ext cx="20739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Virtual Address Space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95800" y="2126397"/>
            <a:ext cx="838200" cy="1524000"/>
          </a:xfrm>
          <a:prstGeom prst="roundRect">
            <a:avLst>
              <a:gd name="adj" fmla="val 4394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495800" y="2507397"/>
            <a:ext cx="838200" cy="6096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P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495800" y="3650397"/>
            <a:ext cx="838200" cy="762000"/>
          </a:xfrm>
          <a:prstGeom prst="roundRect">
            <a:avLst>
              <a:gd name="adj" fmla="val 10667"/>
            </a:avLst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495800" y="3878997"/>
            <a:ext cx="838200" cy="30480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</a:t>
            </a:r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34828" y="1295400"/>
            <a:ext cx="2073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Main Memory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2133600" y="2735997"/>
            <a:ext cx="2362200" cy="1219200"/>
            <a:chOff x="1828800" y="2895600"/>
            <a:chExt cx="1828800" cy="1219200"/>
          </a:xfrm>
        </p:grpSpPr>
        <p:cxnSp>
          <p:nvCxnSpPr>
            <p:cNvPr id="15" name="Straight Arrow Connector 14"/>
            <p:cNvCxnSpPr/>
            <p:nvPr/>
          </p:nvCxnSpPr>
          <p:spPr>
            <a:xfrm flipV="1">
              <a:off x="1828800" y="2895600"/>
              <a:ext cx="1828800" cy="990600"/>
            </a:xfrm>
            <a:prstGeom prst="straightConnector1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>
              <a:off x="1828800" y="3886200"/>
              <a:ext cx="1828800" cy="228600"/>
            </a:xfrm>
            <a:prstGeom prst="straightConnector1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" name="Straight Connector 18"/>
          <p:cNvCxnSpPr/>
          <p:nvPr/>
        </p:nvCxnSpPr>
        <p:spPr>
          <a:xfrm>
            <a:off x="4323248" y="3650397"/>
            <a:ext cx="1259505" cy="0"/>
          </a:xfrm>
          <a:prstGeom prst="line">
            <a:avLst/>
          </a:prstGeom>
          <a:ln w="2540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729810" y="2239090"/>
            <a:ext cx="20331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Regular Physical Pages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48810" y="3812977"/>
            <a:ext cx="2033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Overlays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5334000" y="2126397"/>
            <a:ext cx="1395810" cy="1524000"/>
            <a:chOff x="4800600" y="2209800"/>
            <a:chExt cx="1395810" cy="1524000"/>
          </a:xfrm>
        </p:grpSpPr>
        <p:cxnSp>
          <p:nvCxnSpPr>
            <p:cNvPr id="23" name="Straight Arrow Connector 22"/>
            <p:cNvCxnSpPr/>
            <p:nvPr/>
          </p:nvCxnSpPr>
          <p:spPr>
            <a:xfrm flipH="1">
              <a:off x="5562600" y="2799546"/>
              <a:ext cx="633810" cy="0"/>
            </a:xfrm>
            <a:prstGeom prst="straightConnector1">
              <a:avLst/>
            </a:prstGeom>
            <a:ln w="25400">
              <a:solidFill>
                <a:schemeClr val="tx1">
                  <a:lumMod val="65000"/>
                  <a:lumOff val="35000"/>
                </a:schemeClr>
              </a:solidFill>
              <a:prstDash val="dash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4800600" y="2209800"/>
              <a:ext cx="762000" cy="589746"/>
            </a:xfrm>
            <a:prstGeom prst="line">
              <a:avLst/>
            </a:prstGeom>
            <a:ln w="25400">
              <a:solidFill>
                <a:schemeClr val="tx1">
                  <a:lumMod val="65000"/>
                  <a:lumOff val="35000"/>
                </a:schemeClr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flipV="1">
              <a:off x="4800600" y="2799546"/>
              <a:ext cx="762000" cy="934254"/>
            </a:xfrm>
            <a:prstGeom prst="straightConnector1">
              <a:avLst/>
            </a:prstGeom>
            <a:ln w="25400">
              <a:solidFill>
                <a:schemeClr val="tx1">
                  <a:lumMod val="65000"/>
                  <a:lumOff val="35000"/>
                </a:schemeClr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5334000" y="3650397"/>
            <a:ext cx="1395810" cy="685800"/>
            <a:chOff x="4800600" y="3048000"/>
            <a:chExt cx="1395810" cy="685800"/>
          </a:xfrm>
        </p:grpSpPr>
        <p:cxnSp>
          <p:nvCxnSpPr>
            <p:cNvPr id="30" name="Straight Arrow Connector 29"/>
            <p:cNvCxnSpPr/>
            <p:nvPr/>
          </p:nvCxnSpPr>
          <p:spPr>
            <a:xfrm flipH="1">
              <a:off x="5562600" y="3505200"/>
              <a:ext cx="633810" cy="0"/>
            </a:xfrm>
            <a:prstGeom prst="straightConnector1">
              <a:avLst/>
            </a:prstGeom>
            <a:ln w="25400">
              <a:solidFill>
                <a:schemeClr val="tx1">
                  <a:lumMod val="65000"/>
                  <a:lumOff val="35000"/>
                </a:schemeClr>
              </a:solidFill>
              <a:prstDash val="dash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4800600" y="3048000"/>
              <a:ext cx="762000" cy="424190"/>
            </a:xfrm>
            <a:prstGeom prst="line">
              <a:avLst/>
            </a:prstGeom>
            <a:ln w="25400">
              <a:solidFill>
                <a:schemeClr val="tx1">
                  <a:lumMod val="65000"/>
                  <a:lumOff val="35000"/>
                </a:schemeClr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flipV="1">
              <a:off x="4800600" y="3505200"/>
              <a:ext cx="762000" cy="228600"/>
            </a:xfrm>
            <a:prstGeom prst="straightConnector1">
              <a:avLst/>
            </a:prstGeom>
            <a:ln w="25400">
              <a:solidFill>
                <a:schemeClr val="tx1">
                  <a:lumMod val="65000"/>
                  <a:lumOff val="35000"/>
                </a:schemeClr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2" name="Straight Arrow Connector 41"/>
          <p:cNvCxnSpPr>
            <a:stCxn id="6" idx="3"/>
          </p:cNvCxnSpPr>
          <p:nvPr/>
        </p:nvCxnSpPr>
        <p:spPr>
          <a:xfrm flipV="1">
            <a:off x="2133600" y="2735997"/>
            <a:ext cx="2362200" cy="99060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 rot="20218803">
            <a:off x="2320887" y="2597311"/>
            <a:ext cx="1817874" cy="52619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No changes!</a:t>
            </a:r>
            <a:endParaRPr lang="en-US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46" name="Straight Arrow Connector 45"/>
          <p:cNvCxnSpPr>
            <a:stCxn id="6" idx="3"/>
          </p:cNvCxnSpPr>
          <p:nvPr/>
        </p:nvCxnSpPr>
        <p:spPr>
          <a:xfrm>
            <a:off x="2133600" y="3726597"/>
            <a:ext cx="2362200" cy="22860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>
          <a:xfrm>
            <a:off x="2362200" y="4869597"/>
            <a:ext cx="4038600" cy="741149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dirty="0" smtClean="0">
                <a:solidFill>
                  <a:schemeClr val="accent2"/>
                </a:solidFill>
              </a:rPr>
              <a:t>Three challenges</a:t>
            </a:r>
            <a:endParaRPr lang="en-US" sz="3200" b="1" dirty="0">
              <a:solidFill>
                <a:schemeClr val="accent2"/>
              </a:solidFill>
            </a:endParaRPr>
          </a:p>
        </p:txBody>
      </p:sp>
      <p:cxnSp>
        <p:nvCxnSpPr>
          <p:cNvPr id="51" name="Curved Connector 50"/>
          <p:cNvCxnSpPr>
            <a:stCxn id="49" idx="0"/>
          </p:cNvCxnSpPr>
          <p:nvPr/>
        </p:nvCxnSpPr>
        <p:spPr>
          <a:xfrm rot="16200000" flipV="1">
            <a:off x="3617701" y="4105798"/>
            <a:ext cx="879900" cy="647698"/>
          </a:xfrm>
          <a:prstGeom prst="curvedConnector3">
            <a:avLst>
              <a:gd name="adj1" fmla="val 50000"/>
            </a:avLst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5748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2" grpId="0" animBg="1"/>
      <p:bldP spid="20" grpId="0"/>
      <p:bldP spid="21" grpId="0"/>
      <p:bldP spid="45" grpId="0" animBg="1"/>
      <p:bldP spid="4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Challenges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15</a:t>
            </a:fld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914400" y="1532654"/>
            <a:ext cx="1721754" cy="3039346"/>
            <a:chOff x="1219200" y="1534180"/>
            <a:chExt cx="1721754" cy="3039346"/>
          </a:xfrm>
        </p:grpSpPr>
        <p:sp>
          <p:nvSpPr>
            <p:cNvPr id="26" name="Rounded Rectangle 25"/>
            <p:cNvSpPr/>
            <p:nvPr/>
          </p:nvSpPr>
          <p:spPr>
            <a:xfrm flipH="1" flipV="1">
              <a:off x="1243852" y="2090164"/>
              <a:ext cx="1627097" cy="2483362"/>
            </a:xfrm>
            <a:prstGeom prst="roundRect">
              <a:avLst>
                <a:gd name="adj" fmla="val 3167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1295400" y="213360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C0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1295400" y="253746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C1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1295400" y="293751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C2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1295400" y="334137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C3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1295400" y="374523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C4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1295400" y="414909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C5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219200" y="1534180"/>
              <a:ext cx="172175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/>
                <a:t>Virtual Page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4495800" y="990600"/>
            <a:ext cx="1878849" cy="3029442"/>
            <a:chOff x="3962400" y="1153180"/>
            <a:chExt cx="1878849" cy="3029442"/>
          </a:xfrm>
        </p:grpSpPr>
        <p:sp>
          <p:nvSpPr>
            <p:cNvPr id="27" name="Rounded Rectangle 26"/>
            <p:cNvSpPr/>
            <p:nvPr/>
          </p:nvSpPr>
          <p:spPr>
            <a:xfrm flipH="1" flipV="1">
              <a:off x="4065043" y="1699260"/>
              <a:ext cx="1627097" cy="2483362"/>
            </a:xfrm>
            <a:prstGeom prst="roundRect">
              <a:avLst>
                <a:gd name="adj" fmla="val 3167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4117145" y="175260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C0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117145" y="215646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C1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4117145" y="255651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C2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4117145" y="296037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C3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4117145" y="336423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C4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4117145" y="376809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C5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962400" y="1153180"/>
              <a:ext cx="187884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/>
                <a:t>Physical Page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4495800" y="4114800"/>
            <a:ext cx="1595037" cy="1391900"/>
            <a:chOff x="4183423" y="4582180"/>
            <a:chExt cx="1595037" cy="1391900"/>
          </a:xfrm>
        </p:grpSpPr>
        <p:sp>
          <p:nvSpPr>
            <p:cNvPr id="28" name="Rounded Rectangle 27"/>
            <p:cNvSpPr/>
            <p:nvPr/>
          </p:nvSpPr>
          <p:spPr>
            <a:xfrm flipH="1" flipV="1">
              <a:off x="4183423" y="5113020"/>
              <a:ext cx="1595037" cy="861060"/>
            </a:xfrm>
            <a:prstGeom prst="roundRect">
              <a:avLst>
                <a:gd name="adj" fmla="val 3167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4217151" y="515874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C2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4217151" y="556260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C5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417940" y="4582180"/>
              <a:ext cx="112242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/>
                <a:t>Overlay</a:t>
              </a:r>
            </a:p>
          </p:txBody>
        </p:sp>
      </p:grpSp>
      <p:cxnSp>
        <p:nvCxnSpPr>
          <p:cNvPr id="30" name="Straight Arrow Connector 29"/>
          <p:cNvCxnSpPr>
            <a:stCxn id="26" idx="1"/>
            <a:endCxn id="27" idx="3"/>
          </p:cNvCxnSpPr>
          <p:nvPr/>
        </p:nvCxnSpPr>
        <p:spPr>
          <a:xfrm flipV="1">
            <a:off x="2566149" y="2778361"/>
            <a:ext cx="2032294" cy="551958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6" idx="1"/>
            <a:endCxn id="28" idx="3"/>
          </p:cNvCxnSpPr>
          <p:nvPr/>
        </p:nvCxnSpPr>
        <p:spPr>
          <a:xfrm>
            <a:off x="2566149" y="3330319"/>
            <a:ext cx="1929651" cy="1745851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ounded Rectangle 49"/>
          <p:cNvSpPr/>
          <p:nvPr/>
        </p:nvSpPr>
        <p:spPr>
          <a:xfrm>
            <a:off x="990600" y="4147564"/>
            <a:ext cx="1524000" cy="381000"/>
          </a:xfrm>
          <a:prstGeom prst="roundRect">
            <a:avLst>
              <a:gd name="adj" fmla="val 1125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C5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4526280" y="5095220"/>
            <a:ext cx="1524000" cy="381000"/>
          </a:xfrm>
          <a:prstGeom prst="roundRect">
            <a:avLst>
              <a:gd name="adj" fmla="val 1125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C5</a:t>
            </a:r>
            <a:endParaRPr lang="en-US" sz="2800" b="1" dirty="0">
              <a:solidFill>
                <a:schemeClr val="bg1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514600" y="4038600"/>
            <a:ext cx="685800" cy="523220"/>
            <a:chOff x="2514600" y="4038600"/>
            <a:chExt cx="685800" cy="523220"/>
          </a:xfrm>
        </p:grpSpPr>
        <p:sp>
          <p:nvSpPr>
            <p:cNvPr id="3" name="TextBox 2"/>
            <p:cNvSpPr txBox="1"/>
            <p:nvPr/>
          </p:nvSpPr>
          <p:spPr>
            <a:xfrm>
              <a:off x="2895508" y="4038600"/>
              <a:ext cx="30489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/>
                <a:t>?</a:t>
              </a:r>
            </a:p>
          </p:txBody>
        </p:sp>
        <p:cxnSp>
          <p:nvCxnSpPr>
            <p:cNvPr id="12" name="Straight Arrow Connector 11"/>
            <p:cNvCxnSpPr>
              <a:stCxn id="50" idx="3"/>
              <a:endCxn id="3" idx="0"/>
            </p:cNvCxnSpPr>
            <p:nvPr/>
          </p:nvCxnSpPr>
          <p:spPr>
            <a:xfrm flipV="1">
              <a:off x="2514600" y="4038600"/>
              <a:ext cx="533354" cy="299464"/>
            </a:xfrm>
            <a:prstGeom prst="straightConnector1">
              <a:avLst/>
            </a:prstGeom>
            <a:ln w="254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50" idx="3"/>
              <a:endCxn id="3" idx="2"/>
            </p:cNvCxnSpPr>
            <p:nvPr/>
          </p:nvCxnSpPr>
          <p:spPr>
            <a:xfrm>
              <a:off x="2514600" y="4338064"/>
              <a:ext cx="533354" cy="223756"/>
            </a:xfrm>
            <a:prstGeom prst="straightConnector1">
              <a:avLst/>
            </a:prstGeom>
            <a:ln w="254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457200" y="4876800"/>
            <a:ext cx="2590800" cy="1126462"/>
            <a:chOff x="6360286" y="5181600"/>
            <a:chExt cx="2590800" cy="1126462"/>
          </a:xfrm>
        </p:grpSpPr>
        <p:sp>
          <p:nvSpPr>
            <p:cNvPr id="45" name="Oval 44"/>
            <p:cNvSpPr/>
            <p:nvPr/>
          </p:nvSpPr>
          <p:spPr>
            <a:xfrm>
              <a:off x="6360286" y="5357744"/>
              <a:ext cx="432414" cy="43241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1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792699" y="5181600"/>
              <a:ext cx="2158387" cy="11264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800" b="1" dirty="0" smtClean="0"/>
                <a:t>Does the cache line belong to the overlay?</a:t>
              </a: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3810000" y="5638800"/>
            <a:ext cx="3962400" cy="830997"/>
            <a:chOff x="6360286" y="5181600"/>
            <a:chExt cx="3962400" cy="830997"/>
          </a:xfrm>
        </p:grpSpPr>
        <p:sp>
          <p:nvSpPr>
            <p:cNvPr id="52" name="Oval 51"/>
            <p:cNvSpPr/>
            <p:nvPr/>
          </p:nvSpPr>
          <p:spPr>
            <a:xfrm>
              <a:off x="6360286" y="5357744"/>
              <a:ext cx="432414" cy="43241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792699" y="5181600"/>
              <a:ext cx="352998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800" b="1" dirty="0" smtClean="0"/>
                <a:t>What is the </a:t>
              </a:r>
              <a:r>
                <a:rPr lang="en-US" sz="3200" b="1" dirty="0" smtClean="0"/>
                <a:t>address/tag</a:t>
              </a:r>
              <a:r>
                <a:rPr lang="en-US" sz="2800" b="1" dirty="0" smtClean="0"/>
                <a:t> of the overlay cache line?</a:t>
              </a:r>
            </a:p>
          </p:txBody>
        </p:sp>
      </p:grpSp>
      <p:cxnSp>
        <p:nvCxnSpPr>
          <p:cNvPr id="37" name="Curved Connector 36"/>
          <p:cNvCxnSpPr>
            <a:stCxn id="17" idx="3"/>
            <a:endCxn id="28" idx="1"/>
          </p:cNvCxnSpPr>
          <p:nvPr/>
        </p:nvCxnSpPr>
        <p:spPr>
          <a:xfrm flipH="1">
            <a:off x="6090837" y="2988290"/>
            <a:ext cx="83708" cy="2087880"/>
          </a:xfrm>
          <a:prstGeom prst="curvedConnector3">
            <a:avLst>
              <a:gd name="adj1" fmla="val -464257"/>
            </a:avLst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ounded Rectangle 53"/>
          <p:cNvSpPr/>
          <p:nvPr/>
        </p:nvSpPr>
        <p:spPr>
          <a:xfrm>
            <a:off x="4648200" y="2796540"/>
            <a:ext cx="1524000" cy="381000"/>
          </a:xfrm>
          <a:prstGeom prst="roundRect">
            <a:avLst>
              <a:gd name="adj" fmla="val 11250"/>
            </a:avLst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C3</a:t>
            </a:r>
            <a:endParaRPr lang="en-US" sz="2800" b="1" dirty="0">
              <a:solidFill>
                <a:schemeClr val="tx1"/>
              </a:solidFill>
            </a:endParaRPr>
          </a:p>
        </p:txBody>
      </p:sp>
      <p:grpSp>
        <p:nvGrpSpPr>
          <p:cNvPr id="55" name="Group 54"/>
          <p:cNvGrpSpPr/>
          <p:nvPr/>
        </p:nvGrpSpPr>
        <p:grpSpPr>
          <a:xfrm>
            <a:off x="6553200" y="2286000"/>
            <a:ext cx="2286000" cy="1126462"/>
            <a:chOff x="6360286" y="5181600"/>
            <a:chExt cx="2286000" cy="1126462"/>
          </a:xfrm>
        </p:grpSpPr>
        <p:sp>
          <p:nvSpPr>
            <p:cNvPr id="56" name="Oval 55"/>
            <p:cNvSpPr/>
            <p:nvPr/>
          </p:nvSpPr>
          <p:spPr>
            <a:xfrm>
              <a:off x="6360286" y="5357744"/>
              <a:ext cx="432414" cy="43241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792699" y="5181600"/>
              <a:ext cx="1853587" cy="11264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800" b="1" dirty="0" smtClean="0"/>
                <a:t>How to keep the TLBs coherent?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572576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Identifying Overlay Cache Lines: Overlay Bit Vector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16</a:t>
            </a:fld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914400" y="1532654"/>
            <a:ext cx="1721754" cy="3039346"/>
            <a:chOff x="1219200" y="1534180"/>
            <a:chExt cx="1721754" cy="3039346"/>
          </a:xfrm>
        </p:grpSpPr>
        <p:sp>
          <p:nvSpPr>
            <p:cNvPr id="26" name="Rounded Rectangle 25"/>
            <p:cNvSpPr/>
            <p:nvPr/>
          </p:nvSpPr>
          <p:spPr>
            <a:xfrm flipH="1" flipV="1">
              <a:off x="1243852" y="2090164"/>
              <a:ext cx="1627097" cy="2483362"/>
            </a:xfrm>
            <a:prstGeom prst="roundRect">
              <a:avLst>
                <a:gd name="adj" fmla="val 3167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1295400" y="213360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C0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1295400" y="253746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C1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1295400" y="293751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C2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1295400" y="334137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C3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1295400" y="374523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C4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1295400" y="414909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C5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219200" y="1534180"/>
              <a:ext cx="172175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/>
                <a:t>Virtual Page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4495800" y="990600"/>
            <a:ext cx="1878849" cy="3029442"/>
            <a:chOff x="3962400" y="1153180"/>
            <a:chExt cx="1878849" cy="3029442"/>
          </a:xfrm>
        </p:grpSpPr>
        <p:sp>
          <p:nvSpPr>
            <p:cNvPr id="27" name="Rounded Rectangle 26"/>
            <p:cNvSpPr/>
            <p:nvPr/>
          </p:nvSpPr>
          <p:spPr>
            <a:xfrm flipH="1" flipV="1">
              <a:off x="4065043" y="1699260"/>
              <a:ext cx="1627097" cy="2483362"/>
            </a:xfrm>
            <a:prstGeom prst="roundRect">
              <a:avLst>
                <a:gd name="adj" fmla="val 3167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4117145" y="175260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C0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117145" y="215646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C1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4117145" y="255651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C2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4117145" y="296037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C3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4117145" y="336423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C4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4117145" y="376809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C5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962400" y="1153180"/>
              <a:ext cx="187884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/>
                <a:t>Physical Page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4495800" y="4114800"/>
            <a:ext cx="1595037" cy="1391900"/>
            <a:chOff x="4183423" y="4582180"/>
            <a:chExt cx="1595037" cy="1391900"/>
          </a:xfrm>
        </p:grpSpPr>
        <p:sp>
          <p:nvSpPr>
            <p:cNvPr id="28" name="Rounded Rectangle 27"/>
            <p:cNvSpPr/>
            <p:nvPr/>
          </p:nvSpPr>
          <p:spPr>
            <a:xfrm flipH="1" flipV="1">
              <a:off x="4183423" y="5113020"/>
              <a:ext cx="1595037" cy="861060"/>
            </a:xfrm>
            <a:prstGeom prst="roundRect">
              <a:avLst>
                <a:gd name="adj" fmla="val 3167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4217151" y="515874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C2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4217151" y="5562600"/>
              <a:ext cx="1524000" cy="381000"/>
            </a:xfrm>
            <a:prstGeom prst="roundRect">
              <a:avLst>
                <a:gd name="adj" fmla="val 11250"/>
              </a:avLst>
            </a:pr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C5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417940" y="4582180"/>
              <a:ext cx="112242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/>
                <a:t>Overlay</a:t>
              </a:r>
            </a:p>
          </p:txBody>
        </p:sp>
      </p:grpSp>
      <p:cxnSp>
        <p:nvCxnSpPr>
          <p:cNvPr id="30" name="Straight Arrow Connector 29"/>
          <p:cNvCxnSpPr>
            <a:stCxn id="26" idx="1"/>
            <a:endCxn id="27" idx="3"/>
          </p:cNvCxnSpPr>
          <p:nvPr/>
        </p:nvCxnSpPr>
        <p:spPr>
          <a:xfrm flipV="1">
            <a:off x="2566149" y="2778361"/>
            <a:ext cx="2032294" cy="551958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6" idx="1"/>
            <a:endCxn id="28" idx="3"/>
          </p:cNvCxnSpPr>
          <p:nvPr/>
        </p:nvCxnSpPr>
        <p:spPr>
          <a:xfrm>
            <a:off x="2566149" y="3330319"/>
            <a:ext cx="1929651" cy="1745851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ounded Rectangle 49"/>
          <p:cNvSpPr/>
          <p:nvPr/>
        </p:nvSpPr>
        <p:spPr>
          <a:xfrm>
            <a:off x="990600" y="4147564"/>
            <a:ext cx="1524000" cy="381000"/>
          </a:xfrm>
          <a:prstGeom prst="roundRect">
            <a:avLst>
              <a:gd name="adj" fmla="val 1125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C5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4526280" y="5095220"/>
            <a:ext cx="1524000" cy="381000"/>
          </a:xfrm>
          <a:prstGeom prst="roundRect">
            <a:avLst>
              <a:gd name="adj" fmla="val 1125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C5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95508" y="4038600"/>
            <a:ext cx="304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?</a:t>
            </a:r>
          </a:p>
        </p:txBody>
      </p:sp>
      <p:cxnSp>
        <p:nvCxnSpPr>
          <p:cNvPr id="12" name="Straight Arrow Connector 11"/>
          <p:cNvCxnSpPr>
            <a:stCxn id="50" idx="3"/>
            <a:endCxn id="3" idx="0"/>
          </p:cNvCxnSpPr>
          <p:nvPr/>
        </p:nvCxnSpPr>
        <p:spPr>
          <a:xfrm flipV="1">
            <a:off x="2514600" y="4038600"/>
            <a:ext cx="533354" cy="299464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50" idx="3"/>
            <a:endCxn id="3" idx="2"/>
          </p:cNvCxnSpPr>
          <p:nvPr/>
        </p:nvCxnSpPr>
        <p:spPr>
          <a:xfrm>
            <a:off x="2514600" y="4338064"/>
            <a:ext cx="533354" cy="223756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Group 43"/>
          <p:cNvGrpSpPr/>
          <p:nvPr/>
        </p:nvGrpSpPr>
        <p:grpSpPr>
          <a:xfrm>
            <a:off x="457200" y="4876800"/>
            <a:ext cx="2590800" cy="1126462"/>
            <a:chOff x="6360286" y="5181600"/>
            <a:chExt cx="2590800" cy="1126462"/>
          </a:xfrm>
        </p:grpSpPr>
        <p:sp>
          <p:nvSpPr>
            <p:cNvPr id="45" name="Oval 44"/>
            <p:cNvSpPr/>
            <p:nvPr/>
          </p:nvSpPr>
          <p:spPr>
            <a:xfrm>
              <a:off x="6360286" y="5357744"/>
              <a:ext cx="432414" cy="43241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1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792699" y="5181600"/>
              <a:ext cx="2158387" cy="11264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800" b="1" dirty="0" smtClean="0"/>
                <a:t>Does the cache line belong to the overlay?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551436" y="5562600"/>
            <a:ext cx="3031728" cy="1061255"/>
            <a:chOff x="6119376" y="2773006"/>
            <a:chExt cx="3031728" cy="1161198"/>
          </a:xfrm>
        </p:grpSpPr>
        <p:sp>
          <p:nvSpPr>
            <p:cNvPr id="37" name="Rounded Rectangle 36"/>
            <p:cNvSpPr/>
            <p:nvPr/>
          </p:nvSpPr>
          <p:spPr>
            <a:xfrm>
              <a:off x="6225540" y="2797790"/>
              <a:ext cx="2766060" cy="1136414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grpSp>
          <p:nvGrpSpPr>
            <p:cNvPr id="36" name="Group 35"/>
            <p:cNvGrpSpPr/>
            <p:nvPr/>
          </p:nvGrpSpPr>
          <p:grpSpPr>
            <a:xfrm>
              <a:off x="6119376" y="2773006"/>
              <a:ext cx="3031728" cy="1049950"/>
              <a:chOff x="5896275" y="3217250"/>
              <a:chExt cx="3031728" cy="1049950"/>
            </a:xfrm>
          </p:grpSpPr>
          <p:grpSp>
            <p:nvGrpSpPr>
              <p:cNvPr id="29" name="Group 28"/>
              <p:cNvGrpSpPr/>
              <p:nvPr/>
            </p:nvGrpSpPr>
            <p:grpSpPr>
              <a:xfrm>
                <a:off x="6161161" y="3869662"/>
                <a:ext cx="2531138" cy="397538"/>
                <a:chOff x="6629400" y="6003262"/>
                <a:chExt cx="2531138" cy="397538"/>
              </a:xfrm>
            </p:grpSpPr>
            <p:sp>
              <p:nvSpPr>
                <p:cNvPr id="21" name="Rounded Rectangle 20"/>
                <p:cNvSpPr/>
                <p:nvPr/>
              </p:nvSpPr>
              <p:spPr>
                <a:xfrm>
                  <a:off x="6629400" y="6003262"/>
                  <a:ext cx="397538" cy="397538"/>
                </a:xfrm>
                <a:prstGeom prst="roundRect">
                  <a:avLst/>
                </a:prstGeom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r>
                    <a:rPr lang="en-US" sz="2800" b="1" dirty="0" smtClean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</a:rPr>
                    <a:t>0</a:t>
                  </a:r>
                  <a:endParaRPr lang="en-US" sz="28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</a:endParaRPr>
                </a:p>
              </p:txBody>
            </p:sp>
            <p:sp>
              <p:nvSpPr>
                <p:cNvPr id="41" name="Rounded Rectangle 40"/>
                <p:cNvSpPr/>
                <p:nvPr/>
              </p:nvSpPr>
              <p:spPr>
                <a:xfrm>
                  <a:off x="7056120" y="6003262"/>
                  <a:ext cx="397538" cy="397538"/>
                </a:xfrm>
                <a:prstGeom prst="roundRect">
                  <a:avLst/>
                </a:prstGeom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r>
                    <a:rPr lang="en-US" sz="2800" b="1" dirty="0" smtClean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</a:rPr>
                    <a:t>0</a:t>
                  </a:r>
                  <a:endParaRPr lang="en-US" sz="28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</a:endParaRPr>
                </a:p>
              </p:txBody>
            </p:sp>
            <p:sp>
              <p:nvSpPr>
                <p:cNvPr id="42" name="Rounded Rectangle 41"/>
                <p:cNvSpPr/>
                <p:nvPr/>
              </p:nvSpPr>
              <p:spPr>
                <a:xfrm>
                  <a:off x="7482840" y="6003262"/>
                  <a:ext cx="397538" cy="397538"/>
                </a:xfrm>
                <a:prstGeom prst="roundRect">
                  <a:avLst/>
                </a:prstGeom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r>
                    <a:rPr lang="en-US" sz="2800" b="1" dirty="0" smtClean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</a:rPr>
                    <a:t>1</a:t>
                  </a:r>
                  <a:endParaRPr lang="en-US" sz="28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</a:endParaRPr>
                </a:p>
              </p:txBody>
            </p:sp>
            <p:sp>
              <p:nvSpPr>
                <p:cNvPr id="43" name="Rounded Rectangle 42"/>
                <p:cNvSpPr/>
                <p:nvPr/>
              </p:nvSpPr>
              <p:spPr>
                <a:xfrm>
                  <a:off x="7909560" y="6003262"/>
                  <a:ext cx="397538" cy="397538"/>
                </a:xfrm>
                <a:prstGeom prst="roundRect">
                  <a:avLst/>
                </a:prstGeom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r>
                    <a:rPr lang="en-US" sz="2800" b="1" dirty="0" smtClean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</a:rPr>
                    <a:t>0</a:t>
                  </a:r>
                  <a:endParaRPr lang="en-US" sz="28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</a:endParaRPr>
                </a:p>
              </p:txBody>
            </p:sp>
            <p:sp>
              <p:nvSpPr>
                <p:cNvPr id="47" name="Rounded Rectangle 46"/>
                <p:cNvSpPr/>
                <p:nvPr/>
              </p:nvSpPr>
              <p:spPr>
                <a:xfrm>
                  <a:off x="8336280" y="6003262"/>
                  <a:ext cx="397538" cy="397538"/>
                </a:xfrm>
                <a:prstGeom prst="roundRect">
                  <a:avLst/>
                </a:prstGeom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r>
                    <a:rPr lang="en-US" sz="2800" b="1" dirty="0" smtClean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</a:rPr>
                    <a:t>0</a:t>
                  </a:r>
                  <a:endParaRPr lang="en-US" sz="28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</a:endParaRPr>
                </a:p>
              </p:txBody>
            </p:sp>
            <p:sp>
              <p:nvSpPr>
                <p:cNvPr id="48" name="Rounded Rectangle 47"/>
                <p:cNvSpPr/>
                <p:nvPr/>
              </p:nvSpPr>
              <p:spPr>
                <a:xfrm>
                  <a:off x="8763000" y="6003262"/>
                  <a:ext cx="397538" cy="397538"/>
                </a:xfrm>
                <a:prstGeom prst="roundRect">
                  <a:avLst/>
                </a:prstGeom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r>
                    <a:rPr lang="en-US" sz="2800" b="1" dirty="0" smtClean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</a:rPr>
                    <a:t>1</a:t>
                  </a:r>
                  <a:endParaRPr lang="en-US" sz="28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</a:endParaRPr>
                </a:p>
              </p:txBody>
            </p:sp>
          </p:grpSp>
          <p:sp>
            <p:nvSpPr>
              <p:cNvPr id="31" name="TextBox 30"/>
              <p:cNvSpPr txBox="1"/>
              <p:nvPr/>
            </p:nvSpPr>
            <p:spPr>
              <a:xfrm>
                <a:off x="5896275" y="3217250"/>
                <a:ext cx="3031728" cy="7071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600" b="1" dirty="0" smtClean="0">
                    <a:solidFill>
                      <a:srgbClr val="C00000"/>
                    </a:solidFill>
                  </a:rPr>
                  <a:t>Overlay Bit Vector</a:t>
                </a:r>
              </a:p>
            </p:txBody>
          </p:sp>
        </p:grpSp>
      </p:grpSp>
      <p:sp>
        <p:nvSpPr>
          <p:cNvPr id="49" name="TextBox 48"/>
          <p:cNvSpPr txBox="1"/>
          <p:nvPr/>
        </p:nvSpPr>
        <p:spPr>
          <a:xfrm>
            <a:off x="6596392" y="3733800"/>
            <a:ext cx="27000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Indicates which cache lines belong to the overlay</a:t>
            </a:r>
          </a:p>
        </p:txBody>
      </p:sp>
      <p:cxnSp>
        <p:nvCxnSpPr>
          <p:cNvPr id="53" name="Curved Connector 52"/>
          <p:cNvCxnSpPr>
            <a:endCxn id="49" idx="2"/>
          </p:cNvCxnSpPr>
          <p:nvPr/>
        </p:nvCxnSpPr>
        <p:spPr>
          <a:xfrm flipV="1">
            <a:off x="6596392" y="5118795"/>
            <a:ext cx="1350004" cy="1121810"/>
          </a:xfrm>
          <a:prstGeom prst="curvedConnector2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57981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Addressing Overlay Cache Lines: Naïve Approach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17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990600" y="2209800"/>
            <a:ext cx="838200" cy="3200400"/>
          </a:xfrm>
          <a:prstGeom prst="round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990600" y="3581400"/>
            <a:ext cx="838200" cy="609600"/>
          </a:xfrm>
          <a:prstGeom prst="roundRect">
            <a:avLst/>
          </a:prstGeom>
          <a:solidFill>
            <a:schemeClr val="accent3"/>
          </a:solidFill>
          <a:ln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V</a:t>
            </a:r>
            <a:endParaRPr lang="en-US" sz="2800" b="1" dirty="0">
              <a:solidFill>
                <a:schemeClr val="bg1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828800" y="2895600"/>
            <a:ext cx="1828800" cy="1219200"/>
            <a:chOff x="1828800" y="2895600"/>
            <a:chExt cx="1828800" cy="1219200"/>
          </a:xfrm>
        </p:grpSpPr>
        <p:cxnSp>
          <p:nvCxnSpPr>
            <p:cNvPr id="12" name="Straight Arrow Connector 11"/>
            <p:cNvCxnSpPr>
              <a:stCxn id="6" idx="3"/>
              <a:endCxn id="8" idx="1"/>
            </p:cNvCxnSpPr>
            <p:nvPr/>
          </p:nvCxnSpPr>
          <p:spPr>
            <a:xfrm flipV="1">
              <a:off x="1828800" y="2895600"/>
              <a:ext cx="1828800" cy="990600"/>
            </a:xfrm>
            <a:prstGeom prst="straightConnector1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6" idx="3"/>
              <a:endCxn id="10" idx="1"/>
            </p:cNvCxnSpPr>
            <p:nvPr/>
          </p:nvCxnSpPr>
          <p:spPr>
            <a:xfrm>
              <a:off x="1828800" y="3886200"/>
              <a:ext cx="1828800" cy="228600"/>
            </a:xfrm>
            <a:prstGeom prst="straightConnector1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/>
          <p:cNvSpPr txBox="1"/>
          <p:nvPr/>
        </p:nvSpPr>
        <p:spPr>
          <a:xfrm>
            <a:off x="372718" y="1226403"/>
            <a:ext cx="20739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Virtual Address Space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982809" y="1371600"/>
            <a:ext cx="2073963" cy="3124200"/>
            <a:chOff x="2982809" y="1371600"/>
            <a:chExt cx="2073963" cy="3124200"/>
          </a:xfrm>
        </p:grpSpPr>
        <p:sp>
          <p:nvSpPr>
            <p:cNvPr id="7" name="Rounded Rectangle 6"/>
            <p:cNvSpPr/>
            <p:nvPr/>
          </p:nvSpPr>
          <p:spPr>
            <a:xfrm>
              <a:off x="3657600" y="2209800"/>
              <a:ext cx="838200" cy="1524000"/>
            </a:xfrm>
            <a:prstGeom prst="roundRect">
              <a:avLst>
                <a:gd name="adj" fmla="val 9849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3657600" y="2590800"/>
              <a:ext cx="838200" cy="609600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P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3657600" y="3733800"/>
              <a:ext cx="838200" cy="762000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3657600" y="3962400"/>
              <a:ext cx="838200" cy="304800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O</a:t>
              </a:r>
              <a:endPara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982809" y="1371600"/>
              <a:ext cx="20739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Main Memory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495805" y="1295400"/>
            <a:ext cx="4343395" cy="2666999"/>
            <a:chOff x="4495805" y="1295400"/>
            <a:chExt cx="4343395" cy="2666999"/>
          </a:xfrm>
        </p:grpSpPr>
        <p:sp>
          <p:nvSpPr>
            <p:cNvPr id="15" name="TextBox 14"/>
            <p:cNvSpPr txBox="1"/>
            <p:nvPr/>
          </p:nvSpPr>
          <p:spPr>
            <a:xfrm>
              <a:off x="5486400" y="1295400"/>
              <a:ext cx="33528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Use the location of the overlay in main memory to tag overlay cache lines</a:t>
              </a:r>
            </a:p>
          </p:txBody>
        </p:sp>
        <p:cxnSp>
          <p:nvCxnSpPr>
            <p:cNvPr id="20" name="Curved Connector 19"/>
            <p:cNvCxnSpPr>
              <a:stCxn id="15" idx="2"/>
            </p:cNvCxnSpPr>
            <p:nvPr/>
          </p:nvCxnSpPr>
          <p:spPr>
            <a:xfrm rot="5400000">
              <a:off x="5188300" y="1987899"/>
              <a:ext cx="1282005" cy="2666996"/>
            </a:xfrm>
            <a:prstGeom prst="curvedConnector2">
              <a:avLst/>
            </a:prstGeom>
            <a:ln w="254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ounded Rectangle 22"/>
          <p:cNvSpPr/>
          <p:nvPr/>
        </p:nvSpPr>
        <p:spPr>
          <a:xfrm>
            <a:off x="2438400" y="4679305"/>
            <a:ext cx="6248401" cy="578495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1. Processor must compute the address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2438400" y="5334000"/>
            <a:ext cx="6248401" cy="578495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2. Does not work with virtually-indexed caches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2438401" y="6005185"/>
            <a:ext cx="6248401" cy="578495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3. Complicates overlay cache line insertion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1493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48148E-6 L 0.36042 -1.48148E-6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21" y="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26" grpId="0" animBg="1"/>
      <p:bldP spid="26" grpId="1" animBg="1"/>
      <p:bldP spid="27" grpId="0" animBg="1"/>
      <p:bldP spid="27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ounded Rectangle 38"/>
          <p:cNvSpPr/>
          <p:nvPr/>
        </p:nvSpPr>
        <p:spPr>
          <a:xfrm>
            <a:off x="3657600" y="2209800"/>
            <a:ext cx="838200" cy="3962400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Addressing Overlay Cache Lines: Dual Address Design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18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990600" y="2209800"/>
            <a:ext cx="838200" cy="3200400"/>
          </a:xfrm>
          <a:prstGeom prst="round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990600" y="3581400"/>
            <a:ext cx="838200" cy="609600"/>
          </a:xfrm>
          <a:prstGeom prst="roundRect">
            <a:avLst/>
          </a:prstGeom>
          <a:solidFill>
            <a:schemeClr val="accent3"/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V</a:t>
            </a:r>
            <a:endParaRPr lang="en-US" sz="2800" b="1" dirty="0">
              <a:solidFill>
                <a:schemeClr val="bg1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1828800" y="2895600"/>
            <a:ext cx="1828800" cy="990600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72718" y="1226403"/>
            <a:ext cx="20739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Virtual Address Space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945630" y="2209800"/>
            <a:ext cx="838200" cy="1524000"/>
          </a:xfrm>
          <a:prstGeom prst="roundRect">
            <a:avLst>
              <a:gd name="adj" fmla="val 9849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945630" y="2590800"/>
            <a:ext cx="838200" cy="6096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P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945630" y="3733800"/>
            <a:ext cx="838200" cy="76200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945630" y="3962400"/>
            <a:ext cx="838200" cy="30480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</a:t>
            </a:r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70839" y="1447800"/>
            <a:ext cx="2073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Main Memory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657600" y="2209800"/>
            <a:ext cx="838200" cy="1524000"/>
          </a:xfrm>
          <a:prstGeom prst="roundRect">
            <a:avLst>
              <a:gd name="adj" fmla="val 9849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657600" y="2590800"/>
            <a:ext cx="838200" cy="6096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P</a:t>
            </a:r>
            <a:endParaRPr lang="en-US" sz="2800" b="1" dirty="0">
              <a:solidFill>
                <a:schemeClr val="bg1"/>
              </a:solidFill>
            </a:endParaRPr>
          </a:p>
        </p:txBody>
      </p:sp>
      <p:cxnSp>
        <p:nvCxnSpPr>
          <p:cNvPr id="13" name="Straight Arrow Connector 12"/>
          <p:cNvCxnSpPr>
            <a:stCxn id="6" idx="3"/>
            <a:endCxn id="19" idx="1"/>
          </p:cNvCxnSpPr>
          <p:nvPr/>
        </p:nvCxnSpPr>
        <p:spPr>
          <a:xfrm>
            <a:off x="1828800" y="3886200"/>
            <a:ext cx="1828800" cy="762000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3657600" y="3733800"/>
            <a:ext cx="838200" cy="243840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3657600" y="4343400"/>
            <a:ext cx="838200" cy="60960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</a:t>
            </a:r>
          </a:p>
        </p:txBody>
      </p:sp>
      <p:cxnSp>
        <p:nvCxnSpPr>
          <p:cNvPr id="27" name="Straight Arrow Connector 26"/>
          <p:cNvCxnSpPr>
            <a:stCxn id="17" idx="3"/>
            <a:endCxn id="8" idx="1"/>
          </p:cNvCxnSpPr>
          <p:nvPr/>
        </p:nvCxnSpPr>
        <p:spPr>
          <a:xfrm>
            <a:off x="4495800" y="2895600"/>
            <a:ext cx="2449830" cy="0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Group 53"/>
          <p:cNvGrpSpPr/>
          <p:nvPr/>
        </p:nvGrpSpPr>
        <p:grpSpPr>
          <a:xfrm>
            <a:off x="4495800" y="3733800"/>
            <a:ext cx="2514600" cy="2362200"/>
            <a:chOff x="4495800" y="3733800"/>
            <a:chExt cx="2514600" cy="2362200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4495800" y="3733800"/>
              <a:ext cx="2449830" cy="0"/>
            </a:xfrm>
            <a:prstGeom prst="line">
              <a:avLst/>
            </a:prstGeom>
            <a:ln w="25400">
              <a:solidFill>
                <a:schemeClr val="bg1">
                  <a:lumMod val="65000"/>
                </a:schemeClr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4495800" y="4495800"/>
              <a:ext cx="2514600" cy="1600200"/>
            </a:xfrm>
            <a:prstGeom prst="line">
              <a:avLst/>
            </a:prstGeom>
            <a:ln w="25400">
              <a:solidFill>
                <a:schemeClr val="bg1">
                  <a:lumMod val="65000"/>
                </a:schemeClr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19" idx="3"/>
              <a:endCxn id="9" idx="1"/>
            </p:cNvCxnSpPr>
            <p:nvPr/>
          </p:nvCxnSpPr>
          <p:spPr>
            <a:xfrm flipV="1">
              <a:off x="4495800" y="4114800"/>
              <a:ext cx="2449830" cy="533400"/>
            </a:xfrm>
            <a:prstGeom prst="straightConnector1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/>
          <p:cNvSpPr txBox="1"/>
          <p:nvPr/>
        </p:nvSpPr>
        <p:spPr>
          <a:xfrm rot="19903582">
            <a:off x="1968925" y="2903465"/>
            <a:ext cx="14364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Page Tables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982809" y="1219200"/>
            <a:ext cx="20739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Physical Address Space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807611" y="5334000"/>
            <a:ext cx="25743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Unused physical address space</a:t>
            </a:r>
          </a:p>
        </p:txBody>
      </p:sp>
      <p:cxnSp>
        <p:nvCxnSpPr>
          <p:cNvPr id="42" name="Straight Arrow Connector 41"/>
          <p:cNvCxnSpPr>
            <a:stCxn id="40" idx="1"/>
          </p:cNvCxnSpPr>
          <p:nvPr/>
        </p:nvCxnSpPr>
        <p:spPr>
          <a:xfrm flipH="1" flipV="1">
            <a:off x="4267200" y="5334000"/>
            <a:ext cx="1540411" cy="477054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5791200" y="5334000"/>
            <a:ext cx="25743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Overlay cache address space</a:t>
            </a:r>
          </a:p>
        </p:txBody>
      </p:sp>
      <p:grpSp>
        <p:nvGrpSpPr>
          <p:cNvPr id="53" name="Group 52"/>
          <p:cNvGrpSpPr/>
          <p:nvPr/>
        </p:nvGrpSpPr>
        <p:grpSpPr>
          <a:xfrm>
            <a:off x="1676400" y="3962400"/>
            <a:ext cx="2133600" cy="2325707"/>
            <a:chOff x="1676400" y="3962400"/>
            <a:chExt cx="2133600" cy="2325707"/>
          </a:xfrm>
        </p:grpSpPr>
        <p:sp>
          <p:nvSpPr>
            <p:cNvPr id="46" name="TextBox 45"/>
            <p:cNvSpPr txBox="1"/>
            <p:nvPr/>
          </p:nvSpPr>
          <p:spPr>
            <a:xfrm>
              <a:off x="2089497" y="5334000"/>
              <a:ext cx="97027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/>
                <a:t>same size</a:t>
              </a:r>
            </a:p>
          </p:txBody>
        </p:sp>
        <p:cxnSp>
          <p:nvCxnSpPr>
            <p:cNvPr id="48" name="Straight Arrow Connector 47"/>
            <p:cNvCxnSpPr>
              <a:stCxn id="46" idx="0"/>
            </p:cNvCxnSpPr>
            <p:nvPr/>
          </p:nvCxnSpPr>
          <p:spPr>
            <a:xfrm flipV="1">
              <a:off x="2574632" y="4648200"/>
              <a:ext cx="1235368" cy="685800"/>
            </a:xfrm>
            <a:prstGeom prst="straightConnector1">
              <a:avLst/>
            </a:prstGeom>
            <a:ln w="254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46" idx="0"/>
            </p:cNvCxnSpPr>
            <p:nvPr/>
          </p:nvCxnSpPr>
          <p:spPr>
            <a:xfrm flipH="1" flipV="1">
              <a:off x="1676400" y="3962400"/>
              <a:ext cx="898232" cy="1371600"/>
            </a:xfrm>
            <a:prstGeom prst="straightConnector1">
              <a:avLst/>
            </a:prstGeom>
            <a:ln w="254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264946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33" grpId="0"/>
      <p:bldP spid="40" grpId="0"/>
      <p:bldP spid="40" grpId="1"/>
      <p:bldP spid="4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ounded Rectangle 38"/>
          <p:cNvSpPr/>
          <p:nvPr/>
        </p:nvSpPr>
        <p:spPr>
          <a:xfrm>
            <a:off x="3657600" y="2209800"/>
            <a:ext cx="838200" cy="3962400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Virtual-to-Overlay Mappings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19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990600" y="2209800"/>
            <a:ext cx="838200" cy="3200400"/>
          </a:xfrm>
          <a:prstGeom prst="round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990600" y="3581400"/>
            <a:ext cx="838200" cy="609600"/>
          </a:xfrm>
          <a:prstGeom prst="roundRect">
            <a:avLst/>
          </a:prstGeom>
          <a:solidFill>
            <a:schemeClr val="accent3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V</a:t>
            </a:r>
            <a:endParaRPr lang="en-US" sz="2800" b="1" dirty="0">
              <a:solidFill>
                <a:schemeClr val="bg1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1828800" y="2895600"/>
            <a:ext cx="1828800" cy="990600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72718" y="1226403"/>
            <a:ext cx="20739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Virtual Address Space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945630" y="2209800"/>
            <a:ext cx="838200" cy="1524000"/>
          </a:xfrm>
          <a:prstGeom prst="roundRect">
            <a:avLst>
              <a:gd name="adj" fmla="val 9849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945630" y="2590800"/>
            <a:ext cx="838200" cy="6096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P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945630" y="3733800"/>
            <a:ext cx="838200" cy="76200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945630" y="3962400"/>
            <a:ext cx="838200" cy="30480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</a:t>
            </a:r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70839" y="1447800"/>
            <a:ext cx="2073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Main Memory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657600" y="2209800"/>
            <a:ext cx="838200" cy="1524000"/>
          </a:xfrm>
          <a:prstGeom prst="roundRect">
            <a:avLst>
              <a:gd name="adj" fmla="val 9849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657600" y="2590800"/>
            <a:ext cx="838200" cy="6096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P</a:t>
            </a:r>
            <a:endParaRPr lang="en-US" sz="2800" b="1" dirty="0">
              <a:solidFill>
                <a:schemeClr val="bg1"/>
              </a:solidFill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1828800" y="3733800"/>
            <a:ext cx="2667000" cy="2438400"/>
            <a:chOff x="1828800" y="3733800"/>
            <a:chExt cx="2667000" cy="2438400"/>
          </a:xfrm>
        </p:grpSpPr>
        <p:cxnSp>
          <p:nvCxnSpPr>
            <p:cNvPr id="13" name="Straight Arrow Connector 12"/>
            <p:cNvCxnSpPr>
              <a:stCxn id="6" idx="3"/>
              <a:endCxn id="19" idx="1"/>
            </p:cNvCxnSpPr>
            <p:nvPr/>
          </p:nvCxnSpPr>
          <p:spPr>
            <a:xfrm>
              <a:off x="1828800" y="3886200"/>
              <a:ext cx="1828800" cy="762000"/>
            </a:xfrm>
            <a:prstGeom prst="straightConnector1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ounded Rectangle 17"/>
            <p:cNvSpPr/>
            <p:nvPr/>
          </p:nvSpPr>
          <p:spPr>
            <a:xfrm>
              <a:off x="3657600" y="3733800"/>
              <a:ext cx="838200" cy="2438400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3657600" y="4343400"/>
              <a:ext cx="838200" cy="609600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O</a:t>
              </a:r>
            </a:p>
          </p:txBody>
        </p:sp>
      </p:grpSp>
      <p:cxnSp>
        <p:nvCxnSpPr>
          <p:cNvPr id="27" name="Straight Arrow Connector 26"/>
          <p:cNvCxnSpPr>
            <a:stCxn id="17" idx="3"/>
            <a:endCxn id="8" idx="1"/>
          </p:cNvCxnSpPr>
          <p:nvPr/>
        </p:nvCxnSpPr>
        <p:spPr>
          <a:xfrm>
            <a:off x="4495800" y="2895600"/>
            <a:ext cx="2449830" cy="0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Group 53"/>
          <p:cNvGrpSpPr/>
          <p:nvPr/>
        </p:nvGrpSpPr>
        <p:grpSpPr>
          <a:xfrm>
            <a:off x="4495800" y="3733800"/>
            <a:ext cx="2514600" cy="2362200"/>
            <a:chOff x="4495800" y="3733800"/>
            <a:chExt cx="2514600" cy="2362200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4495800" y="3733800"/>
              <a:ext cx="2449830" cy="0"/>
            </a:xfrm>
            <a:prstGeom prst="line">
              <a:avLst/>
            </a:prstGeom>
            <a:ln w="25400">
              <a:solidFill>
                <a:schemeClr val="bg1">
                  <a:lumMod val="65000"/>
                </a:schemeClr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4495800" y="4495800"/>
              <a:ext cx="2514600" cy="1600200"/>
            </a:xfrm>
            <a:prstGeom prst="line">
              <a:avLst/>
            </a:prstGeom>
            <a:ln w="25400">
              <a:solidFill>
                <a:schemeClr val="bg1">
                  <a:lumMod val="65000"/>
                </a:schemeClr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19" idx="3"/>
              <a:endCxn id="9" idx="1"/>
            </p:cNvCxnSpPr>
            <p:nvPr/>
          </p:nvCxnSpPr>
          <p:spPr>
            <a:xfrm flipV="1">
              <a:off x="4495800" y="4114800"/>
              <a:ext cx="2449830" cy="533400"/>
            </a:xfrm>
            <a:prstGeom prst="straightConnector1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/>
          <p:cNvSpPr txBox="1"/>
          <p:nvPr/>
        </p:nvSpPr>
        <p:spPr>
          <a:xfrm rot="19903582">
            <a:off x="1968925" y="2903465"/>
            <a:ext cx="14364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Page Tables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982809" y="1219200"/>
            <a:ext cx="20739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Physical Address Space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 flipH="1" flipV="1">
            <a:off x="4267200" y="5334000"/>
            <a:ext cx="1540411" cy="477054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5791200" y="5334000"/>
            <a:ext cx="25743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Overlay cache address space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970032" y="4343408"/>
            <a:ext cx="2099935" cy="2047212"/>
            <a:chOff x="970032" y="4343408"/>
            <a:chExt cx="2099935" cy="2047212"/>
          </a:xfrm>
        </p:grpSpPr>
        <p:sp>
          <p:nvSpPr>
            <p:cNvPr id="3" name="TextBox 2"/>
            <p:cNvSpPr txBox="1"/>
            <p:nvPr/>
          </p:nvSpPr>
          <p:spPr>
            <a:xfrm>
              <a:off x="970032" y="5867400"/>
              <a:ext cx="209993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/>
                <a:t>Direct Mapping</a:t>
              </a:r>
            </a:p>
          </p:txBody>
        </p:sp>
        <p:cxnSp>
          <p:nvCxnSpPr>
            <p:cNvPr id="15" name="Curved Connector 14"/>
            <p:cNvCxnSpPr>
              <a:stCxn id="3" idx="0"/>
            </p:cNvCxnSpPr>
            <p:nvPr/>
          </p:nvCxnSpPr>
          <p:spPr>
            <a:xfrm rot="5400000" flipH="1" flipV="1">
              <a:off x="1619603" y="4743805"/>
              <a:ext cx="1523993" cy="723199"/>
            </a:xfrm>
            <a:prstGeom prst="curvedConnector3">
              <a:avLst/>
            </a:prstGeom>
            <a:ln w="254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>
            <a:off x="3454146" y="2514600"/>
            <a:ext cx="4978908" cy="1828800"/>
            <a:chOff x="3454146" y="2514600"/>
            <a:chExt cx="4978908" cy="1828800"/>
          </a:xfrm>
        </p:grpSpPr>
        <p:sp>
          <p:nvSpPr>
            <p:cNvPr id="23" name="Rounded Rectangle 22"/>
            <p:cNvSpPr/>
            <p:nvPr/>
          </p:nvSpPr>
          <p:spPr>
            <a:xfrm>
              <a:off x="3454146" y="2514600"/>
              <a:ext cx="4978908" cy="9144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Overlay Mapping Table (OMT)</a:t>
              </a:r>
            </a:p>
            <a:p>
              <a:pPr algn="ctr"/>
              <a:r>
                <a:rPr lang="en-US" sz="24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(maintained by memory controller)</a:t>
              </a:r>
              <a:endPara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cxnSp>
          <p:nvCxnSpPr>
            <p:cNvPr id="26" name="Curved Connector 25"/>
            <p:cNvCxnSpPr>
              <a:stCxn id="23" idx="2"/>
            </p:cNvCxnSpPr>
            <p:nvPr/>
          </p:nvCxnSpPr>
          <p:spPr>
            <a:xfrm rot="5400000">
              <a:off x="5334000" y="3733800"/>
              <a:ext cx="914400" cy="304800"/>
            </a:xfrm>
            <a:prstGeom prst="curvedConnector3">
              <a:avLst/>
            </a:prstGeom>
            <a:ln w="254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550877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7" dur="indefinite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0" dur="indefinite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3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6" dur="indefinite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9" dur="indefinite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22" dur="indefinite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25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28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31" dur="indefinite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3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34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37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6" dur="indefinite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47" dur="indefinite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9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50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2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53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7" grpId="0" animBg="1"/>
      <p:bldP spid="8" grpId="0" animBg="1"/>
      <p:bldP spid="9" grpId="0" animBg="1"/>
      <p:bldP spid="9" grpId="1" animBg="1"/>
      <p:bldP spid="10" grpId="0" animBg="1"/>
      <p:bldP spid="10" grpId="1" animBg="1"/>
      <p:bldP spid="16" grpId="0" animBg="1"/>
      <p:bldP spid="17" grpId="0" animBg="1"/>
      <p:bldP spid="3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Executive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839200" cy="5943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Sub-page memory management has several applications</a:t>
            </a:r>
          </a:p>
          <a:p>
            <a:pPr lvl="1"/>
            <a:r>
              <a:rPr lang="en-US" sz="2000" dirty="0" smtClean="0"/>
              <a:t>More efficient capacity management, protection, metadata, …</a:t>
            </a:r>
          </a:p>
          <a:p>
            <a:r>
              <a:rPr lang="en-US" sz="2400" dirty="0" smtClean="0"/>
              <a:t>Page-granularity virtual memory </a:t>
            </a:r>
            <a:r>
              <a:rPr lang="en-US" sz="2400" dirty="0" smtClean="0">
                <a:latin typeface="Lucida Console"/>
              </a:rPr>
              <a:t>→</a:t>
            </a:r>
            <a:r>
              <a:rPr lang="en-US" sz="2400" dirty="0" smtClean="0"/>
              <a:t> inefficient implementations</a:t>
            </a:r>
          </a:p>
          <a:p>
            <a:pPr lvl="1"/>
            <a:r>
              <a:rPr lang="en-US" sz="2000" dirty="0" smtClean="0"/>
              <a:t>Low performance and high memory redundancy</a:t>
            </a:r>
          </a:p>
          <a:p>
            <a:pPr lvl="5"/>
            <a:r>
              <a:rPr lang="en-US" sz="2400" b="1" dirty="0">
                <a:solidFill>
                  <a:schemeClr val="accent2"/>
                </a:solidFill>
              </a:rPr>
              <a:t>Page Overlays: New Virtual Memory </a:t>
            </a:r>
            <a:r>
              <a:rPr lang="en-US" sz="2400" b="1" dirty="0" smtClean="0">
                <a:solidFill>
                  <a:schemeClr val="accent2"/>
                </a:solidFill>
              </a:rPr>
              <a:t>Framework</a:t>
            </a:r>
          </a:p>
          <a:p>
            <a:pPr lvl="5"/>
            <a:r>
              <a: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Virtual Page </a:t>
            </a:r>
            <a:r>
              <a:rPr lang="en-US" sz="2400" dirty="0" smtClean="0">
                <a:latin typeface="Lucida Console"/>
              </a:rPr>
              <a:t>→</a:t>
            </a:r>
            <a:r>
              <a:rPr lang="en-US" sz="2400" dirty="0" smtClean="0"/>
              <a:t> 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(physical page, </a:t>
            </a:r>
            <a:r>
              <a:rPr lang="en-US" sz="2800" b="1" dirty="0" smtClean="0">
                <a:solidFill>
                  <a:schemeClr val="accent3"/>
                </a:solidFill>
              </a:rPr>
              <a:t>overlay</a:t>
            </a:r>
            <a:r>
              <a: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  <a:p>
            <a:pPr marL="2686050" lvl="6"/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Overlay contains new versions of subset of cache lines</a:t>
            </a:r>
          </a:p>
          <a:p>
            <a:pPr marL="2686050" lvl="6"/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Efficiently store pages with mostly similar data</a:t>
            </a:r>
            <a:endParaRPr lang="en-US" sz="2800" dirty="0"/>
          </a:p>
          <a:p>
            <a:r>
              <a:rPr lang="en-US" sz="2400" dirty="0" smtClean="0">
                <a:solidFill>
                  <a:schemeClr val="tx2"/>
                </a:solidFill>
              </a:rPr>
              <a:t>Largely </a:t>
            </a:r>
            <a:r>
              <a:rPr lang="en-US" sz="2400" dirty="0">
                <a:solidFill>
                  <a:schemeClr val="tx2"/>
                </a:solidFill>
              </a:rPr>
              <a:t>retains existing virtual memory structure</a:t>
            </a:r>
          </a:p>
          <a:p>
            <a:pPr lvl="1"/>
            <a:r>
              <a:rPr lang="en-US" sz="2000" dirty="0"/>
              <a:t>Low cost implementation over existing </a:t>
            </a:r>
            <a:r>
              <a:rPr lang="en-US" sz="2000" dirty="0" smtClean="0"/>
              <a:t>frameworks</a:t>
            </a:r>
          </a:p>
          <a:p>
            <a:r>
              <a:rPr lang="en-US" sz="2400" dirty="0">
                <a:solidFill>
                  <a:schemeClr val="tx2"/>
                </a:solidFill>
              </a:rPr>
              <a:t>Powerful access semantics – Enables many applications</a:t>
            </a:r>
          </a:p>
          <a:p>
            <a:pPr lvl="1"/>
            <a:r>
              <a:rPr lang="en-US" sz="2000" dirty="0"/>
              <a:t>E.g., overlay-on-write, efficient sparse data structure representation</a:t>
            </a:r>
          </a:p>
          <a:p>
            <a:r>
              <a:rPr lang="en-US" sz="2400" dirty="0" smtClean="0"/>
              <a:t>Improves performance and reduces memory redundancy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2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685800" y="2819400"/>
            <a:ext cx="1644019" cy="1600200"/>
            <a:chOff x="457200" y="4114800"/>
            <a:chExt cx="1644019" cy="1600200"/>
          </a:xfrm>
        </p:grpSpPr>
        <p:sp>
          <p:nvSpPr>
            <p:cNvPr id="6" name="Rounded Rectangle 5"/>
            <p:cNvSpPr/>
            <p:nvPr/>
          </p:nvSpPr>
          <p:spPr>
            <a:xfrm>
              <a:off x="457200" y="4114800"/>
              <a:ext cx="1644019" cy="16002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673012" y="4419600"/>
              <a:ext cx="1211340" cy="1066800"/>
              <a:chOff x="673011" y="4267200"/>
              <a:chExt cx="1384389" cy="1219200"/>
            </a:xfrm>
          </p:grpSpPr>
          <p:sp>
            <p:nvSpPr>
              <p:cNvPr id="8" name="Rounded Rectangle 7"/>
              <p:cNvSpPr/>
              <p:nvPr/>
            </p:nvSpPr>
            <p:spPr>
              <a:xfrm>
                <a:off x="673011" y="4648200"/>
                <a:ext cx="469989" cy="685800"/>
              </a:xfrm>
              <a:prstGeom prst="roundRect">
                <a:avLst/>
              </a:prstGeom>
              <a:solidFill>
                <a:schemeClr val="tx2"/>
              </a:solidFill>
              <a:ln>
                <a:noFill/>
              </a:ln>
              <a:effectLst>
                <a:outerShdw blurRad="381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600" b="1" dirty="0" smtClean="0">
                    <a:solidFill>
                      <a:schemeClr val="bg1"/>
                    </a:solidFill>
                  </a:rPr>
                  <a:t>V</a:t>
                </a:r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" name="Rounded Rectangle 8"/>
              <p:cNvSpPr/>
              <p:nvPr/>
            </p:nvSpPr>
            <p:spPr>
              <a:xfrm>
                <a:off x="1587411" y="4267200"/>
                <a:ext cx="469989" cy="685800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381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600" b="1" dirty="0" smtClean="0">
                    <a:solidFill>
                      <a:schemeClr val="bg1"/>
                    </a:solidFill>
                  </a:rPr>
                  <a:t>P</a:t>
                </a:r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" name="Rounded Rectangle 9"/>
              <p:cNvSpPr/>
              <p:nvPr/>
            </p:nvSpPr>
            <p:spPr>
              <a:xfrm>
                <a:off x="1587411" y="5257800"/>
                <a:ext cx="469989" cy="228600"/>
              </a:xfrm>
              <a:prstGeom prst="roundRect">
                <a:avLst/>
              </a:prstGeom>
              <a:solidFill>
                <a:schemeClr val="accent5">
                  <a:lumMod val="50000"/>
                </a:schemeClr>
              </a:solidFill>
              <a:ln w="38100">
                <a:solidFill>
                  <a:schemeClr val="accent2"/>
                </a:solidFill>
              </a:ln>
              <a:effectLst>
                <a:outerShdw blurRad="381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600" b="1" dirty="0" smtClean="0">
                    <a:solidFill>
                      <a:schemeClr val="tx1"/>
                    </a:solidFill>
                  </a:rPr>
                  <a:t>O</a:t>
                </a:r>
                <a:endParaRPr lang="en-US" sz="16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1" name="Straight Arrow Connector 10"/>
              <p:cNvCxnSpPr>
                <a:stCxn id="8" idx="3"/>
                <a:endCxn id="9" idx="1"/>
              </p:cNvCxnSpPr>
              <p:nvPr/>
            </p:nvCxnSpPr>
            <p:spPr>
              <a:xfrm flipV="1">
                <a:off x="1143000" y="4610100"/>
                <a:ext cx="444411" cy="381000"/>
              </a:xfrm>
              <a:prstGeom prst="straightConnector1">
                <a:avLst/>
              </a:prstGeom>
              <a:ln w="25400">
                <a:solidFill>
                  <a:schemeClr val="tx1">
                    <a:lumMod val="85000"/>
                    <a:lumOff val="1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/>
              <p:cNvCxnSpPr>
                <a:stCxn id="8" idx="3"/>
                <a:endCxn id="10" idx="1"/>
              </p:cNvCxnSpPr>
              <p:nvPr/>
            </p:nvCxnSpPr>
            <p:spPr>
              <a:xfrm>
                <a:off x="1143000" y="4991100"/>
                <a:ext cx="444411" cy="381000"/>
              </a:xfrm>
              <a:prstGeom prst="straightConnector1">
                <a:avLst/>
              </a:prstGeom>
              <a:ln w="25400">
                <a:solidFill>
                  <a:schemeClr val="tx1">
                    <a:lumMod val="85000"/>
                    <a:lumOff val="1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753842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Keeping TLBs Coherent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20</a:t>
            </a:fld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 flipH="1" flipV="1">
            <a:off x="939052" y="2088638"/>
            <a:ext cx="1627097" cy="2483362"/>
          </a:xfrm>
          <a:prstGeom prst="roundRect">
            <a:avLst>
              <a:gd name="adj" fmla="val 3167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90600" y="2132074"/>
            <a:ext cx="1524000" cy="381000"/>
          </a:xfrm>
          <a:prstGeom prst="roundRect">
            <a:avLst>
              <a:gd name="adj" fmla="val 1125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C0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990600" y="2535934"/>
            <a:ext cx="1524000" cy="381000"/>
          </a:xfrm>
          <a:prstGeom prst="roundRect">
            <a:avLst>
              <a:gd name="adj" fmla="val 1125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C1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990600" y="2935984"/>
            <a:ext cx="1524000" cy="381000"/>
          </a:xfrm>
          <a:prstGeom prst="roundRect">
            <a:avLst>
              <a:gd name="adj" fmla="val 1125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C2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990600" y="3339844"/>
            <a:ext cx="1524000" cy="381000"/>
          </a:xfrm>
          <a:prstGeom prst="roundRect">
            <a:avLst>
              <a:gd name="adj" fmla="val 1125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C3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990600" y="3743704"/>
            <a:ext cx="1524000" cy="381000"/>
          </a:xfrm>
          <a:prstGeom prst="roundRect">
            <a:avLst>
              <a:gd name="adj" fmla="val 1125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C4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990600" y="4147564"/>
            <a:ext cx="1524000" cy="381000"/>
          </a:xfrm>
          <a:prstGeom prst="roundRect">
            <a:avLst>
              <a:gd name="adj" fmla="val 1125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C5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14400" y="1532654"/>
            <a:ext cx="17217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Virtual Page</a:t>
            </a:r>
          </a:p>
        </p:txBody>
      </p:sp>
      <p:sp>
        <p:nvSpPr>
          <p:cNvPr id="27" name="Rounded Rectangle 26"/>
          <p:cNvSpPr/>
          <p:nvPr/>
        </p:nvSpPr>
        <p:spPr>
          <a:xfrm flipH="1" flipV="1">
            <a:off x="4598443" y="1536680"/>
            <a:ext cx="1627097" cy="2483362"/>
          </a:xfrm>
          <a:prstGeom prst="roundRect">
            <a:avLst>
              <a:gd name="adj" fmla="val 3167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650545" y="1590020"/>
            <a:ext cx="1524000" cy="381000"/>
          </a:xfrm>
          <a:prstGeom prst="roundRect">
            <a:avLst>
              <a:gd name="adj" fmla="val 11250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C0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650545" y="1993880"/>
            <a:ext cx="1524000" cy="381000"/>
          </a:xfrm>
          <a:prstGeom prst="roundRect">
            <a:avLst>
              <a:gd name="adj" fmla="val 11250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C1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650545" y="2393930"/>
            <a:ext cx="1524000" cy="381000"/>
          </a:xfrm>
          <a:prstGeom prst="roundRect">
            <a:avLst>
              <a:gd name="adj" fmla="val 11250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C2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650545" y="2797790"/>
            <a:ext cx="1524000" cy="381000"/>
          </a:xfrm>
          <a:prstGeom prst="roundRect">
            <a:avLst>
              <a:gd name="adj" fmla="val 11250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C3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650545" y="3201650"/>
            <a:ext cx="1524000" cy="381000"/>
          </a:xfrm>
          <a:prstGeom prst="roundRect">
            <a:avLst>
              <a:gd name="adj" fmla="val 11250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C4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650545" y="3605510"/>
            <a:ext cx="1524000" cy="381000"/>
          </a:xfrm>
          <a:prstGeom prst="roundRect">
            <a:avLst>
              <a:gd name="adj" fmla="val 11250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C5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95800" y="990600"/>
            <a:ext cx="18788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Physical Page</a:t>
            </a:r>
          </a:p>
        </p:txBody>
      </p:sp>
      <p:sp>
        <p:nvSpPr>
          <p:cNvPr id="28" name="Rounded Rectangle 27"/>
          <p:cNvSpPr/>
          <p:nvPr/>
        </p:nvSpPr>
        <p:spPr>
          <a:xfrm flipH="1" flipV="1">
            <a:off x="4495800" y="4645640"/>
            <a:ext cx="1595037" cy="861060"/>
          </a:xfrm>
          <a:prstGeom prst="roundRect">
            <a:avLst>
              <a:gd name="adj" fmla="val 3167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529528" y="4691360"/>
            <a:ext cx="1524000" cy="381000"/>
          </a:xfrm>
          <a:prstGeom prst="roundRect">
            <a:avLst>
              <a:gd name="adj" fmla="val 11250"/>
            </a:avLst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C2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4529528" y="5095220"/>
            <a:ext cx="1524000" cy="381000"/>
          </a:xfrm>
          <a:prstGeom prst="roundRect">
            <a:avLst>
              <a:gd name="adj" fmla="val 11250"/>
            </a:avLst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C5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730317" y="4114800"/>
            <a:ext cx="11224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Overlay</a:t>
            </a:r>
          </a:p>
        </p:txBody>
      </p:sp>
      <p:cxnSp>
        <p:nvCxnSpPr>
          <p:cNvPr id="30" name="Straight Arrow Connector 29"/>
          <p:cNvCxnSpPr>
            <a:stCxn id="26" idx="1"/>
            <a:endCxn id="27" idx="3"/>
          </p:cNvCxnSpPr>
          <p:nvPr/>
        </p:nvCxnSpPr>
        <p:spPr>
          <a:xfrm flipV="1">
            <a:off x="2566149" y="2778361"/>
            <a:ext cx="2032294" cy="551958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6" idx="1"/>
            <a:endCxn id="28" idx="3"/>
          </p:cNvCxnSpPr>
          <p:nvPr/>
        </p:nvCxnSpPr>
        <p:spPr>
          <a:xfrm>
            <a:off x="2566149" y="3330319"/>
            <a:ext cx="1929651" cy="1745851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ounded Rectangle 49"/>
          <p:cNvSpPr/>
          <p:nvPr/>
        </p:nvSpPr>
        <p:spPr>
          <a:xfrm>
            <a:off x="990600" y="4147564"/>
            <a:ext cx="1524000" cy="381000"/>
          </a:xfrm>
          <a:prstGeom prst="roundRect">
            <a:avLst>
              <a:gd name="adj" fmla="val 1125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C5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4526280" y="5095220"/>
            <a:ext cx="1524000" cy="381000"/>
          </a:xfrm>
          <a:prstGeom prst="roundRect">
            <a:avLst>
              <a:gd name="adj" fmla="val 1125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C5</a:t>
            </a:r>
            <a:endParaRPr lang="en-US" sz="2800" b="1" dirty="0">
              <a:solidFill>
                <a:schemeClr val="bg1"/>
              </a:solidFill>
            </a:endParaRPr>
          </a:p>
        </p:txBody>
      </p:sp>
      <p:cxnSp>
        <p:nvCxnSpPr>
          <p:cNvPr id="37" name="Curved Connector 36"/>
          <p:cNvCxnSpPr>
            <a:stCxn id="17" idx="3"/>
            <a:endCxn id="28" idx="1"/>
          </p:cNvCxnSpPr>
          <p:nvPr/>
        </p:nvCxnSpPr>
        <p:spPr>
          <a:xfrm flipH="1">
            <a:off x="6090837" y="2988290"/>
            <a:ext cx="83708" cy="2087880"/>
          </a:xfrm>
          <a:prstGeom prst="curvedConnector3">
            <a:avLst>
              <a:gd name="adj1" fmla="val -464257"/>
            </a:avLst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ounded Rectangle 53"/>
          <p:cNvSpPr/>
          <p:nvPr/>
        </p:nvSpPr>
        <p:spPr>
          <a:xfrm>
            <a:off x="4648200" y="2796540"/>
            <a:ext cx="1524000" cy="381000"/>
          </a:xfrm>
          <a:prstGeom prst="roundRect">
            <a:avLst>
              <a:gd name="adj" fmla="val 11250"/>
            </a:avLst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C3</a:t>
            </a:r>
            <a:endParaRPr lang="en-US" sz="2800" b="1" dirty="0">
              <a:solidFill>
                <a:schemeClr val="tx1"/>
              </a:solidFill>
            </a:endParaRPr>
          </a:p>
        </p:txBody>
      </p:sp>
      <p:grpSp>
        <p:nvGrpSpPr>
          <p:cNvPr id="55" name="Group 54"/>
          <p:cNvGrpSpPr/>
          <p:nvPr/>
        </p:nvGrpSpPr>
        <p:grpSpPr>
          <a:xfrm>
            <a:off x="6553200" y="2286000"/>
            <a:ext cx="2286000" cy="1126462"/>
            <a:chOff x="6360286" y="5181600"/>
            <a:chExt cx="2286000" cy="1126462"/>
          </a:xfrm>
        </p:grpSpPr>
        <p:sp>
          <p:nvSpPr>
            <p:cNvPr id="56" name="Oval 55"/>
            <p:cNvSpPr/>
            <p:nvPr/>
          </p:nvSpPr>
          <p:spPr>
            <a:xfrm>
              <a:off x="6360286" y="5357744"/>
              <a:ext cx="432414" cy="43241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792699" y="5181600"/>
              <a:ext cx="1853587" cy="11264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800" b="1" dirty="0" smtClean="0"/>
                <a:t>How to keep the TLBs coherent?</a:t>
              </a:r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533400" y="5651984"/>
            <a:ext cx="8229601" cy="1035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2"/>
                </a:solidFill>
              </a:rPr>
              <a:t>Use the cache coherence protocol to keep TLBs coherent!</a:t>
            </a:r>
          </a:p>
        </p:txBody>
      </p:sp>
    </p:spTree>
    <p:extLst>
      <p:ext uri="{BB962C8B-B14F-4D97-AF65-F5344CB8AC3E}">
        <p14:creationId xmlns:p14="http://schemas.microsoft.com/office/powerpoint/2010/main" val="32710909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Implementation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21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564292" y="4114800"/>
            <a:ext cx="1219200" cy="1676400"/>
          </a:xfrm>
          <a:prstGeom prst="roundRect">
            <a:avLst>
              <a:gd name="adj" fmla="val 10104"/>
            </a:avLst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CPU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012092" y="4114800"/>
            <a:ext cx="1219200" cy="1676400"/>
          </a:xfrm>
          <a:prstGeom prst="roundRect">
            <a:avLst>
              <a:gd name="adj" fmla="val 10104"/>
            </a:avLst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L1 Cache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429000" y="1828800"/>
            <a:ext cx="1219200" cy="3989070"/>
          </a:xfrm>
          <a:prstGeom prst="roundRect">
            <a:avLst>
              <a:gd name="adj" fmla="val 10104"/>
            </a:avLst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Last Level Cache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315200" y="1828800"/>
            <a:ext cx="1219200" cy="3989070"/>
          </a:xfrm>
          <a:prstGeom prst="roundRect">
            <a:avLst>
              <a:gd name="adj" fmla="val 0"/>
            </a:avLst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b="1" dirty="0" smtClean="0">
              <a:solidFill>
                <a:schemeClr val="bg1"/>
              </a:solidFill>
            </a:endParaRPr>
          </a:p>
          <a:p>
            <a:pPr algn="ctr"/>
            <a:endParaRPr lang="en-US" sz="2400" b="1" dirty="0">
              <a:solidFill>
                <a:schemeClr val="bg1"/>
              </a:solidFill>
            </a:endParaRP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Regular Physical Pages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181600" y="4141470"/>
            <a:ext cx="1600200" cy="1676400"/>
          </a:xfrm>
          <a:prstGeom prst="roundRect">
            <a:avLst>
              <a:gd name="adj" fmla="val 8096"/>
            </a:avLst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Memory Controller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98582" y="1828800"/>
            <a:ext cx="1870710" cy="1447800"/>
          </a:xfrm>
          <a:prstGeom prst="roundRect">
            <a:avLst>
              <a:gd name="adj" fmla="val 6404"/>
            </a:avLst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TLB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162916" y="2533650"/>
            <a:ext cx="1561368" cy="742950"/>
          </a:xfrm>
          <a:prstGeom prst="roundRect">
            <a:avLst>
              <a:gd name="adj" fmla="val 7983"/>
            </a:avLst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OMT Cache</a:t>
            </a:r>
            <a:endParaRPr lang="en-US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13" name="Straight Arrow Connector 12"/>
          <p:cNvCxnSpPr>
            <a:stCxn id="5" idx="0"/>
          </p:cNvCxnSpPr>
          <p:nvPr/>
        </p:nvCxnSpPr>
        <p:spPr>
          <a:xfrm flipV="1">
            <a:off x="1173892" y="3276600"/>
            <a:ext cx="0" cy="838200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2209800" y="3276600"/>
            <a:ext cx="0" cy="838200"/>
          </a:xfrm>
          <a:prstGeom prst="straightConnector1">
            <a:avLst/>
          </a:prstGeom>
          <a:ln w="25400">
            <a:solidFill>
              <a:schemeClr val="accent2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6" idx="3"/>
          </p:cNvCxnSpPr>
          <p:nvPr/>
        </p:nvCxnSpPr>
        <p:spPr>
          <a:xfrm>
            <a:off x="3231292" y="4953000"/>
            <a:ext cx="228600" cy="0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9" idx="1"/>
          </p:cNvCxnSpPr>
          <p:nvPr/>
        </p:nvCxnSpPr>
        <p:spPr>
          <a:xfrm flipH="1">
            <a:off x="4648200" y="4979670"/>
            <a:ext cx="533400" cy="0"/>
          </a:xfrm>
          <a:prstGeom prst="straightConnector1">
            <a:avLst/>
          </a:prstGeom>
          <a:ln w="25400">
            <a:solidFill>
              <a:schemeClr val="accent2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5715000" y="3276600"/>
            <a:ext cx="0" cy="838200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6324600" y="3276600"/>
            <a:ext cx="0" cy="864870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6781800" y="4724400"/>
            <a:ext cx="533400" cy="0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6781800" y="5257800"/>
            <a:ext cx="533400" cy="0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/>
        </p:nvSpPr>
        <p:spPr>
          <a:xfrm>
            <a:off x="7315200" y="1828800"/>
            <a:ext cx="1219200" cy="457200"/>
          </a:xfrm>
          <a:prstGeom prst="roundRect">
            <a:avLst>
              <a:gd name="adj" fmla="val 9167"/>
            </a:avLst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OMT</a:t>
            </a:r>
            <a:endParaRPr lang="en-US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2438400" y="1847850"/>
            <a:ext cx="784860" cy="1447800"/>
          </a:xfrm>
          <a:prstGeom prst="roundRect">
            <a:avLst>
              <a:gd name="adj" fmla="val 10351"/>
            </a:avLst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178131" y="1066800"/>
            <a:ext cx="30163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Overlay Bit Vectors</a:t>
            </a:r>
          </a:p>
        </p:txBody>
      </p:sp>
      <p:cxnSp>
        <p:nvCxnSpPr>
          <p:cNvPr id="37" name="Curved Connector 36"/>
          <p:cNvCxnSpPr>
            <a:stCxn id="35" idx="1"/>
          </p:cNvCxnSpPr>
          <p:nvPr/>
        </p:nvCxnSpPr>
        <p:spPr>
          <a:xfrm rot="10800000" flipV="1">
            <a:off x="2983237" y="1328409"/>
            <a:ext cx="194895" cy="728989"/>
          </a:xfrm>
          <a:prstGeom prst="curvedConnector2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2286000" y="1631643"/>
            <a:ext cx="432414" cy="432414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381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41" name="Oval 40"/>
          <p:cNvSpPr/>
          <p:nvPr/>
        </p:nvSpPr>
        <p:spPr>
          <a:xfrm>
            <a:off x="8330586" y="1676400"/>
            <a:ext cx="432414" cy="432414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381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42" name="Oval 41"/>
          <p:cNvSpPr/>
          <p:nvPr/>
        </p:nvSpPr>
        <p:spPr>
          <a:xfrm>
            <a:off x="6477000" y="2310786"/>
            <a:ext cx="432414" cy="432414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381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7315200" y="2286000"/>
            <a:ext cx="1219200" cy="838200"/>
          </a:xfrm>
          <a:prstGeom prst="roundRect">
            <a:avLst>
              <a:gd name="adj" fmla="val 0"/>
            </a:avLst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Overlays</a:t>
            </a:r>
            <a:endParaRPr lang="en-US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318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3" grpId="0" animBg="1"/>
      <p:bldP spid="34" grpId="0" animBg="1"/>
      <p:bldP spid="35" grpId="0"/>
      <p:bldP spid="38" grpId="0" animBg="1"/>
      <p:bldP spid="41" grpId="0" animBg="1"/>
      <p:bldP spid="42" grpId="0" animBg="1"/>
      <p:bldP spid="2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Details in the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Virtual-to-overlay mapping</a:t>
            </a:r>
          </a:p>
          <a:p>
            <a:r>
              <a:rPr lang="en-US" dirty="0" smtClean="0"/>
              <a:t>TLB and cache coherence</a:t>
            </a:r>
          </a:p>
          <a:p>
            <a:r>
              <a:rPr lang="en-US" dirty="0" smtClean="0"/>
              <a:t>OMT management (by the memory controller)</a:t>
            </a:r>
          </a:p>
          <a:p>
            <a:r>
              <a:rPr lang="en-US" dirty="0" smtClean="0"/>
              <a:t>Hardware cost </a:t>
            </a:r>
          </a:p>
          <a:p>
            <a:pPr lvl="1"/>
            <a:r>
              <a:rPr lang="en-US" dirty="0" smtClean="0"/>
              <a:t>94.5 KB of storage</a:t>
            </a:r>
          </a:p>
          <a:p>
            <a:r>
              <a:rPr lang="en-US" dirty="0" smtClean="0"/>
              <a:t>OS Support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426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3600" dirty="0" smtClean="0"/>
              <a:t>Shortcomings of existing frameworks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Page Overlays – Overview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Implementation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Challenges and solutions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Applications and Evaluation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Conclusion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23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228600" y="4419600"/>
            <a:ext cx="8686800" cy="838200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671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Memsim</a:t>
            </a:r>
            <a:r>
              <a:rPr lang="en-US" sz="2400" dirty="0" smtClean="0"/>
              <a:t> memory system simulator 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[Seshadri+ PACT 2012]</a:t>
            </a:r>
            <a:endParaRPr lang="en-US" sz="24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sz="2400" dirty="0" smtClean="0"/>
              <a:t>2.67 GHz, single core, out-of-order, 64 entry instruction window</a:t>
            </a:r>
          </a:p>
          <a:p>
            <a:r>
              <a:rPr lang="en-US" sz="2800" dirty="0" smtClean="0">
                <a:solidFill>
                  <a:schemeClr val="accent2"/>
                </a:solidFill>
              </a:rPr>
              <a:t>64-entry L1 TLB, 1024-entry L2 TLB</a:t>
            </a:r>
          </a:p>
          <a:p>
            <a:r>
              <a:rPr lang="en-US" sz="2800" dirty="0" smtClean="0">
                <a:solidFill>
                  <a:schemeClr val="accent2"/>
                </a:solidFill>
              </a:rPr>
              <a:t>64KB L1 cache, 512KB L2 cache, 2MB L3 cache</a:t>
            </a:r>
          </a:p>
          <a:p>
            <a:r>
              <a:rPr lang="en-US" sz="2400" dirty="0" smtClean="0"/>
              <a:t> Multi-entry Stream Prefetcher 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[</a:t>
            </a:r>
            <a:r>
              <a:rPr lang="en-US" sz="24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Srinath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+ HPCA 2007]</a:t>
            </a:r>
            <a:endParaRPr lang="en-US" sz="2400" dirty="0" smtClean="0"/>
          </a:p>
          <a:p>
            <a:r>
              <a:rPr lang="en-US" sz="2400" dirty="0" smtClean="0"/>
              <a:t>Open row, FR-FCFS, 64 entry write buffer, drain when full</a:t>
            </a:r>
          </a:p>
          <a:p>
            <a:r>
              <a:rPr lang="en-US" sz="2800" dirty="0" smtClean="0">
                <a:solidFill>
                  <a:schemeClr val="accent2"/>
                </a:solidFill>
              </a:rPr>
              <a:t>64-entry OMT cache</a:t>
            </a:r>
          </a:p>
          <a:p>
            <a:r>
              <a:rPr lang="en-US" sz="2400" dirty="0" smtClean="0"/>
              <a:t>DDR3 1066 MHz, 1 channel, 1 rank, 8 banks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1496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Overlay-on-Write</a:t>
            </a:r>
            <a:endParaRPr lang="en-US" dirty="0"/>
          </a:p>
        </p:txBody>
      </p:sp>
      <p:sp>
        <p:nvSpPr>
          <p:cNvPr id="75" name="Content Placeholder 74"/>
          <p:cNvSpPr>
            <a:spLocks noGrp="1"/>
          </p:cNvSpPr>
          <p:nvPr>
            <p:ph idx="1"/>
          </p:nvPr>
        </p:nvSpPr>
        <p:spPr>
          <a:xfrm>
            <a:off x="5029200" y="5181600"/>
            <a:ext cx="3810000" cy="12954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>
                <a:solidFill>
                  <a:schemeClr val="accent2"/>
                </a:solidFill>
              </a:rPr>
              <a:t>Lower memory redundancy</a:t>
            </a:r>
          </a:p>
          <a:p>
            <a:r>
              <a:rPr lang="en-US" sz="2800" dirty="0" smtClean="0">
                <a:solidFill>
                  <a:schemeClr val="accent2"/>
                </a:solidFill>
              </a:rPr>
              <a:t>Lower latency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25</a:t>
            </a:fld>
            <a:endParaRPr lang="en-US"/>
          </a:p>
        </p:txBody>
      </p:sp>
      <p:grpSp>
        <p:nvGrpSpPr>
          <p:cNvPr id="55" name="Group 54"/>
          <p:cNvGrpSpPr/>
          <p:nvPr/>
        </p:nvGrpSpPr>
        <p:grpSpPr>
          <a:xfrm>
            <a:off x="228600" y="1828800"/>
            <a:ext cx="3755002" cy="3013704"/>
            <a:chOff x="457200" y="2057400"/>
            <a:chExt cx="3755002" cy="3013704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2362200" y="2057400"/>
              <a:ext cx="0" cy="3013704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7" name="Group 36"/>
            <p:cNvGrpSpPr/>
            <p:nvPr/>
          </p:nvGrpSpPr>
          <p:grpSpPr>
            <a:xfrm>
              <a:off x="457200" y="2209800"/>
              <a:ext cx="3755002" cy="2752367"/>
              <a:chOff x="659802" y="1806098"/>
              <a:chExt cx="5340096" cy="3914219"/>
            </a:xfrm>
          </p:grpSpPr>
          <p:sp>
            <p:nvSpPr>
              <p:cNvPr id="38" name="Rounded Rectangle 37"/>
              <p:cNvSpPr/>
              <p:nvPr/>
            </p:nvSpPr>
            <p:spPr>
              <a:xfrm>
                <a:off x="1600200" y="1806098"/>
                <a:ext cx="1070578" cy="1511405"/>
              </a:xfrm>
              <a:prstGeom prst="roundRect">
                <a:avLst>
                  <a:gd name="adj" fmla="val 9608"/>
                </a:avLst>
              </a:prstGeom>
              <a:solidFill>
                <a:schemeClr val="accent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182880" rtlCol="0" anchor="t" anchorCtr="0"/>
              <a:lstStyle/>
              <a:p>
                <a:pPr algn="ctr">
                  <a:lnSpc>
                    <a:spcPct val="80000"/>
                  </a:lnSpc>
                </a:pPr>
                <a:r>
                  <a:rPr lang="en-US" sz="1400" b="1" dirty="0">
                    <a:solidFill>
                      <a:schemeClr val="bg1"/>
                    </a:solidFill>
                  </a:rPr>
                  <a:t>V</a:t>
                </a:r>
                <a:r>
                  <a:rPr lang="en-US" sz="1400" b="1" dirty="0" smtClean="0">
                    <a:solidFill>
                      <a:schemeClr val="bg1"/>
                    </a:solidFill>
                  </a:rPr>
                  <a:t>irtual page</a:t>
                </a:r>
                <a:endParaRPr lang="en-US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9" name="Rounded Rectangle 38"/>
              <p:cNvSpPr/>
              <p:nvPr/>
            </p:nvSpPr>
            <p:spPr>
              <a:xfrm>
                <a:off x="1752600" y="4191000"/>
                <a:ext cx="1070578" cy="1511405"/>
              </a:xfrm>
              <a:prstGeom prst="roundRect">
                <a:avLst>
                  <a:gd name="adj" fmla="val 9608"/>
                </a:avLst>
              </a:prstGeom>
              <a:solidFill>
                <a:schemeClr val="accent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18288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80000"/>
                  </a:lnSpc>
                </a:pPr>
                <a:endParaRPr lang="en-US" sz="16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0" name="Rounded Rectangle 39"/>
              <p:cNvSpPr/>
              <p:nvPr/>
            </p:nvSpPr>
            <p:spPr>
              <a:xfrm>
                <a:off x="3725259" y="1882298"/>
                <a:ext cx="1070578" cy="1511405"/>
              </a:xfrm>
              <a:prstGeom prst="roundRect">
                <a:avLst>
                  <a:gd name="adj" fmla="val 9608"/>
                </a:avLst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182880" rIns="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400" b="1" dirty="0" smtClean="0">
                    <a:solidFill>
                      <a:schemeClr val="bg1"/>
                    </a:solidFill>
                  </a:rPr>
                  <a:t>Physical Page</a:t>
                </a:r>
                <a:endParaRPr lang="en-US" sz="1400" b="1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41" name="Straight Arrow Connector 40"/>
              <p:cNvCxnSpPr>
                <a:stCxn id="38" idx="3"/>
                <a:endCxn id="40" idx="1"/>
              </p:cNvCxnSpPr>
              <p:nvPr/>
            </p:nvCxnSpPr>
            <p:spPr>
              <a:xfrm>
                <a:off x="2670778" y="2561801"/>
                <a:ext cx="1054481" cy="76200"/>
              </a:xfrm>
              <a:prstGeom prst="straightConnector1">
                <a:avLst/>
              </a:prstGeom>
              <a:ln w="25400">
                <a:solidFill>
                  <a:schemeClr val="tx1">
                    <a:lumMod val="75000"/>
                    <a:lumOff val="25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Arrow Connector 41"/>
              <p:cNvCxnSpPr>
                <a:stCxn id="39" idx="3"/>
                <a:endCxn id="40" idx="1"/>
              </p:cNvCxnSpPr>
              <p:nvPr/>
            </p:nvCxnSpPr>
            <p:spPr>
              <a:xfrm flipV="1">
                <a:off x="2823177" y="2638002"/>
                <a:ext cx="902081" cy="2308701"/>
              </a:xfrm>
              <a:prstGeom prst="straightConnector1">
                <a:avLst/>
              </a:prstGeom>
              <a:ln w="25400">
                <a:solidFill>
                  <a:schemeClr val="bg1">
                    <a:lumMod val="75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Rounded Rectangle 42"/>
              <p:cNvSpPr/>
              <p:nvPr/>
            </p:nvSpPr>
            <p:spPr>
              <a:xfrm>
                <a:off x="4030059" y="4168298"/>
                <a:ext cx="1070578" cy="1511405"/>
              </a:xfrm>
              <a:prstGeom prst="roundRect">
                <a:avLst>
                  <a:gd name="adj" fmla="val 9608"/>
                </a:avLst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18288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80000"/>
                  </a:lnSpc>
                </a:pPr>
                <a:endParaRPr lang="en-US" sz="1600" b="1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44" name="Curved Connector 43"/>
              <p:cNvCxnSpPr>
                <a:stCxn id="40" idx="3"/>
                <a:endCxn id="43" idx="3"/>
              </p:cNvCxnSpPr>
              <p:nvPr/>
            </p:nvCxnSpPr>
            <p:spPr>
              <a:xfrm>
                <a:off x="4795837" y="2638002"/>
                <a:ext cx="304800" cy="2286000"/>
              </a:xfrm>
              <a:prstGeom prst="curvedConnector3">
                <a:avLst>
                  <a:gd name="adj1" fmla="val 286654"/>
                </a:avLst>
              </a:prstGeom>
              <a:ln w="25400">
                <a:solidFill>
                  <a:schemeClr val="accent2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44"/>
              <p:cNvCxnSpPr>
                <a:stCxn id="39" idx="3"/>
                <a:endCxn id="43" idx="1"/>
              </p:cNvCxnSpPr>
              <p:nvPr/>
            </p:nvCxnSpPr>
            <p:spPr>
              <a:xfrm flipV="1">
                <a:off x="2823177" y="4924002"/>
                <a:ext cx="1206882" cy="22701"/>
              </a:xfrm>
              <a:prstGeom prst="straightConnector1">
                <a:avLst/>
              </a:prstGeom>
              <a:ln w="25400">
                <a:solidFill>
                  <a:schemeClr val="accent2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oup 45"/>
              <p:cNvGrpSpPr/>
              <p:nvPr/>
            </p:nvGrpSpPr>
            <p:grpSpPr>
              <a:xfrm>
                <a:off x="659802" y="4925833"/>
                <a:ext cx="1628087" cy="614065"/>
                <a:chOff x="659802" y="4643735"/>
                <a:chExt cx="1628087" cy="614065"/>
              </a:xfrm>
            </p:grpSpPr>
            <p:sp>
              <p:nvSpPr>
                <p:cNvPr id="52" name="TextBox 51"/>
                <p:cNvSpPr txBox="1"/>
                <p:nvPr/>
              </p:nvSpPr>
              <p:spPr>
                <a:xfrm>
                  <a:off x="659802" y="4643735"/>
                  <a:ext cx="823874" cy="4814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sz="1600" b="1" dirty="0" smtClean="0"/>
                    <a:t>Write</a:t>
                  </a:r>
                </a:p>
              </p:txBody>
            </p:sp>
            <p:cxnSp>
              <p:nvCxnSpPr>
                <p:cNvPr id="53" name="Straight Arrow Connector 52"/>
                <p:cNvCxnSpPr>
                  <a:stCxn id="52" idx="3"/>
                  <a:endCxn id="54" idx="1"/>
                </p:cNvCxnSpPr>
                <p:nvPr/>
              </p:nvCxnSpPr>
              <p:spPr>
                <a:xfrm>
                  <a:off x="1483677" y="4884469"/>
                  <a:ext cx="573724" cy="259032"/>
                </a:xfrm>
                <a:prstGeom prst="straightConnector1">
                  <a:avLst/>
                </a:prstGeom>
                <a:ln w="25400">
                  <a:solidFill>
                    <a:schemeClr val="accent2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" name="Rounded Rectangle 53"/>
                <p:cNvSpPr/>
                <p:nvPr/>
              </p:nvSpPr>
              <p:spPr>
                <a:xfrm>
                  <a:off x="2057400" y="5029200"/>
                  <a:ext cx="230489" cy="228600"/>
                </a:xfrm>
                <a:prstGeom prst="roundRect">
                  <a:avLst/>
                </a:prstGeom>
                <a:ln>
                  <a:noFill/>
                </a:ln>
                <a:effectLst>
                  <a:outerShdw blurRad="381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</a:endParaRPr>
                </a:p>
              </p:txBody>
            </p:sp>
          </p:grpSp>
          <p:sp>
            <p:nvSpPr>
              <p:cNvPr id="47" name="Rounded Rectangle 46"/>
              <p:cNvSpPr/>
              <p:nvPr/>
            </p:nvSpPr>
            <p:spPr>
              <a:xfrm>
                <a:off x="4267090" y="5257799"/>
                <a:ext cx="230489" cy="228600"/>
              </a:xfrm>
              <a:prstGeom prst="roundRect">
                <a:avLst/>
              </a:prstGeom>
              <a:ln>
                <a:noFill/>
              </a:ln>
              <a:effectLst>
                <a:outerShdw blurRad="381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b="1" dirty="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5567484" y="2471281"/>
                <a:ext cx="432414" cy="432414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ffectLst>
                <a:outerShdw blurRad="381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b="1" dirty="0">
                    <a:solidFill>
                      <a:schemeClr val="bg1"/>
                    </a:solidFill>
                  </a:rPr>
                  <a:t>2</a:t>
                </a:r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3200400" y="5143978"/>
                <a:ext cx="432414" cy="432414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ffectLst>
                <a:outerShdw blurRad="381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</a:p>
            </p:txBody>
          </p:sp>
          <p:sp>
            <p:nvSpPr>
              <p:cNvPr id="50" name="Oval 49"/>
              <p:cNvSpPr/>
              <p:nvPr/>
            </p:nvSpPr>
            <p:spPr>
              <a:xfrm>
                <a:off x="5243438" y="5287903"/>
                <a:ext cx="432414" cy="432414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ffectLst>
                <a:outerShdw blurRad="381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b="1" dirty="0" smtClean="0">
                    <a:solidFill>
                      <a:schemeClr val="bg1"/>
                    </a:solidFill>
                  </a:rPr>
                  <a:t>1</a:t>
                </a:r>
                <a:endParaRPr lang="en-US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3735842" y="2698412"/>
                <a:ext cx="1059995" cy="612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b="1" dirty="0" smtClean="0">
                    <a:solidFill>
                      <a:srgbClr val="FFFF00"/>
                    </a:solidFill>
                  </a:rPr>
                  <a:t>Copy-on-Write</a:t>
                </a:r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4964067" y="1905000"/>
            <a:ext cx="3341733" cy="2797006"/>
            <a:chOff x="3864853" y="1806098"/>
            <a:chExt cx="4655124" cy="3896307"/>
          </a:xfrm>
        </p:grpSpPr>
        <p:cxnSp>
          <p:nvCxnSpPr>
            <p:cNvPr id="56" name="Straight Connector 55"/>
            <p:cNvCxnSpPr/>
            <p:nvPr/>
          </p:nvCxnSpPr>
          <p:spPr>
            <a:xfrm>
              <a:off x="6715450" y="1882298"/>
              <a:ext cx="0" cy="2343812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ounded Rectangle 56"/>
            <p:cNvSpPr/>
            <p:nvPr/>
          </p:nvSpPr>
          <p:spPr>
            <a:xfrm>
              <a:off x="4796822" y="1806098"/>
              <a:ext cx="1070578" cy="1511405"/>
            </a:xfrm>
            <a:prstGeom prst="roundRect">
              <a:avLst>
                <a:gd name="adj" fmla="val 9608"/>
              </a:avLst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82880" rtlCol="0" anchor="t" anchorCtr="0"/>
            <a:lstStyle/>
            <a:p>
              <a:pPr algn="ctr">
                <a:lnSpc>
                  <a:spcPct val="80000"/>
                </a:lnSpc>
              </a:pPr>
              <a:r>
                <a:rPr lang="en-US" sz="1400" b="1" dirty="0">
                  <a:solidFill>
                    <a:schemeClr val="bg1"/>
                  </a:solidFill>
                </a:rPr>
                <a:t>V</a:t>
              </a:r>
              <a:r>
                <a:rPr lang="en-US" sz="1400" b="1" dirty="0" smtClean="0">
                  <a:solidFill>
                    <a:schemeClr val="bg1"/>
                  </a:solidFill>
                </a:rPr>
                <a:t>irtual page</a:t>
              </a:r>
              <a:endParaRPr 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4949222" y="4191000"/>
              <a:ext cx="1070578" cy="1511405"/>
            </a:xfrm>
            <a:prstGeom prst="roundRect">
              <a:avLst>
                <a:gd name="adj" fmla="val 9608"/>
              </a:avLst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18288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80000"/>
                </a:lnSpc>
              </a:pPr>
              <a:endParaRPr lang="en-US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7445621" y="1882298"/>
              <a:ext cx="1070578" cy="1511404"/>
            </a:xfrm>
            <a:prstGeom prst="roundRect">
              <a:avLst>
                <a:gd name="adj" fmla="val 9608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182880" rIns="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1" dirty="0" smtClean="0">
                  <a:solidFill>
                    <a:schemeClr val="bg1"/>
                  </a:solidFill>
                </a:rPr>
                <a:t>Physical Page</a:t>
              </a:r>
              <a:endParaRPr lang="en-US" sz="1400" b="1" dirty="0">
                <a:solidFill>
                  <a:schemeClr val="bg1"/>
                </a:solidFill>
              </a:endParaRPr>
            </a:p>
          </p:txBody>
        </p:sp>
        <p:cxnSp>
          <p:nvCxnSpPr>
            <p:cNvPr id="60" name="Straight Arrow Connector 59"/>
            <p:cNvCxnSpPr>
              <a:stCxn id="57" idx="3"/>
              <a:endCxn id="59" idx="1"/>
            </p:cNvCxnSpPr>
            <p:nvPr/>
          </p:nvCxnSpPr>
          <p:spPr>
            <a:xfrm>
              <a:off x="5867400" y="2561800"/>
              <a:ext cx="1578221" cy="76200"/>
            </a:xfrm>
            <a:prstGeom prst="straightConnector1">
              <a:avLst/>
            </a:prstGeom>
            <a:ln w="2540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>
              <a:stCxn id="58" idx="3"/>
              <a:endCxn id="59" idx="1"/>
            </p:cNvCxnSpPr>
            <p:nvPr/>
          </p:nvCxnSpPr>
          <p:spPr>
            <a:xfrm flipV="1">
              <a:off x="6019800" y="2638000"/>
              <a:ext cx="1425821" cy="2308703"/>
            </a:xfrm>
            <a:prstGeom prst="straightConnector1">
              <a:avLst/>
            </a:prstGeom>
            <a:ln w="2540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Rounded Rectangle 61"/>
            <p:cNvSpPr/>
            <p:nvPr/>
          </p:nvSpPr>
          <p:spPr>
            <a:xfrm>
              <a:off x="7449400" y="4171303"/>
              <a:ext cx="1070577" cy="276605"/>
            </a:xfrm>
            <a:prstGeom prst="roundRect">
              <a:avLst>
                <a:gd name="adj" fmla="val 9608"/>
              </a:avLst>
            </a:pr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18288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80000"/>
                </a:lnSpc>
              </a:pPr>
              <a:endParaRPr lang="en-US" sz="1600" b="1" dirty="0">
                <a:solidFill>
                  <a:schemeClr val="bg1"/>
                </a:solidFill>
              </a:endParaRPr>
            </a:p>
          </p:txBody>
        </p:sp>
        <p:cxnSp>
          <p:nvCxnSpPr>
            <p:cNvPr id="63" name="Straight Arrow Connector 62"/>
            <p:cNvCxnSpPr>
              <a:stCxn id="58" idx="3"/>
              <a:endCxn id="62" idx="1"/>
            </p:cNvCxnSpPr>
            <p:nvPr/>
          </p:nvCxnSpPr>
          <p:spPr>
            <a:xfrm flipV="1">
              <a:off x="6019799" y="4309606"/>
              <a:ext cx="1429601" cy="637097"/>
            </a:xfrm>
            <a:prstGeom prst="straightConnector1">
              <a:avLst/>
            </a:prstGeom>
            <a:ln w="25400">
              <a:solidFill>
                <a:schemeClr val="accent2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4" name="Group 63"/>
            <p:cNvGrpSpPr/>
            <p:nvPr/>
          </p:nvGrpSpPr>
          <p:grpSpPr>
            <a:xfrm>
              <a:off x="3864853" y="4925833"/>
              <a:ext cx="1619658" cy="614065"/>
              <a:chOff x="668231" y="4643735"/>
              <a:chExt cx="1619658" cy="614065"/>
            </a:xfrm>
          </p:grpSpPr>
          <p:sp>
            <p:nvSpPr>
              <p:cNvPr id="65" name="TextBox 64"/>
              <p:cNvSpPr txBox="1"/>
              <p:nvPr/>
            </p:nvSpPr>
            <p:spPr>
              <a:xfrm>
                <a:off x="668231" y="4643735"/>
                <a:ext cx="807016" cy="4716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b="1" dirty="0" smtClean="0"/>
                  <a:t>Write</a:t>
                </a:r>
              </a:p>
            </p:txBody>
          </p:sp>
          <p:cxnSp>
            <p:nvCxnSpPr>
              <p:cNvPr id="66" name="Straight Arrow Connector 65"/>
              <p:cNvCxnSpPr>
                <a:stCxn id="65" idx="3"/>
                <a:endCxn id="67" idx="1"/>
              </p:cNvCxnSpPr>
              <p:nvPr/>
            </p:nvCxnSpPr>
            <p:spPr>
              <a:xfrm>
                <a:off x="1475247" y="4879543"/>
                <a:ext cx="582153" cy="263958"/>
              </a:xfrm>
              <a:prstGeom prst="straightConnector1">
                <a:avLst/>
              </a:prstGeom>
              <a:ln w="25400">
                <a:solidFill>
                  <a:schemeClr val="accent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" name="Rounded Rectangle 66"/>
              <p:cNvSpPr/>
              <p:nvPr/>
            </p:nvSpPr>
            <p:spPr>
              <a:xfrm>
                <a:off x="2057400" y="5029200"/>
                <a:ext cx="230489" cy="228600"/>
              </a:xfrm>
              <a:prstGeom prst="roundRect">
                <a:avLst/>
              </a:prstGeom>
              <a:ln>
                <a:noFill/>
              </a:ln>
              <a:effectLst>
                <a:outerShdw blurRad="381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b="1" dirty="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</p:grpSp>
        <p:sp>
          <p:nvSpPr>
            <p:cNvPr id="68" name="Rounded Rectangle 67"/>
            <p:cNvSpPr/>
            <p:nvPr/>
          </p:nvSpPr>
          <p:spPr>
            <a:xfrm>
              <a:off x="7677999" y="4191001"/>
              <a:ext cx="230489" cy="228600"/>
            </a:xfrm>
            <a:prstGeom prst="roundRect">
              <a:avLst/>
            </a:prstGeom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7456203" y="2698412"/>
              <a:ext cx="1059995" cy="6431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FFFF00"/>
                  </a:solidFill>
                </a:rPr>
                <a:t>Copy-on-Write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7394130" y="3733800"/>
              <a:ext cx="1006827" cy="4716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/>
                <a:t>Overlay</a:t>
              </a:r>
            </a:p>
          </p:txBody>
        </p:sp>
      </p:grpSp>
      <p:sp>
        <p:nvSpPr>
          <p:cNvPr id="73" name="TextBox 72"/>
          <p:cNvSpPr txBox="1"/>
          <p:nvPr/>
        </p:nvSpPr>
        <p:spPr>
          <a:xfrm>
            <a:off x="1219200" y="1153180"/>
            <a:ext cx="19769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Copy-on-Write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5638800" y="1143000"/>
            <a:ext cx="23217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Overlay-on-Write</a:t>
            </a:r>
          </a:p>
        </p:txBody>
      </p:sp>
    </p:spTree>
    <p:extLst>
      <p:ext uri="{BB962C8B-B14F-4D97-AF65-F5344CB8AC3E}">
        <p14:creationId xmlns:p14="http://schemas.microsoft.com/office/powerpoint/2010/main" val="3565892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Fork Benchmark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5181600"/>
            <a:ext cx="8229600" cy="1371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Additional memory consumption</a:t>
            </a:r>
          </a:p>
          <a:p>
            <a:r>
              <a:rPr lang="en-US" sz="2800" dirty="0" smtClean="0"/>
              <a:t>Performance (cycles per instruction)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26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838200" y="2286000"/>
            <a:ext cx="2971800" cy="533400"/>
          </a:xfrm>
          <a:prstGeom prst="round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Parent Process</a:t>
            </a:r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810000" y="2286000"/>
            <a:ext cx="2819400" cy="533400"/>
          </a:xfrm>
          <a:prstGeom prst="round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18919" y="3362980"/>
            <a:ext cx="161666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Fork</a:t>
            </a:r>
          </a:p>
          <a:p>
            <a:pPr algn="ct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(child idles)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3810000" y="2819400"/>
            <a:ext cx="0" cy="543580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 28"/>
          <p:cNvGrpSpPr/>
          <p:nvPr/>
        </p:nvGrpSpPr>
        <p:grpSpPr>
          <a:xfrm>
            <a:off x="5105400" y="1371600"/>
            <a:ext cx="3167271" cy="1181101"/>
            <a:chOff x="5105400" y="1371600"/>
            <a:chExt cx="3167271" cy="1181101"/>
          </a:xfrm>
        </p:grpSpPr>
        <p:sp>
          <p:nvSpPr>
            <p:cNvPr id="14" name="TextBox 13"/>
            <p:cNvSpPr txBox="1"/>
            <p:nvPr/>
          </p:nvSpPr>
          <p:spPr>
            <a:xfrm>
              <a:off x="5904779" y="1371600"/>
              <a:ext cx="236789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Copy-on-Write</a:t>
              </a:r>
            </a:p>
          </p:txBody>
        </p:sp>
        <p:cxnSp>
          <p:nvCxnSpPr>
            <p:cNvPr id="17" name="Straight Arrow Connector 16"/>
            <p:cNvCxnSpPr>
              <a:endCxn id="14" idx="1"/>
            </p:cNvCxnSpPr>
            <p:nvPr/>
          </p:nvCxnSpPr>
          <p:spPr>
            <a:xfrm flipV="1">
              <a:off x="5105400" y="1633210"/>
              <a:ext cx="799379" cy="919491"/>
            </a:xfrm>
            <a:prstGeom prst="straightConnector1">
              <a:avLst/>
            </a:prstGeom>
            <a:ln w="254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5105400" y="2552700"/>
            <a:ext cx="3577895" cy="800100"/>
            <a:chOff x="5105400" y="2552700"/>
            <a:chExt cx="3577895" cy="800100"/>
          </a:xfrm>
        </p:grpSpPr>
        <p:sp>
          <p:nvSpPr>
            <p:cNvPr id="15" name="TextBox 14"/>
            <p:cNvSpPr txBox="1"/>
            <p:nvPr/>
          </p:nvSpPr>
          <p:spPr>
            <a:xfrm>
              <a:off x="5911318" y="2829580"/>
              <a:ext cx="277197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Overlay-on-Write</a:t>
              </a:r>
            </a:p>
          </p:txBody>
        </p:sp>
        <p:cxnSp>
          <p:nvCxnSpPr>
            <p:cNvPr id="19" name="Straight Arrow Connector 18"/>
            <p:cNvCxnSpPr>
              <a:endCxn id="15" idx="1"/>
            </p:cNvCxnSpPr>
            <p:nvPr/>
          </p:nvCxnSpPr>
          <p:spPr>
            <a:xfrm>
              <a:off x="5105400" y="2552700"/>
              <a:ext cx="805918" cy="538490"/>
            </a:xfrm>
            <a:prstGeom prst="straightConnector1">
              <a:avLst/>
            </a:prstGeom>
            <a:ln w="254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/>
          <p:cNvSpPr txBox="1"/>
          <p:nvPr/>
        </p:nvSpPr>
        <p:spPr>
          <a:xfrm>
            <a:off x="798570" y="3058180"/>
            <a:ext cx="8016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Time</a:t>
            </a:r>
          </a:p>
        </p:txBody>
      </p:sp>
      <p:cxnSp>
        <p:nvCxnSpPr>
          <p:cNvPr id="22" name="Straight Arrow Connector 21"/>
          <p:cNvCxnSpPr>
            <a:stCxn id="20" idx="3"/>
          </p:cNvCxnSpPr>
          <p:nvPr/>
        </p:nvCxnSpPr>
        <p:spPr>
          <a:xfrm>
            <a:off x="1600200" y="3319790"/>
            <a:ext cx="1066800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810000" y="2286000"/>
            <a:ext cx="0" cy="533400"/>
          </a:xfrm>
          <a:prstGeom prst="line">
            <a:avLst/>
          </a:prstGeom>
          <a:ln w="2540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3657600" y="1371600"/>
            <a:ext cx="1447800" cy="1447800"/>
            <a:chOff x="3657600" y="1371600"/>
            <a:chExt cx="1447800" cy="1447800"/>
          </a:xfrm>
        </p:grpSpPr>
        <p:grpSp>
          <p:nvGrpSpPr>
            <p:cNvPr id="27" name="Group 26"/>
            <p:cNvGrpSpPr/>
            <p:nvPr/>
          </p:nvGrpSpPr>
          <p:grpSpPr>
            <a:xfrm>
              <a:off x="3657600" y="1371600"/>
              <a:ext cx="1447800" cy="914400"/>
              <a:chOff x="3657600" y="1371600"/>
              <a:chExt cx="1447800" cy="914400"/>
            </a:xfrm>
          </p:grpSpPr>
          <p:sp>
            <p:nvSpPr>
              <p:cNvPr id="11" name="TextBox 10"/>
              <p:cNvSpPr txBox="1"/>
              <p:nvPr/>
            </p:nvSpPr>
            <p:spPr>
              <a:xfrm>
                <a:off x="3657600" y="1371600"/>
                <a:ext cx="85254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write</a:t>
                </a:r>
              </a:p>
            </p:txBody>
          </p:sp>
          <p:cxnSp>
            <p:nvCxnSpPr>
              <p:cNvPr id="13" name="Curved Connector 12"/>
              <p:cNvCxnSpPr>
                <a:stCxn id="11" idx="3"/>
              </p:cNvCxnSpPr>
              <p:nvPr/>
            </p:nvCxnSpPr>
            <p:spPr>
              <a:xfrm>
                <a:off x="4510141" y="1633210"/>
                <a:ext cx="595259" cy="652790"/>
              </a:xfrm>
              <a:prstGeom prst="curvedConnector2">
                <a:avLst/>
              </a:prstGeom>
              <a:ln w="25400">
                <a:solidFill>
                  <a:schemeClr val="accent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6" name="Straight Connector 25"/>
            <p:cNvCxnSpPr/>
            <p:nvPr/>
          </p:nvCxnSpPr>
          <p:spPr>
            <a:xfrm>
              <a:off x="5105400" y="2286000"/>
              <a:ext cx="0" cy="533400"/>
            </a:xfrm>
            <a:prstGeom prst="line">
              <a:avLst/>
            </a:prstGeom>
            <a:ln w="25400">
              <a:solidFill>
                <a:schemeClr val="accent2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/>
          <p:cNvSpPr txBox="1"/>
          <p:nvPr/>
        </p:nvSpPr>
        <p:spPr>
          <a:xfrm>
            <a:off x="3915995" y="2819400"/>
            <a:ext cx="16466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300 million </a:t>
            </a:r>
            <a:r>
              <a:rPr lang="en-US" sz="2000" b="1" dirty="0" err="1" smtClean="0"/>
              <a:t>insts</a:t>
            </a:r>
            <a:endParaRPr lang="en-US" sz="2000" b="1" dirty="0" smtClean="0"/>
          </a:p>
        </p:txBody>
      </p:sp>
      <p:grpSp>
        <p:nvGrpSpPr>
          <p:cNvPr id="40" name="Group 39"/>
          <p:cNvGrpSpPr/>
          <p:nvPr/>
        </p:nvGrpSpPr>
        <p:grpSpPr>
          <a:xfrm>
            <a:off x="838200" y="2552701"/>
            <a:ext cx="8121479" cy="2404764"/>
            <a:chOff x="838200" y="2552701"/>
            <a:chExt cx="8121479" cy="2404764"/>
          </a:xfrm>
        </p:grpSpPr>
        <p:sp>
          <p:nvSpPr>
            <p:cNvPr id="34" name="TextBox 33"/>
            <p:cNvSpPr txBox="1"/>
            <p:nvPr/>
          </p:nvSpPr>
          <p:spPr>
            <a:xfrm>
              <a:off x="914400" y="4495800"/>
              <a:ext cx="804527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Applications from SPEC CPU 2006 (varying write working sets)</a:t>
              </a:r>
            </a:p>
          </p:txBody>
        </p:sp>
        <p:cxnSp>
          <p:nvCxnSpPr>
            <p:cNvPr id="36" name="Curved Connector 35"/>
            <p:cNvCxnSpPr>
              <a:stCxn id="34" idx="1"/>
              <a:endCxn id="6" idx="1"/>
            </p:cNvCxnSpPr>
            <p:nvPr/>
          </p:nvCxnSpPr>
          <p:spPr>
            <a:xfrm rot="10800000">
              <a:off x="838200" y="2552701"/>
              <a:ext cx="76200" cy="2173933"/>
            </a:xfrm>
            <a:prstGeom prst="curvedConnector3">
              <a:avLst>
                <a:gd name="adj1" fmla="val 400000"/>
              </a:avLst>
            </a:prstGeom>
            <a:ln w="254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044562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 animBg="1"/>
      <p:bldP spid="8" grpId="0"/>
      <p:bldP spid="3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Overlay-on-Write vs. Copy-on-Write on Fork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27</a:t>
            </a:fld>
            <a:endParaRPr lang="en-US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850409"/>
              </p:ext>
            </p:extLst>
          </p:nvPr>
        </p:nvGraphicFramePr>
        <p:xfrm>
          <a:off x="228600" y="1676400"/>
          <a:ext cx="41148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9462574"/>
              </p:ext>
            </p:extLst>
          </p:nvPr>
        </p:nvGraphicFramePr>
        <p:xfrm>
          <a:off x="4800600" y="1676400"/>
          <a:ext cx="41148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2133600" y="1300490"/>
            <a:ext cx="228600" cy="2286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90800" y="1153180"/>
            <a:ext cx="19769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Copy-on-Write</a:t>
            </a:r>
          </a:p>
        </p:txBody>
      </p:sp>
      <p:sp>
        <p:nvSpPr>
          <p:cNvPr id="9" name="Rectangle 8"/>
          <p:cNvSpPr/>
          <p:nvPr/>
        </p:nvSpPr>
        <p:spPr>
          <a:xfrm>
            <a:off x="4876800" y="1290310"/>
            <a:ext cx="228600" cy="228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74411" y="1143000"/>
            <a:ext cx="23217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Overlay-on-Write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18522" y="3733800"/>
            <a:ext cx="724878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accent2"/>
                </a:solidFill>
              </a:rPr>
              <a:t>53%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85722" y="3743980"/>
            <a:ext cx="724878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accent2"/>
                </a:solidFill>
              </a:rPr>
              <a:t>15%</a:t>
            </a:r>
          </a:p>
        </p:txBody>
      </p:sp>
      <p:sp>
        <p:nvSpPr>
          <p:cNvPr id="12" name="Oval 11"/>
          <p:cNvSpPr/>
          <p:nvPr/>
        </p:nvSpPr>
        <p:spPr>
          <a:xfrm>
            <a:off x="1219200" y="5791200"/>
            <a:ext cx="914400" cy="457200"/>
          </a:xfrm>
          <a:prstGeom prst="ellipse">
            <a:avLst/>
          </a:prstGeom>
          <a:noFill/>
          <a:ln w="57150">
            <a:solidFill>
              <a:schemeClr val="accent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981200" y="5791200"/>
            <a:ext cx="914400" cy="457200"/>
          </a:xfrm>
          <a:prstGeom prst="ellipse">
            <a:avLst/>
          </a:prstGeom>
          <a:noFill/>
          <a:ln w="57150">
            <a:solidFill>
              <a:schemeClr val="accent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2667000" y="5791200"/>
            <a:ext cx="914400" cy="457200"/>
          </a:xfrm>
          <a:prstGeom prst="ellipse">
            <a:avLst/>
          </a:prstGeom>
          <a:noFill/>
          <a:ln w="57150">
            <a:solidFill>
              <a:schemeClr val="accent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4038600" y="4301490"/>
            <a:ext cx="0" cy="762000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8305800" y="4286250"/>
            <a:ext cx="0" cy="262890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4594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6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6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6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Chart bld="category"/>
        </p:bldSub>
      </p:bldGraphic>
      <p:bldGraphic spid="6" grpId="0" uiExpand="1">
        <p:bldSub>
          <a:bldChart bld="category"/>
        </p:bldSub>
      </p:bldGraphic>
      <p:bldP spid="3" grpId="0" animBg="1"/>
      <p:bldP spid="11" grpId="0" animBg="1"/>
      <p:bldP spid="12" grpId="0" animBg="1"/>
      <p:bldP spid="12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839200" cy="5943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Sub-page memory management has several applications</a:t>
            </a:r>
          </a:p>
          <a:p>
            <a:pPr lvl="1"/>
            <a:r>
              <a:rPr lang="en-US" sz="2000" dirty="0" smtClean="0"/>
              <a:t>More efficient capacity management, protection, metadata, …</a:t>
            </a:r>
          </a:p>
          <a:p>
            <a:r>
              <a:rPr lang="en-US" sz="2400" dirty="0" smtClean="0"/>
              <a:t>Page-granularity virtual memory </a:t>
            </a:r>
            <a:r>
              <a:rPr lang="en-US" sz="2400" dirty="0" smtClean="0">
                <a:latin typeface="Lucida Console"/>
              </a:rPr>
              <a:t>→</a:t>
            </a:r>
            <a:r>
              <a:rPr lang="en-US" sz="2400" dirty="0" smtClean="0"/>
              <a:t> inefficient implementations</a:t>
            </a:r>
          </a:p>
          <a:p>
            <a:pPr lvl="1"/>
            <a:r>
              <a:rPr lang="en-US" sz="2000" dirty="0" smtClean="0"/>
              <a:t>Low performance and high memory redundancy</a:t>
            </a:r>
          </a:p>
          <a:p>
            <a:pPr lvl="5"/>
            <a:r>
              <a:rPr lang="en-US" sz="2400" b="1" dirty="0">
                <a:solidFill>
                  <a:schemeClr val="accent2"/>
                </a:solidFill>
              </a:rPr>
              <a:t>Page Overlays: New Virtual Memory </a:t>
            </a:r>
            <a:r>
              <a:rPr lang="en-US" sz="2400" b="1" dirty="0" smtClean="0">
                <a:solidFill>
                  <a:schemeClr val="accent2"/>
                </a:solidFill>
              </a:rPr>
              <a:t>Framework</a:t>
            </a:r>
          </a:p>
          <a:p>
            <a:pPr lvl="5"/>
            <a:r>
              <a: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Virtual Page </a:t>
            </a:r>
            <a:r>
              <a:rPr lang="en-US" sz="2400" dirty="0" smtClean="0">
                <a:latin typeface="Lucida Console"/>
              </a:rPr>
              <a:t>→</a:t>
            </a:r>
            <a:r>
              <a:rPr lang="en-US" sz="2400" dirty="0" smtClean="0"/>
              <a:t> 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(physical page, </a:t>
            </a:r>
            <a:r>
              <a:rPr lang="en-US" sz="2800" b="1" dirty="0" smtClean="0">
                <a:solidFill>
                  <a:schemeClr val="accent3"/>
                </a:solidFill>
              </a:rPr>
              <a:t>overlay</a:t>
            </a:r>
            <a:r>
              <a: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  <a:p>
            <a:pPr marL="2686050" lvl="6"/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Overlay contains new versions of subset of cache lines</a:t>
            </a:r>
          </a:p>
          <a:p>
            <a:pPr marL="2686050" lvl="6"/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Efficiently store pages with mostly similar data</a:t>
            </a:r>
            <a:endParaRPr lang="en-US" sz="2800" dirty="0"/>
          </a:p>
          <a:p>
            <a:r>
              <a:rPr lang="en-US" sz="2400" dirty="0" smtClean="0">
                <a:solidFill>
                  <a:schemeClr val="tx2"/>
                </a:solidFill>
              </a:rPr>
              <a:t>Largely </a:t>
            </a:r>
            <a:r>
              <a:rPr lang="en-US" sz="2400" dirty="0">
                <a:solidFill>
                  <a:schemeClr val="tx2"/>
                </a:solidFill>
              </a:rPr>
              <a:t>retains existing virtual memory structure</a:t>
            </a:r>
          </a:p>
          <a:p>
            <a:pPr lvl="1"/>
            <a:r>
              <a:rPr lang="en-US" sz="2000" dirty="0"/>
              <a:t>Low cost implementation over existing </a:t>
            </a:r>
            <a:r>
              <a:rPr lang="en-US" sz="2000" dirty="0" smtClean="0"/>
              <a:t>frameworks</a:t>
            </a:r>
          </a:p>
          <a:p>
            <a:r>
              <a:rPr lang="en-US" sz="2400" dirty="0">
                <a:solidFill>
                  <a:schemeClr val="tx2"/>
                </a:solidFill>
              </a:rPr>
              <a:t>Powerful access semantics – Enables many applications</a:t>
            </a:r>
          </a:p>
          <a:p>
            <a:pPr lvl="1"/>
            <a:r>
              <a:rPr lang="en-US" sz="2000" dirty="0"/>
              <a:t>E.g., overlay-on-write, efficient sparse data structure representation</a:t>
            </a:r>
          </a:p>
          <a:p>
            <a:r>
              <a:rPr lang="en-US" sz="2400" dirty="0" smtClean="0"/>
              <a:t>Improves performance and reduces memory redundancy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28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685800" y="2819400"/>
            <a:ext cx="1644019" cy="1600200"/>
            <a:chOff x="457200" y="4114800"/>
            <a:chExt cx="1644019" cy="1600200"/>
          </a:xfrm>
        </p:grpSpPr>
        <p:sp>
          <p:nvSpPr>
            <p:cNvPr id="6" name="Rounded Rectangle 5"/>
            <p:cNvSpPr/>
            <p:nvPr/>
          </p:nvSpPr>
          <p:spPr>
            <a:xfrm>
              <a:off x="457200" y="4114800"/>
              <a:ext cx="1644019" cy="16002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673012" y="4419600"/>
              <a:ext cx="1211340" cy="1066800"/>
              <a:chOff x="673011" y="4267200"/>
              <a:chExt cx="1384389" cy="1219200"/>
            </a:xfrm>
          </p:grpSpPr>
          <p:sp>
            <p:nvSpPr>
              <p:cNvPr id="8" name="Rounded Rectangle 7"/>
              <p:cNvSpPr/>
              <p:nvPr/>
            </p:nvSpPr>
            <p:spPr>
              <a:xfrm>
                <a:off x="673011" y="4648200"/>
                <a:ext cx="469989" cy="685800"/>
              </a:xfrm>
              <a:prstGeom prst="roundRect">
                <a:avLst/>
              </a:prstGeom>
              <a:solidFill>
                <a:schemeClr val="tx2"/>
              </a:solidFill>
              <a:ln>
                <a:noFill/>
              </a:ln>
              <a:effectLst>
                <a:outerShdw blurRad="381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600" b="1" dirty="0" smtClean="0">
                    <a:solidFill>
                      <a:schemeClr val="bg1"/>
                    </a:solidFill>
                  </a:rPr>
                  <a:t>V</a:t>
                </a:r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" name="Rounded Rectangle 8"/>
              <p:cNvSpPr/>
              <p:nvPr/>
            </p:nvSpPr>
            <p:spPr>
              <a:xfrm>
                <a:off x="1587411" y="4267200"/>
                <a:ext cx="469989" cy="685800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381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600" b="1" dirty="0" smtClean="0">
                    <a:solidFill>
                      <a:schemeClr val="bg1"/>
                    </a:solidFill>
                  </a:rPr>
                  <a:t>P</a:t>
                </a:r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" name="Rounded Rectangle 9"/>
              <p:cNvSpPr/>
              <p:nvPr/>
            </p:nvSpPr>
            <p:spPr>
              <a:xfrm>
                <a:off x="1587411" y="5257800"/>
                <a:ext cx="469989" cy="228600"/>
              </a:xfrm>
              <a:prstGeom prst="roundRect">
                <a:avLst/>
              </a:prstGeom>
              <a:solidFill>
                <a:schemeClr val="accent5">
                  <a:lumMod val="50000"/>
                </a:schemeClr>
              </a:solidFill>
              <a:ln w="38100">
                <a:solidFill>
                  <a:schemeClr val="accent2"/>
                </a:solidFill>
              </a:ln>
              <a:effectLst>
                <a:outerShdw blurRad="381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600" b="1" dirty="0" smtClean="0">
                    <a:solidFill>
                      <a:schemeClr val="tx1"/>
                    </a:solidFill>
                  </a:rPr>
                  <a:t>O</a:t>
                </a:r>
                <a:endParaRPr lang="en-US" sz="16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1" name="Straight Arrow Connector 10"/>
              <p:cNvCxnSpPr>
                <a:stCxn id="8" idx="3"/>
                <a:endCxn id="9" idx="1"/>
              </p:cNvCxnSpPr>
              <p:nvPr/>
            </p:nvCxnSpPr>
            <p:spPr>
              <a:xfrm flipV="1">
                <a:off x="1143000" y="4610100"/>
                <a:ext cx="444411" cy="381000"/>
              </a:xfrm>
              <a:prstGeom prst="straightConnector1">
                <a:avLst/>
              </a:prstGeom>
              <a:ln w="25400">
                <a:solidFill>
                  <a:schemeClr val="tx1">
                    <a:lumMod val="85000"/>
                    <a:lumOff val="1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/>
              <p:cNvCxnSpPr>
                <a:stCxn id="8" idx="3"/>
                <a:endCxn id="10" idx="1"/>
              </p:cNvCxnSpPr>
              <p:nvPr/>
            </p:nvCxnSpPr>
            <p:spPr>
              <a:xfrm>
                <a:off x="1143000" y="4991100"/>
                <a:ext cx="444411" cy="381000"/>
              </a:xfrm>
              <a:prstGeom prst="straightConnector1">
                <a:avLst/>
              </a:prstGeom>
              <a:ln w="25400">
                <a:solidFill>
                  <a:schemeClr val="tx1">
                    <a:lumMod val="85000"/>
                    <a:lumOff val="1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645352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30302" y="838200"/>
            <a:ext cx="9404604" cy="2076451"/>
          </a:xfrm>
        </p:spPr>
        <p:txBody>
          <a:bodyPr>
            <a:normAutofit fontScale="90000"/>
          </a:bodyPr>
          <a:lstStyle/>
          <a:p>
            <a:r>
              <a:rPr lang="en-US" sz="4900" dirty="0" smtClean="0"/>
              <a:t>Page Overlays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An Enhanced Virtual Memory Framework to Enable Fine-grained Memory Management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0064" y="3200400"/>
            <a:ext cx="7223872" cy="2057400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Vivek Seshadri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Gennady </a:t>
            </a:r>
            <a:r>
              <a:rPr lang="en-US" sz="2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Pekhimenko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sz="2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Olatunji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Ruwase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Onur Mutlu, Phillip B. Gibbons, Michael A. Kozuch,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Todd C. Mowry, </a:t>
            </a:r>
            <a:r>
              <a:rPr lang="en-US" sz="2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Trishul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Chilimbi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5562600"/>
            <a:ext cx="1258424" cy="8155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5473871"/>
            <a:ext cx="1079329" cy="10793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638800"/>
            <a:ext cx="2133600" cy="595250"/>
          </a:xfrm>
          <a:prstGeom prst="rect">
            <a:avLst/>
          </a:prstGeom>
        </p:spPr>
      </p:pic>
      <p:pic>
        <p:nvPicPr>
          <p:cNvPr id="9" name="Picture 4" descr="safari.pn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62990" y="5541853"/>
            <a:ext cx="1295400" cy="37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100087" y="5791200"/>
            <a:ext cx="9573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@CMU</a:t>
            </a:r>
          </a:p>
        </p:txBody>
      </p:sp>
    </p:spTree>
    <p:extLst>
      <p:ext uri="{BB962C8B-B14F-4D97-AF65-F5344CB8AC3E}">
        <p14:creationId xmlns:p14="http://schemas.microsoft.com/office/powerpoint/2010/main" val="312985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Existing Virtual Memory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37273"/>
            <a:ext cx="8610600" cy="22860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Virtual memory enables many OS functionalities</a:t>
            </a:r>
          </a:p>
          <a:p>
            <a:pPr lvl="1"/>
            <a:r>
              <a:rPr lang="en-US" dirty="0" smtClean="0"/>
              <a:t>Flexible capacity management</a:t>
            </a:r>
          </a:p>
          <a:p>
            <a:pPr lvl="1"/>
            <a:r>
              <a:rPr lang="en-US" dirty="0" smtClean="0"/>
              <a:t>Inter-process data protection, sharing</a:t>
            </a:r>
          </a:p>
          <a:p>
            <a:pPr lvl="1"/>
            <a:r>
              <a:rPr lang="en-US" dirty="0" smtClean="0"/>
              <a:t>Copy-on-write, page flipping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3</a:t>
            </a:fld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4267200" y="4396898"/>
            <a:ext cx="0" cy="1927702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2156271" y="4320698"/>
            <a:ext cx="1177636" cy="1511405"/>
          </a:xfrm>
          <a:prstGeom prst="roundRect">
            <a:avLst>
              <a:gd name="adj" fmla="val 9608"/>
            </a:avLst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0" rtlCol="0" anchor="t" anchorCtr="0"/>
          <a:lstStyle/>
          <a:p>
            <a:pPr algn="ctr">
              <a:lnSpc>
                <a:spcPct val="80000"/>
              </a:lnSpc>
            </a:pPr>
            <a:r>
              <a:rPr lang="en-US" sz="2400" b="1" dirty="0">
                <a:solidFill>
                  <a:schemeClr val="bg1"/>
                </a:solidFill>
              </a:rPr>
              <a:t>V</a:t>
            </a:r>
            <a:r>
              <a:rPr lang="en-US" sz="2400" b="1" dirty="0" smtClean="0">
                <a:solidFill>
                  <a:schemeClr val="bg1"/>
                </a:solidFill>
              </a:rPr>
              <a:t>irtual page</a:t>
            </a:r>
          </a:p>
          <a:p>
            <a:pPr algn="ctr">
              <a:lnSpc>
                <a:spcPct val="80000"/>
              </a:lnSpc>
            </a:pPr>
            <a:endParaRPr lang="en-US" sz="2400" b="1" dirty="0">
              <a:solidFill>
                <a:schemeClr val="bg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en-US" sz="4000" b="1" dirty="0" smtClean="0">
                <a:solidFill>
                  <a:srgbClr val="FFFF00"/>
                </a:solidFill>
              </a:rPr>
              <a:t>4KB</a:t>
            </a:r>
            <a:endParaRPr lang="en-US" sz="3200" b="1" dirty="0">
              <a:solidFill>
                <a:srgbClr val="FFFF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429093" y="4396898"/>
            <a:ext cx="1177636" cy="1511405"/>
          </a:xfrm>
          <a:prstGeom prst="roundRect">
            <a:avLst>
              <a:gd name="adj" fmla="val 9608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9144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</a:pPr>
            <a:r>
              <a:rPr lang="en-US" sz="2400" b="1" dirty="0" smtClean="0">
                <a:solidFill>
                  <a:schemeClr val="bg1"/>
                </a:solidFill>
              </a:rPr>
              <a:t>Physical Page</a:t>
            </a:r>
          </a:p>
          <a:p>
            <a:pPr algn="ctr">
              <a:lnSpc>
                <a:spcPct val="80000"/>
              </a:lnSpc>
            </a:pPr>
            <a:endParaRPr lang="en-US" sz="2400" b="1" dirty="0">
              <a:solidFill>
                <a:schemeClr val="bg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en-US" sz="4000" b="1" dirty="0" smtClean="0">
                <a:solidFill>
                  <a:srgbClr val="FFFF00"/>
                </a:solidFill>
              </a:rPr>
              <a:t>4KB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71761" y="3389293"/>
            <a:ext cx="97289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accent2"/>
                </a:solidFill>
              </a:rPr>
              <a:t>Page</a:t>
            </a:r>
          </a:p>
          <a:p>
            <a:pPr algn="ctr"/>
            <a:r>
              <a:rPr lang="en-US" sz="2800" b="1" dirty="0" smtClean="0">
                <a:solidFill>
                  <a:schemeClr val="accent2"/>
                </a:solidFill>
              </a:rPr>
              <a:t>Tables</a:t>
            </a:r>
          </a:p>
        </p:txBody>
      </p:sp>
      <p:cxnSp>
        <p:nvCxnSpPr>
          <p:cNvPr id="11" name="Straight Arrow Connector 10"/>
          <p:cNvCxnSpPr>
            <a:stCxn id="6" idx="3"/>
            <a:endCxn id="7" idx="1"/>
          </p:cNvCxnSpPr>
          <p:nvPr/>
        </p:nvCxnSpPr>
        <p:spPr>
          <a:xfrm>
            <a:off x="3333907" y="5076401"/>
            <a:ext cx="2095186" cy="7620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8323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5" name="Straight Connector 64"/>
          <p:cNvCxnSpPr/>
          <p:nvPr/>
        </p:nvCxnSpPr>
        <p:spPr>
          <a:xfrm>
            <a:off x="3657600" y="1882298"/>
            <a:ext cx="0" cy="4518502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Copy-on-Write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4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600200" y="1806098"/>
            <a:ext cx="1070578" cy="1511405"/>
          </a:xfrm>
          <a:prstGeom prst="roundRect">
            <a:avLst>
              <a:gd name="adj" fmla="val 9608"/>
            </a:avLst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2880" rtlCol="0" anchor="t" anchorCtr="0"/>
          <a:lstStyle/>
          <a:p>
            <a:pPr algn="ctr">
              <a:lnSpc>
                <a:spcPct val="80000"/>
              </a:lnSpc>
            </a:pPr>
            <a:r>
              <a:rPr lang="en-US" sz="2000" b="1" dirty="0">
                <a:solidFill>
                  <a:schemeClr val="bg1"/>
                </a:solidFill>
              </a:rPr>
              <a:t>V</a:t>
            </a:r>
            <a:r>
              <a:rPr lang="en-US" sz="2000" b="1" dirty="0" smtClean="0">
                <a:solidFill>
                  <a:schemeClr val="bg1"/>
                </a:solidFill>
              </a:rPr>
              <a:t>irtual page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752600" y="4191000"/>
            <a:ext cx="1070578" cy="1511405"/>
          </a:xfrm>
          <a:prstGeom prst="roundRect">
            <a:avLst>
              <a:gd name="adj" fmla="val 9608"/>
            </a:avLst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18288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</a:pP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873022" y="1882298"/>
            <a:ext cx="1070578" cy="1511405"/>
          </a:xfrm>
          <a:prstGeom prst="roundRect">
            <a:avLst>
              <a:gd name="adj" fmla="val 9608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18288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</a:pPr>
            <a:r>
              <a:rPr lang="en-US" sz="2000" b="1" dirty="0" smtClean="0">
                <a:solidFill>
                  <a:schemeClr val="bg1"/>
                </a:solidFill>
              </a:rPr>
              <a:t>Physical Page</a:t>
            </a:r>
            <a:endParaRPr lang="en-US" sz="2000" b="1" dirty="0">
              <a:solidFill>
                <a:schemeClr val="bg1"/>
              </a:solidFill>
            </a:endParaRPr>
          </a:p>
        </p:txBody>
      </p:sp>
      <p:cxnSp>
        <p:nvCxnSpPr>
          <p:cNvPr id="14" name="Straight Arrow Connector 13"/>
          <p:cNvCxnSpPr>
            <a:stCxn id="5" idx="3"/>
            <a:endCxn id="7" idx="1"/>
          </p:cNvCxnSpPr>
          <p:nvPr/>
        </p:nvCxnSpPr>
        <p:spPr>
          <a:xfrm>
            <a:off x="2670778" y="2561801"/>
            <a:ext cx="2202244" cy="7620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6" idx="3"/>
            <a:endCxn id="7" idx="1"/>
          </p:cNvCxnSpPr>
          <p:nvPr/>
        </p:nvCxnSpPr>
        <p:spPr>
          <a:xfrm flipV="1">
            <a:off x="2823178" y="2638001"/>
            <a:ext cx="2049844" cy="2308702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5177822" y="4168298"/>
            <a:ext cx="1070578" cy="1511405"/>
          </a:xfrm>
          <a:prstGeom prst="roundRect">
            <a:avLst>
              <a:gd name="adj" fmla="val 9608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18288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</a:pPr>
            <a:endParaRPr lang="en-US" sz="2400" b="1" dirty="0">
              <a:solidFill>
                <a:schemeClr val="bg1"/>
              </a:solidFill>
            </a:endParaRPr>
          </a:p>
        </p:txBody>
      </p:sp>
      <p:cxnSp>
        <p:nvCxnSpPr>
          <p:cNvPr id="23" name="Curved Connector 22"/>
          <p:cNvCxnSpPr>
            <a:stCxn id="7" idx="3"/>
            <a:endCxn id="21" idx="3"/>
          </p:cNvCxnSpPr>
          <p:nvPr/>
        </p:nvCxnSpPr>
        <p:spPr>
          <a:xfrm>
            <a:off x="5943600" y="2638001"/>
            <a:ext cx="304800" cy="2286000"/>
          </a:xfrm>
          <a:prstGeom prst="curvedConnector3">
            <a:avLst>
              <a:gd name="adj1" fmla="val 317500"/>
            </a:avLst>
          </a:prstGeom>
          <a:ln w="254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6" idx="3"/>
            <a:endCxn id="21" idx="1"/>
          </p:cNvCxnSpPr>
          <p:nvPr/>
        </p:nvCxnSpPr>
        <p:spPr>
          <a:xfrm flipV="1">
            <a:off x="2823178" y="4924001"/>
            <a:ext cx="2354644" cy="22702"/>
          </a:xfrm>
          <a:prstGeom prst="straightConnector1">
            <a:avLst/>
          </a:prstGeom>
          <a:ln w="254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Group 62"/>
          <p:cNvGrpSpPr/>
          <p:nvPr/>
        </p:nvGrpSpPr>
        <p:grpSpPr>
          <a:xfrm>
            <a:off x="685800" y="4925833"/>
            <a:ext cx="1602089" cy="614065"/>
            <a:chOff x="685800" y="4643735"/>
            <a:chExt cx="1602089" cy="614065"/>
          </a:xfrm>
        </p:grpSpPr>
        <p:sp>
          <p:nvSpPr>
            <p:cNvPr id="34" name="TextBox 33"/>
            <p:cNvSpPr txBox="1"/>
            <p:nvPr/>
          </p:nvSpPr>
          <p:spPr>
            <a:xfrm>
              <a:off x="685800" y="4643735"/>
              <a:ext cx="7718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 smtClean="0"/>
                <a:t>Write</a:t>
              </a:r>
            </a:p>
          </p:txBody>
        </p:sp>
        <p:cxnSp>
          <p:nvCxnSpPr>
            <p:cNvPr id="36" name="Straight Arrow Connector 35"/>
            <p:cNvCxnSpPr>
              <a:stCxn id="34" idx="3"/>
              <a:endCxn id="37" idx="1"/>
            </p:cNvCxnSpPr>
            <p:nvPr/>
          </p:nvCxnSpPr>
          <p:spPr>
            <a:xfrm>
              <a:off x="1457678" y="4874568"/>
              <a:ext cx="599722" cy="268932"/>
            </a:xfrm>
            <a:prstGeom prst="straightConnector1">
              <a:avLst/>
            </a:prstGeom>
            <a:ln w="254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ounded Rectangle 36"/>
            <p:cNvSpPr/>
            <p:nvPr/>
          </p:nvSpPr>
          <p:spPr>
            <a:xfrm>
              <a:off x="2057400" y="5029200"/>
              <a:ext cx="230489" cy="228600"/>
            </a:xfrm>
            <a:prstGeom prst="roundRect">
              <a:avLst/>
            </a:prstGeom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40" name="Rounded Rectangle 39"/>
          <p:cNvSpPr/>
          <p:nvPr/>
        </p:nvSpPr>
        <p:spPr>
          <a:xfrm>
            <a:off x="5484511" y="5257800"/>
            <a:ext cx="230489" cy="228600"/>
          </a:xfrm>
          <a:prstGeom prst="roundRect">
            <a:avLst/>
          </a:prstGeom>
          <a:ln>
            <a:noFill/>
          </a:ln>
          <a:effectLst>
            <a:outerShdw blurRad="381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6553200" y="2316796"/>
            <a:ext cx="2362200" cy="781752"/>
            <a:chOff x="6553200" y="2034698"/>
            <a:chExt cx="2362200" cy="781752"/>
          </a:xfrm>
        </p:grpSpPr>
        <p:sp>
          <p:nvSpPr>
            <p:cNvPr id="44" name="TextBox 43"/>
            <p:cNvSpPr txBox="1"/>
            <p:nvPr/>
          </p:nvSpPr>
          <p:spPr>
            <a:xfrm>
              <a:off x="6996514" y="2034698"/>
              <a:ext cx="1918886" cy="7817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800" b="1" dirty="0" smtClean="0"/>
                <a:t>Copy entire page</a:t>
              </a:r>
            </a:p>
          </p:txBody>
        </p:sp>
        <p:sp>
          <p:nvSpPr>
            <p:cNvPr id="45" name="Oval 44"/>
            <p:cNvSpPr/>
            <p:nvPr/>
          </p:nvSpPr>
          <p:spPr>
            <a:xfrm>
              <a:off x="6553200" y="2189183"/>
              <a:ext cx="432414" cy="43241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3200400" y="5029200"/>
            <a:ext cx="1898075" cy="784702"/>
            <a:chOff x="3200400" y="5082698"/>
            <a:chExt cx="1898075" cy="784702"/>
          </a:xfrm>
        </p:grpSpPr>
        <p:sp>
          <p:nvSpPr>
            <p:cNvPr id="48" name="TextBox 47"/>
            <p:cNvSpPr txBox="1"/>
            <p:nvPr/>
          </p:nvSpPr>
          <p:spPr>
            <a:xfrm>
              <a:off x="3574440" y="5082698"/>
              <a:ext cx="1524035" cy="78470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lnSpc>
                  <a:spcPct val="80000"/>
                </a:lnSpc>
                <a:defRPr sz="2800" b="1"/>
              </a:lvl1pPr>
            </a:lstStyle>
            <a:p>
              <a:r>
                <a:rPr lang="en-US" dirty="0"/>
                <a:t>Change mapping</a:t>
              </a:r>
            </a:p>
          </p:txBody>
        </p:sp>
        <p:sp>
          <p:nvSpPr>
            <p:cNvPr id="49" name="Oval 48"/>
            <p:cNvSpPr/>
            <p:nvPr/>
          </p:nvSpPr>
          <p:spPr>
            <a:xfrm>
              <a:off x="3200400" y="5197476"/>
              <a:ext cx="432414" cy="43241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3</a:t>
              </a: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6360286" y="5029200"/>
            <a:ext cx="2174114" cy="784702"/>
            <a:chOff x="6360286" y="5181600"/>
            <a:chExt cx="2174114" cy="784702"/>
          </a:xfrm>
        </p:grpSpPr>
        <p:sp>
          <p:nvSpPr>
            <p:cNvPr id="43" name="Oval 42"/>
            <p:cNvSpPr/>
            <p:nvPr/>
          </p:nvSpPr>
          <p:spPr>
            <a:xfrm>
              <a:off x="6360286" y="5357744"/>
              <a:ext cx="432414" cy="43241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1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792700" y="5181600"/>
              <a:ext cx="1741700" cy="7847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800" b="1" dirty="0" smtClean="0"/>
                <a:t>Allocate new page</a:t>
              </a:r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4883605" y="2698412"/>
            <a:ext cx="10599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FF00"/>
                </a:solidFill>
              </a:rPr>
              <a:t>Copy-on-Write</a:t>
            </a:r>
          </a:p>
        </p:txBody>
      </p:sp>
      <p:grpSp>
        <p:nvGrpSpPr>
          <p:cNvPr id="62" name="Group 61"/>
          <p:cNvGrpSpPr/>
          <p:nvPr/>
        </p:nvGrpSpPr>
        <p:grpSpPr>
          <a:xfrm>
            <a:off x="1447800" y="3317503"/>
            <a:ext cx="840089" cy="873497"/>
            <a:chOff x="1447800" y="3025298"/>
            <a:chExt cx="840089" cy="873497"/>
          </a:xfrm>
        </p:grpSpPr>
        <p:cxnSp>
          <p:nvCxnSpPr>
            <p:cNvPr id="52" name="Straight Arrow Connector 51"/>
            <p:cNvCxnSpPr>
              <a:stCxn id="5" idx="2"/>
              <a:endCxn id="6" idx="0"/>
            </p:cNvCxnSpPr>
            <p:nvPr/>
          </p:nvCxnSpPr>
          <p:spPr>
            <a:xfrm>
              <a:off x="2135489" y="3025298"/>
              <a:ext cx="152400" cy="873497"/>
            </a:xfrm>
            <a:prstGeom prst="straightConnector1">
              <a:avLst/>
            </a:prstGeom>
            <a:ln w="25400"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1447800" y="3276600"/>
              <a:ext cx="6933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 smtClean="0"/>
                <a:t>Copy</a:t>
              </a:r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3228733" y="1066800"/>
            <a:ext cx="8577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Page</a:t>
            </a:r>
          </a:p>
          <a:p>
            <a:pPr algn="ctr"/>
            <a:r>
              <a:rPr 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Tables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304800" y="1138535"/>
            <a:ext cx="2469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Virtual Address Space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4800600" y="1143000"/>
            <a:ext cx="26032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Physical Address Space</a:t>
            </a:r>
          </a:p>
        </p:txBody>
      </p:sp>
    </p:spTree>
    <p:extLst>
      <p:ext uri="{BB962C8B-B14F-4D97-AF65-F5344CB8AC3E}">
        <p14:creationId xmlns:p14="http://schemas.microsoft.com/office/powerpoint/2010/main" val="2179960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" dur="indefinite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8" dur="indefinite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8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49" dur="indefinite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1" grpId="0" animBg="1"/>
      <p:bldP spid="40" grpId="0" animBg="1"/>
      <p:bldP spid="6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5" name="Straight Connector 64"/>
          <p:cNvCxnSpPr/>
          <p:nvPr/>
        </p:nvCxnSpPr>
        <p:spPr>
          <a:xfrm>
            <a:off x="3657600" y="1882298"/>
            <a:ext cx="0" cy="4518502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Shortcomings of Page-granularity Management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5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600200" y="1806098"/>
            <a:ext cx="1070578" cy="1511405"/>
          </a:xfrm>
          <a:prstGeom prst="roundRect">
            <a:avLst>
              <a:gd name="adj" fmla="val 9608"/>
            </a:avLst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2880" rtlCol="0" anchor="t" anchorCtr="0"/>
          <a:lstStyle/>
          <a:p>
            <a:pPr algn="ctr">
              <a:lnSpc>
                <a:spcPct val="80000"/>
              </a:lnSpc>
            </a:pPr>
            <a:r>
              <a:rPr lang="en-US" sz="2000" b="1" dirty="0">
                <a:solidFill>
                  <a:schemeClr val="bg1"/>
                </a:solidFill>
              </a:rPr>
              <a:t>V</a:t>
            </a:r>
            <a:r>
              <a:rPr lang="en-US" sz="2000" b="1" dirty="0" smtClean="0">
                <a:solidFill>
                  <a:schemeClr val="bg1"/>
                </a:solidFill>
              </a:rPr>
              <a:t>irtual page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752600" y="4191000"/>
            <a:ext cx="1070578" cy="1511405"/>
          </a:xfrm>
          <a:prstGeom prst="roundRect">
            <a:avLst>
              <a:gd name="adj" fmla="val 9608"/>
            </a:avLst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18288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</a:pP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873022" y="1882298"/>
            <a:ext cx="1070578" cy="1511405"/>
          </a:xfrm>
          <a:prstGeom prst="roundRect">
            <a:avLst>
              <a:gd name="adj" fmla="val 9608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18288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</a:pPr>
            <a:r>
              <a:rPr lang="en-US" sz="2000" b="1" dirty="0" smtClean="0">
                <a:solidFill>
                  <a:schemeClr val="bg1"/>
                </a:solidFill>
              </a:rPr>
              <a:t>Physical Page</a:t>
            </a:r>
            <a:endParaRPr lang="en-US" sz="2000" b="1" dirty="0">
              <a:solidFill>
                <a:schemeClr val="bg1"/>
              </a:solidFill>
            </a:endParaRPr>
          </a:p>
        </p:txBody>
      </p:sp>
      <p:cxnSp>
        <p:nvCxnSpPr>
          <p:cNvPr id="14" name="Straight Arrow Connector 13"/>
          <p:cNvCxnSpPr>
            <a:stCxn id="5" idx="3"/>
            <a:endCxn id="7" idx="1"/>
          </p:cNvCxnSpPr>
          <p:nvPr/>
        </p:nvCxnSpPr>
        <p:spPr>
          <a:xfrm>
            <a:off x="2670778" y="2561801"/>
            <a:ext cx="2202244" cy="7620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6" idx="3"/>
            <a:endCxn id="7" idx="1"/>
          </p:cNvCxnSpPr>
          <p:nvPr/>
        </p:nvCxnSpPr>
        <p:spPr>
          <a:xfrm flipV="1">
            <a:off x="2823178" y="2638001"/>
            <a:ext cx="2049844" cy="2308702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5177822" y="4168298"/>
            <a:ext cx="1070578" cy="1511405"/>
          </a:xfrm>
          <a:prstGeom prst="roundRect">
            <a:avLst>
              <a:gd name="adj" fmla="val 9608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18288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</a:pPr>
            <a:endParaRPr lang="en-US" sz="2400" b="1" dirty="0">
              <a:solidFill>
                <a:schemeClr val="bg1"/>
              </a:solidFill>
            </a:endParaRPr>
          </a:p>
        </p:txBody>
      </p:sp>
      <p:cxnSp>
        <p:nvCxnSpPr>
          <p:cNvPr id="23" name="Curved Connector 22"/>
          <p:cNvCxnSpPr>
            <a:stCxn id="7" idx="3"/>
            <a:endCxn id="21" idx="3"/>
          </p:cNvCxnSpPr>
          <p:nvPr/>
        </p:nvCxnSpPr>
        <p:spPr>
          <a:xfrm>
            <a:off x="5943600" y="2638001"/>
            <a:ext cx="304800" cy="2286000"/>
          </a:xfrm>
          <a:prstGeom prst="curvedConnector3">
            <a:avLst>
              <a:gd name="adj1" fmla="val 317500"/>
            </a:avLst>
          </a:prstGeom>
          <a:ln w="254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6" idx="3"/>
            <a:endCxn id="21" idx="1"/>
          </p:cNvCxnSpPr>
          <p:nvPr/>
        </p:nvCxnSpPr>
        <p:spPr>
          <a:xfrm flipV="1">
            <a:off x="2823178" y="4924001"/>
            <a:ext cx="2354644" cy="22702"/>
          </a:xfrm>
          <a:prstGeom prst="straightConnector1">
            <a:avLst/>
          </a:prstGeom>
          <a:ln w="254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Group 62"/>
          <p:cNvGrpSpPr/>
          <p:nvPr/>
        </p:nvGrpSpPr>
        <p:grpSpPr>
          <a:xfrm>
            <a:off x="685800" y="4925833"/>
            <a:ext cx="1602089" cy="614065"/>
            <a:chOff x="685800" y="4643735"/>
            <a:chExt cx="1602089" cy="614065"/>
          </a:xfrm>
        </p:grpSpPr>
        <p:sp>
          <p:nvSpPr>
            <p:cNvPr id="34" name="TextBox 33"/>
            <p:cNvSpPr txBox="1"/>
            <p:nvPr/>
          </p:nvSpPr>
          <p:spPr>
            <a:xfrm>
              <a:off x="685800" y="4643735"/>
              <a:ext cx="7718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 smtClean="0"/>
                <a:t>Write</a:t>
              </a:r>
            </a:p>
          </p:txBody>
        </p:sp>
        <p:cxnSp>
          <p:nvCxnSpPr>
            <p:cNvPr id="36" name="Straight Arrow Connector 35"/>
            <p:cNvCxnSpPr>
              <a:stCxn id="34" idx="3"/>
              <a:endCxn id="37" idx="1"/>
            </p:cNvCxnSpPr>
            <p:nvPr/>
          </p:nvCxnSpPr>
          <p:spPr>
            <a:xfrm>
              <a:off x="1457678" y="4874568"/>
              <a:ext cx="599722" cy="268932"/>
            </a:xfrm>
            <a:prstGeom prst="straightConnector1">
              <a:avLst/>
            </a:prstGeom>
            <a:ln w="254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ounded Rectangle 36"/>
            <p:cNvSpPr/>
            <p:nvPr/>
          </p:nvSpPr>
          <p:spPr>
            <a:xfrm>
              <a:off x="2057400" y="5029200"/>
              <a:ext cx="230489" cy="228600"/>
            </a:xfrm>
            <a:prstGeom prst="roundRect">
              <a:avLst/>
            </a:prstGeom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6553200" y="2316796"/>
            <a:ext cx="2438400" cy="781752"/>
            <a:chOff x="6553200" y="2034698"/>
            <a:chExt cx="2438400" cy="781752"/>
          </a:xfrm>
        </p:grpSpPr>
        <p:sp>
          <p:nvSpPr>
            <p:cNvPr id="44" name="TextBox 43"/>
            <p:cNvSpPr txBox="1"/>
            <p:nvPr/>
          </p:nvSpPr>
          <p:spPr>
            <a:xfrm>
              <a:off x="6996514" y="2034698"/>
              <a:ext cx="1995086" cy="7817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800" b="1" dirty="0" smtClean="0"/>
                <a:t>Copy entire page</a:t>
              </a:r>
            </a:p>
          </p:txBody>
        </p:sp>
        <p:sp>
          <p:nvSpPr>
            <p:cNvPr id="45" name="Oval 44"/>
            <p:cNvSpPr/>
            <p:nvPr/>
          </p:nvSpPr>
          <p:spPr>
            <a:xfrm>
              <a:off x="6553200" y="2189183"/>
              <a:ext cx="432414" cy="43241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3200400" y="5029200"/>
            <a:ext cx="1898075" cy="784702"/>
            <a:chOff x="3200400" y="5082698"/>
            <a:chExt cx="1898075" cy="784702"/>
          </a:xfrm>
        </p:grpSpPr>
        <p:sp>
          <p:nvSpPr>
            <p:cNvPr id="48" name="TextBox 47"/>
            <p:cNvSpPr txBox="1"/>
            <p:nvPr/>
          </p:nvSpPr>
          <p:spPr>
            <a:xfrm>
              <a:off x="3574440" y="5082698"/>
              <a:ext cx="1524035" cy="78470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lnSpc>
                  <a:spcPct val="80000"/>
                </a:lnSpc>
                <a:defRPr sz="2800" b="1"/>
              </a:lvl1pPr>
            </a:lstStyle>
            <a:p>
              <a:r>
                <a:rPr lang="en-US" dirty="0"/>
                <a:t>Change mapping</a:t>
              </a:r>
            </a:p>
          </p:txBody>
        </p:sp>
        <p:sp>
          <p:nvSpPr>
            <p:cNvPr id="49" name="Oval 48"/>
            <p:cNvSpPr/>
            <p:nvPr/>
          </p:nvSpPr>
          <p:spPr>
            <a:xfrm>
              <a:off x="3200400" y="5197476"/>
              <a:ext cx="432414" cy="43241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3</a:t>
              </a: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6360286" y="5029200"/>
            <a:ext cx="2174114" cy="781752"/>
            <a:chOff x="6360286" y="5181600"/>
            <a:chExt cx="2174114" cy="781752"/>
          </a:xfrm>
        </p:grpSpPr>
        <p:sp>
          <p:nvSpPr>
            <p:cNvPr id="43" name="Oval 42"/>
            <p:cNvSpPr/>
            <p:nvPr/>
          </p:nvSpPr>
          <p:spPr>
            <a:xfrm>
              <a:off x="6360286" y="5357744"/>
              <a:ext cx="432414" cy="43241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1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792700" y="5181600"/>
              <a:ext cx="1741700" cy="7817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800" b="1" dirty="0" smtClean="0"/>
                <a:t>Allocate new page</a:t>
              </a:r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4883605" y="2698412"/>
            <a:ext cx="10599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FF00"/>
                </a:solidFill>
              </a:rPr>
              <a:t>Copy-on-Write</a:t>
            </a:r>
          </a:p>
        </p:txBody>
      </p:sp>
      <p:grpSp>
        <p:nvGrpSpPr>
          <p:cNvPr id="62" name="Group 61"/>
          <p:cNvGrpSpPr/>
          <p:nvPr/>
        </p:nvGrpSpPr>
        <p:grpSpPr>
          <a:xfrm>
            <a:off x="1447800" y="3317503"/>
            <a:ext cx="840089" cy="873497"/>
            <a:chOff x="1447800" y="3025298"/>
            <a:chExt cx="840089" cy="873497"/>
          </a:xfrm>
        </p:grpSpPr>
        <p:cxnSp>
          <p:nvCxnSpPr>
            <p:cNvPr id="52" name="Straight Arrow Connector 51"/>
            <p:cNvCxnSpPr>
              <a:stCxn id="5" idx="2"/>
              <a:endCxn id="6" idx="0"/>
            </p:cNvCxnSpPr>
            <p:nvPr/>
          </p:nvCxnSpPr>
          <p:spPr>
            <a:xfrm>
              <a:off x="2135489" y="3025298"/>
              <a:ext cx="152400" cy="873497"/>
            </a:xfrm>
            <a:prstGeom prst="straightConnector1">
              <a:avLst/>
            </a:prstGeom>
            <a:ln w="25400"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1447800" y="3276600"/>
              <a:ext cx="6933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 smtClean="0"/>
                <a:t>Copy</a:t>
              </a:r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3228733" y="1066800"/>
            <a:ext cx="8577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Page</a:t>
            </a:r>
          </a:p>
          <a:p>
            <a:pPr algn="ctr"/>
            <a:r>
              <a:rPr 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Tables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304800" y="1138535"/>
            <a:ext cx="2469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Virtual Address Space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4800600" y="1143000"/>
            <a:ext cx="26032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Physical Address Space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5181600" y="4169305"/>
            <a:ext cx="1070578" cy="1511405"/>
          </a:xfrm>
          <a:prstGeom prst="roundRect">
            <a:avLst>
              <a:gd name="adj" fmla="val 9608"/>
            </a:avLst>
          </a:prstGeom>
          <a:pattFill prst="wdUpDiag">
            <a:fgClr>
              <a:schemeClr val="bg1"/>
            </a:fgClr>
            <a:bgClr>
              <a:schemeClr val="tx1">
                <a:lumMod val="75000"/>
                <a:lumOff val="25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18288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</a:pP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5484511" y="5257800"/>
            <a:ext cx="230489" cy="228600"/>
          </a:xfrm>
          <a:prstGeom prst="roundRect">
            <a:avLst/>
          </a:prstGeom>
          <a:ln>
            <a:noFill/>
          </a:ln>
          <a:effectLst>
            <a:outerShdw blurRad="381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914400" y="3048000"/>
            <a:ext cx="4802489" cy="1121305"/>
            <a:chOff x="914400" y="3048000"/>
            <a:chExt cx="4802489" cy="1121305"/>
          </a:xfrm>
        </p:grpSpPr>
        <p:sp>
          <p:nvSpPr>
            <p:cNvPr id="3" name="Rounded Rectangle 2"/>
            <p:cNvSpPr/>
            <p:nvPr/>
          </p:nvSpPr>
          <p:spPr>
            <a:xfrm>
              <a:off x="914400" y="3048000"/>
              <a:ext cx="3655711" cy="701896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High memory redundancy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cxnSp>
          <p:nvCxnSpPr>
            <p:cNvPr id="9" name="Curved Connector 8"/>
            <p:cNvCxnSpPr>
              <a:stCxn id="3" idx="3"/>
              <a:endCxn id="35" idx="0"/>
            </p:cNvCxnSpPr>
            <p:nvPr/>
          </p:nvCxnSpPr>
          <p:spPr>
            <a:xfrm>
              <a:off x="4570111" y="3398948"/>
              <a:ext cx="1146778" cy="770357"/>
            </a:xfrm>
            <a:prstGeom prst="curvedConnector2">
              <a:avLst/>
            </a:prstGeom>
            <a:ln w="254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32145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7" dur="indefinite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0" dur="indefinite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" dur="indefinite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5" dur="indefinite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8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21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24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27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9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30" dur="indefinite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2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33" dur="indefinite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5" dur="indefinite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36" dur="indefinite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8" dur="indefinite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39" dur="indefinite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1" dur="indefinite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42" dur="indefinite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4" dur="indefinite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45" dur="indefinite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7" dur="indefinite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48" dur="indefinite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0" dur="indefinite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51" dur="indefinite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3" dur="indefinite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54" dur="indefinite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60" grpId="0"/>
      <p:bldP spid="72" grpId="0"/>
      <p:bldP spid="75" grpId="0"/>
      <p:bldP spid="76" grpId="0"/>
      <p:bldP spid="3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5" name="Straight Connector 64"/>
          <p:cNvCxnSpPr/>
          <p:nvPr/>
        </p:nvCxnSpPr>
        <p:spPr>
          <a:xfrm>
            <a:off x="3657600" y="1882298"/>
            <a:ext cx="0" cy="4518502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Shortcomings of Page-granularity Management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6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600200" y="1806098"/>
            <a:ext cx="1070578" cy="1511405"/>
          </a:xfrm>
          <a:prstGeom prst="roundRect">
            <a:avLst>
              <a:gd name="adj" fmla="val 9608"/>
            </a:avLst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2880" rtlCol="0" anchor="t" anchorCtr="0"/>
          <a:lstStyle/>
          <a:p>
            <a:pPr algn="ctr">
              <a:lnSpc>
                <a:spcPct val="80000"/>
              </a:lnSpc>
            </a:pPr>
            <a:r>
              <a:rPr lang="en-US" sz="2000" b="1" dirty="0">
                <a:solidFill>
                  <a:schemeClr val="bg1"/>
                </a:solidFill>
              </a:rPr>
              <a:t>V</a:t>
            </a:r>
            <a:r>
              <a:rPr lang="en-US" sz="2000" b="1" dirty="0" smtClean="0">
                <a:solidFill>
                  <a:schemeClr val="bg1"/>
                </a:solidFill>
              </a:rPr>
              <a:t>irtual page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752600" y="4191000"/>
            <a:ext cx="1070578" cy="1511405"/>
          </a:xfrm>
          <a:prstGeom prst="roundRect">
            <a:avLst>
              <a:gd name="adj" fmla="val 9608"/>
            </a:avLst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18288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</a:pP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873022" y="1882298"/>
            <a:ext cx="1070578" cy="1511405"/>
          </a:xfrm>
          <a:prstGeom prst="roundRect">
            <a:avLst>
              <a:gd name="adj" fmla="val 9608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18288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</a:pPr>
            <a:r>
              <a:rPr lang="en-US" sz="2000" b="1" dirty="0" smtClean="0">
                <a:solidFill>
                  <a:schemeClr val="bg1"/>
                </a:solidFill>
              </a:rPr>
              <a:t>Physical Page</a:t>
            </a:r>
            <a:endParaRPr lang="en-US" sz="2000" b="1" dirty="0">
              <a:solidFill>
                <a:schemeClr val="bg1"/>
              </a:solidFill>
            </a:endParaRPr>
          </a:p>
        </p:txBody>
      </p:sp>
      <p:cxnSp>
        <p:nvCxnSpPr>
          <p:cNvPr id="14" name="Straight Arrow Connector 13"/>
          <p:cNvCxnSpPr>
            <a:stCxn id="5" idx="3"/>
            <a:endCxn id="7" idx="1"/>
          </p:cNvCxnSpPr>
          <p:nvPr/>
        </p:nvCxnSpPr>
        <p:spPr>
          <a:xfrm>
            <a:off x="2670778" y="2561801"/>
            <a:ext cx="2202244" cy="7620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6" idx="3"/>
            <a:endCxn id="7" idx="1"/>
          </p:cNvCxnSpPr>
          <p:nvPr/>
        </p:nvCxnSpPr>
        <p:spPr>
          <a:xfrm flipV="1">
            <a:off x="2823178" y="2638001"/>
            <a:ext cx="2049844" cy="2308702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5177822" y="4168298"/>
            <a:ext cx="1070578" cy="1511405"/>
          </a:xfrm>
          <a:prstGeom prst="roundRect">
            <a:avLst>
              <a:gd name="adj" fmla="val 9608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18288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</a:pPr>
            <a:endParaRPr lang="en-US" sz="2400" b="1" dirty="0">
              <a:solidFill>
                <a:schemeClr val="bg1"/>
              </a:solidFill>
            </a:endParaRPr>
          </a:p>
        </p:txBody>
      </p:sp>
      <p:cxnSp>
        <p:nvCxnSpPr>
          <p:cNvPr id="23" name="Curved Connector 22"/>
          <p:cNvCxnSpPr>
            <a:stCxn id="7" idx="3"/>
            <a:endCxn id="21" idx="3"/>
          </p:cNvCxnSpPr>
          <p:nvPr/>
        </p:nvCxnSpPr>
        <p:spPr>
          <a:xfrm>
            <a:off x="5943600" y="2638001"/>
            <a:ext cx="304800" cy="2286000"/>
          </a:xfrm>
          <a:prstGeom prst="curvedConnector3">
            <a:avLst>
              <a:gd name="adj1" fmla="val 317500"/>
            </a:avLst>
          </a:prstGeom>
          <a:ln w="254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6" idx="3"/>
            <a:endCxn id="21" idx="1"/>
          </p:cNvCxnSpPr>
          <p:nvPr/>
        </p:nvCxnSpPr>
        <p:spPr>
          <a:xfrm flipV="1">
            <a:off x="2823178" y="4924001"/>
            <a:ext cx="2354644" cy="22702"/>
          </a:xfrm>
          <a:prstGeom prst="straightConnector1">
            <a:avLst/>
          </a:prstGeom>
          <a:ln w="254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Group 62"/>
          <p:cNvGrpSpPr/>
          <p:nvPr/>
        </p:nvGrpSpPr>
        <p:grpSpPr>
          <a:xfrm>
            <a:off x="685800" y="4925833"/>
            <a:ext cx="1602089" cy="614065"/>
            <a:chOff x="685800" y="4643735"/>
            <a:chExt cx="1602089" cy="614065"/>
          </a:xfrm>
        </p:grpSpPr>
        <p:sp>
          <p:nvSpPr>
            <p:cNvPr id="34" name="TextBox 33"/>
            <p:cNvSpPr txBox="1"/>
            <p:nvPr/>
          </p:nvSpPr>
          <p:spPr>
            <a:xfrm>
              <a:off x="685800" y="4643735"/>
              <a:ext cx="7718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 smtClean="0"/>
                <a:t>Write</a:t>
              </a:r>
            </a:p>
          </p:txBody>
        </p:sp>
        <p:cxnSp>
          <p:nvCxnSpPr>
            <p:cNvPr id="36" name="Straight Arrow Connector 35"/>
            <p:cNvCxnSpPr>
              <a:stCxn id="34" idx="3"/>
              <a:endCxn id="37" idx="1"/>
            </p:cNvCxnSpPr>
            <p:nvPr/>
          </p:nvCxnSpPr>
          <p:spPr>
            <a:xfrm>
              <a:off x="1457678" y="4874568"/>
              <a:ext cx="599722" cy="268932"/>
            </a:xfrm>
            <a:prstGeom prst="straightConnector1">
              <a:avLst/>
            </a:prstGeom>
            <a:ln w="254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ounded Rectangle 36"/>
            <p:cNvSpPr/>
            <p:nvPr/>
          </p:nvSpPr>
          <p:spPr>
            <a:xfrm>
              <a:off x="2057400" y="5029200"/>
              <a:ext cx="230489" cy="228600"/>
            </a:xfrm>
            <a:prstGeom prst="roundRect">
              <a:avLst/>
            </a:prstGeom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6553200" y="2316796"/>
            <a:ext cx="2362200" cy="784702"/>
            <a:chOff x="6553200" y="2034698"/>
            <a:chExt cx="2362200" cy="784702"/>
          </a:xfrm>
        </p:grpSpPr>
        <p:sp>
          <p:nvSpPr>
            <p:cNvPr id="44" name="TextBox 43"/>
            <p:cNvSpPr txBox="1"/>
            <p:nvPr/>
          </p:nvSpPr>
          <p:spPr>
            <a:xfrm>
              <a:off x="6996514" y="2034698"/>
              <a:ext cx="1918886" cy="7847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800" b="1" dirty="0" smtClean="0"/>
                <a:t>Copy entire page</a:t>
              </a:r>
            </a:p>
          </p:txBody>
        </p:sp>
        <p:sp>
          <p:nvSpPr>
            <p:cNvPr id="45" name="Oval 44"/>
            <p:cNvSpPr/>
            <p:nvPr/>
          </p:nvSpPr>
          <p:spPr>
            <a:xfrm>
              <a:off x="6553200" y="2189183"/>
              <a:ext cx="432414" cy="43241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3200400" y="5029200"/>
            <a:ext cx="1898075" cy="784702"/>
            <a:chOff x="3200400" y="5082698"/>
            <a:chExt cx="1898075" cy="784702"/>
          </a:xfrm>
        </p:grpSpPr>
        <p:sp>
          <p:nvSpPr>
            <p:cNvPr id="48" name="TextBox 47"/>
            <p:cNvSpPr txBox="1"/>
            <p:nvPr/>
          </p:nvSpPr>
          <p:spPr>
            <a:xfrm>
              <a:off x="3574440" y="5082698"/>
              <a:ext cx="1524035" cy="78470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lnSpc>
                  <a:spcPct val="80000"/>
                </a:lnSpc>
                <a:defRPr sz="2800" b="1"/>
              </a:lvl1pPr>
            </a:lstStyle>
            <a:p>
              <a:r>
                <a:rPr lang="en-US" dirty="0"/>
                <a:t>Change mapping</a:t>
              </a:r>
            </a:p>
          </p:txBody>
        </p:sp>
        <p:sp>
          <p:nvSpPr>
            <p:cNvPr id="49" name="Oval 48"/>
            <p:cNvSpPr/>
            <p:nvPr/>
          </p:nvSpPr>
          <p:spPr>
            <a:xfrm>
              <a:off x="3200400" y="5197476"/>
              <a:ext cx="432414" cy="43241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3</a:t>
              </a: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6360286" y="5029200"/>
            <a:ext cx="2250314" cy="784702"/>
            <a:chOff x="6360286" y="5181600"/>
            <a:chExt cx="2250314" cy="784702"/>
          </a:xfrm>
        </p:grpSpPr>
        <p:sp>
          <p:nvSpPr>
            <p:cNvPr id="43" name="Oval 42"/>
            <p:cNvSpPr/>
            <p:nvPr/>
          </p:nvSpPr>
          <p:spPr>
            <a:xfrm>
              <a:off x="6360286" y="5357744"/>
              <a:ext cx="432414" cy="43241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1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792700" y="5181600"/>
              <a:ext cx="1817900" cy="7847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800" b="1" dirty="0" smtClean="0"/>
                <a:t>Allocate new page</a:t>
              </a:r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4883605" y="2698412"/>
            <a:ext cx="10599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FF00"/>
                </a:solidFill>
              </a:rPr>
              <a:t>Copy-on-Write</a:t>
            </a:r>
          </a:p>
        </p:txBody>
      </p:sp>
      <p:grpSp>
        <p:nvGrpSpPr>
          <p:cNvPr id="62" name="Group 61"/>
          <p:cNvGrpSpPr/>
          <p:nvPr/>
        </p:nvGrpSpPr>
        <p:grpSpPr>
          <a:xfrm>
            <a:off x="1447800" y="3317503"/>
            <a:ext cx="840089" cy="873497"/>
            <a:chOff x="1447800" y="3025298"/>
            <a:chExt cx="840089" cy="873497"/>
          </a:xfrm>
        </p:grpSpPr>
        <p:cxnSp>
          <p:nvCxnSpPr>
            <p:cNvPr id="52" name="Straight Arrow Connector 51"/>
            <p:cNvCxnSpPr>
              <a:stCxn id="5" idx="2"/>
              <a:endCxn id="6" idx="0"/>
            </p:cNvCxnSpPr>
            <p:nvPr/>
          </p:nvCxnSpPr>
          <p:spPr>
            <a:xfrm>
              <a:off x="2135489" y="3025298"/>
              <a:ext cx="152400" cy="873497"/>
            </a:xfrm>
            <a:prstGeom prst="straightConnector1">
              <a:avLst/>
            </a:prstGeom>
            <a:ln w="25400"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1447800" y="3276600"/>
              <a:ext cx="6933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 smtClean="0"/>
                <a:t>Copy</a:t>
              </a:r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3228733" y="1066800"/>
            <a:ext cx="8577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Page</a:t>
            </a:r>
          </a:p>
          <a:p>
            <a:pPr algn="ctr"/>
            <a:r>
              <a:rPr 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Tables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304800" y="1138535"/>
            <a:ext cx="2469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Virtual Address Space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4800600" y="1143000"/>
            <a:ext cx="26032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Physical Address Space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5484511" y="5257800"/>
            <a:ext cx="230489" cy="228600"/>
          </a:xfrm>
          <a:prstGeom prst="roundRect">
            <a:avLst/>
          </a:prstGeom>
          <a:ln>
            <a:noFill/>
          </a:ln>
          <a:effectLst>
            <a:outerShdw blurRad="381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55311" y="3141717"/>
            <a:ext cx="6337389" cy="701896"/>
            <a:chOff x="914400" y="3120022"/>
            <a:chExt cx="6337389" cy="701896"/>
          </a:xfrm>
        </p:grpSpPr>
        <p:sp>
          <p:nvSpPr>
            <p:cNvPr id="3" name="Rounded Rectangle 2"/>
            <p:cNvSpPr/>
            <p:nvPr/>
          </p:nvSpPr>
          <p:spPr>
            <a:xfrm>
              <a:off x="914400" y="3120022"/>
              <a:ext cx="3655711" cy="701896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4KB copy: High Latency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cxnSp>
          <p:nvCxnSpPr>
            <p:cNvPr id="9" name="Curved Connector 8"/>
            <p:cNvCxnSpPr/>
            <p:nvPr/>
          </p:nvCxnSpPr>
          <p:spPr>
            <a:xfrm>
              <a:off x="4570111" y="3479327"/>
              <a:ext cx="2681678" cy="342591"/>
            </a:xfrm>
            <a:prstGeom prst="curvedConnector3">
              <a:avLst>
                <a:gd name="adj1" fmla="val 50000"/>
              </a:avLst>
            </a:prstGeom>
            <a:ln w="254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21970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7" dur="indefinite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0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3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6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9" dur="indefinite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22" dur="indefinite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25" dur="indefinite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" dur="indefinite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28" dur="indefinite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31" dur="indefinite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3" dur="indefinite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34" dur="indefinite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37" dur="indefinite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9" dur="indefinite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40" dur="indefinite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2" dur="indefinite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43" dur="indefinite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2" grpId="0"/>
      <p:bldP spid="75" grpId="0"/>
      <p:bldP spid="7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5" name="Straight Connector 64"/>
          <p:cNvCxnSpPr/>
          <p:nvPr/>
        </p:nvCxnSpPr>
        <p:spPr>
          <a:xfrm>
            <a:off x="3657600" y="1882298"/>
            <a:ext cx="0" cy="4518502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Shortcomings of Page-granularity Management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7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600200" y="1806098"/>
            <a:ext cx="1070578" cy="1511405"/>
          </a:xfrm>
          <a:prstGeom prst="roundRect">
            <a:avLst>
              <a:gd name="adj" fmla="val 9608"/>
            </a:avLst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2880" rtlCol="0" anchor="t" anchorCtr="0"/>
          <a:lstStyle/>
          <a:p>
            <a:pPr algn="ctr">
              <a:lnSpc>
                <a:spcPct val="80000"/>
              </a:lnSpc>
            </a:pPr>
            <a:r>
              <a:rPr lang="en-US" sz="2000" b="1" dirty="0">
                <a:solidFill>
                  <a:schemeClr val="bg1"/>
                </a:solidFill>
              </a:rPr>
              <a:t>V</a:t>
            </a:r>
            <a:r>
              <a:rPr lang="en-US" sz="2000" b="1" dirty="0" smtClean="0">
                <a:solidFill>
                  <a:schemeClr val="bg1"/>
                </a:solidFill>
              </a:rPr>
              <a:t>irtual page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752600" y="4191000"/>
            <a:ext cx="1070578" cy="1511405"/>
          </a:xfrm>
          <a:prstGeom prst="roundRect">
            <a:avLst>
              <a:gd name="adj" fmla="val 9608"/>
            </a:avLst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18288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</a:pP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873022" y="1882298"/>
            <a:ext cx="1070578" cy="1511405"/>
          </a:xfrm>
          <a:prstGeom prst="roundRect">
            <a:avLst>
              <a:gd name="adj" fmla="val 9608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18288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</a:pPr>
            <a:r>
              <a:rPr lang="en-US" sz="2000" b="1" dirty="0" smtClean="0">
                <a:solidFill>
                  <a:schemeClr val="bg1"/>
                </a:solidFill>
              </a:rPr>
              <a:t>Physical Page</a:t>
            </a:r>
            <a:endParaRPr lang="en-US" sz="2000" b="1" dirty="0">
              <a:solidFill>
                <a:schemeClr val="bg1"/>
              </a:solidFill>
            </a:endParaRPr>
          </a:p>
        </p:txBody>
      </p:sp>
      <p:cxnSp>
        <p:nvCxnSpPr>
          <p:cNvPr id="14" name="Straight Arrow Connector 13"/>
          <p:cNvCxnSpPr>
            <a:stCxn id="5" idx="3"/>
            <a:endCxn id="7" idx="1"/>
          </p:cNvCxnSpPr>
          <p:nvPr/>
        </p:nvCxnSpPr>
        <p:spPr>
          <a:xfrm>
            <a:off x="2670778" y="2561801"/>
            <a:ext cx="2202244" cy="7620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6" idx="3"/>
            <a:endCxn id="7" idx="1"/>
          </p:cNvCxnSpPr>
          <p:nvPr/>
        </p:nvCxnSpPr>
        <p:spPr>
          <a:xfrm flipV="1">
            <a:off x="2823178" y="2638001"/>
            <a:ext cx="2049844" cy="2308702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5177822" y="4168298"/>
            <a:ext cx="1070578" cy="1511405"/>
          </a:xfrm>
          <a:prstGeom prst="roundRect">
            <a:avLst>
              <a:gd name="adj" fmla="val 9608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18288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</a:pPr>
            <a:endParaRPr lang="en-US" sz="2400" b="1" dirty="0">
              <a:solidFill>
                <a:schemeClr val="bg1"/>
              </a:solidFill>
            </a:endParaRPr>
          </a:p>
        </p:txBody>
      </p:sp>
      <p:cxnSp>
        <p:nvCxnSpPr>
          <p:cNvPr id="23" name="Curved Connector 22"/>
          <p:cNvCxnSpPr>
            <a:stCxn id="7" idx="3"/>
            <a:endCxn id="21" idx="3"/>
          </p:cNvCxnSpPr>
          <p:nvPr/>
        </p:nvCxnSpPr>
        <p:spPr>
          <a:xfrm>
            <a:off x="5943600" y="2638001"/>
            <a:ext cx="304800" cy="2286000"/>
          </a:xfrm>
          <a:prstGeom prst="curvedConnector3">
            <a:avLst>
              <a:gd name="adj1" fmla="val 317500"/>
            </a:avLst>
          </a:prstGeom>
          <a:ln w="254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6" idx="3"/>
            <a:endCxn id="21" idx="1"/>
          </p:cNvCxnSpPr>
          <p:nvPr/>
        </p:nvCxnSpPr>
        <p:spPr>
          <a:xfrm flipV="1">
            <a:off x="2823178" y="4924001"/>
            <a:ext cx="2354644" cy="22702"/>
          </a:xfrm>
          <a:prstGeom prst="straightConnector1">
            <a:avLst/>
          </a:prstGeom>
          <a:ln w="254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Group 62"/>
          <p:cNvGrpSpPr/>
          <p:nvPr/>
        </p:nvGrpSpPr>
        <p:grpSpPr>
          <a:xfrm>
            <a:off x="685800" y="4925833"/>
            <a:ext cx="1602089" cy="614065"/>
            <a:chOff x="685800" y="4643735"/>
            <a:chExt cx="1602089" cy="614065"/>
          </a:xfrm>
        </p:grpSpPr>
        <p:sp>
          <p:nvSpPr>
            <p:cNvPr id="34" name="TextBox 33"/>
            <p:cNvSpPr txBox="1"/>
            <p:nvPr/>
          </p:nvSpPr>
          <p:spPr>
            <a:xfrm>
              <a:off x="685800" y="4643735"/>
              <a:ext cx="7718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 smtClean="0"/>
                <a:t>Write</a:t>
              </a:r>
            </a:p>
          </p:txBody>
        </p:sp>
        <p:cxnSp>
          <p:nvCxnSpPr>
            <p:cNvPr id="36" name="Straight Arrow Connector 35"/>
            <p:cNvCxnSpPr>
              <a:stCxn id="34" idx="3"/>
              <a:endCxn id="37" idx="1"/>
            </p:cNvCxnSpPr>
            <p:nvPr/>
          </p:nvCxnSpPr>
          <p:spPr>
            <a:xfrm>
              <a:off x="1457678" y="4874568"/>
              <a:ext cx="599722" cy="268932"/>
            </a:xfrm>
            <a:prstGeom prst="straightConnector1">
              <a:avLst/>
            </a:prstGeom>
            <a:ln w="254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ounded Rectangle 36"/>
            <p:cNvSpPr/>
            <p:nvPr/>
          </p:nvSpPr>
          <p:spPr>
            <a:xfrm>
              <a:off x="2057400" y="5029200"/>
              <a:ext cx="230489" cy="228600"/>
            </a:xfrm>
            <a:prstGeom prst="roundRect">
              <a:avLst/>
            </a:prstGeom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6553200" y="2316796"/>
            <a:ext cx="2362200" cy="784702"/>
            <a:chOff x="6553200" y="2034698"/>
            <a:chExt cx="2362200" cy="784702"/>
          </a:xfrm>
        </p:grpSpPr>
        <p:sp>
          <p:nvSpPr>
            <p:cNvPr id="44" name="TextBox 43"/>
            <p:cNvSpPr txBox="1"/>
            <p:nvPr/>
          </p:nvSpPr>
          <p:spPr>
            <a:xfrm>
              <a:off x="6996514" y="2034698"/>
              <a:ext cx="1918886" cy="7847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800" b="1" dirty="0" smtClean="0"/>
                <a:t>Copy entire page</a:t>
              </a:r>
            </a:p>
          </p:txBody>
        </p:sp>
        <p:sp>
          <p:nvSpPr>
            <p:cNvPr id="45" name="Oval 44"/>
            <p:cNvSpPr/>
            <p:nvPr/>
          </p:nvSpPr>
          <p:spPr>
            <a:xfrm>
              <a:off x="6553200" y="2189183"/>
              <a:ext cx="432414" cy="43241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3200400" y="5029200"/>
            <a:ext cx="1898075" cy="784702"/>
            <a:chOff x="3200400" y="5082698"/>
            <a:chExt cx="1898075" cy="784702"/>
          </a:xfrm>
        </p:grpSpPr>
        <p:sp>
          <p:nvSpPr>
            <p:cNvPr id="48" name="TextBox 47"/>
            <p:cNvSpPr txBox="1"/>
            <p:nvPr/>
          </p:nvSpPr>
          <p:spPr>
            <a:xfrm>
              <a:off x="3574440" y="5082698"/>
              <a:ext cx="1524035" cy="78470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lnSpc>
                  <a:spcPct val="80000"/>
                </a:lnSpc>
                <a:defRPr sz="2800" b="1"/>
              </a:lvl1pPr>
            </a:lstStyle>
            <a:p>
              <a:r>
                <a:rPr lang="en-US" dirty="0"/>
                <a:t>Change mapping</a:t>
              </a:r>
            </a:p>
          </p:txBody>
        </p:sp>
        <p:sp>
          <p:nvSpPr>
            <p:cNvPr id="49" name="Oval 48"/>
            <p:cNvSpPr/>
            <p:nvPr/>
          </p:nvSpPr>
          <p:spPr>
            <a:xfrm>
              <a:off x="3200400" y="5197476"/>
              <a:ext cx="432414" cy="43241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3</a:t>
              </a: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6360286" y="5029200"/>
            <a:ext cx="2250314" cy="784702"/>
            <a:chOff x="6360286" y="5181600"/>
            <a:chExt cx="2250314" cy="784702"/>
          </a:xfrm>
        </p:grpSpPr>
        <p:sp>
          <p:nvSpPr>
            <p:cNvPr id="43" name="Oval 42"/>
            <p:cNvSpPr/>
            <p:nvPr/>
          </p:nvSpPr>
          <p:spPr>
            <a:xfrm>
              <a:off x="6360286" y="5357744"/>
              <a:ext cx="432414" cy="43241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1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792700" y="5181600"/>
              <a:ext cx="1817900" cy="7847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800" b="1" dirty="0" smtClean="0"/>
                <a:t>Allocate new page</a:t>
              </a:r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4883605" y="2698412"/>
            <a:ext cx="10599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FF00"/>
                </a:solidFill>
              </a:rPr>
              <a:t>Copy-on-Write</a:t>
            </a:r>
          </a:p>
        </p:txBody>
      </p:sp>
      <p:grpSp>
        <p:nvGrpSpPr>
          <p:cNvPr id="62" name="Group 61"/>
          <p:cNvGrpSpPr/>
          <p:nvPr/>
        </p:nvGrpSpPr>
        <p:grpSpPr>
          <a:xfrm>
            <a:off x="1447800" y="3317503"/>
            <a:ext cx="840089" cy="873497"/>
            <a:chOff x="1447800" y="3025298"/>
            <a:chExt cx="840089" cy="873497"/>
          </a:xfrm>
        </p:grpSpPr>
        <p:cxnSp>
          <p:nvCxnSpPr>
            <p:cNvPr id="52" name="Straight Arrow Connector 51"/>
            <p:cNvCxnSpPr>
              <a:stCxn id="5" idx="2"/>
              <a:endCxn id="6" idx="0"/>
            </p:cNvCxnSpPr>
            <p:nvPr/>
          </p:nvCxnSpPr>
          <p:spPr>
            <a:xfrm>
              <a:off x="2135489" y="3025298"/>
              <a:ext cx="152400" cy="873497"/>
            </a:xfrm>
            <a:prstGeom prst="straightConnector1">
              <a:avLst/>
            </a:prstGeom>
            <a:ln w="25400"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1447800" y="3276600"/>
              <a:ext cx="6933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 smtClean="0"/>
                <a:t>Copy</a:t>
              </a:r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3228733" y="1066800"/>
            <a:ext cx="8577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Page</a:t>
            </a:r>
          </a:p>
          <a:p>
            <a:pPr algn="ctr"/>
            <a:r>
              <a:rPr 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Tables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304800" y="1138535"/>
            <a:ext cx="2469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Virtual Address Space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4800600" y="1143000"/>
            <a:ext cx="26032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Physical Address Space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5484511" y="5257800"/>
            <a:ext cx="230489" cy="228600"/>
          </a:xfrm>
          <a:prstGeom prst="roundRect">
            <a:avLst/>
          </a:prstGeom>
          <a:ln>
            <a:noFill/>
          </a:ln>
          <a:effectLst>
            <a:outerShdw blurRad="381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685800" y="2514600"/>
            <a:ext cx="3663446" cy="2331095"/>
            <a:chOff x="914400" y="2922527"/>
            <a:chExt cx="3663446" cy="2331095"/>
          </a:xfrm>
        </p:grpSpPr>
        <p:sp>
          <p:nvSpPr>
            <p:cNvPr id="3" name="Rounded Rectangle 2"/>
            <p:cNvSpPr/>
            <p:nvPr/>
          </p:nvSpPr>
          <p:spPr>
            <a:xfrm>
              <a:off x="914400" y="2922527"/>
              <a:ext cx="3655711" cy="88329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TLB </a:t>
              </a:r>
              <a:r>
                <a:rPr lang="en-US" sz="2800" b="1" dirty="0" err="1" smtClean="0">
                  <a:solidFill>
                    <a:schemeClr val="bg1"/>
                  </a:solidFill>
                </a:rPr>
                <a:t>Shootdown</a:t>
              </a:r>
              <a:endParaRPr lang="en-US" sz="2800" b="1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High Latency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cxnSp>
          <p:nvCxnSpPr>
            <p:cNvPr id="9" name="Curved Connector 8"/>
            <p:cNvCxnSpPr/>
            <p:nvPr/>
          </p:nvCxnSpPr>
          <p:spPr>
            <a:xfrm rot="16200000" flipH="1">
              <a:off x="2936151" y="3611927"/>
              <a:ext cx="1447800" cy="1835590"/>
            </a:xfrm>
            <a:prstGeom prst="curvedConnector3">
              <a:avLst>
                <a:gd name="adj1" fmla="val 50000"/>
              </a:avLst>
            </a:prstGeom>
            <a:ln w="254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Rounded Rectangle 37"/>
          <p:cNvSpPr/>
          <p:nvPr/>
        </p:nvSpPr>
        <p:spPr>
          <a:xfrm rot="21364223">
            <a:off x="1101244" y="2821476"/>
            <a:ext cx="6781800" cy="1451255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Wouldn’t it be nice to map pages at a </a:t>
            </a:r>
          </a:p>
          <a:p>
            <a:pPr algn="ctr"/>
            <a:r>
              <a:rPr 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finer granularity (smaller than 4KB)?</a:t>
            </a: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0205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7" dur="indefinite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0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3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6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9" dur="indefinite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22" dur="indefinite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25" dur="indefinite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" dur="indefinite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28" dur="indefinite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31" dur="indefinite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3" dur="indefinite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34" dur="indefinite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37" dur="indefinite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9" dur="indefinite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40" dur="indefinite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2" dur="indefinite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43" dur="indefinite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46" dur="indefinite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8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49" dur="indefinite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8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59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1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62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4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65" dur="indefinite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7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68" dur="indefinite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3" dur="indefinite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74" dur="indefinite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21" grpId="0" animBg="1"/>
      <p:bldP spid="60" grpId="0"/>
      <p:bldP spid="72" grpId="0"/>
      <p:bldP spid="75" grpId="0"/>
      <p:bldP spid="76" grpId="0"/>
      <p:bldP spid="40" grpId="0" animBg="1"/>
      <p:bldP spid="3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Fine-grained Memory Management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8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837944" y="3141146"/>
            <a:ext cx="5163312" cy="1202254"/>
          </a:xfrm>
          <a:prstGeom prst="ellipse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Fine-grained </a:t>
            </a:r>
          </a:p>
          <a:p>
            <a:pPr algn="ctr"/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Memory Management</a:t>
            </a:r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5456370" y="1371600"/>
            <a:ext cx="3154230" cy="1945612"/>
            <a:chOff x="5456370" y="1371600"/>
            <a:chExt cx="3154230" cy="1945612"/>
          </a:xfrm>
        </p:grpSpPr>
        <p:sp>
          <p:nvSpPr>
            <p:cNvPr id="7" name="TextBox 6"/>
            <p:cNvSpPr txBox="1"/>
            <p:nvPr/>
          </p:nvSpPr>
          <p:spPr>
            <a:xfrm>
              <a:off x="5456370" y="1371600"/>
              <a:ext cx="315423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Fine-grained </a:t>
              </a:r>
            </a:p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data protection</a:t>
              </a:r>
            </a:p>
            <a:p>
              <a:pPr algn="ctr"/>
              <a:r>
                <a:rPr lang="en-US" sz="2400" b="1" dirty="0" smtClean="0"/>
                <a:t>(simpler programs)</a:t>
              </a:r>
              <a:endParaRPr lang="en-US" sz="2800" b="1" dirty="0" smtClean="0"/>
            </a:p>
          </p:txBody>
        </p:sp>
        <p:cxnSp>
          <p:nvCxnSpPr>
            <p:cNvPr id="10" name="Straight Arrow Connector 9"/>
            <p:cNvCxnSpPr>
              <a:stCxn id="5" idx="7"/>
            </p:cNvCxnSpPr>
            <p:nvPr/>
          </p:nvCxnSpPr>
          <p:spPr>
            <a:xfrm flipV="1">
              <a:off x="6245106" y="2695040"/>
              <a:ext cx="231894" cy="622172"/>
            </a:xfrm>
            <a:prstGeom prst="straightConnector1">
              <a:avLst/>
            </a:prstGeom>
            <a:ln w="254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266178" y="4167334"/>
            <a:ext cx="4001022" cy="2285425"/>
            <a:chOff x="266178" y="550346"/>
            <a:chExt cx="4001022" cy="2285425"/>
          </a:xfrm>
        </p:grpSpPr>
        <p:sp>
          <p:nvSpPr>
            <p:cNvPr id="6" name="TextBox 5"/>
            <p:cNvSpPr txBox="1"/>
            <p:nvPr/>
          </p:nvSpPr>
          <p:spPr>
            <a:xfrm>
              <a:off x="266178" y="1143000"/>
              <a:ext cx="4001022" cy="16927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More efficient </a:t>
              </a:r>
            </a:p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capacity management</a:t>
              </a:r>
            </a:p>
            <a:p>
              <a:pPr algn="ctr"/>
              <a:r>
                <a:rPr lang="en-US" sz="2400" b="1" dirty="0" smtClean="0"/>
                <a:t>(avoid internal fragmentation, deduplication)</a:t>
              </a:r>
            </a:p>
          </p:txBody>
        </p:sp>
        <p:cxnSp>
          <p:nvCxnSpPr>
            <p:cNvPr id="12" name="Straight Arrow Connector 11"/>
            <p:cNvCxnSpPr>
              <a:stCxn id="5" idx="3"/>
            </p:cNvCxnSpPr>
            <p:nvPr/>
          </p:nvCxnSpPr>
          <p:spPr>
            <a:xfrm flipH="1">
              <a:off x="2514601" y="550346"/>
              <a:ext cx="79493" cy="592654"/>
            </a:xfrm>
            <a:prstGeom prst="straightConnector1">
              <a:avLst/>
            </a:prstGeom>
            <a:ln w="254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4717782" y="4167334"/>
            <a:ext cx="3816618" cy="2173637"/>
            <a:chOff x="2488206" y="4167334"/>
            <a:chExt cx="3816618" cy="2173637"/>
          </a:xfrm>
        </p:grpSpPr>
        <p:sp>
          <p:nvSpPr>
            <p:cNvPr id="8" name="TextBox 7"/>
            <p:cNvSpPr txBox="1"/>
            <p:nvPr/>
          </p:nvSpPr>
          <p:spPr>
            <a:xfrm>
              <a:off x="2488206" y="4648200"/>
              <a:ext cx="3816618" cy="16927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Fine-grained </a:t>
              </a:r>
            </a:p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metadata management</a:t>
              </a:r>
            </a:p>
            <a:p>
              <a:pPr algn="ctr"/>
              <a:r>
                <a:rPr lang="en-US" sz="2400" b="1" dirty="0" smtClean="0"/>
                <a:t>(better security, efficient software debugging) </a:t>
              </a:r>
              <a:endParaRPr lang="en-US" sz="2800" b="1" dirty="0" smtClean="0"/>
            </a:p>
          </p:txBody>
        </p:sp>
        <p:cxnSp>
          <p:nvCxnSpPr>
            <p:cNvPr id="14" name="Straight Arrow Connector 13"/>
            <p:cNvCxnSpPr>
              <a:stCxn id="5" idx="5"/>
            </p:cNvCxnSpPr>
            <p:nvPr/>
          </p:nvCxnSpPr>
          <p:spPr>
            <a:xfrm>
              <a:off x="4015530" y="4167334"/>
              <a:ext cx="43623" cy="480866"/>
            </a:xfrm>
            <a:prstGeom prst="straightConnector1">
              <a:avLst/>
            </a:prstGeom>
            <a:ln w="254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457200" y="1447800"/>
            <a:ext cx="3154230" cy="1869412"/>
            <a:chOff x="5456370" y="1371600"/>
            <a:chExt cx="3154230" cy="1869412"/>
          </a:xfrm>
        </p:grpSpPr>
        <p:sp>
          <p:nvSpPr>
            <p:cNvPr id="21" name="TextBox 20"/>
            <p:cNvSpPr txBox="1"/>
            <p:nvPr/>
          </p:nvSpPr>
          <p:spPr>
            <a:xfrm>
              <a:off x="5456370" y="1371600"/>
              <a:ext cx="3154230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Higher Performance</a:t>
              </a:r>
            </a:p>
            <a:p>
              <a:pPr algn="ctr"/>
              <a:r>
                <a:rPr lang="en-US" sz="2400" b="1" dirty="0" smtClean="0"/>
                <a:t>(e.g., more efficient </a:t>
              </a:r>
            </a:p>
            <a:p>
              <a:pPr algn="ctr"/>
              <a:r>
                <a:rPr lang="en-US" sz="2400" b="1" dirty="0" smtClean="0"/>
                <a:t>copy-on-write)</a:t>
              </a:r>
              <a:endParaRPr lang="en-US" sz="2800" b="1" dirty="0" smtClean="0"/>
            </a:p>
          </p:txBody>
        </p:sp>
        <p:cxnSp>
          <p:nvCxnSpPr>
            <p:cNvPr id="22" name="Straight Arrow Connector 21"/>
            <p:cNvCxnSpPr>
              <a:stCxn id="5" idx="1"/>
            </p:cNvCxnSpPr>
            <p:nvPr/>
          </p:nvCxnSpPr>
          <p:spPr>
            <a:xfrm flipH="1" flipV="1">
              <a:off x="7437571" y="2695040"/>
              <a:ext cx="155693" cy="545972"/>
            </a:xfrm>
            <a:prstGeom prst="straightConnector1">
              <a:avLst/>
            </a:prstGeom>
            <a:ln w="254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00082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Goal: Efficient Fine-grained Memory Management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9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101219" y="1295397"/>
            <a:ext cx="47763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Existing Virtual Memory Framework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673011" y="1818616"/>
            <a:ext cx="7632789" cy="1229382"/>
            <a:chOff x="673011" y="1666219"/>
            <a:chExt cx="7632789" cy="1052512"/>
          </a:xfrm>
        </p:grpSpPr>
        <p:grpSp>
          <p:nvGrpSpPr>
            <p:cNvPr id="10" name="Group 9"/>
            <p:cNvGrpSpPr/>
            <p:nvPr/>
          </p:nvGrpSpPr>
          <p:grpSpPr>
            <a:xfrm>
              <a:off x="673011" y="2209799"/>
              <a:ext cx="7632789" cy="508932"/>
              <a:chOff x="673011" y="2209799"/>
              <a:chExt cx="7632789" cy="508932"/>
            </a:xfrm>
          </p:grpSpPr>
          <p:sp>
            <p:nvSpPr>
              <p:cNvPr id="6" name="Rounded Rectangle 5"/>
              <p:cNvSpPr/>
              <p:nvPr/>
            </p:nvSpPr>
            <p:spPr>
              <a:xfrm>
                <a:off x="673011" y="2209801"/>
                <a:ext cx="3670389" cy="508930"/>
              </a:xfrm>
              <a:prstGeom prst="roundRect">
                <a:avLst/>
              </a:prstGeom>
              <a:solidFill>
                <a:schemeClr val="accent2"/>
              </a:solidFill>
              <a:ln>
                <a:noFill/>
              </a:ln>
              <a:effectLst>
                <a:outerShdw blurRad="381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b="1" dirty="0" smtClean="0">
                    <a:solidFill>
                      <a:schemeClr val="bg1"/>
                    </a:solidFill>
                  </a:rPr>
                  <a:t>Low performance</a:t>
                </a:r>
                <a:endParaRPr lang="en-US" sz="2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8" name="Rounded Rectangle 7"/>
              <p:cNvSpPr/>
              <p:nvPr/>
            </p:nvSpPr>
            <p:spPr>
              <a:xfrm>
                <a:off x="4635411" y="2209799"/>
                <a:ext cx="3670389" cy="508930"/>
              </a:xfrm>
              <a:prstGeom prst="roundRect">
                <a:avLst/>
              </a:prstGeom>
              <a:solidFill>
                <a:schemeClr val="accent2"/>
              </a:solidFill>
              <a:ln>
                <a:noFill/>
              </a:ln>
              <a:effectLst>
                <a:outerShdw blurRad="381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b="1" dirty="0" smtClean="0">
                    <a:solidFill>
                      <a:schemeClr val="bg1"/>
                    </a:solidFill>
                  </a:rPr>
                  <a:t>High memory </a:t>
                </a:r>
                <a:r>
                  <a:rPr lang="en-US" sz="2400" b="1" dirty="0">
                    <a:solidFill>
                      <a:schemeClr val="bg1"/>
                    </a:solidFill>
                  </a:rPr>
                  <a:t>r</a:t>
                </a:r>
                <a:r>
                  <a:rPr lang="en-US" sz="2400" b="1" dirty="0" smtClean="0">
                    <a:solidFill>
                      <a:schemeClr val="bg1"/>
                    </a:solidFill>
                  </a:rPr>
                  <a:t>edundancy</a:t>
                </a:r>
                <a:endParaRPr lang="en-US" sz="2400" b="1" dirty="0">
                  <a:solidFill>
                    <a:schemeClr val="bg1"/>
                  </a:solidFill>
                </a:endParaRPr>
              </a:p>
            </p:txBody>
          </p:sp>
        </p:grpSp>
        <p:cxnSp>
          <p:nvCxnSpPr>
            <p:cNvPr id="12" name="Straight Arrow Connector 11"/>
            <p:cNvCxnSpPr>
              <a:stCxn id="9" idx="2"/>
            </p:cNvCxnSpPr>
            <p:nvPr/>
          </p:nvCxnSpPr>
          <p:spPr>
            <a:xfrm flipH="1">
              <a:off x="3962400" y="1666219"/>
              <a:ext cx="527005" cy="543581"/>
            </a:xfrm>
            <a:prstGeom prst="straightConnector1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9" idx="2"/>
            </p:cNvCxnSpPr>
            <p:nvPr/>
          </p:nvCxnSpPr>
          <p:spPr>
            <a:xfrm>
              <a:off x="4489405" y="1666220"/>
              <a:ext cx="463595" cy="543581"/>
            </a:xfrm>
            <a:prstGeom prst="straightConnector1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489581" y="4419600"/>
            <a:ext cx="1644019" cy="1600200"/>
            <a:chOff x="457200" y="4114800"/>
            <a:chExt cx="1644019" cy="1600200"/>
          </a:xfrm>
        </p:grpSpPr>
        <p:sp>
          <p:nvSpPr>
            <p:cNvPr id="25" name="Rounded Rectangle 24"/>
            <p:cNvSpPr/>
            <p:nvPr/>
          </p:nvSpPr>
          <p:spPr>
            <a:xfrm>
              <a:off x="457200" y="4114800"/>
              <a:ext cx="1644019" cy="16002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grpSp>
          <p:nvGrpSpPr>
            <p:cNvPr id="24" name="Group 23"/>
            <p:cNvGrpSpPr/>
            <p:nvPr/>
          </p:nvGrpSpPr>
          <p:grpSpPr>
            <a:xfrm>
              <a:off x="673012" y="4419600"/>
              <a:ext cx="1211340" cy="1066800"/>
              <a:chOff x="673011" y="4267200"/>
              <a:chExt cx="1384389" cy="1219200"/>
            </a:xfrm>
          </p:grpSpPr>
          <p:sp>
            <p:nvSpPr>
              <p:cNvPr id="17" name="Rounded Rectangle 16"/>
              <p:cNvSpPr/>
              <p:nvPr/>
            </p:nvSpPr>
            <p:spPr>
              <a:xfrm>
                <a:off x="673011" y="4648200"/>
                <a:ext cx="469989" cy="685800"/>
              </a:xfrm>
              <a:prstGeom prst="roundRect">
                <a:avLst/>
              </a:prstGeom>
              <a:solidFill>
                <a:schemeClr val="tx2"/>
              </a:solidFill>
              <a:ln>
                <a:noFill/>
              </a:ln>
              <a:effectLst>
                <a:outerShdw blurRad="381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600" b="1" dirty="0" smtClean="0">
                    <a:solidFill>
                      <a:schemeClr val="bg1"/>
                    </a:solidFill>
                  </a:rPr>
                  <a:t>V</a:t>
                </a:r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8" name="Rounded Rectangle 17"/>
              <p:cNvSpPr/>
              <p:nvPr/>
            </p:nvSpPr>
            <p:spPr>
              <a:xfrm>
                <a:off x="1587411" y="4267200"/>
                <a:ext cx="469989" cy="685800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381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600" b="1" dirty="0" smtClean="0">
                    <a:solidFill>
                      <a:schemeClr val="bg1"/>
                    </a:solidFill>
                  </a:rPr>
                  <a:t>P</a:t>
                </a:r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>
                <a:off x="1587411" y="5257800"/>
                <a:ext cx="469989" cy="228600"/>
              </a:xfrm>
              <a:prstGeom prst="roundRect">
                <a:avLst/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  <a:effectLst>
                <a:outerShdw blurRad="381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600" b="1" dirty="0" smtClean="0">
                    <a:solidFill>
                      <a:schemeClr val="tx1"/>
                    </a:solidFill>
                  </a:rPr>
                  <a:t>O</a:t>
                </a:r>
                <a:endParaRPr lang="en-US" sz="16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21" name="Straight Arrow Connector 20"/>
              <p:cNvCxnSpPr>
                <a:stCxn id="17" idx="3"/>
                <a:endCxn id="18" idx="1"/>
              </p:cNvCxnSpPr>
              <p:nvPr/>
            </p:nvCxnSpPr>
            <p:spPr>
              <a:xfrm flipV="1">
                <a:off x="1143000" y="4610100"/>
                <a:ext cx="444411" cy="381000"/>
              </a:xfrm>
              <a:prstGeom prst="straightConnector1">
                <a:avLst/>
              </a:prstGeom>
              <a:ln w="25400">
                <a:solidFill>
                  <a:schemeClr val="tx1">
                    <a:lumMod val="85000"/>
                    <a:lumOff val="1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/>
              <p:cNvCxnSpPr>
                <a:stCxn id="17" idx="3"/>
                <a:endCxn id="19" idx="1"/>
              </p:cNvCxnSpPr>
              <p:nvPr/>
            </p:nvCxnSpPr>
            <p:spPr>
              <a:xfrm>
                <a:off x="1143000" y="4991100"/>
                <a:ext cx="444411" cy="381000"/>
              </a:xfrm>
              <a:prstGeom prst="straightConnector1">
                <a:avLst/>
              </a:prstGeom>
              <a:ln w="25400">
                <a:solidFill>
                  <a:schemeClr val="tx1">
                    <a:lumMod val="85000"/>
                    <a:lumOff val="1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7" name="Rounded Rectangle 26"/>
          <p:cNvSpPr/>
          <p:nvPr/>
        </p:nvSpPr>
        <p:spPr>
          <a:xfrm>
            <a:off x="2971800" y="4495800"/>
            <a:ext cx="5791200" cy="5334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Enable efficient fine-grained management</a:t>
            </a:r>
            <a:endParaRPr lang="en-US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2971800" y="5334000"/>
            <a:ext cx="5791200" cy="5334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Low implementation cost</a:t>
            </a:r>
            <a:endParaRPr lang="en-US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29" name="Straight Arrow Connector 28"/>
          <p:cNvCxnSpPr>
            <a:stCxn id="25" idx="3"/>
            <a:endCxn id="27" idx="1"/>
          </p:cNvCxnSpPr>
          <p:nvPr/>
        </p:nvCxnSpPr>
        <p:spPr>
          <a:xfrm flipV="1">
            <a:off x="2133600" y="4762500"/>
            <a:ext cx="838200" cy="457200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5" idx="3"/>
            <a:endCxn id="28" idx="1"/>
          </p:cNvCxnSpPr>
          <p:nvPr/>
        </p:nvCxnSpPr>
        <p:spPr>
          <a:xfrm>
            <a:off x="2133600" y="5219700"/>
            <a:ext cx="838200" cy="381000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433968" y="3657600"/>
            <a:ext cx="4214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New Virtual Memory Framework</a:t>
            </a:r>
          </a:p>
        </p:txBody>
      </p:sp>
    </p:spTree>
    <p:extLst>
      <p:ext uri="{BB962C8B-B14F-4D97-AF65-F5344CB8AC3E}">
        <p14:creationId xmlns:p14="http://schemas.microsoft.com/office/powerpoint/2010/main" val="3281382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35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8E595"/>
      </a:accent1>
      <a:accent2>
        <a:srgbClr val="C00000"/>
      </a:accent2>
      <a:accent3>
        <a:srgbClr val="40627C"/>
      </a:accent3>
      <a:accent4>
        <a:srgbClr val="26393D"/>
      </a:accent4>
      <a:accent5>
        <a:srgbClr val="FFFAE4"/>
      </a:accent5>
      <a:accent6>
        <a:srgbClr val="5A5A5A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800" b="1" dirty="0">
            <a:solidFill>
              <a:schemeClr val="tx1">
                <a:lumMod val="85000"/>
                <a:lumOff val="15000"/>
              </a:schemeClr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accent2"/>
          </a:solidFill>
          <a:tailEnd type="stealth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ctr">
          <a:defRPr sz="2800" b="1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14804</TotalTime>
  <Words>1363</Words>
  <Application>Microsoft Macintosh PowerPoint</Application>
  <PresentationFormat>On-screen Show (4:3)</PresentationFormat>
  <Paragraphs>449</Paragraphs>
  <Slides>29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Page Overlays An Enhanced Virtual Memory Framework to Enable Fine-grained Memory Management</vt:lpstr>
      <vt:lpstr>Executive Summary</vt:lpstr>
      <vt:lpstr>Existing Virtual Memory Systems</vt:lpstr>
      <vt:lpstr>Case Study: Copy-on-Write</vt:lpstr>
      <vt:lpstr>Shortcomings of Page-granularity Management</vt:lpstr>
      <vt:lpstr>Shortcomings of Page-granularity Management</vt:lpstr>
      <vt:lpstr>Shortcomings of Page-granularity Management</vt:lpstr>
      <vt:lpstr>Fine-grained Memory Management</vt:lpstr>
      <vt:lpstr>Goal: Efficient Fine-grained Memory Management</vt:lpstr>
      <vt:lpstr>Outline</vt:lpstr>
      <vt:lpstr>The Page Overlay Framework</vt:lpstr>
      <vt:lpstr>Overlay-on-Write: An Efficient Copy-on-Write</vt:lpstr>
      <vt:lpstr>Outline</vt:lpstr>
      <vt:lpstr>Implementation Overview</vt:lpstr>
      <vt:lpstr>Implementation Challenges</vt:lpstr>
      <vt:lpstr>Identifying Overlay Cache Lines: Overlay Bit Vector</vt:lpstr>
      <vt:lpstr>Addressing Overlay Cache Lines: Naïve Approach</vt:lpstr>
      <vt:lpstr>Addressing Overlay Cache Lines: Dual Address Design</vt:lpstr>
      <vt:lpstr>Virtual-to-Overlay Mappings</vt:lpstr>
      <vt:lpstr>Keeping TLBs Coherent</vt:lpstr>
      <vt:lpstr>Final Implementation</vt:lpstr>
      <vt:lpstr>Other Details in the Paper</vt:lpstr>
      <vt:lpstr>Outline</vt:lpstr>
      <vt:lpstr>Methodology</vt:lpstr>
      <vt:lpstr>Overlay-on-Write</vt:lpstr>
      <vt:lpstr>Fork Benchmark</vt:lpstr>
      <vt:lpstr>Overlay-on-Write vs. Copy-on-Write on Fork</vt:lpstr>
      <vt:lpstr>Conclusion</vt:lpstr>
      <vt:lpstr>Page Overlays An Enhanced Virtual Memory Framework to Enable Fine-grained Memory Management</vt:lpstr>
    </vt:vector>
  </TitlesOfParts>
  <Company>Carnegie Mellon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Vivek Seshadri</dc:creator>
  <cp:lastModifiedBy>Onur Mutlu</cp:lastModifiedBy>
  <cp:revision>211</cp:revision>
  <cp:lastPrinted>2015-06-11T19:29:49Z</cp:lastPrinted>
  <dcterms:created xsi:type="dcterms:W3CDTF">2015-06-03T19:30:41Z</dcterms:created>
  <dcterms:modified xsi:type="dcterms:W3CDTF">2015-06-23T00:27:13Z</dcterms:modified>
</cp:coreProperties>
</file>