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0" r:id="rId4"/>
    <p:sldId id="271" r:id="rId5"/>
    <p:sldId id="272" r:id="rId6"/>
    <p:sldId id="273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07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3DE624E-B1AE-49C3-B30C-B016782EE491}" type="datetimeFigureOut">
              <a:rPr lang="en-US" smtClean="0"/>
              <a:t>6/22/15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86662FF-22AE-4BAB-8C01-3DB01D8E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3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“mostly similar”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0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“mostly similar”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0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“mostly similar”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0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“mostly similar”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0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“mostly similar”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662FF-22AE-4BAB-8C01-3DB01D8E3B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5A68A8-3DBF-424E-B1C6-32433776BEAE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0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6B8FBA-6839-4BA4-927F-AE7C56A5C012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1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2FF94-0198-4D6E-ACD0-EC2013DCE58B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5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11DD18-26BC-4139-8501-8F2072786B53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60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B0B57-3527-4495-84F2-1D4318160F38}" type="datetime1">
              <a:rPr lang="en-US" smtClean="0"/>
              <a:t>6/22/15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1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967FE8-7C54-4A7F-9243-C7CF1E781772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3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E08EF4-C20F-4F9D-88BE-31CE6983344D}" type="datetime1">
              <a:rPr lang="en-US" smtClean="0"/>
              <a:t>6/22/15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9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AB0423-A072-43C0-BC63-A6604F63FABF}" type="datetime1">
              <a:rPr lang="en-US" smtClean="0"/>
              <a:t>6/22/15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582F0D-4630-442A-9D69-93AE3E3DEDB0}" type="datetime1">
              <a:rPr lang="en-US" smtClean="0"/>
              <a:t>6/22/15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E071D9-8F13-49E1-BE38-ACFB8CD9F0C0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8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7D6A1F-850C-4C50-8FA9-36A93D9BA480}" type="datetime1">
              <a:rPr lang="en-US" smtClean="0"/>
              <a:t>6/22/15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AEA72-A156-47E1-8CF5-744DC386C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2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vert="horz" lIns="36576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610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92875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67AEA72-A156-47E1-8CF5-744DC386C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7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0302" y="381000"/>
            <a:ext cx="9404604" cy="2533651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Page Overlays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 Enhanced Virtual Memory Framework to Enable Fine-grained Memory Management</a:t>
            </a:r>
            <a:b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Session 2B – 10:45 AM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871" y="3200400"/>
            <a:ext cx="7946259" cy="2057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Vivek Seshadri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Gennady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Pekhimenko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Olatunji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Ruwase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Onur Mutlu, Phillip B. Gibbons, Michael A. Kozuch,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Todd C. Mowry,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Trishul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Chilimbi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5562600"/>
            <a:ext cx="1258424" cy="8155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473871"/>
            <a:ext cx="1079329" cy="10793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38800"/>
            <a:ext cx="2133600" cy="595250"/>
          </a:xfrm>
          <a:prstGeom prst="rect">
            <a:avLst/>
          </a:prstGeom>
        </p:spPr>
      </p:pic>
      <p:pic>
        <p:nvPicPr>
          <p:cNvPr id="9" name="Picture 4" descr="safari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5753293"/>
            <a:ext cx="1447800" cy="41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3928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842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memory at a fine-granularity has many benefits</a:t>
            </a:r>
          </a:p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(efficient capacity management, protection, security, …)</a:t>
            </a:r>
          </a:p>
        </p:txBody>
      </p:sp>
    </p:spTree>
    <p:extLst>
      <p:ext uri="{BB962C8B-B14F-4D97-AF65-F5344CB8AC3E}">
        <p14:creationId xmlns:p14="http://schemas.microsoft.com/office/powerpoint/2010/main" val="1406513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842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memory at a fine-granularity has many benefits</a:t>
            </a:r>
          </a:p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(efficient capacity management, protection, security,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143000"/>
            <a:ext cx="5862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4KB (page size) is </a:t>
            </a:r>
            <a:r>
              <a:rPr lang="en-US" sz="3200" b="1" dirty="0" smtClean="0">
                <a:solidFill>
                  <a:schemeClr val="accent2"/>
                </a:solidFill>
              </a:rPr>
              <a:t>NOT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fine-granularity</a:t>
            </a:r>
          </a:p>
        </p:txBody>
      </p:sp>
    </p:spTree>
    <p:extLst>
      <p:ext uri="{BB962C8B-B14F-4D97-AF65-F5344CB8AC3E}">
        <p14:creationId xmlns:p14="http://schemas.microsoft.com/office/powerpoint/2010/main" val="215905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842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memory at a fine-granularity has many benefits</a:t>
            </a:r>
          </a:p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(efficient capacity management, protection, security,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143000"/>
            <a:ext cx="5862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4KB (page size) is </a:t>
            </a:r>
            <a:r>
              <a:rPr lang="en-US" sz="3200" b="1" dirty="0" smtClean="0">
                <a:solidFill>
                  <a:schemeClr val="accent2"/>
                </a:solidFill>
              </a:rPr>
              <a:t>NOT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fine-granularity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17589" y="2133600"/>
            <a:ext cx="2182811" cy="1905000"/>
            <a:chOff x="457200" y="4222827"/>
            <a:chExt cx="1644019" cy="1492173"/>
          </a:xfrm>
        </p:grpSpPr>
        <p:sp>
          <p:nvSpPr>
            <p:cNvPr id="8" name="Rounded Rectangle 7"/>
            <p:cNvSpPr/>
            <p:nvPr/>
          </p:nvSpPr>
          <p:spPr>
            <a:xfrm>
              <a:off x="457200" y="4222827"/>
              <a:ext cx="1644019" cy="149217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V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P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587411" y="5181600"/>
                <a:ext cx="469989" cy="3048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accent2"/>
                </a:solidFill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</a:rPr>
                  <a:t>O</a:t>
                </a: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" name="Straight Arrow Connector 12"/>
              <p:cNvCxnSpPr>
                <a:stCxn id="10" idx="3"/>
                <a:endCxn id="11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10" idx="3"/>
                <a:endCxn id="12" idx="1"/>
              </p:cNvCxnSpPr>
              <p:nvPr/>
            </p:nvCxnSpPr>
            <p:spPr>
              <a:xfrm>
                <a:off x="1143000" y="4991100"/>
                <a:ext cx="444410" cy="3429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TextBox 14"/>
          <p:cNvSpPr txBox="1"/>
          <p:nvPr/>
        </p:nvSpPr>
        <p:spPr>
          <a:xfrm>
            <a:off x="3962400" y="1752600"/>
            <a:ext cx="3520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tx2"/>
                </a:solidFill>
              </a:rPr>
              <a:t>Page Overlays</a:t>
            </a:r>
          </a:p>
        </p:txBody>
      </p:sp>
    </p:spTree>
    <p:extLst>
      <p:ext uri="{BB962C8B-B14F-4D97-AF65-F5344CB8AC3E}">
        <p14:creationId xmlns:p14="http://schemas.microsoft.com/office/powerpoint/2010/main" val="215905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842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memory at a fine-granularity has many benefits</a:t>
            </a:r>
          </a:p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(efficient capacity management, protection, security,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143000"/>
            <a:ext cx="5862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4KB (page size) is </a:t>
            </a:r>
            <a:r>
              <a:rPr lang="en-US" sz="3200" b="1" dirty="0" smtClean="0">
                <a:solidFill>
                  <a:schemeClr val="accent2"/>
                </a:solidFill>
              </a:rPr>
              <a:t>NOT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fine-granularity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17589" y="2133600"/>
            <a:ext cx="2182811" cy="1905000"/>
            <a:chOff x="457200" y="4222827"/>
            <a:chExt cx="1644019" cy="1492173"/>
          </a:xfrm>
        </p:grpSpPr>
        <p:sp>
          <p:nvSpPr>
            <p:cNvPr id="8" name="Rounded Rectangle 7"/>
            <p:cNvSpPr/>
            <p:nvPr/>
          </p:nvSpPr>
          <p:spPr>
            <a:xfrm>
              <a:off x="457200" y="4222827"/>
              <a:ext cx="1644019" cy="149217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V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P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587411" y="5181600"/>
                <a:ext cx="469989" cy="3048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accent2"/>
                </a:solidFill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</a:rPr>
                  <a:t>O</a:t>
                </a: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" name="Straight Arrow Connector 12"/>
              <p:cNvCxnSpPr>
                <a:stCxn id="10" idx="3"/>
                <a:endCxn id="11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10" idx="3"/>
                <a:endCxn id="12" idx="1"/>
              </p:cNvCxnSpPr>
              <p:nvPr/>
            </p:nvCxnSpPr>
            <p:spPr>
              <a:xfrm>
                <a:off x="1143000" y="4991100"/>
                <a:ext cx="444410" cy="3429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TextBox 14"/>
          <p:cNvSpPr txBox="1"/>
          <p:nvPr/>
        </p:nvSpPr>
        <p:spPr>
          <a:xfrm>
            <a:off x="3962400" y="1752600"/>
            <a:ext cx="3520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tx2"/>
                </a:solidFill>
              </a:rPr>
              <a:t>Page Overlays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0" y="2743200"/>
            <a:ext cx="4254780" cy="1487507"/>
            <a:chOff x="3810000" y="2743200"/>
            <a:chExt cx="4254780" cy="1487507"/>
          </a:xfrm>
        </p:grpSpPr>
        <p:sp>
          <p:nvSpPr>
            <p:cNvPr id="16" name="Rounded Rectangle 15"/>
            <p:cNvSpPr/>
            <p:nvPr/>
          </p:nvSpPr>
          <p:spPr>
            <a:xfrm>
              <a:off x="3810000" y="2743200"/>
              <a:ext cx="4254780" cy="54161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b="1" dirty="0" smtClean="0">
                  <a:solidFill>
                    <a:schemeClr val="bg1"/>
                  </a:solidFill>
                </a:rPr>
                <a:t>Simple </a:t>
              </a:r>
              <a:r>
                <a:rPr lang="en-US" sz="3200" b="1" dirty="0" smtClean="0">
                  <a:solidFill>
                    <a:schemeClr val="bg1"/>
                  </a:solidFill>
                  <a:latin typeface="Lucida Console"/>
                </a:rPr>
                <a:t>→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Low cost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818553" y="3276600"/>
              <a:ext cx="424622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Largely retains  the structure of </a:t>
              </a:r>
            </a:p>
            <a:p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existing virtual memory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905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842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memory at a fine-granularity has many benefits</a:t>
            </a:r>
          </a:p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(efficient capacity management, protection, security,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143000"/>
            <a:ext cx="5862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4KB (page size) is </a:t>
            </a:r>
            <a:r>
              <a:rPr lang="en-US" sz="3200" b="1" dirty="0" smtClean="0">
                <a:solidFill>
                  <a:schemeClr val="accent2"/>
                </a:solidFill>
              </a:rPr>
              <a:t>NOT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fine-granularity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17589" y="2133600"/>
            <a:ext cx="2182811" cy="1905000"/>
            <a:chOff x="457200" y="4222827"/>
            <a:chExt cx="1644019" cy="1492173"/>
          </a:xfrm>
        </p:grpSpPr>
        <p:sp>
          <p:nvSpPr>
            <p:cNvPr id="8" name="Rounded Rectangle 7"/>
            <p:cNvSpPr/>
            <p:nvPr/>
          </p:nvSpPr>
          <p:spPr>
            <a:xfrm>
              <a:off x="457200" y="4222827"/>
              <a:ext cx="1644019" cy="149217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381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3012" y="4419600"/>
              <a:ext cx="1211340" cy="1066800"/>
              <a:chOff x="673011" y="4267200"/>
              <a:chExt cx="1384389" cy="12192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673011" y="4648200"/>
                <a:ext cx="469989" cy="685800"/>
              </a:xfrm>
              <a:prstGeom prst="roundRect">
                <a:avLst/>
              </a:prstGeom>
              <a:solidFill>
                <a:schemeClr val="tx2"/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V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1587411" y="4267200"/>
                <a:ext cx="469989" cy="68580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P</a:t>
                </a:r>
                <a:endParaRPr lang="en-US" sz="4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587411" y="5181600"/>
                <a:ext cx="469989" cy="304800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  <a:ln w="57150">
                <a:solidFill>
                  <a:schemeClr val="accent2"/>
                </a:solidFill>
              </a:ln>
              <a:effectLst>
                <a:outerShdw blurRad="381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</a:rPr>
                  <a:t>O</a:t>
                </a: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" name="Straight Arrow Connector 12"/>
              <p:cNvCxnSpPr>
                <a:stCxn id="10" idx="3"/>
                <a:endCxn id="11" idx="1"/>
              </p:cNvCxnSpPr>
              <p:nvPr/>
            </p:nvCxnSpPr>
            <p:spPr>
              <a:xfrm flipV="1">
                <a:off x="1143000" y="4610100"/>
                <a:ext cx="444411" cy="3810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10" idx="3"/>
                <a:endCxn id="12" idx="1"/>
              </p:cNvCxnSpPr>
              <p:nvPr/>
            </p:nvCxnSpPr>
            <p:spPr>
              <a:xfrm>
                <a:off x="1143000" y="4991100"/>
                <a:ext cx="444410" cy="342900"/>
              </a:xfrm>
              <a:prstGeom prst="straightConnector1">
                <a:avLst/>
              </a:prstGeom>
              <a:ln w="25400">
                <a:solidFill>
                  <a:schemeClr val="tx1">
                    <a:lumMod val="85000"/>
                    <a:lumOff val="1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/>
          <p:nvPr/>
        </p:nvGrpSpPr>
        <p:grpSpPr>
          <a:xfrm>
            <a:off x="152400" y="4495800"/>
            <a:ext cx="8922329" cy="2138065"/>
            <a:chOff x="152400" y="4495800"/>
            <a:chExt cx="8922329" cy="2138065"/>
          </a:xfrm>
        </p:grpSpPr>
        <p:sp>
          <p:nvSpPr>
            <p:cNvPr id="17" name="Rounded Rectangle 16"/>
            <p:cNvSpPr/>
            <p:nvPr/>
          </p:nvSpPr>
          <p:spPr>
            <a:xfrm>
              <a:off x="349831" y="4495800"/>
              <a:ext cx="8305800" cy="56783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b="1" dirty="0" smtClean="0">
                  <a:solidFill>
                    <a:schemeClr val="bg1"/>
                  </a:solidFill>
                </a:rPr>
                <a:t>Powerful Access Semantics </a:t>
              </a:r>
              <a:r>
                <a:rPr lang="en-US" sz="3200" b="1" dirty="0" smtClean="0">
                  <a:solidFill>
                    <a:schemeClr val="bg1"/>
                  </a:solidFill>
                  <a:latin typeface="Lucida Console"/>
                </a:rPr>
                <a:t>→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Many applications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063" y="5105400"/>
              <a:ext cx="34419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/>
                  </a:solidFill>
                </a:rPr>
                <a:t>Efficient copy-on-write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72507" y="5181600"/>
              <a:ext cx="40868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Sparse data structure representation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617031" y="6044625"/>
              <a:ext cx="40612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3200" b="1" dirty="0" smtClean="0">
                  <a:solidFill>
                    <a:schemeClr val="tx2"/>
                  </a:solidFill>
                </a:rPr>
                <a:t>Fine-grained deduplication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52400" y="5720715"/>
              <a:ext cx="2392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Memory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checkpointing</a:t>
              </a:r>
              <a:endPara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6172200"/>
              <a:ext cx="2736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Virtualizing speculation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67000" y="5638800"/>
              <a:ext cx="2690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Flexible </a:t>
              </a:r>
              <a:r>
                <a:rPr lang="en-US" sz="2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superpages</a:t>
              </a:r>
              <a:endPara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10200" y="5638800"/>
              <a:ext cx="366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Fine-grained metadata management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962400" y="1752600"/>
            <a:ext cx="3520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tx2"/>
                </a:solidFill>
              </a:rPr>
              <a:t>Page Overlays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0" y="2743200"/>
            <a:ext cx="4254780" cy="1487507"/>
            <a:chOff x="3810000" y="2743200"/>
            <a:chExt cx="4254780" cy="1487507"/>
          </a:xfrm>
        </p:grpSpPr>
        <p:sp>
          <p:nvSpPr>
            <p:cNvPr id="16" name="Rounded Rectangle 15"/>
            <p:cNvSpPr/>
            <p:nvPr/>
          </p:nvSpPr>
          <p:spPr>
            <a:xfrm>
              <a:off x="3810000" y="2743200"/>
              <a:ext cx="4254780" cy="54161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b="1" dirty="0" smtClean="0">
                  <a:solidFill>
                    <a:schemeClr val="bg1"/>
                  </a:solidFill>
                </a:rPr>
                <a:t>Simple </a:t>
              </a:r>
              <a:r>
                <a:rPr lang="en-US" sz="3200" b="1" dirty="0" smtClean="0">
                  <a:solidFill>
                    <a:schemeClr val="bg1"/>
                  </a:solidFill>
                  <a:latin typeface="Lucida Console"/>
                </a:rPr>
                <a:t>→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Low cost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818553" y="3276600"/>
              <a:ext cx="424622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Largely retains  the structure of </a:t>
              </a:r>
            </a:p>
            <a:p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existing virtual memory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3363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8E595"/>
      </a:accent1>
      <a:accent2>
        <a:srgbClr val="C00000"/>
      </a:accent2>
      <a:accent3>
        <a:srgbClr val="40627C"/>
      </a:accent3>
      <a:accent4>
        <a:srgbClr val="26393D"/>
      </a:accent4>
      <a:accent5>
        <a:srgbClr val="FFFAE4"/>
      </a:accent5>
      <a:accent6>
        <a:srgbClr val="5A5A5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b="1" dirty="0">
            <a:solidFill>
              <a:schemeClr val="tx1">
                <a:lumMod val="85000"/>
                <a:lumOff val="1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2"/>
          </a:solidFill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28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11562</TotalTime>
  <Words>277</Words>
  <Application>Microsoft Macintosh PowerPoint</Application>
  <PresentationFormat>On-screen Show (4:3)</PresentationFormat>
  <Paragraphs>55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Page Overlays An Enhanced Virtual Memory Framework to Enable Fine-grained Memory Management Session 2B – 10:45 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Vivek Seshadri</dc:creator>
  <cp:lastModifiedBy>Onur Mutlu</cp:lastModifiedBy>
  <cp:revision>116</cp:revision>
  <cp:lastPrinted>2015-06-22T07:15:49Z</cp:lastPrinted>
  <dcterms:created xsi:type="dcterms:W3CDTF">2015-06-03T19:30:41Z</dcterms:created>
  <dcterms:modified xsi:type="dcterms:W3CDTF">2015-06-23T00:29:13Z</dcterms:modified>
</cp:coreProperties>
</file>