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8800425" cy="35999738"/>
  <p:notesSz cx="6858000" cy="9144000"/>
  <p:defaultTextStyle>
    <a:defPPr>
      <a:defRPr lang="en-US"/>
    </a:defPPr>
    <a:lvl1pPr marL="0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1pPr>
    <a:lvl2pPr marL="1555166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2pPr>
    <a:lvl3pPr marL="3110332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3pPr>
    <a:lvl4pPr marL="4665497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4pPr>
    <a:lvl5pPr marL="6220663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5pPr>
    <a:lvl6pPr marL="7775829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6pPr>
    <a:lvl7pPr marL="9330995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7pPr>
    <a:lvl8pPr marL="10886161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8pPr>
    <a:lvl9pPr marL="12441326" algn="l" defTabSz="3110332" rtl="0" eaLnBrk="1" latinLnBrk="0" hangingPunct="1">
      <a:defRPr sz="612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38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50" autoAdjust="0"/>
    <p:restoredTop sz="94660"/>
  </p:normalViewPr>
  <p:slideViewPr>
    <p:cSldViewPr snapToGrid="0">
      <p:cViewPr>
        <p:scale>
          <a:sx n="50" d="100"/>
          <a:sy n="50" d="100"/>
        </p:scale>
        <p:origin x="752" y="-80"/>
      </p:cViewPr>
      <p:guideLst>
        <p:guide orient="horz" pos="11338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0E655-A299-4205-8036-01C20934D809}" type="datetimeFigureOut">
              <a:rPr lang="en-US" smtClean="0"/>
              <a:t>7/12/15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1143000"/>
            <a:ext cx="2470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57148-1E92-4437-A7C7-7A9B067D3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64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5891626"/>
            <a:ext cx="24480361" cy="1253324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8908198"/>
            <a:ext cx="21600319" cy="869160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5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974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916653"/>
            <a:ext cx="6210092" cy="3050811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916653"/>
            <a:ext cx="18270270" cy="3050811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64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0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8974945"/>
            <a:ext cx="24840367" cy="14974888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4091502"/>
            <a:ext cx="24840367" cy="7874940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8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9583264"/>
            <a:ext cx="12240181" cy="228415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9583264"/>
            <a:ext cx="12240181" cy="228415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7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916661"/>
            <a:ext cx="24840367" cy="69582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8824938"/>
            <a:ext cx="12183928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3149904"/>
            <a:ext cx="12183928" cy="193415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8824938"/>
            <a:ext cx="12243932" cy="4324966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3149904"/>
            <a:ext cx="12243932" cy="193415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579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96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4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5183304"/>
            <a:ext cx="14580215" cy="25583147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99982"/>
            <a:ext cx="9288887" cy="839993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5183304"/>
            <a:ext cx="14580215" cy="25583147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0799922"/>
            <a:ext cx="9288887" cy="20008190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099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916661"/>
            <a:ext cx="24840367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9583264"/>
            <a:ext cx="24840367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39E6B-959A-436D-A410-3415768B2C00}" type="datetimeFigureOut">
              <a:rPr lang="en-US" smtClean="0"/>
              <a:t>7/12/15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3366432"/>
            <a:ext cx="9720143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3366432"/>
            <a:ext cx="6480096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2BED3-D373-4EE8-AA53-FAE8D2FA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6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7.jpeg"/><Relationship Id="rId12" Type="http://schemas.openxmlformats.org/officeDocument/2006/relationships/image" Target="../media/image8.png"/><Relationship Id="rId13" Type="http://schemas.openxmlformats.org/officeDocument/2006/relationships/hyperlink" Target="http://www.ece.cmu.edu/~safari/tr.html" TargetMode="External"/><Relationship Id="rId14" Type="http://schemas.openxmlformats.org/officeDocument/2006/relationships/hyperlink" Target="http://arxiv.org/abs/1506.08235" TargetMode="External"/><Relationship Id="rId15" Type="http://schemas.openxmlformats.org/officeDocument/2006/relationships/hyperlink" Target="https://github.com/CMU-SAFARI/optimal-seed-solver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oleObject" Target="../embeddings/oleObject1.bin"/><Relationship Id="rId7" Type="http://schemas.openxmlformats.org/officeDocument/2006/relationships/image" Target="../media/image1.emf"/><Relationship Id="rId8" Type="http://schemas.openxmlformats.org/officeDocument/2006/relationships/oleObject" Target="../embeddings/oleObject2.bin"/><Relationship Id="rId9" Type="http://schemas.openxmlformats.org/officeDocument/2006/relationships/image" Target="../media/image2.emf"/><Relationship Id="rId10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"/>
          <p:cNvSpPr txBox="1"/>
          <p:nvPr/>
        </p:nvSpPr>
        <p:spPr>
          <a:xfrm>
            <a:off x="618841" y="8600485"/>
            <a:ext cx="1237203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Assumption: </a:t>
            </a:r>
            <a:r>
              <a:rPr lang="en-US" sz="2800" dirty="0"/>
              <a:t>the frequency of any single seed of the read </a:t>
            </a:r>
            <a:r>
              <a:rPr lang="en-US" sz="2800" dirty="0" smtClean="0"/>
              <a:t>is already </a:t>
            </a:r>
            <a:r>
              <a:rPr lang="en-US" sz="2800" dirty="0"/>
              <a:t>known</a:t>
            </a:r>
            <a:endParaRPr lang="en-US" sz="2800" dirty="0">
              <a:solidFill>
                <a:srgbClr val="0070C0"/>
              </a:solidFill>
            </a:endParaRP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Baseline: </a:t>
            </a:r>
            <a:r>
              <a:rPr lang="en-US" sz="2800" dirty="0" smtClean="0"/>
              <a:t>enumerate all possible seed combinations, </a:t>
            </a:r>
            <a:r>
              <a:rPr lang="en-US" sz="2800" b="1" dirty="0">
                <a:solidFill>
                  <a:srgbClr val="FF0000"/>
                </a:solidFill>
              </a:rPr>
              <a:t>O(L</a:t>
            </a:r>
            <a:r>
              <a:rPr lang="en-US" sz="2800" b="1" baseline="30000" dirty="0">
                <a:solidFill>
                  <a:srgbClr val="FF0000"/>
                </a:solidFill>
              </a:rPr>
              <a:t>e+1</a:t>
            </a:r>
            <a:r>
              <a:rPr lang="en-US" sz="2800" b="1" dirty="0">
                <a:solidFill>
                  <a:srgbClr val="FF0000"/>
                </a:solidFill>
              </a:rPr>
              <a:t>) </a:t>
            </a:r>
            <a:r>
              <a:rPr lang="en-US" sz="2800" b="1" dirty="0" smtClean="0">
                <a:solidFill>
                  <a:srgbClr val="FF0000"/>
                </a:solidFill>
              </a:rPr>
              <a:t>possibilities</a:t>
            </a:r>
            <a:endParaRPr lang="en-US" sz="2800" b="1" dirty="0" smtClean="0"/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OSS:</a:t>
            </a:r>
            <a:r>
              <a:rPr lang="en-US" sz="2800" dirty="0" smtClean="0"/>
              <a:t> reduce the complexity to </a:t>
            </a:r>
            <a:r>
              <a:rPr lang="en-US" sz="2800" b="1" dirty="0" smtClean="0">
                <a:solidFill>
                  <a:srgbClr val="0070C0"/>
                </a:solidFill>
              </a:rPr>
              <a:t>O(e*L)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Induction: </a:t>
            </a:r>
            <a:r>
              <a:rPr lang="en-US" sz="2800" i="1" dirty="0" smtClean="0">
                <a:solidFill>
                  <a:srgbClr val="FF0000"/>
                </a:solidFill>
              </a:rPr>
              <a:t>m</a:t>
            </a:r>
            <a:r>
              <a:rPr lang="en-US" sz="2800" i="1" dirty="0" smtClean="0"/>
              <a:t> </a:t>
            </a:r>
            <a:r>
              <a:rPr lang="en-US" sz="2800" dirty="0" smtClean="0"/>
              <a:t>seeds </a:t>
            </a:r>
            <a:r>
              <a:rPr lang="en-US" sz="2800" dirty="0" smtClean="0">
                <a:sym typeface="Wingdings" panose="05000000000000000000" pitchFamily="2" charset="2"/>
              </a:rPr>
              <a:t> </a:t>
            </a:r>
            <a:r>
              <a:rPr lang="en-US" sz="2800" i="1" dirty="0" smtClean="0">
                <a:solidFill>
                  <a:srgbClr val="FF0000"/>
                </a:solidFill>
              </a:rPr>
              <a:t>m+1</a:t>
            </a:r>
            <a:r>
              <a:rPr lang="en-US" sz="2800" i="1" dirty="0" smtClean="0"/>
              <a:t> </a:t>
            </a:r>
            <a:r>
              <a:rPr lang="en-US" sz="2800" dirty="0" smtClean="0"/>
              <a:t>seeds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Assuming the </a:t>
            </a:r>
            <a:r>
              <a:rPr lang="en-US" sz="2800" b="1" dirty="0" smtClean="0"/>
              <a:t>least frequent</a:t>
            </a:r>
            <a:r>
              <a:rPr lang="en-US" sz="2800" dirty="0" smtClean="0"/>
              <a:t> </a:t>
            </a:r>
            <a:r>
              <a:rPr lang="en-US" sz="2800" i="1" dirty="0" smtClean="0">
                <a:solidFill>
                  <a:srgbClr val="FF0000"/>
                </a:solidFill>
              </a:rPr>
              <a:t>m</a:t>
            </a:r>
            <a:r>
              <a:rPr lang="en-US" sz="2800" dirty="0" smtClean="0"/>
              <a:t> seeds are already known for </a:t>
            </a:r>
            <a:r>
              <a:rPr lang="en-US" sz="2800" b="1" dirty="0" smtClean="0">
                <a:solidFill>
                  <a:srgbClr val="FF0000"/>
                </a:solidFill>
              </a:rPr>
              <a:t>any</a:t>
            </a:r>
            <a:r>
              <a:rPr lang="en-US" sz="2800" dirty="0" smtClean="0"/>
              <a:t> substring of the read, </a:t>
            </a:r>
            <a:r>
              <a:rPr lang="en-US" sz="2800" b="1" i="1" dirty="0" smtClean="0">
                <a:solidFill>
                  <a:srgbClr val="FF0000"/>
                </a:solidFill>
              </a:rPr>
              <a:t>R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For any substring, </a:t>
            </a:r>
            <a:r>
              <a:rPr lang="en-US" sz="2800" b="1" i="1" dirty="0" smtClean="0">
                <a:solidFill>
                  <a:srgbClr val="FF0000"/>
                </a:solidFill>
              </a:rPr>
              <a:t>S</a:t>
            </a:r>
            <a:r>
              <a:rPr lang="en-US" sz="2800" dirty="0" smtClean="0"/>
              <a:t>, it can then be divided into two parts by a divider, </a:t>
            </a:r>
            <a:r>
              <a:rPr lang="en-US" sz="2800" b="1" i="1" dirty="0" smtClean="0">
                <a:solidFill>
                  <a:srgbClr val="0070C0"/>
                </a:solidFill>
              </a:rPr>
              <a:t>P</a:t>
            </a:r>
            <a:r>
              <a:rPr lang="en-US" sz="2800" dirty="0" smtClean="0"/>
              <a:t>:           an </a:t>
            </a:r>
            <a:r>
              <a:rPr lang="en-US" sz="2800" i="1" dirty="0" smtClean="0">
                <a:solidFill>
                  <a:srgbClr val="FF0000"/>
                </a:solidFill>
              </a:rPr>
              <a:t>m</a:t>
            </a:r>
            <a:r>
              <a:rPr lang="en-US" sz="2800" dirty="0" smtClean="0"/>
              <a:t>-seed part and </a:t>
            </a:r>
            <a:r>
              <a:rPr lang="en-US" sz="2800" dirty="0"/>
              <a:t>an </a:t>
            </a:r>
            <a:r>
              <a:rPr lang="en-US" sz="2800" i="1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-seed </a:t>
            </a:r>
            <a:r>
              <a:rPr lang="en-US" sz="2800" dirty="0" smtClean="0"/>
              <a:t>part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The least frequent </a:t>
            </a:r>
            <a:r>
              <a:rPr lang="en-US" sz="2800" i="1" dirty="0" smtClean="0">
                <a:solidFill>
                  <a:srgbClr val="FF0000"/>
                </a:solidFill>
              </a:rPr>
              <a:t>m+1 </a:t>
            </a:r>
            <a:r>
              <a:rPr lang="en-US" sz="2800" dirty="0" smtClean="0"/>
              <a:t>seeds of </a:t>
            </a:r>
            <a:r>
              <a:rPr lang="en-US" sz="2800" b="1" i="1" dirty="0">
                <a:solidFill>
                  <a:srgbClr val="FF0000"/>
                </a:solidFill>
              </a:rPr>
              <a:t>S </a:t>
            </a:r>
            <a:r>
              <a:rPr lang="en-US" sz="2800" dirty="0" smtClean="0"/>
              <a:t>can be found by moving the divider, </a:t>
            </a:r>
            <a:r>
              <a:rPr lang="en-US" sz="2800" b="1" i="1" dirty="0">
                <a:solidFill>
                  <a:srgbClr val="0070C0"/>
                </a:solidFill>
              </a:rPr>
              <a:t>P</a:t>
            </a:r>
            <a:r>
              <a:rPr lang="en-US" sz="2800" dirty="0"/>
              <a:t>, </a:t>
            </a:r>
            <a:r>
              <a:rPr lang="en-US" sz="2800" dirty="0" smtClean="0"/>
              <a:t>|</a:t>
            </a:r>
            <a:r>
              <a:rPr lang="en-US" sz="2800" b="1" i="1" dirty="0" smtClean="0">
                <a:solidFill>
                  <a:srgbClr val="FF0000"/>
                </a:solidFill>
              </a:rPr>
              <a:t>S</a:t>
            </a:r>
            <a:r>
              <a:rPr lang="en-US" sz="2800" dirty="0" smtClean="0"/>
              <a:t>| times and select the </a:t>
            </a:r>
            <a:r>
              <a:rPr lang="en-US" sz="2800" b="1" dirty="0" smtClean="0">
                <a:solidFill>
                  <a:srgbClr val="0070C0"/>
                </a:solidFill>
              </a:rPr>
              <a:t>optimal divider </a:t>
            </a:r>
            <a:r>
              <a:rPr lang="en-US" sz="2800" dirty="0" smtClean="0"/>
              <a:t>with the </a:t>
            </a:r>
            <a:r>
              <a:rPr lang="en-US" sz="2800" b="1" dirty="0" smtClean="0"/>
              <a:t>minimum</a:t>
            </a:r>
            <a:r>
              <a:rPr lang="en-US" sz="2800" dirty="0" smtClean="0"/>
              <a:t> total seed frequency</a:t>
            </a:r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Insight: </a:t>
            </a:r>
            <a:r>
              <a:rPr lang="en-US" sz="2800" dirty="0" smtClean="0"/>
              <a:t>consecutive optimal seeds of the read </a:t>
            </a:r>
            <a:r>
              <a:rPr lang="en-US" sz="2800" b="1" dirty="0" smtClean="0"/>
              <a:t>must also be the optimal seeds of the substring</a:t>
            </a:r>
            <a:r>
              <a:rPr lang="en-US" sz="2800" dirty="0"/>
              <a:t> </a:t>
            </a:r>
            <a:r>
              <a:rPr lang="en-US" sz="2800" dirty="0" smtClean="0"/>
              <a:t>containing them (Fig 1)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6" name="TextBox 250"/>
          <p:cNvSpPr txBox="1"/>
          <p:nvPr/>
        </p:nvSpPr>
        <p:spPr>
          <a:xfrm>
            <a:off x="637892" y="591424"/>
            <a:ext cx="27472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400" dirty="0">
                <a:latin typeface="Franklin Gothic Medium Cond" panose="020B0606030402020204" pitchFamily="34" charset="0"/>
              </a:rPr>
              <a:t>Optimal Seed Solver: Optimizing Seed Selection in </a:t>
            </a:r>
            <a:r>
              <a:rPr lang="en-US" sz="5400" dirty="0" smtClean="0">
                <a:latin typeface="Franklin Gothic Medium Cond" panose="020B0606030402020204" pitchFamily="34" charset="0"/>
              </a:rPr>
              <a:t>Read Mapping</a:t>
            </a:r>
          </a:p>
        </p:txBody>
      </p:sp>
      <p:sp>
        <p:nvSpPr>
          <p:cNvPr id="7" name="TextBox 223"/>
          <p:cNvSpPr txBox="1"/>
          <p:nvPr/>
        </p:nvSpPr>
        <p:spPr>
          <a:xfrm>
            <a:off x="2657798" y="1677270"/>
            <a:ext cx="2355324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400" dirty="0" err="1" smtClean="0">
                <a:latin typeface="Gadugi" panose="020B0502040204020203" pitchFamily="34" charset="0"/>
              </a:rPr>
              <a:t>Hongyi</a:t>
            </a:r>
            <a:r>
              <a:rPr lang="en-US" sz="3400" dirty="0" smtClean="0">
                <a:latin typeface="Gadugi" panose="020B0502040204020203" pitchFamily="34" charset="0"/>
              </a:rPr>
              <a:t> Xin</a:t>
            </a:r>
            <a:r>
              <a:rPr lang="en-US" sz="3400" baseline="30000" dirty="0" smtClean="0">
                <a:latin typeface="Gadugi" panose="020B0502040204020203" pitchFamily="34" charset="0"/>
              </a:rPr>
              <a:t>1</a:t>
            </a:r>
            <a:r>
              <a:rPr lang="en-US" sz="3400" dirty="0" smtClean="0">
                <a:latin typeface="Gadugi" panose="020B0502040204020203" pitchFamily="34" charset="0"/>
              </a:rPr>
              <a:t>, Richard Zhu</a:t>
            </a:r>
            <a:r>
              <a:rPr lang="en-US" sz="3400" baseline="30000" dirty="0" smtClean="0">
                <a:latin typeface="Gadugi" panose="020B0502040204020203" pitchFamily="34" charset="0"/>
              </a:rPr>
              <a:t>1</a:t>
            </a:r>
            <a:r>
              <a:rPr lang="en-US" sz="3400" dirty="0" smtClean="0">
                <a:latin typeface="Gadugi" panose="020B0502040204020203" pitchFamily="34" charset="0"/>
              </a:rPr>
              <a:t>, Sunny </a:t>
            </a:r>
            <a:r>
              <a:rPr lang="en-US" sz="3400" dirty="0" err="1" smtClean="0">
                <a:latin typeface="Gadugi" panose="020B0502040204020203" pitchFamily="34" charset="0"/>
              </a:rPr>
              <a:t>Nahar</a:t>
            </a:r>
            <a:r>
              <a:rPr lang="en-US" sz="3400" dirty="0" smtClean="0">
                <a:latin typeface="Gadugi" panose="020B0502040204020203" pitchFamily="34" charset="0"/>
              </a:rPr>
              <a:t>, John Emmons</a:t>
            </a:r>
            <a:r>
              <a:rPr lang="en-US" sz="3400" baseline="30000" dirty="0" smtClean="0">
                <a:latin typeface="Gadugi" panose="020B0502040204020203" pitchFamily="34" charset="0"/>
              </a:rPr>
              <a:t>1</a:t>
            </a:r>
            <a:r>
              <a:rPr lang="en-US" sz="3400" dirty="0" smtClean="0">
                <a:latin typeface="Gadugi" panose="020B0502040204020203" pitchFamily="34" charset="0"/>
              </a:rPr>
              <a:t>, </a:t>
            </a:r>
            <a:r>
              <a:rPr lang="en-US" sz="3400" dirty="0">
                <a:latin typeface="Gadugi" panose="020B0502040204020203" pitchFamily="34" charset="0"/>
              </a:rPr>
              <a:t>Gennady </a:t>
            </a:r>
            <a:r>
              <a:rPr lang="en-US" sz="3400" dirty="0" smtClean="0">
                <a:latin typeface="Gadugi" panose="020B0502040204020203" pitchFamily="34" charset="0"/>
              </a:rPr>
              <a:t>Pekhimenko</a:t>
            </a:r>
            <a:r>
              <a:rPr lang="en-US" sz="3400" baseline="30000" dirty="0" smtClean="0">
                <a:latin typeface="Gadugi" panose="020B0502040204020203" pitchFamily="34" charset="0"/>
              </a:rPr>
              <a:t>1</a:t>
            </a:r>
            <a:r>
              <a:rPr lang="en-US" sz="3400" dirty="0" smtClean="0">
                <a:latin typeface="Gadugi" panose="020B0502040204020203" pitchFamily="34" charset="0"/>
              </a:rPr>
              <a:t>, Carl Kingsford</a:t>
            </a:r>
            <a:r>
              <a:rPr lang="en-US" sz="3400" baseline="30000" dirty="0">
                <a:latin typeface="Gadugi" panose="020B0502040204020203" pitchFamily="34" charset="0"/>
              </a:rPr>
              <a:t>1</a:t>
            </a:r>
            <a:r>
              <a:rPr lang="en-US" sz="3400" dirty="0" smtClean="0">
                <a:latin typeface="Gadugi" panose="020B0502040204020203" pitchFamily="34" charset="0"/>
              </a:rPr>
              <a:t>, Can Alkan</a:t>
            </a:r>
            <a:r>
              <a:rPr lang="en-US" sz="3400" baseline="30000" dirty="0" smtClean="0">
                <a:latin typeface="Gadugi" panose="020B0502040204020203" pitchFamily="34" charset="0"/>
              </a:rPr>
              <a:t>2</a:t>
            </a:r>
            <a:r>
              <a:rPr lang="en-US" sz="3400" dirty="0" smtClean="0">
                <a:latin typeface="Gadugi" panose="020B0502040204020203" pitchFamily="34" charset="0"/>
              </a:rPr>
              <a:t>, </a:t>
            </a:r>
            <a:r>
              <a:rPr lang="en-US" sz="3400" dirty="0" err="1" smtClean="0">
                <a:latin typeface="Gadugi" panose="020B0502040204020203" pitchFamily="34" charset="0"/>
              </a:rPr>
              <a:t>Onur</a:t>
            </a:r>
            <a:r>
              <a:rPr lang="en-US" sz="3400" dirty="0" smtClean="0">
                <a:latin typeface="Gadugi" panose="020B0502040204020203" pitchFamily="34" charset="0"/>
              </a:rPr>
              <a:t> Mutlu</a:t>
            </a:r>
            <a:r>
              <a:rPr lang="en-US" sz="3400" baseline="30000" dirty="0" smtClean="0">
                <a:latin typeface="Gadugi" panose="020B0502040204020203" pitchFamily="34" charset="0"/>
              </a:rPr>
              <a:t>1</a:t>
            </a:r>
            <a:r>
              <a:rPr lang="en-US" sz="3400" dirty="0" smtClean="0">
                <a:latin typeface="Gadugi" panose="020B0502040204020203" pitchFamily="34" charset="0"/>
              </a:rPr>
              <a:t> </a:t>
            </a:r>
            <a:endParaRPr lang="en-US" sz="3400" dirty="0">
              <a:latin typeface="Gadugi" panose="020B0502040204020203" pitchFamily="34" charset="0"/>
            </a:endParaRPr>
          </a:p>
        </p:txBody>
      </p:sp>
      <p:sp>
        <p:nvSpPr>
          <p:cNvPr id="8" name="TextBox 224"/>
          <p:cNvSpPr txBox="1"/>
          <p:nvPr/>
        </p:nvSpPr>
        <p:spPr>
          <a:xfrm>
            <a:off x="2652660" y="2292823"/>
            <a:ext cx="203639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aseline="30000" dirty="0" smtClean="0">
                <a:latin typeface="Gadugi" panose="020B0502040204020203" pitchFamily="34" charset="0"/>
              </a:rPr>
              <a:t>	1</a:t>
            </a:r>
            <a:r>
              <a:rPr lang="en-US" sz="2800" dirty="0" smtClean="0">
                <a:latin typeface="Gadugi" panose="020B0502040204020203" pitchFamily="34" charset="0"/>
              </a:rPr>
              <a:t> Departments of Computer Science and Electrical and Computer Engineering, Carnegie Mellon University, Pittsburgh, PA, USA</a:t>
            </a:r>
          </a:p>
          <a:p>
            <a:pPr algn="ctr"/>
            <a:r>
              <a:rPr lang="en-US" sz="2800" baseline="30000" dirty="0" smtClean="0">
                <a:latin typeface="Gadugi" panose="020B0502040204020203" pitchFamily="34" charset="0"/>
              </a:rPr>
              <a:t>2</a:t>
            </a:r>
            <a:r>
              <a:rPr lang="en-US" sz="2800" dirty="0" smtClean="0">
                <a:latin typeface="Gadugi" panose="020B0502040204020203" pitchFamily="34" charset="0"/>
              </a:rPr>
              <a:t> </a:t>
            </a:r>
            <a:r>
              <a:rPr lang="en-US" sz="2800" dirty="0">
                <a:latin typeface="Gadugi" panose="020B0502040204020203" pitchFamily="34" charset="0"/>
              </a:rPr>
              <a:t>Dept. of Computer Engineering, </a:t>
            </a:r>
            <a:r>
              <a:rPr lang="en-US" sz="2800" dirty="0" err="1">
                <a:latin typeface="Gadugi" panose="020B0502040204020203" pitchFamily="34" charset="0"/>
              </a:rPr>
              <a:t>Bilkent</a:t>
            </a:r>
            <a:r>
              <a:rPr lang="en-US" sz="2800" dirty="0">
                <a:latin typeface="Gadugi" panose="020B0502040204020203" pitchFamily="34" charset="0"/>
              </a:rPr>
              <a:t> University, Ankara</a:t>
            </a:r>
            <a:r>
              <a:rPr lang="en-US" sz="2800" dirty="0" smtClean="0">
                <a:latin typeface="Gadugi" panose="020B0502040204020203" pitchFamily="34" charset="0"/>
              </a:rPr>
              <a:t>, </a:t>
            </a:r>
            <a:r>
              <a:rPr lang="en-US" sz="2800" dirty="0">
                <a:latin typeface="Gadugi" panose="020B0502040204020203" pitchFamily="34" charset="0"/>
              </a:rPr>
              <a:t>Turkey</a:t>
            </a:r>
            <a:endParaRPr lang="en-US" sz="2800" dirty="0" smtClean="0">
              <a:latin typeface="Gadugi" panose="020B0502040204020203" pitchFamily="34" charset="0"/>
            </a:endParaRPr>
          </a:p>
        </p:txBody>
      </p:sp>
      <p:sp>
        <p:nvSpPr>
          <p:cNvPr id="10" name="TextBox 2"/>
          <p:cNvSpPr txBox="1"/>
          <p:nvPr/>
        </p:nvSpPr>
        <p:spPr>
          <a:xfrm>
            <a:off x="618841" y="3982353"/>
            <a:ext cx="123720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dirty="0" smtClean="0"/>
              <a:t> NGS mappers can be divided into two categories: </a:t>
            </a:r>
            <a:r>
              <a:rPr lang="en-US" sz="2800" b="1" dirty="0" smtClean="0"/>
              <a:t>backtrack based </a:t>
            </a:r>
            <a:r>
              <a:rPr lang="en-US" sz="2800" dirty="0" smtClean="0"/>
              <a:t>vs. </a:t>
            </a:r>
            <a:r>
              <a:rPr lang="en-US" sz="2800" b="1" dirty="0" smtClean="0"/>
              <a:t>seed-and-extend based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Backtrack based mappers (i.e. </a:t>
            </a:r>
            <a:r>
              <a:rPr lang="en-US" sz="2800" dirty="0" err="1" smtClean="0"/>
              <a:t>bwa</a:t>
            </a:r>
            <a:r>
              <a:rPr lang="en-US" sz="2800" dirty="0" smtClean="0"/>
              <a:t>, bowtie2) find </a:t>
            </a:r>
            <a:r>
              <a:rPr lang="en-US" sz="2800" b="1" dirty="0" smtClean="0">
                <a:solidFill>
                  <a:srgbClr val="0070C0"/>
                </a:solidFill>
              </a:rPr>
              <a:t>the best mappings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fast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but </a:t>
            </a:r>
            <a:r>
              <a:rPr lang="en-US" sz="2800" b="1" dirty="0" smtClean="0">
                <a:solidFill>
                  <a:srgbClr val="FF0000"/>
                </a:solidFill>
              </a:rPr>
              <a:t>lose </a:t>
            </a:r>
            <a:r>
              <a:rPr lang="en-US" sz="2800" b="1" dirty="0">
                <a:solidFill>
                  <a:srgbClr val="FF0000"/>
                </a:solidFill>
              </a:rPr>
              <a:t>high-error </a:t>
            </a:r>
            <a:r>
              <a:rPr lang="en-US" sz="2800" b="1" dirty="0" smtClean="0">
                <a:solidFill>
                  <a:srgbClr val="FF0000"/>
                </a:solidFill>
              </a:rPr>
              <a:t>mappings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Seed-and-extend based mappers (i.e., </a:t>
            </a:r>
            <a:r>
              <a:rPr lang="en-US" sz="2800" dirty="0" err="1" smtClean="0"/>
              <a:t>mrfast</a:t>
            </a:r>
            <a:r>
              <a:rPr lang="en-US" sz="2800" dirty="0" smtClean="0"/>
              <a:t>, shrimp, RazerS3) finds </a:t>
            </a:r>
            <a:r>
              <a:rPr lang="en-US" sz="2800" b="1" dirty="0" smtClean="0">
                <a:solidFill>
                  <a:srgbClr val="0070C0"/>
                </a:solidFill>
              </a:rPr>
              <a:t>all mappings</a:t>
            </a:r>
            <a:r>
              <a:rPr lang="en-US" sz="2800" dirty="0" smtClean="0"/>
              <a:t> but </a:t>
            </a:r>
            <a:r>
              <a:rPr lang="en-US" sz="2800" b="1" dirty="0" smtClean="0">
                <a:solidFill>
                  <a:srgbClr val="FF0000"/>
                </a:solidFill>
              </a:rPr>
              <a:t>waste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resources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on rejecting </a:t>
            </a:r>
            <a:r>
              <a:rPr lang="en-US" sz="2800" b="1" dirty="0" smtClean="0"/>
              <a:t>incorrect mappings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Problem: </a:t>
            </a:r>
            <a:r>
              <a:rPr lang="en-US" sz="2800" dirty="0"/>
              <a:t>s</a:t>
            </a:r>
            <a:r>
              <a:rPr lang="en-US" sz="2800" dirty="0" smtClean="0"/>
              <a:t>eed-and-extend mappers select </a:t>
            </a:r>
            <a:r>
              <a:rPr lang="en-US" sz="2800" b="1" dirty="0" smtClean="0">
                <a:solidFill>
                  <a:srgbClr val="FF0000"/>
                </a:solidFill>
              </a:rPr>
              <a:t>high frequency seeds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Our goal: </a:t>
            </a:r>
            <a:r>
              <a:rPr lang="en-US" sz="2800" dirty="0"/>
              <a:t>i</a:t>
            </a:r>
            <a:r>
              <a:rPr lang="en-US" sz="2800" dirty="0" smtClean="0"/>
              <a:t>ncrease the efficiency of seed-and-extend based mappers by selecting the set of </a:t>
            </a:r>
            <a:r>
              <a:rPr lang="en-US" sz="2800" b="1" dirty="0" smtClean="0">
                <a:solidFill>
                  <a:srgbClr val="0070C0"/>
                </a:solidFill>
              </a:rPr>
              <a:t>least frequent </a:t>
            </a:r>
            <a:r>
              <a:rPr lang="en-US" sz="2800" i="1" dirty="0" smtClean="0">
                <a:solidFill>
                  <a:srgbClr val="FF0000"/>
                </a:solidFill>
              </a:rPr>
              <a:t>e+1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seeds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with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linear complexity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2" name="TextBox 2"/>
          <p:cNvSpPr txBox="1"/>
          <p:nvPr/>
        </p:nvSpPr>
        <p:spPr>
          <a:xfrm>
            <a:off x="14064620" y="8600485"/>
            <a:ext cx="147358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OSS-DP</a:t>
            </a:r>
            <a:r>
              <a:rPr lang="en-US" sz="2800" dirty="0" smtClean="0"/>
              <a:t> iterates from </a:t>
            </a:r>
            <a:r>
              <a:rPr lang="en-US" sz="2800" i="1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/>
              <a:t> to </a:t>
            </a:r>
            <a:r>
              <a:rPr lang="en-US" sz="2800" i="1" dirty="0" smtClean="0">
                <a:solidFill>
                  <a:srgbClr val="FF0000"/>
                </a:solidFill>
              </a:rPr>
              <a:t>e+1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seeds while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in each iteration calculates the optimal solution of </a:t>
            </a:r>
            <a:r>
              <a:rPr lang="en-US" sz="2800" b="1" dirty="0" smtClean="0">
                <a:solidFill>
                  <a:srgbClr val="FF0000"/>
                </a:solidFill>
              </a:rPr>
              <a:t>all O(e*L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FF0000"/>
                </a:solidFill>
              </a:rPr>
              <a:t>) </a:t>
            </a:r>
            <a:r>
              <a:rPr lang="en-US" sz="2800" b="1" dirty="0" smtClean="0">
                <a:solidFill>
                  <a:srgbClr val="FF0000"/>
                </a:solidFill>
              </a:rPr>
              <a:t> substrings</a:t>
            </a:r>
          </a:p>
          <a:p>
            <a:pPr>
              <a:buFont typeface="Arial"/>
              <a:buChar char="•"/>
            </a:pPr>
            <a:r>
              <a:rPr lang="en-US" sz="2800" dirty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Two key observations</a:t>
            </a:r>
            <a:r>
              <a:rPr lang="en-US" sz="2800" dirty="0" smtClean="0"/>
              <a:t>: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Only substrings that starts at the beginning of </a:t>
            </a:r>
            <a:r>
              <a:rPr lang="en-US" sz="2800" b="1" i="1" dirty="0" smtClean="0">
                <a:solidFill>
                  <a:srgbClr val="FF0000"/>
                </a:solidFill>
              </a:rPr>
              <a:t>R</a:t>
            </a:r>
            <a:r>
              <a:rPr lang="en-US" sz="2800" dirty="0" smtClean="0"/>
              <a:t> is needed, reduce to </a:t>
            </a:r>
            <a:r>
              <a:rPr lang="en-US" sz="2800" b="1" dirty="0" smtClean="0">
                <a:solidFill>
                  <a:srgbClr val="FF0000"/>
                </a:solidFill>
              </a:rPr>
              <a:t>O(e*L) total substrings</a:t>
            </a:r>
            <a:endParaRPr lang="en-US" sz="2800" dirty="0" smtClean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The first optimal divider, </a:t>
            </a:r>
            <a:r>
              <a:rPr lang="en-US" sz="2800" b="1" i="1" dirty="0" smtClean="0">
                <a:solidFill>
                  <a:srgbClr val="FF0000"/>
                </a:solidFill>
              </a:rPr>
              <a:t>P</a:t>
            </a:r>
            <a:r>
              <a:rPr lang="en-US" sz="2800" dirty="0" smtClean="0"/>
              <a:t>, of a shorter substring must come first than a longer substring (Fig 2)</a:t>
            </a: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Mechanism: </a:t>
            </a:r>
            <a:r>
              <a:rPr lang="en-US" sz="2800" dirty="0" smtClean="0"/>
              <a:t>Longer substrings are processed first, which </a:t>
            </a:r>
            <a:r>
              <a:rPr lang="en-US" sz="2800" b="1" dirty="0" smtClean="0"/>
              <a:t>helps reduce the search space </a:t>
            </a:r>
            <a:r>
              <a:rPr lang="en-US" sz="2800" dirty="0" smtClean="0"/>
              <a:t>of shorter substrings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1046892" y="8071168"/>
            <a:ext cx="27232351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435692" y="3982353"/>
            <a:ext cx="0" cy="31526847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992253" y="767105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13540166" y="767105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2992253" y="813925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13540166" y="813925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4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71191" y="3428896"/>
            <a:ext cx="1714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Franklin Gothic Medium Cond" panose="020B0606030402020204" pitchFamily="34" charset="0"/>
              </a:rPr>
              <a:t>Problem</a:t>
            </a:r>
            <a:r>
              <a:rPr lang="en-US" sz="3400" b="1" dirty="0" smtClean="0">
                <a:latin typeface="Franklin Gothic Medium Cond" panose="020B0606030402020204" pitchFamily="34" charset="0"/>
              </a:rPr>
              <a:t>:</a:t>
            </a:r>
            <a:endParaRPr lang="en-US" sz="3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677340" y="3428896"/>
            <a:ext cx="48622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Franklin Gothic Medium Cond" panose="020B0606030402020204" pitchFamily="34" charset="0"/>
              </a:rPr>
              <a:t>Optimal Seed </a:t>
            </a:r>
            <a:r>
              <a:rPr lang="en-US" sz="3600" b="1" dirty="0" smtClean="0">
                <a:latin typeface="Franklin Gothic Medium Cond" panose="020B0606030402020204" pitchFamily="34" charset="0"/>
              </a:rPr>
              <a:t>Solver (OSS)</a:t>
            </a:r>
            <a:endParaRPr lang="en-US" sz="3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1191" y="8091460"/>
            <a:ext cx="10154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Franklin Gothic Medium Cond" panose="020B0606030402020204" pitchFamily="34" charset="0"/>
              </a:rPr>
              <a:t>The core dynamic-programming algorithm of OSS (OSS-DP)</a:t>
            </a:r>
            <a:endParaRPr lang="en-US" sz="3400" b="1" dirty="0">
              <a:latin typeface="Franklin Gothic Medium Cond" panose="020B06060304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880505" y="8091460"/>
            <a:ext cx="5758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Franklin Gothic Medium Cond" panose="020B0606030402020204" pitchFamily="34" charset="0"/>
              </a:rPr>
              <a:t>Optimal </a:t>
            </a:r>
            <a:r>
              <a:rPr lang="en-US" sz="3600" b="1" dirty="0" smtClean="0">
                <a:latin typeface="Franklin Gothic Medium Cond" panose="020B0606030402020204" pitchFamily="34" charset="0"/>
              </a:rPr>
              <a:t>Divider Cascading (ODC)</a:t>
            </a:r>
            <a:endParaRPr lang="en-US" sz="3600" b="1" dirty="0">
              <a:latin typeface="Franklin Gothic Medium Cond" panose="020B06060304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46734" y="498798"/>
            <a:ext cx="3619048" cy="76190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191" y="32666"/>
            <a:ext cx="3907977" cy="1411214"/>
          </a:xfrm>
          <a:prstGeom prst="rect">
            <a:avLst/>
          </a:prstGeom>
        </p:spPr>
      </p:pic>
      <p:pic>
        <p:nvPicPr>
          <p:cNvPr id="59" name="Picture 58" descr="safari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56260" y="1040701"/>
            <a:ext cx="1887160" cy="546032"/>
          </a:xfrm>
          <a:prstGeom prst="rect">
            <a:avLst/>
          </a:prstGeom>
        </p:spPr>
      </p:pic>
      <p:sp>
        <p:nvSpPr>
          <p:cNvPr id="24" name="TextBox 2"/>
          <p:cNvSpPr txBox="1"/>
          <p:nvPr/>
        </p:nvSpPr>
        <p:spPr>
          <a:xfrm>
            <a:off x="13880505" y="3982353"/>
            <a:ext cx="14919919" cy="39703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Challenge:  </a:t>
            </a:r>
            <a:r>
              <a:rPr lang="en-US" sz="2800" b="1" dirty="0" smtClean="0"/>
              <a:t>large search space</a:t>
            </a:r>
            <a:r>
              <a:rPr lang="en-US" sz="2800" dirty="0" smtClean="0"/>
              <a:t>. Seeds can start at </a:t>
            </a:r>
            <a:r>
              <a:rPr lang="en-US" sz="2800" b="1" dirty="0" smtClean="0">
                <a:solidFill>
                  <a:srgbClr val="FF0000"/>
                </a:solidFill>
              </a:rPr>
              <a:t>any position </a:t>
            </a:r>
            <a:r>
              <a:rPr lang="en-US" sz="2800" dirty="0" smtClean="0"/>
              <a:t>with </a:t>
            </a:r>
            <a:r>
              <a:rPr lang="en-US" sz="2800" b="1" dirty="0" smtClean="0">
                <a:solidFill>
                  <a:srgbClr val="FF0000"/>
                </a:solidFill>
              </a:rPr>
              <a:t>any length; generate O(L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e+1</a:t>
            </a:r>
            <a:r>
              <a:rPr lang="en-US" sz="2800" b="1" dirty="0" smtClean="0">
                <a:solidFill>
                  <a:srgbClr val="FF0000"/>
                </a:solidFill>
              </a:rPr>
              <a:t>) possibilities</a:t>
            </a:r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Key idea: </a:t>
            </a:r>
            <a:r>
              <a:rPr lang="en-US" sz="2800" dirty="0" smtClean="0"/>
              <a:t>use </a:t>
            </a:r>
            <a:r>
              <a:rPr lang="en-US" sz="2800" b="1" dirty="0" smtClean="0">
                <a:solidFill>
                  <a:schemeClr val="accent1">
                    <a:lumMod val="75000"/>
                  </a:schemeClr>
                </a:solidFill>
              </a:rPr>
              <a:t>dynamic-programming</a:t>
            </a:r>
            <a:r>
              <a:rPr lang="en-US" sz="2800" dirty="0" smtClean="0"/>
              <a:t> method to find the optimal seeds of </a:t>
            </a:r>
            <a:r>
              <a:rPr lang="en-US" sz="2800" b="1" dirty="0" smtClean="0">
                <a:solidFill>
                  <a:srgbClr val="0070C0"/>
                </a:solidFill>
              </a:rPr>
              <a:t>substrings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of the read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Find </a:t>
            </a:r>
            <a:r>
              <a:rPr lang="en-US" sz="2800" b="1" dirty="0" smtClean="0">
                <a:solidFill>
                  <a:srgbClr val="0070C0"/>
                </a:solidFill>
              </a:rPr>
              <a:t>optimal seed positions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Find </a:t>
            </a:r>
            <a:r>
              <a:rPr lang="en-US" sz="2800" b="1" dirty="0" smtClean="0">
                <a:solidFill>
                  <a:srgbClr val="0070C0"/>
                </a:solidFill>
              </a:rPr>
              <a:t>optimal seed lengths</a:t>
            </a:r>
            <a:endParaRPr lang="en-US" sz="2800" b="1" i="1" dirty="0" smtClean="0">
              <a:solidFill>
                <a:srgbClr val="0070C0"/>
              </a:solidFill>
            </a:endParaRPr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Key recurrence relationship: </a:t>
            </a:r>
            <a:r>
              <a:rPr lang="en-US" sz="2800" dirty="0" smtClean="0"/>
              <a:t>reuse the solutions of </a:t>
            </a:r>
            <a:r>
              <a:rPr lang="en-US" sz="2800" i="1" dirty="0" smtClean="0">
                <a:solidFill>
                  <a:srgbClr val="FF0000"/>
                </a:solidFill>
              </a:rPr>
              <a:t>m</a:t>
            </a:r>
            <a:r>
              <a:rPr lang="en-US" sz="2800" dirty="0" smtClean="0"/>
              <a:t> seeds to calculate </a:t>
            </a:r>
            <a:r>
              <a:rPr lang="en-US" sz="2800" i="1" dirty="0" smtClean="0">
                <a:solidFill>
                  <a:srgbClr val="FF0000"/>
                </a:solidFill>
              </a:rPr>
              <a:t>m+1</a:t>
            </a:r>
            <a:r>
              <a:rPr lang="en-US" sz="2800" dirty="0" smtClean="0"/>
              <a:t> seeds</a:t>
            </a:r>
            <a:endParaRPr lang="en-US" sz="2800" dirty="0" smtClean="0">
              <a:solidFill>
                <a:srgbClr val="0070C0"/>
              </a:solidFill>
            </a:endParaRP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OSS</a:t>
            </a:r>
            <a:r>
              <a:rPr lang="en-US" sz="2800" dirty="0" smtClean="0"/>
              <a:t> consists of </a:t>
            </a:r>
            <a:r>
              <a:rPr lang="en-US" sz="2800" b="1" dirty="0" smtClean="0">
                <a:solidFill>
                  <a:srgbClr val="0070C0"/>
                </a:solidFill>
              </a:rPr>
              <a:t>two optimizations</a:t>
            </a:r>
            <a:r>
              <a:rPr lang="en-US" sz="2800" dirty="0" smtClean="0"/>
              <a:t>: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b="1" dirty="0" smtClean="0"/>
              <a:t>Optimal divider cascading:</a:t>
            </a:r>
            <a:r>
              <a:rPr lang="en-US" sz="2800" dirty="0" smtClean="0"/>
              <a:t> carrying over information between substrings</a:t>
            </a:r>
            <a:endParaRPr lang="en-US" sz="2800" b="1" dirty="0">
              <a:solidFill>
                <a:srgbClr val="0070C0"/>
              </a:solidFill>
            </a:endParaRPr>
          </a:p>
          <a:p>
            <a:pPr marL="623888" indent="-361950">
              <a:buFont typeface="+mj-lt"/>
              <a:buAutoNum type="arabicPeriod"/>
            </a:pPr>
            <a:r>
              <a:rPr lang="en-US" sz="2800" b="1" dirty="0" smtClean="0"/>
              <a:t>Early divider termination:</a:t>
            </a:r>
            <a:r>
              <a:rPr lang="en-US" sz="2800" dirty="0" smtClean="0"/>
              <a:t> further reducing the search space of each substring</a:t>
            </a:r>
            <a:endParaRPr lang="en-US" sz="2800" i="1" dirty="0"/>
          </a:p>
        </p:txBody>
      </p:sp>
      <p:grpSp>
        <p:nvGrpSpPr>
          <p:cNvPr id="113" name="Group 112"/>
          <p:cNvGrpSpPr/>
          <p:nvPr/>
        </p:nvGrpSpPr>
        <p:grpSpPr>
          <a:xfrm>
            <a:off x="1262052" y="13906297"/>
            <a:ext cx="11012220" cy="5709074"/>
            <a:chOff x="1262052" y="13906297"/>
            <a:chExt cx="11012220" cy="5709074"/>
          </a:xfrm>
        </p:grpSpPr>
        <p:grpSp>
          <p:nvGrpSpPr>
            <p:cNvPr id="3" name="Group 2"/>
            <p:cNvGrpSpPr/>
            <p:nvPr/>
          </p:nvGrpSpPr>
          <p:grpSpPr>
            <a:xfrm>
              <a:off x="1262052" y="13906297"/>
              <a:ext cx="11012218" cy="5709074"/>
              <a:chOff x="1262052" y="14106322"/>
              <a:chExt cx="11012218" cy="5709074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1262052" y="14253674"/>
                <a:ext cx="11012218" cy="5561722"/>
                <a:chOff x="850320" y="13319262"/>
                <a:chExt cx="11012218" cy="5561722"/>
              </a:xfrm>
            </p:grpSpPr>
            <p:graphicFrame>
              <p:nvGraphicFramePr>
                <p:cNvPr id="56" name="Object 55"/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63251622"/>
                    </p:ext>
                  </p:extLst>
                </p:nvPr>
              </p:nvGraphicFramePr>
              <p:xfrm>
                <a:off x="1613058" y="13328950"/>
                <a:ext cx="10249480" cy="4442908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950" name="Acrobat Document" r:id="rId6" imgW="6657721" imgH="2885744" progId="AcroExch.Document.11">
                        <p:embed/>
                      </p:oleObj>
                    </mc:Choice>
                    <mc:Fallback>
                      <p:oleObj name="Acrobat Document" r:id="rId6" imgW="6657721" imgH="2885744" progId="AcroExch.Document.11">
                        <p:embed/>
                        <p:pic>
                          <p:nvPicPr>
                            <p:cNvPr id="0" name=""/>
                            <p:cNvPicPr/>
                            <p:nvPr/>
                          </p:nvPicPr>
                          <p:blipFill>
                            <a:blip r:embed="rId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613058" y="13328950"/>
                              <a:ext cx="10249480" cy="4442908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67" name="Oval 66"/>
                <p:cNvSpPr/>
                <p:nvPr/>
              </p:nvSpPr>
              <p:spPr>
                <a:xfrm>
                  <a:off x="850320" y="13319262"/>
                  <a:ext cx="666750" cy="666750"/>
                </a:xfrm>
                <a:prstGeom prst="ellipse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1016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4">
                    <a:shade val="50000"/>
                  </a:schemeClr>
                </a:lnRef>
                <a:fillRef idx="1">
                  <a:schemeClr val="accent4"/>
                </a:fillRef>
                <a:effectRef idx="0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b="1" dirty="0" smtClean="0">
                      <a:solidFill>
                        <a:srgbClr val="C00000"/>
                      </a:solidFill>
                      <a:latin typeface="Franklin Gothic Medium Cond" panose="020B0606030402020204" pitchFamily="34" charset="0"/>
                    </a:rPr>
                    <a:t>1</a:t>
                  </a:r>
                  <a:endParaRPr lang="en-US" b="1" dirty="0">
                    <a:solidFill>
                      <a:srgbClr val="C00000"/>
                    </a:solidFill>
                    <a:latin typeface="Franklin Gothic Medium Cond" panose="020B0606030402020204" pitchFamily="34" charset="0"/>
                  </a:endParaRPr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1403505" y="17772988"/>
                  <a:ext cx="10396746" cy="11079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200" dirty="0" smtClean="0">
                      <a:latin typeface="Euphemia" panose="020B0503040102020104" pitchFamily="34" charset="0"/>
                    </a:rPr>
                    <a:t>Fig 1: </a:t>
                  </a:r>
                  <a:r>
                    <a:rPr lang="en-US" sz="22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S</a:t>
                  </a:r>
                  <a:r>
                    <a:rPr lang="en-US" sz="16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A</a:t>
                  </a:r>
                  <a:r>
                    <a:rPr lang="en-US" sz="2200" dirty="0" smtClean="0">
                      <a:latin typeface="Euphemia" panose="020B0503040102020104" pitchFamily="34" charset="0"/>
                    </a:rPr>
                    <a:t> and </a:t>
                  </a:r>
                  <a:r>
                    <a:rPr lang="en-US" sz="22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S</a:t>
                  </a:r>
                  <a:r>
                    <a:rPr lang="en-US" sz="16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B</a:t>
                  </a:r>
                  <a:r>
                    <a:rPr lang="en-US" sz="2200" dirty="0" smtClean="0">
                      <a:latin typeface="Euphemia" panose="020B0503040102020104" pitchFamily="34" charset="0"/>
                    </a:rPr>
                    <a:t> are two combinations that occupies the same amount of letters. The total seed frequency of </a:t>
                  </a:r>
                  <a:r>
                    <a:rPr lang="en-US" sz="2200" b="1" i="1" dirty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S</a:t>
                  </a:r>
                  <a:r>
                    <a:rPr lang="en-US" sz="1600" b="1" i="1" dirty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A</a:t>
                  </a:r>
                  <a:r>
                    <a:rPr lang="en-US" sz="2200" dirty="0">
                      <a:latin typeface="Euphemia" panose="020B0503040102020104" pitchFamily="34" charset="0"/>
                    </a:rPr>
                    <a:t> </a:t>
                  </a:r>
                  <a:r>
                    <a:rPr lang="en-US" sz="2200" dirty="0" smtClean="0">
                      <a:latin typeface="Euphemia" panose="020B0503040102020104" pitchFamily="34" charset="0"/>
                    </a:rPr>
                    <a:t>is smaller. In this case, it is easy to prove that the total seed frequency of </a:t>
                  </a:r>
                  <a:r>
                    <a:rPr lang="en-US" sz="22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S</a:t>
                  </a:r>
                  <a:r>
                    <a:rPr lang="en-US" sz="16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A’</a:t>
                  </a:r>
                  <a:r>
                    <a:rPr lang="en-US" sz="22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 </a:t>
                  </a:r>
                  <a:r>
                    <a:rPr lang="en-US" sz="2200" dirty="0" smtClean="0">
                      <a:latin typeface="Euphemia" panose="020B0503040102020104" pitchFamily="34" charset="0"/>
                    </a:rPr>
                    <a:t>will also be smaller than </a:t>
                  </a:r>
                  <a:r>
                    <a:rPr lang="en-US" sz="22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S</a:t>
                  </a:r>
                  <a:r>
                    <a:rPr lang="en-US" sz="1600" b="1" i="1" dirty="0" smtClean="0">
                      <a:solidFill>
                        <a:srgbClr val="FF0000"/>
                      </a:solidFill>
                      <a:latin typeface="Euphemia" panose="020B0503040102020104" pitchFamily="34" charset="0"/>
                    </a:rPr>
                    <a:t>B’</a:t>
                  </a:r>
                  <a:endParaRPr lang="en-US" sz="1600" b="1" i="1" dirty="0">
                    <a:solidFill>
                      <a:srgbClr val="FF0000"/>
                    </a:solidFill>
                    <a:latin typeface="Euphemia" panose="020B0503040102020104" pitchFamily="34" charset="0"/>
                  </a:endParaRPr>
                </a:p>
              </p:txBody>
            </p:sp>
          </p:grpSp>
          <p:sp>
            <p:nvSpPr>
              <p:cNvPr id="2" name="TextBox 1"/>
              <p:cNvSpPr txBox="1"/>
              <p:nvPr/>
            </p:nvSpPr>
            <p:spPr>
              <a:xfrm>
                <a:off x="3400882" y="14106322"/>
                <a:ext cx="149271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sz="2200" dirty="0" smtClean="0"/>
                  <a:t>-seed part</a:t>
                </a:r>
                <a:endParaRPr lang="en-US" sz="2200" dirty="0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8038758" y="14106322"/>
                <a:ext cx="1492716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i="1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sz="2200" dirty="0" smtClean="0"/>
                  <a:t>-seed part</a:t>
                </a:r>
                <a:endParaRPr lang="en-US" sz="2200" dirty="0"/>
              </a:p>
            </p:txBody>
          </p:sp>
        </p:grpSp>
        <p:sp>
          <p:nvSpPr>
            <p:cNvPr id="4" name="Right Brace 3"/>
            <p:cNvSpPr/>
            <p:nvPr/>
          </p:nvSpPr>
          <p:spPr>
            <a:xfrm rot="16200000">
              <a:off x="4060577" y="12283333"/>
              <a:ext cx="117014" cy="4188588"/>
            </a:xfrm>
            <a:prstGeom prst="rightBrac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ight Brace 41"/>
            <p:cNvSpPr/>
            <p:nvPr/>
          </p:nvSpPr>
          <p:spPr>
            <a:xfrm rot="16200000">
              <a:off x="9233967" y="11405858"/>
              <a:ext cx="117014" cy="5963597"/>
            </a:xfrm>
            <a:prstGeom prst="rightBrace">
              <a:avLst>
                <a:gd name="adj1" fmla="val 8333"/>
                <a:gd name="adj2" fmla="val 40949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15" name="Group 2514"/>
          <p:cNvGrpSpPr/>
          <p:nvPr/>
        </p:nvGrpSpPr>
        <p:grpSpPr>
          <a:xfrm>
            <a:off x="14374159" y="11794178"/>
            <a:ext cx="11673541" cy="5994277"/>
            <a:chOff x="14374159" y="11794178"/>
            <a:chExt cx="11673541" cy="5994277"/>
          </a:xfrm>
        </p:grpSpPr>
        <p:grpSp>
          <p:nvGrpSpPr>
            <p:cNvPr id="2508" name="Group 2507"/>
            <p:cNvGrpSpPr/>
            <p:nvPr/>
          </p:nvGrpSpPr>
          <p:grpSpPr>
            <a:xfrm>
              <a:off x="14374159" y="11794178"/>
              <a:ext cx="11673541" cy="5994277"/>
              <a:chOff x="14374159" y="11794178"/>
              <a:chExt cx="11673541" cy="5994277"/>
            </a:xfrm>
          </p:grpSpPr>
          <p:graphicFrame>
            <p:nvGraphicFramePr>
              <p:cNvPr id="15" name="Object 1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92422730"/>
                  </p:ext>
                </p:extLst>
              </p:nvPr>
            </p:nvGraphicFramePr>
            <p:xfrm>
              <a:off x="15087603" y="11898474"/>
              <a:ext cx="10960097" cy="484683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951" name="Acrobat Document" r:id="rId8" imgW="6676361" imgH="2952352" progId="AcroExch.Document.11">
                      <p:embed/>
                    </p:oleObj>
                  </mc:Choice>
                  <mc:Fallback>
                    <p:oleObj name="Acrobat Document" r:id="rId8" imgW="6676361" imgH="2952352" progId="AcroExch.Document.11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15087603" y="11898474"/>
                            <a:ext cx="10960097" cy="4846832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43" name="Oval 42"/>
              <p:cNvSpPr/>
              <p:nvPr/>
            </p:nvSpPr>
            <p:spPr>
              <a:xfrm>
                <a:off x="14374159" y="11794178"/>
                <a:ext cx="666750" cy="66675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016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C00000"/>
                    </a:solidFill>
                    <a:latin typeface="Franklin Gothic Medium Cond" panose="020B0606030402020204" pitchFamily="34" charset="0"/>
                  </a:rPr>
                  <a:t>2</a:t>
                </a:r>
                <a:endParaRPr lang="en-US" b="1" dirty="0">
                  <a:solidFill>
                    <a:srgbClr val="C00000"/>
                  </a:solidFill>
                  <a:latin typeface="Franklin Gothic Medium Cond" panose="020B0606030402020204" pitchFamily="34" charset="0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5478217" y="16680459"/>
                <a:ext cx="10396746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 smtClean="0">
                    <a:latin typeface="Euphemia" panose="020B0503040102020104" pitchFamily="34" charset="0"/>
                  </a:rPr>
                  <a:t>Fig 2: In </a:t>
                </a:r>
                <a:r>
                  <a:rPr lang="en-US" sz="2200" b="1" dirty="0" smtClean="0">
                    <a:latin typeface="Euphemia" panose="020B0503040102020104" pitchFamily="34" charset="0"/>
                  </a:rPr>
                  <a:t>OSS</a:t>
                </a:r>
                <a:r>
                  <a:rPr lang="en-US" sz="2200" dirty="0" smtClean="0">
                    <a:latin typeface="Euphemia" panose="020B0503040102020104" pitchFamily="34" charset="0"/>
                  </a:rPr>
                  <a:t>, only substrings that starts from the beginning of R is examined. Among all substrings, the first optimal divider,  , of a shorter substring comes earlier than a longer substring, therefore, “cascading” the optimal dividers</a:t>
                </a:r>
                <a:endParaRPr lang="en-US" sz="1600" b="1" i="1" dirty="0">
                  <a:solidFill>
                    <a:srgbClr val="FF0000"/>
                  </a:solidFill>
                  <a:latin typeface="Euphemia" panose="020B0503040102020104" pitchFamily="34" charset="0"/>
                </a:endParaRPr>
              </a:p>
            </p:txBody>
          </p:sp>
        </p:grpSp>
        <p:cxnSp>
          <p:nvCxnSpPr>
            <p:cNvPr id="22" name="Straight Connector 21"/>
            <p:cNvCxnSpPr/>
            <p:nvPr/>
          </p:nvCxnSpPr>
          <p:spPr>
            <a:xfrm>
              <a:off x="21577304" y="17075923"/>
              <a:ext cx="0" cy="284308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0" name="Straight Connector 49"/>
          <p:cNvCxnSpPr/>
          <p:nvPr/>
        </p:nvCxnSpPr>
        <p:spPr>
          <a:xfrm>
            <a:off x="1046892" y="19764782"/>
            <a:ext cx="1238880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2990879" y="198504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5</a:t>
            </a:r>
            <a:endParaRPr lang="en-US" sz="2000" dirty="0"/>
          </a:p>
        </p:txBody>
      </p:sp>
      <p:sp>
        <p:nvSpPr>
          <p:cNvPr id="60" name="TextBox 2"/>
          <p:cNvSpPr txBox="1"/>
          <p:nvPr/>
        </p:nvSpPr>
        <p:spPr>
          <a:xfrm>
            <a:off x="618842" y="20315641"/>
            <a:ext cx="1245647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ODC</a:t>
            </a:r>
            <a:r>
              <a:rPr lang="en-US" sz="2800" dirty="0" smtClean="0"/>
              <a:t> confines the right bound of the optimal divider of a substring</a:t>
            </a:r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>
                <a:solidFill>
                  <a:srgbClr val="0070C0"/>
                </a:solidFill>
              </a:rPr>
              <a:t>G</a:t>
            </a:r>
            <a:r>
              <a:rPr lang="en-US" sz="2800" b="1" dirty="0" smtClean="0">
                <a:solidFill>
                  <a:srgbClr val="0070C0"/>
                </a:solidFill>
              </a:rPr>
              <a:t>oal</a:t>
            </a:r>
            <a:r>
              <a:rPr lang="en-US" sz="2800" b="1" dirty="0">
                <a:solidFill>
                  <a:srgbClr val="0070C0"/>
                </a:solidFill>
              </a:rPr>
              <a:t>: </a:t>
            </a:r>
            <a:r>
              <a:rPr lang="en-US" sz="2800" dirty="0" smtClean="0"/>
              <a:t>introduce a left bound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>
                <a:solidFill>
                  <a:srgbClr val="0070C0"/>
                </a:solidFill>
              </a:rPr>
              <a:t>K</a:t>
            </a:r>
            <a:r>
              <a:rPr lang="en-US" sz="2800" b="1" dirty="0" smtClean="0">
                <a:solidFill>
                  <a:srgbClr val="0070C0"/>
                </a:solidFill>
              </a:rPr>
              <a:t>ey observation:</a:t>
            </a:r>
            <a:r>
              <a:rPr lang="en-US" sz="2800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longer substrings have equal or less total seed frequency</a:t>
            </a:r>
          </a:p>
          <a:p>
            <a:pPr>
              <a:buFont typeface="Arial"/>
              <a:buChar char="•"/>
            </a:pPr>
            <a:r>
              <a:rPr lang="en-US" sz="2800" dirty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Key idea:</a:t>
            </a:r>
            <a:r>
              <a:rPr lang="en-US" sz="2800" dirty="0" smtClean="0"/>
              <a:t> move the divider, </a:t>
            </a:r>
            <a:r>
              <a:rPr lang="en-US" sz="2800" b="1" i="1" dirty="0">
                <a:solidFill>
                  <a:srgbClr val="0070C0"/>
                </a:solidFill>
              </a:rPr>
              <a:t>P</a:t>
            </a:r>
            <a:r>
              <a:rPr lang="en-US" sz="2800" dirty="0"/>
              <a:t>,</a:t>
            </a:r>
            <a:r>
              <a:rPr lang="en-US" sz="2800" dirty="0" smtClean="0"/>
              <a:t> from right to left, stop when the </a:t>
            </a:r>
            <a:r>
              <a:rPr lang="en-US" sz="2800" b="1" dirty="0" smtClean="0">
                <a:solidFill>
                  <a:srgbClr val="FF0000"/>
                </a:solidFill>
              </a:rPr>
              <a:t>frequency increase </a:t>
            </a:r>
            <a:r>
              <a:rPr lang="en-US" sz="2800" dirty="0" smtClean="0"/>
              <a:t>of the left part </a:t>
            </a:r>
            <a:r>
              <a:rPr lang="en-US" sz="2800" b="1" dirty="0" smtClean="0"/>
              <a:t>outweighs</a:t>
            </a:r>
            <a:r>
              <a:rPr lang="en-US" sz="2800" dirty="0" smtClean="0"/>
              <a:t> the </a:t>
            </a:r>
            <a:r>
              <a:rPr lang="en-US" sz="2800" b="1" dirty="0" smtClean="0">
                <a:solidFill>
                  <a:srgbClr val="0070C0"/>
                </a:solidFill>
              </a:rPr>
              <a:t>total frequency </a:t>
            </a:r>
            <a:r>
              <a:rPr lang="en-US" sz="2800" dirty="0" smtClean="0"/>
              <a:t>of the right part (Fig 3)</a:t>
            </a:r>
          </a:p>
          <a:p>
            <a:pPr>
              <a:buFont typeface="Arial"/>
              <a:buChar char="•"/>
            </a:pPr>
            <a:r>
              <a:rPr lang="en-US" sz="2800" dirty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Key result:</a:t>
            </a:r>
            <a:r>
              <a:rPr lang="en-US" sz="2800" b="1" dirty="0" smtClean="0"/>
              <a:t> </a:t>
            </a:r>
            <a:r>
              <a:rPr lang="en-US" sz="2800" dirty="0" smtClean="0"/>
              <a:t>with </a:t>
            </a:r>
            <a:r>
              <a:rPr lang="en-US" sz="2800" b="1" dirty="0" smtClean="0"/>
              <a:t>ODC</a:t>
            </a:r>
            <a:r>
              <a:rPr lang="en-US" sz="2800" dirty="0" smtClean="0"/>
              <a:t> and </a:t>
            </a:r>
            <a:r>
              <a:rPr lang="en-US" sz="2800" b="1" dirty="0" smtClean="0"/>
              <a:t>EDT</a:t>
            </a:r>
            <a:r>
              <a:rPr lang="en-US" sz="2800" dirty="0" smtClean="0"/>
              <a:t>,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the </a:t>
            </a:r>
            <a:r>
              <a:rPr lang="en-US" sz="2800" b="1" dirty="0" smtClean="0"/>
              <a:t>empirical</a:t>
            </a:r>
            <a:r>
              <a:rPr lang="en-US" sz="2800" dirty="0" smtClean="0"/>
              <a:t> average number of comparisons to find the optimal divider of a substring is reduced to </a:t>
            </a:r>
            <a:r>
              <a:rPr lang="en-US" sz="2800" b="1" dirty="0" smtClean="0">
                <a:solidFill>
                  <a:srgbClr val="0070C0"/>
                </a:solidFill>
              </a:rPr>
              <a:t>5.25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71191" y="19795145"/>
            <a:ext cx="53237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Franklin Gothic Medium Cond" panose="020B0606030402020204" pitchFamily="34" charset="0"/>
              </a:rPr>
              <a:t>Early Divider Termination (EDT)</a:t>
            </a:r>
            <a:endParaRPr lang="en-US" sz="3600" b="1" dirty="0">
              <a:latin typeface="Franklin Gothic Medium Cond" panose="020B0606030402020204" pitchFamily="34" charset="0"/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1228445" y="23467540"/>
            <a:ext cx="10396746" cy="2938962"/>
            <a:chOff x="1228445" y="23338146"/>
            <a:chExt cx="10396746" cy="2938962"/>
          </a:xfrm>
        </p:grpSpPr>
        <p:sp>
          <p:nvSpPr>
            <p:cNvPr id="80" name="Rectangle 79"/>
            <p:cNvSpPr/>
            <p:nvPr/>
          </p:nvSpPr>
          <p:spPr>
            <a:xfrm>
              <a:off x="2179575" y="23909273"/>
              <a:ext cx="2473974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661911" y="23528236"/>
              <a:ext cx="1648764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520947" y="23909001"/>
              <a:ext cx="1789727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179575" y="24285612"/>
              <a:ext cx="2473974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4164873" y="24666649"/>
              <a:ext cx="2145802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4002945" y="25047221"/>
              <a:ext cx="2307729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4334353" y="24285384"/>
              <a:ext cx="1976322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2179575" y="25047221"/>
              <a:ext cx="1823372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2179575" y="24666649"/>
              <a:ext cx="1985297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2179575" y="23528236"/>
              <a:ext cx="2473974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085699" y="23424896"/>
              <a:ext cx="4356705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/>
                <a:t>TTCCCAGCACAGACGCATAGCCTGGTC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085699" y="23804113"/>
              <a:ext cx="4356705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/>
                <a:t>TTCCCAGCACAGACGCATAGCCTGGTC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084286" y="24183330"/>
              <a:ext cx="4356705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/>
                <a:t>TTCCCAGCACAGACGCATAGCCTGGTC</a:t>
              </a: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084286" y="24562547"/>
              <a:ext cx="4356705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/>
                <a:t>TTCCCAGCACAGACGCATAGCCTGGTC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084285" y="24941764"/>
              <a:ext cx="4356705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200" dirty="0"/>
                <a:t>TTCCCAGCACAGACGCATAGCCTGGTC</a:t>
              </a:r>
            </a:p>
          </p:txBody>
        </p:sp>
        <p:cxnSp>
          <p:nvCxnSpPr>
            <p:cNvPr id="75" name="Straight Connector 74"/>
            <p:cNvCxnSpPr/>
            <p:nvPr/>
          </p:nvCxnSpPr>
          <p:spPr>
            <a:xfrm>
              <a:off x="4657729" y="23469193"/>
              <a:ext cx="0" cy="28430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4521009" y="23855372"/>
              <a:ext cx="0" cy="28430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4326797" y="24235000"/>
              <a:ext cx="0" cy="28430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4164872" y="24614217"/>
              <a:ext cx="0" cy="28430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4002947" y="24993434"/>
              <a:ext cx="0" cy="284308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6886197" y="23524444"/>
              <a:ext cx="648187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191</a:t>
              </a:r>
              <a:endParaRPr lang="en-US" sz="2000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907460" y="23526041"/>
              <a:ext cx="648186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212</a:t>
              </a:r>
              <a:endParaRPr lang="en-US" sz="2000" dirty="0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886197" y="23909001"/>
              <a:ext cx="648187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233</a:t>
              </a:r>
              <a:endParaRPr lang="en-US" sz="2000" dirty="0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7907460" y="23910598"/>
              <a:ext cx="648186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177</a:t>
              </a:r>
              <a:endParaRPr lang="en-US" sz="2000" dirty="0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885804" y="24281890"/>
              <a:ext cx="648187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321</a:t>
              </a:r>
              <a:endParaRPr lang="en-US" sz="2000" dirty="0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7907067" y="24283487"/>
              <a:ext cx="648186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102</a:t>
              </a:r>
              <a:endParaRPr lang="en-US" sz="2000" dirty="0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885803" y="24672089"/>
              <a:ext cx="648187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332</a:t>
              </a:r>
              <a:endParaRPr lang="en-US" sz="2000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7907066" y="24673686"/>
              <a:ext cx="648186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56</a:t>
              </a:r>
              <a:endParaRPr lang="en-US" sz="2000" dirty="0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885410" y="25044978"/>
              <a:ext cx="648187" cy="2112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522</a:t>
              </a:r>
              <a:endParaRPr lang="en-US" sz="2000" dirty="0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7906673" y="25046575"/>
              <a:ext cx="648186" cy="2112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43</a:t>
              </a:r>
              <a:endParaRPr lang="en-US" sz="20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9661315" y="23909001"/>
              <a:ext cx="648187" cy="2112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42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9660922" y="24281890"/>
              <a:ext cx="648187" cy="2112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88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9660921" y="24672089"/>
              <a:ext cx="648187" cy="2112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11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9660528" y="25044978"/>
              <a:ext cx="648187" cy="2112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190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4851" y="24821732"/>
              <a:ext cx="670949" cy="670949"/>
            </a:xfrm>
            <a:prstGeom prst="rect">
              <a:avLst/>
            </a:prstGeom>
          </p:spPr>
        </p:pic>
        <p:sp>
          <p:nvSpPr>
            <p:cNvPr id="110" name="Rectangle 109"/>
            <p:cNvSpPr/>
            <p:nvPr/>
          </p:nvSpPr>
          <p:spPr>
            <a:xfrm>
              <a:off x="8848027" y="23507134"/>
              <a:ext cx="2299382" cy="22860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rgbClr val="FF0000"/>
                  </a:solidFill>
                </a:rPr>
                <a:t>Frequency increase</a:t>
              </a:r>
              <a:endParaRPr lang="en-US" sz="2000" dirty="0">
                <a:solidFill>
                  <a:srgbClr val="FF0000"/>
                </a:solidFill>
              </a:endParaRPr>
            </a:p>
          </p:txBody>
        </p:sp>
        <p:cxnSp>
          <p:nvCxnSpPr>
            <p:cNvPr id="52" name="Straight Arrow Connector 51"/>
            <p:cNvCxnSpPr>
              <a:stCxn id="101" idx="3"/>
              <a:endCxn id="108" idx="1"/>
            </p:cNvCxnSpPr>
            <p:nvPr/>
          </p:nvCxnSpPr>
          <p:spPr>
            <a:xfrm>
              <a:off x="8555252" y="24779333"/>
              <a:ext cx="1105276" cy="371292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/>
            <p:cNvSpPr txBox="1"/>
            <p:nvPr/>
          </p:nvSpPr>
          <p:spPr>
            <a:xfrm>
              <a:off x="1228445" y="25507667"/>
              <a:ext cx="1039674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Euphemia" panose="020B0503040102020104" pitchFamily="34" charset="0"/>
                </a:rPr>
                <a:t>Fig 3: </a:t>
              </a:r>
              <a:r>
                <a:rPr lang="en-US" sz="2200" b="1" dirty="0" smtClean="0">
                  <a:latin typeface="Euphemia" panose="020B0503040102020104" pitchFamily="34" charset="0"/>
                </a:rPr>
                <a:t>EDT </a:t>
              </a:r>
              <a:r>
                <a:rPr lang="en-US" sz="2200" dirty="0" smtClean="0">
                  <a:latin typeface="Euphemia" panose="020B0503040102020104" pitchFamily="34" charset="0"/>
                </a:rPr>
                <a:t>in action. When the frequency increase of the left part outweighs the optimal </a:t>
              </a:r>
              <a:r>
                <a:rPr lang="en-US" sz="2200" i="1" dirty="0" smtClean="0">
                  <a:solidFill>
                    <a:srgbClr val="FF0000"/>
                  </a:solidFill>
                  <a:latin typeface="Euphemia" panose="020B0503040102020104" pitchFamily="34" charset="0"/>
                </a:rPr>
                <a:t>1</a:t>
              </a:r>
              <a:r>
                <a:rPr lang="en-US" sz="2200" dirty="0" smtClean="0">
                  <a:latin typeface="Euphemia" panose="020B0503040102020104" pitchFamily="34" charset="0"/>
                </a:rPr>
                <a:t>-seed frequency of the right part, </a:t>
              </a:r>
              <a:r>
                <a:rPr lang="en-US" sz="2200" b="1" dirty="0" smtClean="0">
                  <a:solidFill>
                    <a:srgbClr val="FF0000"/>
                  </a:solidFill>
                  <a:latin typeface="Euphemia" panose="020B0503040102020104" pitchFamily="34" charset="0"/>
                </a:rPr>
                <a:t>STOP</a:t>
              </a:r>
              <a:r>
                <a:rPr lang="en-US" sz="2200" dirty="0" smtClean="0">
                  <a:latin typeface="Euphemia" panose="020B0503040102020104" pitchFamily="34" charset="0"/>
                </a:rPr>
                <a:t>.</a:t>
              </a:r>
              <a:endParaRPr lang="en-US" sz="1600" b="1" i="1" dirty="0">
                <a:solidFill>
                  <a:srgbClr val="FF0000"/>
                </a:solidFill>
                <a:latin typeface="Euphemia" panose="020B0503040102020104" pitchFamily="34" charset="0"/>
              </a:endParaRPr>
            </a:p>
          </p:txBody>
        </p:sp>
        <p:sp>
          <p:nvSpPr>
            <p:cNvPr id="112" name="Oval 111"/>
            <p:cNvSpPr/>
            <p:nvPr/>
          </p:nvSpPr>
          <p:spPr>
            <a:xfrm>
              <a:off x="1262052" y="23338146"/>
              <a:ext cx="666750" cy="66675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016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C00000"/>
                  </a:solidFill>
                  <a:latin typeface="Franklin Gothic Medium Cond" panose="020B0606030402020204" pitchFamily="34" charset="0"/>
                </a:rPr>
                <a:t>3</a:t>
              </a:r>
              <a:endParaRPr lang="en-US" b="1" dirty="0">
                <a:solidFill>
                  <a:srgbClr val="C00000"/>
                </a:solidFill>
                <a:latin typeface="Franklin Gothic Medium Cond" panose="020B0606030402020204" pitchFamily="34" charset="0"/>
              </a:endParaRPr>
            </a:p>
          </p:txBody>
        </p:sp>
      </p:grpSp>
      <p:sp>
        <p:nvSpPr>
          <p:cNvPr id="126" name="TextBox 125"/>
          <p:cNvSpPr txBox="1"/>
          <p:nvPr/>
        </p:nvSpPr>
        <p:spPr>
          <a:xfrm>
            <a:off x="13540166" y="1818380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6</a:t>
            </a:r>
            <a:endParaRPr lang="en-US" sz="2000" dirty="0"/>
          </a:p>
        </p:txBody>
      </p:sp>
      <p:sp>
        <p:nvSpPr>
          <p:cNvPr id="129" name="TextBox 128"/>
          <p:cNvSpPr txBox="1"/>
          <p:nvPr/>
        </p:nvSpPr>
        <p:spPr>
          <a:xfrm>
            <a:off x="13880505" y="18162291"/>
            <a:ext cx="14325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Franklin Gothic Medium Cond" panose="020B0606030402020204" pitchFamily="34" charset="0"/>
              </a:rPr>
              <a:t>Results</a:t>
            </a:r>
            <a:endParaRPr lang="en-US" sz="3600" b="1" dirty="0">
              <a:latin typeface="Franklin Gothic Medium Cond" panose="020B0606030402020204" pitchFamily="34" charset="0"/>
            </a:endParaRPr>
          </a:p>
        </p:txBody>
      </p:sp>
      <p:cxnSp>
        <p:nvCxnSpPr>
          <p:cNvPr id="135" name="Straight Connector 134"/>
          <p:cNvCxnSpPr/>
          <p:nvPr/>
        </p:nvCxnSpPr>
        <p:spPr>
          <a:xfrm>
            <a:off x="13435692" y="18132984"/>
            <a:ext cx="14843551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2"/>
          <p:cNvSpPr txBox="1"/>
          <p:nvPr/>
        </p:nvSpPr>
        <p:spPr>
          <a:xfrm>
            <a:off x="14064621" y="18624993"/>
            <a:ext cx="6364360" cy="1431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OSS</a:t>
            </a:r>
            <a:r>
              <a:rPr lang="en-US" sz="2800" b="1" dirty="0"/>
              <a:t> </a:t>
            </a:r>
            <a:r>
              <a:rPr lang="en-US" sz="2800" dirty="0" smtClean="0"/>
              <a:t>is compared against 5 previous seed selection mechanisms: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Cheap K-</a:t>
            </a:r>
            <a:r>
              <a:rPr lang="en-US" sz="2800" dirty="0" err="1" smtClean="0"/>
              <a:t>mer</a:t>
            </a:r>
            <a:r>
              <a:rPr lang="en-US" sz="2800" dirty="0" smtClean="0"/>
              <a:t> Selection (CKS)</a:t>
            </a:r>
            <a:endParaRPr lang="en-US" sz="2800" dirty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Optimal Pre-fix Selection (OPS)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Adaptive Seeds Finder (ASF)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Spaced Seeds (SS)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Naïve (Fixed length, fixed placement)</a:t>
            </a:r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Categorization: </a:t>
            </a:r>
            <a:r>
              <a:rPr lang="en-US" sz="2800" dirty="0" smtClean="0"/>
              <a:t>length vs. placement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CKS: </a:t>
            </a:r>
            <a:r>
              <a:rPr lang="en-US" sz="2800" dirty="0" smtClean="0">
                <a:solidFill>
                  <a:srgbClr val="FF0000"/>
                </a:solidFill>
              </a:rPr>
              <a:t>fixed</a:t>
            </a:r>
            <a:r>
              <a:rPr lang="en-US" sz="2800" dirty="0" smtClean="0"/>
              <a:t> length, </a:t>
            </a:r>
            <a:r>
              <a:rPr lang="en-US" sz="2800" dirty="0" smtClean="0">
                <a:solidFill>
                  <a:srgbClr val="0070C0"/>
                </a:solidFill>
              </a:rPr>
              <a:t>flexible</a:t>
            </a:r>
            <a:r>
              <a:rPr lang="en-US" sz="2800" dirty="0" smtClean="0"/>
              <a:t> placement</a:t>
            </a:r>
            <a:endParaRPr lang="en-US" sz="2800" dirty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OPS: </a:t>
            </a:r>
            <a:r>
              <a:rPr lang="en-US" sz="2800" dirty="0" smtClean="0">
                <a:solidFill>
                  <a:srgbClr val="FF0000"/>
                </a:solidFill>
              </a:rPr>
              <a:t>fixed</a:t>
            </a:r>
            <a:r>
              <a:rPr lang="en-US" sz="2800" dirty="0" smtClean="0"/>
              <a:t> length, </a:t>
            </a:r>
            <a:r>
              <a:rPr lang="en-US" sz="2800" dirty="0" smtClean="0">
                <a:solidFill>
                  <a:srgbClr val="0070C0"/>
                </a:solidFill>
              </a:rPr>
              <a:t>flexible</a:t>
            </a:r>
            <a:r>
              <a:rPr lang="en-US" sz="2800" dirty="0" smtClean="0"/>
              <a:t> placement</a:t>
            </a:r>
            <a:endParaRPr lang="en-US" sz="2800" dirty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ASF: </a:t>
            </a:r>
            <a:r>
              <a:rPr lang="en-US" sz="2800" dirty="0" smtClean="0">
                <a:solidFill>
                  <a:srgbClr val="0070C0"/>
                </a:solidFill>
              </a:rPr>
              <a:t>flexible</a:t>
            </a:r>
            <a:r>
              <a:rPr lang="en-US" sz="2800" dirty="0" smtClean="0"/>
              <a:t> length, </a:t>
            </a:r>
            <a:r>
              <a:rPr lang="en-US" sz="2800" dirty="0" smtClean="0">
                <a:solidFill>
                  <a:srgbClr val="FF0000"/>
                </a:solidFill>
              </a:rPr>
              <a:t>fixed</a:t>
            </a:r>
            <a:r>
              <a:rPr lang="en-US" sz="2800" dirty="0" smtClean="0"/>
              <a:t> placement</a:t>
            </a:r>
            <a:endParaRPr lang="en-US" sz="2800" dirty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SS: </a:t>
            </a:r>
            <a:r>
              <a:rPr lang="en-US" sz="2800" dirty="0" smtClean="0">
                <a:solidFill>
                  <a:srgbClr val="FF0000"/>
                </a:solidFill>
              </a:rPr>
              <a:t>fixed</a:t>
            </a:r>
            <a:r>
              <a:rPr lang="en-US" sz="2800" dirty="0" smtClean="0"/>
              <a:t> length, </a:t>
            </a:r>
            <a:r>
              <a:rPr lang="en-US" sz="2800" dirty="0" smtClean="0">
                <a:solidFill>
                  <a:srgbClr val="FF0000"/>
                </a:solidFill>
              </a:rPr>
              <a:t>fixed</a:t>
            </a:r>
            <a:r>
              <a:rPr lang="en-US" sz="2800" dirty="0" smtClean="0"/>
              <a:t> placement*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Naïve: </a:t>
            </a:r>
            <a:r>
              <a:rPr lang="en-US" sz="2800" dirty="0">
                <a:solidFill>
                  <a:srgbClr val="FF0000"/>
                </a:solidFill>
              </a:rPr>
              <a:t>fixed</a:t>
            </a:r>
            <a:r>
              <a:rPr lang="en-US" sz="2800" dirty="0"/>
              <a:t> length, </a:t>
            </a:r>
            <a:r>
              <a:rPr lang="en-US" sz="2800" dirty="0">
                <a:solidFill>
                  <a:srgbClr val="FF0000"/>
                </a:solidFill>
              </a:rPr>
              <a:t>fixed</a:t>
            </a:r>
            <a:r>
              <a:rPr lang="en-US" sz="2800" dirty="0"/>
              <a:t> </a:t>
            </a:r>
            <a:r>
              <a:rPr lang="en-US" sz="2800" dirty="0" smtClean="0"/>
              <a:t>placement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Methodology: </a:t>
            </a:r>
            <a:r>
              <a:rPr lang="en-US" sz="2800" dirty="0" smtClean="0"/>
              <a:t>4 million 101-bp reads from </a:t>
            </a:r>
            <a:r>
              <a:rPr lang="en-US" sz="2800" b="1" dirty="0" smtClean="0"/>
              <a:t>1000 Genome Project </a:t>
            </a:r>
            <a:r>
              <a:rPr lang="en-US" sz="2800" dirty="0" smtClean="0"/>
              <a:t>(ERR240726)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/>
              <a:t>CKS: </a:t>
            </a:r>
            <a:r>
              <a:rPr lang="en-US" sz="2800" i="1" dirty="0" smtClean="0">
                <a:solidFill>
                  <a:srgbClr val="FF0000"/>
                </a:solidFill>
              </a:rPr>
              <a:t>12-14 </a:t>
            </a:r>
            <a:r>
              <a:rPr lang="en-US" sz="2800" i="1" dirty="0" err="1" smtClean="0">
                <a:solidFill>
                  <a:srgbClr val="FF0000"/>
                </a:solidFill>
              </a:rPr>
              <a:t>bp</a:t>
            </a:r>
            <a:r>
              <a:rPr lang="en-US" sz="2800" i="1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seeds</a:t>
            </a:r>
            <a:endParaRPr lang="en-US" sz="2800" dirty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OPS: </a:t>
            </a:r>
            <a:r>
              <a:rPr lang="en-US" sz="2800" i="1" dirty="0">
                <a:solidFill>
                  <a:srgbClr val="FF0000"/>
                </a:solidFill>
              </a:rPr>
              <a:t>12-14 </a:t>
            </a:r>
            <a:r>
              <a:rPr lang="en-US" sz="2800" i="1" dirty="0" err="1">
                <a:solidFill>
                  <a:srgbClr val="FF0000"/>
                </a:solidFill>
              </a:rPr>
              <a:t>bp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seeds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ASF: </a:t>
            </a:r>
            <a:r>
              <a:rPr lang="en-US" sz="2800" b="1" dirty="0" smtClean="0"/>
              <a:t>T</a:t>
            </a:r>
            <a:r>
              <a:rPr lang="en-US" sz="2800" dirty="0" smtClean="0"/>
              <a:t> = </a:t>
            </a:r>
            <a:r>
              <a:rPr lang="en-US" sz="2800" i="1" dirty="0" smtClean="0"/>
              <a:t>5</a:t>
            </a:r>
            <a:r>
              <a:rPr lang="en-US" sz="2800" dirty="0" smtClean="0"/>
              <a:t>, </a:t>
            </a:r>
            <a:r>
              <a:rPr lang="en-US" sz="2800" i="1" dirty="0" smtClean="0"/>
              <a:t>10</a:t>
            </a:r>
            <a:r>
              <a:rPr lang="en-US" sz="2800" dirty="0" smtClean="0"/>
              <a:t>, </a:t>
            </a:r>
            <a:r>
              <a:rPr lang="en-US" sz="2800" i="1" dirty="0" smtClean="0"/>
              <a:t>100</a:t>
            </a:r>
            <a:r>
              <a:rPr lang="en-US" sz="2800" dirty="0" smtClean="0"/>
              <a:t>, </a:t>
            </a:r>
            <a:r>
              <a:rPr lang="en-US" sz="2800" i="1" dirty="0" smtClean="0"/>
              <a:t>500</a:t>
            </a:r>
            <a:r>
              <a:rPr lang="en-US" sz="2800" dirty="0" smtClean="0"/>
              <a:t>, </a:t>
            </a:r>
            <a:r>
              <a:rPr lang="en-US" sz="2800" i="1" dirty="0" smtClean="0"/>
              <a:t>1000</a:t>
            </a:r>
            <a:r>
              <a:rPr lang="en-US" sz="2800" dirty="0" smtClean="0"/>
              <a:t> (if a read fails to produce enough seeds, ASF will roll back to CKS-</a:t>
            </a:r>
            <a:r>
              <a:rPr lang="en-US" sz="2800" i="1" dirty="0" smtClean="0"/>
              <a:t>12</a:t>
            </a:r>
            <a:r>
              <a:rPr lang="en-US" sz="2800" dirty="0" smtClean="0"/>
              <a:t>)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SS: </a:t>
            </a:r>
            <a:r>
              <a:rPr lang="en-US" sz="2800" b="1" dirty="0" smtClean="0"/>
              <a:t>pattern</a:t>
            </a:r>
            <a:r>
              <a:rPr lang="en-US" sz="2800" dirty="0" smtClean="0"/>
              <a:t> </a:t>
            </a:r>
            <a:r>
              <a:rPr lang="en-US" sz="2800" dirty="0"/>
              <a:t>= 110100110010101111</a:t>
            </a:r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Qualitative comparison: </a:t>
            </a:r>
            <a:r>
              <a:rPr lang="en-US" sz="2800" dirty="0" smtClean="0"/>
              <a:t>(Table 1)</a:t>
            </a:r>
            <a:endParaRPr lang="en-US" sz="2800" b="1" dirty="0" smtClean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Average case complexity</a:t>
            </a:r>
            <a:endParaRPr lang="en-US" sz="2800" dirty="0"/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Number of seed lookups</a:t>
            </a:r>
            <a:endParaRPr lang="en-US" sz="2800" dirty="0"/>
          </a:p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Quantitative comparison:</a:t>
            </a:r>
            <a:r>
              <a:rPr lang="en-US" sz="2800" dirty="0" smtClean="0"/>
              <a:t> (Fig 4)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dirty="0" smtClean="0"/>
              <a:t>Average frequency per seed</a:t>
            </a:r>
            <a:endParaRPr lang="en-US" sz="2800" dirty="0"/>
          </a:p>
          <a:p>
            <a:pPr>
              <a:buFont typeface="Arial"/>
              <a:buChar char="•"/>
            </a:pP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Key results:</a:t>
            </a:r>
          </a:p>
          <a:p>
            <a:pPr marL="623888" indent="-361950">
              <a:buFont typeface="+mj-lt"/>
              <a:buAutoNum type="arabicPeriod"/>
            </a:pPr>
            <a:r>
              <a:rPr lang="en-US" sz="2800" b="1" dirty="0" smtClean="0"/>
              <a:t>OSS </a:t>
            </a:r>
            <a:r>
              <a:rPr lang="en-US" sz="2800" dirty="0" smtClean="0"/>
              <a:t>achieves </a:t>
            </a:r>
            <a:r>
              <a:rPr lang="en-US" sz="2800" b="1" dirty="0" smtClean="0">
                <a:solidFill>
                  <a:srgbClr val="0070C0"/>
                </a:solidFill>
              </a:rPr>
              <a:t>linear average case complexity</a:t>
            </a:r>
            <a:endParaRPr lang="en-US" sz="2800" b="1" dirty="0">
              <a:solidFill>
                <a:srgbClr val="0070C0"/>
              </a:solidFill>
            </a:endParaRPr>
          </a:p>
          <a:p>
            <a:pPr marL="623888" indent="-361950">
              <a:buFont typeface="+mj-lt"/>
              <a:buAutoNum type="arabicPeriod"/>
            </a:pPr>
            <a:r>
              <a:rPr lang="en-US" sz="2800" b="1" dirty="0" smtClean="0"/>
              <a:t>OSS </a:t>
            </a:r>
            <a:r>
              <a:rPr lang="en-US" sz="2800" dirty="0" smtClean="0"/>
              <a:t>provides </a:t>
            </a:r>
            <a:r>
              <a:rPr lang="en-US" sz="2800" b="1" dirty="0" smtClean="0">
                <a:solidFill>
                  <a:srgbClr val="0070C0"/>
                </a:solidFill>
              </a:rPr>
              <a:t>3x</a:t>
            </a:r>
            <a:r>
              <a:rPr lang="en-US" sz="2800" dirty="0" smtClean="0"/>
              <a:t> average seed frequency reduction than the second best seed selection algorithm (OPS)</a:t>
            </a:r>
            <a:endParaRPr lang="en-US" sz="2800" b="1" dirty="0"/>
          </a:p>
        </p:txBody>
      </p:sp>
      <p:grpSp>
        <p:nvGrpSpPr>
          <p:cNvPr id="116" name="Group 115"/>
          <p:cNvGrpSpPr/>
          <p:nvPr/>
        </p:nvGrpSpPr>
        <p:grpSpPr>
          <a:xfrm>
            <a:off x="20184694" y="18196118"/>
            <a:ext cx="8623322" cy="16380590"/>
            <a:chOff x="20184694" y="18196118"/>
            <a:chExt cx="8623322" cy="16380590"/>
          </a:xfrm>
        </p:grpSpPr>
        <p:grpSp>
          <p:nvGrpSpPr>
            <p:cNvPr id="2519" name="Group 2518"/>
            <p:cNvGrpSpPr/>
            <p:nvPr/>
          </p:nvGrpSpPr>
          <p:grpSpPr>
            <a:xfrm>
              <a:off x="20184694" y="18196118"/>
              <a:ext cx="8623322" cy="16380590"/>
              <a:chOff x="20184694" y="18291368"/>
              <a:chExt cx="8623322" cy="16380590"/>
            </a:xfrm>
          </p:grpSpPr>
          <p:pic>
            <p:nvPicPr>
              <p:cNvPr id="2498" name="Picture 2497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184694" y="18506245"/>
                <a:ext cx="8623322" cy="16165713"/>
              </a:xfrm>
              <a:prstGeom prst="rect">
                <a:avLst/>
              </a:prstGeom>
            </p:spPr>
          </p:pic>
          <p:sp>
            <p:nvSpPr>
              <p:cNvPr id="146" name="Oval 145"/>
              <p:cNvSpPr/>
              <p:nvPr/>
            </p:nvSpPr>
            <p:spPr>
              <a:xfrm>
                <a:off x="27777051" y="18291368"/>
                <a:ext cx="666750" cy="666750"/>
              </a:xfrm>
              <a:prstGeom prst="ellips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1016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C00000"/>
                    </a:solidFill>
                    <a:latin typeface="Franklin Gothic Medium Cond" panose="020B0606030402020204" pitchFamily="34" charset="0"/>
                  </a:rPr>
                  <a:t>4</a:t>
                </a:r>
                <a:endParaRPr lang="en-US" b="1" dirty="0">
                  <a:solidFill>
                    <a:srgbClr val="C00000"/>
                  </a:solidFill>
                  <a:latin typeface="Franklin Gothic Medium Cond" panose="020B0606030402020204" pitchFamily="34" charset="0"/>
                </a:endParaRP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 rot="204089">
              <a:off x="25147917" y="33530016"/>
              <a:ext cx="276999" cy="261610"/>
              <a:chOff x="23535809" y="33573748"/>
              <a:chExt cx="276999" cy="261610"/>
            </a:xfrm>
          </p:grpSpPr>
          <p:sp>
            <p:nvSpPr>
              <p:cNvPr id="2517" name="Rectangle 2516"/>
              <p:cNvSpPr/>
              <p:nvPr/>
            </p:nvSpPr>
            <p:spPr>
              <a:xfrm rot="4030392">
                <a:off x="23627411" y="33637606"/>
                <a:ext cx="72057" cy="13811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16" name="TextBox 2515"/>
              <p:cNvSpPr txBox="1"/>
              <p:nvPr/>
            </p:nvSpPr>
            <p:spPr>
              <a:xfrm rot="3860870">
                <a:off x="23543504" y="33566053"/>
                <a:ext cx="261610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200" dirty="0">
                    <a:latin typeface="SimSun" panose="02010600030101010101" pitchFamily="2" charset="-122"/>
                    <a:ea typeface="SimSun" panose="02010600030101010101" pitchFamily="2" charset="-122"/>
                  </a:rPr>
                  <a:t>F</a:t>
                </a:r>
              </a:p>
            </p:txBody>
          </p:sp>
        </p:grpSp>
      </p:grpSp>
      <p:sp>
        <p:nvSpPr>
          <p:cNvPr id="2518" name="TextBox 2517"/>
          <p:cNvSpPr txBox="1"/>
          <p:nvPr/>
        </p:nvSpPr>
        <p:spPr>
          <a:xfrm>
            <a:off x="19058428" y="19545721"/>
            <a:ext cx="9748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mrFAST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19337000" y="19983483"/>
            <a:ext cx="978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Hobbes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18908710" y="20421245"/>
            <a:ext cx="69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GEM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7551731" y="20821355"/>
            <a:ext cx="16816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PatternHunter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>
            <a:off x="20315153" y="34538160"/>
            <a:ext cx="7964089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>
            <a:off x="20315153" y="29705317"/>
            <a:ext cx="0" cy="4870943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26" name="Group 2525"/>
          <p:cNvGrpSpPr/>
          <p:nvPr/>
        </p:nvGrpSpPr>
        <p:grpSpPr>
          <a:xfrm>
            <a:off x="13974130" y="32501311"/>
            <a:ext cx="12027361" cy="3160290"/>
            <a:chOff x="14088430" y="32520361"/>
            <a:chExt cx="12027361" cy="3160290"/>
          </a:xfrm>
        </p:grpSpPr>
        <p:pic>
          <p:nvPicPr>
            <p:cNvPr id="2520" name="Picture 2519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4278909" y="34576260"/>
              <a:ext cx="11836882" cy="1030975"/>
            </a:xfrm>
            <a:prstGeom prst="rect">
              <a:avLst/>
            </a:prstGeom>
          </p:spPr>
        </p:pic>
        <p:sp>
          <p:nvSpPr>
            <p:cNvPr id="155" name="TextBox 154"/>
            <p:cNvSpPr txBox="1"/>
            <p:nvPr/>
          </p:nvSpPr>
          <p:spPr>
            <a:xfrm>
              <a:off x="14088430" y="32520361"/>
              <a:ext cx="5374165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 smtClean="0">
                  <a:latin typeface="Euphemia" panose="020B0503040102020104" pitchFamily="34" charset="0"/>
                </a:rPr>
                <a:t>Table 1: </a:t>
              </a:r>
              <a:r>
                <a:rPr lang="en-US" sz="2200" dirty="0">
                  <a:latin typeface="Euphemia" panose="020B0503040102020104" pitchFamily="34" charset="0"/>
                </a:rPr>
                <a:t>P</a:t>
              </a:r>
              <a:r>
                <a:rPr lang="en-US" sz="2200" dirty="0" smtClean="0">
                  <a:latin typeface="Euphemia" panose="020B0503040102020104" pitchFamily="34" charset="0"/>
                </a:rPr>
                <a:t>rovides the qualitative comparison between OSS, ASF, CKS, OPS, SS and naïve. Note that OSS achieves </a:t>
              </a:r>
              <a:r>
                <a:rPr lang="en-US" sz="2200" b="1" dirty="0" smtClean="0">
                  <a:latin typeface="Euphemia" panose="020B0503040102020104" pitchFamily="34" charset="0"/>
                </a:rPr>
                <a:t>linear average case complexity</a:t>
              </a:r>
              <a:r>
                <a:rPr lang="en-US" sz="2200" dirty="0" smtClean="0">
                  <a:latin typeface="Euphemia" panose="020B0503040102020104" pitchFamily="34" charset="0"/>
                </a:rPr>
                <a:t>. In this table, </a:t>
              </a:r>
              <a:r>
                <a:rPr lang="en-US" sz="2200" i="1" dirty="0" smtClean="0">
                  <a:latin typeface="Centaur" panose="02030504050205020304" pitchFamily="18" charset="0"/>
                </a:rPr>
                <a:t>x</a:t>
              </a:r>
              <a:r>
                <a:rPr lang="en-US" sz="2200" dirty="0" smtClean="0">
                  <a:latin typeface="Euphemia" panose="020B0503040102020104" pitchFamily="34" charset="0"/>
                </a:rPr>
                <a:t> is the number of seeds while </a:t>
              </a:r>
              <a:r>
                <a:rPr lang="en-US" sz="2200" i="1" dirty="0" smtClean="0">
                  <a:latin typeface="Centaur" panose="02030504050205020304" pitchFamily="18" charset="0"/>
                </a:rPr>
                <a:t>L</a:t>
              </a:r>
              <a:r>
                <a:rPr lang="en-US" sz="2200" dirty="0" smtClean="0">
                  <a:latin typeface="Euphemia" panose="020B0503040102020104" pitchFamily="34" charset="0"/>
                </a:rPr>
                <a:t> is the length of read</a:t>
              </a:r>
              <a:endParaRPr lang="en-US" sz="1600" b="1" i="1" dirty="0">
                <a:solidFill>
                  <a:srgbClr val="FF0000"/>
                </a:solidFill>
                <a:latin typeface="Euphemia" panose="020B0503040102020104" pitchFamily="34" charset="0"/>
              </a:endParaRPr>
            </a:p>
          </p:txBody>
        </p:sp>
        <p:sp>
          <p:nvSpPr>
            <p:cNvPr id="2525" name="Rectangle 2524"/>
            <p:cNvSpPr/>
            <p:nvPr/>
          </p:nvSpPr>
          <p:spPr>
            <a:xfrm>
              <a:off x="17887473" y="34512537"/>
              <a:ext cx="2221497" cy="1168114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7" name="Straight Connector 156"/>
          <p:cNvCxnSpPr/>
          <p:nvPr/>
        </p:nvCxnSpPr>
        <p:spPr>
          <a:xfrm>
            <a:off x="1046892" y="26539760"/>
            <a:ext cx="1238880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TextBox 157"/>
          <p:cNvSpPr txBox="1"/>
          <p:nvPr/>
        </p:nvSpPr>
        <p:spPr>
          <a:xfrm>
            <a:off x="12992253" y="2662538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7</a:t>
            </a:r>
            <a:endParaRPr lang="en-US" sz="2000" dirty="0"/>
          </a:p>
        </p:txBody>
      </p:sp>
      <p:sp>
        <p:nvSpPr>
          <p:cNvPr id="2527" name="TextBox 2526"/>
          <p:cNvSpPr txBox="1"/>
          <p:nvPr/>
        </p:nvSpPr>
        <p:spPr>
          <a:xfrm>
            <a:off x="21577304" y="35645334"/>
            <a:ext cx="7316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*Spaced seeds use special patterns to balance out frequencies among seeds</a:t>
            </a:r>
            <a:endParaRPr lang="en-US" sz="1800" dirty="0"/>
          </a:p>
        </p:txBody>
      </p:sp>
      <p:sp>
        <p:nvSpPr>
          <p:cNvPr id="161" name="TextBox 160"/>
          <p:cNvSpPr txBox="1"/>
          <p:nvPr/>
        </p:nvSpPr>
        <p:spPr>
          <a:xfrm>
            <a:off x="371190" y="26585939"/>
            <a:ext cx="47838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Franklin Gothic Medium Cond" panose="020B0606030402020204" pitchFamily="34" charset="0"/>
              </a:rPr>
              <a:t>Conclusion and </a:t>
            </a:r>
            <a:r>
              <a:rPr lang="en-US" sz="3600" b="1" dirty="0">
                <a:latin typeface="Franklin Gothic Medium Cond" panose="020B0606030402020204" pitchFamily="34" charset="0"/>
              </a:rPr>
              <a:t>f</a:t>
            </a:r>
            <a:r>
              <a:rPr lang="en-US" sz="3600" b="1" dirty="0" smtClean="0">
                <a:latin typeface="Franklin Gothic Medium Cond" panose="020B0606030402020204" pitchFamily="34" charset="0"/>
              </a:rPr>
              <a:t>uture work</a:t>
            </a:r>
            <a:endParaRPr lang="en-US" sz="3600" b="1" dirty="0">
              <a:latin typeface="Franklin Gothic Medium Cond" panose="020B0606030402020204" pitchFamily="34" charset="0"/>
            </a:endParaRPr>
          </a:p>
        </p:txBody>
      </p:sp>
      <p:sp>
        <p:nvSpPr>
          <p:cNvPr id="162" name="TextBox 2"/>
          <p:cNvSpPr txBox="1"/>
          <p:nvPr/>
        </p:nvSpPr>
        <p:spPr>
          <a:xfrm>
            <a:off x="618841" y="27090778"/>
            <a:ext cx="1245647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dirty="0" smtClean="0"/>
              <a:t> </a:t>
            </a:r>
            <a:r>
              <a:rPr lang="en-US" sz="2800" b="1" dirty="0" smtClean="0"/>
              <a:t>Conclusion: </a:t>
            </a:r>
          </a:p>
          <a:p>
            <a:pPr marL="822960" indent="-514350">
              <a:buFont typeface="+mj-lt"/>
              <a:buAutoNum type="arabicPeriod"/>
            </a:pPr>
            <a:r>
              <a:rPr lang="en-US" sz="2800" b="1" dirty="0" smtClean="0"/>
              <a:t>OSS</a:t>
            </a:r>
            <a:r>
              <a:rPr lang="en-US" sz="2800" dirty="0" smtClean="0"/>
              <a:t> finds the least frequent </a:t>
            </a:r>
            <a:r>
              <a:rPr lang="en-US" sz="2800" i="1" dirty="0" smtClean="0">
                <a:solidFill>
                  <a:srgbClr val="FF0000"/>
                </a:solidFill>
              </a:rPr>
              <a:t>e+1 </a:t>
            </a:r>
            <a:r>
              <a:rPr lang="en-US" sz="2800" b="1" dirty="0" smtClean="0">
                <a:solidFill>
                  <a:srgbClr val="FF0000"/>
                </a:solidFill>
              </a:rPr>
              <a:t>non-overlapping </a:t>
            </a:r>
            <a:r>
              <a:rPr lang="en-US" sz="2800" dirty="0" smtClean="0"/>
              <a:t>seeds of a read</a:t>
            </a:r>
          </a:p>
          <a:p>
            <a:pPr marL="822960" indent="-514350">
              <a:buFont typeface="+mj-lt"/>
              <a:buAutoNum type="arabicPeriod"/>
            </a:pPr>
            <a:r>
              <a:rPr lang="en-US" sz="2800" b="1" dirty="0"/>
              <a:t>OSS</a:t>
            </a:r>
            <a:r>
              <a:rPr lang="en-US" sz="2800" b="1" i="1" dirty="0"/>
              <a:t> </a:t>
            </a:r>
            <a:r>
              <a:rPr lang="en-US" sz="2800" dirty="0"/>
              <a:t>achieves linear average case complexity, </a:t>
            </a:r>
            <a:r>
              <a:rPr lang="en-US" sz="2800" b="1" dirty="0">
                <a:solidFill>
                  <a:srgbClr val="0070C0"/>
                </a:solidFill>
              </a:rPr>
              <a:t>O(e*L</a:t>
            </a:r>
            <a:r>
              <a:rPr lang="en-US" sz="2800" b="1" dirty="0" smtClean="0">
                <a:solidFill>
                  <a:srgbClr val="0070C0"/>
                </a:solidFill>
              </a:rPr>
              <a:t>)</a:t>
            </a:r>
          </a:p>
          <a:p>
            <a:pPr marL="822960" indent="-514350">
              <a:buFont typeface="+mj-lt"/>
              <a:buAutoNum type="arabicPeriod"/>
            </a:pPr>
            <a:r>
              <a:rPr lang="en-US" sz="2800" b="1" dirty="0"/>
              <a:t>OSS</a:t>
            </a:r>
            <a:r>
              <a:rPr lang="en-US" sz="2800" dirty="0"/>
              <a:t> requires </a:t>
            </a:r>
            <a:r>
              <a:rPr lang="en-US" sz="2800" dirty="0">
                <a:solidFill>
                  <a:srgbClr val="FF0000"/>
                </a:solidFill>
              </a:rPr>
              <a:t>a large number of seed lookups ( </a:t>
            </a:r>
            <a:r>
              <a:rPr lang="en-US" sz="2800" b="1" dirty="0">
                <a:solidFill>
                  <a:srgbClr val="FF0000"/>
                </a:solidFill>
              </a:rPr>
              <a:t>O(L</a:t>
            </a:r>
            <a:r>
              <a:rPr lang="en-US" sz="2800" b="1" baseline="30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FF0000"/>
                </a:solidFill>
              </a:rPr>
              <a:t>) 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</a:p>
          <a:p>
            <a:pPr marL="822960" indent="-514350">
              <a:buFont typeface="+mj-lt"/>
              <a:buAutoNum type="arabicPeriod"/>
            </a:pPr>
            <a:r>
              <a:rPr lang="en-US" sz="2800" dirty="0"/>
              <a:t>There is still room to </a:t>
            </a:r>
            <a:r>
              <a:rPr lang="en-US" sz="2800" dirty="0" smtClean="0"/>
              <a:t>improve the </a:t>
            </a:r>
            <a:r>
              <a:rPr lang="en-US" sz="2800" dirty="0"/>
              <a:t>seed selection heuristics: the second best </a:t>
            </a:r>
            <a:r>
              <a:rPr lang="en-US" sz="2800" dirty="0" smtClean="0"/>
              <a:t>seed selection mechanism, OPS, provides </a:t>
            </a:r>
            <a:r>
              <a:rPr lang="en-US" sz="2800" b="1" dirty="0" smtClean="0">
                <a:solidFill>
                  <a:srgbClr val="FF0000"/>
                </a:solidFill>
              </a:rPr>
              <a:t>3x</a:t>
            </a:r>
            <a:r>
              <a:rPr lang="en-US" sz="2800" dirty="0" smtClean="0"/>
              <a:t> more frequent seeds</a:t>
            </a:r>
            <a:endParaRPr lang="en-US" sz="2800" b="1" dirty="0"/>
          </a:p>
          <a:p>
            <a:pPr>
              <a:buFont typeface="Arial"/>
              <a:buChar char="•"/>
            </a:pPr>
            <a:r>
              <a:rPr lang="en-US" sz="2800" dirty="0"/>
              <a:t> </a:t>
            </a:r>
            <a:r>
              <a:rPr lang="en-US" sz="2800" b="1" dirty="0" smtClean="0"/>
              <a:t>Future work:</a:t>
            </a:r>
            <a:endParaRPr lang="en-US" sz="2800" b="1" dirty="0"/>
          </a:p>
          <a:p>
            <a:pPr marL="822960" indent="-514350">
              <a:buFont typeface="+mj-lt"/>
              <a:buAutoNum type="arabicPeriod"/>
            </a:pPr>
            <a:r>
              <a:rPr lang="en-US" sz="2800" dirty="0" smtClean="0"/>
              <a:t>Develop better seed selection heuristics that approximates the optimal seeds with much fewer seed lookups and simpler algorithms</a:t>
            </a:r>
          </a:p>
          <a:p>
            <a:pPr marL="822960" indent="-514350">
              <a:buFont typeface="+mj-lt"/>
              <a:buAutoNum type="arabicPeriod"/>
            </a:pPr>
            <a:r>
              <a:rPr lang="en-US" sz="2800" dirty="0" smtClean="0"/>
              <a:t>Develop a fast seed lookup implementation that accommodates OSS</a:t>
            </a:r>
            <a:endParaRPr lang="en-US" sz="2800" dirty="0"/>
          </a:p>
        </p:txBody>
      </p:sp>
      <p:cxnSp>
        <p:nvCxnSpPr>
          <p:cNvPr id="163" name="Straight Connector 162"/>
          <p:cNvCxnSpPr/>
          <p:nvPr/>
        </p:nvCxnSpPr>
        <p:spPr>
          <a:xfrm>
            <a:off x="1046892" y="31545057"/>
            <a:ext cx="12388800" cy="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12992253" y="3163068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8</a:t>
            </a:r>
            <a:endParaRPr lang="en-US" sz="2000" dirty="0"/>
          </a:p>
        </p:txBody>
      </p:sp>
      <p:sp>
        <p:nvSpPr>
          <p:cNvPr id="165" name="TextBox 164"/>
          <p:cNvSpPr txBox="1"/>
          <p:nvPr/>
        </p:nvSpPr>
        <p:spPr>
          <a:xfrm>
            <a:off x="371190" y="31563527"/>
            <a:ext cx="60319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Franklin Gothic Medium Cond" panose="020B0606030402020204" pitchFamily="34" charset="0"/>
              </a:rPr>
              <a:t>Acknowledgement and availability</a:t>
            </a:r>
            <a:endParaRPr lang="en-US" sz="3600" b="1" dirty="0">
              <a:latin typeface="Franklin Gothic Medium Cond" panose="020B0606030402020204" pitchFamily="34" charset="0"/>
            </a:endParaRPr>
          </a:p>
        </p:txBody>
      </p:sp>
      <p:sp>
        <p:nvSpPr>
          <p:cNvPr id="166" name="TextBox 2"/>
          <p:cNvSpPr txBox="1"/>
          <p:nvPr/>
        </p:nvSpPr>
        <p:spPr>
          <a:xfrm>
            <a:off x="615124" y="32083604"/>
            <a:ext cx="1245647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51401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02807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54208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5609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257015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08416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959822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811223" algn="l" defTabSz="1851401" rtl="0" eaLnBrk="1" latinLnBrk="0" hangingPunct="1">
              <a:defRPr sz="7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/>
              <a:buChar char="•"/>
            </a:pPr>
            <a:r>
              <a:rPr lang="en-US" sz="2800" dirty="0" smtClean="0"/>
              <a:t> This </a:t>
            </a:r>
            <a:r>
              <a:rPr lang="en-US" sz="2800" dirty="0"/>
              <a:t>study is supported by </a:t>
            </a:r>
            <a:r>
              <a:rPr lang="en-US" sz="2800" dirty="0" smtClean="0"/>
              <a:t>two NIH grants </a:t>
            </a:r>
            <a:r>
              <a:rPr lang="en-US" sz="2800" dirty="0"/>
              <a:t>(</a:t>
            </a:r>
            <a:r>
              <a:rPr lang="en-US" sz="2800" dirty="0" smtClean="0"/>
              <a:t>HG006004 to </a:t>
            </a:r>
            <a:r>
              <a:rPr lang="en-US" sz="2800" dirty="0"/>
              <a:t>C. </a:t>
            </a:r>
            <a:r>
              <a:rPr lang="en-US" sz="2800" dirty="0" err="1"/>
              <a:t>Alkan</a:t>
            </a:r>
            <a:r>
              <a:rPr lang="en-US" sz="2800" dirty="0"/>
              <a:t> and O. </a:t>
            </a:r>
            <a:r>
              <a:rPr lang="en-US" sz="2800" dirty="0" err="1" smtClean="0"/>
              <a:t>Mutlu</a:t>
            </a:r>
            <a:r>
              <a:rPr lang="en-US" sz="2800"/>
              <a:t>;</a:t>
            </a:r>
            <a:r>
              <a:rPr lang="en-US" sz="2800" smtClean="0"/>
              <a:t> </a:t>
            </a:r>
            <a:r>
              <a:rPr lang="en-US" sz="2800" dirty="0"/>
              <a:t>HG007104 to C. Kingsford) and </a:t>
            </a:r>
            <a:r>
              <a:rPr lang="en-US" sz="2800" dirty="0" smtClean="0"/>
              <a:t>a Marie </a:t>
            </a:r>
            <a:r>
              <a:rPr lang="en-US" sz="2800" dirty="0"/>
              <a:t>Curie Career Integration Grant (PCIG-2011-303772) to </a:t>
            </a:r>
            <a:r>
              <a:rPr lang="en-US" sz="2800" dirty="0" smtClean="0"/>
              <a:t>C. </a:t>
            </a:r>
            <a:r>
              <a:rPr lang="en-US" sz="2800" dirty="0" err="1" smtClean="0"/>
              <a:t>Alkan</a:t>
            </a:r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2800" dirty="0" smtClean="0"/>
              <a:t> The full manuscript of this work is available at:</a:t>
            </a:r>
          </a:p>
          <a:p>
            <a:r>
              <a:rPr lang="en-US" sz="2800" b="1" dirty="0" smtClean="0"/>
              <a:t>Safari tech report: </a:t>
            </a:r>
            <a:r>
              <a:rPr lang="en-US" sz="2800" dirty="0" smtClean="0">
                <a:hlinkClick r:id="rId13"/>
              </a:rPr>
              <a:t>http://www.ece.cmu.edu/~safari/tr.html</a:t>
            </a:r>
            <a:endParaRPr lang="en-US" sz="2800" dirty="0" smtClean="0"/>
          </a:p>
          <a:p>
            <a:r>
              <a:rPr lang="en-US" sz="2800" b="1" dirty="0"/>
              <a:t>arXiv.org: </a:t>
            </a:r>
            <a:r>
              <a:rPr lang="en-US" sz="2800" dirty="0">
                <a:hlinkClick r:id="rId14"/>
              </a:rPr>
              <a:t>http://</a:t>
            </a:r>
            <a:r>
              <a:rPr lang="en-US" sz="2800" dirty="0" smtClean="0">
                <a:hlinkClick r:id="rId14"/>
              </a:rPr>
              <a:t>arxiv.org/abs/1506.08235</a:t>
            </a:r>
            <a:endParaRPr lang="en-US" sz="2800" dirty="0" smtClean="0"/>
          </a:p>
          <a:p>
            <a:pPr>
              <a:buFont typeface="Arial"/>
              <a:buChar char="•"/>
            </a:pPr>
            <a:r>
              <a:rPr lang="en-US" sz="2800" dirty="0" smtClean="0"/>
              <a:t> The code is publically </a:t>
            </a:r>
            <a:r>
              <a:rPr lang="en-US" sz="2800" dirty="0"/>
              <a:t>available </a:t>
            </a:r>
            <a:r>
              <a:rPr lang="en-US" sz="2800" dirty="0" smtClean="0"/>
              <a:t>at:</a:t>
            </a:r>
          </a:p>
          <a:p>
            <a:r>
              <a:rPr lang="en-US" sz="2800" dirty="0" smtClean="0">
                <a:hlinkClick r:id="rId15"/>
              </a:rPr>
              <a:t>https</a:t>
            </a:r>
            <a:r>
              <a:rPr lang="en-US" sz="2800" dirty="0">
                <a:hlinkClick r:id="rId15"/>
              </a:rPr>
              <a:t>://</a:t>
            </a:r>
            <a:r>
              <a:rPr lang="en-US" sz="2800" dirty="0" smtClean="0">
                <a:hlinkClick r:id="rId15"/>
              </a:rPr>
              <a:t>github.com/CMU-SAFARI/optimal-seed-solver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56584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3677</TotalTime>
  <Words>1277</Words>
  <Application>Microsoft Macintosh PowerPoint</Application>
  <PresentationFormat>Custom</PresentationFormat>
  <Paragraphs>126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Acrobat Document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辛弘毅</dc:creator>
  <cp:lastModifiedBy>Onur Mutlu</cp:lastModifiedBy>
  <cp:revision>702</cp:revision>
  <cp:lastPrinted>2014-07-08T02:18:14Z</cp:lastPrinted>
  <dcterms:created xsi:type="dcterms:W3CDTF">2014-07-02T02:39:25Z</dcterms:created>
  <dcterms:modified xsi:type="dcterms:W3CDTF">2015-07-12T15:28:58Z</dcterms:modified>
</cp:coreProperties>
</file>