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325" r:id="rId2"/>
    <p:sldId id="323" r:id="rId3"/>
    <p:sldId id="328" r:id="rId4"/>
    <p:sldId id="329" r:id="rId5"/>
    <p:sldId id="334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3648">
          <p15:clr>
            <a:srgbClr val="A4A3A4"/>
          </p15:clr>
        </p15:guide>
        <p15:guide id="4" pos="5616">
          <p15:clr>
            <a:srgbClr val="A4A3A4"/>
          </p15:clr>
        </p15:guide>
        <p15:guide id="5" orient="horz" pos="1296">
          <p15:clr>
            <a:srgbClr val="A4A3A4"/>
          </p15:clr>
        </p15:guide>
        <p15:guide id="6" orient="horz" pos="1584">
          <p15:clr>
            <a:srgbClr val="A4A3A4"/>
          </p15:clr>
        </p15:guide>
        <p15:guide id="7" orient="horz" pos="268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E152"/>
    <a:srgbClr val="FFD9D9"/>
    <a:srgbClr val="7EDC7E"/>
    <a:srgbClr val="EAF1FA"/>
    <a:srgbClr val="C5D9F1"/>
    <a:srgbClr val="DAE7F6"/>
    <a:srgbClr val="FF5050"/>
    <a:srgbClr val="B2E4C9"/>
    <a:srgbClr val="E7EF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2558" autoAdjust="0"/>
  </p:normalViewPr>
  <p:slideViewPr>
    <p:cSldViewPr showGuides="1">
      <p:cViewPr varScale="1">
        <p:scale>
          <a:sx n="75" d="100"/>
          <a:sy n="75" d="100"/>
        </p:scale>
        <p:origin x="-2312" y="-112"/>
      </p:cViewPr>
      <p:guideLst>
        <p:guide orient="horz" pos="2160"/>
        <p:guide orient="horz" pos="3648"/>
        <p:guide orient="horz" pos="1296"/>
        <p:guide orient="horz" pos="1584"/>
        <p:guide orient="horz" pos="2688"/>
        <p:guide pos="2880"/>
        <p:guide pos="56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789584-A358-4058-95EB-5D1EF534BAEE}" type="datetimeFigureOut">
              <a:rPr lang="en-US" smtClean="0"/>
              <a:t>6/24/15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CE93FB-9CD4-4352-B173-B3EF0817C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6128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In this work we observe that different bottlenecks and imbalances in execution leave different GPU resources idle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Our goal in this work is employ these idle resources to accelerate different bottlenecks in execution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In order to do this we propose to employ light-weight helper threads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However, there are some key challenges that need to be addressed to enable helper threading in GPUs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We propose a new framework CABA that effectively addresses these challenges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The framework is flexible enough to be applied to a wide range of use case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In this work, the apply the framework to enable flexible data compression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We find that CABA shows that improves the performance of a wide range of GPGPU applications evaluated 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CE93FB-9CD4-4352-B173-B3EF0817C49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0018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I’ll start by</a:t>
            </a:r>
            <a:r>
              <a:rPr lang="en-US" baseline="0" dirty="0" smtClean="0"/>
              <a:t> summarizing</a:t>
            </a:r>
            <a:r>
              <a:rPr lang="en-US" dirty="0" smtClean="0"/>
              <a:t> our work in a nutshell.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03180-34AC-4716-85F0-B91B63342E9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7555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I’ll start by</a:t>
            </a:r>
            <a:r>
              <a:rPr lang="en-US" baseline="0" dirty="0" smtClean="0"/>
              <a:t> summarizing</a:t>
            </a:r>
            <a:r>
              <a:rPr lang="en-US" dirty="0" smtClean="0"/>
              <a:t> our work in a nutshell.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03180-34AC-4716-85F0-B91B63342E9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1530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03180-34AC-4716-85F0-B91B63342E9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755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447800" y="1981200"/>
            <a:ext cx="6477000" cy="1828800"/>
          </a:xfrm>
        </p:spPr>
        <p:txBody>
          <a:bodyPr anchor="b"/>
          <a:lstStyle>
            <a:lvl1pPr algn="ctr">
              <a:defRPr cap="all" baseline="0">
                <a:solidFill>
                  <a:schemeClr val="bg2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  <a:latin typeface="Candara" pitchFamily="34" charset="0"/>
              </a:defRPr>
            </a:lvl1pPr>
          </a:lstStyle>
          <a:p>
            <a:fld id="{2785AC36-7215-4B64-9140-66D50608D0AA}" type="datetime1">
              <a:rPr lang="en-US" smtClean="0"/>
              <a:t>6/24/15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CFECB9F-1D6C-412D-901B-E31CC0E8136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-9554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1545336" y="-9554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F6150-17A9-478E-9843-EFAFEB188850}" type="datetime1">
              <a:rPr lang="en-US" smtClean="0"/>
              <a:t>6/24/15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6096000"/>
            <a:ext cx="685800" cy="487168"/>
          </a:xfrm>
          <a:prstGeom prst="rect">
            <a:avLst/>
          </a:prstGeom>
        </p:spPr>
        <p:txBody>
          <a:bodyPr/>
          <a:lstStyle/>
          <a:p>
            <a:fld id="{7CFECB9F-1D6C-412D-901B-E31CC0E813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8EF23485-36CC-4CD8-B28B-49890A574C13}" type="datetime1">
              <a:rPr lang="en-US" smtClean="0"/>
              <a:t>6/24/15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  <a:prstGeom prst="rect">
            <a:avLst/>
          </a:prstGeom>
        </p:spPr>
        <p:txBody>
          <a:bodyPr/>
          <a:lstStyle/>
          <a:p>
            <a:fld id="{7CFECB9F-1D6C-412D-901B-E31CC0E8136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fld id="{975D0804-2ADA-42AE-A13A-B3964CB450DF}" type="datetime1">
              <a:rPr lang="en-US" smtClean="0"/>
              <a:t>6/24/15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>
            <a:lvl1pPr>
              <a:defRPr i="1"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172200"/>
            <a:ext cx="685800" cy="6858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 b="1">
                <a:solidFill>
                  <a:schemeClr val="tx2"/>
                </a:solidFill>
              </a:defRPr>
            </a:lvl1pPr>
          </a:lstStyle>
          <a:p>
            <a:fld id="{E4C25FB6-0C19-4CE9-A9C3-EE47C070BF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A11E7-1474-481F-BCAD-A93D0F80551B}" type="datetime1">
              <a:rPr lang="en-US" smtClean="0"/>
              <a:t>6/24/15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CFECB9F-1D6C-412D-901B-E31CC0E81367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A43701C-15F4-4AF9-A36A-7EFD8053135B}" type="datetime1">
              <a:rPr lang="en-US" smtClean="0"/>
              <a:t>6/24/15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172200"/>
            <a:ext cx="685800" cy="6858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 b="1">
                <a:solidFill>
                  <a:schemeClr val="tx2"/>
                </a:solidFill>
              </a:defRPr>
            </a:lvl1pPr>
          </a:lstStyle>
          <a:p>
            <a:fld id="{E4C25FB6-0C19-4CE9-A9C3-EE47C070BF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4A7F2DD-C0C2-4D1E-ABEA-8888E1F18CCE}" type="datetime1">
              <a:rPr lang="en-US" smtClean="0"/>
              <a:t>6/24/15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18"/>
          </p:nvPr>
        </p:nvSpPr>
        <p:spPr>
          <a:xfrm>
            <a:off x="8458200" y="6172200"/>
            <a:ext cx="685800" cy="6858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 b="1">
                <a:solidFill>
                  <a:schemeClr val="tx2"/>
                </a:solidFill>
              </a:defRPr>
            </a:lvl1pPr>
          </a:lstStyle>
          <a:p>
            <a:fld id="{E4C25FB6-0C19-4CE9-A9C3-EE47C070BF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fld id="{1C6A6DE0-4263-45BF-8D0C-93B8D4C21A3C}" type="datetime1">
              <a:rPr lang="en-US" smtClean="0"/>
              <a:t>6/24/15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172200"/>
            <a:ext cx="685800" cy="6858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 b="1">
                <a:solidFill>
                  <a:schemeClr val="tx2"/>
                </a:solidFill>
              </a:defRPr>
            </a:lvl1pPr>
          </a:lstStyle>
          <a:p>
            <a:fld id="{E4C25FB6-0C19-4CE9-A9C3-EE47C070BF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18945-A4BC-4AC8-856D-EDA96EC04BF5}" type="datetime1">
              <a:rPr lang="en-US" smtClean="0"/>
              <a:t>6/24/15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172200"/>
            <a:ext cx="685800" cy="6858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 b="1">
                <a:solidFill>
                  <a:schemeClr val="tx2"/>
                </a:solidFill>
              </a:defRPr>
            </a:lvl1pPr>
          </a:lstStyle>
          <a:p>
            <a:fld id="{E4C25FB6-0C19-4CE9-A9C3-EE47C070BF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47E8D-1CB2-49DB-B1A9-5891D428E592}" type="datetime1">
              <a:rPr lang="en-US" smtClean="0"/>
              <a:t>6/24/15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096000"/>
            <a:ext cx="685800" cy="48716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CFECB9F-1D6C-412D-901B-E31CC0E8136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>
                <a:latin typeface="Candara" pitchFamily="34" charset="0"/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9256F6EB-6D1C-430F-9C27-74DE45E60070}" type="datetime1">
              <a:rPr lang="en-US" smtClean="0"/>
              <a:t>6/24/15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  <a:prstGeom prst="rect">
            <a:avLst/>
          </a:prstGeom>
        </p:spPr>
        <p:txBody>
          <a:bodyPr rtlCol="0"/>
          <a:lstStyle>
            <a:lvl1pPr>
              <a:defRPr sz="2800"/>
            </a:lvl1pPr>
          </a:lstStyle>
          <a:p>
            <a:fld id="{7CFECB9F-1D6C-412D-901B-E31CC0E81367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1F0F17C-7FD6-45D5-82B8-7F8F2DD88AB9}" type="datetime1">
              <a:rPr lang="en-US" smtClean="0"/>
              <a:t>6/24/15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-381000" y="125730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09600" y="1256029"/>
            <a:ext cx="533400" cy="9969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143000" y="1256030"/>
            <a:ext cx="7620000" cy="9969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172200"/>
            <a:ext cx="685800" cy="6858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 b="1">
                <a:solidFill>
                  <a:schemeClr val="tx2"/>
                </a:solidFill>
              </a:defRPr>
            </a:lvl1pPr>
          </a:lstStyle>
          <a:p>
            <a:fld id="{E4C25FB6-0C19-4CE9-A9C3-EE47C070BF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400" b="1" kern="1200">
          <a:solidFill>
            <a:schemeClr val="tx2"/>
          </a:solidFill>
          <a:latin typeface="Candara" pitchFamily="34" charset="0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i="1" kern="1200">
          <a:solidFill>
            <a:schemeClr val="tx1"/>
          </a:solidFill>
          <a:latin typeface="Candara" pitchFamily="34" charset="0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Candara" pitchFamily="34" charset="0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Candara" pitchFamily="34" charset="0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Candara" pitchFamily="34" charset="0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Candara" pitchFamily="34" charset="0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su_logo.png"/>
          <p:cNvPicPr>
            <a:picLocks noChangeAspect="1"/>
          </p:cNvPicPr>
          <p:nvPr/>
        </p:nvPicPr>
        <p:blipFill>
          <a:blip r:embed="rId3" cstate="print"/>
          <a:srcRect b="22975"/>
          <a:stretch>
            <a:fillRect/>
          </a:stretch>
        </p:blipFill>
        <p:spPr>
          <a:xfrm>
            <a:off x="6631193" y="5411266"/>
            <a:ext cx="2286000" cy="142032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787" y="113321"/>
            <a:ext cx="8382000" cy="3657600"/>
          </a:xfrm>
        </p:spPr>
        <p:txBody>
          <a:bodyPr>
            <a:normAutofit/>
          </a:bodyPr>
          <a:lstStyle/>
          <a:p>
            <a:r>
              <a:rPr lang="en-US" cap="none" dirty="0" smtClean="0">
                <a:solidFill>
                  <a:srgbClr val="00B050"/>
                </a:solidFill>
                <a:latin typeface="+mj-lt"/>
              </a:rPr>
              <a:t>A Case for Core-Assisted Bottleneck Acceleration in GPUs</a:t>
            </a:r>
            <a:r>
              <a:rPr lang="en-US" cap="none" dirty="0" smtClean="0">
                <a:latin typeface="+mj-lt"/>
              </a:rPr>
              <a:t/>
            </a:r>
            <a:br>
              <a:rPr lang="en-US" cap="none" dirty="0" smtClean="0">
                <a:latin typeface="+mj-lt"/>
              </a:rPr>
            </a:br>
            <a:r>
              <a:rPr lang="en-US" sz="3600" i="1" cap="none" dirty="0" smtClean="0">
                <a:latin typeface="+mj-lt"/>
              </a:rPr>
              <a:t>Enabling Flexible Data Compression </a:t>
            </a:r>
            <a:br>
              <a:rPr lang="en-US" sz="3600" i="1" cap="none" dirty="0" smtClean="0">
                <a:latin typeface="+mj-lt"/>
              </a:rPr>
            </a:br>
            <a:r>
              <a:rPr lang="en-US" sz="3600" i="1" cap="none" dirty="0" smtClean="0">
                <a:latin typeface="+mj-lt"/>
              </a:rPr>
              <a:t>with Assist Warps </a:t>
            </a:r>
            <a:endParaRPr lang="en-US" sz="3600" i="1" cap="none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474" y="3736048"/>
            <a:ext cx="913662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accent5"/>
                </a:solidFill>
                <a:latin typeface="Tw Cen MT" panose="020B0602020104020603" pitchFamily="34" charset="0"/>
              </a:rPr>
              <a:t>Nandita Vijaykumar </a:t>
            </a:r>
            <a:endParaRPr lang="en-US" sz="2800" b="1" dirty="0">
              <a:solidFill>
                <a:schemeClr val="tx1">
                  <a:lumMod val="50000"/>
                </a:schemeClr>
              </a:solidFill>
              <a:latin typeface="Tw Cen MT" panose="020B0602020104020603" pitchFamily="34" charset="0"/>
            </a:endParaRPr>
          </a:p>
          <a:p>
            <a:pPr algn="ctr"/>
            <a:r>
              <a:rPr lang="en-US" sz="2800" b="1" dirty="0" smtClean="0">
                <a:solidFill>
                  <a:schemeClr val="tx1">
                    <a:lumMod val="50000"/>
                  </a:schemeClr>
                </a:solidFill>
                <a:latin typeface="Tw Cen MT" panose="020B0602020104020603" pitchFamily="34" charset="0"/>
              </a:rPr>
              <a:t>Gennady </a:t>
            </a:r>
            <a:r>
              <a:rPr lang="en-US" sz="2800" b="1" dirty="0" err="1" smtClean="0">
                <a:solidFill>
                  <a:schemeClr val="tx1">
                    <a:lumMod val="50000"/>
                  </a:schemeClr>
                </a:solidFill>
                <a:latin typeface="Tw Cen MT" panose="020B0602020104020603" pitchFamily="34" charset="0"/>
              </a:rPr>
              <a:t>Pekhimenko</a:t>
            </a:r>
            <a:r>
              <a:rPr lang="en-US" sz="2800" b="1" dirty="0" smtClean="0">
                <a:solidFill>
                  <a:schemeClr val="tx1">
                    <a:lumMod val="50000"/>
                  </a:schemeClr>
                </a:solidFill>
                <a:latin typeface="Tw Cen MT" panose="020B0602020104020603" pitchFamily="34" charset="0"/>
              </a:rPr>
              <a:t>, </a:t>
            </a:r>
            <a:r>
              <a:rPr lang="en-US" sz="2800" b="1" dirty="0" err="1" smtClean="0">
                <a:solidFill>
                  <a:schemeClr val="tx1">
                    <a:lumMod val="50000"/>
                  </a:schemeClr>
                </a:solidFill>
                <a:latin typeface="Tw Cen MT" panose="020B0602020104020603" pitchFamily="34" charset="0"/>
              </a:rPr>
              <a:t>Adwait</a:t>
            </a:r>
            <a:r>
              <a:rPr lang="en-US" sz="2800" b="1" dirty="0" smtClean="0">
                <a:solidFill>
                  <a:schemeClr val="tx1">
                    <a:lumMod val="50000"/>
                  </a:schemeClr>
                </a:solidFill>
                <a:latin typeface="Tw Cen MT" panose="020B0602020104020603" pitchFamily="34" charset="0"/>
              </a:rPr>
              <a:t> Jog, Abhishek </a:t>
            </a:r>
            <a:r>
              <a:rPr lang="en-US" sz="2800" b="1" dirty="0" err="1" smtClean="0">
                <a:solidFill>
                  <a:schemeClr val="tx1">
                    <a:lumMod val="50000"/>
                  </a:schemeClr>
                </a:solidFill>
                <a:latin typeface="Tw Cen MT" panose="020B0602020104020603" pitchFamily="34" charset="0"/>
              </a:rPr>
              <a:t>Bhowmick</a:t>
            </a:r>
            <a:r>
              <a:rPr lang="en-US" sz="2800" b="1" dirty="0" smtClean="0">
                <a:solidFill>
                  <a:schemeClr val="tx1">
                    <a:lumMod val="50000"/>
                  </a:schemeClr>
                </a:solidFill>
                <a:latin typeface="Tw Cen MT" panose="020B0602020104020603" pitchFamily="34" charset="0"/>
              </a:rPr>
              <a:t>, </a:t>
            </a:r>
            <a:r>
              <a:rPr lang="en-US" sz="2800" b="1" dirty="0" err="1" smtClean="0">
                <a:solidFill>
                  <a:schemeClr val="tx1">
                    <a:lumMod val="50000"/>
                  </a:schemeClr>
                </a:solidFill>
                <a:latin typeface="Tw Cen MT" panose="020B0602020104020603" pitchFamily="34" charset="0"/>
              </a:rPr>
              <a:t>Rachata</a:t>
            </a:r>
            <a:r>
              <a:rPr lang="en-US" sz="2800" b="1" dirty="0" smtClean="0">
                <a:solidFill>
                  <a:schemeClr val="tx1">
                    <a:lumMod val="5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50000"/>
                  </a:schemeClr>
                </a:solidFill>
                <a:latin typeface="Tw Cen MT" panose="020B0602020104020603" pitchFamily="34" charset="0"/>
              </a:rPr>
              <a:t>Ausavarangnirun</a:t>
            </a:r>
            <a:r>
              <a:rPr lang="en-US" sz="2800" b="1" dirty="0" smtClean="0">
                <a:solidFill>
                  <a:schemeClr val="tx1">
                    <a:lumMod val="50000"/>
                  </a:schemeClr>
                </a:solidFill>
                <a:latin typeface="Tw Cen MT" panose="020B0602020104020603" pitchFamily="34" charset="0"/>
              </a:rPr>
              <a:t>, Chita Das, </a:t>
            </a:r>
            <a:r>
              <a:rPr lang="en-US" sz="2800" b="1" dirty="0" err="1" smtClean="0">
                <a:solidFill>
                  <a:schemeClr val="tx1">
                    <a:lumMod val="50000"/>
                  </a:schemeClr>
                </a:solidFill>
                <a:latin typeface="Tw Cen MT" panose="020B0602020104020603" pitchFamily="34" charset="0"/>
              </a:rPr>
              <a:t>Mahmut</a:t>
            </a:r>
            <a:r>
              <a:rPr lang="en-US" sz="2800" b="1" dirty="0" smtClean="0">
                <a:solidFill>
                  <a:schemeClr val="tx1">
                    <a:lumMod val="5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50000"/>
                  </a:schemeClr>
                </a:solidFill>
                <a:latin typeface="Tw Cen MT" panose="020B0602020104020603" pitchFamily="34" charset="0"/>
              </a:rPr>
              <a:t>Kandemir</a:t>
            </a:r>
            <a:r>
              <a:rPr lang="en-US" sz="2800" b="1" dirty="0" smtClean="0">
                <a:solidFill>
                  <a:schemeClr val="tx1">
                    <a:lumMod val="50000"/>
                  </a:schemeClr>
                </a:solidFill>
                <a:latin typeface="Tw Cen MT" panose="020B0602020104020603" pitchFamily="34" charset="0"/>
              </a:rPr>
              <a:t>, Todd C. Mowry, Onur Mutlu</a:t>
            </a:r>
          </a:p>
        </p:txBody>
      </p:sp>
      <p:pic>
        <p:nvPicPr>
          <p:cNvPr id="11" name="Picture 10" descr="safari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1000" y="5932116"/>
            <a:ext cx="1981200" cy="573241"/>
          </a:xfrm>
          <a:prstGeom prst="rect">
            <a:avLst/>
          </a:prstGeom>
        </p:spPr>
      </p:pic>
      <p:pic>
        <p:nvPicPr>
          <p:cNvPr id="12" name="Picture 11" descr="cmu.jpg"/>
          <p:cNvPicPr>
            <a:picLocks noChangeAspect="1"/>
          </p:cNvPicPr>
          <p:nvPr/>
        </p:nvPicPr>
        <p:blipFill>
          <a:blip r:embed="rId5" cstate="print"/>
          <a:srcRect t="21333" b="21333"/>
          <a:stretch>
            <a:fillRect/>
          </a:stretch>
        </p:blipFill>
        <p:spPr>
          <a:xfrm>
            <a:off x="2667000" y="5854726"/>
            <a:ext cx="3576692" cy="740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07660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Observation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51054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200" i="0" dirty="0" smtClean="0">
                <a:solidFill>
                  <a:schemeClr val="accent2"/>
                </a:solidFill>
                <a:latin typeface="Tw Cen MT" panose="020B0602020104020603" pitchFamily="34" charset="0"/>
              </a:rPr>
              <a:t>Imbalances in execution </a:t>
            </a:r>
            <a:r>
              <a:rPr lang="en-US" sz="3200" i="0" dirty="0" smtClean="0">
                <a:solidFill>
                  <a:schemeClr val="tx1">
                    <a:lumMod val="50000"/>
                  </a:schemeClr>
                </a:solidFill>
                <a:latin typeface="Tw Cen MT" panose="020B0602020104020603" pitchFamily="34" charset="0"/>
              </a:rPr>
              <a:t>leave GPU resources underutilized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181054" y="2857644"/>
            <a:ext cx="3172138" cy="2725138"/>
          </a:xfrm>
          <a:prstGeom prst="roundRect">
            <a:avLst/>
          </a:prstGeom>
          <a:solidFill>
            <a:schemeClr val="bg1"/>
          </a:solidFill>
          <a:ln w="57150"/>
          <a:effectLst>
            <a:outerShdw blurRad="38100" dist="30000" dir="5400000" rotWithShape="0">
              <a:srgbClr val="000000">
                <a:alpha val="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Cores"/>
          <p:cNvGrpSpPr/>
          <p:nvPr/>
        </p:nvGrpSpPr>
        <p:grpSpPr>
          <a:xfrm>
            <a:off x="4029792" y="3244760"/>
            <a:ext cx="1140348" cy="2179542"/>
            <a:chOff x="4469131" y="2228282"/>
            <a:chExt cx="1321095" cy="2969042"/>
          </a:xfrm>
        </p:grpSpPr>
        <p:grpSp>
          <p:nvGrpSpPr>
            <p:cNvPr id="7" name="Group 6"/>
            <p:cNvGrpSpPr/>
            <p:nvPr/>
          </p:nvGrpSpPr>
          <p:grpSpPr>
            <a:xfrm>
              <a:off x="4469131" y="2228282"/>
              <a:ext cx="1287136" cy="304800"/>
              <a:chOff x="1476259" y="2935994"/>
              <a:chExt cx="1287136" cy="304800"/>
            </a:xfrm>
            <a:solidFill>
              <a:schemeClr val="tx2">
                <a:lumMod val="50000"/>
              </a:schemeClr>
            </a:solidFill>
          </p:grpSpPr>
          <p:sp>
            <p:nvSpPr>
              <p:cNvPr id="44" name="Rounded Rectangle 43"/>
              <p:cNvSpPr/>
              <p:nvPr/>
            </p:nvSpPr>
            <p:spPr>
              <a:xfrm>
                <a:off x="1476259" y="2935994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Rounded Rectangle 44"/>
              <p:cNvSpPr/>
              <p:nvPr/>
            </p:nvSpPr>
            <p:spPr>
              <a:xfrm>
                <a:off x="2140942" y="2943338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Rounded Rectangle 45"/>
              <p:cNvSpPr/>
              <p:nvPr/>
            </p:nvSpPr>
            <p:spPr>
              <a:xfrm>
                <a:off x="2498990" y="2943338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Rounded Rectangle 46"/>
              <p:cNvSpPr/>
              <p:nvPr/>
            </p:nvSpPr>
            <p:spPr>
              <a:xfrm>
                <a:off x="1792074" y="2935994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4470959" y="2593674"/>
              <a:ext cx="1287136" cy="304800"/>
              <a:chOff x="1476259" y="2935994"/>
              <a:chExt cx="1287136" cy="304800"/>
            </a:xfrm>
            <a:solidFill>
              <a:schemeClr val="tx2">
                <a:lumMod val="50000"/>
              </a:schemeClr>
            </a:solidFill>
          </p:grpSpPr>
          <p:sp>
            <p:nvSpPr>
              <p:cNvPr id="40" name="Rounded Rectangle 39"/>
              <p:cNvSpPr/>
              <p:nvPr/>
            </p:nvSpPr>
            <p:spPr>
              <a:xfrm>
                <a:off x="1476259" y="2935994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Rounded Rectangle 40"/>
              <p:cNvSpPr/>
              <p:nvPr/>
            </p:nvSpPr>
            <p:spPr>
              <a:xfrm>
                <a:off x="2140942" y="2943338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Rounded Rectangle 41"/>
              <p:cNvSpPr/>
              <p:nvPr/>
            </p:nvSpPr>
            <p:spPr>
              <a:xfrm>
                <a:off x="2498990" y="2943338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Rounded Rectangle 42"/>
              <p:cNvSpPr/>
              <p:nvPr/>
            </p:nvSpPr>
            <p:spPr>
              <a:xfrm>
                <a:off x="1792074" y="2935994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4474625" y="2966409"/>
              <a:ext cx="1287136" cy="304800"/>
              <a:chOff x="1476259" y="2935994"/>
              <a:chExt cx="1287136" cy="304800"/>
            </a:xfrm>
            <a:solidFill>
              <a:schemeClr val="tx2">
                <a:lumMod val="50000"/>
              </a:schemeClr>
            </a:solidFill>
          </p:grpSpPr>
          <p:sp>
            <p:nvSpPr>
              <p:cNvPr id="36" name="Rounded Rectangle 35"/>
              <p:cNvSpPr/>
              <p:nvPr/>
            </p:nvSpPr>
            <p:spPr>
              <a:xfrm>
                <a:off x="1476259" y="2935994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Rounded Rectangle 36"/>
              <p:cNvSpPr/>
              <p:nvPr/>
            </p:nvSpPr>
            <p:spPr>
              <a:xfrm>
                <a:off x="2140942" y="2943338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Rounded Rectangle 37"/>
              <p:cNvSpPr/>
              <p:nvPr/>
            </p:nvSpPr>
            <p:spPr>
              <a:xfrm>
                <a:off x="2498990" y="2943338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Rounded Rectangle 38"/>
              <p:cNvSpPr/>
              <p:nvPr/>
            </p:nvSpPr>
            <p:spPr>
              <a:xfrm>
                <a:off x="1792074" y="2935994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4474625" y="3364830"/>
              <a:ext cx="1287136" cy="304800"/>
              <a:chOff x="1476259" y="2935994"/>
              <a:chExt cx="1287136" cy="304800"/>
            </a:xfrm>
            <a:solidFill>
              <a:schemeClr val="tx2">
                <a:lumMod val="50000"/>
              </a:schemeClr>
            </a:solidFill>
          </p:grpSpPr>
          <p:sp>
            <p:nvSpPr>
              <p:cNvPr id="32" name="Rounded Rectangle 31"/>
              <p:cNvSpPr/>
              <p:nvPr/>
            </p:nvSpPr>
            <p:spPr>
              <a:xfrm>
                <a:off x="1476259" y="2935994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ounded Rectangle 32"/>
              <p:cNvSpPr/>
              <p:nvPr/>
            </p:nvSpPr>
            <p:spPr>
              <a:xfrm>
                <a:off x="2140942" y="2943338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Rounded Rectangle 33"/>
              <p:cNvSpPr/>
              <p:nvPr/>
            </p:nvSpPr>
            <p:spPr>
              <a:xfrm>
                <a:off x="2498990" y="2943338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Rounded Rectangle 34"/>
              <p:cNvSpPr/>
              <p:nvPr/>
            </p:nvSpPr>
            <p:spPr>
              <a:xfrm>
                <a:off x="1792074" y="2935994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4481976" y="3744932"/>
              <a:ext cx="1287136" cy="304800"/>
              <a:chOff x="1476259" y="2935994"/>
              <a:chExt cx="1287136" cy="304800"/>
            </a:xfrm>
            <a:solidFill>
              <a:schemeClr val="tx2">
                <a:lumMod val="50000"/>
              </a:schemeClr>
            </a:solidFill>
          </p:grpSpPr>
          <p:sp>
            <p:nvSpPr>
              <p:cNvPr id="28" name="Rounded Rectangle 27"/>
              <p:cNvSpPr/>
              <p:nvPr/>
            </p:nvSpPr>
            <p:spPr>
              <a:xfrm>
                <a:off x="1476259" y="2935994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Rounded Rectangle 28"/>
              <p:cNvSpPr/>
              <p:nvPr/>
            </p:nvSpPr>
            <p:spPr>
              <a:xfrm>
                <a:off x="2140942" y="2943338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Rounded Rectangle 29"/>
              <p:cNvSpPr/>
              <p:nvPr/>
            </p:nvSpPr>
            <p:spPr>
              <a:xfrm>
                <a:off x="2498990" y="2943338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Rounded Rectangle 30"/>
              <p:cNvSpPr/>
              <p:nvPr/>
            </p:nvSpPr>
            <p:spPr>
              <a:xfrm>
                <a:off x="1792074" y="2935994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>
              <a:off x="4489322" y="4113998"/>
              <a:ext cx="1287136" cy="304800"/>
              <a:chOff x="1476259" y="2935994"/>
              <a:chExt cx="1287136" cy="304800"/>
            </a:xfrm>
            <a:solidFill>
              <a:schemeClr val="tx2">
                <a:lumMod val="50000"/>
              </a:schemeClr>
            </a:solidFill>
          </p:grpSpPr>
          <p:sp>
            <p:nvSpPr>
              <p:cNvPr id="24" name="Rounded Rectangle 23"/>
              <p:cNvSpPr/>
              <p:nvPr/>
            </p:nvSpPr>
            <p:spPr>
              <a:xfrm>
                <a:off x="1476259" y="2935994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ounded Rectangle 24"/>
              <p:cNvSpPr/>
              <p:nvPr/>
            </p:nvSpPr>
            <p:spPr>
              <a:xfrm>
                <a:off x="2140942" y="2943338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Rounded Rectangle 25"/>
              <p:cNvSpPr/>
              <p:nvPr/>
            </p:nvSpPr>
            <p:spPr>
              <a:xfrm>
                <a:off x="2498990" y="2943338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ounded Rectangle 26"/>
              <p:cNvSpPr/>
              <p:nvPr/>
            </p:nvSpPr>
            <p:spPr>
              <a:xfrm>
                <a:off x="1792074" y="2935994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" name="Group 13"/>
            <p:cNvGrpSpPr/>
            <p:nvPr/>
          </p:nvGrpSpPr>
          <p:grpSpPr>
            <a:xfrm>
              <a:off x="4499409" y="4506927"/>
              <a:ext cx="1287136" cy="304800"/>
              <a:chOff x="1476259" y="2935994"/>
              <a:chExt cx="1287136" cy="304800"/>
            </a:xfrm>
            <a:solidFill>
              <a:schemeClr val="tx2">
                <a:lumMod val="50000"/>
              </a:schemeClr>
            </a:solidFill>
          </p:grpSpPr>
          <p:sp>
            <p:nvSpPr>
              <p:cNvPr id="20" name="Rounded Rectangle 19"/>
              <p:cNvSpPr/>
              <p:nvPr/>
            </p:nvSpPr>
            <p:spPr>
              <a:xfrm>
                <a:off x="1476259" y="2935994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2140942" y="2943338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2498990" y="2943338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1792074" y="2935994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4503090" y="4892524"/>
              <a:ext cx="1287136" cy="304800"/>
              <a:chOff x="1476259" y="2935994"/>
              <a:chExt cx="1287136" cy="304800"/>
            </a:xfrm>
            <a:solidFill>
              <a:schemeClr val="tx2">
                <a:lumMod val="50000"/>
              </a:schemeClr>
            </a:solidFill>
          </p:grpSpPr>
          <p:sp>
            <p:nvSpPr>
              <p:cNvPr id="16" name="Rounded Rectangle 15"/>
              <p:cNvSpPr/>
              <p:nvPr/>
            </p:nvSpPr>
            <p:spPr>
              <a:xfrm>
                <a:off x="1476259" y="2935994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ounded Rectangle 16"/>
              <p:cNvSpPr/>
              <p:nvPr/>
            </p:nvSpPr>
            <p:spPr>
              <a:xfrm>
                <a:off x="2140942" y="2943338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ounded Rectangle 17"/>
              <p:cNvSpPr/>
              <p:nvPr/>
            </p:nvSpPr>
            <p:spPr>
              <a:xfrm>
                <a:off x="2498990" y="2943338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ounded Rectangle 18"/>
              <p:cNvSpPr/>
              <p:nvPr/>
            </p:nvSpPr>
            <p:spPr>
              <a:xfrm>
                <a:off x="1792074" y="2935994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8" name="Rounded Rectangle 47"/>
          <p:cNvSpPr/>
          <p:nvPr/>
        </p:nvSpPr>
        <p:spPr>
          <a:xfrm>
            <a:off x="2431739" y="3459496"/>
            <a:ext cx="1405014" cy="1974683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ounded Rectangle 49"/>
          <p:cNvSpPr/>
          <p:nvPr/>
        </p:nvSpPr>
        <p:spPr>
          <a:xfrm>
            <a:off x="7086386" y="2623044"/>
            <a:ext cx="1378023" cy="3311907"/>
          </a:xfrm>
          <a:prstGeom prst="roundRect">
            <a:avLst/>
          </a:prstGeom>
          <a:solidFill>
            <a:srgbClr val="FFD9D9"/>
          </a:solidFill>
          <a:ln w="5715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chemeClr val="tx1"/>
                </a:solidFill>
              </a:rPr>
              <a:t>Memory</a:t>
            </a:r>
          </a:p>
          <a:p>
            <a:pPr algn="ctr"/>
            <a:r>
              <a:rPr lang="en-US" sz="2000" b="1" i="1" dirty="0" smtClean="0">
                <a:solidFill>
                  <a:schemeClr val="tx1"/>
                </a:solidFill>
              </a:rPr>
              <a:t>Hierarchy</a:t>
            </a:r>
            <a:endParaRPr lang="en-US" sz="2000" b="1" i="1" dirty="0">
              <a:solidFill>
                <a:schemeClr val="tx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403840" y="3009972"/>
            <a:ext cx="15147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/>
              <a:t>Register File</a:t>
            </a:r>
            <a:endParaRPr lang="en-US" sz="2000" b="1" i="1" dirty="0"/>
          </a:p>
        </p:txBody>
      </p:sp>
      <p:sp>
        <p:nvSpPr>
          <p:cNvPr id="52" name="TextBox 51"/>
          <p:cNvSpPr txBox="1"/>
          <p:nvPr/>
        </p:nvSpPr>
        <p:spPr>
          <a:xfrm>
            <a:off x="4168652" y="2869514"/>
            <a:ext cx="8837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/>
              <a:t>Cores</a:t>
            </a:r>
            <a:endParaRPr lang="en-US" sz="2000" b="1" i="1" dirty="0"/>
          </a:p>
        </p:txBody>
      </p:sp>
      <p:sp>
        <p:nvSpPr>
          <p:cNvPr id="53" name="TextBox 52"/>
          <p:cNvSpPr txBox="1"/>
          <p:nvPr/>
        </p:nvSpPr>
        <p:spPr>
          <a:xfrm>
            <a:off x="2094710" y="5661072"/>
            <a:ext cx="34628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/>
              <a:t>GPU Streaming Multiprocessor</a:t>
            </a:r>
            <a:endParaRPr lang="en-US" sz="2000" b="1" i="1" dirty="0"/>
          </a:p>
        </p:txBody>
      </p:sp>
      <p:sp>
        <p:nvSpPr>
          <p:cNvPr id="58" name="Idle Regs"/>
          <p:cNvSpPr/>
          <p:nvPr/>
        </p:nvSpPr>
        <p:spPr>
          <a:xfrm>
            <a:off x="2435034" y="3459496"/>
            <a:ext cx="1405016" cy="512108"/>
          </a:xfrm>
          <a:prstGeom prst="round2SameRect">
            <a:avLst>
              <a:gd name="adj1" fmla="val 44038"/>
              <a:gd name="adj2" fmla="val 0"/>
            </a:avLst>
          </a:prstGeom>
          <a:pattFill prst="wdUpDiag">
            <a:fgClr>
              <a:schemeClr val="bg1">
                <a:lumMod val="85000"/>
              </a:schemeClr>
            </a:fgClr>
            <a:bgClr>
              <a:schemeClr val="bg1"/>
            </a:bgClr>
          </a:pattFill>
          <a:ln w="28575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 smtClean="0">
                <a:solidFill>
                  <a:schemeClr val="tx2"/>
                </a:solidFill>
              </a:rPr>
              <a:t>Idle!</a:t>
            </a:r>
            <a:endParaRPr lang="en-US" sz="2400" b="1" i="1" dirty="0">
              <a:solidFill>
                <a:schemeClr val="tx2"/>
              </a:solidFill>
            </a:endParaRPr>
          </a:p>
        </p:txBody>
      </p:sp>
      <p:sp>
        <p:nvSpPr>
          <p:cNvPr id="98" name="Red Arrow"/>
          <p:cNvSpPr/>
          <p:nvPr/>
        </p:nvSpPr>
        <p:spPr>
          <a:xfrm>
            <a:off x="5353192" y="3787872"/>
            <a:ext cx="1733194" cy="844087"/>
          </a:xfrm>
          <a:prstGeom prst="leftRightArrow">
            <a:avLst>
              <a:gd name="adj1" fmla="val 50000"/>
              <a:gd name="adj2" fmla="val 59220"/>
            </a:avLst>
          </a:prstGeom>
          <a:solidFill>
            <a:srgbClr val="FF0000"/>
          </a:solidFill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 smtClean="0"/>
              <a:t>Full!</a:t>
            </a:r>
            <a:endParaRPr lang="en-US" sz="2400" b="1" i="1" dirty="0"/>
          </a:p>
        </p:txBody>
      </p:sp>
      <p:grpSp>
        <p:nvGrpSpPr>
          <p:cNvPr id="99" name="Idle Cores"/>
          <p:cNvGrpSpPr/>
          <p:nvPr/>
        </p:nvGrpSpPr>
        <p:grpSpPr>
          <a:xfrm>
            <a:off x="4029338" y="3241138"/>
            <a:ext cx="1139382" cy="2183008"/>
            <a:chOff x="3910039" y="3523814"/>
            <a:chExt cx="1319975" cy="2619679"/>
          </a:xfrm>
          <a:solidFill>
            <a:schemeClr val="bg1"/>
          </a:solidFill>
          <a:effectLst/>
        </p:grpSpPr>
        <p:grpSp>
          <p:nvGrpSpPr>
            <p:cNvPr id="100" name="Group 99"/>
            <p:cNvGrpSpPr/>
            <p:nvPr/>
          </p:nvGrpSpPr>
          <p:grpSpPr>
            <a:xfrm>
              <a:off x="3910039" y="3523814"/>
              <a:ext cx="1319975" cy="2619679"/>
              <a:chOff x="4062811" y="3676204"/>
              <a:chExt cx="1319975" cy="2619679"/>
            </a:xfrm>
            <a:grpFill/>
          </p:grpSpPr>
          <p:grpSp>
            <p:nvGrpSpPr>
              <p:cNvPr id="102" name="Group 101"/>
              <p:cNvGrpSpPr/>
              <p:nvPr/>
            </p:nvGrpSpPr>
            <p:grpSpPr>
              <a:xfrm>
                <a:off x="4062811" y="3676204"/>
                <a:ext cx="1288964" cy="590393"/>
                <a:chOff x="6072071" y="2256015"/>
                <a:chExt cx="1288964" cy="590393"/>
              </a:xfrm>
              <a:grpFill/>
            </p:grpSpPr>
            <p:sp>
              <p:nvSpPr>
                <p:cNvPr id="130" name="Rounded Rectangle 129"/>
                <p:cNvSpPr/>
                <p:nvPr/>
              </p:nvSpPr>
              <p:spPr>
                <a:xfrm>
                  <a:off x="6072071" y="2256015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FF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" name="Rounded Rectangle 130"/>
                <p:cNvSpPr/>
                <p:nvPr/>
              </p:nvSpPr>
              <p:spPr>
                <a:xfrm>
                  <a:off x="6736754" y="2262485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FF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" name="Rounded Rectangle 131"/>
                <p:cNvSpPr/>
                <p:nvPr/>
              </p:nvSpPr>
              <p:spPr>
                <a:xfrm>
                  <a:off x="7094802" y="2262485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FF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Rounded Rectangle 132"/>
                <p:cNvSpPr/>
                <p:nvPr/>
              </p:nvSpPr>
              <p:spPr>
                <a:xfrm>
                  <a:off x="6387886" y="2256015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FF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Rounded Rectangle 133"/>
                <p:cNvSpPr/>
                <p:nvPr/>
              </p:nvSpPr>
              <p:spPr>
                <a:xfrm>
                  <a:off x="6073899" y="2577900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FF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Rounded Rectangle 134"/>
                <p:cNvSpPr/>
                <p:nvPr/>
              </p:nvSpPr>
              <p:spPr>
                <a:xfrm>
                  <a:off x="6738582" y="2584370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FF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6" name="Rounded Rectangle 135"/>
                <p:cNvSpPr/>
                <p:nvPr/>
              </p:nvSpPr>
              <p:spPr>
                <a:xfrm>
                  <a:off x="7096630" y="2584370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FF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Rounded Rectangle 136"/>
                <p:cNvSpPr/>
                <p:nvPr/>
              </p:nvSpPr>
              <p:spPr>
                <a:xfrm>
                  <a:off x="6389714" y="2577900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FF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102"/>
              <p:cNvGrpSpPr/>
              <p:nvPr/>
            </p:nvGrpSpPr>
            <p:grpSpPr>
              <a:xfrm>
                <a:off x="4068310" y="4332038"/>
                <a:ext cx="1287136" cy="624343"/>
                <a:chOff x="6823238" y="2837375"/>
                <a:chExt cx="1287136" cy="624343"/>
              </a:xfrm>
              <a:grpFill/>
            </p:grpSpPr>
            <p:sp>
              <p:nvSpPr>
                <p:cNvPr id="122" name="Rounded Rectangle 121"/>
                <p:cNvSpPr/>
                <p:nvPr/>
              </p:nvSpPr>
              <p:spPr>
                <a:xfrm>
                  <a:off x="6825399" y="2837375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FF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7484621" y="2842218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FF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4" name="Rounded Rectangle 123"/>
                <p:cNvSpPr/>
                <p:nvPr/>
              </p:nvSpPr>
              <p:spPr>
                <a:xfrm>
                  <a:off x="7845969" y="2848699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FF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5" name="Rounded Rectangle 124"/>
                <p:cNvSpPr/>
                <p:nvPr/>
              </p:nvSpPr>
              <p:spPr>
                <a:xfrm>
                  <a:off x="7135381" y="2842219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FF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" name="Rounded Rectangle 125"/>
                <p:cNvSpPr/>
                <p:nvPr/>
              </p:nvSpPr>
              <p:spPr>
                <a:xfrm>
                  <a:off x="6823238" y="3193210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FF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" name="Rounded Rectangle 126"/>
                <p:cNvSpPr/>
                <p:nvPr/>
              </p:nvSpPr>
              <p:spPr>
                <a:xfrm>
                  <a:off x="7487921" y="3199680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FF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" name="Rounded Rectangle 127"/>
                <p:cNvSpPr/>
                <p:nvPr/>
              </p:nvSpPr>
              <p:spPr>
                <a:xfrm>
                  <a:off x="7845969" y="3199680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FF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" name="Rounded Rectangle 128"/>
                <p:cNvSpPr/>
                <p:nvPr/>
              </p:nvSpPr>
              <p:spPr>
                <a:xfrm>
                  <a:off x="7139053" y="3193210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FF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4" name="Group 103"/>
              <p:cNvGrpSpPr/>
              <p:nvPr/>
            </p:nvGrpSpPr>
            <p:grpSpPr>
              <a:xfrm>
                <a:off x="4079090" y="5016066"/>
                <a:ext cx="1294482" cy="593630"/>
                <a:chOff x="6783290" y="2596977"/>
                <a:chExt cx="1294482" cy="593630"/>
              </a:xfrm>
              <a:grpFill/>
            </p:grpSpPr>
            <p:sp>
              <p:nvSpPr>
                <p:cNvPr id="114" name="Rounded Rectangle 113"/>
                <p:cNvSpPr/>
                <p:nvPr/>
              </p:nvSpPr>
              <p:spPr>
                <a:xfrm>
                  <a:off x="6783290" y="2596977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FF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ounded Rectangle 114"/>
                <p:cNvSpPr/>
                <p:nvPr/>
              </p:nvSpPr>
              <p:spPr>
                <a:xfrm>
                  <a:off x="7447973" y="2603447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FF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ounded Rectangle 115"/>
                <p:cNvSpPr/>
                <p:nvPr/>
              </p:nvSpPr>
              <p:spPr>
                <a:xfrm>
                  <a:off x="7806021" y="2603447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FF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ounded Rectangle 116"/>
                <p:cNvSpPr/>
                <p:nvPr/>
              </p:nvSpPr>
              <p:spPr>
                <a:xfrm>
                  <a:off x="7099105" y="2596977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FF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" name="Rounded Rectangle 117"/>
                <p:cNvSpPr/>
                <p:nvPr/>
              </p:nvSpPr>
              <p:spPr>
                <a:xfrm>
                  <a:off x="6790636" y="2922099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FF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9" name="Rounded Rectangle 118"/>
                <p:cNvSpPr/>
                <p:nvPr/>
              </p:nvSpPr>
              <p:spPr>
                <a:xfrm>
                  <a:off x="7455319" y="2928569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FF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7813367" y="2928569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FF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7106451" y="2922099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FF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5" name="Group 104"/>
              <p:cNvGrpSpPr/>
              <p:nvPr/>
            </p:nvGrpSpPr>
            <p:grpSpPr>
              <a:xfrm>
                <a:off x="4091969" y="5687691"/>
                <a:ext cx="1290817" cy="608192"/>
                <a:chOff x="5501183" y="5612757"/>
                <a:chExt cx="1290817" cy="608192"/>
              </a:xfrm>
              <a:grpFill/>
            </p:grpSpPr>
            <p:sp>
              <p:nvSpPr>
                <p:cNvPr id="106" name="Rounded Rectangle 105"/>
                <p:cNvSpPr/>
                <p:nvPr/>
              </p:nvSpPr>
              <p:spPr>
                <a:xfrm>
                  <a:off x="5501183" y="5612757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FF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7" name="Rounded Rectangle 106"/>
                <p:cNvSpPr/>
                <p:nvPr/>
              </p:nvSpPr>
              <p:spPr>
                <a:xfrm>
                  <a:off x="6165866" y="5619227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FF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ounded Rectangle 107"/>
                <p:cNvSpPr/>
                <p:nvPr/>
              </p:nvSpPr>
              <p:spPr>
                <a:xfrm>
                  <a:off x="6523914" y="5619227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FF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ounded Rectangle 108"/>
                <p:cNvSpPr/>
                <p:nvPr/>
              </p:nvSpPr>
              <p:spPr>
                <a:xfrm>
                  <a:off x="5816998" y="5612757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FF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" name="Rounded Rectangle 109"/>
                <p:cNvSpPr/>
                <p:nvPr/>
              </p:nvSpPr>
              <p:spPr>
                <a:xfrm>
                  <a:off x="5504864" y="5952441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FF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ounded Rectangle 110"/>
                <p:cNvSpPr/>
                <p:nvPr/>
              </p:nvSpPr>
              <p:spPr>
                <a:xfrm>
                  <a:off x="6169547" y="5958911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FF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ounded Rectangle 111"/>
                <p:cNvSpPr/>
                <p:nvPr/>
              </p:nvSpPr>
              <p:spPr>
                <a:xfrm>
                  <a:off x="6527595" y="5958911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FF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3" name="Rounded Rectangle 112"/>
                <p:cNvSpPr/>
                <p:nvPr/>
              </p:nvSpPr>
              <p:spPr>
                <a:xfrm>
                  <a:off x="5820679" y="5952441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FF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101" name="TextBox 100"/>
            <p:cNvSpPr txBox="1"/>
            <p:nvPr/>
          </p:nvSpPr>
          <p:spPr>
            <a:xfrm rot="2753348">
              <a:off x="3811504" y="4502779"/>
              <a:ext cx="1526434" cy="606151"/>
            </a:xfrm>
            <a:prstGeom prst="rect">
              <a:avLst/>
            </a:prstGeom>
            <a:grpFill/>
            <a:effectLst>
              <a:glow rad="50800">
                <a:schemeClr val="bg1">
                  <a:alpha val="40000"/>
                </a:schemeClr>
              </a:glow>
              <a:softEdge rad="50800"/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i="1" dirty="0" smtClean="0">
                  <a:ln w="12700">
                    <a:noFill/>
                  </a:ln>
                </a:rPr>
                <a:t>Idle!</a:t>
              </a:r>
              <a:endParaRPr lang="en-US" sz="2800" b="1" i="1" dirty="0">
                <a:ln w="12700">
                  <a:noFill/>
                </a:ln>
              </a:endParaRPr>
            </a:p>
          </p:txBody>
        </p:sp>
      </p:grpSp>
      <p:grpSp>
        <p:nvGrpSpPr>
          <p:cNvPr id="97" name="Green threads"/>
          <p:cNvGrpSpPr/>
          <p:nvPr/>
        </p:nvGrpSpPr>
        <p:grpSpPr>
          <a:xfrm>
            <a:off x="541579" y="4369485"/>
            <a:ext cx="1275139" cy="954923"/>
            <a:chOff x="134020" y="3100831"/>
            <a:chExt cx="861645" cy="518226"/>
          </a:xfrm>
        </p:grpSpPr>
        <p:grpSp>
          <p:nvGrpSpPr>
            <p:cNvPr id="138" name="Group 137"/>
            <p:cNvGrpSpPr/>
            <p:nvPr/>
          </p:nvGrpSpPr>
          <p:grpSpPr>
            <a:xfrm>
              <a:off x="134020" y="3100831"/>
              <a:ext cx="449863" cy="518226"/>
              <a:chOff x="134020" y="3100831"/>
              <a:chExt cx="449863" cy="518226"/>
            </a:xfrm>
          </p:grpSpPr>
          <p:sp>
            <p:nvSpPr>
              <p:cNvPr id="142" name="Freeform 141"/>
              <p:cNvSpPr/>
              <p:nvPr/>
            </p:nvSpPr>
            <p:spPr>
              <a:xfrm>
                <a:off x="134020" y="3100831"/>
                <a:ext cx="246980" cy="518225"/>
              </a:xfrm>
              <a:custGeom>
                <a:avLst/>
                <a:gdLst>
                  <a:gd name="connsiteX0" fmla="*/ 229248 w 446398"/>
                  <a:gd name="connsiteY0" fmla="*/ 0 h 941845"/>
                  <a:gd name="connsiteX1" fmla="*/ 217095 w 446398"/>
                  <a:gd name="connsiteY1" fmla="*/ 145834 h 941845"/>
                  <a:gd name="connsiteX2" fmla="*/ 4408 w 446398"/>
                  <a:gd name="connsiteY2" fmla="*/ 297744 h 941845"/>
                  <a:gd name="connsiteX3" fmla="*/ 441935 w 446398"/>
                  <a:gd name="connsiteY3" fmla="*/ 504343 h 941845"/>
                  <a:gd name="connsiteX4" fmla="*/ 229248 w 446398"/>
                  <a:gd name="connsiteY4" fmla="*/ 674483 h 941845"/>
                  <a:gd name="connsiteX5" fmla="*/ 198865 w 446398"/>
                  <a:gd name="connsiteY5" fmla="*/ 838546 h 941845"/>
                  <a:gd name="connsiteX6" fmla="*/ 198865 w 446398"/>
                  <a:gd name="connsiteY6" fmla="*/ 941845 h 9418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46398" h="941845">
                    <a:moveTo>
                      <a:pt x="229248" y="0"/>
                    </a:moveTo>
                    <a:cubicBezTo>
                      <a:pt x="241908" y="48105"/>
                      <a:pt x="254568" y="96210"/>
                      <a:pt x="217095" y="145834"/>
                    </a:cubicBezTo>
                    <a:cubicBezTo>
                      <a:pt x="179622" y="195458"/>
                      <a:pt x="-33065" y="237992"/>
                      <a:pt x="4408" y="297744"/>
                    </a:cubicBezTo>
                    <a:cubicBezTo>
                      <a:pt x="41881" y="357496"/>
                      <a:pt x="404462" y="441553"/>
                      <a:pt x="441935" y="504343"/>
                    </a:cubicBezTo>
                    <a:cubicBezTo>
                      <a:pt x="479408" y="567133"/>
                      <a:pt x="269760" y="618783"/>
                      <a:pt x="229248" y="674483"/>
                    </a:cubicBezTo>
                    <a:cubicBezTo>
                      <a:pt x="188736" y="730184"/>
                      <a:pt x="203929" y="793986"/>
                      <a:pt x="198865" y="838546"/>
                    </a:cubicBezTo>
                    <a:cubicBezTo>
                      <a:pt x="193801" y="883106"/>
                      <a:pt x="198865" y="941845"/>
                      <a:pt x="198865" y="941845"/>
                    </a:cubicBezTo>
                  </a:path>
                </a:pathLst>
              </a:custGeom>
              <a:ln w="76200">
                <a:solidFill>
                  <a:schemeClr val="tx2"/>
                </a:solidFill>
                <a:tailEnd type="triangle" w="med" len="sm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2800">
                  <a:solidFill>
                    <a:schemeClr val="accent2">
                      <a:lumMod val="75000"/>
                    </a:schemeClr>
                  </a:solidFill>
                </a:endParaRPr>
              </a:p>
            </p:txBody>
          </p:sp>
          <p:sp>
            <p:nvSpPr>
              <p:cNvPr id="143" name="Freeform 142"/>
              <p:cNvSpPr/>
              <p:nvPr/>
            </p:nvSpPr>
            <p:spPr>
              <a:xfrm>
                <a:off x="336903" y="3100832"/>
                <a:ext cx="246980" cy="518225"/>
              </a:xfrm>
              <a:custGeom>
                <a:avLst/>
                <a:gdLst>
                  <a:gd name="connsiteX0" fmla="*/ 229248 w 446398"/>
                  <a:gd name="connsiteY0" fmla="*/ 0 h 941845"/>
                  <a:gd name="connsiteX1" fmla="*/ 217095 w 446398"/>
                  <a:gd name="connsiteY1" fmla="*/ 145834 h 941845"/>
                  <a:gd name="connsiteX2" fmla="*/ 4408 w 446398"/>
                  <a:gd name="connsiteY2" fmla="*/ 297744 h 941845"/>
                  <a:gd name="connsiteX3" fmla="*/ 441935 w 446398"/>
                  <a:gd name="connsiteY3" fmla="*/ 504343 h 941845"/>
                  <a:gd name="connsiteX4" fmla="*/ 229248 w 446398"/>
                  <a:gd name="connsiteY4" fmla="*/ 674483 h 941845"/>
                  <a:gd name="connsiteX5" fmla="*/ 198865 w 446398"/>
                  <a:gd name="connsiteY5" fmla="*/ 838546 h 941845"/>
                  <a:gd name="connsiteX6" fmla="*/ 198865 w 446398"/>
                  <a:gd name="connsiteY6" fmla="*/ 941845 h 9418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46398" h="941845">
                    <a:moveTo>
                      <a:pt x="229248" y="0"/>
                    </a:moveTo>
                    <a:cubicBezTo>
                      <a:pt x="241908" y="48105"/>
                      <a:pt x="254568" y="96210"/>
                      <a:pt x="217095" y="145834"/>
                    </a:cubicBezTo>
                    <a:cubicBezTo>
                      <a:pt x="179622" y="195458"/>
                      <a:pt x="-33065" y="237992"/>
                      <a:pt x="4408" y="297744"/>
                    </a:cubicBezTo>
                    <a:cubicBezTo>
                      <a:pt x="41881" y="357496"/>
                      <a:pt x="404462" y="441553"/>
                      <a:pt x="441935" y="504343"/>
                    </a:cubicBezTo>
                    <a:cubicBezTo>
                      <a:pt x="479408" y="567133"/>
                      <a:pt x="269760" y="618783"/>
                      <a:pt x="229248" y="674483"/>
                    </a:cubicBezTo>
                    <a:cubicBezTo>
                      <a:pt x="188736" y="730184"/>
                      <a:pt x="203929" y="793986"/>
                      <a:pt x="198865" y="838546"/>
                    </a:cubicBezTo>
                    <a:cubicBezTo>
                      <a:pt x="193801" y="883106"/>
                      <a:pt x="198865" y="941845"/>
                      <a:pt x="198865" y="941845"/>
                    </a:cubicBezTo>
                  </a:path>
                </a:pathLst>
              </a:custGeom>
              <a:ln w="76200">
                <a:solidFill>
                  <a:schemeClr val="tx2"/>
                </a:solidFill>
                <a:tailEnd type="triangle" w="med" len="sm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2800">
                  <a:solidFill>
                    <a:schemeClr val="accent2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139" name="Group 138"/>
            <p:cNvGrpSpPr/>
            <p:nvPr/>
          </p:nvGrpSpPr>
          <p:grpSpPr>
            <a:xfrm>
              <a:off x="543567" y="3100832"/>
              <a:ext cx="452098" cy="518225"/>
              <a:chOff x="82972" y="3100831"/>
              <a:chExt cx="452098" cy="518225"/>
            </a:xfrm>
          </p:grpSpPr>
          <p:sp>
            <p:nvSpPr>
              <p:cNvPr id="140" name="Freeform 139"/>
              <p:cNvSpPr/>
              <p:nvPr/>
            </p:nvSpPr>
            <p:spPr>
              <a:xfrm>
                <a:off x="82972" y="3100831"/>
                <a:ext cx="246980" cy="518225"/>
              </a:xfrm>
              <a:custGeom>
                <a:avLst/>
                <a:gdLst>
                  <a:gd name="connsiteX0" fmla="*/ 229248 w 446398"/>
                  <a:gd name="connsiteY0" fmla="*/ 0 h 941845"/>
                  <a:gd name="connsiteX1" fmla="*/ 217095 w 446398"/>
                  <a:gd name="connsiteY1" fmla="*/ 145834 h 941845"/>
                  <a:gd name="connsiteX2" fmla="*/ 4408 w 446398"/>
                  <a:gd name="connsiteY2" fmla="*/ 297744 h 941845"/>
                  <a:gd name="connsiteX3" fmla="*/ 441935 w 446398"/>
                  <a:gd name="connsiteY3" fmla="*/ 504343 h 941845"/>
                  <a:gd name="connsiteX4" fmla="*/ 229248 w 446398"/>
                  <a:gd name="connsiteY4" fmla="*/ 674483 h 941845"/>
                  <a:gd name="connsiteX5" fmla="*/ 198865 w 446398"/>
                  <a:gd name="connsiteY5" fmla="*/ 838546 h 941845"/>
                  <a:gd name="connsiteX6" fmla="*/ 198865 w 446398"/>
                  <a:gd name="connsiteY6" fmla="*/ 941845 h 9418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46398" h="941845">
                    <a:moveTo>
                      <a:pt x="229248" y="0"/>
                    </a:moveTo>
                    <a:cubicBezTo>
                      <a:pt x="241908" y="48105"/>
                      <a:pt x="254568" y="96210"/>
                      <a:pt x="217095" y="145834"/>
                    </a:cubicBezTo>
                    <a:cubicBezTo>
                      <a:pt x="179622" y="195458"/>
                      <a:pt x="-33065" y="237992"/>
                      <a:pt x="4408" y="297744"/>
                    </a:cubicBezTo>
                    <a:cubicBezTo>
                      <a:pt x="41881" y="357496"/>
                      <a:pt x="404462" y="441553"/>
                      <a:pt x="441935" y="504343"/>
                    </a:cubicBezTo>
                    <a:cubicBezTo>
                      <a:pt x="479408" y="567133"/>
                      <a:pt x="269760" y="618783"/>
                      <a:pt x="229248" y="674483"/>
                    </a:cubicBezTo>
                    <a:cubicBezTo>
                      <a:pt x="188736" y="730184"/>
                      <a:pt x="203929" y="793986"/>
                      <a:pt x="198865" y="838546"/>
                    </a:cubicBezTo>
                    <a:cubicBezTo>
                      <a:pt x="193801" y="883106"/>
                      <a:pt x="198865" y="941845"/>
                      <a:pt x="198865" y="941845"/>
                    </a:cubicBezTo>
                  </a:path>
                </a:pathLst>
              </a:custGeom>
              <a:ln w="76200">
                <a:solidFill>
                  <a:schemeClr val="tx2"/>
                </a:solidFill>
                <a:tailEnd type="triangle" w="med" len="sm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2800">
                  <a:solidFill>
                    <a:schemeClr val="accent2">
                      <a:lumMod val="75000"/>
                    </a:schemeClr>
                  </a:solidFill>
                </a:endParaRPr>
              </a:p>
            </p:txBody>
          </p:sp>
          <p:sp>
            <p:nvSpPr>
              <p:cNvPr id="141" name="Freeform 140"/>
              <p:cNvSpPr/>
              <p:nvPr/>
            </p:nvSpPr>
            <p:spPr>
              <a:xfrm>
                <a:off x="288090" y="3100831"/>
                <a:ext cx="246980" cy="518225"/>
              </a:xfrm>
              <a:custGeom>
                <a:avLst/>
                <a:gdLst>
                  <a:gd name="connsiteX0" fmla="*/ 229248 w 446398"/>
                  <a:gd name="connsiteY0" fmla="*/ 0 h 941845"/>
                  <a:gd name="connsiteX1" fmla="*/ 217095 w 446398"/>
                  <a:gd name="connsiteY1" fmla="*/ 145834 h 941845"/>
                  <a:gd name="connsiteX2" fmla="*/ 4408 w 446398"/>
                  <a:gd name="connsiteY2" fmla="*/ 297744 h 941845"/>
                  <a:gd name="connsiteX3" fmla="*/ 441935 w 446398"/>
                  <a:gd name="connsiteY3" fmla="*/ 504343 h 941845"/>
                  <a:gd name="connsiteX4" fmla="*/ 229248 w 446398"/>
                  <a:gd name="connsiteY4" fmla="*/ 674483 h 941845"/>
                  <a:gd name="connsiteX5" fmla="*/ 198865 w 446398"/>
                  <a:gd name="connsiteY5" fmla="*/ 838546 h 941845"/>
                  <a:gd name="connsiteX6" fmla="*/ 198865 w 446398"/>
                  <a:gd name="connsiteY6" fmla="*/ 941845 h 9418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46398" h="941845">
                    <a:moveTo>
                      <a:pt x="229248" y="0"/>
                    </a:moveTo>
                    <a:cubicBezTo>
                      <a:pt x="241908" y="48105"/>
                      <a:pt x="254568" y="96210"/>
                      <a:pt x="217095" y="145834"/>
                    </a:cubicBezTo>
                    <a:cubicBezTo>
                      <a:pt x="179622" y="195458"/>
                      <a:pt x="-33065" y="237992"/>
                      <a:pt x="4408" y="297744"/>
                    </a:cubicBezTo>
                    <a:cubicBezTo>
                      <a:pt x="41881" y="357496"/>
                      <a:pt x="404462" y="441553"/>
                      <a:pt x="441935" y="504343"/>
                    </a:cubicBezTo>
                    <a:cubicBezTo>
                      <a:pt x="479408" y="567133"/>
                      <a:pt x="269760" y="618783"/>
                      <a:pt x="229248" y="674483"/>
                    </a:cubicBezTo>
                    <a:cubicBezTo>
                      <a:pt x="188736" y="730184"/>
                      <a:pt x="203929" y="793986"/>
                      <a:pt x="198865" y="838546"/>
                    </a:cubicBezTo>
                    <a:cubicBezTo>
                      <a:pt x="193801" y="883106"/>
                      <a:pt x="198865" y="941845"/>
                      <a:pt x="198865" y="941845"/>
                    </a:cubicBezTo>
                  </a:path>
                </a:pathLst>
              </a:custGeom>
              <a:ln w="76200">
                <a:solidFill>
                  <a:schemeClr val="tx2"/>
                </a:solidFill>
                <a:tailEnd type="triangle" w="med" len="sm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2800">
                  <a:solidFill>
                    <a:schemeClr val="accent2">
                      <a:lumMod val="75000"/>
                    </a:schemeClr>
                  </a:solidFill>
                </a:endParaRPr>
              </a:p>
            </p:txBody>
          </p:sp>
        </p:grpSp>
      </p:grpSp>
      <p:sp>
        <p:nvSpPr>
          <p:cNvPr id="4" name="TextBox 3"/>
          <p:cNvSpPr txBox="1"/>
          <p:nvPr/>
        </p:nvSpPr>
        <p:spPr>
          <a:xfrm>
            <a:off x="509964" y="5336074"/>
            <a:ext cx="1321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/>
              <a:t>GPU Threads</a:t>
            </a:r>
            <a:endParaRPr lang="en-US" b="1" i="1" dirty="0"/>
          </a:p>
        </p:txBody>
      </p:sp>
      <p:sp>
        <p:nvSpPr>
          <p:cNvPr id="9" name="TextBox 8"/>
          <p:cNvSpPr txBox="1"/>
          <p:nvPr/>
        </p:nvSpPr>
        <p:spPr>
          <a:xfrm>
            <a:off x="5557517" y="2785058"/>
            <a:ext cx="122341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solidFill>
                  <a:schemeClr val="accent2"/>
                </a:solidFill>
              </a:rPr>
              <a:t>Saturated</a:t>
            </a:r>
          </a:p>
          <a:p>
            <a:r>
              <a:rPr lang="en-US" sz="2000" b="1" i="1" dirty="0" smtClean="0">
                <a:solidFill>
                  <a:schemeClr val="accent2"/>
                </a:solidFill>
              </a:rPr>
              <a:t>Memory</a:t>
            </a:r>
          </a:p>
          <a:p>
            <a:r>
              <a:rPr lang="en-US" sz="2000" b="1" i="1" dirty="0" smtClean="0">
                <a:solidFill>
                  <a:schemeClr val="accent2"/>
                </a:solidFill>
              </a:rPr>
              <a:t>Bandwidth</a:t>
            </a:r>
            <a:endParaRPr lang="en-US" sz="2000" b="1" i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265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9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Our Goal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51054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200" i="0" dirty="0"/>
              <a:t>Employ </a:t>
            </a:r>
            <a:r>
              <a:rPr lang="en-US" sz="3200" i="0" dirty="0" smtClean="0"/>
              <a:t>idle resources to do something useful: </a:t>
            </a:r>
            <a:r>
              <a:rPr lang="en-US" sz="3200" b="1" dirty="0"/>
              <a:t>accelerate the </a:t>
            </a:r>
            <a:r>
              <a:rPr lang="en-US" sz="3200" b="1" dirty="0" smtClean="0"/>
              <a:t>bottleneck − </a:t>
            </a:r>
            <a:r>
              <a:rPr lang="en-US" sz="3200" b="1" dirty="0">
                <a:solidFill>
                  <a:srgbClr val="00B050"/>
                </a:solidFill>
              </a:rPr>
              <a:t>using helper threads</a:t>
            </a:r>
          </a:p>
          <a:p>
            <a:pPr>
              <a:lnSpc>
                <a:spcPct val="90000"/>
              </a:lnSpc>
            </a:pPr>
            <a:endParaRPr lang="en-US" sz="3200" dirty="0" smtClean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181054" y="2857644"/>
            <a:ext cx="3172138" cy="2725138"/>
          </a:xfrm>
          <a:prstGeom prst="roundRect">
            <a:avLst/>
          </a:prstGeom>
          <a:solidFill>
            <a:schemeClr val="bg1"/>
          </a:solidFill>
          <a:ln w="57150"/>
          <a:effectLst>
            <a:outerShdw blurRad="38100" dist="30000" dir="5400000" rotWithShape="0">
              <a:srgbClr val="000000">
                <a:alpha val="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Cores"/>
          <p:cNvGrpSpPr/>
          <p:nvPr/>
        </p:nvGrpSpPr>
        <p:grpSpPr>
          <a:xfrm>
            <a:off x="4029792" y="3244760"/>
            <a:ext cx="1140348" cy="2179542"/>
            <a:chOff x="4469131" y="2228282"/>
            <a:chExt cx="1321095" cy="2969042"/>
          </a:xfrm>
        </p:grpSpPr>
        <p:grpSp>
          <p:nvGrpSpPr>
            <p:cNvPr id="7" name="Group 6"/>
            <p:cNvGrpSpPr/>
            <p:nvPr/>
          </p:nvGrpSpPr>
          <p:grpSpPr>
            <a:xfrm>
              <a:off x="4469131" y="2228282"/>
              <a:ext cx="1287136" cy="304800"/>
              <a:chOff x="1476259" y="2935994"/>
              <a:chExt cx="1287136" cy="304800"/>
            </a:xfrm>
            <a:solidFill>
              <a:schemeClr val="tx2">
                <a:lumMod val="50000"/>
              </a:schemeClr>
            </a:solidFill>
          </p:grpSpPr>
          <p:sp>
            <p:nvSpPr>
              <p:cNvPr id="44" name="Rounded Rectangle 43"/>
              <p:cNvSpPr/>
              <p:nvPr/>
            </p:nvSpPr>
            <p:spPr>
              <a:xfrm>
                <a:off x="1476259" y="2935994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Rounded Rectangle 44"/>
              <p:cNvSpPr/>
              <p:nvPr/>
            </p:nvSpPr>
            <p:spPr>
              <a:xfrm>
                <a:off x="2140942" y="2943338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Rounded Rectangle 45"/>
              <p:cNvSpPr/>
              <p:nvPr/>
            </p:nvSpPr>
            <p:spPr>
              <a:xfrm>
                <a:off x="2498990" y="2943338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Rounded Rectangle 46"/>
              <p:cNvSpPr/>
              <p:nvPr/>
            </p:nvSpPr>
            <p:spPr>
              <a:xfrm>
                <a:off x="1792074" y="2935994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4470959" y="2593674"/>
              <a:ext cx="1287136" cy="304800"/>
              <a:chOff x="1476259" y="2935994"/>
              <a:chExt cx="1287136" cy="304800"/>
            </a:xfrm>
            <a:solidFill>
              <a:schemeClr val="tx2">
                <a:lumMod val="50000"/>
              </a:schemeClr>
            </a:solidFill>
          </p:grpSpPr>
          <p:sp>
            <p:nvSpPr>
              <p:cNvPr id="40" name="Rounded Rectangle 39"/>
              <p:cNvSpPr/>
              <p:nvPr/>
            </p:nvSpPr>
            <p:spPr>
              <a:xfrm>
                <a:off x="1476259" y="2935994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Rounded Rectangle 40"/>
              <p:cNvSpPr/>
              <p:nvPr/>
            </p:nvSpPr>
            <p:spPr>
              <a:xfrm>
                <a:off x="2140942" y="2943338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Rounded Rectangle 41"/>
              <p:cNvSpPr/>
              <p:nvPr/>
            </p:nvSpPr>
            <p:spPr>
              <a:xfrm>
                <a:off x="2498990" y="2943338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Rounded Rectangle 42"/>
              <p:cNvSpPr/>
              <p:nvPr/>
            </p:nvSpPr>
            <p:spPr>
              <a:xfrm>
                <a:off x="1792074" y="2935994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4474625" y="2966409"/>
              <a:ext cx="1287136" cy="304800"/>
              <a:chOff x="1476259" y="2935994"/>
              <a:chExt cx="1287136" cy="304800"/>
            </a:xfrm>
            <a:solidFill>
              <a:schemeClr val="tx2">
                <a:lumMod val="50000"/>
              </a:schemeClr>
            </a:solidFill>
          </p:grpSpPr>
          <p:sp>
            <p:nvSpPr>
              <p:cNvPr id="36" name="Rounded Rectangle 35"/>
              <p:cNvSpPr/>
              <p:nvPr/>
            </p:nvSpPr>
            <p:spPr>
              <a:xfrm>
                <a:off x="1476259" y="2935994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Rounded Rectangle 36"/>
              <p:cNvSpPr/>
              <p:nvPr/>
            </p:nvSpPr>
            <p:spPr>
              <a:xfrm>
                <a:off x="2140942" y="2943338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Rounded Rectangle 37"/>
              <p:cNvSpPr/>
              <p:nvPr/>
            </p:nvSpPr>
            <p:spPr>
              <a:xfrm>
                <a:off x="2498990" y="2943338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Rounded Rectangle 38"/>
              <p:cNvSpPr/>
              <p:nvPr/>
            </p:nvSpPr>
            <p:spPr>
              <a:xfrm>
                <a:off x="1792074" y="2935994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4474625" y="3364830"/>
              <a:ext cx="1287136" cy="304800"/>
              <a:chOff x="1476259" y="2935994"/>
              <a:chExt cx="1287136" cy="304800"/>
            </a:xfrm>
            <a:solidFill>
              <a:schemeClr val="tx2">
                <a:lumMod val="50000"/>
              </a:schemeClr>
            </a:solidFill>
          </p:grpSpPr>
          <p:sp>
            <p:nvSpPr>
              <p:cNvPr id="32" name="Rounded Rectangle 31"/>
              <p:cNvSpPr/>
              <p:nvPr/>
            </p:nvSpPr>
            <p:spPr>
              <a:xfrm>
                <a:off x="1476259" y="2935994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ounded Rectangle 32"/>
              <p:cNvSpPr/>
              <p:nvPr/>
            </p:nvSpPr>
            <p:spPr>
              <a:xfrm>
                <a:off x="2140942" y="2943338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Rounded Rectangle 33"/>
              <p:cNvSpPr/>
              <p:nvPr/>
            </p:nvSpPr>
            <p:spPr>
              <a:xfrm>
                <a:off x="2498990" y="2943338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Rounded Rectangle 34"/>
              <p:cNvSpPr/>
              <p:nvPr/>
            </p:nvSpPr>
            <p:spPr>
              <a:xfrm>
                <a:off x="1792074" y="2935994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4481976" y="3744932"/>
              <a:ext cx="1287136" cy="304800"/>
              <a:chOff x="1476259" y="2935994"/>
              <a:chExt cx="1287136" cy="304800"/>
            </a:xfrm>
            <a:solidFill>
              <a:schemeClr val="tx2">
                <a:lumMod val="50000"/>
              </a:schemeClr>
            </a:solidFill>
          </p:grpSpPr>
          <p:sp>
            <p:nvSpPr>
              <p:cNvPr id="28" name="Rounded Rectangle 27"/>
              <p:cNvSpPr/>
              <p:nvPr/>
            </p:nvSpPr>
            <p:spPr>
              <a:xfrm>
                <a:off x="1476259" y="2935994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Rounded Rectangle 28"/>
              <p:cNvSpPr/>
              <p:nvPr/>
            </p:nvSpPr>
            <p:spPr>
              <a:xfrm>
                <a:off x="2140942" y="2943338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Rounded Rectangle 29"/>
              <p:cNvSpPr/>
              <p:nvPr/>
            </p:nvSpPr>
            <p:spPr>
              <a:xfrm>
                <a:off x="2498990" y="2943338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Rounded Rectangle 30"/>
              <p:cNvSpPr/>
              <p:nvPr/>
            </p:nvSpPr>
            <p:spPr>
              <a:xfrm>
                <a:off x="1792074" y="2935994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>
              <a:off x="4489322" y="4113998"/>
              <a:ext cx="1287136" cy="304800"/>
              <a:chOff x="1476259" y="2935994"/>
              <a:chExt cx="1287136" cy="304800"/>
            </a:xfrm>
            <a:solidFill>
              <a:schemeClr val="tx2">
                <a:lumMod val="50000"/>
              </a:schemeClr>
            </a:solidFill>
          </p:grpSpPr>
          <p:sp>
            <p:nvSpPr>
              <p:cNvPr id="24" name="Rounded Rectangle 23"/>
              <p:cNvSpPr/>
              <p:nvPr/>
            </p:nvSpPr>
            <p:spPr>
              <a:xfrm>
                <a:off x="1476259" y="2935994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ounded Rectangle 24"/>
              <p:cNvSpPr/>
              <p:nvPr/>
            </p:nvSpPr>
            <p:spPr>
              <a:xfrm>
                <a:off x="2140942" y="2943338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Rounded Rectangle 25"/>
              <p:cNvSpPr/>
              <p:nvPr/>
            </p:nvSpPr>
            <p:spPr>
              <a:xfrm>
                <a:off x="2498990" y="2943338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ounded Rectangle 26"/>
              <p:cNvSpPr/>
              <p:nvPr/>
            </p:nvSpPr>
            <p:spPr>
              <a:xfrm>
                <a:off x="1792074" y="2935994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" name="Group 13"/>
            <p:cNvGrpSpPr/>
            <p:nvPr/>
          </p:nvGrpSpPr>
          <p:grpSpPr>
            <a:xfrm>
              <a:off x="4499409" y="4506927"/>
              <a:ext cx="1287136" cy="304800"/>
              <a:chOff x="1476259" y="2935994"/>
              <a:chExt cx="1287136" cy="304800"/>
            </a:xfrm>
            <a:solidFill>
              <a:schemeClr val="tx2">
                <a:lumMod val="50000"/>
              </a:schemeClr>
            </a:solidFill>
          </p:grpSpPr>
          <p:sp>
            <p:nvSpPr>
              <p:cNvPr id="20" name="Rounded Rectangle 19"/>
              <p:cNvSpPr/>
              <p:nvPr/>
            </p:nvSpPr>
            <p:spPr>
              <a:xfrm>
                <a:off x="1476259" y="2935994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2140942" y="2943338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2498990" y="2943338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1792074" y="2935994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4503090" y="4892524"/>
              <a:ext cx="1287136" cy="304800"/>
              <a:chOff x="1476259" y="2935994"/>
              <a:chExt cx="1287136" cy="304800"/>
            </a:xfrm>
            <a:solidFill>
              <a:schemeClr val="tx2">
                <a:lumMod val="50000"/>
              </a:schemeClr>
            </a:solidFill>
          </p:grpSpPr>
          <p:sp>
            <p:nvSpPr>
              <p:cNvPr id="16" name="Rounded Rectangle 15"/>
              <p:cNvSpPr/>
              <p:nvPr/>
            </p:nvSpPr>
            <p:spPr>
              <a:xfrm>
                <a:off x="1476259" y="2935994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ounded Rectangle 16"/>
              <p:cNvSpPr/>
              <p:nvPr/>
            </p:nvSpPr>
            <p:spPr>
              <a:xfrm>
                <a:off x="2140942" y="2943338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ounded Rectangle 17"/>
              <p:cNvSpPr/>
              <p:nvPr/>
            </p:nvSpPr>
            <p:spPr>
              <a:xfrm>
                <a:off x="2498990" y="2943338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ounded Rectangle 18"/>
              <p:cNvSpPr/>
              <p:nvPr/>
            </p:nvSpPr>
            <p:spPr>
              <a:xfrm>
                <a:off x="1792074" y="2935994"/>
                <a:ext cx="264405" cy="297456"/>
              </a:xfrm>
              <a:prstGeom prst="roundRect">
                <a:avLst/>
              </a:prstGeom>
              <a:noFill/>
              <a:ln w="19050">
                <a:solidFill>
                  <a:srgbClr val="00B0F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8" name="Rounded Rectangle 47"/>
          <p:cNvSpPr/>
          <p:nvPr/>
        </p:nvSpPr>
        <p:spPr>
          <a:xfrm>
            <a:off x="2431739" y="3459496"/>
            <a:ext cx="1405014" cy="1974683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ounded Rectangle 49"/>
          <p:cNvSpPr/>
          <p:nvPr/>
        </p:nvSpPr>
        <p:spPr>
          <a:xfrm>
            <a:off x="7086386" y="2623044"/>
            <a:ext cx="1378023" cy="3311907"/>
          </a:xfrm>
          <a:prstGeom prst="roundRect">
            <a:avLst/>
          </a:prstGeom>
          <a:solidFill>
            <a:srgbClr val="FFD9D9"/>
          </a:solidFill>
          <a:ln w="5715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chemeClr val="tx1"/>
                </a:solidFill>
              </a:rPr>
              <a:t>Memory</a:t>
            </a:r>
          </a:p>
          <a:p>
            <a:pPr algn="ctr"/>
            <a:r>
              <a:rPr lang="en-US" sz="2000" b="1" i="1" dirty="0" smtClean="0">
                <a:solidFill>
                  <a:schemeClr val="tx1"/>
                </a:solidFill>
              </a:rPr>
              <a:t>Hierarchy</a:t>
            </a:r>
            <a:endParaRPr lang="en-US" sz="2000" b="1" i="1" dirty="0">
              <a:solidFill>
                <a:schemeClr val="tx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403840" y="3009972"/>
            <a:ext cx="15147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/>
              <a:t>Register File</a:t>
            </a:r>
            <a:endParaRPr lang="en-US" sz="2000" b="1" i="1" dirty="0"/>
          </a:p>
        </p:txBody>
      </p:sp>
      <p:sp>
        <p:nvSpPr>
          <p:cNvPr id="52" name="TextBox 51"/>
          <p:cNvSpPr txBox="1"/>
          <p:nvPr/>
        </p:nvSpPr>
        <p:spPr>
          <a:xfrm>
            <a:off x="4168652" y="2869514"/>
            <a:ext cx="8837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/>
              <a:t>Cores</a:t>
            </a:r>
            <a:endParaRPr lang="en-US" sz="2000" b="1" i="1" dirty="0"/>
          </a:p>
        </p:txBody>
      </p:sp>
      <p:sp>
        <p:nvSpPr>
          <p:cNvPr id="53" name="TextBox 52"/>
          <p:cNvSpPr txBox="1"/>
          <p:nvPr/>
        </p:nvSpPr>
        <p:spPr>
          <a:xfrm>
            <a:off x="2105349" y="5672090"/>
            <a:ext cx="34628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/>
              <a:t>GPU Streaming Multiprocessor</a:t>
            </a:r>
            <a:endParaRPr lang="en-US" sz="2000" b="1" i="1" dirty="0"/>
          </a:p>
        </p:txBody>
      </p:sp>
      <p:sp>
        <p:nvSpPr>
          <p:cNvPr id="58" name="Idle Regs"/>
          <p:cNvSpPr/>
          <p:nvPr/>
        </p:nvSpPr>
        <p:spPr>
          <a:xfrm>
            <a:off x="2435034" y="3459496"/>
            <a:ext cx="1405016" cy="512108"/>
          </a:xfrm>
          <a:prstGeom prst="round2SameRect">
            <a:avLst>
              <a:gd name="adj1" fmla="val 44038"/>
              <a:gd name="adj2" fmla="val 0"/>
            </a:avLst>
          </a:prstGeom>
          <a:solidFill>
            <a:srgbClr val="3FE152"/>
          </a:solidFill>
          <a:ln w="28575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i="1" dirty="0">
              <a:solidFill>
                <a:schemeClr val="tx2"/>
              </a:solidFill>
              <a:latin typeface="Candara" pitchFamily="34" charset="0"/>
            </a:endParaRPr>
          </a:p>
        </p:txBody>
      </p:sp>
      <p:sp>
        <p:nvSpPr>
          <p:cNvPr id="98" name="Red Arrow"/>
          <p:cNvSpPr/>
          <p:nvPr/>
        </p:nvSpPr>
        <p:spPr>
          <a:xfrm>
            <a:off x="5353192" y="3787872"/>
            <a:ext cx="1733194" cy="844087"/>
          </a:xfrm>
          <a:prstGeom prst="leftRightArrow">
            <a:avLst>
              <a:gd name="adj1" fmla="val 50000"/>
              <a:gd name="adj2" fmla="val 59220"/>
            </a:avLst>
          </a:prstGeom>
          <a:solidFill>
            <a:srgbClr val="3FE152"/>
          </a:solidFill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i="1" dirty="0">
              <a:latin typeface="Candara" pitchFamily="34" charset="0"/>
            </a:endParaRPr>
          </a:p>
        </p:txBody>
      </p:sp>
      <p:grpSp>
        <p:nvGrpSpPr>
          <p:cNvPr id="99" name="Idle Cores"/>
          <p:cNvGrpSpPr/>
          <p:nvPr/>
        </p:nvGrpSpPr>
        <p:grpSpPr>
          <a:xfrm>
            <a:off x="4029338" y="3241138"/>
            <a:ext cx="1139382" cy="2183008"/>
            <a:chOff x="3910039" y="3523814"/>
            <a:chExt cx="1319975" cy="2619679"/>
          </a:xfrm>
          <a:solidFill>
            <a:schemeClr val="bg1"/>
          </a:solidFill>
          <a:effectLst/>
        </p:grpSpPr>
        <p:grpSp>
          <p:nvGrpSpPr>
            <p:cNvPr id="100" name="Group 99"/>
            <p:cNvGrpSpPr/>
            <p:nvPr/>
          </p:nvGrpSpPr>
          <p:grpSpPr>
            <a:xfrm>
              <a:off x="3910039" y="3523814"/>
              <a:ext cx="1319975" cy="2619679"/>
              <a:chOff x="4062811" y="3676204"/>
              <a:chExt cx="1319975" cy="2619679"/>
            </a:xfrm>
            <a:grpFill/>
          </p:grpSpPr>
          <p:grpSp>
            <p:nvGrpSpPr>
              <p:cNvPr id="102" name="Group 101"/>
              <p:cNvGrpSpPr/>
              <p:nvPr/>
            </p:nvGrpSpPr>
            <p:grpSpPr>
              <a:xfrm>
                <a:off x="4062811" y="3676204"/>
                <a:ext cx="1288964" cy="590393"/>
                <a:chOff x="6072071" y="2256015"/>
                <a:chExt cx="1288964" cy="590393"/>
              </a:xfrm>
              <a:grpFill/>
            </p:grpSpPr>
            <p:sp>
              <p:nvSpPr>
                <p:cNvPr id="130" name="Rounded Rectangle 129"/>
                <p:cNvSpPr/>
                <p:nvPr/>
              </p:nvSpPr>
              <p:spPr>
                <a:xfrm>
                  <a:off x="6072071" y="2256015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00B05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" name="Rounded Rectangle 130"/>
                <p:cNvSpPr/>
                <p:nvPr/>
              </p:nvSpPr>
              <p:spPr>
                <a:xfrm>
                  <a:off x="6736754" y="2262485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00B05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" name="Rounded Rectangle 131"/>
                <p:cNvSpPr/>
                <p:nvPr/>
              </p:nvSpPr>
              <p:spPr>
                <a:xfrm>
                  <a:off x="7094802" y="2262485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00B05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Rounded Rectangle 132"/>
                <p:cNvSpPr/>
                <p:nvPr/>
              </p:nvSpPr>
              <p:spPr>
                <a:xfrm>
                  <a:off x="6387886" y="2256015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00B05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Rounded Rectangle 133"/>
                <p:cNvSpPr/>
                <p:nvPr/>
              </p:nvSpPr>
              <p:spPr>
                <a:xfrm>
                  <a:off x="6073899" y="2577900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00B05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Rounded Rectangle 134"/>
                <p:cNvSpPr/>
                <p:nvPr/>
              </p:nvSpPr>
              <p:spPr>
                <a:xfrm>
                  <a:off x="6738582" y="2584370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00B05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6" name="Rounded Rectangle 135"/>
                <p:cNvSpPr/>
                <p:nvPr/>
              </p:nvSpPr>
              <p:spPr>
                <a:xfrm>
                  <a:off x="7096630" y="2584370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00B05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Rounded Rectangle 136"/>
                <p:cNvSpPr/>
                <p:nvPr/>
              </p:nvSpPr>
              <p:spPr>
                <a:xfrm>
                  <a:off x="6389714" y="2577900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00B05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102"/>
              <p:cNvGrpSpPr/>
              <p:nvPr/>
            </p:nvGrpSpPr>
            <p:grpSpPr>
              <a:xfrm>
                <a:off x="4068310" y="4332038"/>
                <a:ext cx="1287136" cy="624343"/>
                <a:chOff x="6823238" y="2837375"/>
                <a:chExt cx="1287136" cy="624343"/>
              </a:xfrm>
              <a:grpFill/>
            </p:grpSpPr>
            <p:sp>
              <p:nvSpPr>
                <p:cNvPr id="122" name="Rounded Rectangle 121"/>
                <p:cNvSpPr/>
                <p:nvPr/>
              </p:nvSpPr>
              <p:spPr>
                <a:xfrm>
                  <a:off x="6825399" y="2837375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00B05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7484621" y="2842218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00B05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4" name="Rounded Rectangle 123"/>
                <p:cNvSpPr/>
                <p:nvPr/>
              </p:nvSpPr>
              <p:spPr>
                <a:xfrm>
                  <a:off x="7845969" y="2848699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00B05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5" name="Rounded Rectangle 124"/>
                <p:cNvSpPr/>
                <p:nvPr/>
              </p:nvSpPr>
              <p:spPr>
                <a:xfrm>
                  <a:off x="7135381" y="2842219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00B05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" name="Rounded Rectangle 125"/>
                <p:cNvSpPr/>
                <p:nvPr/>
              </p:nvSpPr>
              <p:spPr>
                <a:xfrm>
                  <a:off x="6823238" y="3193210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00B05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" name="Rounded Rectangle 126"/>
                <p:cNvSpPr/>
                <p:nvPr/>
              </p:nvSpPr>
              <p:spPr>
                <a:xfrm>
                  <a:off x="7487921" y="3199680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00B05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" name="Rounded Rectangle 127"/>
                <p:cNvSpPr/>
                <p:nvPr/>
              </p:nvSpPr>
              <p:spPr>
                <a:xfrm>
                  <a:off x="7845969" y="3199680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00B05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" name="Rounded Rectangle 128"/>
                <p:cNvSpPr/>
                <p:nvPr/>
              </p:nvSpPr>
              <p:spPr>
                <a:xfrm>
                  <a:off x="7139053" y="3193210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00B05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4" name="Group 103"/>
              <p:cNvGrpSpPr/>
              <p:nvPr/>
            </p:nvGrpSpPr>
            <p:grpSpPr>
              <a:xfrm>
                <a:off x="4079090" y="5016066"/>
                <a:ext cx="1294482" cy="593630"/>
                <a:chOff x="6783290" y="2596977"/>
                <a:chExt cx="1294482" cy="593630"/>
              </a:xfrm>
              <a:grpFill/>
            </p:grpSpPr>
            <p:sp>
              <p:nvSpPr>
                <p:cNvPr id="114" name="Rounded Rectangle 113"/>
                <p:cNvSpPr/>
                <p:nvPr/>
              </p:nvSpPr>
              <p:spPr>
                <a:xfrm>
                  <a:off x="6783290" y="2596977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00B05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ounded Rectangle 114"/>
                <p:cNvSpPr/>
                <p:nvPr/>
              </p:nvSpPr>
              <p:spPr>
                <a:xfrm>
                  <a:off x="7447973" y="2603447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00B05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ounded Rectangle 115"/>
                <p:cNvSpPr/>
                <p:nvPr/>
              </p:nvSpPr>
              <p:spPr>
                <a:xfrm>
                  <a:off x="7806021" y="2603447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00B05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ounded Rectangle 116"/>
                <p:cNvSpPr/>
                <p:nvPr/>
              </p:nvSpPr>
              <p:spPr>
                <a:xfrm>
                  <a:off x="7099105" y="2596977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00B05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" name="Rounded Rectangle 117"/>
                <p:cNvSpPr/>
                <p:nvPr/>
              </p:nvSpPr>
              <p:spPr>
                <a:xfrm>
                  <a:off x="6790636" y="2922099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00B05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9" name="Rounded Rectangle 118"/>
                <p:cNvSpPr/>
                <p:nvPr/>
              </p:nvSpPr>
              <p:spPr>
                <a:xfrm>
                  <a:off x="7455319" y="2928569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00B05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7813367" y="2928569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00B05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7106451" y="2922099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00B05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5" name="Group 104"/>
              <p:cNvGrpSpPr/>
              <p:nvPr/>
            </p:nvGrpSpPr>
            <p:grpSpPr>
              <a:xfrm>
                <a:off x="4091969" y="5687691"/>
                <a:ext cx="1290817" cy="608192"/>
                <a:chOff x="5501183" y="5612757"/>
                <a:chExt cx="1290817" cy="608192"/>
              </a:xfrm>
              <a:grpFill/>
            </p:grpSpPr>
            <p:sp>
              <p:nvSpPr>
                <p:cNvPr id="106" name="Rounded Rectangle 105"/>
                <p:cNvSpPr/>
                <p:nvPr/>
              </p:nvSpPr>
              <p:spPr>
                <a:xfrm>
                  <a:off x="5501183" y="5612757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00B05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7" name="Rounded Rectangle 106"/>
                <p:cNvSpPr/>
                <p:nvPr/>
              </p:nvSpPr>
              <p:spPr>
                <a:xfrm>
                  <a:off x="6165866" y="5619227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00B05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ounded Rectangle 107"/>
                <p:cNvSpPr/>
                <p:nvPr/>
              </p:nvSpPr>
              <p:spPr>
                <a:xfrm>
                  <a:off x="6523914" y="5619227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00B05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ounded Rectangle 108"/>
                <p:cNvSpPr/>
                <p:nvPr/>
              </p:nvSpPr>
              <p:spPr>
                <a:xfrm>
                  <a:off x="5816998" y="5612757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00B05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" name="Rounded Rectangle 109"/>
                <p:cNvSpPr/>
                <p:nvPr/>
              </p:nvSpPr>
              <p:spPr>
                <a:xfrm>
                  <a:off x="5504864" y="5952441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00B05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ounded Rectangle 110"/>
                <p:cNvSpPr/>
                <p:nvPr/>
              </p:nvSpPr>
              <p:spPr>
                <a:xfrm>
                  <a:off x="6169547" y="5958911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00B05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ounded Rectangle 111"/>
                <p:cNvSpPr/>
                <p:nvPr/>
              </p:nvSpPr>
              <p:spPr>
                <a:xfrm>
                  <a:off x="6527595" y="5958911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00B05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3" name="Rounded Rectangle 112"/>
                <p:cNvSpPr/>
                <p:nvPr/>
              </p:nvSpPr>
              <p:spPr>
                <a:xfrm>
                  <a:off x="5820679" y="5952441"/>
                  <a:ext cx="264405" cy="262038"/>
                </a:xfrm>
                <a:prstGeom prst="roundRect">
                  <a:avLst/>
                </a:prstGeom>
                <a:grpFill/>
                <a:ln w="19050">
                  <a:solidFill>
                    <a:srgbClr val="00B05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101" name="TextBox 100"/>
            <p:cNvSpPr txBox="1"/>
            <p:nvPr/>
          </p:nvSpPr>
          <p:spPr>
            <a:xfrm rot="2753348">
              <a:off x="3811504" y="4538436"/>
              <a:ext cx="1526434" cy="534839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  <a:effectLst>
              <a:glow rad="50800">
                <a:schemeClr val="bg1">
                  <a:alpha val="40000"/>
                </a:schemeClr>
              </a:glow>
              <a:softEdge rad="50800"/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i="1" dirty="0" smtClean="0">
                  <a:ln w="12700">
                    <a:noFill/>
                  </a:ln>
                </a:rPr>
                <a:t>Running</a:t>
              </a:r>
              <a:endParaRPr lang="en-US" sz="2400" b="1" i="1" dirty="0">
                <a:ln w="12700">
                  <a:noFill/>
                </a:ln>
              </a:endParaRPr>
            </a:p>
          </p:txBody>
        </p:sp>
      </p:grpSp>
      <p:grpSp>
        <p:nvGrpSpPr>
          <p:cNvPr id="97" name="Green threads"/>
          <p:cNvGrpSpPr/>
          <p:nvPr/>
        </p:nvGrpSpPr>
        <p:grpSpPr>
          <a:xfrm>
            <a:off x="541579" y="4369485"/>
            <a:ext cx="1275139" cy="954923"/>
            <a:chOff x="134020" y="3100831"/>
            <a:chExt cx="861645" cy="518226"/>
          </a:xfrm>
        </p:grpSpPr>
        <p:grpSp>
          <p:nvGrpSpPr>
            <p:cNvPr id="138" name="Group 137"/>
            <p:cNvGrpSpPr/>
            <p:nvPr/>
          </p:nvGrpSpPr>
          <p:grpSpPr>
            <a:xfrm>
              <a:off x="134020" y="3100831"/>
              <a:ext cx="449863" cy="518226"/>
              <a:chOff x="134020" y="3100831"/>
              <a:chExt cx="449863" cy="518226"/>
            </a:xfrm>
          </p:grpSpPr>
          <p:sp>
            <p:nvSpPr>
              <p:cNvPr id="142" name="Freeform 141"/>
              <p:cNvSpPr/>
              <p:nvPr/>
            </p:nvSpPr>
            <p:spPr>
              <a:xfrm>
                <a:off x="134020" y="3100831"/>
                <a:ext cx="246980" cy="518225"/>
              </a:xfrm>
              <a:custGeom>
                <a:avLst/>
                <a:gdLst>
                  <a:gd name="connsiteX0" fmla="*/ 229248 w 446398"/>
                  <a:gd name="connsiteY0" fmla="*/ 0 h 941845"/>
                  <a:gd name="connsiteX1" fmla="*/ 217095 w 446398"/>
                  <a:gd name="connsiteY1" fmla="*/ 145834 h 941845"/>
                  <a:gd name="connsiteX2" fmla="*/ 4408 w 446398"/>
                  <a:gd name="connsiteY2" fmla="*/ 297744 h 941845"/>
                  <a:gd name="connsiteX3" fmla="*/ 441935 w 446398"/>
                  <a:gd name="connsiteY3" fmla="*/ 504343 h 941845"/>
                  <a:gd name="connsiteX4" fmla="*/ 229248 w 446398"/>
                  <a:gd name="connsiteY4" fmla="*/ 674483 h 941845"/>
                  <a:gd name="connsiteX5" fmla="*/ 198865 w 446398"/>
                  <a:gd name="connsiteY5" fmla="*/ 838546 h 941845"/>
                  <a:gd name="connsiteX6" fmla="*/ 198865 w 446398"/>
                  <a:gd name="connsiteY6" fmla="*/ 941845 h 9418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46398" h="941845">
                    <a:moveTo>
                      <a:pt x="229248" y="0"/>
                    </a:moveTo>
                    <a:cubicBezTo>
                      <a:pt x="241908" y="48105"/>
                      <a:pt x="254568" y="96210"/>
                      <a:pt x="217095" y="145834"/>
                    </a:cubicBezTo>
                    <a:cubicBezTo>
                      <a:pt x="179622" y="195458"/>
                      <a:pt x="-33065" y="237992"/>
                      <a:pt x="4408" y="297744"/>
                    </a:cubicBezTo>
                    <a:cubicBezTo>
                      <a:pt x="41881" y="357496"/>
                      <a:pt x="404462" y="441553"/>
                      <a:pt x="441935" y="504343"/>
                    </a:cubicBezTo>
                    <a:cubicBezTo>
                      <a:pt x="479408" y="567133"/>
                      <a:pt x="269760" y="618783"/>
                      <a:pt x="229248" y="674483"/>
                    </a:cubicBezTo>
                    <a:cubicBezTo>
                      <a:pt x="188736" y="730184"/>
                      <a:pt x="203929" y="793986"/>
                      <a:pt x="198865" y="838546"/>
                    </a:cubicBezTo>
                    <a:cubicBezTo>
                      <a:pt x="193801" y="883106"/>
                      <a:pt x="198865" y="941845"/>
                      <a:pt x="198865" y="941845"/>
                    </a:cubicBezTo>
                  </a:path>
                </a:pathLst>
              </a:custGeom>
              <a:ln w="76200">
                <a:solidFill>
                  <a:schemeClr val="tx2"/>
                </a:solidFill>
                <a:tailEnd type="triangle" w="med" len="sm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2800">
                  <a:solidFill>
                    <a:schemeClr val="accent2">
                      <a:lumMod val="75000"/>
                    </a:schemeClr>
                  </a:solidFill>
                </a:endParaRPr>
              </a:p>
            </p:txBody>
          </p:sp>
          <p:sp>
            <p:nvSpPr>
              <p:cNvPr id="143" name="Freeform 142"/>
              <p:cNvSpPr/>
              <p:nvPr/>
            </p:nvSpPr>
            <p:spPr>
              <a:xfrm>
                <a:off x="336903" y="3100832"/>
                <a:ext cx="246980" cy="518225"/>
              </a:xfrm>
              <a:custGeom>
                <a:avLst/>
                <a:gdLst>
                  <a:gd name="connsiteX0" fmla="*/ 229248 w 446398"/>
                  <a:gd name="connsiteY0" fmla="*/ 0 h 941845"/>
                  <a:gd name="connsiteX1" fmla="*/ 217095 w 446398"/>
                  <a:gd name="connsiteY1" fmla="*/ 145834 h 941845"/>
                  <a:gd name="connsiteX2" fmla="*/ 4408 w 446398"/>
                  <a:gd name="connsiteY2" fmla="*/ 297744 h 941845"/>
                  <a:gd name="connsiteX3" fmla="*/ 441935 w 446398"/>
                  <a:gd name="connsiteY3" fmla="*/ 504343 h 941845"/>
                  <a:gd name="connsiteX4" fmla="*/ 229248 w 446398"/>
                  <a:gd name="connsiteY4" fmla="*/ 674483 h 941845"/>
                  <a:gd name="connsiteX5" fmla="*/ 198865 w 446398"/>
                  <a:gd name="connsiteY5" fmla="*/ 838546 h 941845"/>
                  <a:gd name="connsiteX6" fmla="*/ 198865 w 446398"/>
                  <a:gd name="connsiteY6" fmla="*/ 941845 h 9418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46398" h="941845">
                    <a:moveTo>
                      <a:pt x="229248" y="0"/>
                    </a:moveTo>
                    <a:cubicBezTo>
                      <a:pt x="241908" y="48105"/>
                      <a:pt x="254568" y="96210"/>
                      <a:pt x="217095" y="145834"/>
                    </a:cubicBezTo>
                    <a:cubicBezTo>
                      <a:pt x="179622" y="195458"/>
                      <a:pt x="-33065" y="237992"/>
                      <a:pt x="4408" y="297744"/>
                    </a:cubicBezTo>
                    <a:cubicBezTo>
                      <a:pt x="41881" y="357496"/>
                      <a:pt x="404462" y="441553"/>
                      <a:pt x="441935" y="504343"/>
                    </a:cubicBezTo>
                    <a:cubicBezTo>
                      <a:pt x="479408" y="567133"/>
                      <a:pt x="269760" y="618783"/>
                      <a:pt x="229248" y="674483"/>
                    </a:cubicBezTo>
                    <a:cubicBezTo>
                      <a:pt x="188736" y="730184"/>
                      <a:pt x="203929" y="793986"/>
                      <a:pt x="198865" y="838546"/>
                    </a:cubicBezTo>
                    <a:cubicBezTo>
                      <a:pt x="193801" y="883106"/>
                      <a:pt x="198865" y="941845"/>
                      <a:pt x="198865" y="941845"/>
                    </a:cubicBezTo>
                  </a:path>
                </a:pathLst>
              </a:custGeom>
              <a:ln w="76200">
                <a:solidFill>
                  <a:schemeClr val="tx2"/>
                </a:solidFill>
                <a:tailEnd type="triangle" w="med" len="sm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2800">
                  <a:solidFill>
                    <a:schemeClr val="accent2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139" name="Group 138"/>
            <p:cNvGrpSpPr/>
            <p:nvPr/>
          </p:nvGrpSpPr>
          <p:grpSpPr>
            <a:xfrm>
              <a:off x="543567" y="3100832"/>
              <a:ext cx="452098" cy="518225"/>
              <a:chOff x="82972" y="3100831"/>
              <a:chExt cx="452098" cy="518225"/>
            </a:xfrm>
          </p:grpSpPr>
          <p:sp>
            <p:nvSpPr>
              <p:cNvPr id="140" name="Freeform 139"/>
              <p:cNvSpPr/>
              <p:nvPr/>
            </p:nvSpPr>
            <p:spPr>
              <a:xfrm>
                <a:off x="82972" y="3100831"/>
                <a:ext cx="246980" cy="518225"/>
              </a:xfrm>
              <a:custGeom>
                <a:avLst/>
                <a:gdLst>
                  <a:gd name="connsiteX0" fmla="*/ 229248 w 446398"/>
                  <a:gd name="connsiteY0" fmla="*/ 0 h 941845"/>
                  <a:gd name="connsiteX1" fmla="*/ 217095 w 446398"/>
                  <a:gd name="connsiteY1" fmla="*/ 145834 h 941845"/>
                  <a:gd name="connsiteX2" fmla="*/ 4408 w 446398"/>
                  <a:gd name="connsiteY2" fmla="*/ 297744 h 941845"/>
                  <a:gd name="connsiteX3" fmla="*/ 441935 w 446398"/>
                  <a:gd name="connsiteY3" fmla="*/ 504343 h 941845"/>
                  <a:gd name="connsiteX4" fmla="*/ 229248 w 446398"/>
                  <a:gd name="connsiteY4" fmla="*/ 674483 h 941845"/>
                  <a:gd name="connsiteX5" fmla="*/ 198865 w 446398"/>
                  <a:gd name="connsiteY5" fmla="*/ 838546 h 941845"/>
                  <a:gd name="connsiteX6" fmla="*/ 198865 w 446398"/>
                  <a:gd name="connsiteY6" fmla="*/ 941845 h 9418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46398" h="941845">
                    <a:moveTo>
                      <a:pt x="229248" y="0"/>
                    </a:moveTo>
                    <a:cubicBezTo>
                      <a:pt x="241908" y="48105"/>
                      <a:pt x="254568" y="96210"/>
                      <a:pt x="217095" y="145834"/>
                    </a:cubicBezTo>
                    <a:cubicBezTo>
                      <a:pt x="179622" y="195458"/>
                      <a:pt x="-33065" y="237992"/>
                      <a:pt x="4408" y="297744"/>
                    </a:cubicBezTo>
                    <a:cubicBezTo>
                      <a:pt x="41881" y="357496"/>
                      <a:pt x="404462" y="441553"/>
                      <a:pt x="441935" y="504343"/>
                    </a:cubicBezTo>
                    <a:cubicBezTo>
                      <a:pt x="479408" y="567133"/>
                      <a:pt x="269760" y="618783"/>
                      <a:pt x="229248" y="674483"/>
                    </a:cubicBezTo>
                    <a:cubicBezTo>
                      <a:pt x="188736" y="730184"/>
                      <a:pt x="203929" y="793986"/>
                      <a:pt x="198865" y="838546"/>
                    </a:cubicBezTo>
                    <a:cubicBezTo>
                      <a:pt x="193801" y="883106"/>
                      <a:pt x="198865" y="941845"/>
                      <a:pt x="198865" y="941845"/>
                    </a:cubicBezTo>
                  </a:path>
                </a:pathLst>
              </a:custGeom>
              <a:ln w="76200">
                <a:solidFill>
                  <a:schemeClr val="tx2"/>
                </a:solidFill>
                <a:tailEnd type="triangle" w="med" len="sm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2800">
                  <a:solidFill>
                    <a:schemeClr val="accent2">
                      <a:lumMod val="75000"/>
                    </a:schemeClr>
                  </a:solidFill>
                </a:endParaRPr>
              </a:p>
            </p:txBody>
          </p:sp>
          <p:sp>
            <p:nvSpPr>
              <p:cNvPr id="141" name="Freeform 140"/>
              <p:cNvSpPr/>
              <p:nvPr/>
            </p:nvSpPr>
            <p:spPr>
              <a:xfrm>
                <a:off x="288090" y="3100831"/>
                <a:ext cx="246980" cy="518225"/>
              </a:xfrm>
              <a:custGeom>
                <a:avLst/>
                <a:gdLst>
                  <a:gd name="connsiteX0" fmla="*/ 229248 w 446398"/>
                  <a:gd name="connsiteY0" fmla="*/ 0 h 941845"/>
                  <a:gd name="connsiteX1" fmla="*/ 217095 w 446398"/>
                  <a:gd name="connsiteY1" fmla="*/ 145834 h 941845"/>
                  <a:gd name="connsiteX2" fmla="*/ 4408 w 446398"/>
                  <a:gd name="connsiteY2" fmla="*/ 297744 h 941845"/>
                  <a:gd name="connsiteX3" fmla="*/ 441935 w 446398"/>
                  <a:gd name="connsiteY3" fmla="*/ 504343 h 941845"/>
                  <a:gd name="connsiteX4" fmla="*/ 229248 w 446398"/>
                  <a:gd name="connsiteY4" fmla="*/ 674483 h 941845"/>
                  <a:gd name="connsiteX5" fmla="*/ 198865 w 446398"/>
                  <a:gd name="connsiteY5" fmla="*/ 838546 h 941845"/>
                  <a:gd name="connsiteX6" fmla="*/ 198865 w 446398"/>
                  <a:gd name="connsiteY6" fmla="*/ 941845 h 9418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46398" h="941845">
                    <a:moveTo>
                      <a:pt x="229248" y="0"/>
                    </a:moveTo>
                    <a:cubicBezTo>
                      <a:pt x="241908" y="48105"/>
                      <a:pt x="254568" y="96210"/>
                      <a:pt x="217095" y="145834"/>
                    </a:cubicBezTo>
                    <a:cubicBezTo>
                      <a:pt x="179622" y="195458"/>
                      <a:pt x="-33065" y="237992"/>
                      <a:pt x="4408" y="297744"/>
                    </a:cubicBezTo>
                    <a:cubicBezTo>
                      <a:pt x="41881" y="357496"/>
                      <a:pt x="404462" y="441553"/>
                      <a:pt x="441935" y="504343"/>
                    </a:cubicBezTo>
                    <a:cubicBezTo>
                      <a:pt x="479408" y="567133"/>
                      <a:pt x="269760" y="618783"/>
                      <a:pt x="229248" y="674483"/>
                    </a:cubicBezTo>
                    <a:cubicBezTo>
                      <a:pt x="188736" y="730184"/>
                      <a:pt x="203929" y="793986"/>
                      <a:pt x="198865" y="838546"/>
                    </a:cubicBezTo>
                    <a:cubicBezTo>
                      <a:pt x="193801" y="883106"/>
                      <a:pt x="198865" y="941845"/>
                      <a:pt x="198865" y="941845"/>
                    </a:cubicBezTo>
                  </a:path>
                </a:pathLst>
              </a:custGeom>
              <a:ln w="76200">
                <a:solidFill>
                  <a:schemeClr val="tx2"/>
                </a:solidFill>
                <a:tailEnd type="triangle" w="med" len="sm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2800">
                  <a:solidFill>
                    <a:schemeClr val="accent2">
                      <a:lumMod val="75000"/>
                    </a:schemeClr>
                  </a:solidFill>
                </a:endParaRPr>
              </a:p>
            </p:txBody>
          </p:sp>
        </p:grpSp>
      </p:grpSp>
      <p:sp>
        <p:nvSpPr>
          <p:cNvPr id="4" name="TextBox 3"/>
          <p:cNvSpPr txBox="1"/>
          <p:nvPr/>
        </p:nvSpPr>
        <p:spPr>
          <a:xfrm>
            <a:off x="431334" y="5336074"/>
            <a:ext cx="1321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/>
              <a:t>GPU Threads</a:t>
            </a:r>
            <a:endParaRPr lang="en-US" b="1" i="1" dirty="0"/>
          </a:p>
        </p:txBody>
      </p:sp>
      <p:grpSp>
        <p:nvGrpSpPr>
          <p:cNvPr id="144" name="Green threads"/>
          <p:cNvGrpSpPr/>
          <p:nvPr/>
        </p:nvGrpSpPr>
        <p:grpSpPr>
          <a:xfrm>
            <a:off x="538861" y="2932620"/>
            <a:ext cx="1275139" cy="954923"/>
            <a:chOff x="134020" y="3100831"/>
            <a:chExt cx="861645" cy="518226"/>
          </a:xfrm>
        </p:grpSpPr>
        <p:grpSp>
          <p:nvGrpSpPr>
            <p:cNvPr id="145" name="Group 144"/>
            <p:cNvGrpSpPr/>
            <p:nvPr/>
          </p:nvGrpSpPr>
          <p:grpSpPr>
            <a:xfrm>
              <a:off x="134020" y="3100831"/>
              <a:ext cx="449863" cy="518226"/>
              <a:chOff x="134020" y="3100831"/>
              <a:chExt cx="449863" cy="518226"/>
            </a:xfrm>
          </p:grpSpPr>
          <p:sp>
            <p:nvSpPr>
              <p:cNvPr id="149" name="Freeform 148"/>
              <p:cNvSpPr/>
              <p:nvPr/>
            </p:nvSpPr>
            <p:spPr>
              <a:xfrm>
                <a:off x="134020" y="3100831"/>
                <a:ext cx="246980" cy="518225"/>
              </a:xfrm>
              <a:custGeom>
                <a:avLst/>
                <a:gdLst>
                  <a:gd name="connsiteX0" fmla="*/ 229248 w 446398"/>
                  <a:gd name="connsiteY0" fmla="*/ 0 h 941845"/>
                  <a:gd name="connsiteX1" fmla="*/ 217095 w 446398"/>
                  <a:gd name="connsiteY1" fmla="*/ 145834 h 941845"/>
                  <a:gd name="connsiteX2" fmla="*/ 4408 w 446398"/>
                  <a:gd name="connsiteY2" fmla="*/ 297744 h 941845"/>
                  <a:gd name="connsiteX3" fmla="*/ 441935 w 446398"/>
                  <a:gd name="connsiteY3" fmla="*/ 504343 h 941845"/>
                  <a:gd name="connsiteX4" fmla="*/ 229248 w 446398"/>
                  <a:gd name="connsiteY4" fmla="*/ 674483 h 941845"/>
                  <a:gd name="connsiteX5" fmla="*/ 198865 w 446398"/>
                  <a:gd name="connsiteY5" fmla="*/ 838546 h 941845"/>
                  <a:gd name="connsiteX6" fmla="*/ 198865 w 446398"/>
                  <a:gd name="connsiteY6" fmla="*/ 941845 h 9418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46398" h="941845">
                    <a:moveTo>
                      <a:pt x="229248" y="0"/>
                    </a:moveTo>
                    <a:cubicBezTo>
                      <a:pt x="241908" y="48105"/>
                      <a:pt x="254568" y="96210"/>
                      <a:pt x="217095" y="145834"/>
                    </a:cubicBezTo>
                    <a:cubicBezTo>
                      <a:pt x="179622" y="195458"/>
                      <a:pt x="-33065" y="237992"/>
                      <a:pt x="4408" y="297744"/>
                    </a:cubicBezTo>
                    <a:cubicBezTo>
                      <a:pt x="41881" y="357496"/>
                      <a:pt x="404462" y="441553"/>
                      <a:pt x="441935" y="504343"/>
                    </a:cubicBezTo>
                    <a:cubicBezTo>
                      <a:pt x="479408" y="567133"/>
                      <a:pt x="269760" y="618783"/>
                      <a:pt x="229248" y="674483"/>
                    </a:cubicBezTo>
                    <a:cubicBezTo>
                      <a:pt x="188736" y="730184"/>
                      <a:pt x="203929" y="793986"/>
                      <a:pt x="198865" y="838546"/>
                    </a:cubicBezTo>
                    <a:cubicBezTo>
                      <a:pt x="193801" y="883106"/>
                      <a:pt x="198865" y="941845"/>
                      <a:pt x="198865" y="941845"/>
                    </a:cubicBezTo>
                  </a:path>
                </a:pathLst>
              </a:custGeom>
              <a:ln w="76200">
                <a:solidFill>
                  <a:srgbClr val="00B050"/>
                </a:solidFill>
                <a:tailEnd type="triangle" w="med" len="sm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2800">
                  <a:solidFill>
                    <a:schemeClr val="accent2">
                      <a:lumMod val="75000"/>
                    </a:schemeClr>
                  </a:solidFill>
                </a:endParaRPr>
              </a:p>
            </p:txBody>
          </p:sp>
          <p:sp>
            <p:nvSpPr>
              <p:cNvPr id="150" name="Freeform 149"/>
              <p:cNvSpPr/>
              <p:nvPr/>
            </p:nvSpPr>
            <p:spPr>
              <a:xfrm>
                <a:off x="336903" y="3100832"/>
                <a:ext cx="246980" cy="518225"/>
              </a:xfrm>
              <a:custGeom>
                <a:avLst/>
                <a:gdLst>
                  <a:gd name="connsiteX0" fmla="*/ 229248 w 446398"/>
                  <a:gd name="connsiteY0" fmla="*/ 0 h 941845"/>
                  <a:gd name="connsiteX1" fmla="*/ 217095 w 446398"/>
                  <a:gd name="connsiteY1" fmla="*/ 145834 h 941845"/>
                  <a:gd name="connsiteX2" fmla="*/ 4408 w 446398"/>
                  <a:gd name="connsiteY2" fmla="*/ 297744 h 941845"/>
                  <a:gd name="connsiteX3" fmla="*/ 441935 w 446398"/>
                  <a:gd name="connsiteY3" fmla="*/ 504343 h 941845"/>
                  <a:gd name="connsiteX4" fmla="*/ 229248 w 446398"/>
                  <a:gd name="connsiteY4" fmla="*/ 674483 h 941845"/>
                  <a:gd name="connsiteX5" fmla="*/ 198865 w 446398"/>
                  <a:gd name="connsiteY5" fmla="*/ 838546 h 941845"/>
                  <a:gd name="connsiteX6" fmla="*/ 198865 w 446398"/>
                  <a:gd name="connsiteY6" fmla="*/ 941845 h 9418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46398" h="941845">
                    <a:moveTo>
                      <a:pt x="229248" y="0"/>
                    </a:moveTo>
                    <a:cubicBezTo>
                      <a:pt x="241908" y="48105"/>
                      <a:pt x="254568" y="96210"/>
                      <a:pt x="217095" y="145834"/>
                    </a:cubicBezTo>
                    <a:cubicBezTo>
                      <a:pt x="179622" y="195458"/>
                      <a:pt x="-33065" y="237992"/>
                      <a:pt x="4408" y="297744"/>
                    </a:cubicBezTo>
                    <a:cubicBezTo>
                      <a:pt x="41881" y="357496"/>
                      <a:pt x="404462" y="441553"/>
                      <a:pt x="441935" y="504343"/>
                    </a:cubicBezTo>
                    <a:cubicBezTo>
                      <a:pt x="479408" y="567133"/>
                      <a:pt x="269760" y="618783"/>
                      <a:pt x="229248" y="674483"/>
                    </a:cubicBezTo>
                    <a:cubicBezTo>
                      <a:pt x="188736" y="730184"/>
                      <a:pt x="203929" y="793986"/>
                      <a:pt x="198865" y="838546"/>
                    </a:cubicBezTo>
                    <a:cubicBezTo>
                      <a:pt x="193801" y="883106"/>
                      <a:pt x="198865" y="941845"/>
                      <a:pt x="198865" y="941845"/>
                    </a:cubicBezTo>
                  </a:path>
                </a:pathLst>
              </a:custGeom>
              <a:ln w="76200">
                <a:solidFill>
                  <a:srgbClr val="00B050"/>
                </a:solidFill>
                <a:tailEnd type="triangle" w="med" len="sm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2800">
                  <a:solidFill>
                    <a:schemeClr val="accent2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146" name="Group 145"/>
            <p:cNvGrpSpPr/>
            <p:nvPr/>
          </p:nvGrpSpPr>
          <p:grpSpPr>
            <a:xfrm>
              <a:off x="543567" y="3100832"/>
              <a:ext cx="452098" cy="518225"/>
              <a:chOff x="82972" y="3100831"/>
              <a:chExt cx="452098" cy="518225"/>
            </a:xfrm>
          </p:grpSpPr>
          <p:sp>
            <p:nvSpPr>
              <p:cNvPr id="147" name="Freeform 146"/>
              <p:cNvSpPr/>
              <p:nvPr/>
            </p:nvSpPr>
            <p:spPr>
              <a:xfrm>
                <a:off x="82972" y="3100831"/>
                <a:ext cx="246980" cy="518225"/>
              </a:xfrm>
              <a:custGeom>
                <a:avLst/>
                <a:gdLst>
                  <a:gd name="connsiteX0" fmla="*/ 229248 w 446398"/>
                  <a:gd name="connsiteY0" fmla="*/ 0 h 941845"/>
                  <a:gd name="connsiteX1" fmla="*/ 217095 w 446398"/>
                  <a:gd name="connsiteY1" fmla="*/ 145834 h 941845"/>
                  <a:gd name="connsiteX2" fmla="*/ 4408 w 446398"/>
                  <a:gd name="connsiteY2" fmla="*/ 297744 h 941845"/>
                  <a:gd name="connsiteX3" fmla="*/ 441935 w 446398"/>
                  <a:gd name="connsiteY3" fmla="*/ 504343 h 941845"/>
                  <a:gd name="connsiteX4" fmla="*/ 229248 w 446398"/>
                  <a:gd name="connsiteY4" fmla="*/ 674483 h 941845"/>
                  <a:gd name="connsiteX5" fmla="*/ 198865 w 446398"/>
                  <a:gd name="connsiteY5" fmla="*/ 838546 h 941845"/>
                  <a:gd name="connsiteX6" fmla="*/ 198865 w 446398"/>
                  <a:gd name="connsiteY6" fmla="*/ 941845 h 9418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46398" h="941845">
                    <a:moveTo>
                      <a:pt x="229248" y="0"/>
                    </a:moveTo>
                    <a:cubicBezTo>
                      <a:pt x="241908" y="48105"/>
                      <a:pt x="254568" y="96210"/>
                      <a:pt x="217095" y="145834"/>
                    </a:cubicBezTo>
                    <a:cubicBezTo>
                      <a:pt x="179622" y="195458"/>
                      <a:pt x="-33065" y="237992"/>
                      <a:pt x="4408" y="297744"/>
                    </a:cubicBezTo>
                    <a:cubicBezTo>
                      <a:pt x="41881" y="357496"/>
                      <a:pt x="404462" y="441553"/>
                      <a:pt x="441935" y="504343"/>
                    </a:cubicBezTo>
                    <a:cubicBezTo>
                      <a:pt x="479408" y="567133"/>
                      <a:pt x="269760" y="618783"/>
                      <a:pt x="229248" y="674483"/>
                    </a:cubicBezTo>
                    <a:cubicBezTo>
                      <a:pt x="188736" y="730184"/>
                      <a:pt x="203929" y="793986"/>
                      <a:pt x="198865" y="838546"/>
                    </a:cubicBezTo>
                    <a:cubicBezTo>
                      <a:pt x="193801" y="883106"/>
                      <a:pt x="198865" y="941845"/>
                      <a:pt x="198865" y="941845"/>
                    </a:cubicBezTo>
                  </a:path>
                </a:pathLst>
              </a:custGeom>
              <a:ln w="76200">
                <a:solidFill>
                  <a:srgbClr val="00B050"/>
                </a:solidFill>
                <a:tailEnd type="triangle" w="med" len="sm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2800">
                  <a:solidFill>
                    <a:schemeClr val="accent2">
                      <a:lumMod val="75000"/>
                    </a:schemeClr>
                  </a:solidFill>
                </a:endParaRPr>
              </a:p>
            </p:txBody>
          </p:sp>
          <p:sp>
            <p:nvSpPr>
              <p:cNvPr id="148" name="Freeform 147"/>
              <p:cNvSpPr/>
              <p:nvPr/>
            </p:nvSpPr>
            <p:spPr>
              <a:xfrm>
                <a:off x="288090" y="3100831"/>
                <a:ext cx="246980" cy="518225"/>
              </a:xfrm>
              <a:custGeom>
                <a:avLst/>
                <a:gdLst>
                  <a:gd name="connsiteX0" fmla="*/ 229248 w 446398"/>
                  <a:gd name="connsiteY0" fmla="*/ 0 h 941845"/>
                  <a:gd name="connsiteX1" fmla="*/ 217095 w 446398"/>
                  <a:gd name="connsiteY1" fmla="*/ 145834 h 941845"/>
                  <a:gd name="connsiteX2" fmla="*/ 4408 w 446398"/>
                  <a:gd name="connsiteY2" fmla="*/ 297744 h 941845"/>
                  <a:gd name="connsiteX3" fmla="*/ 441935 w 446398"/>
                  <a:gd name="connsiteY3" fmla="*/ 504343 h 941845"/>
                  <a:gd name="connsiteX4" fmla="*/ 229248 w 446398"/>
                  <a:gd name="connsiteY4" fmla="*/ 674483 h 941845"/>
                  <a:gd name="connsiteX5" fmla="*/ 198865 w 446398"/>
                  <a:gd name="connsiteY5" fmla="*/ 838546 h 941845"/>
                  <a:gd name="connsiteX6" fmla="*/ 198865 w 446398"/>
                  <a:gd name="connsiteY6" fmla="*/ 941845 h 9418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46398" h="941845">
                    <a:moveTo>
                      <a:pt x="229248" y="0"/>
                    </a:moveTo>
                    <a:cubicBezTo>
                      <a:pt x="241908" y="48105"/>
                      <a:pt x="254568" y="96210"/>
                      <a:pt x="217095" y="145834"/>
                    </a:cubicBezTo>
                    <a:cubicBezTo>
                      <a:pt x="179622" y="195458"/>
                      <a:pt x="-33065" y="237992"/>
                      <a:pt x="4408" y="297744"/>
                    </a:cubicBezTo>
                    <a:cubicBezTo>
                      <a:pt x="41881" y="357496"/>
                      <a:pt x="404462" y="441553"/>
                      <a:pt x="441935" y="504343"/>
                    </a:cubicBezTo>
                    <a:cubicBezTo>
                      <a:pt x="479408" y="567133"/>
                      <a:pt x="269760" y="618783"/>
                      <a:pt x="229248" y="674483"/>
                    </a:cubicBezTo>
                    <a:cubicBezTo>
                      <a:pt x="188736" y="730184"/>
                      <a:pt x="203929" y="793986"/>
                      <a:pt x="198865" y="838546"/>
                    </a:cubicBezTo>
                    <a:cubicBezTo>
                      <a:pt x="193801" y="883106"/>
                      <a:pt x="198865" y="941845"/>
                      <a:pt x="198865" y="941845"/>
                    </a:cubicBezTo>
                  </a:path>
                </a:pathLst>
              </a:custGeom>
              <a:ln w="76200">
                <a:solidFill>
                  <a:srgbClr val="00B050"/>
                </a:solidFill>
                <a:tailEnd type="triangle" w="med" len="sm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2800">
                  <a:solidFill>
                    <a:schemeClr val="accent2">
                      <a:lumMod val="75000"/>
                    </a:schemeClr>
                  </a:solidFill>
                </a:endParaRPr>
              </a:p>
            </p:txBody>
          </p:sp>
        </p:grpSp>
      </p:grpSp>
      <p:sp>
        <p:nvSpPr>
          <p:cNvPr id="151" name="TextBox 150"/>
          <p:cNvSpPr txBox="1"/>
          <p:nvPr/>
        </p:nvSpPr>
        <p:spPr>
          <a:xfrm>
            <a:off x="332749" y="3888299"/>
            <a:ext cx="1503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/>
              <a:t>Helper Threads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34782126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9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3600" dirty="0" smtClean="0"/>
              <a:t>How do you </a:t>
            </a:r>
            <a:r>
              <a:rPr lang="en-US" sz="3600" b="1" dirty="0" smtClean="0">
                <a:solidFill>
                  <a:schemeClr val="tx2"/>
                </a:solidFill>
              </a:rPr>
              <a:t>manage and use </a:t>
            </a:r>
            <a:r>
              <a:rPr lang="en-US" sz="3600" dirty="0" smtClean="0"/>
              <a:t>helper threads in a </a:t>
            </a:r>
            <a:r>
              <a:rPr lang="en-US" sz="3600" b="1" dirty="0" smtClean="0">
                <a:solidFill>
                  <a:schemeClr val="accent2"/>
                </a:solidFill>
              </a:rPr>
              <a:t>throughput-oriented</a:t>
            </a:r>
            <a:r>
              <a:rPr lang="en-US" sz="3600" dirty="0" smtClean="0">
                <a:solidFill>
                  <a:schemeClr val="accent2"/>
                </a:solidFill>
              </a:rPr>
              <a:t> </a:t>
            </a:r>
            <a:r>
              <a:rPr lang="en-US" sz="3600" dirty="0" smtClean="0"/>
              <a:t>architecture?</a:t>
            </a:r>
          </a:p>
        </p:txBody>
      </p:sp>
    </p:spTree>
    <p:extLst>
      <p:ext uri="{BB962C8B-B14F-4D97-AF65-F5344CB8AC3E}">
        <p14:creationId xmlns:p14="http://schemas.microsoft.com/office/powerpoint/2010/main" val="16512206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Our Solution: CABA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382000" cy="5105400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US" sz="3600" i="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A new </a:t>
            </a:r>
            <a:r>
              <a:rPr lang="en-US" sz="3600" i="0" dirty="0">
                <a:solidFill>
                  <a:schemeClr val="tx2"/>
                </a:solidFill>
                <a:latin typeface="Tw Cen MT" panose="020B0602020104020603" pitchFamily="34" charset="0"/>
              </a:rPr>
              <a:t>framework</a:t>
            </a:r>
            <a:r>
              <a:rPr lang="en-US" sz="3600" i="0" dirty="0">
                <a:latin typeface="Tw Cen MT" panose="020B0602020104020603" pitchFamily="34" charset="0"/>
              </a:rPr>
              <a:t> to enable helper threading in </a:t>
            </a:r>
            <a:r>
              <a:rPr lang="en-US" sz="3600" i="0" dirty="0" smtClean="0">
                <a:latin typeface="Tw Cen MT" panose="020B0602020104020603" pitchFamily="34" charset="0"/>
              </a:rPr>
              <a:t>GPUs</a:t>
            </a:r>
            <a:endParaRPr lang="en-US" sz="3600" b="1" i="0" dirty="0">
              <a:solidFill>
                <a:srgbClr val="00B050"/>
              </a:solidFill>
              <a:latin typeface="Tw Cen MT" panose="020B0602020104020603" pitchFamily="34" charset="0"/>
            </a:endParaRPr>
          </a:p>
          <a:p>
            <a:pPr lvl="1">
              <a:lnSpc>
                <a:spcPct val="90000"/>
              </a:lnSpc>
            </a:pPr>
            <a:r>
              <a:rPr lang="en-US" sz="3400" b="1" i="0" dirty="0" smtClean="0">
                <a:solidFill>
                  <a:srgbClr val="00B050"/>
                </a:solidFill>
                <a:latin typeface="Tw Cen MT" panose="020B0602020104020603" pitchFamily="34" charset="0"/>
              </a:rPr>
              <a:t>CABA </a:t>
            </a:r>
            <a:r>
              <a:rPr lang="en-US" sz="3400" b="1" i="0" dirty="0">
                <a:solidFill>
                  <a:srgbClr val="00B050"/>
                </a:solidFill>
                <a:latin typeface="Tw Cen MT" panose="020B0602020104020603" pitchFamily="34" charset="0"/>
              </a:rPr>
              <a:t>(Core-Assisted Bottleneck Acceleration</a:t>
            </a:r>
            <a:r>
              <a:rPr lang="en-US" sz="3400" b="1" i="0" dirty="0" smtClean="0">
                <a:solidFill>
                  <a:srgbClr val="00B050"/>
                </a:solidFill>
                <a:latin typeface="Tw Cen MT" panose="020B0602020104020603" pitchFamily="34" charset="0"/>
              </a:rPr>
              <a:t>)</a:t>
            </a:r>
            <a:r>
              <a:rPr lang="en-US" sz="3400" i="0" dirty="0" smtClean="0">
                <a:latin typeface="Tw Cen MT" panose="020B0602020104020603" pitchFamily="34" charset="0"/>
              </a:rPr>
              <a:t> </a:t>
            </a:r>
          </a:p>
          <a:p>
            <a:pPr marL="0" indent="0">
              <a:lnSpc>
                <a:spcPct val="90000"/>
              </a:lnSpc>
              <a:buNone/>
            </a:pPr>
            <a:endParaRPr lang="en-US" sz="3600" b="1" i="0" dirty="0" smtClean="0">
              <a:latin typeface="Tw Cen MT" panose="020B0602020104020603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3600" i="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Wide set of use cases</a:t>
            </a:r>
          </a:p>
          <a:p>
            <a:pPr lvl="1">
              <a:lnSpc>
                <a:spcPct val="90000"/>
              </a:lnSpc>
            </a:pPr>
            <a:r>
              <a:rPr lang="en-US" sz="3400" dirty="0" smtClean="0">
                <a:latin typeface="Tw Cen MT" panose="020B0602020104020603" pitchFamily="34" charset="0"/>
              </a:rPr>
              <a:t>C</a:t>
            </a:r>
            <a:r>
              <a:rPr lang="en-US" sz="3400" i="0" dirty="0" smtClean="0">
                <a:latin typeface="Tw Cen MT" panose="020B0602020104020603" pitchFamily="34" charset="0"/>
              </a:rPr>
              <a:t>ompression, prefetching, </a:t>
            </a:r>
            <a:r>
              <a:rPr lang="en-US" sz="3400" i="0" dirty="0" err="1" smtClean="0">
                <a:latin typeface="Tw Cen MT" panose="020B0602020104020603" pitchFamily="34" charset="0"/>
              </a:rPr>
              <a:t>memoization</a:t>
            </a:r>
            <a:r>
              <a:rPr lang="en-US" sz="3400" i="0" dirty="0" smtClean="0">
                <a:latin typeface="Tw Cen MT" panose="020B0602020104020603" pitchFamily="34" charset="0"/>
              </a:rPr>
              <a:t>, …</a:t>
            </a:r>
          </a:p>
          <a:p>
            <a:pPr lvl="1">
              <a:lnSpc>
                <a:spcPct val="90000"/>
              </a:lnSpc>
            </a:pPr>
            <a:endParaRPr lang="en-US" sz="3200" i="0" dirty="0">
              <a:latin typeface="Tw Cen MT" panose="020B0602020104020603" pitchFamily="34" charset="0"/>
            </a:endParaRPr>
          </a:p>
          <a:p>
            <a:pPr marL="320040" lvl="1" indent="-320040">
              <a:lnSpc>
                <a:spcPct val="9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n-US" sz="36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Flexible data compression </a:t>
            </a:r>
            <a:r>
              <a:rPr lang="en-US" sz="3600" dirty="0" smtClean="0">
                <a:latin typeface="Tw Cen MT" panose="020B0602020104020603" pitchFamily="34" charset="0"/>
              </a:rPr>
              <a:t>using CABA alleviates the memory bandwidth bottleneck</a:t>
            </a:r>
          </a:p>
          <a:p>
            <a:pPr lvl="1">
              <a:lnSpc>
                <a:spcPct val="90000"/>
              </a:lnSpc>
            </a:pPr>
            <a:r>
              <a:rPr lang="en-US" sz="3400" dirty="0" smtClean="0">
                <a:latin typeface="Tw Cen MT" panose="020B0602020104020603" pitchFamily="34" charset="0"/>
              </a:rPr>
              <a:t>41.7% performance improvement</a:t>
            </a:r>
          </a:p>
          <a:p>
            <a:pPr marL="0" lvl="1" indent="0">
              <a:lnSpc>
                <a:spcPct val="90000"/>
              </a:lnSpc>
              <a:spcBef>
                <a:spcPts val="700"/>
              </a:spcBef>
              <a:buClr>
                <a:schemeClr val="accent2"/>
              </a:buClr>
              <a:buSzPct val="60000"/>
              <a:buNone/>
            </a:pPr>
            <a:endParaRPr lang="en-US" sz="2800" dirty="0" smtClean="0">
              <a:latin typeface="Tw Cen MT" panose="020B0602020104020603" pitchFamily="34" charset="0"/>
            </a:endParaRPr>
          </a:p>
          <a:p>
            <a:pPr marL="0" indent="0">
              <a:lnSpc>
                <a:spcPct val="90000"/>
              </a:lnSpc>
              <a:buNone/>
            </a:pPr>
            <a:endParaRPr lang="en-US" sz="25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3604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Custom 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C0000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w Cen MT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dirty="0">
            <a:latin typeface="Candara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17090</TotalTime>
  <Words>302</Words>
  <Application>Microsoft Macintosh PowerPoint</Application>
  <PresentationFormat>On-screen Show (4:3)</PresentationFormat>
  <Paragraphs>55</Paragraphs>
  <Slides>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Median</vt:lpstr>
      <vt:lpstr>A Case for Core-Assisted Bottleneck Acceleration in GPUs Enabling Flexible Data Compression  with Assist Warps </vt:lpstr>
      <vt:lpstr>Observation</vt:lpstr>
      <vt:lpstr>Our Goal</vt:lpstr>
      <vt:lpstr>Challenge</vt:lpstr>
      <vt:lpstr>Our Solution: CABA</vt:lpstr>
    </vt:vector>
  </TitlesOfParts>
  <Company>Carnegie Mellon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Case for Core-Assisted Bottleneck Acceleration – Enabling Flexible Data Compression with Assist Warps</dc:title>
  <dc:creator>Vivek Seshadri</dc:creator>
  <cp:lastModifiedBy>Onur Mutlu</cp:lastModifiedBy>
  <cp:revision>451</cp:revision>
  <dcterms:created xsi:type="dcterms:W3CDTF">2015-05-24T20:25:31Z</dcterms:created>
  <dcterms:modified xsi:type="dcterms:W3CDTF">2015-06-25T02:24:14Z</dcterms:modified>
</cp:coreProperties>
</file>