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89" r:id="rId3"/>
    <p:sldId id="287" r:id="rId4"/>
    <p:sldId id="278" r:id="rId5"/>
    <p:sldId id="296" r:id="rId6"/>
    <p:sldId id="298" r:id="rId7"/>
    <p:sldId id="288" r:id="rId8"/>
    <p:sldId id="297" r:id="rId9"/>
    <p:sldId id="300" r:id="rId10"/>
    <p:sldId id="301" r:id="rId11"/>
    <p:sldId id="299" r:id="rId12"/>
    <p:sldId id="302" r:id="rId13"/>
    <p:sldId id="30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DB63"/>
    <a:srgbClr val="73BED3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0790" autoAdjust="0"/>
  </p:normalViewPr>
  <p:slideViewPr>
    <p:cSldViewPr snapToGrid="0" snapToObjects="1">
      <p:cViewPr varScale="1">
        <p:scale>
          <a:sx n="56" d="100"/>
          <a:sy n="56" d="100"/>
        </p:scale>
        <p:origin x="172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esktop\NVIDIA\Results\NewResults\DBI\EnergyDelay\Toggles+EC+LR-Greedy-Trunc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33957730721161"/>
          <c:y val="5.7857762787415855E-2"/>
          <c:w val="0.83011556580362633"/>
          <c:h val="0.486680840318714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'128-32 NoZeros'!$D$197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multiLvlStrRef>
              <c:f>'128-32 NoZeros'!$B$198:$C$209</c:f>
              <c:multiLvlStrCache>
                <c:ptCount val="12"/>
                <c:lvl>
                  <c:pt idx="0">
                    <c:v>FPC</c:v>
                  </c:pt>
                  <c:pt idx="1">
                    <c:v>BDI</c:v>
                  </c:pt>
                  <c:pt idx="2">
                    <c:v>BDI+FPC</c:v>
                  </c:pt>
                  <c:pt idx="3">
                    <c:v>LZSS</c:v>
                  </c:pt>
                  <c:pt idx="4">
                    <c:v>Fibonacci</c:v>
                  </c:pt>
                  <c:pt idx="5">
                    <c:v>C-Pack</c:v>
                  </c:pt>
                  <c:pt idx="6">
                    <c:v>FPC</c:v>
                  </c:pt>
                  <c:pt idx="7">
                    <c:v>BDI</c:v>
                  </c:pt>
                  <c:pt idx="8">
                    <c:v>BDI+FPC</c:v>
                  </c:pt>
                  <c:pt idx="9">
                    <c:v>LZSS</c:v>
                  </c:pt>
                  <c:pt idx="10">
                    <c:v>Fibonacci</c:v>
                  </c:pt>
                  <c:pt idx="11">
                    <c:v>C-Pack</c:v>
                  </c:pt>
                </c:lvl>
                <c:lvl>
                  <c:pt idx="0">
                    <c:v>Discrete</c:v>
                  </c:pt>
                  <c:pt idx="6">
                    <c:v>Mobile</c:v>
                  </c:pt>
                </c:lvl>
              </c:multiLvlStrCache>
            </c:multiLvlStrRef>
          </c:cat>
          <c:val>
            <c:numRef>
              <c:f>'128-32 NoZeros'!$D$198:$D$209</c:f>
              <c:numCache>
                <c:formatCode>General</c:formatCode>
                <c:ptCount val="12"/>
                <c:pt idx="0">
                  <c:v>1.1884323177502112</c:v>
                </c:pt>
                <c:pt idx="1">
                  <c:v>1.1266768712924493</c:v>
                </c:pt>
                <c:pt idx="2">
                  <c:v>1.1487025003965186</c:v>
                </c:pt>
                <c:pt idx="3">
                  <c:v>1.2038532472126815</c:v>
                </c:pt>
                <c:pt idx="4">
                  <c:v>1.1992890532798897</c:v>
                </c:pt>
                <c:pt idx="5">
                  <c:v>1.111568945445994</c:v>
                </c:pt>
                <c:pt idx="6">
                  <c:v>1.0919266279124826</c:v>
                </c:pt>
                <c:pt idx="7">
                  <c:v>2.1275739925193666</c:v>
                </c:pt>
                <c:pt idx="8">
                  <c:v>2.1398502181975498</c:v>
                </c:pt>
                <c:pt idx="9">
                  <c:v>1.8349338902346526</c:v>
                </c:pt>
                <c:pt idx="10">
                  <c:v>1.9797335630510886</c:v>
                </c:pt>
                <c:pt idx="11">
                  <c:v>2.1895576214114891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452821024"/>
        <c:axId val="-1452820480"/>
      </c:barChart>
      <c:catAx>
        <c:axId val="-145282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52820480"/>
        <c:crosses val="autoZero"/>
        <c:auto val="1"/>
        <c:lblAlgn val="ctr"/>
        <c:lblOffset val="100"/>
        <c:noMultiLvlLbl val="0"/>
      </c:catAx>
      <c:valAx>
        <c:axId val="-1452820480"/>
        <c:scaling>
          <c:orientation val="minMax"/>
          <c:max val="2.2000000000000002"/>
          <c:min val="0.8"/>
        </c:scaling>
        <c:delete val="0"/>
        <c:axPos val="l"/>
        <c:majorGridlines>
          <c:spPr>
            <a:ln w="6350" cap="flat" cmpd="dbl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b="1" i="0" baseline="0" dirty="0">
                    <a:solidFill>
                      <a:schemeClr val="tx1"/>
                    </a:solidFill>
                  </a:rPr>
                  <a:t>Normalized Toggle #</a:t>
                </a:r>
              </a:p>
            </c:rich>
          </c:tx>
          <c:layout>
            <c:manualLayout>
              <c:xMode val="edge"/>
              <c:yMode val="edge"/>
              <c:x val="1.5918580714592843E-3"/>
              <c:y val="4.111557106840569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52821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76342770219502"/>
          <c:y val="4.457597790838469E-2"/>
          <c:w val="0.84015469910147555"/>
          <c:h val="0.484734255782239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'128-32 NoZeros'!$D$197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rgbClr val="C00000"/>
            </a:solidFill>
            <a:ln w="19050">
              <a:solidFill>
                <a:schemeClr val="tx1"/>
              </a:solidFill>
            </a:ln>
            <a:effectLst/>
          </c:spPr>
          <c:invertIfNegative val="0"/>
          <c:cat>
            <c:multiLvlStrRef>
              <c:f>'128-32 NoZeros'!$B$198:$C$209</c:f>
              <c:multiLvlStrCache>
                <c:ptCount val="12"/>
                <c:lvl>
                  <c:pt idx="0">
                    <c:v>FPC</c:v>
                  </c:pt>
                  <c:pt idx="1">
                    <c:v>BDI</c:v>
                  </c:pt>
                  <c:pt idx="2">
                    <c:v>BDI+FPC</c:v>
                  </c:pt>
                  <c:pt idx="3">
                    <c:v>LZSS</c:v>
                  </c:pt>
                  <c:pt idx="4">
                    <c:v>Fibonacci</c:v>
                  </c:pt>
                  <c:pt idx="5">
                    <c:v>C-Pack</c:v>
                  </c:pt>
                  <c:pt idx="6">
                    <c:v>FPC</c:v>
                  </c:pt>
                  <c:pt idx="7">
                    <c:v>BDI</c:v>
                  </c:pt>
                  <c:pt idx="8">
                    <c:v>BDI+FPC</c:v>
                  </c:pt>
                  <c:pt idx="9">
                    <c:v>LZSS</c:v>
                  </c:pt>
                  <c:pt idx="10">
                    <c:v>Fibonacci</c:v>
                  </c:pt>
                  <c:pt idx="11">
                    <c:v>C-Pack</c:v>
                  </c:pt>
                </c:lvl>
                <c:lvl>
                  <c:pt idx="0">
                    <c:v>Discrete</c:v>
                  </c:pt>
                  <c:pt idx="6">
                    <c:v>Mobile</c:v>
                  </c:pt>
                </c:lvl>
              </c:multiLvlStrCache>
            </c:multiLvlStrRef>
          </c:cat>
          <c:val>
            <c:numRef>
              <c:f>'128-32 NoZeros'!$D$198:$D$209</c:f>
              <c:numCache>
                <c:formatCode>General</c:formatCode>
                <c:ptCount val="12"/>
                <c:pt idx="0">
                  <c:v>1.1884323177502112</c:v>
                </c:pt>
                <c:pt idx="1">
                  <c:v>1.1266768712924493</c:v>
                </c:pt>
                <c:pt idx="2">
                  <c:v>1.1487025003965186</c:v>
                </c:pt>
                <c:pt idx="3">
                  <c:v>1.2038532472126815</c:v>
                </c:pt>
                <c:pt idx="4">
                  <c:v>1.1992890532798897</c:v>
                </c:pt>
                <c:pt idx="5">
                  <c:v>1.111568945445994</c:v>
                </c:pt>
                <c:pt idx="6">
                  <c:v>1.0919266279124826</c:v>
                </c:pt>
                <c:pt idx="7">
                  <c:v>2.1275739925193666</c:v>
                </c:pt>
                <c:pt idx="8">
                  <c:v>2.1398502181975498</c:v>
                </c:pt>
                <c:pt idx="9">
                  <c:v>1.8349338902346526</c:v>
                </c:pt>
                <c:pt idx="10">
                  <c:v>1.9797335630510886</c:v>
                </c:pt>
                <c:pt idx="11">
                  <c:v>2.1895576214114891</c:v>
                </c:pt>
              </c:numCache>
            </c:numRef>
          </c:val>
        </c:ser>
        <c:ser>
          <c:idx val="1"/>
          <c:order val="1"/>
          <c:tx>
            <c:strRef>
              <c:f>'128-32 NoZeros'!$E$197</c:f>
              <c:strCache>
                <c:ptCount val="1"/>
                <c:pt idx="0">
                  <c:v>EC</c:v>
                </c:pt>
              </c:strCache>
            </c:strRef>
          </c:tx>
          <c:spPr>
            <a:solidFill>
              <a:srgbClr val="0070C0"/>
            </a:solidFill>
            <a:ln w="19050">
              <a:solidFill>
                <a:schemeClr val="tx1"/>
              </a:solidFill>
            </a:ln>
            <a:effectLst/>
          </c:spPr>
          <c:invertIfNegative val="0"/>
          <c:cat>
            <c:multiLvlStrRef>
              <c:f>'128-32 NoZeros'!$B$198:$C$209</c:f>
              <c:multiLvlStrCache>
                <c:ptCount val="12"/>
                <c:lvl>
                  <c:pt idx="0">
                    <c:v>FPC</c:v>
                  </c:pt>
                  <c:pt idx="1">
                    <c:v>BDI</c:v>
                  </c:pt>
                  <c:pt idx="2">
                    <c:v>BDI+FPC</c:v>
                  </c:pt>
                  <c:pt idx="3">
                    <c:v>LZSS</c:v>
                  </c:pt>
                  <c:pt idx="4">
                    <c:v>Fibonacci</c:v>
                  </c:pt>
                  <c:pt idx="5">
                    <c:v>C-Pack</c:v>
                  </c:pt>
                  <c:pt idx="6">
                    <c:v>FPC</c:v>
                  </c:pt>
                  <c:pt idx="7">
                    <c:v>BDI</c:v>
                  </c:pt>
                  <c:pt idx="8">
                    <c:v>BDI+FPC</c:v>
                  </c:pt>
                  <c:pt idx="9">
                    <c:v>LZSS</c:v>
                  </c:pt>
                  <c:pt idx="10">
                    <c:v>Fibonacci</c:v>
                  </c:pt>
                  <c:pt idx="11">
                    <c:v>C-Pack</c:v>
                  </c:pt>
                </c:lvl>
                <c:lvl>
                  <c:pt idx="0">
                    <c:v>Discrete</c:v>
                  </c:pt>
                  <c:pt idx="6">
                    <c:v>Mobile</c:v>
                  </c:pt>
                </c:lvl>
              </c:multiLvlStrCache>
            </c:multiLvlStrRef>
          </c:cat>
          <c:val>
            <c:numRef>
              <c:f>'128-32 NoZeros'!$E$198:$E$209</c:f>
              <c:numCache>
                <c:formatCode>General</c:formatCode>
                <c:ptCount val="12"/>
                <c:pt idx="0">
                  <c:v>1.0382214852089857</c:v>
                </c:pt>
                <c:pt idx="1">
                  <c:v>1.0283678639148159</c:v>
                </c:pt>
                <c:pt idx="2">
                  <c:v>1.0494343248080635</c:v>
                </c:pt>
                <c:pt idx="3">
                  <c:v>1.0565107740530806</c:v>
                </c:pt>
                <c:pt idx="4">
                  <c:v>1.0090464116019915</c:v>
                </c:pt>
                <c:pt idx="5">
                  <c:v>1.046951598109606</c:v>
                </c:pt>
                <c:pt idx="6">
                  <c:v>1.0020727921312955</c:v>
                </c:pt>
                <c:pt idx="7">
                  <c:v>1.0344695948482738</c:v>
                </c:pt>
                <c:pt idx="8">
                  <c:v>1.0351599651207222</c:v>
                </c:pt>
                <c:pt idx="9">
                  <c:v>1.2365619021014798</c:v>
                </c:pt>
                <c:pt idx="10">
                  <c:v>1.1484055563736646</c:v>
                </c:pt>
                <c:pt idx="11">
                  <c:v>1.1512555189912927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246814624"/>
        <c:axId val="-1201179744"/>
      </c:barChart>
      <c:catAx>
        <c:axId val="-124681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01179744"/>
        <c:crosses val="autoZero"/>
        <c:auto val="1"/>
        <c:lblAlgn val="ctr"/>
        <c:lblOffset val="100"/>
        <c:noMultiLvlLbl val="0"/>
      </c:catAx>
      <c:valAx>
        <c:axId val="-1201179744"/>
        <c:scaling>
          <c:orientation val="minMax"/>
          <c:max val="2.2000000000000002"/>
          <c:min val="0.8"/>
        </c:scaling>
        <c:delete val="0"/>
        <c:axPos val="l"/>
        <c:majorGridlines>
          <c:spPr>
            <a:ln w="6350" cap="flat" cmpd="dbl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b="1" i="0" baseline="0">
                    <a:solidFill>
                      <a:schemeClr val="tx1"/>
                    </a:solidFill>
                  </a:rPr>
                  <a:t>Normalized Toggle #</a:t>
                </a:r>
              </a:p>
            </c:rich>
          </c:tx>
          <c:layout>
            <c:manualLayout>
              <c:xMode val="edge"/>
              <c:yMode val="edge"/>
              <c:x val="3.8863567581107851E-4"/>
              <c:y val="1.6428769804802891E-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4681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1124646617514273"/>
          <c:y val="3.3708531442088512E-2"/>
          <c:w val="0.41187737853724943"/>
          <c:h val="8.52261179134716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2116512649991"/>
          <c:y val="4.4067777337417707E-2"/>
          <c:w val="0.84864432035320903"/>
          <c:h val="0.496594053054360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Compute!$G$199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rgbClr val="C00000"/>
            </a:solidFill>
            <a:ln w="19050">
              <a:solidFill>
                <a:schemeClr val="tx1"/>
              </a:solidFill>
            </a:ln>
            <a:effectLst/>
          </c:spPr>
          <c:invertIfNegative val="0"/>
          <c:cat>
            <c:multiLvlStrRef>
              <c:f>Compute!$E$200:$F$211</c:f>
              <c:multiLvlStrCache>
                <c:ptCount val="12"/>
                <c:lvl>
                  <c:pt idx="0">
                    <c:v>FPC</c:v>
                  </c:pt>
                  <c:pt idx="1">
                    <c:v>BDI</c:v>
                  </c:pt>
                  <c:pt idx="2">
                    <c:v>BDI+FPC</c:v>
                  </c:pt>
                  <c:pt idx="3">
                    <c:v>LZSS</c:v>
                  </c:pt>
                  <c:pt idx="4">
                    <c:v>Fibonacci</c:v>
                  </c:pt>
                  <c:pt idx="5">
                    <c:v>C-Pack</c:v>
                  </c:pt>
                  <c:pt idx="6">
                    <c:v>FPC</c:v>
                  </c:pt>
                  <c:pt idx="7">
                    <c:v>BDI</c:v>
                  </c:pt>
                  <c:pt idx="8">
                    <c:v>BDI+FPC</c:v>
                  </c:pt>
                  <c:pt idx="9">
                    <c:v>LZSS</c:v>
                  </c:pt>
                  <c:pt idx="10">
                    <c:v>Fibonacci</c:v>
                  </c:pt>
                  <c:pt idx="11">
                    <c:v>C-Pack</c:v>
                  </c:pt>
                </c:lvl>
                <c:lvl>
                  <c:pt idx="0">
                    <c:v>Discrete </c:v>
                  </c:pt>
                  <c:pt idx="6">
                    <c:v>Mobile</c:v>
                  </c:pt>
                </c:lvl>
              </c:multiLvlStrCache>
            </c:multiLvlStrRef>
          </c:cat>
          <c:val>
            <c:numRef>
              <c:f>Compute!$G$200:$G$211</c:f>
              <c:numCache>
                <c:formatCode>General</c:formatCode>
                <c:ptCount val="12"/>
                <c:pt idx="0">
                  <c:v>1.2773416210530741</c:v>
                </c:pt>
                <c:pt idx="1">
                  <c:v>1.2911576184480675</c:v>
                </c:pt>
                <c:pt idx="2">
                  <c:v>1.372057432952595</c:v>
                </c:pt>
                <c:pt idx="3">
                  <c:v>1.3496231845210183</c:v>
                </c:pt>
                <c:pt idx="4">
                  <c:v>1.2468168819536891</c:v>
                </c:pt>
                <c:pt idx="5">
                  <c:v>1.4378841483893205</c:v>
                </c:pt>
                <c:pt idx="6">
                  <c:v>1.0060714721857071</c:v>
                </c:pt>
                <c:pt idx="7">
                  <c:v>1.2549104426704836</c:v>
                </c:pt>
                <c:pt idx="8">
                  <c:v>1.2557498854805604</c:v>
                </c:pt>
                <c:pt idx="9">
                  <c:v>1.5254849820235934</c:v>
                </c:pt>
                <c:pt idx="10">
                  <c:v>1.5686823806134533</c:v>
                </c:pt>
                <c:pt idx="11">
                  <c:v>1.4733276257625734</c:v>
                </c:pt>
              </c:numCache>
            </c:numRef>
          </c:val>
        </c:ser>
        <c:ser>
          <c:idx val="1"/>
          <c:order val="1"/>
          <c:tx>
            <c:strRef>
              <c:f>Compute!$H$199</c:f>
              <c:strCache>
                <c:ptCount val="1"/>
                <c:pt idx="0">
                  <c:v>EC</c:v>
                </c:pt>
              </c:strCache>
            </c:strRef>
          </c:tx>
          <c:spPr>
            <a:solidFill>
              <a:srgbClr val="0070C0"/>
            </a:solidFill>
            <a:ln w="19050">
              <a:solidFill>
                <a:schemeClr val="tx1"/>
              </a:solidFill>
            </a:ln>
            <a:effectLst/>
          </c:spPr>
          <c:invertIfNegative val="0"/>
          <c:cat>
            <c:multiLvlStrRef>
              <c:f>Compute!$E$200:$F$211</c:f>
              <c:multiLvlStrCache>
                <c:ptCount val="12"/>
                <c:lvl>
                  <c:pt idx="0">
                    <c:v>FPC</c:v>
                  </c:pt>
                  <c:pt idx="1">
                    <c:v>BDI</c:v>
                  </c:pt>
                  <c:pt idx="2">
                    <c:v>BDI+FPC</c:v>
                  </c:pt>
                  <c:pt idx="3">
                    <c:v>LZSS</c:v>
                  </c:pt>
                  <c:pt idx="4">
                    <c:v>Fibonacci</c:v>
                  </c:pt>
                  <c:pt idx="5">
                    <c:v>C-Pack</c:v>
                  </c:pt>
                  <c:pt idx="6">
                    <c:v>FPC</c:v>
                  </c:pt>
                  <c:pt idx="7">
                    <c:v>BDI</c:v>
                  </c:pt>
                  <c:pt idx="8">
                    <c:v>BDI+FPC</c:v>
                  </c:pt>
                  <c:pt idx="9">
                    <c:v>LZSS</c:v>
                  </c:pt>
                  <c:pt idx="10">
                    <c:v>Fibonacci</c:v>
                  </c:pt>
                  <c:pt idx="11">
                    <c:v>C-Pack</c:v>
                  </c:pt>
                </c:lvl>
                <c:lvl>
                  <c:pt idx="0">
                    <c:v>Discrete </c:v>
                  </c:pt>
                  <c:pt idx="6">
                    <c:v>Mobile</c:v>
                  </c:pt>
                </c:lvl>
              </c:multiLvlStrCache>
            </c:multiLvlStrRef>
          </c:cat>
          <c:val>
            <c:numRef>
              <c:f>Compute!$H$200:$H$211</c:f>
              <c:numCache>
                <c:formatCode>General</c:formatCode>
                <c:ptCount val="12"/>
                <c:pt idx="0">
                  <c:v>1.2653121676103838</c:v>
                </c:pt>
                <c:pt idx="1">
                  <c:v>1.2793405038949852</c:v>
                </c:pt>
                <c:pt idx="2">
                  <c:v>1.3631174409624234</c:v>
                </c:pt>
                <c:pt idx="3">
                  <c:v>1.3285329893604398</c:v>
                </c:pt>
                <c:pt idx="4">
                  <c:v>1.2174295813456659</c:v>
                </c:pt>
                <c:pt idx="5">
                  <c:v>1.4190467724044609</c:v>
                </c:pt>
                <c:pt idx="6">
                  <c:v>1.0034105297203622</c:v>
                </c:pt>
                <c:pt idx="7">
                  <c:v>1.1320918229040557</c:v>
                </c:pt>
                <c:pt idx="8">
                  <c:v>1.1323689840921574</c:v>
                </c:pt>
                <c:pt idx="9">
                  <c:v>1.4435923945049005</c:v>
                </c:pt>
                <c:pt idx="10">
                  <c:v>1.4143755466981773</c:v>
                </c:pt>
                <c:pt idx="11">
                  <c:v>1.3154166443697566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201185728"/>
        <c:axId val="-1201179200"/>
      </c:barChart>
      <c:catAx>
        <c:axId val="-1201185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01179200"/>
        <c:crosses val="autoZero"/>
        <c:auto val="1"/>
        <c:lblAlgn val="ctr"/>
        <c:lblOffset val="100"/>
        <c:noMultiLvlLbl val="0"/>
      </c:catAx>
      <c:valAx>
        <c:axId val="-1201179200"/>
        <c:scaling>
          <c:orientation val="minMax"/>
          <c:min val="1"/>
        </c:scaling>
        <c:delete val="0"/>
        <c:axPos val="l"/>
        <c:majorGridlines>
          <c:spPr>
            <a:ln w="6350" cap="flat" cmpd="dbl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b="1" i="0" baseline="0">
                    <a:solidFill>
                      <a:schemeClr val="tx1"/>
                    </a:solidFill>
                  </a:rPr>
                  <a:t>Compression Ratio</a:t>
                </a:r>
              </a:p>
            </c:rich>
          </c:tx>
          <c:layout>
            <c:manualLayout>
              <c:xMode val="edge"/>
              <c:yMode val="edge"/>
              <c:x val="0"/>
              <c:y val="2.4159896031855636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01185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1035369915406616"/>
          <c:y val="3.207598588959637E-2"/>
          <c:w val="0.34121679337746785"/>
          <c:h val="9.06832571227576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0.14133</cdr:x>
      <cdr:y>0.4718</cdr:y>
    </cdr:from>
    <cdr:to>
      <cdr:x>1</cdr:x>
      <cdr:y>0.4718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1197394" y="2034719"/>
          <a:ext cx="7275095" cy="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0.13086</cdr:x>
      <cdr:y>0.46018</cdr:y>
    </cdr:from>
    <cdr:to>
      <cdr:x>1</cdr:x>
      <cdr:y>0.46018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1162995" y="2141875"/>
          <a:ext cx="7724330" cy="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4FCEF-1D81-F74B-A906-58C629A9150E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6262C-7BAA-5E4A-AC94-C9DDB5DEC0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820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5CFB1-934A-437E-9F75-40E2FC578EFD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44A9E5-E510-4EB5-AC24-E7D505E31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322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44A9E5-E510-4EB5-AC24-E7D505E314E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53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Traditionally, memory systems</a:t>
            </a:r>
            <a:r>
              <a:rPr lang="en-US" baseline="0" dirty="0" smtClean="0"/>
              <a:t> were optimized for high capacity and low latency, as the key performance limiting factors in the CPU-oriented world. More recently, GPU-based systems make stronger than ever presence on the market both as discrete accelerators …</a:t>
            </a:r>
          </a:p>
          <a:p>
            <a:r>
              <a:rPr lang="en-US" baseline="0" dirty="0" smtClean="0"/>
              <a:t>and as a part of </a:t>
            </a:r>
            <a:r>
              <a:rPr lang="en-US" baseline="0" dirty="0" err="1" smtClean="0"/>
              <a:t>SoC</a:t>
            </a:r>
            <a:r>
              <a:rPr lang="en-US" baseline="0" dirty="0" smtClean="0"/>
              <a:t> systems in modern mobile devices, for example, cell phones and tablets.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44A9E5-E510-4EB5-AC24-E7D505E314E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06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44A9E5-E510-4EB5-AC24-E7D505E314E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46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44A9E5-E510-4EB5-AC24-E7D505E314E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98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3B1C-83ED-5542-B603-97F3399248CA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11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6414-9A1E-E54B-B97F-6DF08FB514D2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4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B86F-C46F-014E-9DD5-1A68C857DEB5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1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0" y="1"/>
            <a:ext cx="9144000" cy="1092199"/>
          </a:xfrm>
          <a:prstGeom prst="rect">
            <a:avLst/>
          </a:prstGeom>
          <a:solidFill>
            <a:sysClr val="window" lastClr="FFFFFF">
              <a:lumMod val="95000"/>
            </a:sys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Myriad Pro Cond" panose="020B0506030403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 Cond" panose="020B0506030403020204" pitchFamily="34" charset="0"/>
                <a:ea typeface="+mj-ea"/>
                <a:cs typeface="+mj-cs"/>
              </a:rPr>
              <a:t>  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yriad Pro Cond" panose="020B0506030403020204" pitchFamily="34" charset="0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7562"/>
          </a:xfrm>
        </p:spPr>
        <p:txBody>
          <a:bodyPr/>
          <a:lstStyle>
            <a:lvl1pPr algn="l">
              <a:defRPr b="1">
                <a:latin typeface="Myriad Pro Cond" panose="020B0506030403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248D-B6A7-324D-9486-AFFC0A60F5A4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3A6C68BB-3241-8F4C-BC34-1BABD48C8F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80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7F6D0-FCC6-A84E-9DEE-03AC58E66C5D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2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C03B-BE97-8B4C-9F7F-06FDF713FE71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5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18E2-4399-AD4D-B437-9620CEF9BA08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42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82336-1A8A-EF40-B88A-6796FE1157B6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B5BB-1572-6141-83A8-2A12DC62EDC5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24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D9599-DC91-934E-B7BA-69B1B8306831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5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A5E0-D1A6-ED4B-81EE-7E800DCED0BA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5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35296-439E-0D44-B95B-50AB4913E809}" type="datetime1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C68BB-3241-8F4C-BC34-1BABD48C8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14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753" y="1370634"/>
            <a:ext cx="8782494" cy="1827942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latin typeface="Myriad Pro Cond" panose="020B0506030403020204" pitchFamily="34" charset="0"/>
              </a:rPr>
              <a:t>Energy-Efficient Data </a:t>
            </a:r>
            <a:r>
              <a:rPr lang="en-US" sz="5400" b="1" dirty="0">
                <a:latin typeface="Myriad Pro Cond" panose="020B0506030403020204" pitchFamily="34" charset="0"/>
              </a:rPr>
              <a:t>Compression for Modern Memory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3646" y="3484325"/>
            <a:ext cx="7410894" cy="2057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Gennady Pekhimenko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ACM Student Research Competition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March, 2015</a:t>
            </a:r>
            <a:endParaRPr lang="en-US" dirty="0">
              <a:solidFill>
                <a:schemeClr val="bg1">
                  <a:lumMod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29369" y="6046229"/>
            <a:ext cx="5085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5237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74638"/>
            <a:ext cx="8686799" cy="817562"/>
          </a:xfrm>
        </p:spPr>
        <p:txBody>
          <a:bodyPr>
            <a:normAutofit/>
          </a:bodyPr>
          <a:lstStyle/>
          <a:p>
            <a:r>
              <a:rPr lang="en-US" dirty="0" smtClean="0"/>
              <a:t>Energy Control: Effect on Compression Ratio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1049635"/>
            <a:ext cx="8686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B050"/>
                </a:solidFill>
                <a:latin typeface="+mj-lt"/>
              </a:rPr>
              <a:t>NVIDIA Apps</a:t>
            </a:r>
            <a:r>
              <a:rPr lang="en-US" sz="2400" b="1" i="1" dirty="0" smtClean="0">
                <a:latin typeface="+mj-lt"/>
              </a:rPr>
              <a:t>: </a:t>
            </a:r>
            <a:r>
              <a:rPr lang="en-US" sz="2400" b="1" i="1" dirty="0" smtClean="0">
                <a:solidFill>
                  <a:srgbClr val="00B050"/>
                </a:solidFill>
                <a:latin typeface="+mj-lt"/>
              </a:rPr>
              <a:t>Mobile </a:t>
            </a:r>
            <a:r>
              <a:rPr lang="en-US" sz="2400" b="1" i="1" dirty="0">
                <a:solidFill>
                  <a:srgbClr val="00B050"/>
                </a:solidFill>
                <a:latin typeface="+mj-lt"/>
              </a:rPr>
              <a:t>GPU </a:t>
            </a:r>
            <a:r>
              <a:rPr lang="en-US" sz="2400" b="1" i="1" dirty="0">
                <a:solidFill>
                  <a:schemeClr val="tx2"/>
                </a:solidFill>
                <a:latin typeface="+mj-lt"/>
              </a:rPr>
              <a:t>– </a:t>
            </a:r>
            <a:r>
              <a:rPr lang="en-US" sz="2400" b="1" i="1" dirty="0">
                <a:solidFill>
                  <a:srgbClr val="3D71B8"/>
                </a:solidFill>
                <a:latin typeface="+mj-lt"/>
              </a:rPr>
              <a:t>54</a:t>
            </a:r>
            <a:r>
              <a:rPr lang="en-US" sz="2400" b="1" dirty="0">
                <a:solidFill>
                  <a:srgbClr val="3D71B8"/>
                </a:solidFill>
                <a:latin typeface="+mj-lt"/>
              </a:rPr>
              <a:t> in </a:t>
            </a:r>
            <a:r>
              <a:rPr lang="en-US" sz="2400" b="1" dirty="0" smtClean="0">
                <a:solidFill>
                  <a:srgbClr val="3D71B8"/>
                </a:solidFill>
                <a:latin typeface="+mj-lt"/>
              </a:rPr>
              <a:t>total,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sz="2400" b="1" i="1" dirty="0" smtClean="0">
                <a:solidFill>
                  <a:srgbClr val="00B050"/>
                </a:solidFill>
                <a:latin typeface="+mj-lt"/>
              </a:rPr>
              <a:t>Discrete </a:t>
            </a:r>
            <a:r>
              <a:rPr lang="en-US" sz="2400" b="1" i="1" dirty="0">
                <a:solidFill>
                  <a:srgbClr val="00B050"/>
                </a:solidFill>
                <a:latin typeface="+mj-lt"/>
              </a:rPr>
              <a:t>GPU </a:t>
            </a:r>
            <a:r>
              <a:rPr lang="en-US" sz="2400" b="1" dirty="0">
                <a:solidFill>
                  <a:schemeClr val="tx2"/>
                </a:solidFill>
                <a:latin typeface="+mj-lt"/>
              </a:rPr>
              <a:t>– </a:t>
            </a:r>
            <a:r>
              <a:rPr lang="en-US" sz="2400" b="1" i="1" dirty="0">
                <a:solidFill>
                  <a:srgbClr val="3D71B8"/>
                </a:solidFill>
                <a:latin typeface="+mj-lt"/>
              </a:rPr>
              <a:t>167</a:t>
            </a:r>
            <a:r>
              <a:rPr lang="en-US" sz="2400" b="1" dirty="0">
                <a:solidFill>
                  <a:srgbClr val="3D71B8"/>
                </a:solidFill>
                <a:latin typeface="+mj-lt"/>
              </a:rPr>
              <a:t> in total</a:t>
            </a:r>
            <a:endParaRPr lang="en-US" sz="2400" dirty="0">
              <a:solidFill>
                <a:srgbClr val="3D71B8"/>
              </a:solidFill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30704" y="5937250"/>
            <a:ext cx="7082589" cy="838200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smtClean="0">
                <a:solidFill>
                  <a:prstClr val="black"/>
                </a:solidFill>
              </a:rPr>
              <a:t>Modest </a:t>
            </a:r>
            <a:r>
              <a:rPr lang="en-US" sz="2800" b="1" kern="0" dirty="0" smtClean="0">
                <a:solidFill>
                  <a:srgbClr val="006600"/>
                </a:solidFill>
              </a:rPr>
              <a:t>decrease </a:t>
            </a:r>
            <a:r>
              <a:rPr lang="en-US" sz="2800" kern="0" dirty="0" smtClean="0"/>
              <a:t>in compression ratio</a:t>
            </a:r>
            <a:endParaRPr kumimoji="0" lang="en-US" sz="28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5906321"/>
              </p:ext>
            </p:extLst>
          </p:nvPr>
        </p:nvGraphicFramePr>
        <p:xfrm>
          <a:off x="0" y="1511300"/>
          <a:ext cx="8915399" cy="442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134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Graphic spid="9" grpId="0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Optimization: Metadata Consolidation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3000" y="1143000"/>
            <a:ext cx="5867400" cy="4572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>
                <a:latin typeface="Calibri"/>
              </a:rPr>
              <a:t>Compressed</a:t>
            </a:r>
            <a:r>
              <a:rPr lang="en-US" sz="2600" b="0" dirty="0" smtClean="0">
                <a:latin typeface="Calibri"/>
              </a:rPr>
              <a:t> Cache Line with FPC, 4-byte flits</a:t>
            </a:r>
            <a:endParaRPr lang="en-US" sz="2600" b="0" dirty="0"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lvl="1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04154" y="3184742"/>
            <a:ext cx="6019800" cy="457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dirty="0" smtClean="0">
                <a:latin typeface="Calibri"/>
              </a:rPr>
              <a:t>Toggle-aware </a:t>
            </a:r>
            <a:r>
              <a:rPr lang="en-US" sz="2400" b="0" dirty="0" smtClean="0">
                <a:latin typeface="Calibri"/>
              </a:rPr>
              <a:t>FPC: a</a:t>
            </a:r>
            <a:r>
              <a:rPr lang="en-US" sz="2400" dirty="0" smtClean="0"/>
              <a:t>ll </a:t>
            </a:r>
            <a:r>
              <a:rPr lang="en-US" sz="2400" dirty="0"/>
              <a:t>metadata </a:t>
            </a:r>
            <a:r>
              <a:rPr lang="en-US" sz="2400" b="1" dirty="0"/>
              <a:t>consolidated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1676400"/>
            <a:ext cx="1828800" cy="496542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noProof="0" dirty="0" smtClean="0">
                <a:solidFill>
                  <a:srgbClr val="FF0000"/>
                </a:solidFill>
              </a:rPr>
              <a:t>0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x5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, 0x3A00,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52600" y="1676400"/>
            <a:ext cx="1981200" cy="496542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srgbClr val="FF0000"/>
                </a:solidFill>
              </a:rPr>
              <a:t>0x5</a:t>
            </a:r>
            <a:r>
              <a:rPr lang="en-US" sz="2000" kern="0" dirty="0" smtClean="0">
                <a:solidFill>
                  <a:prstClr val="black"/>
                </a:solidFill>
              </a:rPr>
              <a:t>, 0x3A01,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52800" y="1674234"/>
            <a:ext cx="2209800" cy="498708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srgbClr val="FF0000"/>
                </a:solidFill>
              </a:rPr>
              <a:t>0x5</a:t>
            </a:r>
            <a:r>
              <a:rPr lang="en-US" sz="2000" kern="0" dirty="0" smtClean="0">
                <a:solidFill>
                  <a:prstClr val="black"/>
                </a:solidFill>
              </a:rPr>
              <a:t>, 0x3A02,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08585" y="1680609"/>
            <a:ext cx="1660561" cy="492333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…</a:t>
            </a:r>
          </a:p>
        </p:txBody>
      </p:sp>
      <p:cxnSp>
        <p:nvCxnSpPr>
          <p:cNvPr id="11" name="Elbow Connector 35"/>
          <p:cNvCxnSpPr>
            <a:cxnSpLocks noChangeShapeType="1"/>
            <a:stCxn id="25" idx="2"/>
            <a:endCxn id="12" idx="0"/>
          </p:cNvCxnSpPr>
          <p:nvPr/>
        </p:nvCxnSpPr>
        <p:spPr bwMode="auto">
          <a:xfrm rot="5400000">
            <a:off x="7363826" y="4316923"/>
            <a:ext cx="836875" cy="743623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6515101" y="5107172"/>
            <a:ext cx="1790699" cy="457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latin typeface="Calibri"/>
              </a:rPr>
              <a:t>All metadata</a:t>
            </a:r>
            <a:endParaRPr lang="en-US" sz="2400" b="0" dirty="0"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29200" y="1674234"/>
            <a:ext cx="2379385" cy="498708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srgbClr val="FF0000"/>
                </a:solidFill>
              </a:rPr>
              <a:t>0x5</a:t>
            </a:r>
            <a:r>
              <a:rPr lang="en-US" sz="2000" kern="0" dirty="0" smtClean="0">
                <a:solidFill>
                  <a:prstClr val="black"/>
                </a:solidFill>
              </a:rPr>
              <a:t>, 0x3A03,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1680609"/>
            <a:ext cx="8916747" cy="492333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119723" y="1600200"/>
            <a:ext cx="0" cy="6858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456481" y="1600200"/>
            <a:ext cx="0" cy="6858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681" y="3811696"/>
            <a:ext cx="1828800" cy="496542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0x3A00,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66800" y="3811696"/>
            <a:ext cx="2113081" cy="496542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prstClr val="black"/>
                </a:solidFill>
              </a:rPr>
              <a:t>0x3A01,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971800" y="3809530"/>
            <a:ext cx="2494081" cy="498708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prstClr val="black"/>
                </a:solidFill>
              </a:rPr>
              <a:t>0x3A02,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311866" y="3815905"/>
            <a:ext cx="1660561" cy="492333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62401" y="3809530"/>
            <a:ext cx="2590800" cy="498708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000" kern="0" dirty="0" smtClean="0">
                <a:solidFill>
                  <a:prstClr val="black"/>
                </a:solidFill>
              </a:rPr>
              <a:t>0x3A03,</a:t>
            </a:r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5681" y="3815905"/>
            <a:ext cx="8916747" cy="492333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3179881" y="3735496"/>
            <a:ext cx="0" cy="6858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456481" y="3735496"/>
            <a:ext cx="0" cy="68580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 bwMode="auto">
          <a:xfrm>
            <a:off x="7335720" y="3847471"/>
            <a:ext cx="1636708" cy="42282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FF0000"/>
                </a:solidFill>
              </a:rPr>
              <a:t>0x5 …0x5 </a:t>
            </a:r>
            <a:r>
              <a:rPr lang="en-US" sz="2000" kern="0" dirty="0" err="1" smtClean="0">
                <a:solidFill>
                  <a:srgbClr val="FF0000"/>
                </a:solidFill>
              </a:rPr>
              <a:t>0x5</a:t>
            </a:r>
            <a:endParaRPr lang="en-US" sz="2000" b="1" dirty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600" y="2514600"/>
            <a:ext cx="1996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# Toggles = </a:t>
            </a: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18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2772" y="5029199"/>
            <a:ext cx="1840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# Toggles = </a:t>
            </a: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2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295214" y="5700712"/>
            <a:ext cx="8631118" cy="838200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defTabSz="914400">
              <a:defRPr/>
            </a:pPr>
            <a:r>
              <a:rPr lang="en-US" sz="2800" kern="0" dirty="0" smtClean="0">
                <a:solidFill>
                  <a:prstClr val="black"/>
                </a:solidFill>
              </a:rPr>
              <a:t>Additional </a:t>
            </a:r>
            <a:r>
              <a:rPr lang="en-US" sz="2800" b="1" i="1" kern="0" dirty="0">
                <a:solidFill>
                  <a:srgbClr val="3D71B8"/>
                </a:solidFill>
              </a:rPr>
              <a:t>3.2%/2.9%</a:t>
            </a:r>
            <a:r>
              <a:rPr lang="en-US" sz="2800" i="1" kern="0" dirty="0"/>
              <a:t> reduction in toggles for </a:t>
            </a:r>
            <a:r>
              <a:rPr lang="en-US" sz="2800" i="1" kern="0" dirty="0" smtClean="0"/>
              <a:t>FPC/C-Pack</a:t>
            </a:r>
            <a:endParaRPr kumimoji="0" lang="en-US" sz="28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8892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 animBg="1"/>
      <p:bldP spid="17" grpId="0"/>
      <p:bldP spid="18" grpId="0"/>
      <p:bldP spid="19" grpId="0"/>
      <p:bldP spid="20" grpId="0"/>
      <p:bldP spid="21" grpId="0"/>
      <p:bldP spid="22" grpId="0" animBg="1"/>
      <p:bldP spid="25" grpId="0" animBg="1"/>
      <p:bldP spid="26" grpId="0"/>
      <p:bldP spid="27" grpId="0"/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7538"/>
            <a:ext cx="8229600" cy="477862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Bandwidth and energy efficiency are the first order concerns in modern systems</a:t>
            </a:r>
          </a:p>
          <a:p>
            <a:r>
              <a:rPr lang="en-US" b="1" dirty="0" smtClean="0"/>
              <a:t>Data compression </a:t>
            </a:r>
            <a:r>
              <a:rPr lang="en-US" dirty="0" smtClean="0"/>
              <a:t>is an attractive way to get higher effective bandwidth efficiently</a:t>
            </a:r>
          </a:p>
          <a:p>
            <a:pPr marL="342900" lvl="1" indent="-342900">
              <a:buFont typeface="Arial"/>
              <a:buChar char="•"/>
            </a:pPr>
            <a:r>
              <a:rPr lang="en-US" sz="3200" b="1" i="1" u="sng" dirty="0" smtClean="0">
                <a:solidFill>
                  <a:srgbClr val="FF0000"/>
                </a:solidFill>
              </a:rPr>
              <a:t>Problem: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Excessive toggles (‘0’</a:t>
            </a:r>
            <a:r>
              <a:rPr lang="en-US" sz="3200" dirty="0">
                <a:solidFill>
                  <a:srgbClr val="FF0000"/>
                </a:solidFill>
                <a:sym typeface="Wingdings" pitchFamily="2" charset="2"/>
              </a:rPr>
              <a:t>’1’) waste </a:t>
            </a:r>
            <a:r>
              <a:rPr lang="en-US" sz="3200" dirty="0" smtClean="0">
                <a:solidFill>
                  <a:srgbClr val="FF0000"/>
                </a:solidFill>
                <a:sym typeface="Wingdings" pitchFamily="2" charset="2"/>
              </a:rPr>
              <a:t>power/energy</a:t>
            </a:r>
          </a:p>
          <a:p>
            <a:pPr marL="342900" lvl="1" indent="-342900">
              <a:buFont typeface="Arial"/>
              <a:buChar char="•"/>
            </a:pPr>
            <a:r>
              <a:rPr lang="en-US" sz="3200" b="1" i="1" u="sng" dirty="0" smtClean="0">
                <a:solidFill>
                  <a:schemeClr val="accent1"/>
                </a:solidFill>
                <a:sym typeface="Wingdings" pitchFamily="2" charset="2"/>
              </a:rPr>
              <a:t>Key Idea:</a:t>
            </a:r>
            <a:r>
              <a:rPr lang="en-US" sz="3200" dirty="0" smtClean="0">
                <a:solidFill>
                  <a:schemeClr val="accent1"/>
                </a:solidFill>
                <a:sym typeface="Wingdings" pitchFamily="2" charset="2"/>
              </a:rPr>
              <a:t> </a:t>
            </a:r>
          </a:p>
          <a:p>
            <a:pPr marL="742950" lvl="2" indent="-342900"/>
            <a:r>
              <a:rPr lang="en-US" dirty="0" smtClean="0">
                <a:sym typeface="Wingdings" pitchFamily="2" charset="2"/>
              </a:rPr>
              <a:t>Estimate the tradeoff between compression ratio and</a:t>
            </a:r>
            <a:r>
              <a:rPr lang="ru-RU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energy efficiency (</a:t>
            </a:r>
            <a:r>
              <a:rPr lang="en-US" i="1" kern="0" dirty="0">
                <a:solidFill>
                  <a:srgbClr val="0070C0"/>
                </a:solidFill>
              </a:rPr>
              <a:t>Energy X Delay </a:t>
            </a:r>
            <a:r>
              <a:rPr lang="en-US" i="1" kern="0" dirty="0"/>
              <a:t>or</a:t>
            </a:r>
            <a:r>
              <a:rPr lang="en-US" i="1" kern="0" dirty="0">
                <a:solidFill>
                  <a:srgbClr val="0070C0"/>
                </a:solidFill>
              </a:rPr>
              <a:t> Energy X Delay</a:t>
            </a:r>
            <a:r>
              <a:rPr lang="en-US" i="1" kern="0" baseline="30000" dirty="0">
                <a:solidFill>
                  <a:srgbClr val="0070C0"/>
                </a:solidFill>
              </a:rPr>
              <a:t>2</a:t>
            </a:r>
            <a:r>
              <a:rPr lang="en-US" i="1" kern="0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marL="742950" lvl="2" indent="-342900"/>
            <a:r>
              <a:rPr lang="en-US" dirty="0" smtClean="0">
                <a:sym typeface="Wingdings" pitchFamily="2" charset="2"/>
              </a:rPr>
              <a:t>Throttle compression when the overall energy increases</a:t>
            </a:r>
          </a:p>
          <a:p>
            <a:pPr marL="342900" lvl="1" indent="-342900">
              <a:buFont typeface="Arial"/>
              <a:buChar char="•"/>
            </a:pPr>
            <a:endParaRPr lang="en-US" sz="3200" dirty="0"/>
          </a:p>
          <a:p>
            <a:endParaRPr lang="en-US" b="1" i="1" u="sng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0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753" y="1370634"/>
            <a:ext cx="8782494" cy="1827942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latin typeface="Myriad Pro Cond" panose="020B0506030403020204" pitchFamily="34" charset="0"/>
              </a:rPr>
              <a:t>Energy-Efficient Data </a:t>
            </a:r>
            <a:r>
              <a:rPr lang="en-US" sz="5400" b="1" dirty="0">
                <a:latin typeface="Myriad Pro Cond" panose="020B0506030403020204" pitchFamily="34" charset="0"/>
              </a:rPr>
              <a:t>Compression for Modern Memory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3646" y="3484325"/>
            <a:ext cx="7410894" cy="2057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Gennady Pekhimenko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ACM Student Research Competition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March, 2015</a:t>
            </a:r>
            <a:endParaRPr lang="en-US" dirty="0">
              <a:solidFill>
                <a:schemeClr val="bg1">
                  <a:lumMod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5" name="Picture 4" descr="safar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896" y="5853388"/>
            <a:ext cx="2157304" cy="624195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093" y="5998925"/>
            <a:ext cx="5085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65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9038" y="237136"/>
            <a:ext cx="8772027" cy="8175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High </a:t>
            </a:r>
            <a:r>
              <a:rPr lang="en-US" dirty="0" smtClean="0"/>
              <a:t>Performance Computing </a:t>
            </a:r>
            <a:r>
              <a:rPr lang="en-US" dirty="0"/>
              <a:t>I</a:t>
            </a:r>
            <a:r>
              <a:rPr lang="en-US" dirty="0" smtClean="0"/>
              <a:t>s </a:t>
            </a:r>
            <a:r>
              <a:rPr lang="en-US" dirty="0"/>
              <a:t>E</a:t>
            </a:r>
            <a:r>
              <a:rPr lang="en-US" dirty="0" smtClean="0"/>
              <a:t>verywhere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26" y="1069852"/>
            <a:ext cx="2035347" cy="1617666"/>
          </a:xfr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9" t="9007" r="5452" b="6249"/>
          <a:stretch/>
        </p:blipFill>
        <p:spPr>
          <a:xfrm>
            <a:off x="6082769" y="1093491"/>
            <a:ext cx="2618208" cy="1456907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352226" y="3845737"/>
            <a:ext cx="8791774" cy="1716551"/>
            <a:chOff x="248860" y="5372363"/>
            <a:chExt cx="8791774" cy="1716551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65808" y="5372363"/>
              <a:ext cx="2574826" cy="1716551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248860" y="5578422"/>
              <a:ext cx="610173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b="1" dirty="0" smtClean="0"/>
            </a:p>
            <a:p>
              <a:r>
                <a:rPr lang="en-US" sz="2800" b="1" dirty="0" smtClean="0"/>
                <a:t>Modern memory systems are </a:t>
              </a:r>
              <a:r>
                <a:rPr lang="en-US" sz="2800" b="1" i="1" dirty="0">
                  <a:solidFill>
                    <a:srgbClr val="0070C0"/>
                  </a:solidFill>
                </a:rPr>
                <a:t>b</a:t>
              </a:r>
              <a:r>
                <a:rPr lang="en-US" sz="2800" b="1" i="1" dirty="0" smtClean="0">
                  <a:solidFill>
                    <a:srgbClr val="0070C0"/>
                  </a:solidFill>
                </a:rPr>
                <a:t>andwidth </a:t>
              </a:r>
              <a:r>
                <a:rPr lang="en-US" sz="2800" b="1" i="1" dirty="0">
                  <a:solidFill>
                    <a:srgbClr val="0070C0"/>
                  </a:solidFill>
                </a:rPr>
                <a:t>c</a:t>
              </a:r>
              <a:r>
                <a:rPr lang="en-US" sz="2800" b="1" i="1" dirty="0" smtClean="0">
                  <a:solidFill>
                    <a:srgbClr val="0070C0"/>
                  </a:solidFill>
                </a:rPr>
                <a:t>onstrained</a:t>
              </a:r>
              <a:endParaRPr lang="en-US" sz="2800" b="1" i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47359" y="2519917"/>
            <a:ext cx="8472229" cy="1375141"/>
            <a:chOff x="579749" y="3732114"/>
            <a:chExt cx="8472229" cy="1375141"/>
          </a:xfrm>
        </p:grpSpPr>
        <p:sp>
          <p:nvSpPr>
            <p:cNvPr id="17" name="TextBox 16"/>
            <p:cNvSpPr txBox="1"/>
            <p:nvPr/>
          </p:nvSpPr>
          <p:spPr>
            <a:xfrm>
              <a:off x="2901383" y="4122356"/>
              <a:ext cx="61505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smtClean="0">
                  <a:solidFill>
                    <a:srgbClr val="00B050"/>
                  </a:solidFill>
                </a:rPr>
                <a:t>Energy </a:t>
              </a:r>
              <a:r>
                <a:rPr lang="en-US" sz="2800" b="1" i="1" dirty="0">
                  <a:solidFill>
                    <a:srgbClr val="00B050"/>
                  </a:solidFill>
                </a:rPr>
                <a:t>e</a:t>
              </a:r>
              <a:r>
                <a:rPr lang="en-US" sz="2800" b="1" i="1" dirty="0" smtClean="0">
                  <a:solidFill>
                    <a:srgbClr val="00B050"/>
                  </a:solidFill>
                </a:rPr>
                <a:t>fficiency </a:t>
              </a:r>
              <a:r>
                <a:rPr lang="en-US" sz="2800" b="1" dirty="0" smtClean="0"/>
                <a:t>is key across the board</a:t>
              </a:r>
              <a:endParaRPr lang="en-US" sz="2800" b="1" dirty="0"/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749" y="3732114"/>
              <a:ext cx="2089012" cy="1375141"/>
            </a:xfrm>
            <a:prstGeom prst="rect">
              <a:avLst/>
            </a:prstGeom>
          </p:spPr>
        </p:pic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60165" y="1054698"/>
            <a:ext cx="812934" cy="14957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47359" y="5577442"/>
            <a:ext cx="83262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i="1" dirty="0">
                <a:solidFill>
                  <a:srgbClr val="0070C0"/>
                </a:solidFill>
              </a:rPr>
              <a:t>Data Compression is </a:t>
            </a:r>
            <a:r>
              <a:rPr lang="en-US" sz="2800" b="1" i="1" dirty="0" smtClean="0">
                <a:solidFill>
                  <a:srgbClr val="0070C0"/>
                </a:solidFill>
              </a:rPr>
              <a:t>a promising </a:t>
            </a:r>
            <a:r>
              <a:rPr lang="en-US" sz="2800" b="1" i="1" dirty="0">
                <a:solidFill>
                  <a:srgbClr val="0070C0"/>
                </a:solidFill>
              </a:rPr>
              <a:t>technique to address </a:t>
            </a:r>
            <a:r>
              <a:rPr lang="en-US" sz="2800" b="1" i="1" dirty="0" smtClean="0">
                <a:solidFill>
                  <a:srgbClr val="0070C0"/>
                </a:solidFill>
              </a:rPr>
              <a:t>these challenges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2226" y="4018934"/>
            <a:ext cx="5730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Applications today are </a:t>
            </a:r>
            <a:r>
              <a:rPr lang="en-US" sz="2800" b="1" dirty="0" smtClean="0"/>
              <a:t>data-intensive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9443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of Data </a:t>
            </a:r>
            <a:r>
              <a:rPr lang="en-US" dirty="0" smtClean="0"/>
              <a:t>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10" y="1268788"/>
            <a:ext cx="8462211" cy="1025233"/>
          </a:xfrm>
        </p:spPr>
        <p:txBody>
          <a:bodyPr>
            <a:noAutofit/>
          </a:bodyPr>
          <a:lstStyle/>
          <a:p>
            <a:r>
              <a:rPr lang="en-US" sz="2700" b="1" dirty="0" smtClean="0"/>
              <a:t>Multiple simple patterns</a:t>
            </a:r>
            <a:r>
              <a:rPr lang="en-US" sz="2700" dirty="0" smtClean="0"/>
              <a:t>: zeros, repeated values, narrow values, pointers </a:t>
            </a:r>
            <a:endParaRPr lang="en-US" sz="2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01945" y="2404143"/>
            <a:ext cx="457200" cy="533400"/>
          </a:xfrm>
          <a:prstGeom prst="rect">
            <a:avLst/>
          </a:prstGeom>
          <a:solidFill>
            <a:srgbClr val="2DDB63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73145" y="2404143"/>
            <a:ext cx="457200" cy="533400"/>
          </a:xfrm>
          <a:prstGeom prst="rect">
            <a:avLst/>
          </a:prstGeom>
          <a:solidFill>
            <a:srgbClr val="2DDB63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4345" y="2404143"/>
            <a:ext cx="457200" cy="533400"/>
          </a:xfrm>
          <a:prstGeom prst="rect">
            <a:avLst/>
          </a:prstGeom>
          <a:solidFill>
            <a:srgbClr val="2DDB63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15545" y="2411231"/>
            <a:ext cx="457200" cy="533400"/>
          </a:xfrm>
          <a:prstGeom prst="rect">
            <a:avLst/>
          </a:prstGeom>
          <a:solidFill>
            <a:srgbClr val="2DDB63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3945" y="2411231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C0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72745" y="2411231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C8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01545" y="2411231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D0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30345" y="2411231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D8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459145" y="2411231"/>
            <a:ext cx="1600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44904" y="3087030"/>
            <a:ext cx="8513482" cy="23674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 smtClean="0"/>
              <a:t>Different Algorithms: </a:t>
            </a:r>
          </a:p>
          <a:p>
            <a:pPr marL="857250" lvl="1" indent="-457200">
              <a:buFont typeface="Arial" panose="020B0604020202020204" pitchFamily="34" charset="0"/>
              <a:buChar char="•"/>
              <a:defRPr/>
            </a:pPr>
            <a:r>
              <a:rPr lang="en-US" b="1" dirty="0" smtClean="0"/>
              <a:t>B</a:t>
            </a:r>
            <a:r>
              <a:rPr lang="el-GR" b="1" dirty="0">
                <a:cs typeface="Calibri"/>
              </a:rPr>
              <a:t>Δ</a:t>
            </a:r>
            <a:r>
              <a:rPr lang="en-US" b="1" dirty="0"/>
              <a:t>I</a:t>
            </a:r>
            <a:r>
              <a:rPr lang="en-US" kern="0" dirty="0">
                <a:solidFill>
                  <a:prstClr val="black"/>
                </a:solidFill>
              </a:rPr>
              <a:t> </a:t>
            </a:r>
            <a:r>
              <a:rPr lang="en-US" sz="2400" i="1" kern="0" dirty="0">
                <a:solidFill>
                  <a:prstClr val="black"/>
                </a:solidFill>
              </a:rPr>
              <a:t>[PACT’12] </a:t>
            </a:r>
            <a:r>
              <a:rPr lang="en-US" sz="2400" kern="0" baseline="-25000" dirty="0">
                <a:solidFill>
                  <a:prstClr val="black"/>
                </a:solidFill>
              </a:rPr>
              <a:t> </a:t>
            </a:r>
            <a:r>
              <a:rPr lang="en-US" kern="0" dirty="0">
                <a:solidFill>
                  <a:prstClr val="black"/>
                </a:solidFill>
              </a:rPr>
              <a:t>is based on Base-Delta Encoding</a:t>
            </a:r>
          </a:p>
          <a:p>
            <a:pPr marL="857250" lvl="1" indent="-457200"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prstClr val="black"/>
                </a:solidFill>
              </a:rPr>
              <a:t>Frequent Pattern </a:t>
            </a:r>
            <a:r>
              <a:rPr lang="en-US" kern="0" dirty="0" smtClean="0">
                <a:solidFill>
                  <a:prstClr val="black"/>
                </a:solidFill>
              </a:rPr>
              <a:t>Compression (</a:t>
            </a:r>
            <a:r>
              <a:rPr lang="en-US" b="1" kern="0" dirty="0" smtClean="0">
                <a:solidFill>
                  <a:prstClr val="black"/>
                </a:solidFill>
              </a:rPr>
              <a:t>FPC</a:t>
            </a:r>
            <a:r>
              <a:rPr lang="en-US" kern="0" dirty="0" smtClean="0">
                <a:solidFill>
                  <a:prstClr val="black"/>
                </a:solidFill>
              </a:rPr>
              <a:t>) </a:t>
            </a:r>
            <a:r>
              <a:rPr lang="en-US" sz="2400" i="1" kern="0" dirty="0">
                <a:solidFill>
                  <a:prstClr val="black"/>
                </a:solidFill>
              </a:rPr>
              <a:t>[ISCA’04]</a:t>
            </a:r>
            <a:endParaRPr lang="en-US" kern="0" dirty="0">
              <a:solidFill>
                <a:prstClr val="black"/>
              </a:solidFill>
            </a:endParaRPr>
          </a:p>
          <a:p>
            <a:pPr marL="857250" lvl="1" indent="-457200">
              <a:buFont typeface="Arial" panose="020B0604020202020204" pitchFamily="34" charset="0"/>
              <a:buChar char="•"/>
              <a:defRPr/>
            </a:pPr>
            <a:r>
              <a:rPr lang="en-US" b="1" kern="0" dirty="0">
                <a:solidFill>
                  <a:prstClr val="black"/>
                </a:solidFill>
              </a:rPr>
              <a:t>C-Pack</a:t>
            </a:r>
            <a:r>
              <a:rPr lang="en-US" kern="0" dirty="0">
                <a:solidFill>
                  <a:prstClr val="black"/>
                </a:solidFill>
              </a:rPr>
              <a:t> </a:t>
            </a:r>
            <a:r>
              <a:rPr lang="en-US" sz="2400" i="1" kern="0" dirty="0">
                <a:solidFill>
                  <a:prstClr val="black"/>
                </a:solidFill>
              </a:rPr>
              <a:t>[Trans. on VLSI’12]</a:t>
            </a:r>
          </a:p>
          <a:p>
            <a:pPr marL="857250" lvl="1" indent="-457200"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prstClr val="black"/>
                </a:solidFill>
              </a:rPr>
              <a:t>Statistical Compression (</a:t>
            </a:r>
            <a:r>
              <a:rPr lang="en-US" b="1" kern="0" dirty="0">
                <a:solidFill>
                  <a:prstClr val="black"/>
                </a:solidFill>
              </a:rPr>
              <a:t>SC</a:t>
            </a:r>
            <a:r>
              <a:rPr lang="en-US" b="1" kern="0" baseline="30000" dirty="0">
                <a:solidFill>
                  <a:prstClr val="black"/>
                </a:solidFill>
              </a:rPr>
              <a:t>2</a:t>
            </a:r>
            <a:r>
              <a:rPr lang="en-US" kern="0" dirty="0">
                <a:solidFill>
                  <a:prstClr val="black"/>
                </a:solidFill>
              </a:rPr>
              <a:t>) </a:t>
            </a:r>
            <a:r>
              <a:rPr lang="en-US" sz="2400" i="1" kern="0" dirty="0">
                <a:solidFill>
                  <a:prstClr val="black"/>
                </a:solidFill>
              </a:rPr>
              <a:t>[ISCA’14</a:t>
            </a:r>
            <a:r>
              <a:rPr lang="en-US" sz="2400" i="1" kern="0" dirty="0" smtClean="0">
                <a:solidFill>
                  <a:prstClr val="black"/>
                </a:solidFill>
              </a:rPr>
              <a:t>]</a:t>
            </a:r>
          </a:p>
          <a:p>
            <a:pPr marL="857250" lvl="1" indent="-457200">
              <a:buFont typeface="Arial" panose="020B0604020202020204" pitchFamily="34" charset="0"/>
              <a:buChar char="•"/>
              <a:defRPr/>
            </a:pPr>
            <a:r>
              <a:rPr lang="en-US" i="1" kern="0" dirty="0" smtClean="0">
                <a:solidFill>
                  <a:prstClr val="black"/>
                </a:solidFill>
              </a:rPr>
              <a:t>. . .</a:t>
            </a:r>
            <a:endParaRPr lang="en-US" i="1" kern="0" dirty="0">
              <a:solidFill>
                <a:prstClr val="black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72808" y="5454502"/>
            <a:ext cx="7909981" cy="1335170"/>
          </a:xfrm>
          <a:prstGeom prst="roundRect">
            <a:avLst/>
          </a:prstGeom>
          <a:solidFill>
            <a:schemeClr val="bg1"/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457200" indent="-457200" defTabSz="914400">
              <a:buFont typeface="Arial" panose="020B0604020202020204" pitchFamily="34" charset="0"/>
              <a:buChar char="•"/>
              <a:defRPr/>
            </a:pPr>
            <a:r>
              <a:rPr lang="en-US" sz="3200" b="1" i="1" kern="0" dirty="0" smtClean="0">
                <a:solidFill>
                  <a:schemeClr val="accent1"/>
                </a:solidFill>
              </a:rPr>
              <a:t>These algorithms improve performance</a:t>
            </a:r>
            <a:endParaRPr kumimoji="0" lang="en-US" sz="3200" b="1" i="1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But there</a:t>
            </a:r>
            <a:r>
              <a:rPr kumimoji="0" lang="en-US" sz="3200" b="1" i="1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are challenges…</a:t>
            </a: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946485" y="3422165"/>
            <a:ext cx="6930190" cy="2363612"/>
          </a:xfrm>
          <a:prstGeom prst="roundRect">
            <a:avLst/>
          </a:prstGeom>
          <a:solidFill>
            <a:schemeClr val="bg1"/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defTabSz="914400">
              <a:defRPr/>
            </a:pPr>
            <a:r>
              <a:rPr lang="en-US" sz="2800" b="1" kern="0" dirty="0" smtClean="0">
                <a:solidFill>
                  <a:prstClr val="black"/>
                </a:solidFill>
              </a:rPr>
              <a:t>Low Dynamic Range: </a:t>
            </a:r>
          </a:p>
          <a:p>
            <a:pPr algn="ctr" defTabSz="914400">
              <a:defRPr/>
            </a:pPr>
            <a:r>
              <a:rPr lang="en-US" sz="2800" dirty="0" smtClean="0"/>
              <a:t>Differences </a:t>
            </a:r>
            <a:r>
              <a:rPr lang="en-US" sz="2800" dirty="0"/>
              <a:t>between values are significantly smaller than the values themselves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26242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  <p:bldP spid="16" grpId="0" animBg="1"/>
      <p:bldP spid="1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653" y="193135"/>
            <a:ext cx="8229600" cy="817562"/>
          </a:xfrm>
        </p:spPr>
        <p:txBody>
          <a:bodyPr>
            <a:normAutofit/>
          </a:bodyPr>
          <a:lstStyle/>
          <a:p>
            <a:r>
              <a:rPr lang="en-US" dirty="0" smtClean="0"/>
              <a:t>Energy Efficiency: Bit Toggles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743910" y="2754548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743910" y="3240572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996246" y="3021842"/>
            <a:ext cx="178561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996246" y="3700822"/>
            <a:ext cx="80951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1805761" y="3429000"/>
            <a:ext cx="87275" cy="27182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893036" y="3429000"/>
            <a:ext cx="88882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056808" y="1873528"/>
            <a:ext cx="1867786" cy="533400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0011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9143" y="1888487"/>
            <a:ext cx="2007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Previous data:</a:t>
            </a:r>
            <a:endParaRPr lang="en-US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4769717" y="3572134"/>
            <a:ext cx="13356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Toggles</a:t>
            </a: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38" name="Straight Arrow Connector 14"/>
          <p:cNvCxnSpPr>
            <a:cxnSpLocks noChangeShapeType="1"/>
            <a:stCxn id="37" idx="1"/>
            <a:endCxn id="23" idx="3"/>
          </p:cNvCxnSpPr>
          <p:nvPr/>
        </p:nvCxnSpPr>
        <p:spPr bwMode="auto">
          <a:xfrm flipH="1" flipV="1">
            <a:off x="3201110" y="3507272"/>
            <a:ext cx="1568607" cy="32647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39" name="Straight Arrow Connector 14"/>
          <p:cNvCxnSpPr>
            <a:cxnSpLocks noChangeShapeType="1"/>
            <a:stCxn id="37" idx="1"/>
            <a:endCxn id="59" idx="3"/>
          </p:cNvCxnSpPr>
          <p:nvPr/>
        </p:nvCxnSpPr>
        <p:spPr bwMode="auto">
          <a:xfrm flipH="1">
            <a:off x="3186199" y="3833744"/>
            <a:ext cx="1583518" cy="255196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41" name="Rounded Rectangle 40"/>
          <p:cNvSpPr/>
          <p:nvPr/>
        </p:nvSpPr>
        <p:spPr>
          <a:xfrm>
            <a:off x="3562066" y="2754548"/>
            <a:ext cx="2991134" cy="610017"/>
          </a:xfrm>
          <a:prstGeom prst="round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00B050"/>
                </a:solidFill>
              </a:rPr>
              <a:t>Energy</a:t>
            </a:r>
            <a:r>
              <a:rPr lang="en-US" sz="2400" i="1" dirty="0" smtClean="0">
                <a:solidFill>
                  <a:schemeClr val="tx1"/>
                </a:solidFill>
              </a:rPr>
              <a:t> = </a:t>
            </a:r>
            <a:r>
              <a:rPr lang="en-US" sz="2400" b="1" i="1" dirty="0" smtClean="0">
                <a:solidFill>
                  <a:schemeClr val="tx1"/>
                </a:solidFill>
              </a:rPr>
              <a:t>C*V</a:t>
            </a:r>
            <a:r>
              <a:rPr lang="en-US" sz="2400" b="1" i="1" baseline="30000" dirty="0" smtClean="0">
                <a:solidFill>
                  <a:schemeClr val="tx1"/>
                </a:solidFill>
              </a:rPr>
              <a:t>2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95435" y="1190724"/>
            <a:ext cx="8748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How energy is spent in data transfers: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31462" y="1861351"/>
            <a:ext cx="1867786" cy="533400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0101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545535" y="1876310"/>
            <a:ext cx="1494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New data:</a:t>
            </a:r>
            <a:endParaRPr lang="en-US" sz="2400" b="1" dirty="0"/>
          </a:p>
        </p:txBody>
      </p:sp>
      <p:sp>
        <p:nvSpPr>
          <p:cNvPr id="52" name="Rectangle 51"/>
          <p:cNvSpPr/>
          <p:nvPr/>
        </p:nvSpPr>
        <p:spPr>
          <a:xfrm>
            <a:off x="456674" y="2738716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56674" y="3317579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1003121" y="4221715"/>
            <a:ext cx="828003" cy="1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805761" y="3939068"/>
            <a:ext cx="83290" cy="30747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893036" y="3939068"/>
            <a:ext cx="88882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460659" y="3863461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728999" y="3822240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</a:rPr>
              <a:t>0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762101" y="4556445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</a:rPr>
              <a:t>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>
            <a:off x="1000231" y="4839571"/>
            <a:ext cx="178561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460659" y="4556445"/>
            <a:ext cx="457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prstClr val="black"/>
                </a:solidFill>
              </a:rPr>
              <a:t>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7173225" y="3282286"/>
            <a:ext cx="1097318" cy="1683636"/>
          </a:xfrm>
          <a:prstGeom prst="roundRect">
            <a:avLst/>
          </a:prstGeom>
          <a:noFill/>
          <a:ln w="190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7132475" y="2766929"/>
            <a:ext cx="1138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Energy:</a:t>
            </a:r>
            <a:endParaRPr lang="en-US" sz="2400" b="1" i="1" dirty="0"/>
          </a:p>
        </p:txBody>
      </p:sp>
      <p:sp>
        <p:nvSpPr>
          <p:cNvPr id="68" name="Rounded Rectangle 67"/>
          <p:cNvSpPr/>
          <p:nvPr/>
        </p:nvSpPr>
        <p:spPr>
          <a:xfrm>
            <a:off x="641684" y="5422416"/>
            <a:ext cx="7628859" cy="933934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 smtClean="0">
                <a:solidFill>
                  <a:prstClr val="black"/>
                </a:solidFill>
              </a:rPr>
              <a:t>Energy of data transfers (e.g., </a:t>
            </a:r>
            <a:r>
              <a:rPr lang="en-US" sz="2800" b="1" kern="0" dirty="0" err="1" smtClean="0">
                <a:solidFill>
                  <a:schemeClr val="accent1"/>
                </a:solidFill>
              </a:rPr>
              <a:t>NoC</a:t>
            </a:r>
            <a:r>
              <a:rPr lang="en-US" sz="2800" b="1" kern="0" dirty="0" smtClean="0">
                <a:solidFill>
                  <a:schemeClr val="accent1"/>
                </a:solidFill>
              </a:rPr>
              <a:t>, DRAM</a:t>
            </a:r>
            <a:r>
              <a:rPr lang="en-US" sz="2800" b="1" kern="0" dirty="0" smtClean="0">
                <a:solidFill>
                  <a:prstClr val="black"/>
                </a:solidFill>
              </a:rPr>
              <a:t>) is proportional to the number of toggles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4" name="Round Same Side Corner Rectangle 33"/>
          <p:cNvSpPr/>
          <p:nvPr/>
        </p:nvSpPr>
        <p:spPr>
          <a:xfrm rot="10800000">
            <a:off x="7182320" y="4482910"/>
            <a:ext cx="1079127" cy="467468"/>
          </a:xfrm>
          <a:prstGeom prst="round2SameRect">
            <a:avLst>
              <a:gd name="adj1" fmla="val 34196"/>
              <a:gd name="adj2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173223" y="4010167"/>
            <a:ext cx="1088224" cy="47274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1708668" y="3313487"/>
            <a:ext cx="348140" cy="49922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1710760" y="3862484"/>
            <a:ext cx="348140" cy="49922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6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35" grpId="0" animBg="1"/>
      <p:bldP spid="36" grpId="0"/>
      <p:bldP spid="37" grpId="0"/>
      <p:bldP spid="41" grpId="0" animBg="1"/>
      <p:bldP spid="50" grpId="0" animBg="1"/>
      <p:bldP spid="51" grpId="0"/>
      <p:bldP spid="52" grpId="0"/>
      <p:bldP spid="53" grpId="0"/>
      <p:bldP spid="58" grpId="0"/>
      <p:bldP spid="59" grpId="0"/>
      <p:bldP spid="60" grpId="0"/>
      <p:bldP spid="62" grpId="0"/>
      <p:bldP spid="42" grpId="0" animBg="1"/>
      <p:bldP spid="64" grpId="0"/>
      <p:bldP spid="68" grpId="0" animBg="1"/>
      <p:bldP spid="34" grpId="0" animBg="1"/>
      <p:bldP spid="34" grpId="1" animBg="1"/>
      <p:bldP spid="3" grpId="0" animBg="1"/>
      <p:bldP spid="45" grpId="0" animBg="1"/>
      <p:bldP spid="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00" y="34449"/>
            <a:ext cx="8829157" cy="817562"/>
          </a:xfrm>
        </p:spPr>
        <p:txBody>
          <a:bodyPr>
            <a:normAutofit/>
          </a:bodyPr>
          <a:lstStyle/>
          <a:p>
            <a:r>
              <a:rPr lang="en-US" dirty="0" smtClean="0"/>
              <a:t>Excessive Number of Bit Toggles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177850" y="1240447"/>
            <a:ext cx="1803350" cy="428847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0x00003A00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981200" y="1240447"/>
            <a:ext cx="1828800" cy="428847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0x8001D000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810000" y="1240447"/>
            <a:ext cx="1828800" cy="428847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0x00003A01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638800" y="1240447"/>
            <a:ext cx="1828800" cy="428847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0x8001D008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467600" y="1240447"/>
            <a:ext cx="1600200" cy="533400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…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45023" y="1869544"/>
            <a:ext cx="808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Flit 0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045023" y="2616109"/>
            <a:ext cx="808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Flit 1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69066" y="2296612"/>
            <a:ext cx="2675170" cy="333154"/>
          </a:xfrm>
          <a:prstGeom prst="roundRect">
            <a:avLst/>
          </a:prstGeom>
          <a:solidFill>
            <a:sysClr val="windowText" lastClr="000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XOR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77850" y="3258861"/>
            <a:ext cx="3657600" cy="402462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000000010….00001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799099" y="284820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=</a:t>
            </a: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045022" y="3205370"/>
            <a:ext cx="21226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# Toggles = </a:t>
            </a: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2</a:t>
            </a: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1846027" y="3258861"/>
            <a:ext cx="177851" cy="39227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2957222" y="3275027"/>
            <a:ext cx="177851" cy="34975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77850" y="1235131"/>
            <a:ext cx="8813749" cy="434163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3801140" y="1111970"/>
            <a:ext cx="0" cy="685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7467600" y="1119946"/>
            <a:ext cx="0" cy="685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ontent Placeholder 2"/>
          <p:cNvSpPr txBox="1">
            <a:spLocks/>
          </p:cNvSpPr>
          <p:nvPr/>
        </p:nvSpPr>
        <p:spPr>
          <a:xfrm>
            <a:off x="2957222" y="3658210"/>
            <a:ext cx="3536962" cy="4572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i="1" dirty="0" smtClean="0">
                <a:solidFill>
                  <a:srgbClr val="0070C0"/>
                </a:solidFill>
                <a:latin typeface="Calibri"/>
              </a:rPr>
              <a:t>Compressed</a:t>
            </a:r>
            <a:r>
              <a:rPr lang="en-US" sz="2400" b="0" i="1" dirty="0" smtClean="0">
                <a:solidFill>
                  <a:srgbClr val="0070C0"/>
                </a:solidFill>
                <a:latin typeface="Calibri"/>
              </a:rPr>
              <a:t> Cache Line (FPC)</a:t>
            </a:r>
            <a:endParaRPr lang="en-US" sz="2400" b="0" i="1" dirty="0">
              <a:solidFill>
                <a:srgbClr val="0070C0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52400" y="4125432"/>
            <a:ext cx="1828800" cy="365504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0x5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0x3A00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981200" y="4125432"/>
            <a:ext cx="2063824" cy="365504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smtClean="0">
                <a:solidFill>
                  <a:srgbClr val="FF0000"/>
                </a:solidFill>
              </a:rPr>
              <a:t>0x7</a:t>
            </a:r>
            <a:r>
              <a:rPr lang="en-US" sz="2200" kern="0" dirty="0" smtClean="0">
                <a:solidFill>
                  <a:prstClr val="black"/>
                </a:solidFill>
              </a:rPr>
              <a:t>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8001D000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055784" y="4056589"/>
            <a:ext cx="1828800" cy="498708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smtClean="0">
                <a:solidFill>
                  <a:srgbClr val="FF0000"/>
                </a:solidFill>
              </a:rPr>
              <a:t>0x5</a:t>
            </a:r>
            <a:r>
              <a:rPr lang="en-US" sz="2200" kern="0" dirty="0" smtClean="0">
                <a:solidFill>
                  <a:prstClr val="black"/>
                </a:solidFill>
              </a:rPr>
              <a:t> 0x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3A01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739493" y="4603994"/>
            <a:ext cx="808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Flit 0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798509" y="5541616"/>
            <a:ext cx="808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Flit 1</a:t>
            </a:r>
            <a:endParaRPr kumimoji="0" lang="en-US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753601" y="5135531"/>
            <a:ext cx="2819400" cy="343463"/>
          </a:xfrm>
          <a:prstGeom prst="roundRect">
            <a:avLst/>
          </a:prstGeom>
          <a:solidFill>
            <a:sysClr val="windowText" lastClr="000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XOR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52399" y="6293920"/>
            <a:ext cx="4495800" cy="397909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lvl="0" algn="ctr">
              <a:defRPr/>
            </a:pPr>
            <a:r>
              <a:rPr lang="en-US" sz="2200" dirty="0"/>
              <a:t> </a:t>
            </a:r>
            <a:r>
              <a:rPr lang="en-US" sz="2200" dirty="0" smtClean="0"/>
              <a:t>001001111 …    110100011000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799099" y="587076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=</a:t>
            </a: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702546" y="6224417"/>
            <a:ext cx="23054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# Toggles = </a:t>
            </a:r>
            <a:r>
              <a:rPr kumimoji="0" lang="en-US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31</a:t>
            </a: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874739" y="4058755"/>
            <a:ext cx="2063824" cy="496542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smtClean="0">
                <a:solidFill>
                  <a:srgbClr val="FF0000"/>
                </a:solidFill>
              </a:rPr>
              <a:t>0x7</a:t>
            </a:r>
            <a:r>
              <a:rPr lang="en-US" sz="2200" kern="0" dirty="0" smtClean="0">
                <a:solidFill>
                  <a:prstClr val="black"/>
                </a:solidFill>
              </a:rPr>
              <a:t>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8001D008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949754" y="3998603"/>
            <a:ext cx="1119392" cy="492333"/>
          </a:xfrm>
          <a:prstGeom prst="rect">
            <a:avLst/>
          </a:prstGeom>
          <a:noFill/>
          <a:ln w="5715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…</a:t>
            </a:r>
          </a:p>
        </p:txBody>
      </p:sp>
      <p:sp>
        <p:nvSpPr>
          <p:cNvPr id="77" name="Rectangle 76"/>
          <p:cNvSpPr/>
          <p:nvPr/>
        </p:nvSpPr>
        <p:spPr>
          <a:xfrm>
            <a:off x="152400" y="4631629"/>
            <a:ext cx="4495800" cy="374441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>
                <a:solidFill>
                  <a:prstClr val="black"/>
                </a:solidFill>
              </a:rPr>
              <a:t>5</a:t>
            </a:r>
            <a:r>
              <a:rPr lang="en-US" sz="2200" kern="0" dirty="0" smtClean="0">
                <a:solidFill>
                  <a:prstClr val="black"/>
                </a:solidFill>
              </a:rPr>
              <a:t> 3A00 7 8001D000 5 1D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152722" y="5581110"/>
            <a:ext cx="4495800" cy="382678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smtClean="0">
                <a:solidFill>
                  <a:prstClr val="black"/>
                </a:solidFill>
              </a:rPr>
              <a:t>1 01 7 8001D008 5 3A02 1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152400" y="4125432"/>
            <a:ext cx="8839199" cy="397045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>
            <a:off x="5181600" y="3994394"/>
            <a:ext cx="0" cy="685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8305800" y="3982868"/>
            <a:ext cx="0" cy="6858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 bwMode="auto">
          <a:xfrm>
            <a:off x="371475" y="4099651"/>
            <a:ext cx="463060" cy="42282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2133600" y="4099651"/>
            <a:ext cx="481125" cy="42282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4248971" y="4107531"/>
            <a:ext cx="474384" cy="42282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6057899" y="4107531"/>
            <a:ext cx="436285" cy="42282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1398896" y="6261257"/>
            <a:ext cx="564543" cy="45968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2467626" y="6261217"/>
            <a:ext cx="294199" cy="45968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3448913" y="6256185"/>
            <a:ext cx="294199" cy="45968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970552" y="6261257"/>
            <a:ext cx="175377" cy="45968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2890773" y="6263033"/>
            <a:ext cx="175377" cy="459684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2836936" y="734550"/>
            <a:ext cx="3298454" cy="4572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indent="-342900"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i="1" dirty="0" smtClean="0">
                <a:solidFill>
                  <a:srgbClr val="0070C0"/>
                </a:solidFill>
                <a:latin typeface="Calibri"/>
              </a:rPr>
              <a:t>Uncompressed</a:t>
            </a:r>
            <a:r>
              <a:rPr lang="en-US" sz="2400" b="0" i="1" dirty="0" smtClean="0">
                <a:solidFill>
                  <a:srgbClr val="0070C0"/>
                </a:solidFill>
                <a:latin typeface="Calibri"/>
              </a:rPr>
              <a:t> Cache Line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2400" b="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376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4.44444E-6 0.0932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5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3.33333E-6 0.093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-0.19948 -3.7037E-6 C -0.29098 -3.7037E-6 -0.39861 0.05649 -0.39861 0.10324 L -0.39861 0.20695 " pathEditMode="relative" rAng="0" ptsTypes="AAAA">
                                      <p:cBhvr>
                                        <p:cTn id="2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31" y="10347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-0.20607 1.11111E-6 C -0.30035 1.11111E-6 -0.40312 0.05555 -0.40312 0.10139 L -0.40312 0.20301 " pathEditMode="relative" rAng="0" ptsTypes="AAAA">
                                      <p:cBhvr>
                                        <p:cTn id="3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56" y="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4.72222E-6 -4.44444E-6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3611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22222E-6 L -0.00417 0.2206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11019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7.40741E-7 L -2.77778E-6 -4.44444E-6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3611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 animBg="1"/>
      <p:bldP spid="57" grpId="0" animBg="1"/>
      <p:bldP spid="58" grpId="0"/>
      <p:bldP spid="59" grpId="0"/>
      <p:bldP spid="60" grpId="0" animBg="1"/>
      <p:bldP spid="61" grpId="0" animBg="1"/>
      <p:bldP spid="62" grpId="0" animBg="1"/>
      <p:bldP spid="65" grpId="0"/>
      <p:bldP spid="66" grpId="0"/>
      <p:bldP spid="66" grpId="1"/>
      <p:bldP spid="66" grpId="2"/>
      <p:bldP spid="67" grpId="0"/>
      <p:bldP spid="67" grpId="1"/>
      <p:bldP spid="67" grpId="2"/>
      <p:bldP spid="68" grpId="0"/>
      <p:bldP spid="68" grpId="1"/>
      <p:bldP spid="69" grpId="0"/>
      <p:bldP spid="70" grpId="0"/>
      <p:bldP spid="71" grpId="0" animBg="1"/>
      <p:bldP spid="72" grpId="0" animBg="1"/>
      <p:bldP spid="73" grpId="0"/>
      <p:bldP spid="74" grpId="0"/>
      <p:bldP spid="75" grpId="0"/>
      <p:bldP spid="75" grpId="1"/>
      <p:bldP spid="76" grpId="0"/>
      <p:bldP spid="76" grpId="1"/>
      <p:bldP spid="77" grpId="0" animBg="1"/>
      <p:bldP spid="78" grpId="0" animBg="1"/>
      <p:bldP spid="79" grpId="0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4" grpId="2" animBg="1"/>
      <p:bldP spid="85" grpId="0" animBg="1"/>
      <p:bldP spid="85" grpId="1" animBg="1"/>
      <p:bldP spid="86" grpId="0" animBg="1"/>
      <p:bldP spid="87" grpId="0" animBg="1"/>
      <p:bldP spid="88" grpId="0" animBg="1"/>
      <p:bldP spid="89" grpId="0" animBg="1"/>
      <p:bldP spid="90" grpId="0" animBg="1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Compression on Bit Toggles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2035190"/>
              </p:ext>
            </p:extLst>
          </p:nvPr>
        </p:nvGraphicFramePr>
        <p:xfrm>
          <a:off x="214311" y="1478503"/>
          <a:ext cx="8472489" cy="4312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228600" y="1092200"/>
            <a:ext cx="8686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B050"/>
                </a:solidFill>
                <a:latin typeface="+mj-lt"/>
              </a:rPr>
              <a:t>NVIDIA Apps</a:t>
            </a:r>
            <a:r>
              <a:rPr lang="en-US" sz="2400" b="1" i="1" dirty="0" smtClean="0">
                <a:latin typeface="+mj-lt"/>
              </a:rPr>
              <a:t>: </a:t>
            </a:r>
            <a:r>
              <a:rPr lang="en-US" sz="2400" b="1" i="1" dirty="0" smtClean="0">
                <a:solidFill>
                  <a:srgbClr val="00B050"/>
                </a:solidFill>
                <a:latin typeface="+mj-lt"/>
              </a:rPr>
              <a:t>Mobile </a:t>
            </a:r>
            <a:r>
              <a:rPr lang="en-US" sz="2400" b="1" i="1" dirty="0">
                <a:solidFill>
                  <a:srgbClr val="00B050"/>
                </a:solidFill>
                <a:latin typeface="+mj-lt"/>
              </a:rPr>
              <a:t>GPU </a:t>
            </a:r>
            <a:r>
              <a:rPr lang="en-US" sz="2400" b="1" i="1" dirty="0">
                <a:solidFill>
                  <a:schemeClr val="tx2"/>
                </a:solidFill>
                <a:latin typeface="+mj-lt"/>
              </a:rPr>
              <a:t>– </a:t>
            </a:r>
            <a:r>
              <a:rPr lang="en-US" sz="2400" b="1" i="1" dirty="0">
                <a:solidFill>
                  <a:srgbClr val="3D71B8"/>
                </a:solidFill>
                <a:latin typeface="+mj-lt"/>
              </a:rPr>
              <a:t>54</a:t>
            </a:r>
            <a:r>
              <a:rPr lang="en-US" sz="2400" b="1" dirty="0">
                <a:solidFill>
                  <a:srgbClr val="3D71B8"/>
                </a:solidFill>
                <a:latin typeface="+mj-lt"/>
              </a:rPr>
              <a:t> in </a:t>
            </a:r>
            <a:r>
              <a:rPr lang="en-US" sz="2400" b="1" dirty="0" smtClean="0">
                <a:solidFill>
                  <a:srgbClr val="3D71B8"/>
                </a:solidFill>
                <a:latin typeface="+mj-lt"/>
              </a:rPr>
              <a:t>total,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sz="2400" b="1" i="1" dirty="0" smtClean="0">
                <a:solidFill>
                  <a:srgbClr val="00B050"/>
                </a:solidFill>
                <a:latin typeface="+mj-lt"/>
              </a:rPr>
              <a:t>Discrete </a:t>
            </a:r>
            <a:r>
              <a:rPr lang="en-US" sz="2400" b="1" i="1" dirty="0">
                <a:solidFill>
                  <a:srgbClr val="00B050"/>
                </a:solidFill>
                <a:latin typeface="+mj-lt"/>
              </a:rPr>
              <a:t>GPU </a:t>
            </a:r>
            <a:r>
              <a:rPr lang="en-US" sz="2400" b="1" dirty="0">
                <a:solidFill>
                  <a:schemeClr val="tx2"/>
                </a:solidFill>
                <a:latin typeface="+mj-lt"/>
              </a:rPr>
              <a:t>– </a:t>
            </a:r>
            <a:r>
              <a:rPr lang="en-US" sz="2400" b="1" i="1" dirty="0">
                <a:solidFill>
                  <a:srgbClr val="3D71B8"/>
                </a:solidFill>
                <a:latin typeface="+mj-lt"/>
              </a:rPr>
              <a:t>167</a:t>
            </a:r>
            <a:r>
              <a:rPr lang="en-US" sz="2400" b="1" dirty="0">
                <a:solidFill>
                  <a:srgbClr val="3D71B8"/>
                </a:solidFill>
                <a:latin typeface="+mj-lt"/>
              </a:rPr>
              <a:t> in total</a:t>
            </a:r>
            <a:endParaRPr lang="en-US" sz="2400" dirty="0">
              <a:solidFill>
                <a:srgbClr val="3D71B8"/>
              </a:solidFill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14311" y="5783179"/>
            <a:ext cx="8677275" cy="990600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smtClean="0">
                <a:solidFill>
                  <a:prstClr val="black"/>
                </a:solidFill>
              </a:rPr>
              <a:t>Significant </a:t>
            </a:r>
            <a:r>
              <a:rPr lang="en-US" sz="2800" kern="0" dirty="0" smtClean="0">
                <a:solidFill>
                  <a:srgbClr val="FF0000"/>
                </a:solidFill>
              </a:rPr>
              <a:t>increase</a:t>
            </a:r>
            <a:r>
              <a:rPr lang="en-US" sz="2800" kern="0" dirty="0" smtClean="0">
                <a:solidFill>
                  <a:prstClr val="black"/>
                </a:solidFill>
              </a:rPr>
              <a:t> in the number of toggles, hence potentially increase in consumed energy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0684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17" y="274638"/>
            <a:ext cx="8771860" cy="817562"/>
          </a:xfrm>
        </p:spPr>
        <p:txBody>
          <a:bodyPr>
            <a:normAutofit/>
          </a:bodyPr>
          <a:lstStyle/>
          <a:p>
            <a:r>
              <a:rPr lang="en-US" dirty="0" smtClean="0"/>
              <a:t>Toggle-Aware Data 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22744"/>
            <a:ext cx="8431619" cy="5369442"/>
          </a:xfrm>
        </p:spPr>
        <p:txBody>
          <a:bodyPr>
            <a:normAutofit fontScale="92500" lnSpcReduction="20000"/>
          </a:bodyPr>
          <a:lstStyle/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sz="3500" b="1" i="1" kern="0" dirty="0" smtClean="0">
                <a:solidFill>
                  <a:srgbClr val="0070C0"/>
                </a:solidFill>
              </a:rPr>
              <a:t>Problem:</a:t>
            </a:r>
          </a:p>
          <a:p>
            <a:pPr defTabSz="914400">
              <a:spcBef>
                <a:spcPts val="0"/>
              </a:spcBef>
              <a:defRPr/>
            </a:pPr>
            <a:r>
              <a:rPr lang="en-US" i="1" kern="0" dirty="0" smtClean="0">
                <a:solidFill>
                  <a:srgbClr val="0070C0"/>
                </a:solidFill>
              </a:rPr>
              <a:t>1.53X</a:t>
            </a:r>
            <a:r>
              <a:rPr lang="en-US" kern="0" dirty="0" smtClean="0"/>
              <a:t> effective </a:t>
            </a:r>
            <a:r>
              <a:rPr lang="en-US" kern="0" dirty="0"/>
              <a:t>compression </a:t>
            </a:r>
            <a:r>
              <a:rPr lang="en-US" kern="0" dirty="0" smtClean="0"/>
              <a:t>ratio</a:t>
            </a:r>
          </a:p>
          <a:p>
            <a:pPr defTabSz="914400">
              <a:spcBef>
                <a:spcPts val="0"/>
              </a:spcBef>
              <a:defRPr/>
            </a:pPr>
            <a:r>
              <a:rPr lang="en-US" i="1" kern="0" dirty="0" smtClean="0">
                <a:solidFill>
                  <a:srgbClr val="FF0000"/>
                </a:solidFill>
              </a:rPr>
              <a:t>2.19X</a:t>
            </a:r>
            <a:r>
              <a:rPr lang="en-US" kern="0" dirty="0" smtClean="0">
                <a:solidFill>
                  <a:srgbClr val="00B050"/>
                </a:solidFill>
              </a:rPr>
              <a:t> </a:t>
            </a:r>
            <a:r>
              <a:rPr lang="en-US" kern="0" dirty="0"/>
              <a:t>increase in toggle </a:t>
            </a:r>
            <a:r>
              <a:rPr lang="en-US" kern="0" dirty="0" smtClean="0"/>
              <a:t>count</a:t>
            </a:r>
          </a:p>
          <a:p>
            <a:pPr marL="0" indent="0" defTabSz="914400">
              <a:spcBef>
                <a:spcPts val="0"/>
              </a:spcBef>
              <a:buNone/>
              <a:defRPr/>
            </a:pPr>
            <a:endParaRPr lang="en-US" kern="0" dirty="0" smtClean="0"/>
          </a:p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sz="3500" b="1" i="1" kern="0" dirty="0" smtClean="0">
                <a:solidFill>
                  <a:srgbClr val="0070C0"/>
                </a:solidFill>
              </a:rPr>
              <a:t>Goal:</a:t>
            </a:r>
          </a:p>
          <a:p>
            <a:pPr defTabSz="914400">
              <a:spcBef>
                <a:spcPts val="0"/>
              </a:spcBef>
              <a:defRPr/>
            </a:pPr>
            <a:r>
              <a:rPr lang="en-US" sz="3400" kern="0" dirty="0" smtClean="0"/>
              <a:t>Find the optimal tradeoff between toggle count and compression ratio</a:t>
            </a:r>
          </a:p>
          <a:p>
            <a:pPr marL="0" indent="0" defTabSz="914400">
              <a:spcBef>
                <a:spcPts val="0"/>
              </a:spcBef>
              <a:buNone/>
              <a:defRPr/>
            </a:pPr>
            <a:endParaRPr lang="en-US" i="1" kern="0" dirty="0">
              <a:solidFill>
                <a:srgbClr val="0070C0"/>
              </a:solidFill>
            </a:endParaRPr>
          </a:p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sz="3500" b="1" i="1" kern="0" dirty="0">
                <a:solidFill>
                  <a:srgbClr val="0070C0"/>
                </a:solidFill>
              </a:rPr>
              <a:t>Key Idea:</a:t>
            </a:r>
          </a:p>
          <a:p>
            <a:pPr defTabSz="914400">
              <a:spcBef>
                <a:spcPts val="0"/>
              </a:spcBef>
              <a:defRPr/>
            </a:pPr>
            <a:r>
              <a:rPr lang="en-US" kern="0" dirty="0" smtClean="0"/>
              <a:t>Determine toggle rate </a:t>
            </a:r>
            <a:r>
              <a:rPr lang="en-US" kern="0" dirty="0"/>
              <a:t>for </a:t>
            </a:r>
            <a:r>
              <a:rPr lang="en-US" kern="0" dirty="0" smtClean="0"/>
              <a:t>compressed vs. uncompressed </a:t>
            </a:r>
            <a:r>
              <a:rPr lang="en-US" kern="0" dirty="0"/>
              <a:t>data</a:t>
            </a:r>
          </a:p>
          <a:p>
            <a:pPr defTabSz="914400">
              <a:spcBef>
                <a:spcPts val="0"/>
              </a:spcBef>
              <a:defRPr/>
            </a:pPr>
            <a:r>
              <a:rPr lang="en-US" kern="0" dirty="0"/>
              <a:t>Use a heuristic (</a:t>
            </a:r>
            <a:r>
              <a:rPr lang="en-US" i="1" kern="0" dirty="0">
                <a:solidFill>
                  <a:srgbClr val="0070C0"/>
                </a:solidFill>
              </a:rPr>
              <a:t>Energy X Delay </a:t>
            </a:r>
            <a:r>
              <a:rPr lang="en-US" i="1" kern="0" dirty="0" smtClean="0"/>
              <a:t>or</a:t>
            </a:r>
            <a:r>
              <a:rPr lang="en-US" i="1" kern="0" dirty="0" smtClean="0">
                <a:solidFill>
                  <a:srgbClr val="0070C0"/>
                </a:solidFill>
              </a:rPr>
              <a:t> </a:t>
            </a:r>
            <a:r>
              <a:rPr lang="en-US" i="1" kern="0" dirty="0">
                <a:solidFill>
                  <a:srgbClr val="0070C0"/>
                </a:solidFill>
              </a:rPr>
              <a:t>Energy X </a:t>
            </a:r>
            <a:r>
              <a:rPr lang="en-US" i="1" kern="0" dirty="0" smtClean="0">
                <a:solidFill>
                  <a:srgbClr val="0070C0"/>
                </a:solidFill>
              </a:rPr>
              <a:t>Delay</a:t>
            </a:r>
            <a:r>
              <a:rPr lang="en-US" i="1" kern="0" baseline="30000" dirty="0" smtClean="0">
                <a:solidFill>
                  <a:srgbClr val="0070C0"/>
                </a:solidFill>
              </a:rPr>
              <a:t>2</a:t>
            </a:r>
            <a:r>
              <a:rPr lang="en-US" i="1" kern="0" dirty="0" smtClean="0">
                <a:solidFill>
                  <a:srgbClr val="0070C0"/>
                </a:solidFill>
              </a:rPr>
              <a:t> </a:t>
            </a:r>
            <a:r>
              <a:rPr lang="en-US" kern="0" dirty="0" smtClean="0"/>
              <a:t>metric</a:t>
            </a:r>
            <a:r>
              <a:rPr lang="en-US" kern="0" dirty="0"/>
              <a:t>) to estimate the </a:t>
            </a:r>
            <a:r>
              <a:rPr lang="en-US" kern="0" dirty="0" smtClean="0"/>
              <a:t>tradeoff</a:t>
            </a:r>
          </a:p>
          <a:p>
            <a:pPr defTabSz="914400">
              <a:spcBef>
                <a:spcPts val="0"/>
              </a:spcBef>
              <a:defRPr/>
            </a:pPr>
            <a:r>
              <a:rPr lang="en-US" kern="0" dirty="0" smtClean="0"/>
              <a:t>Throttle compression to reach estimated tradeoff</a:t>
            </a:r>
          </a:p>
          <a:p>
            <a:pPr defTabSz="914400">
              <a:spcBef>
                <a:spcPts val="0"/>
              </a:spcBef>
              <a:defRPr/>
            </a:pPr>
            <a:endParaRPr lang="en-US" b="1" kern="0" dirty="0"/>
          </a:p>
          <a:p>
            <a:pPr marL="0" lvl="0" indent="0" defTabSz="914400">
              <a:spcBef>
                <a:spcPts val="0"/>
              </a:spcBef>
              <a:buNone/>
              <a:defRPr/>
            </a:pPr>
            <a:endParaRPr lang="en-US" b="1" kern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55218" y="6408153"/>
            <a:ext cx="2133600" cy="365125"/>
          </a:xfrm>
        </p:spPr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3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Control (EC)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54500" y="1635919"/>
            <a:ext cx="933448" cy="3317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</a:rPr>
              <a:t>$Line</a:t>
            </a:r>
            <a:endParaRPr lang="en-US" sz="2400" i="1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727228" y="1535112"/>
            <a:ext cx="2113472" cy="533399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800" dirty="0" smtClean="0">
                <a:latin typeface="+mn-lt"/>
              </a:rPr>
              <a:t>Compression</a:t>
            </a:r>
            <a:endParaRPr lang="en-US" sz="2800" dirty="0">
              <a:latin typeface="+mn-lt"/>
            </a:endParaRPr>
          </a:p>
        </p:txBody>
      </p:sp>
      <p:cxnSp>
        <p:nvCxnSpPr>
          <p:cNvPr id="7" name="Elbow Connector 35"/>
          <p:cNvCxnSpPr>
            <a:cxnSpLocks noChangeShapeType="1"/>
            <a:stCxn id="5" idx="3"/>
          </p:cNvCxnSpPr>
          <p:nvPr/>
        </p:nvCxnSpPr>
        <p:spPr bwMode="auto">
          <a:xfrm flipV="1">
            <a:off x="1887948" y="1801812"/>
            <a:ext cx="819152" cy="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8" name="Elbow Connector 35"/>
          <p:cNvCxnSpPr>
            <a:cxnSpLocks noChangeShapeType="1"/>
          </p:cNvCxnSpPr>
          <p:nvPr/>
        </p:nvCxnSpPr>
        <p:spPr bwMode="auto">
          <a:xfrm flipV="1">
            <a:off x="4840879" y="1801810"/>
            <a:ext cx="819152" cy="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9" name="Rectangle 8"/>
          <p:cNvSpPr/>
          <p:nvPr/>
        </p:nvSpPr>
        <p:spPr>
          <a:xfrm>
            <a:off x="5675846" y="1622425"/>
            <a:ext cx="1908054" cy="3317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</a:rPr>
              <a:t>Comp. $Line</a:t>
            </a:r>
            <a:endParaRPr lang="en-US" sz="2400" i="1" dirty="0"/>
          </a:p>
        </p:txBody>
      </p:sp>
      <p:cxnSp>
        <p:nvCxnSpPr>
          <p:cNvPr id="10" name="Elbow Connector 35"/>
          <p:cNvCxnSpPr>
            <a:cxnSpLocks noChangeShapeType="1"/>
            <a:stCxn id="5" idx="2"/>
            <a:endCxn id="11" idx="1"/>
          </p:cNvCxnSpPr>
          <p:nvPr/>
        </p:nvCxnSpPr>
        <p:spPr bwMode="auto">
          <a:xfrm rot="16200000" flipH="1">
            <a:off x="1733566" y="1655365"/>
            <a:ext cx="661193" cy="1285876"/>
          </a:xfrm>
          <a:prstGeom prst="bentConnector2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07100" y="2362200"/>
            <a:ext cx="1600200" cy="533399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# Toggles</a:t>
            </a:r>
            <a:endParaRPr lang="en-US" sz="2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829773" y="2247900"/>
            <a:ext cx="1600200" cy="533399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# Toggles</a:t>
            </a:r>
            <a:endParaRPr lang="en-US" sz="2800" dirty="0">
              <a:solidFill>
                <a:srgbClr val="C00000"/>
              </a:solidFill>
              <a:latin typeface="+mn-lt"/>
            </a:endParaRPr>
          </a:p>
        </p:txBody>
      </p:sp>
      <p:cxnSp>
        <p:nvCxnSpPr>
          <p:cNvPr id="13" name="Elbow Connector 35"/>
          <p:cNvCxnSpPr>
            <a:cxnSpLocks noChangeShapeType="1"/>
            <a:stCxn id="9" idx="2"/>
            <a:endCxn id="12" idx="0"/>
          </p:cNvCxnSpPr>
          <p:nvPr/>
        </p:nvCxnSpPr>
        <p:spPr bwMode="auto">
          <a:xfrm>
            <a:off x="6629873" y="1954213"/>
            <a:ext cx="0" cy="29368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581874" y="3352800"/>
            <a:ext cx="3047999" cy="9906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800" dirty="0" smtClean="0">
                <a:solidFill>
                  <a:schemeClr val="accent1"/>
                </a:solidFill>
                <a:latin typeface="+mn-lt"/>
              </a:rPr>
              <a:t>Energy Control</a:t>
            </a:r>
            <a:endParaRPr lang="en-US" sz="2800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15" name="Elbow Connector 35"/>
          <p:cNvCxnSpPr>
            <a:cxnSpLocks noChangeShapeType="1"/>
            <a:endCxn id="14" idx="1"/>
          </p:cNvCxnSpPr>
          <p:nvPr/>
        </p:nvCxnSpPr>
        <p:spPr bwMode="auto">
          <a:xfrm rot="16200000" flipH="1">
            <a:off x="2744438" y="3010664"/>
            <a:ext cx="952500" cy="722372"/>
          </a:xfrm>
          <a:prstGeom prst="bentConnector2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16" name="TextBox 15"/>
          <p:cNvSpPr txBox="1"/>
          <p:nvPr/>
        </p:nvSpPr>
        <p:spPr>
          <a:xfrm>
            <a:off x="2435195" y="3072884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cxnSp>
        <p:nvCxnSpPr>
          <p:cNvPr id="17" name="Elbow Connector 35"/>
          <p:cNvCxnSpPr>
            <a:cxnSpLocks noChangeShapeType="1"/>
            <a:endCxn id="14" idx="3"/>
          </p:cNvCxnSpPr>
          <p:nvPr/>
        </p:nvCxnSpPr>
        <p:spPr bwMode="auto">
          <a:xfrm rot="5400000">
            <a:off x="6348063" y="3069461"/>
            <a:ext cx="1060450" cy="496829"/>
          </a:xfrm>
          <a:prstGeom prst="bentConnector2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18" name="TextBox 17"/>
          <p:cNvSpPr txBox="1"/>
          <p:nvPr/>
        </p:nvSpPr>
        <p:spPr>
          <a:xfrm>
            <a:off x="6690575" y="2982473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19" name="Elbow Connector 35"/>
          <p:cNvCxnSpPr>
            <a:cxnSpLocks noChangeShapeType="1"/>
            <a:endCxn id="14" idx="0"/>
          </p:cNvCxnSpPr>
          <p:nvPr/>
        </p:nvCxnSpPr>
        <p:spPr bwMode="auto">
          <a:xfrm rot="16200000" flipH="1">
            <a:off x="4156917" y="2403843"/>
            <a:ext cx="1251742" cy="646172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20" name="TextBox 19"/>
          <p:cNvSpPr txBox="1"/>
          <p:nvPr/>
        </p:nvSpPr>
        <p:spPr>
          <a:xfrm>
            <a:off x="4547229" y="2085896"/>
            <a:ext cx="8467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Comp. </a:t>
            </a:r>
          </a:p>
          <a:p>
            <a:r>
              <a:rPr lang="en-US" dirty="0">
                <a:solidFill>
                  <a:schemeClr val="accent1"/>
                </a:solidFill>
              </a:rPr>
              <a:t>r</a:t>
            </a:r>
            <a:r>
              <a:rPr lang="en-US" dirty="0" smtClean="0">
                <a:solidFill>
                  <a:schemeClr val="accent1"/>
                </a:solidFill>
              </a:rPr>
              <a:t>atio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83486" y="3848100"/>
            <a:ext cx="181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1"/>
                </a:solidFill>
              </a:rPr>
              <a:t>Decision function</a:t>
            </a:r>
            <a:endParaRPr lang="en-US" i="1" baseline="-25000" dirty="0">
              <a:solidFill>
                <a:schemeClr val="accent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83486" y="5897657"/>
            <a:ext cx="1835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Send compressed</a:t>
            </a:r>
          </a:p>
          <a:p>
            <a:r>
              <a:rPr lang="en-US" dirty="0" smtClean="0"/>
              <a:t>or uncompressed</a:t>
            </a:r>
          </a:p>
        </p:txBody>
      </p:sp>
      <p:sp>
        <p:nvSpPr>
          <p:cNvPr id="23" name="Trapezoid 22"/>
          <p:cNvSpPr/>
          <p:nvPr/>
        </p:nvSpPr>
        <p:spPr>
          <a:xfrm rot="10800000">
            <a:off x="4667666" y="5146706"/>
            <a:ext cx="867269" cy="598551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42486" y="5146706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</a:t>
            </a:r>
          </a:p>
        </p:txBody>
      </p:sp>
      <p:cxnSp>
        <p:nvCxnSpPr>
          <p:cNvPr id="25" name="Elbow Connector 35"/>
          <p:cNvCxnSpPr>
            <a:cxnSpLocks noChangeShapeType="1"/>
            <a:stCxn id="23" idx="0"/>
          </p:cNvCxnSpPr>
          <p:nvPr/>
        </p:nvCxnSpPr>
        <p:spPr bwMode="auto">
          <a:xfrm rot="16200000" flipH="1">
            <a:off x="4951529" y="5895028"/>
            <a:ext cx="299545" cy="2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26" name="Straight Connector 25"/>
          <p:cNvCxnSpPr/>
          <p:nvPr/>
        </p:nvCxnSpPr>
        <p:spPr>
          <a:xfrm>
            <a:off x="1421224" y="2628899"/>
            <a:ext cx="0" cy="2218262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none" w="med" len="med"/>
          </a:ln>
        </p:spPr>
      </p:cxnSp>
      <p:cxnSp>
        <p:nvCxnSpPr>
          <p:cNvPr id="27" name="Straight Connector 26"/>
          <p:cNvCxnSpPr/>
          <p:nvPr/>
        </p:nvCxnSpPr>
        <p:spPr>
          <a:xfrm>
            <a:off x="1411700" y="4847161"/>
            <a:ext cx="3377239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none" w="med" len="med"/>
          </a:ln>
        </p:spPr>
      </p:cxnSp>
      <p:cxnSp>
        <p:nvCxnSpPr>
          <p:cNvPr id="28" name="Elbow Connector 35"/>
          <p:cNvCxnSpPr>
            <a:cxnSpLocks noChangeShapeType="1"/>
          </p:cNvCxnSpPr>
          <p:nvPr/>
        </p:nvCxnSpPr>
        <p:spPr bwMode="auto">
          <a:xfrm rot="16200000" flipH="1">
            <a:off x="4635473" y="4985971"/>
            <a:ext cx="299545" cy="2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29" name="Straight Connector 28"/>
          <p:cNvCxnSpPr/>
          <p:nvPr/>
        </p:nvCxnSpPr>
        <p:spPr>
          <a:xfrm>
            <a:off x="7501547" y="1951719"/>
            <a:ext cx="0" cy="2895442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none" w="med" len="med"/>
          </a:ln>
        </p:spPr>
      </p:cxnSp>
      <p:cxnSp>
        <p:nvCxnSpPr>
          <p:cNvPr id="30" name="Straight Connector 29"/>
          <p:cNvCxnSpPr/>
          <p:nvPr/>
        </p:nvCxnSpPr>
        <p:spPr>
          <a:xfrm>
            <a:off x="5297900" y="4847161"/>
            <a:ext cx="2203647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none" w="med" len="med"/>
          </a:ln>
        </p:spPr>
      </p:cxnSp>
      <p:cxnSp>
        <p:nvCxnSpPr>
          <p:cNvPr id="31" name="Elbow Connector 35"/>
          <p:cNvCxnSpPr>
            <a:cxnSpLocks noChangeShapeType="1"/>
          </p:cNvCxnSpPr>
          <p:nvPr/>
        </p:nvCxnSpPr>
        <p:spPr bwMode="auto">
          <a:xfrm rot="16200000" flipH="1">
            <a:off x="5156822" y="4985972"/>
            <a:ext cx="299545" cy="2"/>
          </a:xfrm>
          <a:prstGeom prst="bent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32" name="Straight Connector 31"/>
          <p:cNvCxnSpPr/>
          <p:nvPr/>
        </p:nvCxnSpPr>
        <p:spPr>
          <a:xfrm>
            <a:off x="4062258" y="4325726"/>
            <a:ext cx="0" cy="1190312"/>
          </a:xfrm>
          <a:prstGeom prst="line">
            <a:avLst/>
          </a:prstGeom>
          <a:noFill/>
          <a:ln w="38100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</p:spPr>
      </p:cxnSp>
      <p:cxnSp>
        <p:nvCxnSpPr>
          <p:cNvPr id="33" name="Straight Connector 32"/>
          <p:cNvCxnSpPr/>
          <p:nvPr/>
        </p:nvCxnSpPr>
        <p:spPr>
          <a:xfrm>
            <a:off x="4062258" y="5516038"/>
            <a:ext cx="720528" cy="0"/>
          </a:xfrm>
          <a:prstGeom prst="line">
            <a:avLst/>
          </a:prstGeom>
          <a:noFill/>
          <a:ln w="38100" algn="ctr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411302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5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6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6" grpId="2" animBg="1"/>
      <p:bldP spid="9" grpId="0" animBg="1"/>
      <p:bldP spid="11" grpId="0" animBg="1"/>
      <p:bldP spid="11" grpId="1" animBg="1"/>
      <p:bldP spid="12" grpId="0" animBg="1"/>
      <p:bldP spid="12" grpId="1" animBg="1"/>
      <p:bldP spid="14" grpId="0" animBg="1"/>
      <p:bldP spid="16" grpId="0"/>
      <p:bldP spid="18" grpId="0"/>
      <p:bldP spid="20" grpId="0"/>
      <p:bldP spid="21" grpId="0"/>
      <p:bldP spid="22" grpId="0"/>
      <p:bldP spid="23" grpId="0" animBg="1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Control: Effect on Bit Toggles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C68BB-3241-8F4C-BC34-1BABD48C8F6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1067014"/>
            <a:ext cx="8686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B050"/>
                </a:solidFill>
                <a:latin typeface="+mj-lt"/>
              </a:rPr>
              <a:t>NVIDIA Apps</a:t>
            </a:r>
            <a:r>
              <a:rPr lang="en-US" sz="2400" b="1" i="1" dirty="0" smtClean="0">
                <a:latin typeface="+mj-lt"/>
              </a:rPr>
              <a:t>: </a:t>
            </a:r>
            <a:r>
              <a:rPr lang="en-US" sz="2400" b="1" i="1" dirty="0" smtClean="0">
                <a:solidFill>
                  <a:srgbClr val="00B050"/>
                </a:solidFill>
                <a:latin typeface="+mj-lt"/>
              </a:rPr>
              <a:t>Mobile </a:t>
            </a:r>
            <a:r>
              <a:rPr lang="en-US" sz="2400" b="1" i="1" dirty="0">
                <a:solidFill>
                  <a:srgbClr val="00B050"/>
                </a:solidFill>
                <a:latin typeface="+mj-lt"/>
              </a:rPr>
              <a:t>GPU </a:t>
            </a:r>
            <a:r>
              <a:rPr lang="en-US" sz="2400" b="1" i="1" dirty="0">
                <a:solidFill>
                  <a:schemeClr val="tx2"/>
                </a:solidFill>
                <a:latin typeface="+mj-lt"/>
              </a:rPr>
              <a:t>– </a:t>
            </a:r>
            <a:r>
              <a:rPr lang="en-US" sz="2400" b="1" i="1" dirty="0">
                <a:solidFill>
                  <a:srgbClr val="3D71B8"/>
                </a:solidFill>
                <a:latin typeface="+mj-lt"/>
              </a:rPr>
              <a:t>54</a:t>
            </a:r>
            <a:r>
              <a:rPr lang="en-US" sz="2400" b="1" dirty="0">
                <a:solidFill>
                  <a:srgbClr val="3D71B8"/>
                </a:solidFill>
                <a:latin typeface="+mj-lt"/>
              </a:rPr>
              <a:t> in </a:t>
            </a:r>
            <a:r>
              <a:rPr lang="en-US" sz="2400" b="1" dirty="0" smtClean="0">
                <a:solidFill>
                  <a:srgbClr val="3D71B8"/>
                </a:solidFill>
                <a:latin typeface="+mj-lt"/>
              </a:rPr>
              <a:t>total,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sz="2400" b="1" i="1" dirty="0" smtClean="0">
                <a:solidFill>
                  <a:srgbClr val="00B050"/>
                </a:solidFill>
                <a:latin typeface="+mj-lt"/>
              </a:rPr>
              <a:t>Discrete </a:t>
            </a:r>
            <a:r>
              <a:rPr lang="en-US" sz="2400" b="1" i="1" dirty="0">
                <a:solidFill>
                  <a:srgbClr val="00B050"/>
                </a:solidFill>
                <a:latin typeface="+mj-lt"/>
              </a:rPr>
              <a:t>GPU </a:t>
            </a:r>
            <a:r>
              <a:rPr lang="en-US" sz="2400" b="1" dirty="0">
                <a:solidFill>
                  <a:schemeClr val="tx2"/>
                </a:solidFill>
                <a:latin typeface="+mj-lt"/>
              </a:rPr>
              <a:t>– </a:t>
            </a:r>
            <a:r>
              <a:rPr lang="en-US" sz="2400" b="1" i="1" dirty="0">
                <a:solidFill>
                  <a:srgbClr val="3D71B8"/>
                </a:solidFill>
                <a:latin typeface="+mj-lt"/>
              </a:rPr>
              <a:t>167</a:t>
            </a:r>
            <a:r>
              <a:rPr lang="en-US" sz="2400" b="1" dirty="0">
                <a:solidFill>
                  <a:srgbClr val="3D71B8"/>
                </a:solidFill>
                <a:latin typeface="+mj-lt"/>
              </a:rPr>
              <a:t> in total</a:t>
            </a:r>
            <a:endParaRPr lang="en-US" sz="2400" dirty="0">
              <a:solidFill>
                <a:srgbClr val="3D71B8"/>
              </a:solidFill>
              <a:latin typeface="+mj-lt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0044062"/>
              </p:ext>
            </p:extLst>
          </p:nvPr>
        </p:nvGraphicFramePr>
        <p:xfrm>
          <a:off x="28074" y="1553865"/>
          <a:ext cx="8887325" cy="4654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030704" y="5937250"/>
            <a:ext cx="7082589" cy="838200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smtClean="0">
                <a:solidFill>
                  <a:prstClr val="black"/>
                </a:solidFill>
              </a:rPr>
              <a:t>Significant </a:t>
            </a:r>
            <a:r>
              <a:rPr lang="en-US" sz="2800" b="1" kern="0" dirty="0" smtClean="0">
                <a:solidFill>
                  <a:srgbClr val="006600"/>
                </a:solidFill>
              </a:rPr>
              <a:t>decrease</a:t>
            </a:r>
            <a:r>
              <a:rPr lang="en-US" sz="2800" kern="0" dirty="0" smtClean="0">
                <a:solidFill>
                  <a:prstClr val="black"/>
                </a:solidFill>
              </a:rPr>
              <a:t> in the number of toggles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98157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Chart bld="series"/>
        </p:bldSub>
      </p:bldGraphic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9366</TotalTime>
  <Words>674</Words>
  <Application>Microsoft Office PowerPoint</Application>
  <PresentationFormat>On-screen Show (4:3)</PresentationFormat>
  <Paragraphs>163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Myriad Pro</vt:lpstr>
      <vt:lpstr>Myriad Pro Cond</vt:lpstr>
      <vt:lpstr>Wingdings</vt:lpstr>
      <vt:lpstr>Office Theme</vt:lpstr>
      <vt:lpstr>Energy-Efficient Data Compression for Modern Memory Systems</vt:lpstr>
      <vt:lpstr>High Performance Computing Is Everywhere</vt:lpstr>
      <vt:lpstr>Potential of Data Compression</vt:lpstr>
      <vt:lpstr>Energy Efficiency: Bit Toggles</vt:lpstr>
      <vt:lpstr>Excessive Number of Bit Toggles</vt:lpstr>
      <vt:lpstr>Effect of Compression on Bit Toggles</vt:lpstr>
      <vt:lpstr>Toggle-Aware Data Compression</vt:lpstr>
      <vt:lpstr>Energy Control (EC) Flow</vt:lpstr>
      <vt:lpstr>Energy Control: Effect on Bit Toggles</vt:lpstr>
      <vt:lpstr>Energy Control: Effect on Compression Ratio</vt:lpstr>
      <vt:lpstr>Optimization: Metadata Consolidation</vt:lpstr>
      <vt:lpstr>Summary</vt:lpstr>
      <vt:lpstr>Energy-Efficient Data Compression for Modern Memory Systems</vt:lpstr>
    </vt:vector>
  </TitlesOfParts>
  <Company>CMU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Enabling Fine-grained Heterogeneity with Atomic Blocks</dc:title>
  <dc:creator>Gennady Pekhimenko</dc:creator>
  <cp:lastModifiedBy>Gennady Pekhimenko</cp:lastModifiedBy>
  <cp:revision>733</cp:revision>
  <dcterms:created xsi:type="dcterms:W3CDTF">2013-02-25T18:58:03Z</dcterms:created>
  <dcterms:modified xsi:type="dcterms:W3CDTF">2015-03-20T04:56:37Z</dcterms:modified>
</cp:coreProperties>
</file>