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4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  <p:sldMasterId id="2147483674" r:id="rId3"/>
    <p:sldMasterId id="2147483701" r:id="rId4"/>
  </p:sldMasterIdLst>
  <p:notesMasterIdLst>
    <p:notesMasterId r:id="rId31"/>
  </p:notesMasterIdLst>
  <p:handoutMasterIdLst>
    <p:handoutMasterId r:id="rId32"/>
  </p:handoutMasterIdLst>
  <p:sldIdLst>
    <p:sldId id="363" r:id="rId5"/>
    <p:sldId id="438" r:id="rId6"/>
    <p:sldId id="439" r:id="rId7"/>
    <p:sldId id="440" r:id="rId8"/>
    <p:sldId id="441" r:id="rId9"/>
    <p:sldId id="446" r:id="rId10"/>
    <p:sldId id="442" r:id="rId11"/>
    <p:sldId id="443" r:id="rId12"/>
    <p:sldId id="444" r:id="rId13"/>
    <p:sldId id="447" r:id="rId14"/>
    <p:sldId id="390" r:id="rId15"/>
    <p:sldId id="465" r:id="rId16"/>
    <p:sldId id="449" r:id="rId17"/>
    <p:sldId id="463" r:id="rId18"/>
    <p:sldId id="450" r:id="rId19"/>
    <p:sldId id="452" r:id="rId20"/>
    <p:sldId id="454" r:id="rId21"/>
    <p:sldId id="453" r:id="rId22"/>
    <p:sldId id="455" r:id="rId23"/>
    <p:sldId id="456" r:id="rId24"/>
    <p:sldId id="457" r:id="rId25"/>
    <p:sldId id="459" r:id="rId26"/>
    <p:sldId id="458" r:id="rId27"/>
    <p:sldId id="461" r:id="rId28"/>
    <p:sldId id="464" r:id="rId29"/>
    <p:sldId id="466" r:id="rId30"/>
  </p:sldIdLst>
  <p:sldSz cx="9144000" cy="6858000" type="screen4x3"/>
  <p:notesSz cx="9283700" cy="6985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0">
          <p15:clr>
            <a:srgbClr val="A4A3A4"/>
          </p15:clr>
        </p15:guide>
        <p15:guide id="2" pos="29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006600"/>
    <a:srgbClr val="2A55D6"/>
    <a:srgbClr val="66FF33"/>
    <a:srgbClr val="F4A10C"/>
    <a:srgbClr val="0000FF"/>
    <a:srgbClr val="4F81BD"/>
    <a:srgbClr val="D0D8E8"/>
    <a:srgbClr val="604178"/>
    <a:srgbClr val="92DC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33" autoAdjust="0"/>
    <p:restoredTop sz="84919" autoAdjust="0"/>
  </p:normalViewPr>
  <p:slideViewPr>
    <p:cSldViewPr>
      <p:cViewPr varScale="1">
        <p:scale>
          <a:sx n="63" d="100"/>
          <a:sy n="63" d="100"/>
        </p:scale>
        <p:origin x="10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228" y="-108"/>
      </p:cViewPr>
      <p:guideLst>
        <p:guide orient="horz" pos="2200"/>
        <p:guide pos="29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nnady\Dropbox\Projects\Toggles\Merged\CompRatioEnergyDelay%5e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nnady\Dropbox\Projects\Toggles\Merged\Toggles+EC+LR-Greedy-Trunc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nnady\Dropbox\Projects\Toggles\Merged\CompRatioEnergyDelay%5e2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nnady\Dropbox\Projects\Toggles\C-Pack\C-Pack-DRAM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nnady\Dropbox\Projects\Toggles\C-Pack\C-Pack-DRAM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nnady\Dropbox\Projects\Toggles\MC\MC-DRAM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'Compute (2)'!$G$199</c:f>
              <c:strCache>
                <c:ptCount val="1"/>
                <c:pt idx="0">
                  <c:v>Without EC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'Compute (2)'!$E$200:$F$215</c:f>
              <c:multiLvlStrCache>
                <c:ptCount val="15"/>
                <c:lvl>
                  <c:pt idx="0">
                    <c:v>FPC</c:v>
                  </c:pt>
                  <c:pt idx="1">
                    <c:v>BDI</c:v>
                  </c:pt>
                  <c:pt idx="2">
                    <c:v>BDI+FPC</c:v>
                  </c:pt>
                  <c:pt idx="3">
                    <c:v>Fibonacci</c:v>
                  </c:pt>
                  <c:pt idx="4">
                    <c:v>C-Pack</c:v>
                  </c:pt>
                  <c:pt idx="5">
                    <c:v>FPC</c:v>
                  </c:pt>
                  <c:pt idx="6">
                    <c:v>BDI</c:v>
                  </c:pt>
                  <c:pt idx="7">
                    <c:v>BDI+FPC</c:v>
                  </c:pt>
                  <c:pt idx="8">
                    <c:v>Fibonacci</c:v>
                  </c:pt>
                  <c:pt idx="9">
                    <c:v>C-Pack</c:v>
                  </c:pt>
                  <c:pt idx="10">
                    <c:v>FPC</c:v>
                  </c:pt>
                  <c:pt idx="11">
                    <c:v>BDI</c:v>
                  </c:pt>
                  <c:pt idx="12">
                    <c:v>BDI+FPC</c:v>
                  </c:pt>
                  <c:pt idx="13">
                    <c:v>Fibonacci</c:v>
                  </c:pt>
                  <c:pt idx="14">
                    <c:v>C-Pack</c:v>
                  </c:pt>
                </c:lvl>
                <c:lvl>
                  <c:pt idx="0">
                    <c:v>Discrete </c:v>
                  </c:pt>
                  <c:pt idx="5">
                    <c:v>Mobile</c:v>
                  </c:pt>
                  <c:pt idx="10">
                    <c:v>Open-Source</c:v>
                  </c:pt>
                </c:lvl>
              </c:multiLvlStrCache>
            </c:multiLvlStrRef>
          </c:cat>
          <c:val>
            <c:numRef>
              <c:f>'Compute (2)'!$G$200:$G$214</c:f>
              <c:numCache>
                <c:formatCode>General</c:formatCode>
                <c:ptCount val="15"/>
                <c:pt idx="0">
                  <c:v>1.2773416210530741</c:v>
                </c:pt>
                <c:pt idx="1">
                  <c:v>1.2911576184480675</c:v>
                </c:pt>
                <c:pt idx="2">
                  <c:v>1.372057432952595</c:v>
                </c:pt>
                <c:pt idx="3">
                  <c:v>1.2468168819536891</c:v>
                </c:pt>
                <c:pt idx="4">
                  <c:v>1.4378841483893205</c:v>
                </c:pt>
                <c:pt idx="5">
                  <c:v>1.0060714721857071</c:v>
                </c:pt>
                <c:pt idx="6">
                  <c:v>1.2549104426704836</c:v>
                </c:pt>
                <c:pt idx="7">
                  <c:v>1.2557498854805604</c:v>
                </c:pt>
                <c:pt idx="8">
                  <c:v>1.5686823806134533</c:v>
                </c:pt>
                <c:pt idx="9">
                  <c:v>1.4733276257625734</c:v>
                </c:pt>
                <c:pt idx="10">
                  <c:v>1.4291123051888324</c:v>
                </c:pt>
                <c:pt idx="11">
                  <c:v>1.6303358251770808</c:v>
                </c:pt>
                <c:pt idx="12">
                  <c:v>1.7155956990469732</c:v>
                </c:pt>
                <c:pt idx="13">
                  <c:v>1.7240291036299902</c:v>
                </c:pt>
                <c:pt idx="14">
                  <c:v>1.5615674409065936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26064080"/>
        <c:axId val="-126067888"/>
      </c:barChart>
      <c:catAx>
        <c:axId val="-12606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6067888"/>
        <c:crosses val="autoZero"/>
        <c:auto val="1"/>
        <c:lblAlgn val="ctr"/>
        <c:lblOffset val="100"/>
        <c:noMultiLvlLbl val="0"/>
      </c:catAx>
      <c:valAx>
        <c:axId val="-126067888"/>
        <c:scaling>
          <c:orientation val="minMax"/>
          <c:max val="1.8"/>
          <c:min val="0.9"/>
        </c:scaling>
        <c:delete val="0"/>
        <c:axPos val="l"/>
        <c:majorGridlines>
          <c:spPr>
            <a:ln w="6350" cap="flat" cmpd="dbl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1" i="0" baseline="0" dirty="0">
                    <a:solidFill>
                      <a:schemeClr val="tx1"/>
                    </a:solidFill>
                  </a:rPr>
                  <a:t>Compression Ratio</a:t>
                </a:r>
              </a:p>
            </c:rich>
          </c:tx>
          <c:layout>
            <c:manualLayout>
              <c:xMode val="edge"/>
              <c:yMode val="edge"/>
              <c:x val="4.368499076504326E-3"/>
              <c:y val="9.85929403311516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6064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46960906202513"/>
          <c:y val="5.0523901778439399E-2"/>
          <c:w val="0.84144851959294564"/>
          <c:h val="0.565976311232564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'128-32 NoZeros (2)'!$D$197</c:f>
              <c:strCache>
                <c:ptCount val="1"/>
                <c:pt idx="0">
                  <c:v>Without EC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'128-32 NoZeros (2)'!$B$198:$C$212</c:f>
              <c:multiLvlStrCache>
                <c:ptCount val="15"/>
                <c:lvl>
                  <c:pt idx="0">
                    <c:v>FPC</c:v>
                  </c:pt>
                  <c:pt idx="1">
                    <c:v>BDI</c:v>
                  </c:pt>
                  <c:pt idx="2">
                    <c:v>BDI+FPC</c:v>
                  </c:pt>
                  <c:pt idx="3">
                    <c:v>Fibonacci</c:v>
                  </c:pt>
                  <c:pt idx="4">
                    <c:v>C-Pack</c:v>
                  </c:pt>
                  <c:pt idx="5">
                    <c:v>FPC</c:v>
                  </c:pt>
                  <c:pt idx="6">
                    <c:v>BDI</c:v>
                  </c:pt>
                  <c:pt idx="7">
                    <c:v>BDI+FPC</c:v>
                  </c:pt>
                  <c:pt idx="8">
                    <c:v>Fibonacci</c:v>
                  </c:pt>
                  <c:pt idx="9">
                    <c:v>C-Pack</c:v>
                  </c:pt>
                  <c:pt idx="10">
                    <c:v>FPC</c:v>
                  </c:pt>
                  <c:pt idx="11">
                    <c:v>BDI</c:v>
                  </c:pt>
                  <c:pt idx="12">
                    <c:v>BDI+FPC</c:v>
                  </c:pt>
                  <c:pt idx="13">
                    <c:v>Fibonacci</c:v>
                  </c:pt>
                  <c:pt idx="14">
                    <c:v>C-Pack</c:v>
                  </c:pt>
                </c:lvl>
                <c:lvl>
                  <c:pt idx="0">
                    <c:v>Discrete</c:v>
                  </c:pt>
                  <c:pt idx="5">
                    <c:v>Mobile</c:v>
                  </c:pt>
                  <c:pt idx="10">
                    <c:v>Open-Source</c:v>
                  </c:pt>
                </c:lvl>
              </c:multiLvlStrCache>
            </c:multiLvlStrRef>
          </c:cat>
          <c:val>
            <c:numRef>
              <c:f>'128-32 NoZeros (2)'!$D$198:$D$212</c:f>
              <c:numCache>
                <c:formatCode>General</c:formatCode>
                <c:ptCount val="15"/>
                <c:pt idx="0">
                  <c:v>1.1884323177502112</c:v>
                </c:pt>
                <c:pt idx="1">
                  <c:v>1.1266768712924493</c:v>
                </c:pt>
                <c:pt idx="2">
                  <c:v>1.1487025003965186</c:v>
                </c:pt>
                <c:pt idx="3">
                  <c:v>1.1992890532798897</c:v>
                </c:pt>
                <c:pt idx="4">
                  <c:v>1.111568945445994</c:v>
                </c:pt>
                <c:pt idx="5">
                  <c:v>1.0919266279124826</c:v>
                </c:pt>
                <c:pt idx="6">
                  <c:v>2.1275739925193666</c:v>
                </c:pt>
                <c:pt idx="7">
                  <c:v>2.1398502181975498</c:v>
                </c:pt>
                <c:pt idx="8">
                  <c:v>1.9797335630510886</c:v>
                </c:pt>
                <c:pt idx="9">
                  <c:v>2.1895576214114891</c:v>
                </c:pt>
                <c:pt idx="10">
                  <c:v>1.9300227821221256</c:v>
                </c:pt>
                <c:pt idx="11">
                  <c:v>1.4886347433761162</c:v>
                </c:pt>
                <c:pt idx="12">
                  <c:v>1.6154838240881306</c:v>
                </c:pt>
                <c:pt idx="13">
                  <c:v>1.2358349981095584</c:v>
                </c:pt>
                <c:pt idx="14">
                  <c:v>2.0462118398009466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64827344"/>
        <c:axId val="-2064820816"/>
      </c:barChart>
      <c:catAx>
        <c:axId val="-2064827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4820816"/>
        <c:crosses val="autoZero"/>
        <c:auto val="1"/>
        <c:lblAlgn val="ctr"/>
        <c:lblOffset val="100"/>
        <c:noMultiLvlLbl val="0"/>
      </c:catAx>
      <c:valAx>
        <c:axId val="-2064820816"/>
        <c:scaling>
          <c:orientation val="minMax"/>
          <c:max val="2.2000000000000002"/>
          <c:min val="0.8"/>
        </c:scaling>
        <c:delete val="0"/>
        <c:axPos val="l"/>
        <c:majorGridlines>
          <c:spPr>
            <a:ln w="6350" cap="flat" cmpd="dbl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1" i="0" baseline="0" dirty="0">
                    <a:solidFill>
                      <a:schemeClr val="tx1"/>
                    </a:solidFill>
                  </a:rPr>
                  <a:t>Normalized </a:t>
                </a:r>
                <a:r>
                  <a:rPr lang="en-US" sz="2400" b="1" i="0" baseline="0" dirty="0" smtClean="0">
                    <a:solidFill>
                      <a:schemeClr val="tx1"/>
                    </a:solidFill>
                  </a:rPr>
                  <a:t>Bit Toggle </a:t>
                </a:r>
                <a:r>
                  <a:rPr lang="en-US" sz="2400" b="1" i="0" baseline="0" dirty="0">
                    <a:solidFill>
                      <a:schemeClr val="tx1"/>
                    </a:solidFill>
                  </a:rPr>
                  <a:t>#</a:t>
                </a:r>
              </a:p>
            </c:rich>
          </c:tx>
          <c:layout>
            <c:manualLayout>
              <c:xMode val="edge"/>
              <c:yMode val="edge"/>
              <c:x val="3.3126122392595665E-3"/>
              <c:y val="6.259992483870287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4827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398565481039"/>
          <c:y val="0.10762113448963199"/>
          <c:w val="0.82615983346909228"/>
          <c:h val="0.42898216785982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'128-32 NoZeros (2)'!$D$197</c:f>
              <c:strCache>
                <c:ptCount val="1"/>
                <c:pt idx="0">
                  <c:v>Without EC</c:v>
                </c:pt>
              </c:strCache>
            </c:strRef>
          </c:tx>
          <c:spPr>
            <a:solidFill>
              <a:srgbClr val="C00000"/>
            </a:solidFill>
            <a:ln w="19050">
              <a:solidFill>
                <a:schemeClr val="tx1"/>
              </a:solidFill>
            </a:ln>
            <a:effectLst/>
          </c:spPr>
          <c:invertIfNegative val="0"/>
          <c:cat>
            <c:multiLvlStrRef>
              <c:f>'128-32 NoZeros (2)'!$B$198:$C$212</c:f>
              <c:multiLvlStrCache>
                <c:ptCount val="15"/>
                <c:lvl>
                  <c:pt idx="0">
                    <c:v>FPC</c:v>
                  </c:pt>
                  <c:pt idx="1">
                    <c:v>BDI</c:v>
                  </c:pt>
                  <c:pt idx="2">
                    <c:v>BDI+FPC</c:v>
                  </c:pt>
                  <c:pt idx="3">
                    <c:v>Fibonacci</c:v>
                  </c:pt>
                  <c:pt idx="4">
                    <c:v>C-Pack</c:v>
                  </c:pt>
                  <c:pt idx="5">
                    <c:v>FPC</c:v>
                  </c:pt>
                  <c:pt idx="6">
                    <c:v>BDI</c:v>
                  </c:pt>
                  <c:pt idx="7">
                    <c:v>BDI+FPC</c:v>
                  </c:pt>
                  <c:pt idx="8">
                    <c:v>Fibonacci</c:v>
                  </c:pt>
                  <c:pt idx="9">
                    <c:v>C-Pack</c:v>
                  </c:pt>
                  <c:pt idx="10">
                    <c:v>FPC</c:v>
                  </c:pt>
                  <c:pt idx="11">
                    <c:v>BDI</c:v>
                  </c:pt>
                  <c:pt idx="12">
                    <c:v>BDI+FPC</c:v>
                  </c:pt>
                  <c:pt idx="13">
                    <c:v>Fibonacci</c:v>
                  </c:pt>
                  <c:pt idx="14">
                    <c:v>C-Pack</c:v>
                  </c:pt>
                </c:lvl>
                <c:lvl>
                  <c:pt idx="0">
                    <c:v>Discrete</c:v>
                  </c:pt>
                  <c:pt idx="5">
                    <c:v>Mobile</c:v>
                  </c:pt>
                  <c:pt idx="10">
                    <c:v>Open-Source</c:v>
                  </c:pt>
                </c:lvl>
              </c:multiLvlStrCache>
            </c:multiLvlStrRef>
          </c:cat>
          <c:val>
            <c:numRef>
              <c:f>'128-32 NoZeros (2)'!$D$198:$D$212</c:f>
              <c:numCache>
                <c:formatCode>General</c:formatCode>
                <c:ptCount val="15"/>
                <c:pt idx="0">
                  <c:v>1.1884323177502112</c:v>
                </c:pt>
                <c:pt idx="1">
                  <c:v>1.1266768712924493</c:v>
                </c:pt>
                <c:pt idx="2">
                  <c:v>1.1487025003965186</c:v>
                </c:pt>
                <c:pt idx="3">
                  <c:v>1.1992890532798897</c:v>
                </c:pt>
                <c:pt idx="4">
                  <c:v>1.111568945445994</c:v>
                </c:pt>
                <c:pt idx="5">
                  <c:v>1.0919266279124826</c:v>
                </c:pt>
                <c:pt idx="6">
                  <c:v>2.1275739925193666</c:v>
                </c:pt>
                <c:pt idx="7">
                  <c:v>2.1398502181975498</c:v>
                </c:pt>
                <c:pt idx="8">
                  <c:v>1.9797335630510886</c:v>
                </c:pt>
                <c:pt idx="9">
                  <c:v>2.1895576214114891</c:v>
                </c:pt>
                <c:pt idx="10">
                  <c:v>1.9300227821221256</c:v>
                </c:pt>
                <c:pt idx="11">
                  <c:v>1.4886347433761162</c:v>
                </c:pt>
                <c:pt idx="12">
                  <c:v>1.6154838240881306</c:v>
                </c:pt>
                <c:pt idx="13">
                  <c:v>1.2358349981095584</c:v>
                </c:pt>
                <c:pt idx="14">
                  <c:v>2.0462118398009466</c:v>
                </c:pt>
              </c:numCache>
            </c:numRef>
          </c:val>
        </c:ser>
        <c:ser>
          <c:idx val="1"/>
          <c:order val="1"/>
          <c:tx>
            <c:strRef>
              <c:f>'128-32 NoZeros (2)'!$E$197</c:f>
              <c:strCache>
                <c:ptCount val="1"/>
                <c:pt idx="0">
                  <c:v>With EC</c:v>
                </c:pt>
              </c:strCache>
            </c:strRef>
          </c:tx>
          <c:spPr>
            <a:solidFill>
              <a:srgbClr val="2A55D6"/>
            </a:solidFill>
            <a:ln w="19050">
              <a:solidFill>
                <a:schemeClr val="tx1"/>
              </a:solidFill>
            </a:ln>
            <a:effectLst/>
          </c:spPr>
          <c:invertIfNegative val="0"/>
          <c:cat>
            <c:multiLvlStrRef>
              <c:f>'128-32 NoZeros (2)'!$B$198:$C$212</c:f>
              <c:multiLvlStrCache>
                <c:ptCount val="15"/>
                <c:lvl>
                  <c:pt idx="0">
                    <c:v>FPC</c:v>
                  </c:pt>
                  <c:pt idx="1">
                    <c:v>BDI</c:v>
                  </c:pt>
                  <c:pt idx="2">
                    <c:v>BDI+FPC</c:v>
                  </c:pt>
                  <c:pt idx="3">
                    <c:v>Fibonacci</c:v>
                  </c:pt>
                  <c:pt idx="4">
                    <c:v>C-Pack</c:v>
                  </c:pt>
                  <c:pt idx="5">
                    <c:v>FPC</c:v>
                  </c:pt>
                  <c:pt idx="6">
                    <c:v>BDI</c:v>
                  </c:pt>
                  <c:pt idx="7">
                    <c:v>BDI+FPC</c:v>
                  </c:pt>
                  <c:pt idx="8">
                    <c:v>Fibonacci</c:v>
                  </c:pt>
                  <c:pt idx="9">
                    <c:v>C-Pack</c:v>
                  </c:pt>
                  <c:pt idx="10">
                    <c:v>FPC</c:v>
                  </c:pt>
                  <c:pt idx="11">
                    <c:v>BDI</c:v>
                  </c:pt>
                  <c:pt idx="12">
                    <c:v>BDI+FPC</c:v>
                  </c:pt>
                  <c:pt idx="13">
                    <c:v>Fibonacci</c:v>
                  </c:pt>
                  <c:pt idx="14">
                    <c:v>C-Pack</c:v>
                  </c:pt>
                </c:lvl>
                <c:lvl>
                  <c:pt idx="0">
                    <c:v>Discrete</c:v>
                  </c:pt>
                  <c:pt idx="5">
                    <c:v>Mobile</c:v>
                  </c:pt>
                  <c:pt idx="10">
                    <c:v>Open-Source</c:v>
                  </c:pt>
                </c:lvl>
              </c:multiLvlStrCache>
            </c:multiLvlStrRef>
          </c:cat>
          <c:val>
            <c:numRef>
              <c:f>'128-32 NoZeros (2)'!$E$198:$E$212</c:f>
              <c:numCache>
                <c:formatCode>General</c:formatCode>
                <c:ptCount val="15"/>
                <c:pt idx="0">
                  <c:v>1.0382214852089857</c:v>
                </c:pt>
                <c:pt idx="1">
                  <c:v>1.0283678639148159</c:v>
                </c:pt>
                <c:pt idx="2">
                  <c:v>1.0494343248080635</c:v>
                </c:pt>
                <c:pt idx="3">
                  <c:v>1.0090464116019915</c:v>
                </c:pt>
                <c:pt idx="4">
                  <c:v>1.046951598109606</c:v>
                </c:pt>
                <c:pt idx="5">
                  <c:v>1.0020727921312955</c:v>
                </c:pt>
                <c:pt idx="6">
                  <c:v>1.0344695948482738</c:v>
                </c:pt>
                <c:pt idx="7">
                  <c:v>1.0351599651207222</c:v>
                </c:pt>
                <c:pt idx="8">
                  <c:v>1.1484055563736646</c:v>
                </c:pt>
                <c:pt idx="9">
                  <c:v>1.1512555189912927</c:v>
                </c:pt>
                <c:pt idx="10">
                  <c:v>1.5484244812921562</c:v>
                </c:pt>
                <c:pt idx="11">
                  <c:v>1.3532574736764096</c:v>
                </c:pt>
                <c:pt idx="12">
                  <c:v>1.4124761928786054</c:v>
                </c:pt>
                <c:pt idx="13">
                  <c:v>1.0316569461505014</c:v>
                </c:pt>
                <c:pt idx="14">
                  <c:v>1.7288074241945512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26067344"/>
        <c:axId val="-126063536"/>
      </c:barChart>
      <c:catAx>
        <c:axId val="-126067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6063536"/>
        <c:crosses val="autoZero"/>
        <c:auto val="1"/>
        <c:lblAlgn val="ctr"/>
        <c:lblOffset val="100"/>
        <c:noMultiLvlLbl val="0"/>
      </c:catAx>
      <c:valAx>
        <c:axId val="-126063536"/>
        <c:scaling>
          <c:orientation val="minMax"/>
          <c:max val="2.2000000000000002"/>
          <c:min val="0.8"/>
        </c:scaling>
        <c:delete val="0"/>
        <c:axPos val="l"/>
        <c:majorGridlines>
          <c:spPr>
            <a:ln w="6350" cap="flat" cmpd="dbl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1" i="0" baseline="0" dirty="0">
                    <a:solidFill>
                      <a:schemeClr val="tx1"/>
                    </a:solidFill>
                  </a:rPr>
                  <a:t>Normalized Bit Toggle </a:t>
                </a:r>
                <a:r>
                  <a:rPr lang="en-US" sz="2400" b="1" i="0" baseline="0" dirty="0" smtClean="0">
                    <a:solidFill>
                      <a:schemeClr val="tx1"/>
                    </a:solidFill>
                  </a:rPr>
                  <a:t>Count</a:t>
                </a:r>
                <a:endParaRPr lang="en-US" sz="2400" b="1" i="0" baseline="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4.5130441668929315E-2"/>
              <c:y val="4.442299551265770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6067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920783885508178"/>
          <c:y val="1.8597811780860354E-2"/>
          <c:w val="0.47456415451219053"/>
          <c:h val="9.06832571227576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'Compute (2)'!$G$199</c:f>
              <c:strCache>
                <c:ptCount val="1"/>
                <c:pt idx="0">
                  <c:v>Without EC</c:v>
                </c:pt>
              </c:strCache>
            </c:strRef>
          </c:tx>
          <c:spPr>
            <a:solidFill>
              <a:srgbClr val="C00000"/>
            </a:solidFill>
            <a:ln w="19050">
              <a:solidFill>
                <a:schemeClr val="tx1"/>
              </a:solidFill>
            </a:ln>
            <a:effectLst/>
          </c:spPr>
          <c:invertIfNegative val="0"/>
          <c:cat>
            <c:multiLvlStrRef>
              <c:f>'Compute (2)'!$E$200:$F$215</c:f>
              <c:multiLvlStrCache>
                <c:ptCount val="15"/>
                <c:lvl>
                  <c:pt idx="0">
                    <c:v>FPC</c:v>
                  </c:pt>
                  <c:pt idx="1">
                    <c:v>BDI</c:v>
                  </c:pt>
                  <c:pt idx="2">
                    <c:v>BDI+FPC</c:v>
                  </c:pt>
                  <c:pt idx="3">
                    <c:v>Fibonacci</c:v>
                  </c:pt>
                  <c:pt idx="4">
                    <c:v>C-Pack</c:v>
                  </c:pt>
                  <c:pt idx="5">
                    <c:v>FPC</c:v>
                  </c:pt>
                  <c:pt idx="6">
                    <c:v>BDI</c:v>
                  </c:pt>
                  <c:pt idx="7">
                    <c:v>BDI+FPC</c:v>
                  </c:pt>
                  <c:pt idx="8">
                    <c:v>Fibonacci</c:v>
                  </c:pt>
                  <c:pt idx="9">
                    <c:v>C-Pack</c:v>
                  </c:pt>
                  <c:pt idx="10">
                    <c:v>FPC</c:v>
                  </c:pt>
                  <c:pt idx="11">
                    <c:v>BDI</c:v>
                  </c:pt>
                  <c:pt idx="12">
                    <c:v>BDI+FPC</c:v>
                  </c:pt>
                  <c:pt idx="13">
                    <c:v>Fibonacci</c:v>
                  </c:pt>
                  <c:pt idx="14">
                    <c:v>C-Pack</c:v>
                  </c:pt>
                </c:lvl>
                <c:lvl>
                  <c:pt idx="0">
                    <c:v>Discrete </c:v>
                  </c:pt>
                  <c:pt idx="5">
                    <c:v>Mobile</c:v>
                  </c:pt>
                  <c:pt idx="10">
                    <c:v>Open-Source</c:v>
                  </c:pt>
                </c:lvl>
              </c:multiLvlStrCache>
            </c:multiLvlStrRef>
          </c:cat>
          <c:val>
            <c:numRef>
              <c:f>'Compute (2)'!$G$200:$G$214</c:f>
              <c:numCache>
                <c:formatCode>General</c:formatCode>
                <c:ptCount val="15"/>
                <c:pt idx="0">
                  <c:v>1.2773416210530741</c:v>
                </c:pt>
                <c:pt idx="1">
                  <c:v>1.2911576184480675</c:v>
                </c:pt>
                <c:pt idx="2">
                  <c:v>1.372057432952595</c:v>
                </c:pt>
                <c:pt idx="3">
                  <c:v>1.2468168819536891</c:v>
                </c:pt>
                <c:pt idx="4">
                  <c:v>1.4378841483893205</c:v>
                </c:pt>
                <c:pt idx="5">
                  <c:v>1.0060714721857071</c:v>
                </c:pt>
                <c:pt idx="6">
                  <c:v>1.2549104426704836</c:v>
                </c:pt>
                <c:pt idx="7">
                  <c:v>1.2557498854805604</c:v>
                </c:pt>
                <c:pt idx="8">
                  <c:v>1.5686823806134533</c:v>
                </c:pt>
                <c:pt idx="9">
                  <c:v>1.4733276257625734</c:v>
                </c:pt>
                <c:pt idx="10">
                  <c:v>1.4291123051888324</c:v>
                </c:pt>
                <c:pt idx="11">
                  <c:v>1.6303358251770808</c:v>
                </c:pt>
                <c:pt idx="12">
                  <c:v>1.7155956990469732</c:v>
                </c:pt>
                <c:pt idx="13">
                  <c:v>1.7240291036299902</c:v>
                </c:pt>
                <c:pt idx="14">
                  <c:v>1.5615674409065936</c:v>
                </c:pt>
              </c:numCache>
            </c:numRef>
          </c:val>
        </c:ser>
        <c:ser>
          <c:idx val="1"/>
          <c:order val="1"/>
          <c:tx>
            <c:strRef>
              <c:f>'Compute (2)'!$H$199</c:f>
              <c:strCache>
                <c:ptCount val="1"/>
                <c:pt idx="0">
                  <c:v>With EC</c:v>
                </c:pt>
              </c:strCache>
            </c:strRef>
          </c:tx>
          <c:spPr>
            <a:solidFill>
              <a:srgbClr val="2A55D6"/>
            </a:solidFill>
            <a:ln w="19050">
              <a:solidFill>
                <a:schemeClr val="tx1"/>
              </a:solidFill>
            </a:ln>
            <a:effectLst/>
          </c:spPr>
          <c:invertIfNegative val="0"/>
          <c:cat>
            <c:multiLvlStrRef>
              <c:f>'Compute (2)'!$E$200:$F$215</c:f>
              <c:multiLvlStrCache>
                <c:ptCount val="15"/>
                <c:lvl>
                  <c:pt idx="0">
                    <c:v>FPC</c:v>
                  </c:pt>
                  <c:pt idx="1">
                    <c:v>BDI</c:v>
                  </c:pt>
                  <c:pt idx="2">
                    <c:v>BDI+FPC</c:v>
                  </c:pt>
                  <c:pt idx="3">
                    <c:v>Fibonacci</c:v>
                  </c:pt>
                  <c:pt idx="4">
                    <c:v>C-Pack</c:v>
                  </c:pt>
                  <c:pt idx="5">
                    <c:v>FPC</c:v>
                  </c:pt>
                  <c:pt idx="6">
                    <c:v>BDI</c:v>
                  </c:pt>
                  <c:pt idx="7">
                    <c:v>BDI+FPC</c:v>
                  </c:pt>
                  <c:pt idx="8">
                    <c:v>Fibonacci</c:v>
                  </c:pt>
                  <c:pt idx="9">
                    <c:v>C-Pack</c:v>
                  </c:pt>
                  <c:pt idx="10">
                    <c:v>FPC</c:v>
                  </c:pt>
                  <c:pt idx="11">
                    <c:v>BDI</c:v>
                  </c:pt>
                  <c:pt idx="12">
                    <c:v>BDI+FPC</c:v>
                  </c:pt>
                  <c:pt idx="13">
                    <c:v>Fibonacci</c:v>
                  </c:pt>
                  <c:pt idx="14">
                    <c:v>C-Pack</c:v>
                  </c:pt>
                </c:lvl>
                <c:lvl>
                  <c:pt idx="0">
                    <c:v>Discrete </c:v>
                  </c:pt>
                  <c:pt idx="5">
                    <c:v>Mobile</c:v>
                  </c:pt>
                  <c:pt idx="10">
                    <c:v>Open-Source</c:v>
                  </c:pt>
                </c:lvl>
              </c:multiLvlStrCache>
            </c:multiLvlStrRef>
          </c:cat>
          <c:val>
            <c:numRef>
              <c:f>'Compute (2)'!$H$200:$H$214</c:f>
              <c:numCache>
                <c:formatCode>General</c:formatCode>
                <c:ptCount val="15"/>
                <c:pt idx="0">
                  <c:v>1.2653121676103838</c:v>
                </c:pt>
                <c:pt idx="1">
                  <c:v>1.2793405038949852</c:v>
                </c:pt>
                <c:pt idx="2">
                  <c:v>1.3631174409624234</c:v>
                </c:pt>
                <c:pt idx="3">
                  <c:v>1.2174295813456659</c:v>
                </c:pt>
                <c:pt idx="4">
                  <c:v>1.4190467724044609</c:v>
                </c:pt>
                <c:pt idx="5">
                  <c:v>1.0034105297203622</c:v>
                </c:pt>
                <c:pt idx="6">
                  <c:v>1.1320918229040557</c:v>
                </c:pt>
                <c:pt idx="7">
                  <c:v>1.1323689840921574</c:v>
                </c:pt>
                <c:pt idx="8">
                  <c:v>1.4143755466981773</c:v>
                </c:pt>
                <c:pt idx="9">
                  <c:v>1.3154166443697566</c:v>
                </c:pt>
                <c:pt idx="10">
                  <c:v>1.3680915204133905</c:v>
                </c:pt>
                <c:pt idx="11">
                  <c:v>1.5866319990584068</c:v>
                </c:pt>
                <c:pt idx="12">
                  <c:v>1.6536936073861479</c:v>
                </c:pt>
                <c:pt idx="13">
                  <c:v>1.6866505209956235</c:v>
                </c:pt>
                <c:pt idx="14">
                  <c:v>1.5121437280310148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26062992"/>
        <c:axId val="-126062448"/>
      </c:barChart>
      <c:catAx>
        <c:axId val="-12606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6062448"/>
        <c:crosses val="autoZero"/>
        <c:auto val="1"/>
        <c:lblAlgn val="ctr"/>
        <c:lblOffset val="100"/>
        <c:noMultiLvlLbl val="0"/>
      </c:catAx>
      <c:valAx>
        <c:axId val="-126062448"/>
        <c:scaling>
          <c:orientation val="minMax"/>
          <c:min val="0.8"/>
        </c:scaling>
        <c:delete val="0"/>
        <c:axPos val="l"/>
        <c:majorGridlines>
          <c:spPr>
            <a:ln w="6350" cap="flat" cmpd="dbl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1" i="0" baseline="0" dirty="0">
                    <a:solidFill>
                      <a:schemeClr val="tx1"/>
                    </a:solidFill>
                  </a:rPr>
                  <a:t>Compression Ratio</a:t>
                </a:r>
              </a:p>
            </c:rich>
          </c:tx>
          <c:layout>
            <c:manualLayout>
              <c:xMode val="edge"/>
              <c:yMode val="edge"/>
              <c:x val="3.3126122392595665E-3"/>
              <c:y val="0.1148395266381176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6062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207441175116271"/>
          <c:y val="4.2751070589860468E-2"/>
          <c:w val="0.37282137809696864"/>
          <c:h val="9.06832571227576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4"/>
          <c:order val="0"/>
          <c:tx>
            <c:strRef>
              <c:f>Toggles!$F$3</c:f>
              <c:strCache>
                <c:ptCount val="1"/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Toggles!$A$4:$A$30</c:f>
              <c:strCache>
                <c:ptCount val="27"/>
                <c:pt idx="0">
                  <c:v>CUDA</c:v>
                </c:pt>
                <c:pt idx="1">
                  <c:v>BFS</c:v>
                </c:pt>
                <c:pt idx="2">
                  <c:v>CONS</c:v>
                </c:pt>
                <c:pt idx="3">
                  <c:v>FWT</c:v>
                </c:pt>
                <c:pt idx="4">
                  <c:v>JPEG</c:v>
                </c:pt>
                <c:pt idx="5">
                  <c:v>LPS</c:v>
                </c:pt>
                <c:pt idx="6">
                  <c:v>MUM</c:v>
                </c:pt>
                <c:pt idx="7">
                  <c:v>RAY</c:v>
                </c:pt>
                <c:pt idx="8">
                  <c:v>SLA</c:v>
                </c:pt>
                <c:pt idx="9">
                  <c:v>TRA</c:v>
                </c:pt>
                <c:pt idx="10">
                  <c:v>lonestar</c:v>
                </c:pt>
                <c:pt idx="11">
                  <c:v>bfs</c:v>
                </c:pt>
                <c:pt idx="12">
                  <c:v>bh</c:v>
                </c:pt>
                <c:pt idx="13">
                  <c:v>mst</c:v>
                </c:pt>
                <c:pt idx="14">
                  <c:v>sp</c:v>
                </c:pt>
                <c:pt idx="15">
                  <c:v>sssp</c:v>
                </c:pt>
                <c:pt idx="16">
                  <c:v>Mars</c:v>
                </c:pt>
                <c:pt idx="17">
                  <c:v>Kmeans</c:v>
                </c:pt>
                <c:pt idx="18">
                  <c:v>MatrixMul</c:v>
                </c:pt>
                <c:pt idx="19">
                  <c:v>PageViewCount</c:v>
                </c:pt>
                <c:pt idx="20">
                  <c:v>PageViewRank</c:v>
                </c:pt>
                <c:pt idx="21">
                  <c:v>SimilarityScore</c:v>
                </c:pt>
                <c:pt idx="22">
                  <c:v>rodinia</c:v>
                </c:pt>
                <c:pt idx="23">
                  <c:v>heartwall</c:v>
                </c:pt>
                <c:pt idx="24">
                  <c:v>nw</c:v>
                </c:pt>
                <c:pt idx="26">
                  <c:v>GeoMean</c:v>
                </c:pt>
              </c:strCache>
            </c:strRef>
          </c:cat>
          <c:val>
            <c:numRef>
              <c:f>Toggles!$F$4:$F$30</c:f>
              <c:numCache>
                <c:formatCode>General</c:formatCode>
                <c:ptCount val="27"/>
              </c:numCache>
            </c:numRef>
          </c:val>
        </c:ser>
        <c:ser>
          <c:idx val="6"/>
          <c:order val="1"/>
          <c:tx>
            <c:strRef>
              <c:f>Toggles!$H$3</c:f>
              <c:strCache>
                <c:ptCount val="1"/>
                <c:pt idx="0">
                  <c:v>Without EC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Toggles!$A$4:$A$30</c:f>
              <c:strCache>
                <c:ptCount val="27"/>
                <c:pt idx="0">
                  <c:v>CUDA</c:v>
                </c:pt>
                <c:pt idx="1">
                  <c:v>BFS</c:v>
                </c:pt>
                <c:pt idx="2">
                  <c:v>CONS</c:v>
                </c:pt>
                <c:pt idx="3">
                  <c:v>FWT</c:v>
                </c:pt>
                <c:pt idx="4">
                  <c:v>JPEG</c:v>
                </c:pt>
                <c:pt idx="5">
                  <c:v>LPS</c:v>
                </c:pt>
                <c:pt idx="6">
                  <c:v>MUM</c:v>
                </c:pt>
                <c:pt idx="7">
                  <c:v>RAY</c:v>
                </c:pt>
                <c:pt idx="8">
                  <c:v>SLA</c:v>
                </c:pt>
                <c:pt idx="9">
                  <c:v>TRA</c:v>
                </c:pt>
                <c:pt idx="10">
                  <c:v>lonestar</c:v>
                </c:pt>
                <c:pt idx="11">
                  <c:v>bfs</c:v>
                </c:pt>
                <c:pt idx="12">
                  <c:v>bh</c:v>
                </c:pt>
                <c:pt idx="13">
                  <c:v>mst</c:v>
                </c:pt>
                <c:pt idx="14">
                  <c:v>sp</c:v>
                </c:pt>
                <c:pt idx="15">
                  <c:v>sssp</c:v>
                </c:pt>
                <c:pt idx="16">
                  <c:v>Mars</c:v>
                </c:pt>
                <c:pt idx="17">
                  <c:v>Kmeans</c:v>
                </c:pt>
                <c:pt idx="18">
                  <c:v>MatrixMul</c:v>
                </c:pt>
                <c:pt idx="19">
                  <c:v>PageViewCount</c:v>
                </c:pt>
                <c:pt idx="20">
                  <c:v>PageViewRank</c:v>
                </c:pt>
                <c:pt idx="21">
                  <c:v>SimilarityScore</c:v>
                </c:pt>
                <c:pt idx="22">
                  <c:v>rodinia</c:v>
                </c:pt>
                <c:pt idx="23">
                  <c:v>heartwall</c:v>
                </c:pt>
                <c:pt idx="24">
                  <c:v>nw</c:v>
                </c:pt>
                <c:pt idx="26">
                  <c:v>GeoMean</c:v>
                </c:pt>
              </c:strCache>
            </c:strRef>
          </c:cat>
          <c:val>
            <c:numRef>
              <c:f>Toggles!$H$4:$H$30</c:f>
              <c:numCache>
                <c:formatCode>General</c:formatCode>
                <c:ptCount val="27"/>
                <c:pt idx="1">
                  <c:v>2.0123648248808279</c:v>
                </c:pt>
                <c:pt idx="2">
                  <c:v>1.7547472778487412</c:v>
                </c:pt>
                <c:pt idx="3">
                  <c:v>1.0000594774911566</c:v>
                </c:pt>
                <c:pt idx="4">
                  <c:v>1.430697463207216</c:v>
                </c:pt>
                <c:pt idx="5">
                  <c:v>0.85681210999820634</c:v>
                </c:pt>
                <c:pt idx="6">
                  <c:v>1.4374523177222442</c:v>
                </c:pt>
                <c:pt idx="7">
                  <c:v>0.95823643870722797</c:v>
                </c:pt>
                <c:pt idx="8">
                  <c:v>2.7669907158052061</c:v>
                </c:pt>
                <c:pt idx="9">
                  <c:v>2.3752758660666005</c:v>
                </c:pt>
                <c:pt idx="11">
                  <c:v>1.1672673861183294</c:v>
                </c:pt>
                <c:pt idx="12">
                  <c:v>1.118955974042162</c:v>
                </c:pt>
                <c:pt idx="13">
                  <c:v>1.8596676782350905</c:v>
                </c:pt>
                <c:pt idx="14">
                  <c:v>1.2159767141396827</c:v>
                </c:pt>
                <c:pt idx="15">
                  <c:v>1.2967462545380657</c:v>
                </c:pt>
                <c:pt idx="17">
                  <c:v>1.8162624666072709</c:v>
                </c:pt>
                <c:pt idx="18">
                  <c:v>9.6691095809335827</c:v>
                </c:pt>
                <c:pt idx="19">
                  <c:v>4.1441604322664105</c:v>
                </c:pt>
                <c:pt idx="20">
                  <c:v>10.665787346495964</c:v>
                </c:pt>
                <c:pt idx="21">
                  <c:v>5.805663817421773</c:v>
                </c:pt>
                <c:pt idx="23">
                  <c:v>2.4409295196663048</c:v>
                </c:pt>
                <c:pt idx="24">
                  <c:v>2.0520757802026517</c:v>
                </c:pt>
                <c:pt idx="26">
                  <c:v>2.0462118398009466</c:v>
                </c:pt>
              </c:numCache>
            </c:numRef>
          </c:val>
        </c:ser>
        <c:ser>
          <c:idx val="7"/>
          <c:order val="2"/>
          <c:tx>
            <c:v>EC</c:v>
          </c:tx>
          <c:spPr>
            <a:solidFill>
              <a:srgbClr val="2A55D6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Toggles!$A$4:$A$30</c:f>
              <c:strCache>
                <c:ptCount val="27"/>
                <c:pt idx="0">
                  <c:v>CUDA</c:v>
                </c:pt>
                <c:pt idx="1">
                  <c:v>BFS</c:v>
                </c:pt>
                <c:pt idx="2">
                  <c:v>CONS</c:v>
                </c:pt>
                <c:pt idx="3">
                  <c:v>FWT</c:v>
                </c:pt>
                <c:pt idx="4">
                  <c:v>JPEG</c:v>
                </c:pt>
                <c:pt idx="5">
                  <c:v>LPS</c:v>
                </c:pt>
                <c:pt idx="6">
                  <c:v>MUM</c:v>
                </c:pt>
                <c:pt idx="7">
                  <c:v>RAY</c:v>
                </c:pt>
                <c:pt idx="8">
                  <c:v>SLA</c:v>
                </c:pt>
                <c:pt idx="9">
                  <c:v>TRA</c:v>
                </c:pt>
                <c:pt idx="10">
                  <c:v>lonestar</c:v>
                </c:pt>
                <c:pt idx="11">
                  <c:v>bfs</c:v>
                </c:pt>
                <c:pt idx="12">
                  <c:v>bh</c:v>
                </c:pt>
                <c:pt idx="13">
                  <c:v>mst</c:v>
                </c:pt>
                <c:pt idx="14">
                  <c:v>sp</c:v>
                </c:pt>
                <c:pt idx="15">
                  <c:v>sssp</c:v>
                </c:pt>
                <c:pt idx="16">
                  <c:v>Mars</c:v>
                </c:pt>
                <c:pt idx="17">
                  <c:v>Kmeans</c:v>
                </c:pt>
                <c:pt idx="18">
                  <c:v>MatrixMul</c:v>
                </c:pt>
                <c:pt idx="19">
                  <c:v>PageViewCount</c:v>
                </c:pt>
                <c:pt idx="20">
                  <c:v>PageViewRank</c:v>
                </c:pt>
                <c:pt idx="21">
                  <c:v>SimilarityScore</c:v>
                </c:pt>
                <c:pt idx="22">
                  <c:v>rodinia</c:v>
                </c:pt>
                <c:pt idx="23">
                  <c:v>heartwall</c:v>
                </c:pt>
                <c:pt idx="24">
                  <c:v>nw</c:v>
                </c:pt>
                <c:pt idx="26">
                  <c:v>GeoMean</c:v>
                </c:pt>
              </c:strCache>
            </c:strRef>
          </c:cat>
          <c:val>
            <c:numRef>
              <c:f>Toggles!$I$4:$I$30</c:f>
              <c:numCache>
                <c:formatCode>General</c:formatCode>
                <c:ptCount val="27"/>
                <c:pt idx="1">
                  <c:v>1.4185111213483368</c:v>
                </c:pt>
                <c:pt idx="2">
                  <c:v>1.67628066970954</c:v>
                </c:pt>
                <c:pt idx="3">
                  <c:v>1.000040568109017</c:v>
                </c:pt>
                <c:pt idx="4">
                  <c:v>1.410315052187614</c:v>
                </c:pt>
                <c:pt idx="5">
                  <c:v>0.83793743922816222</c:v>
                </c:pt>
                <c:pt idx="6">
                  <c:v>1.2693197395280023</c:v>
                </c:pt>
                <c:pt idx="7">
                  <c:v>0.92430354515685065</c:v>
                </c:pt>
                <c:pt idx="8">
                  <c:v>1.4034282098868562</c:v>
                </c:pt>
                <c:pt idx="9">
                  <c:v>1.302922202547375</c:v>
                </c:pt>
                <c:pt idx="11">
                  <c:v>0.95982380291579739</c:v>
                </c:pt>
                <c:pt idx="12">
                  <c:v>1.1082440982577009</c:v>
                </c:pt>
                <c:pt idx="13">
                  <c:v>1.7146079900780693</c:v>
                </c:pt>
                <c:pt idx="14">
                  <c:v>1.192312048525066</c:v>
                </c:pt>
                <c:pt idx="15">
                  <c:v>0.99703438950153178</c:v>
                </c:pt>
                <c:pt idx="17">
                  <c:v>1.6610921854841174</c:v>
                </c:pt>
                <c:pt idx="18">
                  <c:v>8.2520889989316561</c:v>
                </c:pt>
                <c:pt idx="19">
                  <c:v>3.9371893382025531</c:v>
                </c:pt>
                <c:pt idx="20">
                  <c:v>9.3507373571229202</c:v>
                </c:pt>
                <c:pt idx="21">
                  <c:v>4.475146565731146</c:v>
                </c:pt>
                <c:pt idx="23">
                  <c:v>1.8181363251052558</c:v>
                </c:pt>
                <c:pt idx="24">
                  <c:v>1.8320801086654497</c:v>
                </c:pt>
                <c:pt idx="26">
                  <c:v>1.7288074241945512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64820272"/>
        <c:axId val="-2064823536"/>
      </c:barChart>
      <c:catAx>
        <c:axId val="-206482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4823536"/>
        <c:crosses val="autoZero"/>
        <c:auto val="1"/>
        <c:lblAlgn val="ctr"/>
        <c:lblOffset val="100"/>
        <c:noMultiLvlLbl val="0"/>
      </c:catAx>
      <c:valAx>
        <c:axId val="-2064823536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200" b="1" baseline="0" dirty="0">
                    <a:solidFill>
                      <a:schemeClr val="tx1"/>
                    </a:solidFill>
                  </a:rPr>
                  <a:t>Normalized Bit Toggle Count</a:t>
                </a:r>
              </a:p>
            </c:rich>
          </c:tx>
          <c:layout>
            <c:manualLayout>
              <c:xMode val="edge"/>
              <c:yMode val="edge"/>
              <c:x val="0"/>
              <c:y val="1.7121004798759866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4820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0.17702686374627657"/>
          <c:y val="3.8417098741220491E-2"/>
          <c:w val="0.49219109663314442"/>
          <c:h val="6.98729578384860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18899843401927"/>
          <c:y val="9.5792400949881257E-2"/>
          <c:w val="0.85900427887690511"/>
          <c:h val="0.55110736157980256"/>
        </c:manualLayout>
      </c:layout>
      <c:barChart>
        <c:barDir val="col"/>
        <c:grouping val="clustered"/>
        <c:varyColors val="0"/>
        <c:ser>
          <c:idx val="4"/>
          <c:order val="0"/>
          <c:tx>
            <c:strRef>
              <c:f>'DRAM Energy'!$H$3</c:f>
              <c:strCache>
                <c:ptCount val="1"/>
                <c:pt idx="0">
                  <c:v>Without EC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'DRAM Energy'!$A$4:$A$30</c:f>
              <c:strCache>
                <c:ptCount val="27"/>
                <c:pt idx="0">
                  <c:v>CUDA</c:v>
                </c:pt>
                <c:pt idx="1">
                  <c:v>BFS</c:v>
                </c:pt>
                <c:pt idx="2">
                  <c:v>CONS</c:v>
                </c:pt>
                <c:pt idx="3">
                  <c:v>FWT</c:v>
                </c:pt>
                <c:pt idx="4">
                  <c:v>JPEG</c:v>
                </c:pt>
                <c:pt idx="5">
                  <c:v>LPS</c:v>
                </c:pt>
                <c:pt idx="6">
                  <c:v>MUM</c:v>
                </c:pt>
                <c:pt idx="7">
                  <c:v>RAY</c:v>
                </c:pt>
                <c:pt idx="8">
                  <c:v>SLA</c:v>
                </c:pt>
                <c:pt idx="9">
                  <c:v>TRA</c:v>
                </c:pt>
                <c:pt idx="10">
                  <c:v>lonestar</c:v>
                </c:pt>
                <c:pt idx="11">
                  <c:v>bfs</c:v>
                </c:pt>
                <c:pt idx="12">
                  <c:v>bh</c:v>
                </c:pt>
                <c:pt idx="13">
                  <c:v>mst</c:v>
                </c:pt>
                <c:pt idx="14">
                  <c:v>sp</c:v>
                </c:pt>
                <c:pt idx="15">
                  <c:v>sssp</c:v>
                </c:pt>
                <c:pt idx="16">
                  <c:v>Mars</c:v>
                </c:pt>
                <c:pt idx="17">
                  <c:v>Kmeans</c:v>
                </c:pt>
                <c:pt idx="18">
                  <c:v>MatrixMul</c:v>
                </c:pt>
                <c:pt idx="19">
                  <c:v>PageViewCount</c:v>
                </c:pt>
                <c:pt idx="20">
                  <c:v>PageViewRank</c:v>
                </c:pt>
                <c:pt idx="21">
                  <c:v>SimilarityScore</c:v>
                </c:pt>
                <c:pt idx="22">
                  <c:v>rodinia</c:v>
                </c:pt>
                <c:pt idx="23">
                  <c:v>heartwall</c:v>
                </c:pt>
                <c:pt idx="24">
                  <c:v>nw</c:v>
                </c:pt>
                <c:pt idx="26">
                  <c:v>GeoMean</c:v>
                </c:pt>
              </c:strCache>
            </c:strRef>
          </c:cat>
          <c:val>
            <c:numRef>
              <c:f>'DRAM Energy'!$H$4:$H$30</c:f>
              <c:numCache>
                <c:formatCode>General</c:formatCode>
                <c:ptCount val="27"/>
                <c:pt idx="1">
                  <c:v>1.0504057938133236</c:v>
                </c:pt>
                <c:pt idx="2">
                  <c:v>1.1610006107562152</c:v>
                </c:pt>
                <c:pt idx="3">
                  <c:v>1.0000118953968</c:v>
                </c:pt>
                <c:pt idx="4">
                  <c:v>0.4489322017801346</c:v>
                </c:pt>
                <c:pt idx="5">
                  <c:v>0.51053484600864596</c:v>
                </c:pt>
                <c:pt idx="6">
                  <c:v>1.0610056924415134</c:v>
                </c:pt>
                <c:pt idx="7">
                  <c:v>0.9263639603861783</c:v>
                </c:pt>
                <c:pt idx="8">
                  <c:v>1.0448593645198743</c:v>
                </c:pt>
                <c:pt idx="9">
                  <c:v>1.2797943672964061</c:v>
                </c:pt>
                <c:pt idx="11">
                  <c:v>0.45092377515395493</c:v>
                </c:pt>
                <c:pt idx="12">
                  <c:v>0.74298408088784773</c:v>
                </c:pt>
                <c:pt idx="13">
                  <c:v>0.97324652005950074</c:v>
                </c:pt>
                <c:pt idx="14">
                  <c:v>1.0274713750921733</c:v>
                </c:pt>
                <c:pt idx="15">
                  <c:v>0.64905694620775711</c:v>
                </c:pt>
                <c:pt idx="17">
                  <c:v>0.86550183103984513</c:v>
                </c:pt>
                <c:pt idx="18">
                  <c:v>2.6804246584995037</c:v>
                </c:pt>
                <c:pt idx="19">
                  <c:v>1.3810716381842383</c:v>
                </c:pt>
                <c:pt idx="20">
                  <c:v>3.0811417174214815</c:v>
                </c:pt>
                <c:pt idx="21">
                  <c:v>1.7659700152878413</c:v>
                </c:pt>
                <c:pt idx="23">
                  <c:v>1.4082145810795319</c:v>
                </c:pt>
                <c:pt idx="24">
                  <c:v>0.77880182088587835</c:v>
                </c:pt>
                <c:pt idx="26">
                  <c:v>1.0203726396147164</c:v>
                </c:pt>
              </c:numCache>
            </c:numRef>
          </c:val>
        </c:ser>
        <c:ser>
          <c:idx val="6"/>
          <c:order val="1"/>
          <c:tx>
            <c:strRef>
              <c:f>'DRAM Energy'!$I$3</c:f>
              <c:strCache>
                <c:ptCount val="1"/>
                <c:pt idx="0">
                  <c:v>EC</c:v>
                </c:pt>
              </c:strCache>
            </c:strRef>
          </c:tx>
          <c:spPr>
            <a:solidFill>
              <a:srgbClr val="2A55D6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'DRAM Energy'!$A$4:$A$30</c:f>
              <c:strCache>
                <c:ptCount val="27"/>
                <c:pt idx="0">
                  <c:v>CUDA</c:v>
                </c:pt>
                <c:pt idx="1">
                  <c:v>BFS</c:v>
                </c:pt>
                <c:pt idx="2">
                  <c:v>CONS</c:v>
                </c:pt>
                <c:pt idx="3">
                  <c:v>FWT</c:v>
                </c:pt>
                <c:pt idx="4">
                  <c:v>JPEG</c:v>
                </c:pt>
                <c:pt idx="5">
                  <c:v>LPS</c:v>
                </c:pt>
                <c:pt idx="6">
                  <c:v>MUM</c:v>
                </c:pt>
                <c:pt idx="7">
                  <c:v>RAY</c:v>
                </c:pt>
                <c:pt idx="8">
                  <c:v>SLA</c:v>
                </c:pt>
                <c:pt idx="9">
                  <c:v>TRA</c:v>
                </c:pt>
                <c:pt idx="10">
                  <c:v>lonestar</c:v>
                </c:pt>
                <c:pt idx="11">
                  <c:v>bfs</c:v>
                </c:pt>
                <c:pt idx="12">
                  <c:v>bh</c:v>
                </c:pt>
                <c:pt idx="13">
                  <c:v>mst</c:v>
                </c:pt>
                <c:pt idx="14">
                  <c:v>sp</c:v>
                </c:pt>
                <c:pt idx="15">
                  <c:v>sssp</c:v>
                </c:pt>
                <c:pt idx="16">
                  <c:v>Mars</c:v>
                </c:pt>
                <c:pt idx="17">
                  <c:v>Kmeans</c:v>
                </c:pt>
                <c:pt idx="18">
                  <c:v>MatrixMul</c:v>
                </c:pt>
                <c:pt idx="19">
                  <c:v>PageViewCount</c:v>
                </c:pt>
                <c:pt idx="20">
                  <c:v>PageViewRank</c:v>
                </c:pt>
                <c:pt idx="21">
                  <c:v>SimilarityScore</c:v>
                </c:pt>
                <c:pt idx="22">
                  <c:v>rodinia</c:v>
                </c:pt>
                <c:pt idx="23">
                  <c:v>heartwall</c:v>
                </c:pt>
                <c:pt idx="24">
                  <c:v>nw</c:v>
                </c:pt>
                <c:pt idx="26">
                  <c:v>GeoMean</c:v>
                </c:pt>
              </c:strCache>
            </c:strRef>
          </c:cat>
          <c:val>
            <c:numRef>
              <c:f>'DRAM Energy'!$I$4:$I$30</c:f>
              <c:numCache>
                <c:formatCode>General</c:formatCode>
                <c:ptCount val="27"/>
                <c:pt idx="1">
                  <c:v>0.92289688704118489</c:v>
                </c:pt>
                <c:pt idx="2">
                  <c:v>1.1168621873912721</c:v>
                </c:pt>
                <c:pt idx="3">
                  <c:v>1.0000081136218035</c:v>
                </c:pt>
                <c:pt idx="4">
                  <c:v>0.44772280170779161</c:v>
                </c:pt>
                <c:pt idx="5">
                  <c:v>0.50935020794099284</c:v>
                </c:pt>
                <c:pt idx="6">
                  <c:v>1.0038652106403019</c:v>
                </c:pt>
                <c:pt idx="7">
                  <c:v>0.91495373513872913</c:v>
                </c:pt>
                <c:pt idx="8">
                  <c:v>0.76017001109316829</c:v>
                </c:pt>
                <c:pt idx="9">
                  <c:v>0.99855322918189382</c:v>
                </c:pt>
                <c:pt idx="11">
                  <c:v>0.44076085713764046</c:v>
                </c:pt>
                <c:pt idx="12">
                  <c:v>0.73899127682373944</c:v>
                </c:pt>
                <c:pt idx="13">
                  <c:v>0.96069299413909282</c:v>
                </c:pt>
                <c:pt idx="14">
                  <c:v>1.0191089840209986</c:v>
                </c:pt>
                <c:pt idx="15">
                  <c:v>0.60736562269088668</c:v>
                </c:pt>
                <c:pt idx="17">
                  <c:v>0.84222346076238896</c:v>
                </c:pt>
                <c:pt idx="18">
                  <c:v>2.4183988828906426</c:v>
                </c:pt>
                <c:pt idx="19">
                  <c:v>1.3729061586622195</c:v>
                </c:pt>
                <c:pt idx="20">
                  <c:v>2.6284039362475418</c:v>
                </c:pt>
                <c:pt idx="21">
                  <c:v>1.6501716785335216</c:v>
                </c:pt>
                <c:pt idx="23">
                  <c:v>1.1468255450543261</c:v>
                </c:pt>
                <c:pt idx="24">
                  <c:v>0.76192502987028654</c:v>
                </c:pt>
                <c:pt idx="26">
                  <c:v>0.94944470725066599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64832784"/>
        <c:axId val="-2064825168"/>
      </c:barChart>
      <c:catAx>
        <c:axId val="-2064832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4825168"/>
        <c:crosses val="autoZero"/>
        <c:auto val="1"/>
        <c:lblAlgn val="ctr"/>
        <c:lblOffset val="100"/>
        <c:noMultiLvlLbl val="0"/>
      </c:catAx>
      <c:valAx>
        <c:axId val="-2064825168"/>
        <c:scaling>
          <c:orientation val="minMax"/>
          <c:max val="3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1" baseline="0" dirty="0">
                    <a:solidFill>
                      <a:schemeClr val="tx1"/>
                    </a:solidFill>
                  </a:rPr>
                  <a:t>Normalized </a:t>
                </a:r>
                <a:r>
                  <a:rPr lang="en-US" sz="2400" b="1" baseline="0" dirty="0" smtClean="0">
                    <a:solidFill>
                      <a:schemeClr val="tx1"/>
                    </a:solidFill>
                  </a:rPr>
                  <a:t>DRAM Energy</a:t>
                </a:r>
                <a:endParaRPr lang="en-US" sz="2400" b="1" baseline="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2.6266569619973986E-3"/>
              <c:y val="5.901199850018747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4832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8488508789342509"/>
          <c:y val="9.7214723159605054E-2"/>
          <c:w val="0.40759251545169756"/>
          <c:h val="8.88521147973426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67553380151805"/>
          <c:y val="0.13301103653710436"/>
          <c:w val="0.87530644818046377"/>
          <c:h val="0.49697788006174159"/>
        </c:manualLayout>
      </c:layout>
      <c:barChart>
        <c:barDir val="col"/>
        <c:grouping val="clustered"/>
        <c:varyColors val="0"/>
        <c:ser>
          <c:idx val="4"/>
          <c:order val="0"/>
          <c:tx>
            <c:strRef>
              <c:f>Toggles!$H$3</c:f>
              <c:strCache>
                <c:ptCount val="1"/>
                <c:pt idx="0">
                  <c:v>Without EC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Toggles!$A$4:$A$30</c:f>
              <c:strCache>
                <c:ptCount val="27"/>
                <c:pt idx="0">
                  <c:v>CUDA</c:v>
                </c:pt>
                <c:pt idx="1">
                  <c:v>BFS</c:v>
                </c:pt>
                <c:pt idx="2">
                  <c:v>CONS</c:v>
                </c:pt>
                <c:pt idx="3">
                  <c:v>FWT</c:v>
                </c:pt>
                <c:pt idx="4">
                  <c:v>JPEG</c:v>
                </c:pt>
                <c:pt idx="5">
                  <c:v>LPS</c:v>
                </c:pt>
                <c:pt idx="6">
                  <c:v>MUM</c:v>
                </c:pt>
                <c:pt idx="7">
                  <c:v>RAY</c:v>
                </c:pt>
                <c:pt idx="8">
                  <c:v>SLA</c:v>
                </c:pt>
                <c:pt idx="9">
                  <c:v>TRA</c:v>
                </c:pt>
                <c:pt idx="10">
                  <c:v>lonestar</c:v>
                </c:pt>
                <c:pt idx="11">
                  <c:v>bfs</c:v>
                </c:pt>
                <c:pt idx="12">
                  <c:v>bh</c:v>
                </c:pt>
                <c:pt idx="13">
                  <c:v>mst</c:v>
                </c:pt>
                <c:pt idx="14">
                  <c:v>sp</c:v>
                </c:pt>
                <c:pt idx="15">
                  <c:v>sssp</c:v>
                </c:pt>
                <c:pt idx="16">
                  <c:v>Mars</c:v>
                </c:pt>
                <c:pt idx="17">
                  <c:v>Kmeans</c:v>
                </c:pt>
                <c:pt idx="18">
                  <c:v>MatrixMul</c:v>
                </c:pt>
                <c:pt idx="19">
                  <c:v>PageViewCount</c:v>
                </c:pt>
                <c:pt idx="20">
                  <c:v>PageViewRank</c:v>
                </c:pt>
                <c:pt idx="21">
                  <c:v>SimilarityScore</c:v>
                </c:pt>
                <c:pt idx="22">
                  <c:v>rodinia</c:v>
                </c:pt>
                <c:pt idx="23">
                  <c:v>heartwall</c:v>
                </c:pt>
                <c:pt idx="24">
                  <c:v>nw</c:v>
                </c:pt>
                <c:pt idx="26">
                  <c:v>GeoMean</c:v>
                </c:pt>
              </c:strCache>
            </c:strRef>
          </c:cat>
          <c:val>
            <c:numRef>
              <c:f>Toggles!$H$4:$H$30</c:f>
              <c:numCache>
                <c:formatCode>General</c:formatCode>
                <c:ptCount val="27"/>
                <c:pt idx="1">
                  <c:v>1.6416404245245442</c:v>
                </c:pt>
                <c:pt idx="2">
                  <c:v>1.849275930649114</c:v>
                </c:pt>
                <c:pt idx="3">
                  <c:v>1</c:v>
                </c:pt>
                <c:pt idx="4">
                  <c:v>2.1025808271582003</c:v>
                </c:pt>
                <c:pt idx="5">
                  <c:v>1.7013058274882233</c:v>
                </c:pt>
                <c:pt idx="6">
                  <c:v>1.3774090105643024</c:v>
                </c:pt>
                <c:pt idx="7">
                  <c:v>1.0576242228655499</c:v>
                </c:pt>
                <c:pt idx="8">
                  <c:v>6.0515558399714351</c:v>
                </c:pt>
                <c:pt idx="9">
                  <c:v>1.9667169402504223</c:v>
                </c:pt>
                <c:pt idx="11">
                  <c:v>1.0188946031973656</c:v>
                </c:pt>
                <c:pt idx="12">
                  <c:v>1.1229185838730653</c:v>
                </c:pt>
                <c:pt idx="13">
                  <c:v>1.3015109067527462</c:v>
                </c:pt>
                <c:pt idx="14">
                  <c:v>1.5273473438094323</c:v>
                </c:pt>
                <c:pt idx="15">
                  <c:v>1.0696283712541592</c:v>
                </c:pt>
                <c:pt idx="17">
                  <c:v>1.930192334866494</c:v>
                </c:pt>
                <c:pt idx="18">
                  <c:v>3.9288726304385033</c:v>
                </c:pt>
                <c:pt idx="19">
                  <c:v>4.4400433862803839</c:v>
                </c:pt>
                <c:pt idx="20">
                  <c:v>3.8980665768141152</c:v>
                </c:pt>
                <c:pt idx="21">
                  <c:v>3.8166462563627328</c:v>
                </c:pt>
                <c:pt idx="23">
                  <c:v>2.4636264246559856</c:v>
                </c:pt>
                <c:pt idx="24">
                  <c:v>1.7560434270650329</c:v>
                </c:pt>
                <c:pt idx="26">
                  <c:v>1.9300227821221256</c:v>
                </c:pt>
              </c:numCache>
            </c:numRef>
          </c:val>
        </c:ser>
        <c:ser>
          <c:idx val="6"/>
          <c:order val="1"/>
          <c:tx>
            <c:strRef>
              <c:f>Toggles!$I$3</c:f>
              <c:strCache>
                <c:ptCount val="1"/>
                <c:pt idx="0">
                  <c:v>MC</c:v>
                </c:pt>
              </c:strCache>
            </c:strRef>
          </c:tx>
          <c:spPr>
            <a:solidFill>
              <a:srgbClr val="2A55D6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Toggles!$A$4:$A$30</c:f>
              <c:strCache>
                <c:ptCount val="27"/>
                <c:pt idx="0">
                  <c:v>CUDA</c:v>
                </c:pt>
                <c:pt idx="1">
                  <c:v>BFS</c:v>
                </c:pt>
                <c:pt idx="2">
                  <c:v>CONS</c:v>
                </c:pt>
                <c:pt idx="3">
                  <c:v>FWT</c:v>
                </c:pt>
                <c:pt idx="4">
                  <c:v>JPEG</c:v>
                </c:pt>
                <c:pt idx="5">
                  <c:v>LPS</c:v>
                </c:pt>
                <c:pt idx="6">
                  <c:v>MUM</c:v>
                </c:pt>
                <c:pt idx="7">
                  <c:v>RAY</c:v>
                </c:pt>
                <c:pt idx="8">
                  <c:v>SLA</c:v>
                </c:pt>
                <c:pt idx="9">
                  <c:v>TRA</c:v>
                </c:pt>
                <c:pt idx="10">
                  <c:v>lonestar</c:v>
                </c:pt>
                <c:pt idx="11">
                  <c:v>bfs</c:v>
                </c:pt>
                <c:pt idx="12">
                  <c:v>bh</c:v>
                </c:pt>
                <c:pt idx="13">
                  <c:v>mst</c:v>
                </c:pt>
                <c:pt idx="14">
                  <c:v>sp</c:v>
                </c:pt>
                <c:pt idx="15">
                  <c:v>sssp</c:v>
                </c:pt>
                <c:pt idx="16">
                  <c:v>Mars</c:v>
                </c:pt>
                <c:pt idx="17">
                  <c:v>Kmeans</c:v>
                </c:pt>
                <c:pt idx="18">
                  <c:v>MatrixMul</c:v>
                </c:pt>
                <c:pt idx="19">
                  <c:v>PageViewCount</c:v>
                </c:pt>
                <c:pt idx="20">
                  <c:v>PageViewRank</c:v>
                </c:pt>
                <c:pt idx="21">
                  <c:v>SimilarityScore</c:v>
                </c:pt>
                <c:pt idx="22">
                  <c:v>rodinia</c:v>
                </c:pt>
                <c:pt idx="23">
                  <c:v>heartwall</c:v>
                </c:pt>
                <c:pt idx="24">
                  <c:v>nw</c:v>
                </c:pt>
                <c:pt idx="26">
                  <c:v>GeoMean</c:v>
                </c:pt>
              </c:strCache>
            </c:strRef>
          </c:cat>
          <c:val>
            <c:numRef>
              <c:f>Toggles!$I$4:$I$30</c:f>
              <c:numCache>
                <c:formatCode>General</c:formatCode>
                <c:ptCount val="27"/>
                <c:pt idx="1">
                  <c:v>1.64377394465024</c:v>
                </c:pt>
                <c:pt idx="2">
                  <c:v>1.472024616901678</c:v>
                </c:pt>
                <c:pt idx="3">
                  <c:v>1</c:v>
                </c:pt>
                <c:pt idx="4">
                  <c:v>1.9940250858326281</c:v>
                </c:pt>
                <c:pt idx="5">
                  <c:v>1.278303155887434</c:v>
                </c:pt>
                <c:pt idx="6">
                  <c:v>1.2235252690071057</c:v>
                </c:pt>
                <c:pt idx="7">
                  <c:v>1.0204451615965071</c:v>
                </c:pt>
                <c:pt idx="8">
                  <c:v>4.570284665849206</c:v>
                </c:pt>
                <c:pt idx="9">
                  <c:v>1.2445144093624221</c:v>
                </c:pt>
                <c:pt idx="11">
                  <c:v>0.99130253506311039</c:v>
                </c:pt>
                <c:pt idx="12">
                  <c:v>1.1021777090866909</c:v>
                </c:pt>
                <c:pt idx="13">
                  <c:v>1.2237925252224728</c:v>
                </c:pt>
                <c:pt idx="14">
                  <c:v>1.2720453613675382</c:v>
                </c:pt>
                <c:pt idx="15">
                  <c:v>1.0494626605133763</c:v>
                </c:pt>
                <c:pt idx="17">
                  <c:v>1.9441560614106779</c:v>
                </c:pt>
                <c:pt idx="18">
                  <c:v>2.8621716843102853</c:v>
                </c:pt>
                <c:pt idx="19">
                  <c:v>4.165749839865903</c:v>
                </c:pt>
                <c:pt idx="20">
                  <c:v>2.6888397326957727</c:v>
                </c:pt>
                <c:pt idx="21">
                  <c:v>2.8214186903236156</c:v>
                </c:pt>
                <c:pt idx="23">
                  <c:v>2.1127252144489659</c:v>
                </c:pt>
                <c:pt idx="24">
                  <c:v>1.5832883697193585</c:v>
                </c:pt>
                <c:pt idx="26">
                  <c:v>1.6673675320859143</c:v>
                </c:pt>
              </c:numCache>
            </c:numRef>
          </c:val>
        </c:ser>
        <c:ser>
          <c:idx val="7"/>
          <c:order val="2"/>
          <c:tx>
            <c:strRef>
              <c:f>Toggles!$J$3</c:f>
              <c:strCache>
                <c:ptCount val="1"/>
                <c:pt idx="0">
                  <c:v>EC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Toggles!$A$4:$A$30</c:f>
              <c:strCache>
                <c:ptCount val="27"/>
                <c:pt idx="0">
                  <c:v>CUDA</c:v>
                </c:pt>
                <c:pt idx="1">
                  <c:v>BFS</c:v>
                </c:pt>
                <c:pt idx="2">
                  <c:v>CONS</c:v>
                </c:pt>
                <c:pt idx="3">
                  <c:v>FWT</c:v>
                </c:pt>
                <c:pt idx="4">
                  <c:v>JPEG</c:v>
                </c:pt>
                <c:pt idx="5">
                  <c:v>LPS</c:v>
                </c:pt>
                <c:pt idx="6">
                  <c:v>MUM</c:v>
                </c:pt>
                <c:pt idx="7">
                  <c:v>RAY</c:v>
                </c:pt>
                <c:pt idx="8">
                  <c:v>SLA</c:v>
                </c:pt>
                <c:pt idx="9">
                  <c:v>TRA</c:v>
                </c:pt>
                <c:pt idx="10">
                  <c:v>lonestar</c:v>
                </c:pt>
                <c:pt idx="11">
                  <c:v>bfs</c:v>
                </c:pt>
                <c:pt idx="12">
                  <c:v>bh</c:v>
                </c:pt>
                <c:pt idx="13">
                  <c:v>mst</c:v>
                </c:pt>
                <c:pt idx="14">
                  <c:v>sp</c:v>
                </c:pt>
                <c:pt idx="15">
                  <c:v>sssp</c:v>
                </c:pt>
                <c:pt idx="16">
                  <c:v>Mars</c:v>
                </c:pt>
                <c:pt idx="17">
                  <c:v>Kmeans</c:v>
                </c:pt>
                <c:pt idx="18">
                  <c:v>MatrixMul</c:v>
                </c:pt>
                <c:pt idx="19">
                  <c:v>PageViewCount</c:v>
                </c:pt>
                <c:pt idx="20">
                  <c:v>PageViewRank</c:v>
                </c:pt>
                <c:pt idx="21">
                  <c:v>SimilarityScore</c:v>
                </c:pt>
                <c:pt idx="22">
                  <c:v>rodinia</c:v>
                </c:pt>
                <c:pt idx="23">
                  <c:v>heartwall</c:v>
                </c:pt>
                <c:pt idx="24">
                  <c:v>nw</c:v>
                </c:pt>
                <c:pt idx="26">
                  <c:v>GeoMean</c:v>
                </c:pt>
              </c:strCache>
            </c:strRef>
          </c:cat>
          <c:val>
            <c:numRef>
              <c:f>Toggles!$J$4:$J$30</c:f>
              <c:numCache>
                <c:formatCode>General</c:formatCode>
                <c:ptCount val="27"/>
                <c:pt idx="1">
                  <c:v>1.4981405136488004</c:v>
                </c:pt>
                <c:pt idx="2">
                  <c:v>1.7534846032545155</c:v>
                </c:pt>
                <c:pt idx="3">
                  <c:v>1</c:v>
                </c:pt>
                <c:pt idx="4">
                  <c:v>1.8462154519371685</c:v>
                </c:pt>
                <c:pt idx="5">
                  <c:v>1.1343258220128576</c:v>
                </c:pt>
                <c:pt idx="6">
                  <c:v>1.2261860093361694</c:v>
                </c:pt>
                <c:pt idx="7">
                  <c:v>1.0240709980541978</c:v>
                </c:pt>
                <c:pt idx="8">
                  <c:v>2.9997207443520093</c:v>
                </c:pt>
                <c:pt idx="9">
                  <c:v>1.1328916929935027</c:v>
                </c:pt>
                <c:pt idx="11">
                  <c:v>0.97082503496551353</c:v>
                </c:pt>
                <c:pt idx="12">
                  <c:v>1.096885037813409</c:v>
                </c:pt>
                <c:pt idx="13">
                  <c:v>1.2063690053159515</c:v>
                </c:pt>
                <c:pt idx="14">
                  <c:v>1.0870340721162495</c:v>
                </c:pt>
                <c:pt idx="15">
                  <c:v>1.0187668094298279</c:v>
                </c:pt>
                <c:pt idx="17">
                  <c:v>1.6748275804588491</c:v>
                </c:pt>
                <c:pt idx="18">
                  <c:v>2.8533105440256099</c:v>
                </c:pt>
                <c:pt idx="19">
                  <c:v>3.4219553247308396</c:v>
                </c:pt>
                <c:pt idx="20">
                  <c:v>2.5959153223638105</c:v>
                </c:pt>
                <c:pt idx="21">
                  <c:v>2.5079041254152159</c:v>
                </c:pt>
                <c:pt idx="23">
                  <c:v>1.806602721210516</c:v>
                </c:pt>
                <c:pt idx="24">
                  <c:v>1.5132214058537201</c:v>
                </c:pt>
                <c:pt idx="26">
                  <c:v>1.5484244812921562</c:v>
                </c:pt>
              </c:numCache>
            </c:numRef>
          </c:val>
        </c:ser>
        <c:ser>
          <c:idx val="8"/>
          <c:order val="3"/>
          <c:tx>
            <c:strRef>
              <c:f>Toggles!$K$3</c:f>
              <c:strCache>
                <c:ptCount val="1"/>
                <c:pt idx="0">
                  <c:v>MC+EC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Toggles!$A$4:$A$30</c:f>
              <c:strCache>
                <c:ptCount val="27"/>
                <c:pt idx="0">
                  <c:v>CUDA</c:v>
                </c:pt>
                <c:pt idx="1">
                  <c:v>BFS</c:v>
                </c:pt>
                <c:pt idx="2">
                  <c:v>CONS</c:v>
                </c:pt>
                <c:pt idx="3">
                  <c:v>FWT</c:v>
                </c:pt>
                <c:pt idx="4">
                  <c:v>JPEG</c:v>
                </c:pt>
                <c:pt idx="5">
                  <c:v>LPS</c:v>
                </c:pt>
                <c:pt idx="6">
                  <c:v>MUM</c:v>
                </c:pt>
                <c:pt idx="7">
                  <c:v>RAY</c:v>
                </c:pt>
                <c:pt idx="8">
                  <c:v>SLA</c:v>
                </c:pt>
                <c:pt idx="9">
                  <c:v>TRA</c:v>
                </c:pt>
                <c:pt idx="10">
                  <c:v>lonestar</c:v>
                </c:pt>
                <c:pt idx="11">
                  <c:v>bfs</c:v>
                </c:pt>
                <c:pt idx="12">
                  <c:v>bh</c:v>
                </c:pt>
                <c:pt idx="13">
                  <c:v>mst</c:v>
                </c:pt>
                <c:pt idx="14">
                  <c:v>sp</c:v>
                </c:pt>
                <c:pt idx="15">
                  <c:v>sssp</c:v>
                </c:pt>
                <c:pt idx="16">
                  <c:v>Mars</c:v>
                </c:pt>
                <c:pt idx="17">
                  <c:v>Kmeans</c:v>
                </c:pt>
                <c:pt idx="18">
                  <c:v>MatrixMul</c:v>
                </c:pt>
                <c:pt idx="19">
                  <c:v>PageViewCount</c:v>
                </c:pt>
                <c:pt idx="20">
                  <c:v>PageViewRank</c:v>
                </c:pt>
                <c:pt idx="21">
                  <c:v>SimilarityScore</c:v>
                </c:pt>
                <c:pt idx="22">
                  <c:v>rodinia</c:v>
                </c:pt>
                <c:pt idx="23">
                  <c:v>heartwall</c:v>
                </c:pt>
                <c:pt idx="24">
                  <c:v>nw</c:v>
                </c:pt>
                <c:pt idx="26">
                  <c:v>GeoMean</c:v>
                </c:pt>
              </c:strCache>
            </c:strRef>
          </c:cat>
          <c:val>
            <c:numRef>
              <c:f>Toggles!$K$4:$K$30</c:f>
              <c:numCache>
                <c:formatCode>General</c:formatCode>
                <c:ptCount val="27"/>
                <c:pt idx="1">
                  <c:v>1.4769627785665889</c:v>
                </c:pt>
                <c:pt idx="2">
                  <c:v>1.4489303828278752</c:v>
                </c:pt>
                <c:pt idx="3">
                  <c:v>1</c:v>
                </c:pt>
                <c:pt idx="4">
                  <c:v>1.8570781816555548</c:v>
                </c:pt>
                <c:pt idx="5">
                  <c:v>0.9416920767684015</c:v>
                </c:pt>
                <c:pt idx="6">
                  <c:v>1.1558793851537199</c:v>
                </c:pt>
                <c:pt idx="7">
                  <c:v>0.99921218736652273</c:v>
                </c:pt>
                <c:pt idx="8">
                  <c:v>2.5298586411528734</c:v>
                </c:pt>
                <c:pt idx="9">
                  <c:v>1.0798343172756739</c:v>
                </c:pt>
                <c:pt idx="11">
                  <c:v>0.97334791237989904</c:v>
                </c:pt>
                <c:pt idx="12">
                  <c:v>1.093299992990864</c:v>
                </c:pt>
                <c:pt idx="13">
                  <c:v>1.1943928219798237</c:v>
                </c:pt>
                <c:pt idx="14">
                  <c:v>1.11539685471385</c:v>
                </c:pt>
                <c:pt idx="15">
                  <c:v>1.0042720901298123</c:v>
                </c:pt>
                <c:pt idx="17">
                  <c:v>1.7394763121733177</c:v>
                </c:pt>
                <c:pt idx="18">
                  <c:v>2.4021357813493092</c:v>
                </c:pt>
                <c:pt idx="19">
                  <c:v>3.3112883983753729</c:v>
                </c:pt>
                <c:pt idx="20">
                  <c:v>2.1397397804103799</c:v>
                </c:pt>
                <c:pt idx="21">
                  <c:v>2.2446285315368542</c:v>
                </c:pt>
                <c:pt idx="23">
                  <c:v>1.786885859177044</c:v>
                </c:pt>
                <c:pt idx="24">
                  <c:v>1.4537723494253993</c:v>
                </c:pt>
                <c:pt idx="26">
                  <c:v>1.4618128005116615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64827888"/>
        <c:axId val="-2064832240"/>
      </c:barChart>
      <c:catAx>
        <c:axId val="-2064827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4832240"/>
        <c:crosses val="autoZero"/>
        <c:auto val="1"/>
        <c:lblAlgn val="ctr"/>
        <c:lblOffset val="100"/>
        <c:noMultiLvlLbl val="0"/>
      </c:catAx>
      <c:valAx>
        <c:axId val="-2064832240"/>
        <c:scaling>
          <c:orientation val="minMax"/>
          <c:max val="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200" b="1" baseline="0">
                    <a:solidFill>
                      <a:schemeClr val="tx1"/>
                    </a:solidFill>
                  </a:rPr>
                  <a:t>Normalized Bit Toggle Count</a:t>
                </a:r>
              </a:p>
            </c:rich>
          </c:tx>
          <c:layout>
            <c:manualLayout>
              <c:xMode val="edge"/>
              <c:yMode val="edge"/>
              <c:x val="5.3216996524083132E-3"/>
              <c:y val="8.902029560113912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4827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7957768792414461"/>
          <c:y val="4.5854446205676587E-2"/>
          <c:w val="0.7151691135382271"/>
          <c:h val="8.8852114797342688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0.13793</cdr:x>
      <cdr:y>0.46774</cdr:y>
    </cdr:from>
    <cdr:to>
      <cdr:x>0.98276</cdr:x>
      <cdr:y>0.46774</cdr:y>
    </cdr:to>
    <cdr:cxnSp macro="">
      <cdr:nvCxnSpPr>
        <cdr:cNvPr id="3" name="Straight Connector 2"/>
        <cdr:cNvCxnSpPr/>
      </cdr:nvCxnSpPr>
      <cdr:spPr>
        <a:xfrm xmlns:a="http://schemas.openxmlformats.org/drawingml/2006/main" flipV="1">
          <a:off x="1219200" y="2209791"/>
          <a:ext cx="7467612" cy="9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0.12281</cdr:x>
      <cdr:y>0.52632</cdr:y>
    </cdr:from>
    <cdr:to>
      <cdr:x>0.9892</cdr:x>
      <cdr:y>0.52632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1066800" y="2286000"/>
          <a:ext cx="7526156" cy="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0.09735</cdr:x>
      <cdr:y>0.49523</cdr:y>
    </cdr:from>
    <cdr:to>
      <cdr:x>0.98909</cdr:x>
      <cdr:y>0.49523</cdr:y>
    </cdr:to>
    <cdr:cxnSp macro="">
      <cdr:nvCxnSpPr>
        <cdr:cNvPr id="2" name="Straight Connector 1"/>
        <cdr:cNvCxnSpPr/>
      </cdr:nvCxnSpPr>
      <cdr:spPr>
        <a:xfrm xmlns:a="http://schemas.openxmlformats.org/drawingml/2006/main" flipV="1">
          <a:off x="838200" y="2392362"/>
          <a:ext cx="7678416" cy="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0.11858</cdr:x>
      <cdr:y>0.46032</cdr:y>
    </cdr:from>
    <cdr:to>
      <cdr:x>1</cdr:x>
      <cdr:y>0.46077</cdr:y>
    </cdr:to>
    <cdr:cxnSp macro="">
      <cdr:nvCxnSpPr>
        <cdr:cNvPr id="2" name="Straight Connector 1"/>
        <cdr:cNvCxnSpPr/>
      </cdr:nvCxnSpPr>
      <cdr:spPr>
        <a:xfrm xmlns:a="http://schemas.openxmlformats.org/drawingml/2006/main" flipV="1">
          <a:off x="1075259" y="2209800"/>
          <a:ext cx="7992541" cy="216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8617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AC167E78-EA36-40A1-A9A0-B443C6CB1F60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8617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1E401BE2-F7AC-4C50-A6E5-F6C806E13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85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58617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88D89EF4-2B2A-4F54-A6DD-1EB35DCF17B3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3875"/>
            <a:ext cx="3492500" cy="2619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370" y="3317877"/>
            <a:ext cx="7426960" cy="3143250"/>
          </a:xfrm>
          <a:prstGeom prst="rect">
            <a:avLst/>
          </a:prstGeom>
        </p:spPr>
        <p:txBody>
          <a:bodyPr vert="horz" lIns="92953" tIns="46477" rIns="92953" bIns="464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58617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AB959945-7217-484B-8E74-88DC87A74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1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644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98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44A9E5-E510-4EB5-AC24-E7D505E314E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034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en-CA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data intensity puts a significant pressure on the available bandwidth of modern memory systems – hence bandwidth is limited.</a:t>
            </a:r>
            <a:endParaRPr lang="en-CA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Moreover, more efficient today tends to mean</a:t>
            </a:r>
            <a:r>
              <a:rPr lang="en-CA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less data to transfer (transfer less and keep more information near processing elements).</a:t>
            </a:r>
          </a:p>
          <a:p>
            <a:endParaRPr lang="en-CA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CA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1/2 the BW of modern LPDDR continuously exceeds the entire power budget of a mobile phone.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44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44A9E5-E510-4EB5-AC24-E7D505E314E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05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956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41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customXml" Target="../../customXml/item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D3D9-3FE8-4025-BF66-8DAB1ABB951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5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F5891-60A9-4DA4-8C9F-E9D9ADCD64CE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896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Date</a:t>
            </a:r>
          </a:p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D3D9-3FE8-4025-BF66-8DAB1ABB951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US" altLang="en-US" dirty="0" smtClean="0"/>
              <a:t>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323594FA-E141-4234-AE05-360401972BE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75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08720"/>
            <a:ext cx="8610600" cy="5339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048B6-75C2-4B3C-A1E9-A765E362A827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00BD0-49BF-48FC-8114-37C1D4F5A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jp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099" y="304800"/>
            <a:ext cx="9144000" cy="2743200"/>
          </a:xfrm>
        </p:spPr>
        <p:txBody>
          <a:bodyPr anchor="ctr" anchorCtr="0">
            <a:noAutofit/>
          </a:bodyPr>
          <a:lstStyle/>
          <a:p>
            <a:r>
              <a:rPr lang="en-US" sz="5400" b="1" dirty="0" smtClean="0"/>
              <a:t>A Case for Toggle-Aware Compression for GPU Systems</a:t>
            </a:r>
            <a:endParaRPr lang="en-US" sz="5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372361" y="3533691"/>
            <a:ext cx="5486400" cy="2108386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Gennady Pekhimenko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</a:p>
          <a:p>
            <a:pPr algn="l"/>
            <a:r>
              <a:rPr lang="en-US" dirty="0" err="1" smtClean="0">
                <a:solidFill>
                  <a:srgbClr val="C00000"/>
                </a:solidFill>
              </a:rPr>
              <a:t>Nandita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Vijaykumar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</a:p>
          <a:p>
            <a:pPr algn="l"/>
            <a:r>
              <a:rPr lang="en-US" dirty="0" err="1" smtClean="0">
                <a:solidFill>
                  <a:srgbClr val="C00000"/>
                </a:solidFill>
              </a:rPr>
              <a:t>Onur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Mutlu</a:t>
            </a:r>
            <a:r>
              <a:rPr lang="en-US" dirty="0" smtClean="0">
                <a:solidFill>
                  <a:srgbClr val="C00000"/>
                </a:solidFill>
              </a:rPr>
              <a:t>, Todd C. </a:t>
            </a:r>
            <a:r>
              <a:rPr lang="en-US" dirty="0" err="1" smtClean="0">
                <a:solidFill>
                  <a:srgbClr val="C00000"/>
                </a:solidFill>
              </a:rPr>
              <a:t>Mowry</a:t>
            </a:r>
            <a:r>
              <a:rPr lang="en-US" sz="2400" baseline="30000" dirty="0">
                <a:solidFill>
                  <a:srgbClr val="993300"/>
                </a:solidFill>
                <a:sym typeface="Wingdings"/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200" dirty="0" smtClean="0">
              <a:solidFill>
                <a:schemeClr val="tx1"/>
              </a:solidFill>
            </a:endParaRPr>
          </a:p>
          <a:p>
            <a:endParaRPr lang="en-US" sz="2200" dirty="0" smtClean="0"/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5194516" y="3867539"/>
            <a:ext cx="3979016" cy="1955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rgbClr val="006600"/>
                </a:solidFill>
              </a:rPr>
              <a:t>Evgeny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Bolotin</a:t>
            </a:r>
            <a:r>
              <a:rPr lang="en-US" dirty="0" smtClean="0">
                <a:solidFill>
                  <a:srgbClr val="006600"/>
                </a:solidFill>
              </a:rPr>
              <a:t>, Stephen W. </a:t>
            </a:r>
            <a:r>
              <a:rPr lang="en-US" dirty="0" err="1" smtClean="0">
                <a:solidFill>
                  <a:srgbClr val="006600"/>
                </a:solidFill>
              </a:rPr>
              <a:t>Keckler</a:t>
            </a:r>
            <a:endParaRPr lang="en-US" sz="2200" dirty="0" smtClean="0">
              <a:solidFill>
                <a:srgbClr val="006600"/>
              </a:solidFill>
            </a:endParaRPr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5905500" y="5414556"/>
            <a:ext cx="571500" cy="4270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200" dirty="0"/>
          </a:p>
        </p:txBody>
      </p:sp>
      <p:pic>
        <p:nvPicPr>
          <p:cNvPr id="1026" name="Picture 2" descr="http://www.v3.co.uk/IMG/367/176367/nividia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206600"/>
            <a:ext cx="2129253" cy="165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Burgundy_CMU_JPG_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05036" y="5473171"/>
            <a:ext cx="3786214" cy="1367244"/>
          </a:xfrm>
          <a:prstGeom prst="rect">
            <a:avLst/>
          </a:prstGeom>
        </p:spPr>
      </p:pic>
      <p:pic>
        <p:nvPicPr>
          <p:cNvPr id="8" name="Picture 7" descr="safar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3804" y="5894077"/>
            <a:ext cx="1815962" cy="525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87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2"/>
    </mc:Choice>
    <mc:Fallback xmlns="">
      <p:transition spd="slow" advTm="297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1845"/>
            <a:ext cx="8610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Effect of Compression on Bit Toggles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1347840"/>
              </p:ext>
            </p:extLst>
          </p:nvPr>
        </p:nvGraphicFramePr>
        <p:xfrm>
          <a:off x="228600" y="1143000"/>
          <a:ext cx="8686800" cy="493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304800" y="5916045"/>
            <a:ext cx="8458200" cy="933934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 smtClean="0">
                <a:solidFill>
                  <a:prstClr val="black"/>
                </a:solidFill>
              </a:rPr>
              <a:t>Compression significantly increases bit toggle count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52400" y="2133600"/>
            <a:ext cx="0" cy="160020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76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5" name="Content Placeholder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Motivation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Key Observations</a:t>
            </a:r>
            <a:endParaRPr lang="en-US" sz="4000" b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rgbClr val="00B050"/>
                </a:solidFill>
                <a:latin typeface="Calibri" panose="020F0502020204030204" pitchFamily="34" charset="0"/>
              </a:rPr>
              <a:t>Toggle-Aware Compression: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Energy Control (EC)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Metadata Consolidation</a:t>
            </a:r>
            <a:r>
              <a:rPr lang="en-US" sz="3200" b="0" dirty="0" smtClean="0">
                <a:solidFill>
                  <a:srgbClr val="00B050"/>
                </a:solidFill>
                <a:latin typeface="Calibri" panose="020F0502020204030204" pitchFamily="34" charset="0"/>
              </a:rPr>
              <a:t> (</a:t>
            </a:r>
            <a:r>
              <a:rPr lang="en-US" sz="32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MC</a:t>
            </a:r>
            <a:r>
              <a:rPr lang="en-US" sz="3200" b="0" dirty="0" smtClean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  <a:endParaRPr lang="en-US" sz="3200" b="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Evaluation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</a:t>
            </a:r>
            <a:endParaRPr lang="en-US" sz="3200" b="0" dirty="0">
              <a:solidFill>
                <a:srgbClr val="A6A6A6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22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Control Decision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571936"/>
            <a:ext cx="933448" cy="3317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</a:rPr>
              <a:t>$Line</a:t>
            </a:r>
            <a:endParaRPr lang="en-US" sz="2400" i="1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286000" y="2471130"/>
            <a:ext cx="1676400" cy="533399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800" dirty="0" smtClean="0">
                <a:latin typeface="+mn-lt"/>
              </a:rPr>
              <a:t>Compress</a:t>
            </a:r>
            <a:endParaRPr lang="en-US" sz="2800" dirty="0">
              <a:latin typeface="+mn-lt"/>
            </a:endParaRPr>
          </a:p>
        </p:txBody>
      </p:sp>
      <p:cxnSp>
        <p:nvCxnSpPr>
          <p:cNvPr id="12" name="Straight Arrow Connector 11"/>
          <p:cNvCxnSpPr>
            <a:stCxn id="5" idx="3"/>
            <a:endCxn id="9" idx="1"/>
          </p:cNvCxnSpPr>
          <p:nvPr/>
        </p:nvCxnSpPr>
        <p:spPr>
          <a:xfrm>
            <a:off x="1390648" y="2737830"/>
            <a:ext cx="895352" cy="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35"/>
          <p:cNvCxnSpPr>
            <a:cxnSpLocks noChangeShapeType="1"/>
            <a:stCxn id="9" idx="3"/>
            <a:endCxn id="17" idx="1"/>
          </p:cNvCxnSpPr>
          <p:nvPr/>
        </p:nvCxnSpPr>
        <p:spPr bwMode="auto">
          <a:xfrm flipV="1">
            <a:off x="3962400" y="2737829"/>
            <a:ext cx="706809" cy="1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sp>
        <p:nvSpPr>
          <p:cNvPr id="17" name="Rectangle 16"/>
          <p:cNvSpPr/>
          <p:nvPr/>
        </p:nvSpPr>
        <p:spPr>
          <a:xfrm>
            <a:off x="4669209" y="2571935"/>
            <a:ext cx="1908054" cy="3317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</a:rPr>
              <a:t>Comp. $Line</a:t>
            </a:r>
            <a:endParaRPr lang="en-US" sz="2400" i="1" dirty="0"/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457200" y="3695886"/>
            <a:ext cx="1752600" cy="991783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800" dirty="0" smtClean="0">
                <a:latin typeface="+mn-lt"/>
              </a:rPr>
              <a:t>Count Toggles</a:t>
            </a:r>
            <a:endParaRPr lang="en-US" sz="2800" dirty="0">
              <a:latin typeface="+mn-lt"/>
            </a:endParaRPr>
          </a:p>
        </p:txBody>
      </p:sp>
      <p:cxnSp>
        <p:nvCxnSpPr>
          <p:cNvPr id="29" name="Straight Arrow Connector 28"/>
          <p:cNvCxnSpPr>
            <a:stCxn id="5" idx="2"/>
          </p:cNvCxnSpPr>
          <p:nvPr/>
        </p:nvCxnSpPr>
        <p:spPr>
          <a:xfrm>
            <a:off x="923924" y="2903724"/>
            <a:ext cx="0" cy="792162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923924" y="2340837"/>
            <a:ext cx="6159260" cy="240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5" name="Trapezoid 34"/>
          <p:cNvSpPr/>
          <p:nvPr/>
        </p:nvSpPr>
        <p:spPr>
          <a:xfrm rot="16200000">
            <a:off x="6706333" y="2305996"/>
            <a:ext cx="1253943" cy="531876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</a:rPr>
              <a:t>Select</a:t>
            </a:r>
            <a:endParaRPr lang="en-US" sz="2400" b="1" i="1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>
            <a:stCxn id="17" idx="3"/>
          </p:cNvCxnSpPr>
          <p:nvPr/>
        </p:nvCxnSpPr>
        <p:spPr>
          <a:xfrm>
            <a:off x="6577263" y="2737829"/>
            <a:ext cx="490103" cy="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5"/>
          <p:cNvCxnSpPr>
            <a:cxnSpLocks noChangeShapeType="1"/>
          </p:cNvCxnSpPr>
          <p:nvPr/>
        </p:nvCxnSpPr>
        <p:spPr bwMode="auto">
          <a:xfrm flipV="1">
            <a:off x="3085638" y="4671234"/>
            <a:ext cx="845299" cy="261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</p:spPr>
      </p:cxnSp>
      <p:cxnSp>
        <p:nvCxnSpPr>
          <p:cNvPr id="42" name="Straight Arrow Connector 41"/>
          <p:cNvCxnSpPr/>
          <p:nvPr/>
        </p:nvCxnSpPr>
        <p:spPr>
          <a:xfrm flipH="1">
            <a:off x="1838324" y="3022116"/>
            <a:ext cx="1325025" cy="67377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8" idx="3"/>
            <a:endCxn id="47" idx="1"/>
          </p:cNvCxnSpPr>
          <p:nvPr/>
        </p:nvCxnSpPr>
        <p:spPr>
          <a:xfrm>
            <a:off x="2209800" y="4191778"/>
            <a:ext cx="969591" cy="513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7" name="Diamond 46"/>
          <p:cNvSpPr/>
          <p:nvPr/>
        </p:nvSpPr>
        <p:spPr>
          <a:xfrm>
            <a:off x="3179391" y="3382666"/>
            <a:ext cx="2590800" cy="161925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</a:rPr>
              <a:t>EC</a:t>
            </a:r>
          </a:p>
          <a:p>
            <a:pPr algn="ctr"/>
            <a:r>
              <a:rPr lang="en-US" sz="2400" b="1" i="1" dirty="0" smtClean="0">
                <a:solidFill>
                  <a:schemeClr val="tx1"/>
                </a:solidFill>
              </a:rPr>
              <a:t>Decision</a:t>
            </a:r>
            <a:endParaRPr lang="en-US" sz="2400" b="1" i="1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490841" y="3731366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T</a:t>
            </a:r>
            <a:r>
              <a:rPr lang="en-US" b="1" i="1" baseline="-25000" dirty="0" smtClean="0"/>
              <a:t>0</a:t>
            </a:r>
            <a:endParaRPr lang="en-US" b="1" i="1" baseline="-25000" dirty="0"/>
          </a:p>
        </p:txBody>
      </p:sp>
      <p:sp>
        <p:nvSpPr>
          <p:cNvPr id="64" name="TextBox 63"/>
          <p:cNvSpPr txBox="1"/>
          <p:nvPr/>
        </p:nvSpPr>
        <p:spPr>
          <a:xfrm>
            <a:off x="2485569" y="4279947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T</a:t>
            </a:r>
            <a:r>
              <a:rPr lang="en-US" b="1" i="1" baseline="-25000" dirty="0" smtClean="0"/>
              <a:t>1</a:t>
            </a:r>
            <a:endParaRPr lang="en-US" b="1" i="1" baseline="-25000" dirty="0"/>
          </a:p>
        </p:txBody>
      </p:sp>
      <p:sp>
        <p:nvSpPr>
          <p:cNvPr id="66" name="TextBox 65"/>
          <p:cNvSpPr txBox="1"/>
          <p:nvPr/>
        </p:nvSpPr>
        <p:spPr>
          <a:xfrm>
            <a:off x="2882612" y="4687669"/>
            <a:ext cx="1173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/>
              <a:t>BW</a:t>
            </a:r>
          </a:p>
          <a:p>
            <a:pPr algn="ctr"/>
            <a:r>
              <a:rPr lang="en-US" b="1" i="1" dirty="0" smtClean="0"/>
              <a:t>Utilization</a:t>
            </a:r>
          </a:p>
        </p:txBody>
      </p:sp>
      <p:cxnSp>
        <p:nvCxnSpPr>
          <p:cNvPr id="67" name="Elbow Connector 35"/>
          <p:cNvCxnSpPr>
            <a:cxnSpLocks noChangeShapeType="1"/>
          </p:cNvCxnSpPr>
          <p:nvPr/>
        </p:nvCxnSpPr>
        <p:spPr bwMode="auto">
          <a:xfrm flipH="1">
            <a:off x="3958747" y="3084777"/>
            <a:ext cx="1271" cy="56356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</p:spPr>
      </p:cxnSp>
      <p:sp>
        <p:nvSpPr>
          <p:cNvPr id="70" name="TextBox 69"/>
          <p:cNvSpPr txBox="1"/>
          <p:nvPr/>
        </p:nvSpPr>
        <p:spPr>
          <a:xfrm>
            <a:off x="3958746" y="3132323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/>
              <a:t>CR</a:t>
            </a:r>
          </a:p>
        </p:txBody>
      </p:sp>
      <p:cxnSp>
        <p:nvCxnSpPr>
          <p:cNvPr id="75" name="Elbow Connector 74"/>
          <p:cNvCxnSpPr>
            <a:stCxn id="47" idx="3"/>
            <a:endCxn id="35" idx="1"/>
          </p:cNvCxnSpPr>
          <p:nvPr/>
        </p:nvCxnSpPr>
        <p:spPr>
          <a:xfrm flipV="1">
            <a:off x="5770191" y="3132421"/>
            <a:ext cx="1563114" cy="1059870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6245942" y="1958875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/>
              <a:t>$Line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083184" y="1319925"/>
            <a:ext cx="1835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Send compressed</a:t>
            </a:r>
          </a:p>
          <a:p>
            <a:r>
              <a:rPr lang="en-US" b="1" i="1" dirty="0" smtClean="0"/>
              <a:t>or uncompressed</a:t>
            </a:r>
          </a:p>
        </p:txBody>
      </p:sp>
      <p:cxnSp>
        <p:nvCxnSpPr>
          <p:cNvPr id="80" name="Straight Arrow Connector 79"/>
          <p:cNvCxnSpPr>
            <a:stCxn id="35" idx="2"/>
          </p:cNvCxnSpPr>
          <p:nvPr/>
        </p:nvCxnSpPr>
        <p:spPr>
          <a:xfrm>
            <a:off x="7599243" y="2571934"/>
            <a:ext cx="432625" cy="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818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0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9" grpId="1" animBg="1"/>
      <p:bldP spid="9" grpId="2" animBg="1"/>
      <p:bldP spid="17" grpId="0" animBg="1"/>
      <p:bldP spid="28" grpId="0" animBg="1"/>
      <p:bldP spid="28" grpId="1" animBg="1"/>
      <p:bldP spid="35" grpId="0" animBg="1"/>
      <p:bldP spid="47" grpId="0" animBg="1"/>
      <p:bldP spid="63" grpId="0"/>
      <p:bldP spid="64" grpId="0"/>
      <p:bldP spid="66" grpId="0"/>
      <p:bldP spid="70" grpId="0"/>
      <p:bldP spid="78" grpId="0"/>
      <p:bldP spid="7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Make the EC Decision?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13</a:t>
            </a:fld>
            <a:endParaRPr lang="en-US" altLang="en-US" dirty="0"/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355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6600"/>
                </a:solidFill>
              </a:rPr>
              <a:t>Energy</a:t>
            </a:r>
          </a:p>
          <a:p>
            <a:pPr lvl="1"/>
            <a:r>
              <a:rPr lang="en-US" b="0" dirty="0" smtClean="0"/>
              <a:t>Battery life</a:t>
            </a:r>
          </a:p>
          <a:p>
            <a:r>
              <a:rPr lang="en-US" b="1" dirty="0" smtClean="0">
                <a:solidFill>
                  <a:srgbClr val="006600"/>
                </a:solidFill>
              </a:rPr>
              <a:t>Energy </a:t>
            </a:r>
            <a:r>
              <a:rPr lang="en-US" b="1" dirty="0">
                <a:solidFill>
                  <a:srgbClr val="006600"/>
                </a:solidFill>
              </a:rPr>
              <a:t>X</a:t>
            </a:r>
            <a:r>
              <a:rPr lang="en-US" b="1" dirty="0" smtClean="0">
                <a:solidFill>
                  <a:srgbClr val="006600"/>
                </a:solidFill>
              </a:rPr>
              <a:t> Delay</a:t>
            </a:r>
          </a:p>
          <a:p>
            <a:pPr lvl="1"/>
            <a:r>
              <a:rPr lang="en-US" b="0" dirty="0" smtClean="0"/>
              <a:t>Balance performance and energy</a:t>
            </a:r>
            <a:endParaRPr lang="en-US" b="0" dirty="0"/>
          </a:p>
          <a:p>
            <a:r>
              <a:rPr lang="en-US" b="1" dirty="0" smtClean="0">
                <a:solidFill>
                  <a:srgbClr val="006600"/>
                </a:solidFill>
              </a:rPr>
              <a:t>Energy X Delay</a:t>
            </a:r>
            <a:r>
              <a:rPr lang="en-US" b="1" baseline="30000" dirty="0" smtClean="0">
                <a:solidFill>
                  <a:srgbClr val="006600"/>
                </a:solidFill>
              </a:rPr>
              <a:t>2 </a:t>
            </a:r>
            <a:endParaRPr lang="en-US" b="1" dirty="0">
              <a:solidFill>
                <a:srgbClr val="006600"/>
              </a:solidFill>
            </a:endParaRPr>
          </a:p>
          <a:p>
            <a:pPr lvl="1"/>
            <a:r>
              <a:rPr lang="en-US" b="0" dirty="0" smtClean="0"/>
              <a:t>Fixed power with voltage scaling</a:t>
            </a:r>
            <a:endParaRPr lang="en-US" b="0" u="sng" dirty="0" smtClean="0"/>
          </a:p>
          <a:p>
            <a:r>
              <a:rPr lang="en-US" dirty="0" smtClean="0"/>
              <a:t>Energy: </a:t>
            </a:r>
            <a:r>
              <a:rPr lang="en-US" b="1" dirty="0" smtClean="0"/>
              <a:t>~ Toggle #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Delay ~ </a:t>
            </a:r>
            <a:r>
              <a:rPr lang="en-US" b="1" dirty="0" smtClean="0"/>
              <a:t>1/(Comp. Ratio)</a:t>
            </a:r>
          </a:p>
          <a:p>
            <a:pPr lvl="1"/>
            <a:r>
              <a:rPr lang="en-US" dirty="0" smtClean="0"/>
              <a:t>When </a:t>
            </a:r>
            <a:r>
              <a:rPr lang="en-US" b="1" dirty="0" smtClean="0"/>
              <a:t>bandwidth utilization (BU) </a:t>
            </a:r>
            <a:r>
              <a:rPr lang="en-US" dirty="0" smtClean="0"/>
              <a:t>is high (&gt;50%) use 1 / (1 - BU) coefficient</a:t>
            </a:r>
          </a:p>
          <a:p>
            <a:pPr lvl="1"/>
            <a:endParaRPr lang="en-US" b="1" dirty="0"/>
          </a:p>
          <a:p>
            <a:endParaRPr lang="en-US" b="0" u="sng" baseline="30000" dirty="0"/>
          </a:p>
          <a:p>
            <a:endParaRPr lang="en-US" baseline="30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88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09600" y="1964928"/>
            <a:ext cx="17526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2201664"/>
            <a:ext cx="1752600" cy="1295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 in the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" y="2438400"/>
            <a:ext cx="1752600" cy="1295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2501999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Streaming Multiprocessor</a:t>
            </a:r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57200" y="3196729"/>
            <a:ext cx="14478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L1D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 rot="16200000">
            <a:off x="2108448" y="2489448"/>
            <a:ext cx="2057400" cy="71983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Compressor/</a:t>
            </a:r>
          </a:p>
          <a:p>
            <a:pPr algn="ctr"/>
            <a:r>
              <a:rPr lang="en-US" sz="2000" b="1" i="1" dirty="0" err="1" smtClean="0">
                <a:solidFill>
                  <a:schemeClr val="tx1"/>
                </a:solidFill>
              </a:rPr>
              <a:t>Decompressor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0" idx="3"/>
            <a:endCxn id="12" idx="0"/>
          </p:cNvCxnSpPr>
          <p:nvPr/>
        </p:nvCxnSpPr>
        <p:spPr>
          <a:xfrm>
            <a:off x="2209800" y="2849364"/>
            <a:ext cx="567432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 rot="16200000">
            <a:off x="3252480" y="2535394"/>
            <a:ext cx="2057400" cy="61166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006600"/>
                </a:solidFill>
              </a:rPr>
              <a:t>Energy Control</a:t>
            </a:r>
            <a:endParaRPr lang="en-US" sz="2000" b="1" i="1" dirty="0">
              <a:solidFill>
                <a:srgbClr val="006600"/>
              </a:solidFill>
            </a:endParaRPr>
          </a:p>
        </p:txBody>
      </p:sp>
      <p:cxnSp>
        <p:nvCxnSpPr>
          <p:cNvPr id="19" name="Straight Arrow Connector 18"/>
          <p:cNvCxnSpPr>
            <a:stCxn id="12" idx="2"/>
            <a:endCxn id="18" idx="0"/>
          </p:cNvCxnSpPr>
          <p:nvPr/>
        </p:nvCxnSpPr>
        <p:spPr>
          <a:xfrm flipV="1">
            <a:off x="3497064" y="2841226"/>
            <a:ext cx="478284" cy="8138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 rot="5400000">
            <a:off x="6010564" y="2489448"/>
            <a:ext cx="2057400" cy="71983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Compressor/</a:t>
            </a:r>
          </a:p>
          <a:p>
            <a:pPr algn="ctr"/>
            <a:r>
              <a:rPr lang="en-US" sz="2000" b="1" i="1" dirty="0" err="1" smtClean="0">
                <a:solidFill>
                  <a:schemeClr val="tx1"/>
                </a:solidFill>
              </a:rPr>
              <a:t>Decompressor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 rot="5400000">
            <a:off x="4893512" y="2535394"/>
            <a:ext cx="2057400" cy="61166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006600"/>
                </a:solidFill>
              </a:rPr>
              <a:t>Energy Control</a:t>
            </a:r>
            <a:endParaRPr lang="en-US" sz="2000" b="1" i="1" dirty="0">
              <a:solidFill>
                <a:srgbClr val="006600"/>
              </a:solidFill>
            </a:endParaRPr>
          </a:p>
        </p:txBody>
      </p:sp>
      <p:cxnSp>
        <p:nvCxnSpPr>
          <p:cNvPr id="36" name="Straight Arrow Connector 35"/>
          <p:cNvCxnSpPr>
            <a:stCxn id="34" idx="0"/>
            <a:endCxn id="47" idx="1"/>
          </p:cNvCxnSpPr>
          <p:nvPr/>
        </p:nvCxnSpPr>
        <p:spPr>
          <a:xfrm flipV="1">
            <a:off x="7399180" y="2845295"/>
            <a:ext cx="451304" cy="406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727321" y="2352513"/>
            <a:ext cx="737137" cy="1104900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err="1" smtClean="0">
                <a:solidFill>
                  <a:schemeClr val="tx1"/>
                </a:solidFill>
              </a:rPr>
              <a:t>NoC</a:t>
            </a:r>
            <a:endParaRPr lang="en-US" sz="2400" b="1" i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850484" y="1820663"/>
            <a:ext cx="836316" cy="20492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LLC</a:t>
            </a:r>
          </a:p>
        </p:txBody>
      </p:sp>
      <p:cxnSp>
        <p:nvCxnSpPr>
          <p:cNvPr id="48" name="Straight Arrow Connector 47"/>
          <p:cNvCxnSpPr>
            <a:stCxn id="34" idx="2"/>
            <a:endCxn id="35" idx="0"/>
          </p:cNvCxnSpPr>
          <p:nvPr/>
        </p:nvCxnSpPr>
        <p:spPr>
          <a:xfrm flipH="1" flipV="1">
            <a:off x="6228044" y="2841226"/>
            <a:ext cx="451304" cy="8138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477888" y="4339389"/>
            <a:ext cx="836316" cy="20492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LLC</a:t>
            </a:r>
          </a:p>
        </p:txBody>
      </p:sp>
      <p:sp>
        <p:nvSpPr>
          <p:cNvPr id="56" name="Rounded Rectangle 55"/>
          <p:cNvSpPr/>
          <p:nvPr/>
        </p:nvSpPr>
        <p:spPr>
          <a:xfrm rot="16200000">
            <a:off x="1312417" y="5012184"/>
            <a:ext cx="2057400" cy="71983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Compressor/</a:t>
            </a:r>
          </a:p>
          <a:p>
            <a:pPr algn="ctr"/>
            <a:r>
              <a:rPr lang="en-US" sz="2000" b="1" i="1" dirty="0" err="1" smtClean="0">
                <a:solidFill>
                  <a:schemeClr val="tx1"/>
                </a:solidFill>
              </a:rPr>
              <a:t>Decompressor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 rot="16200000">
            <a:off x="2456449" y="5058130"/>
            <a:ext cx="2057400" cy="61166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006600"/>
                </a:solidFill>
              </a:rPr>
              <a:t>Energy Control</a:t>
            </a:r>
            <a:endParaRPr lang="en-US" sz="2000" b="1" i="1" dirty="0">
              <a:solidFill>
                <a:srgbClr val="006600"/>
              </a:solidFill>
            </a:endParaRPr>
          </a:p>
        </p:txBody>
      </p:sp>
      <p:cxnSp>
        <p:nvCxnSpPr>
          <p:cNvPr id="58" name="Straight Arrow Connector 57"/>
          <p:cNvCxnSpPr>
            <a:stCxn id="56" idx="2"/>
            <a:endCxn id="57" idx="0"/>
          </p:cNvCxnSpPr>
          <p:nvPr/>
        </p:nvCxnSpPr>
        <p:spPr>
          <a:xfrm flipV="1">
            <a:off x="2701033" y="5363962"/>
            <a:ext cx="478284" cy="8138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 rot="5400000">
            <a:off x="5818870" y="5012184"/>
            <a:ext cx="2057400" cy="71983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Compressor/</a:t>
            </a:r>
          </a:p>
          <a:p>
            <a:pPr algn="ctr"/>
            <a:r>
              <a:rPr lang="en-US" sz="2000" b="1" i="1" dirty="0" err="1" smtClean="0">
                <a:solidFill>
                  <a:schemeClr val="tx1"/>
                </a:solidFill>
              </a:rPr>
              <a:t>Decompressor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 rot="5400000">
            <a:off x="4679424" y="5066268"/>
            <a:ext cx="2057400" cy="61166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006600"/>
                </a:solidFill>
              </a:rPr>
              <a:t>Energy Control</a:t>
            </a:r>
            <a:endParaRPr lang="en-US" sz="2000" b="1" i="1" dirty="0">
              <a:solidFill>
                <a:srgbClr val="006600"/>
              </a:solidFill>
            </a:endParaRPr>
          </a:p>
        </p:txBody>
      </p:sp>
      <p:cxnSp>
        <p:nvCxnSpPr>
          <p:cNvPr id="61" name="Straight Arrow Connector 60"/>
          <p:cNvCxnSpPr>
            <a:stCxn id="60" idx="0"/>
            <a:endCxn id="59" idx="2"/>
          </p:cNvCxnSpPr>
          <p:nvPr/>
        </p:nvCxnSpPr>
        <p:spPr>
          <a:xfrm>
            <a:off x="6013956" y="5372100"/>
            <a:ext cx="473698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5" idx="3"/>
            <a:endCxn id="56" idx="0"/>
          </p:cNvCxnSpPr>
          <p:nvPr/>
        </p:nvCxnSpPr>
        <p:spPr>
          <a:xfrm>
            <a:off x="1314204" y="5364021"/>
            <a:ext cx="666997" cy="807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Left-Right Arrow 66"/>
          <p:cNvSpPr/>
          <p:nvPr/>
        </p:nvSpPr>
        <p:spPr>
          <a:xfrm>
            <a:off x="3790981" y="5113508"/>
            <a:ext cx="1585185" cy="484632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</a:rPr>
              <a:t>off-chip bus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7681184" y="4331192"/>
            <a:ext cx="1005616" cy="20492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DRAM</a:t>
            </a:r>
          </a:p>
        </p:txBody>
      </p:sp>
      <p:cxnSp>
        <p:nvCxnSpPr>
          <p:cNvPr id="69" name="Straight Arrow Connector 68"/>
          <p:cNvCxnSpPr>
            <a:stCxn id="68" idx="1"/>
            <a:endCxn id="59" idx="0"/>
          </p:cNvCxnSpPr>
          <p:nvPr/>
        </p:nvCxnSpPr>
        <p:spPr>
          <a:xfrm flipH="1">
            <a:off x="7207486" y="5355824"/>
            <a:ext cx="473698" cy="16276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933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4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5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10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1" dur="10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2" dur="10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100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" dur="100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100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1000" autoRev="1" fill="remove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1000" autoRev="1" fill="remov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7" dur="1000" autoRev="1" fill="remove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8" dur="1000" autoRev="1" fill="remove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1000" autoRev="1" fill="remove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1000" autoRev="1" fill="remov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2" dur="1000" autoRev="1" fill="remove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3" dur="1000" autoRev="1" fill="remove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0" autoRev="1" fill="remove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6" grpId="0" animBg="1"/>
      <p:bldP spid="8" grpId="0"/>
      <p:bldP spid="9" grpId="0" animBg="1"/>
      <p:bldP spid="12" grpId="0" animBg="1"/>
      <p:bldP spid="12" grpId="1" animBg="1"/>
      <p:bldP spid="18" grpId="0" animBg="1"/>
      <p:bldP spid="18" grpId="1" animBg="1"/>
      <p:bldP spid="34" grpId="0" animBg="1"/>
      <p:bldP spid="34" grpId="1" animBg="1"/>
      <p:bldP spid="35" grpId="0" animBg="1"/>
      <p:bldP spid="35" grpId="1" animBg="1"/>
      <p:bldP spid="40" grpId="0" animBg="1"/>
      <p:bldP spid="47" grpId="0" animBg="1"/>
      <p:bldP spid="55" grpId="0" animBg="1"/>
      <p:bldP spid="56" grpId="0" animBg="1"/>
      <p:bldP spid="57" grpId="0" animBg="1"/>
      <p:bldP spid="57" grpId="1" animBg="1"/>
      <p:bldP spid="59" grpId="0" animBg="1"/>
      <p:bldP spid="60" grpId="0" animBg="1"/>
      <p:bldP spid="60" grpId="1" animBg="1"/>
      <p:bldP spid="67" grpId="0" animBg="1"/>
      <p:bldP spid="6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Control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en-US" b="1" i="1" kern="0" dirty="0" smtClean="0"/>
              <a:t>Bit </a:t>
            </a:r>
            <a:r>
              <a:rPr lang="en-US" b="1" i="1" kern="0" dirty="0"/>
              <a:t>toggle count</a:t>
            </a:r>
            <a:r>
              <a:rPr lang="en-US" kern="0" dirty="0"/>
              <a:t>: compressed vs. </a:t>
            </a:r>
            <a:r>
              <a:rPr lang="en-US" kern="0" dirty="0" smtClean="0"/>
              <a:t>uncompressed</a:t>
            </a:r>
          </a:p>
          <a:p>
            <a:pPr>
              <a:spcBef>
                <a:spcPts val="0"/>
              </a:spcBef>
              <a:defRPr/>
            </a:pPr>
            <a:endParaRPr lang="en-US" kern="0" dirty="0"/>
          </a:p>
          <a:p>
            <a:pPr>
              <a:spcBef>
                <a:spcPts val="0"/>
              </a:spcBef>
              <a:defRPr/>
            </a:pPr>
            <a:r>
              <a:rPr lang="en-US" kern="0" dirty="0"/>
              <a:t>Use a heuristic (</a:t>
            </a:r>
            <a:r>
              <a:rPr lang="en-US" i="1" kern="0" dirty="0">
                <a:solidFill>
                  <a:srgbClr val="006600"/>
                </a:solidFill>
              </a:rPr>
              <a:t>Energy X Delay </a:t>
            </a:r>
            <a:r>
              <a:rPr lang="en-US" i="1" kern="0" dirty="0"/>
              <a:t>or</a:t>
            </a:r>
            <a:r>
              <a:rPr lang="en-US" i="1" kern="0" dirty="0">
                <a:solidFill>
                  <a:srgbClr val="0070C0"/>
                </a:solidFill>
              </a:rPr>
              <a:t> </a:t>
            </a:r>
            <a:r>
              <a:rPr lang="en-US" i="1" kern="0" dirty="0">
                <a:solidFill>
                  <a:srgbClr val="006600"/>
                </a:solidFill>
              </a:rPr>
              <a:t>Energy X Delay</a:t>
            </a:r>
            <a:r>
              <a:rPr lang="en-US" i="1" kern="0" baseline="30000" dirty="0">
                <a:solidFill>
                  <a:srgbClr val="006600"/>
                </a:solidFill>
              </a:rPr>
              <a:t>2</a:t>
            </a:r>
            <a:r>
              <a:rPr lang="en-US" i="1" kern="0" dirty="0">
                <a:solidFill>
                  <a:srgbClr val="0070C0"/>
                </a:solidFill>
              </a:rPr>
              <a:t> </a:t>
            </a:r>
            <a:r>
              <a:rPr lang="en-US" kern="0" dirty="0"/>
              <a:t>metric) to estimate the </a:t>
            </a:r>
            <a:r>
              <a:rPr lang="en-US" kern="0" dirty="0" smtClean="0"/>
              <a:t>trade-off</a:t>
            </a:r>
          </a:p>
          <a:p>
            <a:pPr>
              <a:spcBef>
                <a:spcPts val="0"/>
              </a:spcBef>
              <a:defRPr/>
            </a:pPr>
            <a:endParaRPr lang="en-US" kern="0" dirty="0"/>
          </a:p>
          <a:p>
            <a:pPr>
              <a:spcBef>
                <a:spcPts val="0"/>
              </a:spcBef>
              <a:defRPr/>
            </a:pPr>
            <a:r>
              <a:rPr lang="en-US" kern="0" dirty="0" smtClean="0"/>
              <a:t>Take </a:t>
            </a:r>
            <a:r>
              <a:rPr lang="en-US" b="1" i="1" kern="0" dirty="0" smtClean="0"/>
              <a:t>bandwidth utilization </a:t>
            </a:r>
            <a:r>
              <a:rPr lang="en-US" kern="0" dirty="0" smtClean="0"/>
              <a:t>into account</a:t>
            </a:r>
          </a:p>
          <a:p>
            <a:pPr>
              <a:spcBef>
                <a:spcPts val="0"/>
              </a:spcBef>
              <a:defRPr/>
            </a:pPr>
            <a:endParaRPr lang="en-US" kern="0" dirty="0"/>
          </a:p>
          <a:p>
            <a:pPr>
              <a:spcBef>
                <a:spcPts val="0"/>
              </a:spcBef>
              <a:defRPr/>
            </a:pPr>
            <a:r>
              <a:rPr lang="en-US" kern="0" dirty="0"/>
              <a:t>Throttle compression </a:t>
            </a:r>
            <a:r>
              <a:rPr lang="en-US" kern="0" dirty="0" smtClean="0"/>
              <a:t>when it is </a:t>
            </a:r>
            <a:r>
              <a:rPr lang="en-US" b="1" kern="0" dirty="0" smtClean="0"/>
              <a:t>not</a:t>
            </a:r>
            <a:r>
              <a:rPr lang="en-US" kern="0" dirty="0" smtClean="0"/>
              <a:t> beneficial</a:t>
            </a:r>
            <a:endParaRPr lang="en-US" kern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9216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 Consolidation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3000" y="1143000"/>
            <a:ext cx="5867400" cy="4572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>
                <a:latin typeface="Calibri"/>
              </a:rPr>
              <a:t>Compressed</a:t>
            </a:r>
            <a:r>
              <a:rPr lang="en-US" sz="2600" b="0" dirty="0" smtClean="0">
                <a:latin typeface="Calibri"/>
              </a:rPr>
              <a:t> Cache Line with FPC, 4-byte flits</a:t>
            </a:r>
            <a:endParaRPr lang="en-US" sz="2600" b="0" dirty="0"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lvl="1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04154" y="3184742"/>
            <a:ext cx="6019800" cy="457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 smtClean="0">
                <a:latin typeface="Calibri"/>
              </a:rPr>
              <a:t>Toggle-aware </a:t>
            </a:r>
            <a:r>
              <a:rPr lang="en-US" sz="2400" b="0" dirty="0" smtClean="0">
                <a:latin typeface="Calibri"/>
              </a:rPr>
              <a:t>FPC: a</a:t>
            </a:r>
            <a:r>
              <a:rPr lang="en-US" sz="2400" dirty="0" smtClean="0"/>
              <a:t>ll </a:t>
            </a:r>
            <a:r>
              <a:rPr lang="en-US" sz="2400" dirty="0"/>
              <a:t>metadata </a:t>
            </a:r>
            <a:r>
              <a:rPr lang="en-US" sz="2400" b="1" dirty="0"/>
              <a:t>consolidated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0" dirty="0"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1676400"/>
            <a:ext cx="1828800" cy="496542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noProof="0" dirty="0" smtClean="0">
                <a:solidFill>
                  <a:srgbClr val="FF0000"/>
                </a:solidFill>
              </a:rPr>
              <a:t>0x5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,0x3A00,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52600" y="1676400"/>
            <a:ext cx="1981200" cy="496542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000" kern="0" dirty="0" smtClean="0">
                <a:solidFill>
                  <a:srgbClr val="FF0000"/>
                </a:solidFill>
              </a:rPr>
              <a:t>0x5</a:t>
            </a:r>
            <a:r>
              <a:rPr lang="en-US" sz="2000" kern="0" dirty="0" smtClean="0">
                <a:solidFill>
                  <a:prstClr val="black"/>
                </a:solidFill>
              </a:rPr>
              <a:t>, 0x3A01,</a:t>
            </a:r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52800" y="1674234"/>
            <a:ext cx="2209800" cy="498708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000" kern="0" dirty="0" smtClean="0">
                <a:solidFill>
                  <a:srgbClr val="FF0000"/>
                </a:solidFill>
              </a:rPr>
              <a:t>0x5</a:t>
            </a:r>
            <a:r>
              <a:rPr lang="en-US" sz="2000" kern="0" dirty="0" smtClean="0">
                <a:solidFill>
                  <a:prstClr val="black"/>
                </a:solidFill>
              </a:rPr>
              <a:t>, 0x3A02,</a:t>
            </a:r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08585" y="1680609"/>
            <a:ext cx="1660561" cy="492333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…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7153015" y="4540684"/>
            <a:ext cx="1916131" cy="844029"/>
          </a:xfrm>
          <a:prstGeom prst="rect">
            <a:avLst/>
          </a:prstGeom>
        </p:spPr>
        <p:txBody>
          <a:bodyPr>
            <a:normAutofit fontScale="32500" lnSpcReduction="20000"/>
          </a:bodyPr>
          <a:lstStyle/>
          <a:p>
            <a:pPr marL="342900" indent="-342900"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7400" b="1" dirty="0" smtClean="0">
                <a:latin typeface="Calibri"/>
              </a:rPr>
              <a:t>Consolidated</a:t>
            </a:r>
          </a:p>
          <a:p>
            <a:pPr marL="342900" indent="-342900"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7400" b="1" dirty="0" smtClean="0">
                <a:latin typeface="Calibri"/>
              </a:rPr>
              <a:t> Metadata</a:t>
            </a:r>
            <a:endParaRPr lang="en-US" sz="7400" b="1" dirty="0"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29200" y="1674234"/>
            <a:ext cx="2379385" cy="498708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000" kern="0" dirty="0" smtClean="0">
                <a:solidFill>
                  <a:srgbClr val="FF0000"/>
                </a:solidFill>
              </a:rPr>
              <a:t>0x5</a:t>
            </a:r>
            <a:r>
              <a:rPr lang="en-US" sz="2000" kern="0" dirty="0" smtClean="0">
                <a:solidFill>
                  <a:prstClr val="black"/>
                </a:solidFill>
              </a:rPr>
              <a:t>, 0x3A03,</a:t>
            </a:r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1680609"/>
            <a:ext cx="8916747" cy="492333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276600" y="1600200"/>
            <a:ext cx="0" cy="6858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553200" y="1600200"/>
            <a:ext cx="0" cy="6858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5681" y="3811696"/>
            <a:ext cx="1828800" cy="496542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0x3A00,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66800" y="3811696"/>
            <a:ext cx="2113081" cy="496542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000" kern="0" dirty="0" smtClean="0">
                <a:solidFill>
                  <a:prstClr val="black"/>
                </a:solidFill>
              </a:rPr>
              <a:t>0x3A01,</a:t>
            </a:r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971800" y="3809530"/>
            <a:ext cx="2494081" cy="498708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000" kern="0" dirty="0" smtClean="0">
                <a:solidFill>
                  <a:prstClr val="black"/>
                </a:solidFill>
              </a:rPr>
              <a:t>0x3A02,</a:t>
            </a:r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311866" y="3815905"/>
            <a:ext cx="1660561" cy="492333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62401" y="3809530"/>
            <a:ext cx="2590800" cy="498708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000" kern="0" dirty="0" smtClean="0">
                <a:solidFill>
                  <a:prstClr val="black"/>
                </a:solidFill>
              </a:rPr>
              <a:t>0x3A03,</a:t>
            </a:r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5681" y="3815905"/>
            <a:ext cx="8916747" cy="492333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3179881" y="3735496"/>
            <a:ext cx="0" cy="6858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456481" y="3735496"/>
            <a:ext cx="0" cy="6858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 bwMode="auto">
          <a:xfrm>
            <a:off x="7311865" y="3815905"/>
            <a:ext cx="1660563" cy="492333"/>
          </a:xfrm>
          <a:prstGeom prst="rect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FF0000"/>
                </a:solidFill>
              </a:rPr>
              <a:t>0x5 </a:t>
            </a:r>
            <a:r>
              <a:rPr lang="en-US" sz="2000" kern="0" dirty="0" err="1" smtClean="0">
                <a:solidFill>
                  <a:srgbClr val="FF0000"/>
                </a:solidFill>
              </a:rPr>
              <a:t>0x5</a:t>
            </a:r>
            <a:r>
              <a:rPr lang="en-US" sz="2000" kern="0" dirty="0" smtClean="0">
                <a:solidFill>
                  <a:srgbClr val="FF0000"/>
                </a:solidFill>
              </a:rPr>
              <a:t> … 0x5</a:t>
            </a:r>
            <a:endParaRPr lang="en-US" sz="2000" b="1" dirty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600" y="2514600"/>
            <a:ext cx="1996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# Toggles = 18</a:t>
            </a:r>
            <a:endParaRPr kumimoji="0" lang="en-US" sz="2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2772" y="5029199"/>
            <a:ext cx="1840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# Toggles = 2</a:t>
            </a:r>
            <a:endParaRPr kumimoji="0" lang="en-US" sz="2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8236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 animBg="1"/>
      <p:bldP spid="17" grpId="0"/>
      <p:bldP spid="18" grpId="0"/>
      <p:bldP spid="19" grpId="0"/>
      <p:bldP spid="20" grpId="0"/>
      <p:bldP spid="21" grpId="0"/>
      <p:bldP spid="22" grpId="0" animBg="1"/>
      <p:bldP spid="25" grpId="0" animBg="1"/>
      <p:bldP spid="26" grpId="0"/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sp>
        <p:nvSpPr>
          <p:cNvPr id="5" name="Content Placeholder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Motivation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Key Observations</a:t>
            </a:r>
            <a:endParaRPr lang="en-US" sz="4000" b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Toggle-Aware Compression: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Energy Control (EC)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Metadata Consolidation</a:t>
            </a:r>
            <a:r>
              <a:rPr lang="en-US" sz="3200" b="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 (</a:t>
            </a: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MC</a:t>
            </a:r>
            <a:r>
              <a:rPr lang="en-US" sz="3200" b="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)</a:t>
            </a:r>
            <a:endParaRPr lang="en-US" sz="3200" b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Evaluation</a:t>
            </a:r>
            <a:endParaRPr lang="en-US" sz="40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</a:t>
            </a:r>
            <a:endParaRPr lang="en-US" sz="3200" b="0" dirty="0">
              <a:solidFill>
                <a:srgbClr val="A6A6A6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59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8"/>
            <a:ext cx="8610600" cy="4938712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Simulator</a:t>
            </a:r>
            <a:r>
              <a:rPr lang="en-US" dirty="0" smtClean="0"/>
              <a:t>: GPGPU-</a:t>
            </a:r>
            <a:r>
              <a:rPr lang="en-US" dirty="0" err="1" smtClean="0"/>
              <a:t>Sim</a:t>
            </a:r>
            <a:r>
              <a:rPr lang="en-US" dirty="0" smtClean="0"/>
              <a:t> 3.2.x and in-house simulator</a:t>
            </a:r>
          </a:p>
          <a:p>
            <a:r>
              <a:rPr lang="en-US" b="1" dirty="0" smtClean="0"/>
              <a:t>Workloads</a:t>
            </a:r>
            <a:r>
              <a:rPr lang="en-US" dirty="0" smtClean="0"/>
              <a:t>: </a:t>
            </a:r>
          </a:p>
          <a:p>
            <a:pPr lvl="1"/>
            <a:r>
              <a:rPr lang="en-US" b="1" dirty="0" smtClean="0">
                <a:solidFill>
                  <a:srgbClr val="006600"/>
                </a:solidFill>
              </a:rPr>
              <a:t>NVIDIA</a:t>
            </a:r>
            <a:r>
              <a:rPr lang="en-US" dirty="0" smtClean="0"/>
              <a:t> apps (discrete and mobile): </a:t>
            </a:r>
            <a:r>
              <a:rPr lang="en-US" b="1" dirty="0" smtClean="0"/>
              <a:t>221 apps</a:t>
            </a:r>
          </a:p>
          <a:p>
            <a:pPr lvl="1"/>
            <a:r>
              <a:rPr lang="en-US" dirty="0" smtClean="0"/>
              <a:t>Open-source (</a:t>
            </a:r>
            <a:r>
              <a:rPr lang="en-US" dirty="0" err="1"/>
              <a:t>Lonestar</a:t>
            </a:r>
            <a:r>
              <a:rPr lang="en-US" dirty="0"/>
              <a:t>, </a:t>
            </a:r>
            <a:r>
              <a:rPr lang="en-US" dirty="0" err="1"/>
              <a:t>Rodinia</a:t>
            </a:r>
            <a:r>
              <a:rPr lang="en-US" dirty="0"/>
              <a:t>, </a:t>
            </a:r>
            <a:r>
              <a:rPr lang="en-US" dirty="0" err="1" smtClean="0"/>
              <a:t>MapReduce</a:t>
            </a:r>
            <a:r>
              <a:rPr lang="en-US" dirty="0" smtClean="0"/>
              <a:t>): </a:t>
            </a:r>
            <a:r>
              <a:rPr lang="en-US" b="1" dirty="0" smtClean="0"/>
              <a:t>21 apps</a:t>
            </a:r>
          </a:p>
          <a:p>
            <a:r>
              <a:rPr lang="en-US" b="1" dirty="0" smtClean="0"/>
              <a:t>System parameters (Fermi)</a:t>
            </a:r>
            <a:r>
              <a:rPr lang="en-US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15 SMs, 32 threads/warp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48 warps/SM, 32768 registers, 32KB Shared Memory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Core: 1.4GHz, GTO </a:t>
            </a:r>
            <a:r>
              <a:rPr lang="en-US" dirty="0" smtClean="0">
                <a:solidFill>
                  <a:srgbClr val="000000"/>
                </a:solidFill>
              </a:rPr>
              <a:t>scheduler, </a:t>
            </a:r>
            <a:r>
              <a:rPr lang="en-US" dirty="0">
                <a:solidFill>
                  <a:srgbClr val="000000"/>
                </a:solidFill>
              </a:rPr>
              <a:t>2 schedulers/SM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Memory: 177.4GB/s BW, </a:t>
            </a:r>
            <a:r>
              <a:rPr lang="en-US" dirty="0" smtClean="0">
                <a:solidFill>
                  <a:srgbClr val="000000"/>
                </a:solidFill>
              </a:rPr>
              <a:t>GDDR5 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</a:rPr>
              <a:t>Cache</a:t>
            </a:r>
            <a:r>
              <a:rPr lang="en-US" dirty="0">
                <a:solidFill>
                  <a:srgbClr val="000000"/>
                </a:solidFill>
              </a:rPr>
              <a:t>: L1 - </a:t>
            </a:r>
            <a:r>
              <a:rPr lang="en-US" dirty="0" smtClean="0">
                <a:solidFill>
                  <a:srgbClr val="000000"/>
                </a:solidFill>
              </a:rPr>
              <a:t>16KB; </a:t>
            </a:r>
            <a:r>
              <a:rPr lang="en-US" dirty="0">
                <a:solidFill>
                  <a:srgbClr val="000000"/>
                </a:solidFill>
              </a:rPr>
              <a:t>L2 - </a:t>
            </a:r>
            <a:r>
              <a:rPr lang="en-US" dirty="0" smtClean="0">
                <a:solidFill>
                  <a:srgbClr val="000000"/>
                </a:solidFill>
              </a:rPr>
              <a:t>768KB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171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EC on Bit Toggle Count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19</a:t>
            </a:fld>
            <a:endParaRPr lang="en-US" alt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2404195"/>
              </p:ext>
            </p:extLst>
          </p:nvPr>
        </p:nvGraphicFramePr>
        <p:xfrm>
          <a:off x="0" y="1219200"/>
          <a:ext cx="8839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42900" y="5889383"/>
            <a:ext cx="8458200" cy="933934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en-US" sz="2800" b="1" kern="0" dirty="0" smtClean="0">
                <a:solidFill>
                  <a:prstClr val="black"/>
                </a:solidFill>
              </a:rPr>
              <a:t>EC significantly reduces the bit toggle count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Works for different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compression algorithms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80737" y="2362200"/>
            <a:ext cx="0" cy="160020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168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00"/>
            <a:ext cx="8229600" cy="889000"/>
          </a:xfrm>
        </p:spPr>
        <p:txBody>
          <a:bodyPr/>
          <a:lstStyle/>
          <a:p>
            <a:pPr algn="l"/>
            <a:r>
              <a:rPr lang="en-US" b="1" dirty="0" smtClean="0"/>
              <a:t>Executive Summary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943127"/>
            <a:ext cx="8534400" cy="5440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 smtClean="0"/>
              <a:t>Data compression </a:t>
            </a:r>
            <a:r>
              <a:rPr lang="en-US" sz="2800" dirty="0" smtClean="0"/>
              <a:t>is a known technique to decrease the bandwidth pressure</a:t>
            </a:r>
          </a:p>
          <a:p>
            <a:pPr marL="0" indent="0">
              <a:buNone/>
            </a:pPr>
            <a:r>
              <a:rPr lang="en-US" sz="2800" b="1" u="sng" dirty="0" smtClean="0"/>
              <a:t>Observation</a:t>
            </a:r>
            <a:r>
              <a:rPr lang="en-US" sz="2800" b="1" dirty="0" smtClean="0"/>
              <a:t>: </a:t>
            </a:r>
            <a:r>
              <a:rPr lang="en-US" sz="2800" dirty="0" smtClean="0">
                <a:solidFill>
                  <a:srgbClr val="C00000"/>
                </a:solidFill>
              </a:rPr>
              <a:t>Compression significantly increases the energy cost of communication by increasing the number of bit toggles (bit flips)</a:t>
            </a:r>
          </a:p>
          <a:p>
            <a:pPr marL="0" indent="0">
              <a:buNone/>
            </a:pPr>
            <a:r>
              <a:rPr lang="en-US" sz="2800" b="1" u="sng" dirty="0" smtClean="0"/>
              <a:t>Our approach</a:t>
            </a:r>
            <a:r>
              <a:rPr lang="en-US" sz="2800" dirty="0" smtClean="0"/>
              <a:t>: </a:t>
            </a:r>
            <a:r>
              <a:rPr lang="en-US" sz="2800" b="1" i="1" dirty="0" smtClean="0">
                <a:solidFill>
                  <a:srgbClr val="0000CC"/>
                </a:solidFill>
              </a:rPr>
              <a:t>Toggle-Aware Compression</a:t>
            </a:r>
          </a:p>
          <a:p>
            <a:r>
              <a:rPr lang="en-US" sz="2800" dirty="0" smtClean="0">
                <a:solidFill>
                  <a:srgbClr val="0000CC"/>
                </a:solidFill>
              </a:rPr>
              <a:t>Energy Control (EC): send compressed data only when it is beneficial</a:t>
            </a:r>
          </a:p>
          <a:p>
            <a:r>
              <a:rPr lang="en-US" sz="2800" dirty="0" smtClean="0">
                <a:solidFill>
                  <a:srgbClr val="0000CC"/>
                </a:solidFill>
              </a:rPr>
              <a:t>Metadata Consolidation (MC): consolidates metadata bits to reduce the bit toggle count</a:t>
            </a:r>
          </a:p>
          <a:p>
            <a:pPr marL="0" indent="0">
              <a:buNone/>
            </a:pPr>
            <a:r>
              <a:rPr lang="en-US" sz="2800" b="1" u="sng" dirty="0" smtClean="0"/>
              <a:t>Key results</a:t>
            </a:r>
            <a:r>
              <a:rPr lang="en-US" sz="2800" dirty="0" smtClean="0"/>
              <a:t>: </a:t>
            </a:r>
            <a:r>
              <a:rPr lang="en-US" sz="2800" dirty="0" smtClean="0">
                <a:solidFill>
                  <a:srgbClr val="C00000"/>
                </a:solidFill>
              </a:rPr>
              <a:t>2.2X</a:t>
            </a:r>
            <a:r>
              <a:rPr lang="en-US" sz="2800" dirty="0" smtClean="0"/>
              <a:t> increase in bit toggles reduced to only </a:t>
            </a:r>
            <a:r>
              <a:rPr lang="en-US" sz="2800" dirty="0" smtClean="0">
                <a:solidFill>
                  <a:srgbClr val="0000CC"/>
                </a:solidFill>
              </a:rPr>
              <a:t>1.1X</a:t>
            </a:r>
            <a:r>
              <a:rPr lang="en-US" sz="2800" dirty="0" smtClean="0"/>
              <a:t> with most of the performance benefits preserved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943128"/>
            <a:ext cx="8686800" cy="538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0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211" y="152400"/>
            <a:ext cx="8229600" cy="1143000"/>
          </a:xfrm>
        </p:spPr>
        <p:txBody>
          <a:bodyPr/>
          <a:lstStyle/>
          <a:p>
            <a:r>
              <a:rPr lang="en-US" dirty="0" smtClean="0"/>
              <a:t>Effect of EC on Compression Ratio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20</a:t>
            </a:fld>
            <a:endParaRPr lang="en-US" alt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633162"/>
              </p:ext>
            </p:extLst>
          </p:nvPr>
        </p:nvGraphicFramePr>
        <p:xfrm>
          <a:off x="228600" y="1143000"/>
          <a:ext cx="8686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Oval 5"/>
          <p:cNvSpPr/>
          <p:nvPr/>
        </p:nvSpPr>
        <p:spPr>
          <a:xfrm>
            <a:off x="8305800" y="1752600"/>
            <a:ext cx="457200" cy="3200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46911" y="5787541"/>
            <a:ext cx="8458200" cy="933934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 smtClean="0">
                <a:solidFill>
                  <a:prstClr val="black"/>
                </a:solidFill>
              </a:rPr>
              <a:t>EC preserves most of the benefits of compression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28792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Toggles for C-Pack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21</a:t>
            </a:fld>
            <a:endParaRPr lang="en-US" alt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8279827"/>
              </p:ext>
            </p:extLst>
          </p:nvPr>
        </p:nvGraphicFramePr>
        <p:xfrm>
          <a:off x="304800" y="1417638"/>
          <a:ext cx="8610600" cy="4830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Oval 8"/>
          <p:cNvSpPr/>
          <p:nvPr/>
        </p:nvSpPr>
        <p:spPr>
          <a:xfrm>
            <a:off x="3505200" y="2667000"/>
            <a:ext cx="609600" cy="2667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096000" y="1219200"/>
            <a:ext cx="1524000" cy="304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00789" y="5787541"/>
            <a:ext cx="8458200" cy="933934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 smtClean="0">
                <a:solidFill>
                  <a:prstClr val="black"/>
                </a:solidFill>
              </a:rPr>
              <a:t>Different tradeoffs for different applications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28600" y="2133600"/>
            <a:ext cx="0" cy="160020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808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1" grpId="0" animBg="1"/>
      <p:bldP spid="11" grpId="1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DRAM Energy for C-Pack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22</a:t>
            </a:fld>
            <a:endParaRPr lang="en-US" alt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345696"/>
              </p:ext>
            </p:extLst>
          </p:nvPr>
        </p:nvGraphicFramePr>
        <p:xfrm>
          <a:off x="76200" y="1295400"/>
          <a:ext cx="9067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300789" y="5787541"/>
            <a:ext cx="8458200" cy="933934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 smtClean="0">
                <a:solidFill>
                  <a:prstClr val="black"/>
                </a:solidFill>
              </a:rPr>
              <a:t>7% average DRAM energy reduction, up to 28% for TRA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Oval 7"/>
          <p:cNvSpPr/>
          <p:nvPr/>
        </p:nvSpPr>
        <p:spPr>
          <a:xfrm>
            <a:off x="3733800" y="2667000"/>
            <a:ext cx="381000" cy="2667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4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Effect of Metadata Consolidation (MC)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23</a:t>
            </a:fld>
            <a:endParaRPr lang="en-US" alt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2164180"/>
              </p:ext>
            </p:extLst>
          </p:nvPr>
        </p:nvGraphicFramePr>
        <p:xfrm>
          <a:off x="228600" y="1417638"/>
          <a:ext cx="8610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06954" y="1186805"/>
            <a:ext cx="3645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FPC compression algorithm</a:t>
            </a:r>
            <a:endParaRPr lang="en-US" sz="2400" b="1" i="1" dirty="0"/>
          </a:p>
        </p:txBody>
      </p:sp>
      <p:sp>
        <p:nvSpPr>
          <p:cNvPr id="7" name="Rounded Rectangle 6"/>
          <p:cNvSpPr/>
          <p:nvPr/>
        </p:nvSpPr>
        <p:spPr>
          <a:xfrm>
            <a:off x="300789" y="5787541"/>
            <a:ext cx="8458200" cy="933934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 smtClean="0">
                <a:solidFill>
                  <a:prstClr val="black"/>
                </a:solidFill>
              </a:rPr>
              <a:t>MC is effective in reducing the bit toggle count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But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less effective than EC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19936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Results in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On-chip interconnect results</a:t>
            </a:r>
          </a:p>
          <a:p>
            <a:pPr lvl="1"/>
            <a:r>
              <a:rPr lang="en-US" dirty="0" smtClean="0"/>
              <a:t>Higher impact of bit toggles on the interconnect energy, but lower overall energy impact</a:t>
            </a:r>
            <a:endParaRPr lang="en-US" dirty="0"/>
          </a:p>
          <a:p>
            <a:r>
              <a:rPr lang="en-US" dirty="0" smtClean="0"/>
              <a:t>Data bus inversion (DBI)</a:t>
            </a:r>
          </a:p>
          <a:p>
            <a:pPr lvl="1"/>
            <a:r>
              <a:rPr lang="en-US" dirty="0" smtClean="0"/>
              <a:t>EC and MC benefits are independent on whether DBI encoding is used</a:t>
            </a:r>
          </a:p>
          <a:p>
            <a:r>
              <a:rPr lang="en-US" dirty="0" smtClean="0"/>
              <a:t>Complexity estimation</a:t>
            </a:r>
          </a:p>
          <a:p>
            <a:pPr lvl="1"/>
            <a:r>
              <a:rPr lang="en-US" dirty="0" smtClean="0"/>
              <a:t>Energy and latency</a:t>
            </a:r>
          </a:p>
          <a:p>
            <a:r>
              <a:rPr lang="en-US" dirty="0" smtClean="0"/>
              <a:t>Analyzing different EC decision functions</a:t>
            </a:r>
          </a:p>
          <a:p>
            <a:pPr lvl="1"/>
            <a:r>
              <a:rPr lang="en-US" dirty="0" smtClean="0"/>
              <a:t>Energy x Delay vs. Energy x Delay</a:t>
            </a:r>
            <a:r>
              <a:rPr lang="en-US" baseline="30000" dirty="0" smtClean="0"/>
              <a:t>2</a:t>
            </a:r>
          </a:p>
          <a:p>
            <a:pPr marL="5715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5701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00"/>
            <a:ext cx="8229600" cy="889000"/>
          </a:xfrm>
        </p:spPr>
        <p:txBody>
          <a:bodyPr/>
          <a:lstStyle/>
          <a:p>
            <a:pPr algn="l"/>
            <a:r>
              <a:rPr lang="en-US" dirty="0" smtClean="0"/>
              <a:t>Conclusion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25</a:t>
            </a:fld>
            <a:endParaRPr lang="en-US" alt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943127"/>
            <a:ext cx="8534400" cy="5440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 smtClean="0"/>
              <a:t>Data compression </a:t>
            </a:r>
            <a:r>
              <a:rPr lang="en-US" sz="2800" dirty="0" smtClean="0"/>
              <a:t>is a known technique to decrease the bandwidth pressure</a:t>
            </a:r>
          </a:p>
          <a:p>
            <a:pPr marL="0" indent="0">
              <a:buNone/>
            </a:pPr>
            <a:r>
              <a:rPr lang="en-US" sz="2800" b="1" u="sng" dirty="0" smtClean="0"/>
              <a:t>Observation</a:t>
            </a:r>
            <a:r>
              <a:rPr lang="en-US" sz="2800" b="1" dirty="0" smtClean="0"/>
              <a:t>: </a:t>
            </a:r>
            <a:r>
              <a:rPr lang="en-US" sz="2800" dirty="0" smtClean="0">
                <a:solidFill>
                  <a:srgbClr val="C00000"/>
                </a:solidFill>
              </a:rPr>
              <a:t>Compression significantly increases the energy cost of communication by increasing the number of bit toggles (bit flips)</a:t>
            </a:r>
          </a:p>
          <a:p>
            <a:pPr marL="0" indent="0">
              <a:buNone/>
            </a:pPr>
            <a:r>
              <a:rPr lang="en-US" sz="2800" b="1" u="sng" dirty="0" smtClean="0"/>
              <a:t>Our approach</a:t>
            </a:r>
            <a:r>
              <a:rPr lang="en-US" sz="2800" dirty="0" smtClean="0"/>
              <a:t>: </a:t>
            </a:r>
            <a:r>
              <a:rPr lang="en-US" sz="2800" b="1" i="1" dirty="0" smtClean="0">
                <a:solidFill>
                  <a:srgbClr val="0000CC"/>
                </a:solidFill>
              </a:rPr>
              <a:t>Toggle-Aware Compression</a:t>
            </a:r>
          </a:p>
          <a:p>
            <a:r>
              <a:rPr lang="en-US" sz="2800" dirty="0" smtClean="0">
                <a:solidFill>
                  <a:srgbClr val="0000CC"/>
                </a:solidFill>
              </a:rPr>
              <a:t>Energy Control (EC): send compressed data only when it is beneficial</a:t>
            </a:r>
          </a:p>
          <a:p>
            <a:r>
              <a:rPr lang="en-US" sz="2800" dirty="0" smtClean="0">
                <a:solidFill>
                  <a:srgbClr val="0000CC"/>
                </a:solidFill>
              </a:rPr>
              <a:t>Metadata Consolidation (MC): consolidate metadata bits to reduce the bit toggle count</a:t>
            </a:r>
          </a:p>
          <a:p>
            <a:pPr marL="0" indent="0">
              <a:buNone/>
            </a:pPr>
            <a:r>
              <a:rPr lang="en-US" sz="2800" b="1" u="sng" dirty="0" smtClean="0"/>
              <a:t>Key results</a:t>
            </a:r>
            <a:r>
              <a:rPr lang="en-US" sz="2800" dirty="0" smtClean="0"/>
              <a:t>: </a:t>
            </a:r>
            <a:r>
              <a:rPr lang="en-US" sz="2800" dirty="0" smtClean="0">
                <a:solidFill>
                  <a:srgbClr val="FF0000"/>
                </a:solidFill>
              </a:rPr>
              <a:t>2.2X</a:t>
            </a:r>
            <a:r>
              <a:rPr lang="en-US" sz="2800" dirty="0" smtClean="0"/>
              <a:t> increase in bit toggles reduced to only </a:t>
            </a:r>
            <a:r>
              <a:rPr lang="en-US" sz="2800" dirty="0" smtClean="0">
                <a:solidFill>
                  <a:srgbClr val="0000CC"/>
                </a:solidFill>
              </a:rPr>
              <a:t>1.1X</a:t>
            </a:r>
            <a:r>
              <a:rPr lang="en-US" sz="2800" dirty="0" smtClean="0"/>
              <a:t> with most of the performance benefits preserved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943128"/>
            <a:ext cx="8686800" cy="538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86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099" y="304800"/>
            <a:ext cx="9144000" cy="2743200"/>
          </a:xfrm>
        </p:spPr>
        <p:txBody>
          <a:bodyPr anchor="ctr" anchorCtr="0">
            <a:noAutofit/>
          </a:bodyPr>
          <a:lstStyle/>
          <a:p>
            <a:r>
              <a:rPr lang="en-US" sz="5400" b="1" dirty="0" smtClean="0"/>
              <a:t>A Case for Toggle-Aware Compression for GPU Systems</a:t>
            </a:r>
            <a:endParaRPr lang="en-US" sz="5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372361" y="3533691"/>
            <a:ext cx="5486400" cy="2108386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Gennady Pekhimenko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</a:p>
          <a:p>
            <a:pPr algn="l"/>
            <a:r>
              <a:rPr lang="en-US" dirty="0" err="1" smtClean="0">
                <a:solidFill>
                  <a:srgbClr val="C00000"/>
                </a:solidFill>
              </a:rPr>
              <a:t>Nandita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Vijaykumar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</a:p>
          <a:p>
            <a:pPr algn="l"/>
            <a:r>
              <a:rPr lang="en-US" dirty="0" err="1" smtClean="0">
                <a:solidFill>
                  <a:srgbClr val="C00000"/>
                </a:solidFill>
              </a:rPr>
              <a:t>Onur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Mutlu</a:t>
            </a:r>
            <a:r>
              <a:rPr lang="en-US" dirty="0" smtClean="0">
                <a:solidFill>
                  <a:srgbClr val="C00000"/>
                </a:solidFill>
              </a:rPr>
              <a:t>, Todd C. </a:t>
            </a:r>
            <a:r>
              <a:rPr lang="en-US" dirty="0" err="1" smtClean="0">
                <a:solidFill>
                  <a:srgbClr val="C00000"/>
                </a:solidFill>
              </a:rPr>
              <a:t>Mowry</a:t>
            </a:r>
            <a:r>
              <a:rPr lang="en-US" sz="2400" baseline="30000" dirty="0">
                <a:solidFill>
                  <a:srgbClr val="993300"/>
                </a:solidFill>
                <a:sym typeface="Wingdings"/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200" dirty="0" smtClean="0">
              <a:solidFill>
                <a:schemeClr val="tx1"/>
              </a:solidFill>
            </a:endParaRPr>
          </a:p>
          <a:p>
            <a:endParaRPr lang="en-US" sz="2200" dirty="0" smtClean="0"/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5194516" y="3867539"/>
            <a:ext cx="3979016" cy="1955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rgbClr val="006600"/>
                </a:solidFill>
              </a:rPr>
              <a:t>Evgeny</a:t>
            </a:r>
            <a:r>
              <a:rPr lang="en-US" dirty="0" smtClean="0">
                <a:solidFill>
                  <a:srgbClr val="006600"/>
                </a:solidFill>
              </a:rPr>
              <a:t> </a:t>
            </a:r>
            <a:r>
              <a:rPr lang="en-US" dirty="0" err="1" smtClean="0">
                <a:solidFill>
                  <a:srgbClr val="006600"/>
                </a:solidFill>
              </a:rPr>
              <a:t>Bolotin</a:t>
            </a:r>
            <a:r>
              <a:rPr lang="en-US" dirty="0" smtClean="0">
                <a:solidFill>
                  <a:srgbClr val="006600"/>
                </a:solidFill>
              </a:rPr>
              <a:t>, Stephen W. </a:t>
            </a:r>
            <a:r>
              <a:rPr lang="en-US" dirty="0" err="1" smtClean="0">
                <a:solidFill>
                  <a:srgbClr val="006600"/>
                </a:solidFill>
              </a:rPr>
              <a:t>Keckler</a:t>
            </a:r>
            <a:endParaRPr lang="en-US" sz="2200" dirty="0" smtClean="0">
              <a:solidFill>
                <a:srgbClr val="006600"/>
              </a:solidFill>
            </a:endParaRPr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5905500" y="5414556"/>
            <a:ext cx="571500" cy="4270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200" dirty="0"/>
          </a:p>
        </p:txBody>
      </p:sp>
      <p:pic>
        <p:nvPicPr>
          <p:cNvPr id="1026" name="Picture 2" descr="http://www.v3.co.uk/IMG/367/176367/nividia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206600"/>
            <a:ext cx="2129253" cy="165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Burgundy_CMU_JPG_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05036" y="5473171"/>
            <a:ext cx="3786214" cy="1367244"/>
          </a:xfrm>
          <a:prstGeom prst="rect">
            <a:avLst/>
          </a:prstGeom>
        </p:spPr>
      </p:pic>
      <p:pic>
        <p:nvPicPr>
          <p:cNvPr id="8" name="Picture 7" descr="safar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3804" y="5894077"/>
            <a:ext cx="1815962" cy="525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877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972"/>
    </mc:Choice>
    <mc:Fallback>
      <p:transition spd="slow" advTm="2972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4469" y="128414"/>
            <a:ext cx="8772027" cy="8175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Performance and Energy Efficiency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62896" y="6176485"/>
            <a:ext cx="2133600" cy="365125"/>
          </a:xfrm>
        </p:spPr>
        <p:txBody>
          <a:bodyPr/>
          <a:lstStyle/>
          <a:p>
            <a:fld id="{3A6C68BB-3241-8F4C-BC34-1BABD48C8F67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26" y="1298764"/>
            <a:ext cx="2035347" cy="1617666"/>
          </a:xfr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9" t="9007" r="5452" b="6249"/>
          <a:stretch/>
        </p:blipFill>
        <p:spPr>
          <a:xfrm>
            <a:off x="6082769" y="1322403"/>
            <a:ext cx="2618208" cy="1456907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47359" y="2748829"/>
            <a:ext cx="5380859" cy="1375141"/>
            <a:chOff x="579749" y="3732114"/>
            <a:chExt cx="5852727" cy="1375141"/>
          </a:xfrm>
        </p:grpSpPr>
        <p:sp>
          <p:nvSpPr>
            <p:cNvPr id="17" name="TextBox 16"/>
            <p:cNvSpPr txBox="1"/>
            <p:nvPr/>
          </p:nvSpPr>
          <p:spPr>
            <a:xfrm>
              <a:off x="2901384" y="4122356"/>
              <a:ext cx="353109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i="1" dirty="0">
                  <a:solidFill>
                    <a:srgbClr val="00B050"/>
                  </a:solidFill>
                </a:rPr>
                <a:t>E</a:t>
              </a:r>
              <a:r>
                <a:rPr lang="en-US" sz="3200" b="1" i="1" dirty="0" smtClean="0">
                  <a:solidFill>
                    <a:srgbClr val="00B050"/>
                  </a:solidFill>
                </a:rPr>
                <a:t>nergy </a:t>
              </a:r>
              <a:r>
                <a:rPr lang="en-US" sz="3200" b="1" i="1" dirty="0">
                  <a:solidFill>
                    <a:srgbClr val="00B050"/>
                  </a:solidFill>
                </a:rPr>
                <a:t>e</a:t>
              </a:r>
              <a:r>
                <a:rPr lang="en-US" sz="3200" b="1" i="1" dirty="0" smtClean="0">
                  <a:solidFill>
                    <a:srgbClr val="00B050"/>
                  </a:solidFill>
                </a:rPr>
                <a:t>fficiency </a:t>
              </a:r>
              <a:r>
                <a:rPr lang="en-US" sz="3200" b="1" dirty="0" smtClean="0"/>
                <a:t> </a:t>
              </a:r>
              <a:endParaRPr lang="en-US" sz="3200" b="1" dirty="0"/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749" y="3732114"/>
              <a:ext cx="2089012" cy="1375141"/>
            </a:xfrm>
            <a:prstGeom prst="rect">
              <a:avLst/>
            </a:prstGeom>
          </p:spPr>
        </p:pic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112" y="1278150"/>
            <a:ext cx="812934" cy="14957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52226" y="4181791"/>
            <a:ext cx="5737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Applications today are </a:t>
            </a:r>
            <a:r>
              <a:rPr lang="en-US" sz="2800" b="1" i="1" dirty="0" smtClean="0">
                <a:solidFill>
                  <a:srgbClr val="0070C0"/>
                </a:solidFill>
              </a:rPr>
              <a:t>data-intensive</a:t>
            </a:r>
            <a:endParaRPr lang="en-US" sz="2800" b="1" i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http://store.storeimages.cdn-apple.com/4668/as-images.apple.com/is/image/AppleInc/aos/published/images/i/ph/iphone6/plus/iphone6-plus-box-space-gray-2014?wid=478&amp;hei=595&amp;fmt=jpeg&amp;qlt=95&amp;op_sharpen=0&amp;resMode=bicub&amp;op_usm=0.5,0.5,0,0&amp;iccEmbed=0&amp;layer=comp&amp;.v=1411520679826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66" t="-370" r="15912" b="1953"/>
          <a:stretch/>
        </p:blipFill>
        <p:spPr bwMode="auto">
          <a:xfrm>
            <a:off x="4419602" y="1253128"/>
            <a:ext cx="803774" cy="1473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994437" y="4688393"/>
            <a:ext cx="7232090" cy="1955589"/>
            <a:chOff x="845110" y="4681748"/>
            <a:chExt cx="7232090" cy="1955589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349779" y="4745248"/>
              <a:ext cx="889000" cy="889000"/>
            </a:xfrm>
            <a:prstGeom prst="rect">
              <a:avLst/>
            </a:prstGeom>
          </p:spPr>
        </p:pic>
        <p:sp>
          <p:nvSpPr>
            <p:cNvPr id="22" name="Rounded Rectangle 21"/>
            <p:cNvSpPr/>
            <p:nvPr/>
          </p:nvSpPr>
          <p:spPr>
            <a:xfrm>
              <a:off x="845110" y="5715633"/>
              <a:ext cx="2034416" cy="92170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57150" cmpd="sng"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Memory Caching</a:t>
              </a:r>
              <a:endParaRPr lang="en-US" sz="2800" b="1" dirty="0">
                <a:solidFill>
                  <a:schemeClr val="tx2"/>
                </a:solidFill>
              </a:endParaRPr>
            </a:p>
          </p:txBody>
        </p:sp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384195" y="4681748"/>
              <a:ext cx="2153920" cy="1016000"/>
            </a:xfrm>
            <a:prstGeom prst="rect">
              <a:avLst/>
            </a:prstGeom>
          </p:spPr>
        </p:pic>
        <p:sp>
          <p:nvSpPr>
            <p:cNvPr id="26" name="Rounded Rectangle 25"/>
            <p:cNvSpPr/>
            <p:nvPr/>
          </p:nvSpPr>
          <p:spPr>
            <a:xfrm>
              <a:off x="3443947" y="5715633"/>
              <a:ext cx="2034416" cy="92170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57150" cmpd="sng"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Databases</a:t>
              </a:r>
              <a:endParaRPr lang="en-US" sz="2800" b="1" dirty="0">
                <a:solidFill>
                  <a:schemeClr val="tx2"/>
                </a:solidFill>
              </a:endParaRPr>
            </a:p>
          </p:txBody>
        </p:sp>
        <p:pic>
          <p:nvPicPr>
            <p:cNvPr id="27" name="Picture 4" descr="http://vignette3.wikia.nocookie.net/crysis/images/5/55/Crysis_3_cover-1-.jpg/revision/latest?cb=20130302220153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98" y="4695003"/>
              <a:ext cx="804157" cy="9894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Rounded Rectangle 27"/>
            <p:cNvSpPr/>
            <p:nvPr/>
          </p:nvSpPr>
          <p:spPr>
            <a:xfrm>
              <a:off x="6042784" y="5715633"/>
              <a:ext cx="2034416" cy="92170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57150" cmpd="sng"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2"/>
                  </a:solidFill>
                </a:rPr>
                <a:t>Graphics</a:t>
              </a:r>
              <a:endParaRPr lang="en-US" sz="2800" b="1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192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vs.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649365"/>
            <a:ext cx="8534400" cy="3934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Data movement is very costly</a:t>
            </a:r>
            <a:endParaRPr lang="en-US" dirty="0"/>
          </a:p>
          <a:p>
            <a:pPr lvl="1"/>
            <a:r>
              <a:rPr lang="en-US" dirty="0" smtClean="0"/>
              <a:t>Integer operation: </a:t>
            </a:r>
            <a:r>
              <a:rPr lang="en-US" b="1" dirty="0" smtClean="0">
                <a:solidFill>
                  <a:srgbClr val="0033CC"/>
                </a:solidFill>
              </a:rPr>
              <a:t>~1 </a:t>
            </a:r>
            <a:r>
              <a:rPr lang="en-US" b="1" dirty="0" err="1" smtClean="0">
                <a:solidFill>
                  <a:srgbClr val="0033CC"/>
                </a:solidFill>
              </a:rPr>
              <a:t>pJ</a:t>
            </a:r>
            <a:endParaRPr lang="en-US" b="1" dirty="0" smtClean="0">
              <a:solidFill>
                <a:srgbClr val="0033CC"/>
              </a:solidFill>
            </a:endParaRPr>
          </a:p>
          <a:p>
            <a:pPr lvl="1"/>
            <a:r>
              <a:rPr lang="en-US" dirty="0" smtClean="0"/>
              <a:t>Floating operation: </a:t>
            </a:r>
            <a:r>
              <a:rPr lang="en-US" b="1" dirty="0" smtClean="0">
                <a:solidFill>
                  <a:srgbClr val="0033CC"/>
                </a:solidFill>
              </a:rPr>
              <a:t>~20 </a:t>
            </a:r>
            <a:r>
              <a:rPr lang="en-US" b="1" dirty="0" err="1" smtClean="0">
                <a:solidFill>
                  <a:srgbClr val="0033CC"/>
                </a:solidFill>
              </a:rPr>
              <a:t>pJ</a:t>
            </a:r>
            <a:r>
              <a:rPr lang="en-US" b="1" dirty="0" smtClean="0">
                <a:solidFill>
                  <a:srgbClr val="0033CC"/>
                </a:solidFill>
              </a:rPr>
              <a:t> </a:t>
            </a:r>
          </a:p>
          <a:p>
            <a:pPr lvl="1"/>
            <a:r>
              <a:rPr lang="en-US" dirty="0" smtClean="0"/>
              <a:t>Low-power memory access: </a:t>
            </a:r>
            <a:r>
              <a:rPr lang="en-US" b="1" dirty="0" smtClean="0">
                <a:solidFill>
                  <a:srgbClr val="FF0000"/>
                </a:solidFill>
              </a:rPr>
              <a:t>~1200 </a:t>
            </a:r>
            <a:r>
              <a:rPr lang="en-US" b="1" dirty="0" err="1" smtClean="0">
                <a:solidFill>
                  <a:srgbClr val="FF0000"/>
                </a:solidFill>
              </a:rPr>
              <a:t>pJ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/>
              <a:t>Implication</a:t>
            </a:r>
            <a:endParaRPr lang="en-US" b="1" dirty="0"/>
          </a:p>
          <a:p>
            <a:pPr marL="857250" lvl="1" indent="-457200"/>
            <a:r>
              <a:rPr lang="en-US" dirty="0" smtClean="0"/>
              <a:t>Transfer</a:t>
            </a:r>
            <a:r>
              <a:rPr lang="en-US" b="1" dirty="0" smtClean="0"/>
              <a:t> less </a:t>
            </a:r>
            <a:r>
              <a:rPr lang="en-US" dirty="0" smtClean="0"/>
              <a:t>or keep data </a:t>
            </a:r>
            <a:r>
              <a:rPr lang="en-US" b="1" dirty="0" smtClean="0"/>
              <a:t>near processing units</a:t>
            </a:r>
          </a:p>
          <a:p>
            <a:pPr marL="857250" lvl="1" indent="-457200"/>
            <a:endParaRPr lang="en-US" dirty="0" smtClean="0"/>
          </a:p>
          <a:p>
            <a:pPr marL="857250" lvl="1" indent="-45720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5444" y="1390767"/>
            <a:ext cx="594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Modern memory systems are </a:t>
            </a:r>
            <a:r>
              <a:rPr lang="en-US" sz="3200" b="1" i="1" dirty="0">
                <a:solidFill>
                  <a:srgbClr val="0070C0"/>
                </a:solidFill>
              </a:rPr>
              <a:t>b</a:t>
            </a:r>
            <a:r>
              <a:rPr lang="en-US" sz="3200" b="1" i="1" dirty="0" smtClean="0">
                <a:solidFill>
                  <a:srgbClr val="0070C0"/>
                </a:solidFill>
              </a:rPr>
              <a:t>andwidth </a:t>
            </a:r>
            <a:r>
              <a:rPr lang="en-US" sz="3200" b="1" i="1" dirty="0">
                <a:solidFill>
                  <a:srgbClr val="0070C0"/>
                </a:solidFill>
              </a:rPr>
              <a:t>c</a:t>
            </a:r>
            <a:r>
              <a:rPr lang="en-US" sz="3200" b="1" i="1" dirty="0" smtClean="0">
                <a:solidFill>
                  <a:srgbClr val="0070C0"/>
                </a:solidFill>
              </a:rPr>
              <a:t>onstrained</a:t>
            </a:r>
            <a:endParaRPr lang="en-US" sz="3200" b="1" i="1" dirty="0">
              <a:solidFill>
                <a:srgbClr val="0070C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1369667"/>
            <a:ext cx="1905000" cy="1270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41678" y="2851527"/>
            <a:ext cx="27451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Sources: </a:t>
            </a:r>
          </a:p>
          <a:p>
            <a:r>
              <a:rPr lang="en-US" i="1" dirty="0" smtClean="0"/>
              <a:t>Bill Dally (NVIDIA/Stanford)</a:t>
            </a:r>
          </a:p>
          <a:p>
            <a:r>
              <a:rPr lang="en-US" i="1" dirty="0" err="1" smtClean="0"/>
              <a:t>Kayvon</a:t>
            </a:r>
            <a:r>
              <a:rPr lang="en-US" i="1" dirty="0" smtClean="0"/>
              <a:t> </a:t>
            </a:r>
            <a:r>
              <a:rPr lang="en-US" i="1" dirty="0" err="1" smtClean="0"/>
              <a:t>Fatahalian</a:t>
            </a:r>
            <a:r>
              <a:rPr lang="en-US" i="1" dirty="0" smtClean="0"/>
              <a:t> (CMU)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7382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for Data Compression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656459"/>
            <a:ext cx="8153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Significant redundancy in </a:t>
            </a:r>
            <a:r>
              <a:rPr lang="en-US" sz="3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memory transfers:</a:t>
            </a: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2512657"/>
            <a:ext cx="1828800" cy="533400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0x00000000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28599" y="3429000"/>
            <a:ext cx="8763001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b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can we exploit this redundancy?</a:t>
            </a:r>
          </a:p>
          <a:p>
            <a:pPr marL="914400" lvl="1" indent="-4572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Bandwidth compression </a:t>
            </a:r>
          </a:p>
          <a:p>
            <a:pPr marL="1314450" lvl="2" indent="-4572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b="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Provides </a:t>
            </a:r>
            <a:r>
              <a:rPr lang="en-US" b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effect of </a:t>
            </a:r>
            <a:r>
              <a:rPr lang="en-US" b="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higher</a:t>
            </a:r>
            <a:r>
              <a:rPr lang="en-US" b="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effective bandwidth </a:t>
            </a:r>
            <a:r>
              <a:rPr lang="en-US" b="0" i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without increasing the number of wires or raising the frequency</a:t>
            </a:r>
            <a:endParaRPr lang="en-US" b="0" i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–"/>
            </a:pPr>
            <a:endParaRPr lang="en-US" b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81200" y="2512657"/>
            <a:ext cx="1828800" cy="533400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0x0000000B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0" y="2512657"/>
            <a:ext cx="1828800" cy="533400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0x00000003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38800" y="2512657"/>
            <a:ext cx="1828800" cy="533400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0x00000004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467600" y="2512657"/>
            <a:ext cx="1600200" cy="533400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…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590550" y="2600580"/>
            <a:ext cx="933450" cy="36927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409825" y="2600580"/>
            <a:ext cx="933450" cy="36927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248150" y="2600580"/>
            <a:ext cx="933450" cy="36927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076950" y="2610105"/>
            <a:ext cx="933450" cy="36927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7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Bandwidth Compression for GPUs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626010"/>
              </p:ext>
            </p:extLst>
          </p:nvPr>
        </p:nvGraphicFramePr>
        <p:xfrm>
          <a:off x="152400" y="1143000"/>
          <a:ext cx="8686800" cy="4602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42900" y="5805513"/>
            <a:ext cx="8458200" cy="933934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 smtClean="0">
                <a:solidFill>
                  <a:prstClr val="black"/>
                </a:solidFill>
              </a:rPr>
              <a:t>Compression is effective in providing higher bandwidth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244896" y="1019245"/>
            <a:ext cx="5029200" cy="4786268"/>
          </a:xfrm>
          <a:prstGeom prst="roundRect">
            <a:avLst/>
          </a:prstGeom>
          <a:noFill/>
          <a:ln w="38100">
            <a:solidFill>
              <a:srgbClr val="2A55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4008" algn="ctr">
              <a:spcAft>
                <a:spcPts val="600"/>
              </a:spcAft>
              <a:buSzPct val="100000"/>
            </a:pPr>
            <a:endParaRPr lang="en-US" sz="3600" b="1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13944" y="944864"/>
            <a:ext cx="17972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i="1" dirty="0" smtClean="0"/>
              <a:t>221 apps</a:t>
            </a:r>
          </a:p>
          <a:p>
            <a:pPr algn="ctr"/>
            <a:r>
              <a:rPr lang="en-US" sz="2400" b="1" i="1" dirty="0"/>
              <a:t>f</a:t>
            </a:r>
            <a:r>
              <a:rPr lang="en-US" sz="2400" b="1" i="1" dirty="0" smtClean="0"/>
              <a:t>rom NVIDIA</a:t>
            </a:r>
            <a:endParaRPr lang="en-US" sz="2400" b="1" i="1" dirty="0"/>
          </a:p>
        </p:txBody>
      </p:sp>
      <p:sp>
        <p:nvSpPr>
          <p:cNvPr id="9" name="Rounded Rectangle 8"/>
          <p:cNvSpPr/>
          <p:nvPr/>
        </p:nvSpPr>
        <p:spPr>
          <a:xfrm>
            <a:off x="6233393" y="1001364"/>
            <a:ext cx="2597448" cy="4756685"/>
          </a:xfrm>
          <a:prstGeom prst="roundRect">
            <a:avLst/>
          </a:prstGeom>
          <a:noFill/>
          <a:ln w="38100">
            <a:solidFill>
              <a:srgbClr val="2A55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4008" algn="ctr">
              <a:spcAft>
                <a:spcPts val="600"/>
              </a:spcAft>
              <a:buSzPct val="100000"/>
            </a:pPr>
            <a:endParaRPr lang="en-US" sz="3600" b="1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57735" y="944864"/>
            <a:ext cx="11706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21 apps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80045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  <p:bldP spid="8" grpId="0"/>
      <p:bldP spid="8" grpId="1"/>
      <p:bldP spid="9" grpId="0" animBg="1"/>
      <p:bldP spid="9" grpId="1" animBg="1"/>
      <p:bldP spid="10" grpId="0"/>
      <p:bldP spid="1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Wisdom about Compression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39000" cy="1752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i="1" dirty="0" smtClean="0">
                <a:solidFill>
                  <a:srgbClr val="0070C0"/>
                </a:solidFill>
              </a:rPr>
              <a:t>Higher effective capacity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i="1" dirty="0" smtClean="0">
                <a:solidFill>
                  <a:srgbClr val="0070C0"/>
                </a:solidFill>
              </a:rPr>
              <a:t>Higher effective bandwidth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i="1" dirty="0" smtClean="0">
                <a:solidFill>
                  <a:srgbClr val="0070C0"/>
                </a:solidFill>
              </a:rPr>
              <a:t>(Usually) lower energy consumption</a:t>
            </a:r>
            <a:endParaRPr lang="en-US" b="1" i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66700" y="4130252"/>
            <a:ext cx="76200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457200">
              <a:buFont typeface="Wingdings"/>
              <a:buChar char="û"/>
            </a:pPr>
            <a:r>
              <a:rPr lang="en-US" b="1" i="1" dirty="0" smtClean="0">
                <a:solidFill>
                  <a:srgbClr val="FF0000"/>
                </a:solidFill>
              </a:rPr>
              <a:t>Compression/Decompression overhead</a:t>
            </a:r>
          </a:p>
          <a:p>
            <a:pPr marL="514350" indent="-457200">
              <a:buFont typeface="Wingdings"/>
              <a:buChar char="û"/>
            </a:pPr>
            <a:r>
              <a:rPr lang="en-US" b="1" i="1" dirty="0">
                <a:solidFill>
                  <a:srgbClr val="FF0000"/>
                </a:solidFill>
              </a:rPr>
              <a:t>C</a:t>
            </a:r>
            <a:r>
              <a:rPr lang="en-US" b="1" i="1" dirty="0" smtClean="0">
                <a:solidFill>
                  <a:srgbClr val="FF0000"/>
                </a:solidFill>
              </a:rPr>
              <a:t>omplexity/Cost to support variable size</a:t>
            </a:r>
            <a:endParaRPr lang="en-US" i="1" dirty="0"/>
          </a:p>
        </p:txBody>
      </p:sp>
      <p:sp>
        <p:nvSpPr>
          <p:cNvPr id="7" name="Rounded Rectangle 6"/>
          <p:cNvSpPr/>
          <p:nvPr/>
        </p:nvSpPr>
        <p:spPr>
          <a:xfrm>
            <a:off x="240060" y="1509668"/>
            <a:ext cx="8663879" cy="4343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2A55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4008" algn="ctr">
              <a:spcAft>
                <a:spcPts val="600"/>
              </a:spcAft>
              <a:buSzPct val="100000"/>
            </a:pPr>
            <a:r>
              <a:rPr lang="en-US" sz="3600" b="1" dirty="0" smtClean="0">
                <a:solidFill>
                  <a:srgbClr val="C00000"/>
                </a:solidFill>
                <a:sym typeface="Wingdings" pitchFamily="2" charset="2"/>
              </a:rPr>
              <a:t>A new problem:</a:t>
            </a:r>
          </a:p>
          <a:p>
            <a:pPr marL="64008" algn="ctr">
              <a:spcAft>
                <a:spcPts val="600"/>
              </a:spcAft>
              <a:buSzPct val="100000"/>
            </a:pPr>
            <a:r>
              <a:rPr lang="en-US" sz="3600" b="1" dirty="0" smtClean="0">
                <a:solidFill>
                  <a:schemeClr val="tx1"/>
                </a:solidFill>
                <a:sym typeface="Wingdings" pitchFamily="2" charset="2"/>
              </a:rPr>
              <a:t>Significant increase in the bit toggle count</a:t>
            </a:r>
          </a:p>
          <a:p>
            <a:pPr marL="64008" algn="ctr">
              <a:spcAft>
                <a:spcPts val="600"/>
              </a:spcAft>
              <a:buSzPct val="100000"/>
            </a:pPr>
            <a:r>
              <a:rPr lang="en-US" sz="3600" b="1" dirty="0" smtClean="0">
                <a:solidFill>
                  <a:schemeClr val="tx1"/>
                </a:solidFill>
                <a:sym typeface="Wingdings" pitchFamily="2" charset="2"/>
              </a:rPr>
              <a:t>(# bit flips), despite less bits sent</a:t>
            </a:r>
          </a:p>
        </p:txBody>
      </p:sp>
    </p:spTree>
    <p:extLst>
      <p:ext uri="{BB962C8B-B14F-4D97-AF65-F5344CB8AC3E}">
        <p14:creationId xmlns:p14="http://schemas.microsoft.com/office/powerpoint/2010/main" val="206300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653" y="193135"/>
            <a:ext cx="8229600" cy="817562"/>
          </a:xfrm>
        </p:spPr>
        <p:txBody>
          <a:bodyPr>
            <a:normAutofit/>
          </a:bodyPr>
          <a:lstStyle/>
          <a:p>
            <a:r>
              <a:rPr lang="en-US" dirty="0" smtClean="0"/>
              <a:t>What is a Bit Toggle?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743910" y="2754548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743910" y="3185395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996246" y="3021842"/>
            <a:ext cx="178561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996246" y="3700822"/>
            <a:ext cx="80951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1805761" y="3429000"/>
            <a:ext cx="87275" cy="27182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893036" y="3429000"/>
            <a:ext cx="88882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2056808" y="1873528"/>
            <a:ext cx="1867786" cy="533400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0011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9143" y="1888487"/>
            <a:ext cx="2007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Previous data:</a:t>
            </a:r>
            <a:endParaRPr lang="en-US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4769717" y="3572134"/>
            <a:ext cx="1832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Bit Toggles</a:t>
            </a:r>
            <a:endParaRPr kumimoji="0" lang="en-US" sz="28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38" name="Straight Arrow Connector 14"/>
          <p:cNvCxnSpPr>
            <a:cxnSpLocks noChangeShapeType="1"/>
            <a:stCxn id="37" idx="1"/>
            <a:endCxn id="23" idx="3"/>
          </p:cNvCxnSpPr>
          <p:nvPr/>
        </p:nvCxnSpPr>
        <p:spPr bwMode="auto">
          <a:xfrm flipH="1" flipV="1">
            <a:off x="3201110" y="3452095"/>
            <a:ext cx="1568607" cy="381649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39" name="Straight Arrow Connector 14"/>
          <p:cNvCxnSpPr>
            <a:cxnSpLocks noChangeShapeType="1"/>
            <a:stCxn id="37" idx="1"/>
            <a:endCxn id="59" idx="3"/>
          </p:cNvCxnSpPr>
          <p:nvPr/>
        </p:nvCxnSpPr>
        <p:spPr bwMode="auto">
          <a:xfrm flipH="1">
            <a:off x="3170820" y="3833744"/>
            <a:ext cx="1598897" cy="40655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sp>
        <p:nvSpPr>
          <p:cNvPr id="41" name="Rounded Rectangle 40"/>
          <p:cNvSpPr/>
          <p:nvPr/>
        </p:nvSpPr>
        <p:spPr>
          <a:xfrm>
            <a:off x="3562066" y="2754548"/>
            <a:ext cx="2991134" cy="610017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00B050"/>
                </a:solidFill>
              </a:rPr>
              <a:t>Energy</a:t>
            </a:r>
            <a:r>
              <a:rPr lang="en-US" sz="2400" i="1" dirty="0" smtClean="0">
                <a:solidFill>
                  <a:schemeClr val="tx1"/>
                </a:solidFill>
              </a:rPr>
              <a:t> = </a:t>
            </a:r>
            <a:r>
              <a:rPr lang="en-US" sz="2400" b="1" i="1" dirty="0" smtClean="0">
                <a:solidFill>
                  <a:schemeClr val="tx1"/>
                </a:solidFill>
              </a:rPr>
              <a:t>C*V</a:t>
            </a:r>
            <a:r>
              <a:rPr lang="en-US" sz="2400" b="1" i="1" baseline="30000" dirty="0" smtClean="0">
                <a:solidFill>
                  <a:schemeClr val="tx1"/>
                </a:solidFill>
              </a:rPr>
              <a:t>2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95435" y="1190724"/>
            <a:ext cx="8748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How energy is spent in data transfers: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31462" y="1861351"/>
            <a:ext cx="1867786" cy="533400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0101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545535" y="1876310"/>
            <a:ext cx="1494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New data:</a:t>
            </a:r>
            <a:endParaRPr lang="en-US" sz="2400" b="1" dirty="0"/>
          </a:p>
        </p:txBody>
      </p:sp>
      <p:sp>
        <p:nvSpPr>
          <p:cNvPr id="52" name="Rectangle 51"/>
          <p:cNvSpPr/>
          <p:nvPr/>
        </p:nvSpPr>
        <p:spPr>
          <a:xfrm>
            <a:off x="456674" y="2738716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66852" y="3414299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1019403" y="3937849"/>
            <a:ext cx="828003" cy="1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1831001" y="3938727"/>
            <a:ext cx="80507" cy="2773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893036" y="4232731"/>
            <a:ext cx="88882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471065" y="3750565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713620" y="3973601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prstClr val="black"/>
                </a:solidFill>
              </a:rPr>
              <a:t>0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762101" y="4556445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prstClr val="black"/>
                </a:solidFill>
              </a:rPr>
              <a:t>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>
            <a:off x="1000231" y="4839571"/>
            <a:ext cx="178561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460659" y="4556445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prstClr val="black"/>
                </a:solidFill>
              </a:rPr>
              <a:t>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7173225" y="3282286"/>
            <a:ext cx="1097318" cy="1683636"/>
          </a:xfrm>
          <a:prstGeom prst="roundRect">
            <a:avLst/>
          </a:prstGeom>
          <a:noFill/>
          <a:ln w="190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7132475" y="2766929"/>
            <a:ext cx="1138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Energy:</a:t>
            </a:r>
            <a:endParaRPr lang="en-US" sz="2400" b="1" i="1" dirty="0"/>
          </a:p>
        </p:txBody>
      </p:sp>
      <p:sp>
        <p:nvSpPr>
          <p:cNvPr id="68" name="Rounded Rectangle 67"/>
          <p:cNvSpPr/>
          <p:nvPr/>
        </p:nvSpPr>
        <p:spPr>
          <a:xfrm>
            <a:off x="641684" y="5422416"/>
            <a:ext cx="7628859" cy="933934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 smtClean="0">
                <a:solidFill>
                  <a:prstClr val="black"/>
                </a:solidFill>
              </a:rPr>
              <a:t>Energy of data transfers (e.g., </a:t>
            </a:r>
            <a:r>
              <a:rPr lang="en-US" sz="2800" b="1" kern="0" dirty="0" err="1" smtClean="0">
                <a:solidFill>
                  <a:schemeClr val="accent1"/>
                </a:solidFill>
              </a:rPr>
              <a:t>NoC</a:t>
            </a:r>
            <a:r>
              <a:rPr lang="en-US" sz="2800" b="1" kern="0" dirty="0" smtClean="0">
                <a:solidFill>
                  <a:schemeClr val="accent1"/>
                </a:solidFill>
              </a:rPr>
              <a:t>, DRAM</a:t>
            </a:r>
            <a:r>
              <a:rPr lang="en-US" sz="2800" b="1" kern="0" dirty="0" smtClean="0">
                <a:solidFill>
                  <a:prstClr val="black"/>
                </a:solidFill>
              </a:rPr>
              <a:t>) is proportional to the bit toggle count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4" name="Round Same Side Corner Rectangle 33"/>
          <p:cNvSpPr/>
          <p:nvPr/>
        </p:nvSpPr>
        <p:spPr>
          <a:xfrm rot="10800000">
            <a:off x="7182320" y="4482910"/>
            <a:ext cx="1079127" cy="467468"/>
          </a:xfrm>
          <a:prstGeom prst="round2SameRect">
            <a:avLst>
              <a:gd name="adj1" fmla="val 34196"/>
              <a:gd name="adj2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173223" y="4010167"/>
            <a:ext cx="1088224" cy="47274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1708668" y="3313487"/>
            <a:ext cx="348140" cy="49922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1693748" y="3833744"/>
            <a:ext cx="348140" cy="49922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35" grpId="0" animBg="1"/>
      <p:bldP spid="36" grpId="0"/>
      <p:bldP spid="37" grpId="0"/>
      <p:bldP spid="41" grpId="0" animBg="1"/>
      <p:bldP spid="50" grpId="0" animBg="1"/>
      <p:bldP spid="51" grpId="0"/>
      <p:bldP spid="52" grpId="0"/>
      <p:bldP spid="53" grpId="0"/>
      <p:bldP spid="58" grpId="0"/>
      <p:bldP spid="59" grpId="0"/>
      <p:bldP spid="60" grpId="0"/>
      <p:bldP spid="62" grpId="0"/>
      <p:bldP spid="42" grpId="0" animBg="1"/>
      <p:bldP spid="64" grpId="0"/>
      <p:bldP spid="68" grpId="0" animBg="1"/>
      <p:bldP spid="34" grpId="0" animBg="1"/>
      <p:bldP spid="34" grpId="1" animBg="1"/>
      <p:bldP spid="3" grpId="0" animBg="1"/>
      <p:bldP spid="45" grpId="0" animBg="1"/>
      <p:bldP spid="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00" y="34449"/>
            <a:ext cx="8829157" cy="817562"/>
          </a:xfrm>
        </p:spPr>
        <p:txBody>
          <a:bodyPr>
            <a:normAutofit/>
          </a:bodyPr>
          <a:lstStyle/>
          <a:p>
            <a:r>
              <a:rPr lang="en-US" dirty="0" smtClean="0"/>
              <a:t>Excessive Number of Bit Toggles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177850" y="1240447"/>
            <a:ext cx="1803350" cy="428847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0x00003A00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981200" y="1240447"/>
            <a:ext cx="1828800" cy="428847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0x8001D000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810000" y="1240447"/>
            <a:ext cx="1828800" cy="428847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0x00003A01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638800" y="1240447"/>
            <a:ext cx="1828800" cy="428847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0x8001D008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467600" y="1240447"/>
            <a:ext cx="1600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…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045023" y="1869544"/>
            <a:ext cx="808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Flit 0</a:t>
            </a:r>
            <a:endParaRPr kumimoji="0" lang="en-US" sz="2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045023" y="2616109"/>
            <a:ext cx="808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Flit 1</a:t>
            </a:r>
            <a:endParaRPr kumimoji="0" lang="en-US" sz="2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69066" y="2296612"/>
            <a:ext cx="2675170" cy="333154"/>
          </a:xfrm>
          <a:prstGeom prst="roundRect">
            <a:avLst/>
          </a:prstGeom>
          <a:solidFill>
            <a:sysClr val="windowText" lastClr="0000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XOR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77850" y="3258861"/>
            <a:ext cx="3657600" cy="402462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000000010….01000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799099" y="284820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=</a:t>
            </a:r>
            <a:endParaRPr kumimoji="0" lang="en-US" sz="28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045022" y="3205370"/>
            <a:ext cx="21226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# Toggles = </a:t>
            </a: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2</a:t>
            </a:r>
            <a:endParaRPr kumimoji="0" lang="en-US" sz="2800" b="1" i="1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1846027" y="3258861"/>
            <a:ext cx="177851" cy="39227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2550915" y="3280121"/>
            <a:ext cx="177851" cy="34975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77850" y="1235131"/>
            <a:ext cx="8813749" cy="434163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3801140" y="1111970"/>
            <a:ext cx="0" cy="6858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7467600" y="1119946"/>
            <a:ext cx="0" cy="6858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ontent Placeholder 2"/>
          <p:cNvSpPr txBox="1">
            <a:spLocks/>
          </p:cNvSpPr>
          <p:nvPr/>
        </p:nvSpPr>
        <p:spPr>
          <a:xfrm>
            <a:off x="2957222" y="3658210"/>
            <a:ext cx="3536962" cy="4572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i="1" dirty="0" smtClean="0">
                <a:solidFill>
                  <a:srgbClr val="0070C0"/>
                </a:solidFill>
                <a:latin typeface="Calibri"/>
              </a:rPr>
              <a:t>Compressed</a:t>
            </a:r>
            <a:r>
              <a:rPr lang="en-US" sz="2400" b="0" i="1" dirty="0" smtClean="0">
                <a:solidFill>
                  <a:srgbClr val="0070C0"/>
                </a:solidFill>
                <a:latin typeface="Calibri"/>
              </a:rPr>
              <a:t> Cache Line (FPC)</a:t>
            </a:r>
            <a:endParaRPr lang="en-US" sz="2400" b="0" i="1" dirty="0">
              <a:solidFill>
                <a:srgbClr val="0070C0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52400" y="4125432"/>
            <a:ext cx="1828800" cy="365504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0x5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0x3A00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981200" y="4125432"/>
            <a:ext cx="2063824" cy="365504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smtClean="0">
                <a:solidFill>
                  <a:srgbClr val="FF0000"/>
                </a:solidFill>
              </a:rPr>
              <a:t>0x7</a:t>
            </a:r>
            <a:r>
              <a:rPr lang="en-US" sz="2200" kern="0" dirty="0" smtClean="0">
                <a:solidFill>
                  <a:prstClr val="black"/>
                </a:solidFill>
              </a:rPr>
              <a:t>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8001D000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055784" y="4056589"/>
            <a:ext cx="1828800" cy="498708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smtClean="0">
                <a:solidFill>
                  <a:srgbClr val="FF0000"/>
                </a:solidFill>
              </a:rPr>
              <a:t>0x5</a:t>
            </a:r>
            <a:r>
              <a:rPr lang="en-US" sz="2200" kern="0" dirty="0" smtClean="0">
                <a:solidFill>
                  <a:prstClr val="black"/>
                </a:solidFill>
              </a:rPr>
              <a:t> 0x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3A01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739493" y="4603994"/>
            <a:ext cx="808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Flit 0</a:t>
            </a:r>
            <a:endParaRPr kumimoji="0" lang="en-US" sz="2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798509" y="5541616"/>
            <a:ext cx="808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Flit 1</a:t>
            </a:r>
            <a:endParaRPr kumimoji="0" lang="en-US" sz="2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753601" y="5135531"/>
            <a:ext cx="2819400" cy="343463"/>
          </a:xfrm>
          <a:prstGeom prst="roundRect">
            <a:avLst/>
          </a:prstGeom>
          <a:solidFill>
            <a:sysClr val="windowText" lastClr="0000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XOR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52399" y="6293920"/>
            <a:ext cx="4495800" cy="397909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200" dirty="0"/>
              <a:t> </a:t>
            </a:r>
            <a:r>
              <a:rPr lang="en-US" sz="2200" dirty="0" smtClean="0"/>
              <a:t>001001111 …    110100011000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799099" y="587076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=</a:t>
            </a:r>
            <a:endParaRPr kumimoji="0" lang="en-US" sz="28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702546" y="6224417"/>
            <a:ext cx="23054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# Toggles = </a:t>
            </a: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31</a:t>
            </a:r>
            <a:endParaRPr kumimoji="0" lang="en-US" sz="28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874739" y="4058755"/>
            <a:ext cx="2063824" cy="496542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smtClean="0">
                <a:solidFill>
                  <a:srgbClr val="FF0000"/>
                </a:solidFill>
              </a:rPr>
              <a:t>0x7</a:t>
            </a:r>
            <a:r>
              <a:rPr lang="en-US" sz="2200" kern="0" dirty="0" smtClean="0">
                <a:solidFill>
                  <a:prstClr val="black"/>
                </a:solidFill>
              </a:rPr>
              <a:t>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8001D008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949754" y="3998603"/>
            <a:ext cx="1119392" cy="492333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…</a:t>
            </a:r>
          </a:p>
        </p:txBody>
      </p:sp>
      <p:sp>
        <p:nvSpPr>
          <p:cNvPr id="77" name="Rectangle 76"/>
          <p:cNvSpPr/>
          <p:nvPr/>
        </p:nvSpPr>
        <p:spPr>
          <a:xfrm>
            <a:off x="152400" y="4631629"/>
            <a:ext cx="4495800" cy="374441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>
                <a:solidFill>
                  <a:prstClr val="black"/>
                </a:solidFill>
              </a:rPr>
              <a:t>5</a:t>
            </a:r>
            <a:r>
              <a:rPr lang="en-US" sz="2200" kern="0" dirty="0" smtClean="0">
                <a:solidFill>
                  <a:prstClr val="black"/>
                </a:solidFill>
              </a:rPr>
              <a:t> 3A00 7 8001D000 5 1D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152722" y="5581110"/>
            <a:ext cx="4495800" cy="382678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smtClean="0">
                <a:solidFill>
                  <a:prstClr val="black"/>
                </a:solidFill>
              </a:rPr>
              <a:t>1 01 7 8001D008 5 3A02 1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152400" y="4125432"/>
            <a:ext cx="8839199" cy="397045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80" name="Straight Connector 79"/>
          <p:cNvCxnSpPr/>
          <p:nvPr/>
        </p:nvCxnSpPr>
        <p:spPr>
          <a:xfrm>
            <a:off x="5181600" y="3994394"/>
            <a:ext cx="0" cy="6858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8305800" y="3982868"/>
            <a:ext cx="0" cy="6858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 bwMode="auto">
          <a:xfrm>
            <a:off x="371475" y="4099651"/>
            <a:ext cx="463060" cy="42282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2133600" y="4099651"/>
            <a:ext cx="481125" cy="42282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4248971" y="4107531"/>
            <a:ext cx="474384" cy="42282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6057899" y="4107531"/>
            <a:ext cx="436285" cy="42282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1398896" y="6261257"/>
            <a:ext cx="564543" cy="45968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2467626" y="6261217"/>
            <a:ext cx="294199" cy="45968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3448913" y="6256185"/>
            <a:ext cx="294199" cy="45968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970552" y="6261257"/>
            <a:ext cx="175377" cy="45968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2890773" y="6263033"/>
            <a:ext cx="175377" cy="45968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2836936" y="734550"/>
            <a:ext cx="3298454" cy="4572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i="1" dirty="0" smtClean="0">
                <a:solidFill>
                  <a:srgbClr val="0070C0"/>
                </a:solidFill>
                <a:latin typeface="Calibri"/>
              </a:rPr>
              <a:t>Uncompressed</a:t>
            </a:r>
            <a:r>
              <a:rPr lang="en-US" sz="2400" b="0" i="1" dirty="0" smtClean="0">
                <a:solidFill>
                  <a:srgbClr val="0070C0"/>
                </a:solidFill>
                <a:latin typeface="Calibri"/>
              </a:rPr>
              <a:t> Cache Line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3294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4.44444E-6 0.0932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5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3.33333E-6 0.093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-0.19948 -3.7037E-6 C -0.29098 -3.7037E-6 -0.39861 0.05649 -0.39861 0.10324 L -0.39861 0.20695 " pathEditMode="relative" rAng="0" ptsTypes="AAAA">
                                      <p:cBhvr>
                                        <p:cTn id="29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31" y="10347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-0.20607 1.11111E-6 C -0.30035 1.11111E-6 -0.40312 0.05555 -0.40312 0.10139 L -0.40312 0.20301 " pathEditMode="relative" rAng="0" ptsTypes="AAAA">
                                      <p:cBhvr>
                                        <p:cTn id="3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56" y="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4.72222E-6 -4.44444E-6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3611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22222E-6 L -0.00417 0.2206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11019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7.40741E-7 L -2.77778E-6 -4.44444E-6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3611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 animBg="1"/>
      <p:bldP spid="57" grpId="0" animBg="1"/>
      <p:bldP spid="58" grpId="0"/>
      <p:bldP spid="59" grpId="0"/>
      <p:bldP spid="60" grpId="0" animBg="1"/>
      <p:bldP spid="61" grpId="0" animBg="1"/>
      <p:bldP spid="62" grpId="0" animBg="1"/>
      <p:bldP spid="65" grpId="0"/>
      <p:bldP spid="66" grpId="0"/>
      <p:bldP spid="66" grpId="1"/>
      <p:bldP spid="66" grpId="2"/>
      <p:bldP spid="67" grpId="0"/>
      <p:bldP spid="67" grpId="1"/>
      <p:bldP spid="67" grpId="2"/>
      <p:bldP spid="68" grpId="0"/>
      <p:bldP spid="68" grpId="1"/>
      <p:bldP spid="69" grpId="0"/>
      <p:bldP spid="70" grpId="0"/>
      <p:bldP spid="71" grpId="0" animBg="1"/>
      <p:bldP spid="72" grpId="0" animBg="1"/>
      <p:bldP spid="73" grpId="0"/>
      <p:bldP spid="74" grpId="0"/>
      <p:bldP spid="75" grpId="0"/>
      <p:bldP spid="75" grpId="1"/>
      <p:bldP spid="76" grpId="0"/>
      <p:bldP spid="76" grpId="1"/>
      <p:bldP spid="77" grpId="0" animBg="1"/>
      <p:bldP spid="78" grpId="0" animBg="1"/>
      <p:bldP spid="79" grpId="0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4" grpId="2" animBg="1"/>
      <p:bldP spid="85" grpId="0" animBg="1"/>
      <p:bldP spid="85" grpId="1" animBg="1"/>
      <p:bldP spid="86" grpId="0" animBg="1"/>
      <p:bldP spid="87" grpId="0" animBg="1"/>
      <p:bldP spid="88" grpId="0" animBg="1"/>
      <p:bldP spid="89" grpId="0" animBg="1"/>
      <p:bldP spid="90" grpId="0" animBg="1"/>
      <p:bldP spid="46" grpId="0"/>
    </p:bldLst>
  </p:timing>
</p:sld>
</file>

<file path=ppt/theme/theme1.xml><?xml version="1.0" encoding="utf-8"?>
<a:theme xmlns:a="http://schemas.openxmlformats.org/drawingml/2006/main" name="SAFARI_Templat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ontrol xmlns="http://schemas.microsoft.com/VisualStudio/2011/storyboarding/control">
  <Id Name="692a1cdd-8116-4a68-ba1e-4f3069b6ef68" Revision="1" Stencil="System.MyShapes" StencilVersion="1.0"/>
</Control>
</file>

<file path=customXml/itemProps1.xml><?xml version="1.0" encoding="utf-8"?>
<ds:datastoreItem xmlns:ds="http://schemas.openxmlformats.org/officeDocument/2006/customXml" ds:itemID="{F5370F4D-4332-417C-ABE2-691B243222C9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SAFARI_Template</Template>
  <TotalTime>0</TotalTime>
  <Words>1109</Words>
  <Application>Microsoft Office PowerPoint</Application>
  <PresentationFormat>On-screen Show (4:3)</PresentationFormat>
  <Paragraphs>283</Paragraphs>
  <Slides>26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Garamond</vt:lpstr>
      <vt:lpstr>Tahoma</vt:lpstr>
      <vt:lpstr>Wingdings</vt:lpstr>
      <vt:lpstr>SAFARI_Template</vt:lpstr>
      <vt:lpstr>1_Edge</vt:lpstr>
      <vt:lpstr>Office Theme</vt:lpstr>
      <vt:lpstr>A Case for Toggle-Aware Compression for GPU Systems</vt:lpstr>
      <vt:lpstr>Executive Summary</vt:lpstr>
      <vt:lpstr>Performance and Energy Efficiency </vt:lpstr>
      <vt:lpstr>Computation vs. Communication</vt:lpstr>
      <vt:lpstr>Potential for Data Compression</vt:lpstr>
      <vt:lpstr>Bandwidth Compression for GPUs</vt:lpstr>
      <vt:lpstr>Common Wisdom about Compression</vt:lpstr>
      <vt:lpstr>What is a Bit Toggle?</vt:lpstr>
      <vt:lpstr>Excessive Number of Bit Toggles</vt:lpstr>
      <vt:lpstr>Effect of Compression on Bit Toggles</vt:lpstr>
      <vt:lpstr>Outline</vt:lpstr>
      <vt:lpstr>Energy Control Decision Flow</vt:lpstr>
      <vt:lpstr>How to Make the EC Decision?</vt:lpstr>
      <vt:lpstr>EC in the System</vt:lpstr>
      <vt:lpstr>Energy Control Summary</vt:lpstr>
      <vt:lpstr>Metadata Consolidation</vt:lpstr>
      <vt:lpstr>Outline</vt:lpstr>
      <vt:lpstr>Methodology</vt:lpstr>
      <vt:lpstr>Effect of EC on Bit Toggle Count</vt:lpstr>
      <vt:lpstr>Effect of EC on Compression Ratio</vt:lpstr>
      <vt:lpstr>Bit Toggles for C-Pack Algorithm</vt:lpstr>
      <vt:lpstr>DRAM Energy for C-Pack</vt:lpstr>
      <vt:lpstr>Effect of Metadata Consolidation (MC)</vt:lpstr>
      <vt:lpstr>Other Results in the Paper</vt:lpstr>
      <vt:lpstr>Conclusion</vt:lpstr>
      <vt:lpstr>A Case for Toggle-Aware Compression for GPU Systems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2011-01-11T20:10:42Z</dcterms:created>
  <dcterms:modified xsi:type="dcterms:W3CDTF">2016-03-14T22:25:26Z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