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  <p:sldMasterId id="2147483701" r:id="rId3"/>
  </p:sldMasterIdLst>
  <p:notesMasterIdLst>
    <p:notesMasterId r:id="rId37"/>
  </p:notesMasterIdLst>
  <p:handoutMasterIdLst>
    <p:handoutMasterId r:id="rId38"/>
  </p:handoutMasterIdLst>
  <p:sldIdLst>
    <p:sldId id="363" r:id="rId4"/>
    <p:sldId id="438" r:id="rId5"/>
    <p:sldId id="466" r:id="rId6"/>
    <p:sldId id="467" r:id="rId7"/>
    <p:sldId id="444" r:id="rId8"/>
    <p:sldId id="445" r:id="rId9"/>
    <p:sldId id="468" r:id="rId10"/>
    <p:sldId id="383" r:id="rId11"/>
    <p:sldId id="478" r:id="rId12"/>
    <p:sldId id="447" r:id="rId13"/>
    <p:sldId id="456" r:id="rId14"/>
    <p:sldId id="390" r:id="rId15"/>
    <p:sldId id="449" r:id="rId16"/>
    <p:sldId id="451" r:id="rId17"/>
    <p:sldId id="452" r:id="rId18"/>
    <p:sldId id="470" r:id="rId19"/>
    <p:sldId id="471" r:id="rId20"/>
    <p:sldId id="472" r:id="rId21"/>
    <p:sldId id="450" r:id="rId22"/>
    <p:sldId id="473" r:id="rId23"/>
    <p:sldId id="474" r:id="rId24"/>
    <p:sldId id="475" r:id="rId25"/>
    <p:sldId id="426" r:id="rId26"/>
    <p:sldId id="396" r:id="rId27"/>
    <p:sldId id="460" r:id="rId28"/>
    <p:sldId id="461" r:id="rId29"/>
    <p:sldId id="462" r:id="rId30"/>
    <p:sldId id="464" r:id="rId31"/>
    <p:sldId id="403" r:id="rId32"/>
    <p:sldId id="479" r:id="rId33"/>
    <p:sldId id="465" r:id="rId34"/>
    <p:sldId id="463" r:id="rId35"/>
    <p:sldId id="477" r:id="rId36"/>
  </p:sldIdLst>
  <p:sldSz cx="9144000" cy="6858000" type="screen4x3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F4A10C"/>
    <a:srgbClr val="0000FF"/>
    <a:srgbClr val="4F81BD"/>
    <a:srgbClr val="2A55D6"/>
    <a:srgbClr val="D0D8E8"/>
    <a:srgbClr val="604178"/>
    <a:srgbClr val="92DC65"/>
    <a:srgbClr val="649A6D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28" autoAdjust="0"/>
    <p:restoredTop sz="69476" autoAdjust="0"/>
  </p:normalViewPr>
  <p:slideViewPr>
    <p:cSldViewPr>
      <p:cViewPr varScale="1">
        <p:scale>
          <a:sx n="52" d="100"/>
          <a:sy n="52" d="100"/>
        </p:scale>
        <p:origin x="18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ropbox\hipeac-2016\results\gpu.data.compressed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Amir\Dropbox\Share\HiPEAC-2016\results\gpu.data.compress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HiPEAC-2016\results\gpu.data.compress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HiPEAC-2016\results\gpu.data.compress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HiPEAC-2016\results\gpu.data.compress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HiPEAC-2016\results\figure%201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nnady\Dropbox\HiPEAC-2016\results\gpu.data.compresse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963815420508"/>
          <c:y val="0.20010447223508801"/>
          <c:w val="0.88067097382058002"/>
          <c:h val="0.761343471771910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'figure 1'!$A$72</c:f>
              <c:strCache>
                <c:ptCount val="1"/>
                <c:pt idx="0">
                  <c:v>0.5x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chemeClr val="tx1"/>
              </a:solidFill>
            </a:ln>
            <a:effectLst/>
          </c:spPr>
          <c:invertIfNegative val="0"/>
          <c:val>
            <c:numRef>
              <c:f>'figure 1'!$B$62:$BX$62</c:f>
              <c:numCache>
                <c:formatCode>General</c:formatCode>
                <c:ptCount val="75"/>
                <c:pt idx="1">
                  <c:v>0.78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8">
                  <c:v>0.61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5">
                  <c:v>0.93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22">
                  <c:v>0.97587389821000003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9">
                  <c:v>0.98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6">
                  <c:v>0.89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3">
                  <c:v>0.99227884479999995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50">
                  <c:v>0.99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7">
                  <c:v>0.76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4">
                  <c:v>0.99</c:v>
                </c:pt>
                <c:pt idx="71">
                  <c:v>0.88525693942344696</c:v>
                </c:pt>
              </c:numCache>
            </c:numRef>
          </c:val>
        </c:ser>
        <c:ser>
          <c:idx val="6"/>
          <c:order val="1"/>
          <c:tx>
            <c:strRef>
              <c:f>'figure 1'!$A$77</c:f>
              <c:strCache>
                <c:ptCount val="1"/>
                <c:pt idx="0">
                  <c:v>1x</c:v>
                </c:pt>
              </c:strCache>
            </c:strRef>
          </c:tx>
          <c:spPr>
            <a:solidFill>
              <a:srgbClr val="00B050"/>
            </a:solidFill>
            <a:ln w="12700">
              <a:solidFill>
                <a:schemeClr val="tx1"/>
              </a:solidFill>
            </a:ln>
            <a:effectLst/>
          </c:spPr>
          <c:invertIfNegative val="0"/>
          <c:val>
            <c:numRef>
              <c:f>'figure 1'!$B$63:$BZ$63</c:f>
              <c:numCache>
                <c:formatCode>General</c:formatCode>
                <c:ptCount val="77"/>
                <c:pt idx="2">
                  <c:v>1</c:v>
                </c:pt>
                <c:pt idx="9">
                  <c:v>1</c:v>
                </c:pt>
                <c:pt idx="16">
                  <c:v>1</c:v>
                </c:pt>
                <c:pt idx="23">
                  <c:v>1</c:v>
                </c:pt>
                <c:pt idx="30">
                  <c:v>1</c:v>
                </c:pt>
                <c:pt idx="37">
                  <c:v>1</c:v>
                </c:pt>
                <c:pt idx="44">
                  <c:v>1</c:v>
                </c:pt>
                <c:pt idx="51">
                  <c:v>1</c:v>
                </c:pt>
                <c:pt idx="58">
                  <c:v>1</c:v>
                </c:pt>
                <c:pt idx="65">
                  <c:v>1</c:v>
                </c:pt>
                <c:pt idx="72">
                  <c:v>1</c:v>
                </c:pt>
              </c:numCache>
            </c:numRef>
          </c:val>
        </c:ser>
        <c:ser>
          <c:idx val="5"/>
          <c:order val="2"/>
          <c:tx>
            <c:strRef>
              <c:f>'figure 1'!$A$77</c:f>
              <c:strCache>
                <c:ptCount val="1"/>
                <c:pt idx="0">
                  <c:v>1x</c:v>
                </c:pt>
              </c:strCache>
            </c:strRef>
          </c:tx>
          <c:invertIfNegative val="0"/>
          <c:val>
            <c:numRef>
              <c:f>'figure 1'!$C$61:$I$61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3"/>
          <c:tx>
            <c:strRef>
              <c:f>'figure 1'!$A$73</c:f>
              <c:strCache>
                <c:ptCount val="1"/>
                <c:pt idx="0">
                  <c:v>2x</c:v>
                </c:pt>
              </c:strCache>
            </c:strRef>
          </c:tx>
          <c:spPr>
            <a:solidFill>
              <a:srgbClr val="7030A0"/>
            </a:solidFill>
            <a:ln w="12700">
              <a:solidFill>
                <a:schemeClr val="tx1"/>
              </a:solidFill>
            </a:ln>
            <a:effectLst/>
          </c:spPr>
          <c:invertIfNegative val="0"/>
          <c:val>
            <c:numRef>
              <c:f>'figure 1'!$B$64:$BY$64</c:f>
              <c:numCache>
                <c:formatCode>0.00</c:formatCode>
                <c:ptCount val="76"/>
                <c:pt idx="1">
                  <c:v>0</c:v>
                </c:pt>
                <c:pt idx="3" formatCode="General">
                  <c:v>1.06</c:v>
                </c:pt>
                <c:pt idx="4" formatCode="General">
                  <c:v>0</c:v>
                </c:pt>
                <c:pt idx="10" formatCode="General">
                  <c:v>1.49</c:v>
                </c:pt>
                <c:pt idx="17" formatCode="General">
                  <c:v>1.07</c:v>
                </c:pt>
                <c:pt idx="24" formatCode="General">
                  <c:v>1.1225587397400001</c:v>
                </c:pt>
                <c:pt idx="31" formatCode="General">
                  <c:v>1.48</c:v>
                </c:pt>
                <c:pt idx="38" formatCode="General">
                  <c:v>1.25</c:v>
                </c:pt>
                <c:pt idx="45" formatCode="General">
                  <c:v>1.48772399155</c:v>
                </c:pt>
                <c:pt idx="52" formatCode="General">
                  <c:v>1.03</c:v>
                </c:pt>
                <c:pt idx="59" formatCode="General">
                  <c:v>1.78</c:v>
                </c:pt>
                <c:pt idx="66" formatCode="General">
                  <c:v>1.2</c:v>
                </c:pt>
                <c:pt idx="73" formatCode="General">
                  <c:v>1.2583047122008271</c:v>
                </c:pt>
              </c:numCache>
            </c:numRef>
          </c:val>
        </c:ser>
        <c:ser>
          <c:idx val="2"/>
          <c:order val="4"/>
          <c:tx>
            <c:strRef>
              <c:f>'figure 1'!$A$74</c:f>
              <c:strCache>
                <c:ptCount val="1"/>
                <c:pt idx="0">
                  <c:v>4x</c:v>
                </c:pt>
              </c:strCache>
            </c:strRef>
          </c:tx>
          <c:spPr>
            <a:solidFill>
              <a:srgbClr val="0070C0"/>
            </a:solidFill>
            <a:ln w="12700">
              <a:solidFill>
                <a:schemeClr val="tx1"/>
              </a:solidFill>
            </a:ln>
            <a:effectLst/>
          </c:spPr>
          <c:invertIfNegative val="0"/>
          <c:val>
            <c:numRef>
              <c:f>'figure 1'!$B$65:$BY$65</c:f>
              <c:numCache>
                <c:formatCode>0.00</c:formatCode>
                <c:ptCount val="76"/>
                <c:pt idx="1">
                  <c:v>0</c:v>
                </c:pt>
                <c:pt idx="2" formatCode="General">
                  <c:v>0</c:v>
                </c:pt>
                <c:pt idx="4" formatCode="General">
                  <c:v>1.07</c:v>
                </c:pt>
                <c:pt idx="11" formatCode="General">
                  <c:v>1.72</c:v>
                </c:pt>
                <c:pt idx="18" formatCode="General">
                  <c:v>1.1000000000000001</c:v>
                </c:pt>
                <c:pt idx="25" formatCode="General">
                  <c:v>1.1864106297000001</c:v>
                </c:pt>
                <c:pt idx="32" formatCode="General">
                  <c:v>1.82</c:v>
                </c:pt>
                <c:pt idx="39" formatCode="General">
                  <c:v>1.36</c:v>
                </c:pt>
                <c:pt idx="46" formatCode="General">
                  <c:v>1.7888510686000001</c:v>
                </c:pt>
                <c:pt idx="53" formatCode="General">
                  <c:v>1.05</c:v>
                </c:pt>
                <c:pt idx="60" formatCode="General">
                  <c:v>2</c:v>
                </c:pt>
                <c:pt idx="67" formatCode="General">
                  <c:v>1.29</c:v>
                </c:pt>
                <c:pt idx="74" formatCode="General">
                  <c:v>1.3724931002641809</c:v>
                </c:pt>
              </c:numCache>
            </c:numRef>
          </c:val>
        </c:ser>
        <c:ser>
          <c:idx val="3"/>
          <c:order val="5"/>
          <c:tx>
            <c:strRef>
              <c:f>'figure 1'!$A$75</c:f>
              <c:strCache>
                <c:ptCount val="1"/>
                <c:pt idx="0">
                  <c:v>8x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2700">
              <a:solidFill>
                <a:schemeClr val="tx1"/>
              </a:solidFill>
            </a:ln>
          </c:spPr>
          <c:invertIfNegative val="0"/>
          <c:val>
            <c:numRef>
              <c:f>'figure 1'!$B$66:$BZ$66</c:f>
              <c:numCache>
                <c:formatCode>0.00</c:formatCode>
                <c:ptCount val="77"/>
                <c:pt idx="1">
                  <c:v>0</c:v>
                </c:pt>
                <c:pt idx="2" formatCode="General">
                  <c:v>0</c:v>
                </c:pt>
                <c:pt idx="3" formatCode="General">
                  <c:v>0</c:v>
                </c:pt>
                <c:pt idx="5" formatCode="General">
                  <c:v>1.07</c:v>
                </c:pt>
                <c:pt idx="12" formatCode="General">
                  <c:v>1.75</c:v>
                </c:pt>
                <c:pt idx="19" formatCode="General">
                  <c:v>1.1100000000000001</c:v>
                </c:pt>
                <c:pt idx="26" formatCode="General">
                  <c:v>1.2042274470900001</c:v>
                </c:pt>
                <c:pt idx="33" formatCode="General">
                  <c:v>1.94</c:v>
                </c:pt>
                <c:pt idx="40" formatCode="General">
                  <c:v>1.4</c:v>
                </c:pt>
                <c:pt idx="47" formatCode="General">
                  <c:v>1.89317487285</c:v>
                </c:pt>
                <c:pt idx="54" formatCode="General">
                  <c:v>1.05</c:v>
                </c:pt>
                <c:pt idx="61" formatCode="General">
                  <c:v>2.0299999999999998</c:v>
                </c:pt>
                <c:pt idx="68" formatCode="General">
                  <c:v>1.33</c:v>
                </c:pt>
                <c:pt idx="75" formatCode="General">
                  <c:v>1.4045204222567109</c:v>
                </c:pt>
              </c:numCache>
            </c:numRef>
          </c:val>
        </c:ser>
        <c:ser>
          <c:idx val="4"/>
          <c:order val="6"/>
          <c:tx>
            <c:strRef>
              <c:f>'figure 1'!$A$76</c:f>
              <c:strCache>
                <c:ptCount val="1"/>
                <c:pt idx="0">
                  <c:v>Perfect Memory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val>
            <c:numRef>
              <c:f>'figure 1'!$B$67:$CA$67</c:f>
              <c:numCache>
                <c:formatCode>0.00</c:formatCode>
                <c:ptCount val="78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1.140777692996948</c:v>
                </c:pt>
                <c:pt idx="8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1.9541567680427461</c:v>
                </c:pt>
                <c:pt idx="15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1.8977980903502629</c:v>
                </c:pt>
                <c:pt idx="22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1.2412172930044589</c:v>
                </c:pt>
                <c:pt idx="29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13.6465403096158</c:v>
                </c:pt>
                <c:pt idx="35">
                  <c:v>0</c:v>
                </c:pt>
                <c:pt idx="36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2.472153126146134</c:v>
                </c:pt>
                <c:pt idx="43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13.53777108298153</c:v>
                </c:pt>
                <c:pt idx="50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1.38112293527033</c:v>
                </c:pt>
                <c:pt idx="57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2.5863559411702459</c:v>
                </c:pt>
                <c:pt idx="63">
                  <c:v>0</c:v>
                </c:pt>
                <c:pt idx="64" formatCode="General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4.0093719090767106</c:v>
                </c:pt>
                <c:pt idx="71" formatCode="General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2.6487853112871269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"/>
        <c:overlap val="100"/>
        <c:axId val="-822963680"/>
        <c:axId val="-822968032"/>
      </c:barChart>
      <c:catAx>
        <c:axId val="-822963680"/>
        <c:scaling>
          <c:orientation val="minMax"/>
        </c:scaling>
        <c:delete val="1"/>
        <c:axPos val="b"/>
        <c:majorTickMark val="none"/>
        <c:minorTickMark val="none"/>
        <c:tickLblPos val="nextTo"/>
        <c:crossAx val="-822968032"/>
        <c:crosses val="autoZero"/>
        <c:auto val="1"/>
        <c:lblAlgn val="ctr"/>
        <c:lblOffset val="100"/>
        <c:noMultiLvlLbl val="0"/>
      </c:catAx>
      <c:valAx>
        <c:axId val="-822968032"/>
        <c:scaling>
          <c:orientation val="minMax"/>
          <c:max val="2.2000000000000002"/>
          <c:min val="0.6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400">
                    <a:latin typeface="Helvetica"/>
                    <a:cs typeface="Helvetica"/>
                  </a:rPr>
                  <a:t>Speedup</a:t>
                </a:r>
              </a:p>
            </c:rich>
          </c:tx>
          <c:layout>
            <c:manualLayout>
              <c:xMode val="edge"/>
              <c:yMode val="edge"/>
              <c:x val="6.2744384017956803E-3"/>
              <c:y val="0.3287086391428790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Helvetica"/>
                <a:cs typeface="Helvetica"/>
              </a:defRPr>
            </a:pPr>
            <a:endParaRPr lang="en-US"/>
          </a:p>
        </c:txPr>
        <c:crossAx val="-822963680"/>
        <c:crosses val="autoZero"/>
        <c:crossBetween val="between"/>
        <c:majorUnit val="0.2"/>
      </c:valAx>
      <c:spPr>
        <a:ln w="12700">
          <a:solidFill>
            <a:schemeClr val="tx1"/>
          </a:solidFill>
        </a:ln>
      </c:spPr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.121991834354039"/>
          <c:y val="2.06846019247594E-3"/>
          <c:w val="0.85236714000493496"/>
          <c:h val="0.105952420841012"/>
        </c:manualLayout>
      </c:layout>
      <c:overlay val="0"/>
      <c:txPr>
        <a:bodyPr/>
        <a:lstStyle/>
        <a:p>
          <a:pPr>
            <a:defRPr sz="28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'figure 3'!$B$12</c:f>
              <c:strCache>
                <c:ptCount val="1"/>
                <c:pt idx="0">
                  <c:v>backprop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3'!$B$13:$B$23</c:f>
              <c:numCache>
                <c:formatCode>0%</c:formatCode>
                <c:ptCount val="11"/>
                <c:pt idx="0">
                  <c:v>0.315313509109446</c:v>
                </c:pt>
                <c:pt idx="1">
                  <c:v>0.62872450698938298</c:v>
                </c:pt>
                <c:pt idx="2">
                  <c:v>0.93712115072069302</c:v>
                </c:pt>
                <c:pt idx="3">
                  <c:v>0.97008023819781797</c:v>
                </c:pt>
                <c:pt idx="4">
                  <c:v>0.99998720283926301</c:v>
                </c:pt>
                <c:pt idx="5">
                  <c:v>0.99999786713987704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'figure 3'!$C$12</c:f>
              <c:strCache>
                <c:ptCount val="1"/>
                <c:pt idx="0">
                  <c:v>fastwalsh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3'!$C$13:$C$23</c:f>
              <c:numCache>
                <c:formatCode>0%</c:formatCode>
                <c:ptCount val="11"/>
                <c:pt idx="0">
                  <c:v>0.19565217391304299</c:v>
                </c:pt>
                <c:pt idx="1">
                  <c:v>0.39130434782608697</c:v>
                </c:pt>
                <c:pt idx="2">
                  <c:v>0.58695652173913004</c:v>
                </c:pt>
                <c:pt idx="3">
                  <c:v>0.78260869565217395</c:v>
                </c:pt>
                <c:pt idx="4">
                  <c:v>0.91304347826086896</c:v>
                </c:pt>
                <c:pt idx="5">
                  <c:v>0.95652173913043503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'figure 3'!$D$12</c:f>
              <c:strCache>
                <c:ptCount val="1"/>
                <c:pt idx="0">
                  <c:v>gaussian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3'!$D$13:$D$23</c:f>
              <c:numCache>
                <c:formatCode>0%</c:formatCode>
                <c:ptCount val="11"/>
                <c:pt idx="0">
                  <c:v>0.29570019829368099</c:v>
                </c:pt>
                <c:pt idx="1">
                  <c:v>0.54584824993409298</c:v>
                </c:pt>
                <c:pt idx="2">
                  <c:v>0.77280281813909601</c:v>
                </c:pt>
                <c:pt idx="3">
                  <c:v>0.99975547600035097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'figure 3'!$E$12</c:f>
              <c:strCache>
                <c:ptCount val="1"/>
                <c:pt idx="0">
                  <c:v>heartwall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x"/>
            <c:size val="6"/>
            <c:spPr>
              <a:noFill/>
              <a:ln w="9525">
                <a:solidFill>
                  <a:schemeClr val="accent4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3'!$E$13:$E$23</c:f>
              <c:numCache>
                <c:formatCode>0%</c:formatCode>
                <c:ptCount val="11"/>
                <c:pt idx="0">
                  <c:v>0.11412455978853001</c:v>
                </c:pt>
                <c:pt idx="1">
                  <c:v>0.227376086277226</c:v>
                </c:pt>
                <c:pt idx="2">
                  <c:v>0.324841228285012</c:v>
                </c:pt>
                <c:pt idx="3">
                  <c:v>0.42014648379768399</c:v>
                </c:pt>
                <c:pt idx="4">
                  <c:v>0.51341642104907603</c:v>
                </c:pt>
                <c:pt idx="5">
                  <c:v>0.60456553133629998</c:v>
                </c:pt>
                <c:pt idx="6">
                  <c:v>0.69273028232651201</c:v>
                </c:pt>
                <c:pt idx="7">
                  <c:v>0.77199473857561496</c:v>
                </c:pt>
                <c:pt idx="8">
                  <c:v>0.85042838804482801</c:v>
                </c:pt>
                <c:pt idx="9">
                  <c:v>0.92523583511388496</c:v>
                </c:pt>
                <c:pt idx="10">
                  <c:v>1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'figure 3'!$F$12</c:f>
              <c:strCache>
                <c:ptCount val="1"/>
                <c:pt idx="0">
                  <c:v>matrixmul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chemeClr val="accent5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3'!$F$13:$F$23</c:f>
              <c:numCache>
                <c:formatCode>0%</c:formatCode>
                <c:ptCount val="11"/>
                <c:pt idx="0">
                  <c:v>0.33106123878546201</c:v>
                </c:pt>
                <c:pt idx="1">
                  <c:v>0.55176873130910398</c:v>
                </c:pt>
                <c:pt idx="2">
                  <c:v>0.77247622383274495</c:v>
                </c:pt>
                <c:pt idx="3">
                  <c:v>0.86989789045450905</c:v>
                </c:pt>
                <c:pt idx="4">
                  <c:v>0.93695611175472204</c:v>
                </c:pt>
                <c:pt idx="5">
                  <c:v>0.99533906296306296</c:v>
                </c:pt>
                <c:pt idx="6">
                  <c:v>0.99854514104049297</c:v>
                </c:pt>
                <c:pt idx="7">
                  <c:v>0.99959587251124804</c:v>
                </c:pt>
                <c:pt idx="8">
                  <c:v>0.99981140717191597</c:v>
                </c:pt>
                <c:pt idx="9">
                  <c:v>1</c:v>
                </c:pt>
                <c:pt idx="10">
                  <c:v>1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'figure 3'!$G$12</c:f>
              <c:strCache>
                <c:ptCount val="1"/>
                <c:pt idx="0">
                  <c:v>particlefilter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6"/>
              </a:solidFill>
              <a:ln w="9525">
                <a:solidFill>
                  <a:schemeClr val="accent6"/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3'!$G$13:$G$23</c:f>
              <c:numCache>
                <c:formatCode>0%</c:formatCode>
                <c:ptCount val="11"/>
                <c:pt idx="0">
                  <c:v>0.269230769230769</c:v>
                </c:pt>
                <c:pt idx="1">
                  <c:v>0.433760683760684</c:v>
                </c:pt>
                <c:pt idx="2">
                  <c:v>0.58333333333333304</c:v>
                </c:pt>
                <c:pt idx="3">
                  <c:v>0.716880341880342</c:v>
                </c:pt>
                <c:pt idx="4">
                  <c:v>0.85042735042734996</c:v>
                </c:pt>
                <c:pt idx="5">
                  <c:v>0.96153846153846201</c:v>
                </c:pt>
                <c:pt idx="6">
                  <c:v>0.97329059829059805</c:v>
                </c:pt>
                <c:pt idx="7">
                  <c:v>0.98290598290598297</c:v>
                </c:pt>
                <c:pt idx="8">
                  <c:v>0.99145299145299104</c:v>
                </c:pt>
                <c:pt idx="9">
                  <c:v>0.99679487179487203</c:v>
                </c:pt>
                <c:pt idx="10">
                  <c:v>1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'figure 3'!$H$12</c:f>
              <c:strCache>
                <c:ptCount val="1"/>
                <c:pt idx="0">
                  <c:v>reduce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plus"/>
            <c:size val="6"/>
            <c:spPr>
              <a:noFill/>
              <a:ln w="9525">
                <a:solidFill>
                  <a:schemeClr val="accent1">
                    <a:lumMod val="60000"/>
                  </a:schemeClr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3'!$H$13:$H$23</c:f>
              <c:numCache>
                <c:formatCode>0%</c:formatCode>
                <c:ptCount val="11"/>
                <c:pt idx="0">
                  <c:v>0.49964985603734202</c:v>
                </c:pt>
                <c:pt idx="1">
                  <c:v>0.99908115923576102</c:v>
                </c:pt>
                <c:pt idx="2">
                  <c:v>0.99954057961788001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'figure 3'!$I$12</c:f>
              <c:strCache>
                <c:ptCount val="1"/>
                <c:pt idx="0">
                  <c:v>similarityscore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dot"/>
            <c:size val="6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3'!$I$13:$I$23</c:f>
              <c:numCache>
                <c:formatCode>0%</c:formatCode>
                <c:ptCount val="11"/>
                <c:pt idx="0">
                  <c:v>0.691406433293829</c:v>
                </c:pt>
                <c:pt idx="1">
                  <c:v>0.78986097492013996</c:v>
                </c:pt>
                <c:pt idx="2">
                  <c:v>0.86863423349716296</c:v>
                </c:pt>
                <c:pt idx="3">
                  <c:v>0.90802086278567495</c:v>
                </c:pt>
                <c:pt idx="4">
                  <c:v>0.943752293522791</c:v>
                </c:pt>
                <c:pt idx="5">
                  <c:v>0.97344266042627903</c:v>
                </c:pt>
                <c:pt idx="6">
                  <c:v>0.99084395622905697</c:v>
                </c:pt>
                <c:pt idx="7">
                  <c:v>0.99378929067731903</c:v>
                </c:pt>
                <c:pt idx="8">
                  <c:v>0.99645067948432597</c:v>
                </c:pt>
                <c:pt idx="9">
                  <c:v>0.99839137575272696</c:v>
                </c:pt>
                <c:pt idx="10">
                  <c:v>1</c:v>
                </c:pt>
              </c:numCache>
            </c:numRef>
          </c:yVal>
          <c:smooth val="0"/>
        </c:ser>
        <c:ser>
          <c:idx val="8"/>
          <c:order val="8"/>
          <c:tx>
            <c:strRef>
              <c:f>'figure 3'!$J$12</c:f>
              <c:strCache>
                <c:ptCount val="1"/>
                <c:pt idx="0">
                  <c:v>srad2</c:v>
                </c:pt>
              </c:strCache>
            </c:strRef>
          </c:tx>
          <c:spPr>
            <a:ln w="2222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dash"/>
            <c:size val="6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3'!$J$13:$J$23</c:f>
              <c:numCache>
                <c:formatCode>0%</c:formatCode>
                <c:ptCount val="11"/>
                <c:pt idx="0">
                  <c:v>0.165703044461921</c:v>
                </c:pt>
                <c:pt idx="1">
                  <c:v>0.33140608892384099</c:v>
                </c:pt>
                <c:pt idx="2">
                  <c:v>0.49710913338576201</c:v>
                </c:pt>
                <c:pt idx="3">
                  <c:v>0.66281217784768198</c:v>
                </c:pt>
                <c:pt idx="4">
                  <c:v>0.82851522230960295</c:v>
                </c:pt>
                <c:pt idx="5">
                  <c:v>0.987147347713482</c:v>
                </c:pt>
                <c:pt idx="6">
                  <c:v>0.99440045940217803</c:v>
                </c:pt>
                <c:pt idx="7">
                  <c:v>0.99560200827016199</c:v>
                </c:pt>
                <c:pt idx="8">
                  <c:v>0.99656832108337701</c:v>
                </c:pt>
                <c:pt idx="9">
                  <c:v>0.99691656269386797</c:v>
                </c:pt>
                <c:pt idx="10">
                  <c:v>1</c:v>
                </c:pt>
              </c:numCache>
            </c:numRef>
          </c:yVal>
          <c:smooth val="0"/>
        </c:ser>
        <c:ser>
          <c:idx val="9"/>
          <c:order val="9"/>
          <c:tx>
            <c:strRef>
              <c:f>'figure 3'!$K$12</c:f>
              <c:strCache>
                <c:ptCount val="1"/>
                <c:pt idx="0">
                  <c:v>stringmatch</c:v>
                </c:pt>
              </c:strCache>
            </c:strRef>
          </c:tx>
          <c:spPr>
            <a:ln w="2222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  <a:round/>
              </a:ln>
              <a:effectLst/>
            </c:spPr>
          </c:marker>
          <c:xVal>
            <c:numRef>
              <c:f>'figure 3'!$A$13:$A$23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'figure 3'!$K$13:$K$23</c:f>
              <c:numCache>
                <c:formatCode>0%</c:formatCode>
                <c:ptCount val="11"/>
                <c:pt idx="0">
                  <c:v>0.46393546346093001</c:v>
                </c:pt>
                <c:pt idx="1">
                  <c:v>0.86135716545397001</c:v>
                </c:pt>
                <c:pt idx="2">
                  <c:v>0.87274596646630798</c:v>
                </c:pt>
                <c:pt idx="3">
                  <c:v>0.882869345143942</c:v>
                </c:pt>
                <c:pt idx="4">
                  <c:v>0.89299272382157502</c:v>
                </c:pt>
                <c:pt idx="5">
                  <c:v>0.89417905726036095</c:v>
                </c:pt>
                <c:pt idx="6">
                  <c:v>0.89425814615627996</c:v>
                </c:pt>
                <c:pt idx="7">
                  <c:v>0.89425814615627996</c:v>
                </c:pt>
                <c:pt idx="8">
                  <c:v>0.89425814615627996</c:v>
                </c:pt>
                <c:pt idx="9">
                  <c:v>0.89425814615627996</c:v>
                </c:pt>
                <c:pt idx="10">
                  <c:v>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822953344"/>
        <c:axId val="-822958240"/>
      </c:scatterChart>
      <c:valAx>
        <c:axId val="-822953344"/>
        <c:scaling>
          <c:orientation val="minMax"/>
          <c:max val="10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2958240"/>
        <c:crosses val="autoZero"/>
        <c:crossBetween val="midCat"/>
      </c:valAx>
      <c:valAx>
        <c:axId val="-8229582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2953344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0"/>
          <c:y val="1.7738359201773801E-2"/>
          <c:w val="1"/>
          <c:h val="0.20956177872444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759204411375"/>
          <c:y val="0.21223120478934801"/>
          <c:w val="0.87689217173541401"/>
          <c:h val="0.69857023811525398"/>
        </c:manualLayout>
      </c:layout>
      <c:barChart>
        <c:barDir val="col"/>
        <c:grouping val="clustered"/>
        <c:varyColors val="0"/>
        <c:ser>
          <c:idx val="0"/>
          <c:order val="0"/>
          <c:tx>
            <c:v>Error &lt; 1%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7'!$W$4:$W$14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plus>
            <c:minus>
              <c:numRef>
                <c:f>'figure 7'!$W$4:$W$14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7'!$C$4:$C$14</c:f>
              <c:numCache>
                <c:formatCode>0.00</c:formatCode>
                <c:ptCount val="11"/>
                <c:pt idx="0">
                  <c:v>1.03</c:v>
                </c:pt>
                <c:pt idx="1">
                  <c:v>1.1100000000000001</c:v>
                </c:pt>
                <c:pt idx="2">
                  <c:v>1</c:v>
                </c:pt>
                <c:pt idx="3">
                  <c:v>1.05</c:v>
                </c:pt>
                <c:pt idx="4">
                  <c:v>1</c:v>
                </c:pt>
                <c:pt idx="5">
                  <c:v>1.22</c:v>
                </c:pt>
                <c:pt idx="6">
                  <c:v>1.1100000000000001</c:v>
                </c:pt>
                <c:pt idx="7">
                  <c:v>1.01</c:v>
                </c:pt>
                <c:pt idx="8">
                  <c:v>1.0900000000000001</c:v>
                </c:pt>
                <c:pt idx="9">
                  <c:v>1</c:v>
                </c:pt>
                <c:pt idx="10">
                  <c:v>1.059932035154834</c:v>
                </c:pt>
              </c:numCache>
            </c:numRef>
          </c:val>
        </c:ser>
        <c:ser>
          <c:idx val="1"/>
          <c:order val="1"/>
          <c:tx>
            <c:v>Error &lt; 3%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7'!$X$4:$X$14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plus>
            <c:minus>
              <c:numRef>
                <c:f>'figure 7'!$X$4:$X$14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7'!$D$4:$D$14</c:f>
              <c:numCache>
                <c:formatCode>0.00</c:formatCode>
                <c:ptCount val="11"/>
                <c:pt idx="0">
                  <c:v>1.06</c:v>
                </c:pt>
                <c:pt idx="1">
                  <c:v>1.1100000000000001</c:v>
                </c:pt>
                <c:pt idx="2">
                  <c:v>1</c:v>
                </c:pt>
                <c:pt idx="3">
                  <c:v>1.05</c:v>
                </c:pt>
                <c:pt idx="4">
                  <c:v>1.1000000000000001</c:v>
                </c:pt>
                <c:pt idx="5">
                  <c:v>1.22</c:v>
                </c:pt>
                <c:pt idx="6">
                  <c:v>1.28</c:v>
                </c:pt>
                <c:pt idx="7">
                  <c:v>1.01</c:v>
                </c:pt>
                <c:pt idx="8">
                  <c:v>1.0900000000000001</c:v>
                </c:pt>
                <c:pt idx="9">
                  <c:v>1</c:v>
                </c:pt>
                <c:pt idx="10">
                  <c:v>1.0885611987434221</c:v>
                </c:pt>
              </c:numCache>
            </c:numRef>
          </c:val>
        </c:ser>
        <c:ser>
          <c:idx val="2"/>
          <c:order val="2"/>
          <c:tx>
            <c:v>Error &lt; 5%</c:v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7'!$Y$4:$Y$14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plus>
            <c:minus>
              <c:numRef>
                <c:f>'figure 7'!$Y$4:$Y$14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7'!$E$4:$E$14</c:f>
              <c:numCache>
                <c:formatCode>0.00</c:formatCode>
                <c:ptCount val="11"/>
                <c:pt idx="0">
                  <c:v>1.06</c:v>
                </c:pt>
                <c:pt idx="1">
                  <c:v>1.1299999999999999</c:v>
                </c:pt>
                <c:pt idx="2">
                  <c:v>1.1299999999999999</c:v>
                </c:pt>
                <c:pt idx="3">
                  <c:v>1.05</c:v>
                </c:pt>
                <c:pt idx="4">
                  <c:v>1.21</c:v>
                </c:pt>
                <c:pt idx="5">
                  <c:v>1.22</c:v>
                </c:pt>
                <c:pt idx="6">
                  <c:v>1.59</c:v>
                </c:pt>
                <c:pt idx="7">
                  <c:v>1.01</c:v>
                </c:pt>
                <c:pt idx="8">
                  <c:v>1.32</c:v>
                </c:pt>
                <c:pt idx="9">
                  <c:v>1</c:v>
                </c:pt>
                <c:pt idx="10">
                  <c:v>1.1609378431893</c:v>
                </c:pt>
              </c:numCache>
            </c:numRef>
          </c:val>
        </c:ser>
        <c:ser>
          <c:idx val="3"/>
          <c:order val="3"/>
          <c:tx>
            <c:v>Error &lt; 10%</c:v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7'!$Z$4:$Z$14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plus>
            <c:minus>
              <c:numRef>
                <c:f>'figure 7'!$Z$4:$Z$14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7'!$F$4:$F$14</c:f>
              <c:numCache>
                <c:formatCode>0.00</c:formatCode>
                <c:ptCount val="11"/>
                <c:pt idx="0">
                  <c:v>1.08</c:v>
                </c:pt>
                <c:pt idx="1">
                  <c:v>1.1299999999999999</c:v>
                </c:pt>
                <c:pt idx="2">
                  <c:v>1.44</c:v>
                </c:pt>
                <c:pt idx="3">
                  <c:v>1.06</c:v>
                </c:pt>
                <c:pt idx="4">
                  <c:v>2.2000000000000002</c:v>
                </c:pt>
                <c:pt idx="5">
                  <c:v>1.47</c:v>
                </c:pt>
                <c:pt idx="6">
                  <c:v>2.36</c:v>
                </c:pt>
                <c:pt idx="7">
                  <c:v>1.1200000000000001</c:v>
                </c:pt>
                <c:pt idx="8">
                  <c:v>1.37</c:v>
                </c:pt>
                <c:pt idx="9">
                  <c:v>1</c:v>
                </c:pt>
                <c:pt idx="10">
                  <c:v>1.3610563825279851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22957152"/>
        <c:axId val="-822960416"/>
      </c:barChart>
      <c:catAx>
        <c:axId val="-8229571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-822960416"/>
        <c:crosses val="autoZero"/>
        <c:auto val="1"/>
        <c:lblAlgn val="ctr"/>
        <c:lblOffset val="100"/>
        <c:noMultiLvlLbl val="1"/>
      </c:catAx>
      <c:valAx>
        <c:axId val="-822960416"/>
        <c:scaling>
          <c:orientation val="minMax"/>
          <c:max val="1.6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822957152"/>
        <c:crossesAt val="0"/>
        <c:crossBetween val="between"/>
        <c:majorUnit val="0.1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5.9305665920200402E-2"/>
          <c:y val="6.4537127777669102E-3"/>
          <c:w val="0.933376435743697"/>
          <c:h val="0.205175725197861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Helvetica"/>
              <a:ea typeface="+mn-ea"/>
              <a:cs typeface="Helvetica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 sz="1600">
          <a:latin typeface="Helvetica"/>
          <a:cs typeface="Helvetica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894432540215"/>
          <c:y val="0.187730196813754"/>
          <c:w val="0.87779401614260599"/>
          <c:h val="0.748459864092758"/>
        </c:manualLayout>
      </c:layout>
      <c:barChart>
        <c:barDir val="col"/>
        <c:grouping val="clustered"/>
        <c:varyColors val="0"/>
        <c:ser>
          <c:idx val="0"/>
          <c:order val="0"/>
          <c:tx>
            <c:v>Error &lt; 1%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7'!$AE$4:$AE$14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plus>
            <c:minus>
              <c:numRef>
                <c:f>'figure 7'!$AE$4:$AE$14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7'!$N$4:$N$14</c:f>
              <c:numCache>
                <c:formatCode>General</c:formatCode>
                <c:ptCount val="11"/>
                <c:pt idx="0">
                  <c:v>1.1200000000000001</c:v>
                </c:pt>
                <c:pt idx="1">
                  <c:v>1.34</c:v>
                </c:pt>
                <c:pt idx="2">
                  <c:v>1</c:v>
                </c:pt>
                <c:pt idx="3">
                  <c:v>1.18</c:v>
                </c:pt>
                <c:pt idx="4">
                  <c:v>1</c:v>
                </c:pt>
                <c:pt idx="5">
                  <c:v>1.0900000000000001</c:v>
                </c:pt>
                <c:pt idx="6">
                  <c:v>1.1399999999999999</c:v>
                </c:pt>
                <c:pt idx="7">
                  <c:v>1.7</c:v>
                </c:pt>
                <c:pt idx="8">
                  <c:v>1.0900000000000001</c:v>
                </c:pt>
                <c:pt idx="9">
                  <c:v>1</c:v>
                </c:pt>
                <c:pt idx="10" formatCode="0.00">
                  <c:v>1.1509094597204399</c:v>
                </c:pt>
              </c:numCache>
            </c:numRef>
          </c:val>
        </c:ser>
        <c:ser>
          <c:idx val="1"/>
          <c:order val="1"/>
          <c:tx>
            <c:v>Error &lt; 3%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7'!$AF$4:$AF$14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plus>
            <c:minus>
              <c:numRef>
                <c:f>'figure 7'!$AF$4:$AF$14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7'!$O$4:$O$14</c:f>
              <c:numCache>
                <c:formatCode>General</c:formatCode>
                <c:ptCount val="11"/>
                <c:pt idx="0">
                  <c:v>1.34</c:v>
                </c:pt>
                <c:pt idx="1">
                  <c:v>1.34</c:v>
                </c:pt>
                <c:pt idx="2">
                  <c:v>1</c:v>
                </c:pt>
                <c:pt idx="3">
                  <c:v>1.18</c:v>
                </c:pt>
                <c:pt idx="4">
                  <c:v>1.1399999999999999</c:v>
                </c:pt>
                <c:pt idx="5">
                  <c:v>1.0900000000000001</c:v>
                </c:pt>
                <c:pt idx="6">
                  <c:v>1.1399999999999999</c:v>
                </c:pt>
                <c:pt idx="7">
                  <c:v>1.7</c:v>
                </c:pt>
                <c:pt idx="8">
                  <c:v>1.0900000000000001</c:v>
                </c:pt>
                <c:pt idx="9">
                  <c:v>1</c:v>
                </c:pt>
                <c:pt idx="10" formatCode="0.00">
                  <c:v>1.1871902531814951</c:v>
                </c:pt>
              </c:numCache>
            </c:numRef>
          </c:val>
        </c:ser>
        <c:ser>
          <c:idx val="2"/>
          <c:order val="2"/>
          <c:tx>
            <c:v>Error &lt; 5%</c:v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7'!$AG$4:$AG$14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plus>
            <c:minus>
              <c:numRef>
                <c:f>'figure 7'!$AG$4:$AG$14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7'!$P$4:$P$14</c:f>
              <c:numCache>
                <c:formatCode>General</c:formatCode>
                <c:ptCount val="11"/>
                <c:pt idx="0">
                  <c:v>1.34</c:v>
                </c:pt>
                <c:pt idx="1">
                  <c:v>1.44</c:v>
                </c:pt>
                <c:pt idx="2">
                  <c:v>1.0900000000000001</c:v>
                </c:pt>
                <c:pt idx="3">
                  <c:v>1.18</c:v>
                </c:pt>
                <c:pt idx="4">
                  <c:v>1.32</c:v>
                </c:pt>
                <c:pt idx="5">
                  <c:v>1.0900000000000001</c:v>
                </c:pt>
                <c:pt idx="6">
                  <c:v>1.67</c:v>
                </c:pt>
                <c:pt idx="7">
                  <c:v>1.7</c:v>
                </c:pt>
                <c:pt idx="8">
                  <c:v>1.34</c:v>
                </c:pt>
                <c:pt idx="9">
                  <c:v>1</c:v>
                </c:pt>
                <c:pt idx="10" formatCode="0.00">
                  <c:v>1.2980895136523001</c:v>
                </c:pt>
              </c:numCache>
            </c:numRef>
          </c:val>
        </c:ser>
        <c:ser>
          <c:idx val="3"/>
          <c:order val="3"/>
          <c:tx>
            <c:v>Error &lt; 10%</c:v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7'!$AH$4:$AH$14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plus>
            <c:minus>
              <c:numRef>
                <c:f>'figure 7'!$AH$4:$AH$14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7'!$Q$4:$Q$14</c:f>
              <c:numCache>
                <c:formatCode>General</c:formatCode>
                <c:ptCount val="11"/>
                <c:pt idx="0">
                  <c:v>1.48</c:v>
                </c:pt>
                <c:pt idx="1">
                  <c:v>1.44</c:v>
                </c:pt>
                <c:pt idx="2">
                  <c:v>1.37</c:v>
                </c:pt>
                <c:pt idx="3">
                  <c:v>1.25</c:v>
                </c:pt>
                <c:pt idx="4">
                  <c:v>1.86</c:v>
                </c:pt>
                <c:pt idx="5">
                  <c:v>1.22</c:v>
                </c:pt>
                <c:pt idx="6">
                  <c:v>1.96</c:v>
                </c:pt>
                <c:pt idx="7">
                  <c:v>2.29</c:v>
                </c:pt>
                <c:pt idx="8">
                  <c:v>1.32</c:v>
                </c:pt>
                <c:pt idx="9">
                  <c:v>1</c:v>
                </c:pt>
                <c:pt idx="10" formatCode="0.00">
                  <c:v>1.475976030635431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22956064"/>
        <c:axId val="-822967488"/>
      </c:barChart>
      <c:catAx>
        <c:axId val="-8229560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-822967488"/>
        <c:crosses val="autoZero"/>
        <c:auto val="1"/>
        <c:lblAlgn val="ctr"/>
        <c:lblOffset val="100"/>
        <c:noMultiLvlLbl val="1"/>
      </c:catAx>
      <c:valAx>
        <c:axId val="-822967488"/>
        <c:scaling>
          <c:orientation val="minMax"/>
          <c:max val="1.8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822956064"/>
        <c:crossesAt val="0"/>
        <c:crossBetween val="between"/>
        <c:majorUnit val="0.1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5.1471573971841302E-2"/>
          <c:y val="2.5699098963284199E-2"/>
          <c:w val="0.89999991889185904"/>
          <c:h val="0.104537155686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Helvetica"/>
              <a:ea typeface="+mn-ea"/>
              <a:cs typeface="Helvetica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 sz="1600">
          <a:latin typeface="Helvetica"/>
          <a:cs typeface="Helvetica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561430493955"/>
          <c:y val="0.232345286369044"/>
          <c:w val="0.88005050386556605"/>
          <c:h val="0.68945080521256896"/>
        </c:manualLayout>
      </c:layout>
      <c:barChart>
        <c:barDir val="col"/>
        <c:grouping val="clustered"/>
        <c:varyColors val="0"/>
        <c:ser>
          <c:idx val="0"/>
          <c:order val="0"/>
          <c:tx>
            <c:v>Error &lt; 1%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7'!$AA$4:$AA$14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plus>
            <c:minus>
              <c:numRef>
                <c:f>'figure 7'!$AA$4:$AA$14</c:f>
                <c:numCache>
                  <c:formatCode>General</c:formatCode>
                  <c:ptCount val="11"/>
                  <c:pt idx="0">
                    <c:v>8.0000000000000002E-3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8.0000000000000002E-3</c:v>
                  </c:pt>
                  <c:pt idx="6">
                    <c:v>8.0000000000000002E-3</c:v>
                  </c:pt>
                  <c:pt idx="7">
                    <c:v>1E-4</c:v>
                  </c:pt>
                  <c:pt idx="8">
                    <c:v>8.0000000000000002E-3</c:v>
                  </c:pt>
                  <c:pt idx="9">
                    <c:v>1E-4</c:v>
                  </c:pt>
                  <c:pt idx="10">
                    <c:v>9.1461010385465301E-4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7'!$H$4:$H$14</c:f>
              <c:numCache>
                <c:formatCode>General</c:formatCode>
                <c:ptCount val="11"/>
                <c:pt idx="0">
                  <c:v>1.03</c:v>
                </c:pt>
                <c:pt idx="1">
                  <c:v>1.1200000000000001</c:v>
                </c:pt>
                <c:pt idx="2">
                  <c:v>1</c:v>
                </c:pt>
                <c:pt idx="3">
                  <c:v>1.04</c:v>
                </c:pt>
                <c:pt idx="4">
                  <c:v>1</c:v>
                </c:pt>
                <c:pt idx="5" formatCode="0.00">
                  <c:v>1.2</c:v>
                </c:pt>
                <c:pt idx="6">
                  <c:v>1.1000000000000001</c:v>
                </c:pt>
                <c:pt idx="7">
                  <c:v>1.05</c:v>
                </c:pt>
                <c:pt idx="8">
                  <c:v>1.06</c:v>
                </c:pt>
                <c:pt idx="9">
                  <c:v>1</c:v>
                </c:pt>
                <c:pt idx="10" formatCode="0.00">
                  <c:v>1.0583169899171641</c:v>
                </c:pt>
              </c:numCache>
            </c:numRef>
          </c:val>
        </c:ser>
        <c:ser>
          <c:idx val="1"/>
          <c:order val="1"/>
          <c:tx>
            <c:v>Error &lt; 3%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7'!$AB$4:$AB$14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plus>
            <c:minus>
              <c:numRef>
                <c:f>'figure 7'!$AB$4:$AB$14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0.01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7'!$I$4:$I$14</c:f>
              <c:numCache>
                <c:formatCode>General</c:formatCode>
                <c:ptCount val="11"/>
                <c:pt idx="0">
                  <c:v>1.05</c:v>
                </c:pt>
                <c:pt idx="1">
                  <c:v>1.1200000000000001</c:v>
                </c:pt>
                <c:pt idx="2">
                  <c:v>1</c:v>
                </c:pt>
                <c:pt idx="3">
                  <c:v>1.04</c:v>
                </c:pt>
                <c:pt idx="4">
                  <c:v>1.1000000000000001</c:v>
                </c:pt>
                <c:pt idx="5">
                  <c:v>1.2</c:v>
                </c:pt>
                <c:pt idx="6">
                  <c:v>1.1000000000000001</c:v>
                </c:pt>
                <c:pt idx="7">
                  <c:v>1.05</c:v>
                </c:pt>
                <c:pt idx="8">
                  <c:v>1.06</c:v>
                </c:pt>
                <c:pt idx="9">
                  <c:v>1</c:v>
                </c:pt>
                <c:pt idx="10" formatCode="0.00">
                  <c:v>1.0705088060601831</c:v>
                </c:pt>
              </c:numCache>
            </c:numRef>
          </c:val>
        </c:ser>
        <c:ser>
          <c:idx val="2"/>
          <c:order val="2"/>
          <c:tx>
            <c:v>Error &lt; 5%</c:v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7'!$AC$4:$AC$14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plus>
            <c:minus>
              <c:numRef>
                <c:f>'figure 7'!$AC$4:$AC$14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1.0999999999999999E-2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1.00957658277689E-3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7'!$J$4:$J$14</c:f>
              <c:numCache>
                <c:formatCode>General</c:formatCode>
                <c:ptCount val="11"/>
                <c:pt idx="0">
                  <c:v>1.05</c:v>
                </c:pt>
                <c:pt idx="1">
                  <c:v>1.1299999999999999</c:v>
                </c:pt>
                <c:pt idx="2">
                  <c:v>1.06</c:v>
                </c:pt>
                <c:pt idx="3">
                  <c:v>1.04</c:v>
                </c:pt>
                <c:pt idx="4">
                  <c:v>1.21</c:v>
                </c:pt>
                <c:pt idx="5">
                  <c:v>1.2</c:v>
                </c:pt>
                <c:pt idx="6">
                  <c:v>1.57</c:v>
                </c:pt>
                <c:pt idx="7">
                  <c:v>1.05</c:v>
                </c:pt>
                <c:pt idx="8">
                  <c:v>1.21</c:v>
                </c:pt>
                <c:pt idx="9">
                  <c:v>1</c:v>
                </c:pt>
                <c:pt idx="10" formatCode="0.00">
                  <c:v>1.142469957197823</c:v>
                </c:pt>
              </c:numCache>
            </c:numRef>
          </c:val>
        </c:ser>
        <c:ser>
          <c:idx val="3"/>
          <c:order val="3"/>
          <c:tx>
            <c:v>Error &lt; 10%</c:v>
          </c:tx>
          <c:spPr>
            <a:gradFill rotWithShape="1">
              <a:gsLst>
                <a:gs pos="0">
                  <a:schemeClr val="accent4">
                    <a:tint val="100000"/>
                    <a:shade val="100000"/>
                    <a:satMod val="130000"/>
                  </a:schemeClr>
                </a:gs>
                <a:gs pos="100000">
                  <a:schemeClr val="accent4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'figure 7'!$AD$4:$AD$14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plus>
            <c:minus>
              <c:numRef>
                <c:f>'figure 7'!$AD$4:$AD$14</c:f>
                <c:numCache>
                  <c:formatCode>General</c:formatCode>
                  <c:ptCount val="11"/>
                  <c:pt idx="0">
                    <c:v>0.01</c:v>
                  </c:pt>
                  <c:pt idx="1">
                    <c:v>1E-4</c:v>
                  </c:pt>
                  <c:pt idx="2">
                    <c:v>1E-4</c:v>
                  </c:pt>
                  <c:pt idx="3">
                    <c:v>1.4E-2</c:v>
                  </c:pt>
                  <c:pt idx="4">
                    <c:v>1E-4</c:v>
                  </c:pt>
                  <c:pt idx="5">
                    <c:v>0.01</c:v>
                  </c:pt>
                  <c:pt idx="6">
                    <c:v>0.01</c:v>
                  </c:pt>
                  <c:pt idx="7">
                    <c:v>1E-4</c:v>
                  </c:pt>
                  <c:pt idx="8">
                    <c:v>0.01</c:v>
                  </c:pt>
                  <c:pt idx="9">
                    <c:v>1E-4</c:v>
                  </c:pt>
                  <c:pt idx="10">
                    <c:v>1.0342196941293799E-3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cat>
            <c:strRef>
              <c:f>'figure 7'!$B$4:$B$14</c:f>
              <c:strCache>
                <c:ptCount val="11"/>
                <c:pt idx="0">
                  <c:v>backprop</c:v>
                </c:pt>
                <c:pt idx="1">
                  <c:v>fastwalshtransform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 filter</c:v>
                </c:pt>
                <c:pt idx="6">
                  <c:v>similarity 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average</c:v>
                </c:pt>
              </c:strCache>
            </c:strRef>
          </c:cat>
          <c:val>
            <c:numRef>
              <c:f>'figure 7'!$K$4:$K$14</c:f>
              <c:numCache>
                <c:formatCode>General</c:formatCode>
                <c:ptCount val="11"/>
                <c:pt idx="0">
                  <c:v>1.06</c:v>
                </c:pt>
                <c:pt idx="1">
                  <c:v>1.1299999999999999</c:v>
                </c:pt>
                <c:pt idx="2">
                  <c:v>1.1499999999999999</c:v>
                </c:pt>
                <c:pt idx="3">
                  <c:v>1.05</c:v>
                </c:pt>
                <c:pt idx="4">
                  <c:v>1.94</c:v>
                </c:pt>
                <c:pt idx="5">
                  <c:v>1.37</c:v>
                </c:pt>
                <c:pt idx="6">
                  <c:v>1.98</c:v>
                </c:pt>
                <c:pt idx="7">
                  <c:v>1.1299999999999999</c:v>
                </c:pt>
                <c:pt idx="8">
                  <c:v>1.23</c:v>
                </c:pt>
                <c:pt idx="9">
                  <c:v>1</c:v>
                </c:pt>
                <c:pt idx="10" formatCode="0.00">
                  <c:v>1.2660307350428279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22964768"/>
        <c:axId val="-822962592"/>
      </c:barChart>
      <c:catAx>
        <c:axId val="-8229647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-822962592"/>
        <c:crosses val="autoZero"/>
        <c:auto val="1"/>
        <c:lblAlgn val="ctr"/>
        <c:lblOffset val="100"/>
        <c:noMultiLvlLbl val="1"/>
      </c:catAx>
      <c:valAx>
        <c:axId val="-822962592"/>
        <c:scaling>
          <c:orientation val="minMax"/>
          <c:max val="1.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822964768"/>
        <c:crossesAt val="0"/>
        <c:crossBetween val="between"/>
        <c:majorUnit val="0.1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Helvetica"/>
              <a:ea typeface="+mn-ea"/>
              <a:cs typeface="Helvetica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 sz="1600">
          <a:latin typeface="Helvetica"/>
          <a:cs typeface="Helvetica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Null Predictor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'Predictor Type'!$A$3:$A$13</c:f>
              <c:strCache>
                <c:ptCount val="11"/>
                <c:pt idx="0">
                  <c:v>backprop</c:v>
                </c:pt>
                <c:pt idx="1">
                  <c:v>fastwalsh</c:v>
                </c:pt>
                <c:pt idx="2">
                  <c:v>gaussian</c:v>
                </c:pt>
                <c:pt idx="3">
                  <c:v>heartwall</c:v>
                </c:pt>
                <c:pt idx="4">
                  <c:v>matrixmul</c:v>
                </c:pt>
                <c:pt idx="5">
                  <c:v>particlefilter</c:v>
                </c:pt>
                <c:pt idx="6">
                  <c:v>similarityscore</c:v>
                </c:pt>
                <c:pt idx="7">
                  <c:v>s.reduce</c:v>
                </c:pt>
                <c:pt idx="8">
                  <c:v>s.srad2</c:v>
                </c:pt>
                <c:pt idx="9">
                  <c:v>stringmatch</c:v>
                </c:pt>
                <c:pt idx="10">
                  <c:v>geomean</c:v>
                </c:pt>
              </c:strCache>
            </c:strRef>
          </c:cat>
          <c:val>
            <c:numRef>
              <c:f>'Predictor Type'!$B$3:$B$13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1.02</c:v>
                </c:pt>
                <c:pt idx="3">
                  <c:v>1.01</c:v>
                </c:pt>
                <c:pt idx="4">
                  <c:v>1.06</c:v>
                </c:pt>
                <c:pt idx="5">
                  <c:v>1.02</c:v>
                </c:pt>
                <c:pt idx="6">
                  <c:v>1.04</c:v>
                </c:pt>
                <c:pt idx="7">
                  <c:v>1.01</c:v>
                </c:pt>
                <c:pt idx="8">
                  <c:v>1</c:v>
                </c:pt>
                <c:pt idx="9">
                  <c:v>1</c:v>
                </c:pt>
                <c:pt idx="10" formatCode="_-* #,##0.00_-;\-* #,##0.00_-;_-* &quot;-&quot;??_-;_-@_-">
                  <c:v>1.015823439218096</c:v>
                </c:pt>
              </c:numCache>
            </c:numRef>
          </c:val>
        </c:ser>
        <c:ser>
          <c:idx val="1"/>
          <c:order val="1"/>
          <c:tx>
            <c:v>Last-Value Predictor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'Predictor Type'!$C$3:$C$13</c:f>
              <c:numCache>
                <c:formatCode>General</c:formatCode>
                <c:ptCount val="11"/>
                <c:pt idx="0">
                  <c:v>1.02</c:v>
                </c:pt>
                <c:pt idx="1">
                  <c:v>1.1100000000000001</c:v>
                </c:pt>
                <c:pt idx="2">
                  <c:v>1.32</c:v>
                </c:pt>
                <c:pt idx="3">
                  <c:v>1.05</c:v>
                </c:pt>
                <c:pt idx="4">
                  <c:v>1.56</c:v>
                </c:pt>
                <c:pt idx="5">
                  <c:v>1.1200000000000001</c:v>
                </c:pt>
                <c:pt idx="6">
                  <c:v>1.58</c:v>
                </c:pt>
                <c:pt idx="7">
                  <c:v>1.05</c:v>
                </c:pt>
                <c:pt idx="8">
                  <c:v>1.28</c:v>
                </c:pt>
                <c:pt idx="9">
                  <c:v>1</c:v>
                </c:pt>
                <c:pt idx="10" formatCode="_-* #,##0.00_-;\-* #,##0.00_-;_-* &quot;-&quot;??_-;_-@_-">
                  <c:v>1.1926377060794859</c:v>
                </c:pt>
              </c:numCache>
            </c:numRef>
          </c:val>
        </c:ser>
        <c:ser>
          <c:idx val="2"/>
          <c:order val="2"/>
          <c:tx>
            <c:v>Two-Delta Predictor</c:v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'Predictor Type'!$D$3:$D$13</c:f>
              <c:numCache>
                <c:formatCode>_-* #,##0.00_-;\-* #,##0.00_-;_-* "-"??_-;_-@_-</c:formatCode>
                <c:ptCount val="11"/>
                <c:pt idx="0">
                  <c:v>1.08</c:v>
                </c:pt>
                <c:pt idx="1">
                  <c:v>1.1299999999999999</c:v>
                </c:pt>
                <c:pt idx="2">
                  <c:v>1.44</c:v>
                </c:pt>
                <c:pt idx="3">
                  <c:v>1.06</c:v>
                </c:pt>
                <c:pt idx="4">
                  <c:v>2.2000000000000002</c:v>
                </c:pt>
                <c:pt idx="5">
                  <c:v>1.47</c:v>
                </c:pt>
                <c:pt idx="6">
                  <c:v>2.36</c:v>
                </c:pt>
                <c:pt idx="7">
                  <c:v>1.1200000000000001</c:v>
                </c:pt>
                <c:pt idx="8">
                  <c:v>1.37</c:v>
                </c:pt>
                <c:pt idx="9">
                  <c:v>1</c:v>
                </c:pt>
                <c:pt idx="10">
                  <c:v>1.3610563825279851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033608704"/>
        <c:axId val="-1033607072"/>
      </c:barChart>
      <c:catAx>
        <c:axId val="-1033608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1033607072"/>
        <c:crosses val="autoZero"/>
        <c:auto val="1"/>
        <c:lblAlgn val="ctr"/>
        <c:lblOffset val="100"/>
        <c:noMultiLvlLbl val="0"/>
      </c:catAx>
      <c:valAx>
        <c:axId val="-1033607072"/>
        <c:scaling>
          <c:orientation val="minMax"/>
          <c:max val="1.6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1033608704"/>
        <c:crosses val="autoZero"/>
        <c:crossBetween val="between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5.6041943415352603E-2"/>
          <c:y val="2.6955997199972302E-3"/>
          <c:w val="0.89999998810642201"/>
          <c:h val="7.58042969133048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Helvetica"/>
              <a:ea typeface="+mn-ea"/>
              <a:cs typeface="Helvetica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287245020309196E-2"/>
          <c:y val="0.20925772436340201"/>
          <c:w val="0.89498230751467001"/>
          <c:h val="0.70538380070912199"/>
        </c:manualLayout>
      </c:layout>
      <c:barChart>
        <c:barDir val="col"/>
        <c:grouping val="clustered"/>
        <c:varyColors val="0"/>
        <c:ser>
          <c:idx val="0"/>
          <c:order val="0"/>
          <c:tx>
            <c:v>Drop Rate = 12.5%</c:v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/>
          </c:spPr>
          <c:invertIfNegative val="0"/>
          <c:cat>
            <c:strRef>
              <c:f>'bandwidth sensitivity'!$B$53:$B$64</c:f>
              <c:strCache>
                <c:ptCount val="12"/>
                <c:pt idx="0">
                  <c:v>backprop</c:v>
                </c:pt>
                <c:pt idx="1">
                  <c:v>gaussian</c:v>
                </c:pt>
                <c:pt idx="2">
                  <c:v>srad2</c:v>
                </c:pt>
                <c:pt idx="3">
                  <c:v>fastwalsh</c:v>
                </c:pt>
                <c:pt idx="4">
                  <c:v>heartwall</c:v>
                </c:pt>
                <c:pt idx="5">
                  <c:v>matrixmul</c:v>
                </c:pt>
                <c:pt idx="6">
                  <c:v>dwt</c:v>
                </c:pt>
                <c:pt idx="7">
                  <c:v>particlefilter</c:v>
                </c:pt>
                <c:pt idx="8">
                  <c:v>similarityscore</c:v>
                </c:pt>
                <c:pt idx="9">
                  <c:v>reduce</c:v>
                </c:pt>
                <c:pt idx="10">
                  <c:v>stringnmatch</c:v>
                </c:pt>
                <c:pt idx="11">
                  <c:v>geomean</c:v>
                </c:pt>
              </c:strCache>
            </c:strRef>
          </c:cat>
          <c:val>
            <c:numRef>
              <c:f>'performance-energy (192x2)'!$C$5:$C$15</c:f>
              <c:numCache>
                <c:formatCode>0.00</c:formatCode>
                <c:ptCount val="11"/>
                <c:pt idx="0">
                  <c:v>1.02</c:v>
                </c:pt>
                <c:pt idx="1">
                  <c:v>1.06</c:v>
                </c:pt>
                <c:pt idx="2">
                  <c:v>1.06</c:v>
                </c:pt>
                <c:pt idx="3">
                  <c:v>1.05</c:v>
                </c:pt>
                <c:pt idx="4">
                  <c:v>1.1000000000000001</c:v>
                </c:pt>
                <c:pt idx="5">
                  <c:v>1.1100000000000001</c:v>
                </c:pt>
                <c:pt idx="6">
                  <c:v>1.1100000000000001</c:v>
                </c:pt>
                <c:pt idx="7">
                  <c:v>1.01</c:v>
                </c:pt>
                <c:pt idx="8">
                  <c:v>1.0900000000000001</c:v>
                </c:pt>
                <c:pt idx="9">
                  <c:v>1.07</c:v>
                </c:pt>
                <c:pt idx="10">
                  <c:v>1.067473615198437</c:v>
                </c:pt>
              </c:numCache>
            </c:numRef>
          </c:val>
        </c:ser>
        <c:ser>
          <c:idx val="1"/>
          <c:order val="1"/>
          <c:tx>
            <c:v>Drop Rate = 25%</c:v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/>
          </c:spPr>
          <c:invertIfNegative val="0"/>
          <c:cat>
            <c:strRef>
              <c:f>'bandwidth sensitivity'!$B$53:$B$64</c:f>
              <c:strCache>
                <c:ptCount val="12"/>
                <c:pt idx="0">
                  <c:v>backprop</c:v>
                </c:pt>
                <c:pt idx="1">
                  <c:v>gaussian</c:v>
                </c:pt>
                <c:pt idx="2">
                  <c:v>srad2</c:v>
                </c:pt>
                <c:pt idx="3">
                  <c:v>fastwalsh</c:v>
                </c:pt>
                <c:pt idx="4">
                  <c:v>heartwall</c:v>
                </c:pt>
                <c:pt idx="5">
                  <c:v>matrixmul</c:v>
                </c:pt>
                <c:pt idx="6">
                  <c:v>dwt</c:v>
                </c:pt>
                <c:pt idx="7">
                  <c:v>particlefilter</c:v>
                </c:pt>
                <c:pt idx="8">
                  <c:v>similarityscore</c:v>
                </c:pt>
                <c:pt idx="9">
                  <c:v>reduce</c:v>
                </c:pt>
                <c:pt idx="10">
                  <c:v>stringnmatch</c:v>
                </c:pt>
                <c:pt idx="11">
                  <c:v>geomean</c:v>
                </c:pt>
              </c:strCache>
            </c:strRef>
          </c:cat>
          <c:val>
            <c:numRef>
              <c:f>'performance-energy (192x2)'!$C$20:$C$30</c:f>
              <c:numCache>
                <c:formatCode>0.00</c:formatCode>
                <c:ptCount val="11"/>
                <c:pt idx="0">
                  <c:v>1.03</c:v>
                </c:pt>
                <c:pt idx="1">
                  <c:v>1.0900000000000001</c:v>
                </c:pt>
                <c:pt idx="2">
                  <c:v>1.1299999999999999</c:v>
                </c:pt>
                <c:pt idx="3">
                  <c:v>1.06</c:v>
                </c:pt>
                <c:pt idx="4">
                  <c:v>1.21</c:v>
                </c:pt>
                <c:pt idx="5">
                  <c:v>1.22</c:v>
                </c:pt>
                <c:pt idx="6">
                  <c:v>1.28</c:v>
                </c:pt>
                <c:pt idx="7">
                  <c:v>1.01</c:v>
                </c:pt>
                <c:pt idx="8">
                  <c:v>1.1599999999999999</c:v>
                </c:pt>
                <c:pt idx="9">
                  <c:v>1.61</c:v>
                </c:pt>
                <c:pt idx="10">
                  <c:v>1.169663247882706</c:v>
                </c:pt>
              </c:numCache>
            </c:numRef>
          </c:val>
        </c:ser>
        <c:ser>
          <c:idx val="2"/>
          <c:order val="2"/>
          <c:tx>
            <c:v>Drop Rate = 50%</c:v>
          </c:tx>
          <c:spPr>
            <a:gradFill rotWithShape="1">
              <a:gsLst>
                <a:gs pos="0">
                  <a:schemeClr val="accent3">
                    <a:tint val="100000"/>
                    <a:shade val="100000"/>
                    <a:satMod val="13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/>
          </c:spPr>
          <c:invertIfNegative val="0"/>
          <c:cat>
            <c:strRef>
              <c:f>'bandwidth sensitivity'!$B$53:$B$64</c:f>
              <c:strCache>
                <c:ptCount val="12"/>
                <c:pt idx="0">
                  <c:v>backprop</c:v>
                </c:pt>
                <c:pt idx="1">
                  <c:v>gaussian</c:v>
                </c:pt>
                <c:pt idx="2">
                  <c:v>srad2</c:v>
                </c:pt>
                <c:pt idx="3">
                  <c:v>fastwalsh</c:v>
                </c:pt>
                <c:pt idx="4">
                  <c:v>heartwall</c:v>
                </c:pt>
                <c:pt idx="5">
                  <c:v>matrixmul</c:v>
                </c:pt>
                <c:pt idx="6">
                  <c:v>dwt</c:v>
                </c:pt>
                <c:pt idx="7">
                  <c:v>particlefilter</c:v>
                </c:pt>
                <c:pt idx="8">
                  <c:v>similarityscore</c:v>
                </c:pt>
                <c:pt idx="9">
                  <c:v>reduce</c:v>
                </c:pt>
                <c:pt idx="10">
                  <c:v>stringnmatch</c:v>
                </c:pt>
                <c:pt idx="11">
                  <c:v>geomean</c:v>
                </c:pt>
              </c:strCache>
            </c:strRef>
          </c:cat>
          <c:val>
            <c:numRef>
              <c:f>'performance-energy (192x2)'!$C$35:$C$45</c:f>
              <c:numCache>
                <c:formatCode>0.00</c:formatCode>
                <c:ptCount val="11"/>
                <c:pt idx="0">
                  <c:v>1.05</c:v>
                </c:pt>
                <c:pt idx="1">
                  <c:v>1.1100000000000001</c:v>
                </c:pt>
                <c:pt idx="2">
                  <c:v>1.27</c:v>
                </c:pt>
                <c:pt idx="3">
                  <c:v>1.0900000000000001</c:v>
                </c:pt>
                <c:pt idx="4">
                  <c:v>1.56</c:v>
                </c:pt>
                <c:pt idx="5">
                  <c:v>1.38</c:v>
                </c:pt>
                <c:pt idx="6">
                  <c:v>1.59</c:v>
                </c:pt>
                <c:pt idx="7">
                  <c:v>1.01</c:v>
                </c:pt>
                <c:pt idx="8">
                  <c:v>1.32</c:v>
                </c:pt>
                <c:pt idx="9">
                  <c:v>1.78</c:v>
                </c:pt>
                <c:pt idx="10">
                  <c:v>1.293438730708206</c:v>
                </c:pt>
              </c:numCache>
            </c:numRef>
          </c:val>
        </c:ser>
        <c:ser>
          <c:idx val="4"/>
          <c:order val="3"/>
          <c:tx>
            <c:v>Drop Rate = 75%</c:v>
          </c:tx>
          <c:spPr>
            <a:gradFill rotWithShape="1">
              <a:gsLst>
                <a:gs pos="0">
                  <a:schemeClr val="accent5"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'performance-energy (192x2)'!$C$65:$C$75</c:f>
              <c:numCache>
                <c:formatCode>0.00</c:formatCode>
                <c:ptCount val="11"/>
                <c:pt idx="0">
                  <c:v>1.08</c:v>
                </c:pt>
                <c:pt idx="1">
                  <c:v>1.17</c:v>
                </c:pt>
                <c:pt idx="2">
                  <c:v>1.44</c:v>
                </c:pt>
                <c:pt idx="3">
                  <c:v>1.1299999999999999</c:v>
                </c:pt>
                <c:pt idx="4">
                  <c:v>3.29</c:v>
                </c:pt>
                <c:pt idx="5">
                  <c:v>1.47</c:v>
                </c:pt>
                <c:pt idx="6">
                  <c:v>3.77</c:v>
                </c:pt>
                <c:pt idx="7">
                  <c:v>1.1200000000000001</c:v>
                </c:pt>
                <c:pt idx="8">
                  <c:v>1.43</c:v>
                </c:pt>
                <c:pt idx="9">
                  <c:v>2</c:v>
                </c:pt>
                <c:pt idx="10">
                  <c:v>1.614168690367332</c:v>
                </c:pt>
              </c:numCache>
            </c:numRef>
          </c:val>
        </c:ser>
        <c:ser>
          <c:idx val="5"/>
          <c:order val="4"/>
          <c:tx>
            <c:v>Drop Rate = 80%</c:v>
          </c:tx>
          <c:spPr>
            <a:gradFill rotWithShape="1">
              <a:gsLst>
                <a:gs pos="0">
                  <a:schemeClr val="accent6">
                    <a:tint val="100000"/>
                    <a:shade val="100000"/>
                    <a:satMod val="130000"/>
                  </a:schemeClr>
                </a:gs>
                <a:gs pos="100000">
                  <a:schemeClr val="accent6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'performance-energy (192x2)'!$C$80:$C$90</c:f>
              <c:numCache>
                <c:formatCode>0.00</c:formatCode>
                <c:ptCount val="11"/>
                <c:pt idx="0">
                  <c:v>1.0900000000000001</c:v>
                </c:pt>
                <c:pt idx="1">
                  <c:v>1.19</c:v>
                </c:pt>
                <c:pt idx="2">
                  <c:v>1.49</c:v>
                </c:pt>
                <c:pt idx="3">
                  <c:v>1.1499999999999999</c:v>
                </c:pt>
                <c:pt idx="4">
                  <c:v>4.18</c:v>
                </c:pt>
                <c:pt idx="5">
                  <c:v>1.51</c:v>
                </c:pt>
                <c:pt idx="6">
                  <c:v>4.7300000000000004</c:v>
                </c:pt>
                <c:pt idx="7">
                  <c:v>1.1299999999999999</c:v>
                </c:pt>
                <c:pt idx="8">
                  <c:v>1.47</c:v>
                </c:pt>
                <c:pt idx="9">
                  <c:v>2.2000000000000002</c:v>
                </c:pt>
                <c:pt idx="10">
                  <c:v>1.7316855766760171</c:v>
                </c:pt>
              </c:numCache>
            </c:numRef>
          </c:val>
        </c:ser>
        <c:ser>
          <c:idx val="6"/>
          <c:order val="5"/>
          <c:tx>
            <c:v>Drop Rate = 90%</c:v>
          </c:tx>
          <c:spPr>
            <a:gradFill rotWithShape="1">
              <a:gsLst>
                <a:gs pos="0">
                  <a:schemeClr val="accent1">
                    <a:lumMod val="60000"/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lumMod val="60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'performance-energy (192x2)'!$C$95:$C$105</c:f>
              <c:numCache>
                <c:formatCode>0.00</c:formatCode>
                <c:ptCount val="11"/>
                <c:pt idx="0">
                  <c:v>1.1000000000000001</c:v>
                </c:pt>
                <c:pt idx="1">
                  <c:v>1.22</c:v>
                </c:pt>
                <c:pt idx="2">
                  <c:v>1.58</c:v>
                </c:pt>
                <c:pt idx="3">
                  <c:v>1.19</c:v>
                </c:pt>
                <c:pt idx="4">
                  <c:v>8.25</c:v>
                </c:pt>
                <c:pt idx="5">
                  <c:v>1.65</c:v>
                </c:pt>
                <c:pt idx="6">
                  <c:v>9.120000000000001</c:v>
                </c:pt>
                <c:pt idx="7">
                  <c:v>1.1499999999999999</c:v>
                </c:pt>
                <c:pt idx="8">
                  <c:v>1.57</c:v>
                </c:pt>
                <c:pt idx="9">
                  <c:v>3.49</c:v>
                </c:pt>
                <c:pt idx="10">
                  <c:v>2.1356556131507358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0"/>
        <c:overlap val="-10"/>
        <c:axId val="-1033604352"/>
        <c:axId val="-1033617952"/>
      </c:barChart>
      <c:catAx>
        <c:axId val="-1033604352"/>
        <c:scaling>
          <c:orientation val="minMax"/>
        </c:scaling>
        <c:delete val="1"/>
        <c:axPos val="b"/>
        <c:majorGridlines>
          <c:spPr>
            <a:ln w="15875" cap="flat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crossAx val="-1033617952"/>
        <c:crosses val="autoZero"/>
        <c:auto val="1"/>
        <c:lblAlgn val="ctr"/>
        <c:lblOffset val="100"/>
        <c:noMultiLvlLbl val="0"/>
      </c:catAx>
      <c:valAx>
        <c:axId val="-1033617952"/>
        <c:scaling>
          <c:orientation val="minMax"/>
          <c:max val="2.2000000000000002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pPr>
            <a:endParaRPr lang="en-US"/>
          </a:p>
        </c:txPr>
        <c:crossAx val="-1033604352"/>
        <c:crosses val="autoZero"/>
        <c:crossBetween val="between"/>
        <c:majorUnit val="0.2"/>
      </c:valAx>
      <c:spPr>
        <a:solidFill>
          <a:schemeClr val="bg1"/>
        </a:solidFill>
        <a:ln w="38100"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5.7853896494713002E-2"/>
          <c:y val="2.65713496339273E-3"/>
          <c:w val="0.89697588169188702"/>
          <c:h val="0.168110696689230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8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17877"/>
            <a:ext cx="7426960" cy="314325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443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79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07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51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099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2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65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01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98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GPGPU applications from </a:t>
            </a:r>
            <a:r>
              <a:rPr lang="en-US" dirty="0" err="1" smtClean="0"/>
              <a:t>Rodinia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MapReduce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Nvidia</a:t>
            </a:r>
            <a:r>
              <a:rPr lang="en-US" baseline="0" dirty="0" smtClean="0"/>
              <a:t> CUDA SDK.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06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86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16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23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98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09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0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89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dirty="0" smtClean="0"/>
              <a:t>Date</a:t>
            </a:r>
          </a:p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48B6-75C2-4B3C-A1E9-A765E362A827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0BD0-49BF-48FC-8114-37C1D4F5A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099" y="304800"/>
            <a:ext cx="9144000" cy="2743200"/>
          </a:xfrm>
        </p:spPr>
        <p:txBody>
          <a:bodyPr anchor="ctr" anchorCtr="0">
            <a:noAutofit/>
          </a:bodyPr>
          <a:lstStyle/>
          <a:p>
            <a:r>
              <a:rPr lang="en-US" sz="6000" b="1" dirty="0" smtClean="0"/>
              <a:t>RFVP: Rollback-Free Value Prediction with Safe to Approximate Loads</a:t>
            </a:r>
            <a:endParaRPr lang="en-US" sz="6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0505" y="3348038"/>
            <a:ext cx="5486400" cy="2108386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Amir </a:t>
            </a:r>
            <a:r>
              <a:rPr lang="en-US" dirty="0" err="1" smtClean="0">
                <a:solidFill>
                  <a:schemeClr val="tx1"/>
                </a:solidFill>
              </a:rPr>
              <a:t>Yazdanbakhsh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Bradley </a:t>
            </a:r>
            <a:r>
              <a:rPr lang="en-US" dirty="0" err="1" smtClean="0">
                <a:solidFill>
                  <a:schemeClr val="tx1"/>
                </a:solidFill>
              </a:rPr>
              <a:t>Thwaites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Hadi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Esmaeilzadeh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5155885" y="3306977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endParaRPr lang="en-US" sz="2200" dirty="0" smtClean="0">
              <a:solidFill>
                <a:srgbClr val="C00000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01138" y="3195638"/>
            <a:ext cx="8285662" cy="476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374655" y="531101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Georgia Institute of Technology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Carnegie Mellon University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498" y="5367599"/>
            <a:ext cx="1952379" cy="126887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0" y="5134268"/>
            <a:ext cx="1527522" cy="150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 to Support Intuition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04946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f</a:t>
            </a:r>
            <a:r>
              <a:rPr lang="en-US" dirty="0" smtClean="0">
                <a:solidFill>
                  <a:srgbClr val="00B050"/>
                </a:solidFill>
              </a:rPr>
              <a:t>loat </a:t>
            </a:r>
            <a:r>
              <a:rPr lang="en-US" dirty="0" err="1" smtClean="0"/>
              <a:t>newVal</a:t>
            </a:r>
            <a:r>
              <a:rPr lang="en-US" dirty="0" smtClean="0"/>
              <a:t> = 0;                 </a:t>
            </a:r>
            <a:endParaRPr lang="en-US" sz="2600" b="1" dirty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n-NO" dirty="0" smtClean="0">
                <a:solidFill>
                  <a:srgbClr val="0000CC"/>
                </a:solidFill>
              </a:rPr>
              <a:t>for</a:t>
            </a:r>
            <a:r>
              <a:rPr lang="nn-NO" dirty="0" smtClean="0"/>
              <a:t> </a:t>
            </a:r>
            <a:r>
              <a:rPr lang="nn-NO" dirty="0"/>
              <a:t>(int i=0; i&lt;N; i++)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     float4 </a:t>
            </a:r>
            <a:r>
              <a:rPr lang="en-US" dirty="0" smtClean="0"/>
              <a:t>v1 </a:t>
            </a:r>
            <a:r>
              <a:rPr lang="en-US" dirty="0"/>
              <a:t>= </a:t>
            </a:r>
            <a:r>
              <a:rPr lang="en-US" dirty="0" smtClean="0"/>
              <a:t>matrix1[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     float4 </a:t>
            </a:r>
            <a:r>
              <a:rPr lang="en-US" dirty="0" smtClean="0"/>
              <a:t>v2 </a:t>
            </a:r>
            <a:r>
              <a:rPr lang="en-US" dirty="0"/>
              <a:t>= </a:t>
            </a:r>
            <a:r>
              <a:rPr lang="en-US" dirty="0" smtClean="0"/>
              <a:t>matrix2[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newVal</a:t>
            </a:r>
            <a:r>
              <a:rPr lang="en-US" dirty="0" smtClean="0"/>
              <a:t> += v1.x * v2.x;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newVal</a:t>
            </a:r>
            <a:r>
              <a:rPr lang="en-US" dirty="0"/>
              <a:t> += </a:t>
            </a:r>
            <a:r>
              <a:rPr lang="en-US" dirty="0" smtClean="0"/>
              <a:t>v1.y </a:t>
            </a:r>
            <a:r>
              <a:rPr lang="en-US" dirty="0"/>
              <a:t>* </a:t>
            </a:r>
            <a:r>
              <a:rPr lang="en-US" dirty="0" smtClean="0"/>
              <a:t>v2.y;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newVal</a:t>
            </a:r>
            <a:r>
              <a:rPr lang="en-US" dirty="0"/>
              <a:t> += </a:t>
            </a:r>
            <a:r>
              <a:rPr lang="en-US" dirty="0" smtClean="0"/>
              <a:t>v1.z </a:t>
            </a:r>
            <a:r>
              <a:rPr lang="en-US" dirty="0"/>
              <a:t>* </a:t>
            </a:r>
            <a:r>
              <a:rPr lang="en-US" dirty="0" smtClean="0"/>
              <a:t>v2.z;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newVal</a:t>
            </a:r>
            <a:r>
              <a:rPr lang="en-US" dirty="0"/>
              <a:t> += </a:t>
            </a:r>
            <a:r>
              <a:rPr lang="en-US" dirty="0" smtClean="0"/>
              <a:t>v1.w </a:t>
            </a:r>
            <a:r>
              <a:rPr lang="en-US" dirty="0"/>
              <a:t>* </a:t>
            </a:r>
            <a:r>
              <a:rPr lang="en-US" dirty="0" smtClean="0"/>
              <a:t>v2.w;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3420" y="1370012"/>
            <a:ext cx="250838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FontTx/>
              <a:buNone/>
            </a:pPr>
            <a:r>
              <a:rPr lang="en-US" sz="3600" b="1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Matrixmul</a:t>
            </a:r>
            <a:r>
              <a:rPr lang="en-US" sz="3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endParaRPr lang="en-US" sz="36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2049462"/>
            <a:ext cx="2057400" cy="4635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4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9296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Code Example to Support Intuition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294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int</a:t>
            </a:r>
            <a:r>
              <a:rPr lang="en-US" dirty="0"/>
              <a:t> </a:t>
            </a:r>
            <a:r>
              <a:rPr lang="en-US" dirty="0" err="1" smtClean="0"/>
              <a:t>d_cN</a:t>
            </a:r>
            <a:r>
              <a:rPr lang="en-US" dirty="0" smtClean="0"/>
              <a:t>, </a:t>
            </a:r>
            <a:r>
              <a:rPr lang="en-US" dirty="0" err="1" smtClean="0"/>
              <a:t>d_cS</a:t>
            </a:r>
            <a:r>
              <a:rPr lang="en-US" dirty="0" smtClean="0"/>
              <a:t>, </a:t>
            </a:r>
            <a:r>
              <a:rPr lang="en-US" dirty="0" err="1" smtClean="0"/>
              <a:t>d_cW</a:t>
            </a:r>
            <a:r>
              <a:rPr lang="en-US" dirty="0" smtClean="0"/>
              <a:t>, </a:t>
            </a:r>
            <a:r>
              <a:rPr lang="en-US" dirty="0" err="1" smtClean="0"/>
              <a:t>d_cE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 smtClean="0"/>
              <a:t>                </a:t>
            </a:r>
            <a:endParaRPr lang="en-US" sz="2600" b="1" dirty="0" smtClean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 smtClean="0"/>
              <a:t>d_cN</a:t>
            </a:r>
            <a:r>
              <a:rPr lang="en-US" dirty="0" smtClean="0"/>
              <a:t>  = </a:t>
            </a:r>
            <a:r>
              <a:rPr lang="en-US" dirty="0" err="1" smtClean="0"/>
              <a:t>d_c</a:t>
            </a:r>
            <a:r>
              <a:rPr lang="en-US" dirty="0" smtClean="0"/>
              <a:t>[</a:t>
            </a:r>
            <a:r>
              <a:rPr lang="en-US" dirty="0" err="1" smtClean="0"/>
              <a:t>ei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err="1" smtClean="0"/>
              <a:t>d_cS</a:t>
            </a:r>
            <a:r>
              <a:rPr lang="en-US" dirty="0"/>
              <a:t> </a:t>
            </a:r>
            <a:r>
              <a:rPr lang="en-US" dirty="0" smtClean="0"/>
              <a:t>  = </a:t>
            </a:r>
            <a:r>
              <a:rPr lang="en-US" dirty="0" err="1" smtClean="0"/>
              <a:t>d_c</a:t>
            </a:r>
            <a:r>
              <a:rPr lang="en-US" dirty="0" smtClean="0"/>
              <a:t>[</a:t>
            </a:r>
            <a:r>
              <a:rPr lang="en-US" dirty="0" err="1" smtClean="0"/>
              <a:t>d_iS</a:t>
            </a:r>
            <a:r>
              <a:rPr lang="en-US" dirty="0" smtClean="0"/>
              <a:t>[row] + </a:t>
            </a:r>
            <a:r>
              <a:rPr lang="en-US" dirty="0" err="1" smtClean="0"/>
              <a:t>d_Nr</a:t>
            </a:r>
            <a:r>
              <a:rPr lang="en-US" dirty="0" smtClean="0"/>
              <a:t> * col];</a:t>
            </a:r>
          </a:p>
          <a:p>
            <a:pPr marL="0" indent="0">
              <a:buNone/>
            </a:pPr>
            <a:r>
              <a:rPr lang="en-US" dirty="0" err="1" smtClean="0"/>
              <a:t>d_cW</a:t>
            </a:r>
            <a:r>
              <a:rPr lang="en-US" dirty="0" smtClean="0"/>
              <a:t> = </a:t>
            </a:r>
            <a:r>
              <a:rPr lang="en-US" dirty="0" err="1" smtClean="0"/>
              <a:t>d_c</a:t>
            </a:r>
            <a:r>
              <a:rPr lang="en-US" dirty="0" smtClean="0"/>
              <a:t>[</a:t>
            </a:r>
            <a:r>
              <a:rPr lang="en-US" dirty="0" err="1" smtClean="0"/>
              <a:t>ei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err="1" smtClean="0"/>
              <a:t>d_cE</a:t>
            </a:r>
            <a:r>
              <a:rPr lang="en-US" dirty="0" smtClean="0"/>
              <a:t>   = </a:t>
            </a:r>
            <a:r>
              <a:rPr lang="en-US" dirty="0" err="1" smtClean="0"/>
              <a:t>d_c</a:t>
            </a:r>
            <a:r>
              <a:rPr lang="en-US" dirty="0" smtClean="0"/>
              <a:t>[row + </a:t>
            </a:r>
            <a:r>
              <a:rPr lang="en-US" dirty="0" err="1" smtClean="0"/>
              <a:t>d_Nr</a:t>
            </a:r>
            <a:r>
              <a:rPr lang="en-US" dirty="0" smtClean="0"/>
              <a:t> * </a:t>
            </a:r>
            <a:r>
              <a:rPr lang="en-US" dirty="0" err="1" smtClean="0"/>
              <a:t>d_jE</a:t>
            </a:r>
            <a:r>
              <a:rPr lang="en-US" dirty="0" smtClean="0"/>
              <a:t>[col]];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3420" y="1370012"/>
            <a:ext cx="228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FontTx/>
              <a:buNone/>
            </a:pPr>
            <a:r>
              <a:rPr lang="en-US" sz="3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s.srad2:</a:t>
            </a:r>
            <a:endParaRPr lang="en-US" sz="36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2049462"/>
            <a:ext cx="4572000" cy="4635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0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Motivation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Key </a:t>
            </a:r>
            <a:r>
              <a:rPr lang="en-US" sz="400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Idea</a:t>
            </a:r>
            <a:endParaRPr lang="en-US" sz="40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B050"/>
                </a:solidFill>
                <a:latin typeface="Calibri" panose="020F0502020204030204" pitchFamily="34" charset="0"/>
              </a:rPr>
              <a:t>RFVP Design and Operation</a:t>
            </a:r>
            <a:endParaRPr lang="en-US" sz="3200" b="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en-US" sz="3200" b="0" dirty="0">
              <a:solidFill>
                <a:srgbClr val="A6A6A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2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RFVP Architecture Design	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 annotations by the programmer</a:t>
            </a:r>
          </a:p>
          <a:p>
            <a:r>
              <a:rPr lang="en-US" dirty="0" smtClean="0"/>
              <a:t>ISA changes</a:t>
            </a:r>
          </a:p>
          <a:p>
            <a:pPr lvl="1"/>
            <a:r>
              <a:rPr lang="en-US" dirty="0" smtClean="0"/>
              <a:t>Approximate load instruction</a:t>
            </a:r>
          </a:p>
          <a:p>
            <a:pPr lvl="1"/>
            <a:r>
              <a:rPr lang="en-US" dirty="0" smtClean="0"/>
              <a:t>Instruction for setting the drop rate</a:t>
            </a:r>
          </a:p>
          <a:p>
            <a:r>
              <a:rPr lang="en-US" dirty="0" smtClean="0"/>
              <a:t>Defining approximate load semantics</a:t>
            </a:r>
          </a:p>
          <a:p>
            <a:r>
              <a:rPr lang="en-US" dirty="0" smtClean="0"/>
              <a:t>Microarchitecture Integration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370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Programmer Annotations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is a </a:t>
            </a:r>
            <a:r>
              <a:rPr lang="en-US" b="1" dirty="0" smtClean="0">
                <a:solidFill>
                  <a:srgbClr val="0000CC"/>
                </a:solidFill>
              </a:rPr>
              <a:t>semantic property</a:t>
            </a:r>
            <a:r>
              <a:rPr lang="en-US" b="1" dirty="0" smtClean="0"/>
              <a:t> </a:t>
            </a:r>
            <a:r>
              <a:rPr lang="en-US" dirty="0" smtClean="0"/>
              <a:t>of the program</a:t>
            </a:r>
          </a:p>
          <a:p>
            <a:endParaRPr lang="en-US" dirty="0"/>
          </a:p>
          <a:p>
            <a:r>
              <a:rPr lang="en-US" dirty="0" smtClean="0"/>
              <a:t>We rely on the programmer to </a:t>
            </a:r>
            <a:r>
              <a:rPr lang="en-US" b="1" dirty="0" smtClean="0">
                <a:solidFill>
                  <a:srgbClr val="0000CC"/>
                </a:solidFill>
              </a:rPr>
              <a:t>annotate</a:t>
            </a:r>
            <a:r>
              <a:rPr lang="en-US" dirty="0" smtClean="0"/>
              <a:t> the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86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756150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Loads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b="1" dirty="0" err="1" smtClean="0"/>
              <a:t>load.approx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00CC"/>
                </a:solidFill>
              </a:rPr>
              <a:t>Reg</a:t>
            </a:r>
            <a:r>
              <a:rPr lang="en-US" dirty="0">
                <a:solidFill>
                  <a:srgbClr val="0000CC"/>
                </a:solidFill>
              </a:rPr>
              <a:t>&lt;id&gt;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MEMORY&lt;address&gt;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is a probabilistic load - can assign precise or   imprecise value to </a:t>
            </a:r>
            <a:r>
              <a:rPr lang="en-US" dirty="0" err="1">
                <a:solidFill>
                  <a:srgbClr val="0000CC"/>
                </a:solidFill>
              </a:rPr>
              <a:t>Reg</a:t>
            </a:r>
            <a:r>
              <a:rPr lang="en-US" dirty="0">
                <a:solidFill>
                  <a:srgbClr val="0000CC"/>
                </a:solidFill>
              </a:rPr>
              <a:t>&lt;id</a:t>
            </a:r>
            <a:r>
              <a:rPr lang="en-US" dirty="0" smtClean="0">
                <a:solidFill>
                  <a:srgbClr val="0000CC"/>
                </a:solidFill>
              </a:rPr>
              <a:t>&gt;</a:t>
            </a:r>
            <a:endParaRPr lang="en-US" dirty="0"/>
          </a:p>
          <a:p>
            <a:r>
              <a:rPr lang="en-US" dirty="0" smtClean="0"/>
              <a:t>Drop rate</a:t>
            </a:r>
          </a:p>
          <a:p>
            <a:pPr marL="0" indent="0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</a:t>
            </a:r>
            <a:r>
              <a:rPr lang="en-US" sz="3200" b="1" dirty="0" err="1" smtClean="0"/>
              <a:t>set.rate</a:t>
            </a:r>
            <a:r>
              <a:rPr lang="en-US" sz="3200" b="1" dirty="0" smtClean="0"/>
              <a:t> </a:t>
            </a:r>
            <a:r>
              <a:rPr lang="en-US" sz="3200" dirty="0" err="1" smtClean="0">
                <a:solidFill>
                  <a:srgbClr val="0000CC"/>
                </a:solidFill>
              </a:rPr>
              <a:t>DropRateReg</a:t>
            </a:r>
            <a:endParaRPr lang="en-US" sz="3200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dirty="0" smtClean="0"/>
              <a:t>sets the fraction (e.g., 50%) of the approximate cache misses that do not initiate memory requests</a:t>
            </a:r>
            <a:endParaRPr lang="en-US" sz="3200" dirty="0"/>
          </a:p>
          <a:p>
            <a:pPr marL="457200" lvl="1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748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Microarchitecture Integration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6803572" y="1912783"/>
            <a:ext cx="1565306" cy="3750129"/>
          </a:xfrm>
          <a:prstGeom prst="roundRect">
            <a:avLst>
              <a:gd name="adj" fmla="val 0"/>
            </a:avLst>
          </a:prstGeom>
          <a:solidFill>
            <a:srgbClr val="FF0000">
              <a:alpha val="2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Hierarchy</a:t>
            </a:r>
          </a:p>
        </p:txBody>
      </p:sp>
      <p:sp>
        <p:nvSpPr>
          <p:cNvPr id="109" name="Left-Right Arrow 108"/>
          <p:cNvSpPr/>
          <p:nvPr/>
        </p:nvSpPr>
        <p:spPr>
          <a:xfrm>
            <a:off x="4806022" y="3335068"/>
            <a:ext cx="1981200" cy="905558"/>
          </a:xfrm>
          <a:prstGeom prst="left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844825" y="2408634"/>
            <a:ext cx="3436727" cy="3291840"/>
          </a:xfrm>
          <a:prstGeom prst="rect">
            <a:avLst/>
          </a:prstGeom>
          <a:solidFill>
            <a:schemeClr val="bg1">
              <a:alpha val="88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9" name="Group 258"/>
          <p:cNvGrpSpPr/>
          <p:nvPr/>
        </p:nvGrpSpPr>
        <p:grpSpPr>
          <a:xfrm>
            <a:off x="968845" y="2704215"/>
            <a:ext cx="1455503" cy="2873007"/>
            <a:chOff x="1504366" y="3123545"/>
            <a:chExt cx="1278993" cy="2184169"/>
          </a:xfrm>
        </p:grpSpPr>
        <p:sp>
          <p:nvSpPr>
            <p:cNvPr id="269" name="Rounded Rectangle 268"/>
            <p:cNvSpPr/>
            <p:nvPr/>
          </p:nvSpPr>
          <p:spPr>
            <a:xfrm>
              <a:off x="1504366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ounded Rectangle 269"/>
            <p:cNvSpPr/>
            <p:nvPr/>
          </p:nvSpPr>
          <p:spPr>
            <a:xfrm>
              <a:off x="1837445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ounded Rectangle 270"/>
            <p:cNvSpPr/>
            <p:nvPr/>
          </p:nvSpPr>
          <p:spPr>
            <a:xfrm>
              <a:off x="2182502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ounded Rectangle 271"/>
            <p:cNvSpPr/>
            <p:nvPr/>
          </p:nvSpPr>
          <p:spPr>
            <a:xfrm>
              <a:off x="2515581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ounded Rectangle 272"/>
            <p:cNvSpPr/>
            <p:nvPr/>
          </p:nvSpPr>
          <p:spPr>
            <a:xfrm>
              <a:off x="1504366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ounded Rectangle 273"/>
            <p:cNvSpPr/>
            <p:nvPr/>
          </p:nvSpPr>
          <p:spPr>
            <a:xfrm>
              <a:off x="1837445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ounded Rectangle 274"/>
            <p:cNvSpPr/>
            <p:nvPr/>
          </p:nvSpPr>
          <p:spPr>
            <a:xfrm>
              <a:off x="2182502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ounded Rectangle 275"/>
            <p:cNvSpPr/>
            <p:nvPr/>
          </p:nvSpPr>
          <p:spPr>
            <a:xfrm>
              <a:off x="2515581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ounded Rectangle 276"/>
            <p:cNvSpPr/>
            <p:nvPr/>
          </p:nvSpPr>
          <p:spPr>
            <a:xfrm>
              <a:off x="1504366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ounded Rectangle 277"/>
            <p:cNvSpPr/>
            <p:nvPr/>
          </p:nvSpPr>
          <p:spPr>
            <a:xfrm>
              <a:off x="1837445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ounded Rectangle 278"/>
            <p:cNvSpPr/>
            <p:nvPr/>
          </p:nvSpPr>
          <p:spPr>
            <a:xfrm>
              <a:off x="2182502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ounded Rectangle 279"/>
            <p:cNvSpPr/>
            <p:nvPr/>
          </p:nvSpPr>
          <p:spPr>
            <a:xfrm>
              <a:off x="2515581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ounded Rectangle 280"/>
            <p:cNvSpPr/>
            <p:nvPr/>
          </p:nvSpPr>
          <p:spPr>
            <a:xfrm>
              <a:off x="1504366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ounded Rectangle 281"/>
            <p:cNvSpPr/>
            <p:nvPr/>
          </p:nvSpPr>
          <p:spPr>
            <a:xfrm>
              <a:off x="1837445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ounded Rectangle 282"/>
            <p:cNvSpPr/>
            <p:nvPr/>
          </p:nvSpPr>
          <p:spPr>
            <a:xfrm>
              <a:off x="2182502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ounded Rectangle 283"/>
            <p:cNvSpPr/>
            <p:nvPr/>
          </p:nvSpPr>
          <p:spPr>
            <a:xfrm>
              <a:off x="2515581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ounded Rectangle 284"/>
            <p:cNvSpPr/>
            <p:nvPr/>
          </p:nvSpPr>
          <p:spPr>
            <a:xfrm>
              <a:off x="1504366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ounded Rectangle 285"/>
            <p:cNvSpPr/>
            <p:nvPr/>
          </p:nvSpPr>
          <p:spPr>
            <a:xfrm>
              <a:off x="1837445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Rounded Rectangle 286"/>
            <p:cNvSpPr/>
            <p:nvPr/>
          </p:nvSpPr>
          <p:spPr>
            <a:xfrm>
              <a:off x="2182502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Rounded Rectangle 287"/>
            <p:cNvSpPr/>
            <p:nvPr/>
          </p:nvSpPr>
          <p:spPr>
            <a:xfrm>
              <a:off x="2515581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ounded Rectangle 288"/>
            <p:cNvSpPr/>
            <p:nvPr/>
          </p:nvSpPr>
          <p:spPr>
            <a:xfrm>
              <a:off x="1504366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ounded Rectangle 289"/>
            <p:cNvSpPr/>
            <p:nvPr/>
          </p:nvSpPr>
          <p:spPr>
            <a:xfrm>
              <a:off x="1837445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ounded Rectangle 290"/>
            <p:cNvSpPr/>
            <p:nvPr/>
          </p:nvSpPr>
          <p:spPr>
            <a:xfrm>
              <a:off x="2182502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ounded Rectangle 291"/>
            <p:cNvSpPr/>
            <p:nvPr/>
          </p:nvSpPr>
          <p:spPr>
            <a:xfrm>
              <a:off x="2515581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ounded Rectangle 292"/>
            <p:cNvSpPr/>
            <p:nvPr/>
          </p:nvSpPr>
          <p:spPr>
            <a:xfrm>
              <a:off x="1504366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Rounded Rectangle 293"/>
            <p:cNvSpPr/>
            <p:nvPr/>
          </p:nvSpPr>
          <p:spPr>
            <a:xfrm>
              <a:off x="1837445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ounded Rectangle 294"/>
            <p:cNvSpPr/>
            <p:nvPr/>
          </p:nvSpPr>
          <p:spPr>
            <a:xfrm>
              <a:off x="2182502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ounded Rectangle 295"/>
            <p:cNvSpPr/>
            <p:nvPr/>
          </p:nvSpPr>
          <p:spPr>
            <a:xfrm>
              <a:off x="2515581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7" name="Rounded Rectangle 296"/>
            <p:cNvSpPr/>
            <p:nvPr/>
          </p:nvSpPr>
          <p:spPr>
            <a:xfrm>
              <a:off x="1504366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ounded Rectangle 297"/>
            <p:cNvSpPr/>
            <p:nvPr/>
          </p:nvSpPr>
          <p:spPr>
            <a:xfrm>
              <a:off x="1837445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ounded Rectangle 298"/>
            <p:cNvSpPr/>
            <p:nvPr/>
          </p:nvSpPr>
          <p:spPr>
            <a:xfrm>
              <a:off x="2182502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ounded Rectangle 299"/>
            <p:cNvSpPr/>
            <p:nvPr/>
          </p:nvSpPr>
          <p:spPr>
            <a:xfrm>
              <a:off x="2515581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TextBox 259"/>
          <p:cNvSpPr txBox="1"/>
          <p:nvPr/>
        </p:nvSpPr>
        <p:spPr>
          <a:xfrm>
            <a:off x="1271761" y="2333510"/>
            <a:ext cx="841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Cores</a:t>
            </a:r>
            <a:endParaRPr lang="en-US" sz="2000" b="1" dirty="0"/>
          </a:p>
        </p:txBody>
      </p:sp>
      <p:sp>
        <p:nvSpPr>
          <p:cNvPr id="261" name="Rectangle 260"/>
          <p:cNvSpPr/>
          <p:nvPr/>
        </p:nvSpPr>
        <p:spPr>
          <a:xfrm>
            <a:off x="2946935" y="2824060"/>
            <a:ext cx="1066800" cy="850392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RFVP</a:t>
            </a:r>
          </a:p>
          <a:p>
            <a:pPr algn="ctr"/>
            <a:r>
              <a:rPr lang="en-US" dirty="0" smtClean="0"/>
              <a:t>Value Predictor</a:t>
            </a:r>
            <a:endParaRPr lang="en-US" dirty="0"/>
          </a:p>
        </p:txBody>
      </p:sp>
      <p:cxnSp>
        <p:nvCxnSpPr>
          <p:cNvPr id="262" name="Straight Arrow Connector 261"/>
          <p:cNvCxnSpPr/>
          <p:nvPr/>
        </p:nvCxnSpPr>
        <p:spPr>
          <a:xfrm flipV="1">
            <a:off x="2507279" y="3249256"/>
            <a:ext cx="4396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Rectangle 262"/>
          <p:cNvSpPr/>
          <p:nvPr/>
        </p:nvSpPr>
        <p:spPr>
          <a:xfrm>
            <a:off x="2755318" y="4018825"/>
            <a:ext cx="1450034" cy="13099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</a:t>
            </a:r>
            <a:br>
              <a:rPr lang="en-US" sz="2000" dirty="0" smtClean="0"/>
            </a:br>
            <a:r>
              <a:rPr lang="en-US" sz="2000" dirty="0" smtClean="0"/>
              <a:t>Data Cache</a:t>
            </a:r>
            <a:endParaRPr lang="en-US" sz="2000" dirty="0"/>
          </a:p>
        </p:txBody>
      </p:sp>
      <p:grpSp>
        <p:nvGrpSpPr>
          <p:cNvPr id="264" name="Group 263"/>
          <p:cNvGrpSpPr/>
          <p:nvPr/>
        </p:nvGrpSpPr>
        <p:grpSpPr>
          <a:xfrm>
            <a:off x="3420935" y="3663515"/>
            <a:ext cx="118800" cy="345981"/>
            <a:chOff x="3886200" y="3226090"/>
            <a:chExt cx="85800" cy="996257"/>
          </a:xfrm>
        </p:grpSpPr>
        <p:cxnSp>
          <p:nvCxnSpPr>
            <p:cNvPr id="267" name="Straight Arrow Connector 266"/>
            <p:cNvCxnSpPr/>
            <p:nvPr/>
          </p:nvCxnSpPr>
          <p:spPr>
            <a:xfrm flipV="1">
              <a:off x="3886200" y="3226090"/>
              <a:ext cx="0" cy="9540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Arrow Connector 267"/>
            <p:cNvCxnSpPr/>
            <p:nvPr/>
          </p:nvCxnSpPr>
          <p:spPr>
            <a:xfrm flipH="1">
              <a:off x="3972000" y="3268324"/>
              <a:ext cx="0" cy="9540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5" name="Straight Arrow Connector 264"/>
          <p:cNvCxnSpPr/>
          <p:nvPr/>
        </p:nvCxnSpPr>
        <p:spPr>
          <a:xfrm>
            <a:off x="2507279" y="4673777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908564" y="2671074"/>
            <a:ext cx="1573049" cy="297238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Rectangle 213"/>
          <p:cNvSpPr/>
          <p:nvPr/>
        </p:nvSpPr>
        <p:spPr>
          <a:xfrm>
            <a:off x="1011268" y="2255145"/>
            <a:ext cx="3436727" cy="3291840"/>
          </a:xfrm>
          <a:prstGeom prst="rect">
            <a:avLst/>
          </a:prstGeom>
          <a:solidFill>
            <a:schemeClr val="bg1">
              <a:alpha val="88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5" name="Group 214"/>
          <p:cNvGrpSpPr/>
          <p:nvPr/>
        </p:nvGrpSpPr>
        <p:grpSpPr>
          <a:xfrm>
            <a:off x="1135288" y="2550726"/>
            <a:ext cx="1455503" cy="2873007"/>
            <a:chOff x="1504366" y="3123545"/>
            <a:chExt cx="1278993" cy="2184169"/>
          </a:xfrm>
        </p:grpSpPr>
        <p:sp>
          <p:nvSpPr>
            <p:cNvPr id="225" name="Rounded Rectangle 224"/>
            <p:cNvSpPr/>
            <p:nvPr/>
          </p:nvSpPr>
          <p:spPr>
            <a:xfrm>
              <a:off x="1504366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1837445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ounded Rectangle 226"/>
            <p:cNvSpPr/>
            <p:nvPr/>
          </p:nvSpPr>
          <p:spPr>
            <a:xfrm>
              <a:off x="2182502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Rounded Rectangle 227"/>
            <p:cNvSpPr/>
            <p:nvPr/>
          </p:nvSpPr>
          <p:spPr>
            <a:xfrm>
              <a:off x="2515581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1504366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1837445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2182502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ounded Rectangle 231"/>
            <p:cNvSpPr/>
            <p:nvPr/>
          </p:nvSpPr>
          <p:spPr>
            <a:xfrm>
              <a:off x="2515581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Rounded Rectangle 232"/>
            <p:cNvSpPr/>
            <p:nvPr/>
          </p:nvSpPr>
          <p:spPr>
            <a:xfrm>
              <a:off x="1504366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Rounded Rectangle 233"/>
            <p:cNvSpPr/>
            <p:nvPr/>
          </p:nvSpPr>
          <p:spPr>
            <a:xfrm>
              <a:off x="1837445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Rounded Rectangle 234"/>
            <p:cNvSpPr/>
            <p:nvPr/>
          </p:nvSpPr>
          <p:spPr>
            <a:xfrm>
              <a:off x="2182502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2515581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Rounded Rectangle 236"/>
            <p:cNvSpPr/>
            <p:nvPr/>
          </p:nvSpPr>
          <p:spPr>
            <a:xfrm>
              <a:off x="1504366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Rounded Rectangle 237"/>
            <p:cNvSpPr/>
            <p:nvPr/>
          </p:nvSpPr>
          <p:spPr>
            <a:xfrm>
              <a:off x="1837445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Rounded Rectangle 238"/>
            <p:cNvSpPr/>
            <p:nvPr/>
          </p:nvSpPr>
          <p:spPr>
            <a:xfrm>
              <a:off x="2182502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ounded Rectangle 239"/>
            <p:cNvSpPr/>
            <p:nvPr/>
          </p:nvSpPr>
          <p:spPr>
            <a:xfrm>
              <a:off x="2515581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ounded Rectangle 240"/>
            <p:cNvSpPr/>
            <p:nvPr/>
          </p:nvSpPr>
          <p:spPr>
            <a:xfrm>
              <a:off x="1504366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Rounded Rectangle 241"/>
            <p:cNvSpPr/>
            <p:nvPr/>
          </p:nvSpPr>
          <p:spPr>
            <a:xfrm>
              <a:off x="1837445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Rounded Rectangle 242"/>
            <p:cNvSpPr/>
            <p:nvPr/>
          </p:nvSpPr>
          <p:spPr>
            <a:xfrm>
              <a:off x="2182502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ounded Rectangle 243"/>
            <p:cNvSpPr/>
            <p:nvPr/>
          </p:nvSpPr>
          <p:spPr>
            <a:xfrm>
              <a:off x="2515581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ounded Rectangle 244"/>
            <p:cNvSpPr/>
            <p:nvPr/>
          </p:nvSpPr>
          <p:spPr>
            <a:xfrm>
              <a:off x="1504366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Rounded Rectangle 245"/>
            <p:cNvSpPr/>
            <p:nvPr/>
          </p:nvSpPr>
          <p:spPr>
            <a:xfrm>
              <a:off x="1837445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ounded Rectangle 246"/>
            <p:cNvSpPr/>
            <p:nvPr/>
          </p:nvSpPr>
          <p:spPr>
            <a:xfrm>
              <a:off x="2182502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ounded Rectangle 247"/>
            <p:cNvSpPr/>
            <p:nvPr/>
          </p:nvSpPr>
          <p:spPr>
            <a:xfrm>
              <a:off x="2515581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Rounded Rectangle 248"/>
            <p:cNvSpPr/>
            <p:nvPr/>
          </p:nvSpPr>
          <p:spPr>
            <a:xfrm>
              <a:off x="1504366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ounded Rectangle 249"/>
            <p:cNvSpPr/>
            <p:nvPr/>
          </p:nvSpPr>
          <p:spPr>
            <a:xfrm>
              <a:off x="1837445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ounded Rectangle 250"/>
            <p:cNvSpPr/>
            <p:nvPr/>
          </p:nvSpPr>
          <p:spPr>
            <a:xfrm>
              <a:off x="2182502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Rounded Rectangle 251"/>
            <p:cNvSpPr/>
            <p:nvPr/>
          </p:nvSpPr>
          <p:spPr>
            <a:xfrm>
              <a:off x="2515581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Rounded Rectangle 252"/>
            <p:cNvSpPr/>
            <p:nvPr/>
          </p:nvSpPr>
          <p:spPr>
            <a:xfrm>
              <a:off x="1504366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ounded Rectangle 253"/>
            <p:cNvSpPr/>
            <p:nvPr/>
          </p:nvSpPr>
          <p:spPr>
            <a:xfrm>
              <a:off x="1837445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Rounded Rectangle 254"/>
            <p:cNvSpPr/>
            <p:nvPr/>
          </p:nvSpPr>
          <p:spPr>
            <a:xfrm>
              <a:off x="2182502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Rounded Rectangle 255"/>
            <p:cNvSpPr/>
            <p:nvPr/>
          </p:nvSpPr>
          <p:spPr>
            <a:xfrm>
              <a:off x="2515581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6" name="TextBox 215"/>
          <p:cNvSpPr txBox="1"/>
          <p:nvPr/>
        </p:nvSpPr>
        <p:spPr>
          <a:xfrm>
            <a:off x="1438204" y="2180021"/>
            <a:ext cx="841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Cores</a:t>
            </a:r>
            <a:endParaRPr lang="en-US" sz="2000" b="1" dirty="0"/>
          </a:p>
        </p:txBody>
      </p:sp>
      <p:sp>
        <p:nvSpPr>
          <p:cNvPr id="217" name="Rectangle 216"/>
          <p:cNvSpPr/>
          <p:nvPr/>
        </p:nvSpPr>
        <p:spPr>
          <a:xfrm>
            <a:off x="3113378" y="2670571"/>
            <a:ext cx="1066800" cy="850392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RFVP</a:t>
            </a:r>
          </a:p>
          <a:p>
            <a:pPr algn="ctr"/>
            <a:r>
              <a:rPr lang="en-US" dirty="0" smtClean="0"/>
              <a:t>Value Predictor</a:t>
            </a:r>
            <a:endParaRPr lang="en-US" dirty="0"/>
          </a:p>
        </p:txBody>
      </p:sp>
      <p:cxnSp>
        <p:nvCxnSpPr>
          <p:cNvPr id="218" name="Straight Arrow Connector 217"/>
          <p:cNvCxnSpPr/>
          <p:nvPr/>
        </p:nvCxnSpPr>
        <p:spPr>
          <a:xfrm flipV="1">
            <a:off x="2673722" y="3095767"/>
            <a:ext cx="4396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ectangle 218"/>
          <p:cNvSpPr/>
          <p:nvPr/>
        </p:nvSpPr>
        <p:spPr>
          <a:xfrm>
            <a:off x="2921761" y="3865336"/>
            <a:ext cx="1450034" cy="13099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</a:t>
            </a:r>
            <a:br>
              <a:rPr lang="en-US" sz="2000" dirty="0" smtClean="0"/>
            </a:br>
            <a:r>
              <a:rPr lang="en-US" sz="2000" dirty="0" smtClean="0"/>
              <a:t>Data Cache</a:t>
            </a:r>
            <a:endParaRPr lang="en-US" sz="2000" dirty="0"/>
          </a:p>
        </p:txBody>
      </p:sp>
      <p:grpSp>
        <p:nvGrpSpPr>
          <p:cNvPr id="220" name="Group 219"/>
          <p:cNvGrpSpPr/>
          <p:nvPr/>
        </p:nvGrpSpPr>
        <p:grpSpPr>
          <a:xfrm>
            <a:off x="3587378" y="3510026"/>
            <a:ext cx="118800" cy="345981"/>
            <a:chOff x="3886200" y="3226090"/>
            <a:chExt cx="85800" cy="996257"/>
          </a:xfrm>
        </p:grpSpPr>
        <p:cxnSp>
          <p:nvCxnSpPr>
            <p:cNvPr id="223" name="Straight Arrow Connector 222"/>
            <p:cNvCxnSpPr/>
            <p:nvPr/>
          </p:nvCxnSpPr>
          <p:spPr>
            <a:xfrm flipV="1">
              <a:off x="3886200" y="3226090"/>
              <a:ext cx="0" cy="9540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/>
            <p:nvPr/>
          </p:nvCxnSpPr>
          <p:spPr>
            <a:xfrm flipH="1">
              <a:off x="3972000" y="3268324"/>
              <a:ext cx="0" cy="9540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1" name="Straight Arrow Connector 220"/>
          <p:cNvCxnSpPr/>
          <p:nvPr/>
        </p:nvCxnSpPr>
        <p:spPr>
          <a:xfrm>
            <a:off x="2673722" y="4520288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tangle 221"/>
          <p:cNvSpPr/>
          <p:nvPr/>
        </p:nvSpPr>
        <p:spPr>
          <a:xfrm>
            <a:off x="1075007" y="2517585"/>
            <a:ext cx="1573049" cy="297238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0" name="Rectangle 169"/>
          <p:cNvSpPr/>
          <p:nvPr/>
        </p:nvSpPr>
        <p:spPr>
          <a:xfrm>
            <a:off x="1170501" y="2102745"/>
            <a:ext cx="3436727" cy="3291840"/>
          </a:xfrm>
          <a:prstGeom prst="rect">
            <a:avLst/>
          </a:prstGeom>
          <a:solidFill>
            <a:schemeClr val="bg1">
              <a:alpha val="88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71" name="Group 170"/>
          <p:cNvGrpSpPr/>
          <p:nvPr/>
        </p:nvGrpSpPr>
        <p:grpSpPr>
          <a:xfrm>
            <a:off x="1294521" y="2398326"/>
            <a:ext cx="1455503" cy="2873007"/>
            <a:chOff x="1504366" y="3123545"/>
            <a:chExt cx="1278993" cy="2184169"/>
          </a:xfrm>
        </p:grpSpPr>
        <p:sp>
          <p:nvSpPr>
            <p:cNvPr id="181" name="Rounded Rectangle 180"/>
            <p:cNvSpPr/>
            <p:nvPr/>
          </p:nvSpPr>
          <p:spPr>
            <a:xfrm>
              <a:off x="1504366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1837445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2182502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2515581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1504366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ounded Rectangle 185"/>
            <p:cNvSpPr/>
            <p:nvPr/>
          </p:nvSpPr>
          <p:spPr>
            <a:xfrm>
              <a:off x="1837445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ounded Rectangle 186"/>
            <p:cNvSpPr/>
            <p:nvPr/>
          </p:nvSpPr>
          <p:spPr>
            <a:xfrm>
              <a:off x="2182502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ounded Rectangle 187"/>
            <p:cNvSpPr/>
            <p:nvPr/>
          </p:nvSpPr>
          <p:spPr>
            <a:xfrm>
              <a:off x="2515581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1504366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1837445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2182502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ounded Rectangle 191"/>
            <p:cNvSpPr/>
            <p:nvPr/>
          </p:nvSpPr>
          <p:spPr>
            <a:xfrm>
              <a:off x="2515581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1504366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ounded Rectangle 193"/>
            <p:cNvSpPr/>
            <p:nvPr/>
          </p:nvSpPr>
          <p:spPr>
            <a:xfrm>
              <a:off x="1837445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ounded Rectangle 194"/>
            <p:cNvSpPr/>
            <p:nvPr/>
          </p:nvSpPr>
          <p:spPr>
            <a:xfrm>
              <a:off x="2182502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2515581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Rounded Rectangle 196"/>
            <p:cNvSpPr/>
            <p:nvPr/>
          </p:nvSpPr>
          <p:spPr>
            <a:xfrm>
              <a:off x="1504366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ounded Rectangle 197"/>
            <p:cNvSpPr/>
            <p:nvPr/>
          </p:nvSpPr>
          <p:spPr>
            <a:xfrm>
              <a:off x="1837445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ounded Rectangle 198"/>
            <p:cNvSpPr/>
            <p:nvPr/>
          </p:nvSpPr>
          <p:spPr>
            <a:xfrm>
              <a:off x="2182502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ounded Rectangle 199"/>
            <p:cNvSpPr/>
            <p:nvPr/>
          </p:nvSpPr>
          <p:spPr>
            <a:xfrm>
              <a:off x="2515581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ounded Rectangle 200"/>
            <p:cNvSpPr/>
            <p:nvPr/>
          </p:nvSpPr>
          <p:spPr>
            <a:xfrm>
              <a:off x="1504366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ounded Rectangle 201"/>
            <p:cNvSpPr/>
            <p:nvPr/>
          </p:nvSpPr>
          <p:spPr>
            <a:xfrm>
              <a:off x="1837445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ounded Rectangle 202"/>
            <p:cNvSpPr/>
            <p:nvPr/>
          </p:nvSpPr>
          <p:spPr>
            <a:xfrm>
              <a:off x="2182502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ounded Rectangle 203"/>
            <p:cNvSpPr/>
            <p:nvPr/>
          </p:nvSpPr>
          <p:spPr>
            <a:xfrm>
              <a:off x="2515581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ounded Rectangle 204"/>
            <p:cNvSpPr/>
            <p:nvPr/>
          </p:nvSpPr>
          <p:spPr>
            <a:xfrm>
              <a:off x="1504366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ounded Rectangle 205"/>
            <p:cNvSpPr/>
            <p:nvPr/>
          </p:nvSpPr>
          <p:spPr>
            <a:xfrm>
              <a:off x="1837445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ounded Rectangle 206"/>
            <p:cNvSpPr/>
            <p:nvPr/>
          </p:nvSpPr>
          <p:spPr>
            <a:xfrm>
              <a:off x="2182502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ounded Rectangle 207"/>
            <p:cNvSpPr/>
            <p:nvPr/>
          </p:nvSpPr>
          <p:spPr>
            <a:xfrm>
              <a:off x="2515581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Rounded Rectangle 208"/>
            <p:cNvSpPr/>
            <p:nvPr/>
          </p:nvSpPr>
          <p:spPr>
            <a:xfrm>
              <a:off x="1504366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ounded Rectangle 209"/>
            <p:cNvSpPr/>
            <p:nvPr/>
          </p:nvSpPr>
          <p:spPr>
            <a:xfrm>
              <a:off x="1837445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ounded Rectangle 210"/>
            <p:cNvSpPr/>
            <p:nvPr/>
          </p:nvSpPr>
          <p:spPr>
            <a:xfrm>
              <a:off x="2182502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ounded Rectangle 211"/>
            <p:cNvSpPr/>
            <p:nvPr/>
          </p:nvSpPr>
          <p:spPr>
            <a:xfrm>
              <a:off x="2515581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2" name="TextBox 171"/>
          <p:cNvSpPr txBox="1"/>
          <p:nvPr/>
        </p:nvSpPr>
        <p:spPr>
          <a:xfrm>
            <a:off x="1597437" y="2027621"/>
            <a:ext cx="841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Cores</a:t>
            </a:r>
            <a:endParaRPr lang="en-US" sz="2000" b="1" dirty="0"/>
          </a:p>
        </p:txBody>
      </p:sp>
      <p:sp>
        <p:nvSpPr>
          <p:cNvPr id="173" name="Rectangle 172"/>
          <p:cNvSpPr/>
          <p:nvPr/>
        </p:nvSpPr>
        <p:spPr>
          <a:xfrm>
            <a:off x="3272611" y="2518171"/>
            <a:ext cx="1066800" cy="850392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RFVP</a:t>
            </a:r>
          </a:p>
          <a:p>
            <a:pPr algn="ctr"/>
            <a:r>
              <a:rPr lang="en-US" dirty="0" smtClean="0"/>
              <a:t>Value Predictor</a:t>
            </a:r>
            <a:endParaRPr lang="en-US" dirty="0"/>
          </a:p>
        </p:txBody>
      </p:sp>
      <p:cxnSp>
        <p:nvCxnSpPr>
          <p:cNvPr id="174" name="Straight Arrow Connector 173"/>
          <p:cNvCxnSpPr/>
          <p:nvPr/>
        </p:nvCxnSpPr>
        <p:spPr>
          <a:xfrm flipV="1">
            <a:off x="2832955" y="2943367"/>
            <a:ext cx="4396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/>
          <p:cNvSpPr/>
          <p:nvPr/>
        </p:nvSpPr>
        <p:spPr>
          <a:xfrm>
            <a:off x="3080994" y="3712936"/>
            <a:ext cx="1450034" cy="13099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</a:t>
            </a:r>
            <a:br>
              <a:rPr lang="en-US" sz="2000" dirty="0" smtClean="0"/>
            </a:br>
            <a:r>
              <a:rPr lang="en-US" sz="2000" dirty="0" smtClean="0"/>
              <a:t>Data Cache</a:t>
            </a:r>
            <a:endParaRPr lang="en-US" sz="2000" dirty="0"/>
          </a:p>
        </p:txBody>
      </p:sp>
      <p:grpSp>
        <p:nvGrpSpPr>
          <p:cNvPr id="176" name="Group 175"/>
          <p:cNvGrpSpPr/>
          <p:nvPr/>
        </p:nvGrpSpPr>
        <p:grpSpPr>
          <a:xfrm>
            <a:off x="3746611" y="3357626"/>
            <a:ext cx="118800" cy="345981"/>
            <a:chOff x="3886200" y="3226090"/>
            <a:chExt cx="85800" cy="996257"/>
          </a:xfrm>
        </p:grpSpPr>
        <p:cxnSp>
          <p:nvCxnSpPr>
            <p:cNvPr id="179" name="Straight Arrow Connector 178"/>
            <p:cNvCxnSpPr/>
            <p:nvPr/>
          </p:nvCxnSpPr>
          <p:spPr>
            <a:xfrm flipV="1">
              <a:off x="3886200" y="3226090"/>
              <a:ext cx="0" cy="9540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flipH="1">
              <a:off x="3972000" y="3268324"/>
              <a:ext cx="0" cy="9540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/>
          <p:nvPr/>
        </p:nvCxnSpPr>
        <p:spPr>
          <a:xfrm>
            <a:off x="2832955" y="4367888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tangle 177"/>
          <p:cNvSpPr/>
          <p:nvPr/>
        </p:nvSpPr>
        <p:spPr>
          <a:xfrm>
            <a:off x="1234240" y="2365185"/>
            <a:ext cx="1573049" cy="297238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1335631" y="1950345"/>
            <a:ext cx="3436727" cy="3291840"/>
          </a:xfrm>
          <a:prstGeom prst="rect">
            <a:avLst/>
          </a:prstGeom>
          <a:solidFill>
            <a:schemeClr val="bg1">
              <a:alpha val="88000"/>
            </a:schemeClr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7" name="Group 66"/>
          <p:cNvGrpSpPr/>
          <p:nvPr/>
        </p:nvGrpSpPr>
        <p:grpSpPr>
          <a:xfrm>
            <a:off x="1459651" y="2245926"/>
            <a:ext cx="1455503" cy="2873007"/>
            <a:chOff x="1504366" y="3123545"/>
            <a:chExt cx="1278993" cy="2184169"/>
          </a:xfrm>
        </p:grpSpPr>
        <p:sp>
          <p:nvSpPr>
            <p:cNvPr id="41" name="Rounded Rectangle 40"/>
            <p:cNvSpPr/>
            <p:nvPr/>
          </p:nvSpPr>
          <p:spPr>
            <a:xfrm>
              <a:off x="1504366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837445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182502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2515581" y="4241259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1504366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837445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182502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2515581" y="452042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504366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837445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182502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515581" y="47999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504366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837445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182502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515581" y="50791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504366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837445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82502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515581" y="3964007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504366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1837445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182502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515581" y="3684838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504366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1837445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2182502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2515581" y="3123545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1504366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837445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2182502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2515581" y="3402714"/>
              <a:ext cx="267778" cy="228600"/>
            </a:xfrm>
            <a:prstGeom prst="roundRect">
              <a:avLst/>
            </a:prstGeom>
            <a:solidFill>
              <a:srgbClr val="00549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762567" y="1875221"/>
            <a:ext cx="841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Cores</a:t>
            </a:r>
            <a:endParaRPr lang="en-US" sz="2000" b="1" dirty="0"/>
          </a:p>
        </p:txBody>
      </p:sp>
      <p:sp>
        <p:nvSpPr>
          <p:cNvPr id="75" name="Rectangle 74"/>
          <p:cNvSpPr/>
          <p:nvPr/>
        </p:nvSpPr>
        <p:spPr>
          <a:xfrm>
            <a:off x="3437741" y="2365771"/>
            <a:ext cx="1066800" cy="850392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RFVP</a:t>
            </a:r>
          </a:p>
          <a:p>
            <a:pPr algn="ctr"/>
            <a:r>
              <a:rPr lang="en-US" dirty="0" smtClean="0"/>
              <a:t>Value Predictor</a:t>
            </a:r>
            <a:endParaRPr lang="en-US" dirty="0"/>
          </a:p>
        </p:txBody>
      </p:sp>
      <p:cxnSp>
        <p:nvCxnSpPr>
          <p:cNvPr id="83" name="Straight Arrow Connector 82"/>
          <p:cNvCxnSpPr>
            <a:endCxn id="75" idx="1"/>
          </p:cNvCxnSpPr>
          <p:nvPr/>
        </p:nvCxnSpPr>
        <p:spPr>
          <a:xfrm flipV="1">
            <a:off x="2998085" y="2790967"/>
            <a:ext cx="4396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3246124" y="3560536"/>
            <a:ext cx="1450034" cy="130990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L1</a:t>
            </a:r>
            <a:br>
              <a:rPr lang="en-US" sz="2000" dirty="0" smtClean="0"/>
            </a:br>
            <a:r>
              <a:rPr lang="en-US" sz="2000" dirty="0" smtClean="0"/>
              <a:t>Data Cache</a:t>
            </a:r>
            <a:endParaRPr lang="en-US" sz="2000" dirty="0"/>
          </a:p>
        </p:txBody>
      </p:sp>
      <p:grpSp>
        <p:nvGrpSpPr>
          <p:cNvPr id="114" name="Group 113"/>
          <p:cNvGrpSpPr/>
          <p:nvPr/>
        </p:nvGrpSpPr>
        <p:grpSpPr>
          <a:xfrm>
            <a:off x="3911741" y="3205226"/>
            <a:ext cx="118800" cy="345981"/>
            <a:chOff x="3886200" y="3226090"/>
            <a:chExt cx="85800" cy="996257"/>
          </a:xfrm>
        </p:grpSpPr>
        <p:cxnSp>
          <p:nvCxnSpPr>
            <p:cNvPr id="95" name="Straight Arrow Connector 94"/>
            <p:cNvCxnSpPr/>
            <p:nvPr/>
          </p:nvCxnSpPr>
          <p:spPr>
            <a:xfrm flipV="1">
              <a:off x="3886200" y="3226090"/>
              <a:ext cx="0" cy="9540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H="1">
              <a:off x="3972000" y="3268324"/>
              <a:ext cx="0" cy="9540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>
            <a:endCxn id="90" idx="1"/>
          </p:cNvCxnSpPr>
          <p:nvPr/>
        </p:nvCxnSpPr>
        <p:spPr>
          <a:xfrm>
            <a:off x="2998085" y="4215488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1399370" y="2212785"/>
            <a:ext cx="1573049" cy="297238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2" name="Straight Arrow Connector 301"/>
          <p:cNvCxnSpPr/>
          <p:nvPr/>
        </p:nvCxnSpPr>
        <p:spPr>
          <a:xfrm rot="10800000" flipV="1">
            <a:off x="2972419" y="4114799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Box 304"/>
          <p:cNvSpPr txBox="1"/>
          <p:nvPr/>
        </p:nvSpPr>
        <p:spPr>
          <a:xfrm>
            <a:off x="2362200" y="1371600"/>
            <a:ext cx="1262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/>
              <a:t>SM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5896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Microarchitecture Integration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6803572" y="1912783"/>
            <a:ext cx="1565306" cy="3750129"/>
          </a:xfrm>
          <a:prstGeom prst="roundRect">
            <a:avLst>
              <a:gd name="adj" fmla="val 0"/>
            </a:avLst>
          </a:prstGeom>
          <a:solidFill>
            <a:srgbClr val="FF0000">
              <a:alpha val="2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Hierarchy</a:t>
            </a:r>
          </a:p>
        </p:txBody>
      </p:sp>
      <p:sp>
        <p:nvSpPr>
          <p:cNvPr id="109" name="Left-Right Arrow 108"/>
          <p:cNvSpPr/>
          <p:nvPr/>
        </p:nvSpPr>
        <p:spPr>
          <a:xfrm>
            <a:off x="4806022" y="3335068"/>
            <a:ext cx="1981200" cy="905558"/>
          </a:xfrm>
          <a:prstGeom prst="left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844825" y="2333510"/>
            <a:ext cx="3436727" cy="3366964"/>
            <a:chOff x="297073" y="2100250"/>
            <a:chExt cx="3436727" cy="3366964"/>
          </a:xfrm>
        </p:grpSpPr>
        <p:sp>
          <p:nvSpPr>
            <p:cNvPr id="258" name="Rectangle 257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ounded Rectangle 269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ounded Rectangle 270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ounded Rectangle 271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ounded Rectangle 272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ounded Rectangle 273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Rounded Rectangle 274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ounded Rectangle 275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ounded Rectangle 276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ounded Rectangle 277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ounded Rectangle 278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ounded Rectangle 279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ounded Rectangle 280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ounded Rectangle 281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ounded Rectangle 282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ounded Rectangle 283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ounded Rectangle 284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ounded Rectangle 285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ounded Rectangle 286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ounded Rectangle 287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ounded Rectangle 288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ounded Rectangle 289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ounded Rectangle 290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ounded Rectangle 291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ounded Rectangle 292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Rounded Rectangle 293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ounded Rectangle 294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ounded Rectangle 295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Rounded Rectangle 296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ounded Rectangle 297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ounded Rectangle 298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ounded Rectangle 299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TextBox 259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262" name="Straight Arrow Connector 261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Rectangle 262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264" name="Group 263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267" name="Straight Arrow Connector 266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Arrow Connector 267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5" name="Straight Arrow Connector 264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" name="Rectangle 265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011268" y="2180021"/>
            <a:ext cx="3436727" cy="3366964"/>
            <a:chOff x="297073" y="2100250"/>
            <a:chExt cx="3436727" cy="3366964"/>
          </a:xfrm>
        </p:grpSpPr>
        <p:sp>
          <p:nvSpPr>
            <p:cNvPr id="214" name="Rectangle 213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5" name="Group 214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225" name="Rounded Rectangle 224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ounded Rectangle 225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ounded Rectangle 226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ounded Rectangle 227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ounded Rectangle 228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ounded Rectangle 229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ounded Rectangle 230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ounded Rectangle 231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ounded Rectangle 232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ounded Rectangle 233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ounded Rectangle 234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ounded Rectangle 235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ounded Rectangle 236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ounded Rectangle 237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ounded Rectangle 238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ounded Rectangle 239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Rounded Rectangle 240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Rounded Rectangle 241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Rounded Rectangle 242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Rounded Rectangle 243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Rounded Rectangle 244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ounded Rectangle 245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Rounded Rectangle 246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Rounded Rectangle 247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Rounded Rectangle 248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Rounded Rectangle 249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Rounded Rectangle 250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Rounded Rectangle 251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3" name="Rounded Rectangle 252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Rounded Rectangle 253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Rounded Rectangle 254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Rounded Rectangle 255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6" name="TextBox 215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218" name="Straight Arrow Connector 217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ectangle 218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220" name="Group 219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223" name="Straight Arrow Connector 222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Arrow Connector 223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1" name="Straight Arrow Connector 220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2" name="Rectangle 221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1170501" y="2027621"/>
            <a:ext cx="3436727" cy="3366964"/>
            <a:chOff x="297073" y="2100250"/>
            <a:chExt cx="3436727" cy="3366964"/>
          </a:xfrm>
        </p:grpSpPr>
        <p:sp>
          <p:nvSpPr>
            <p:cNvPr id="170" name="Rectangle 169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181" name="Rounded Rectangle 180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ounded Rectangle 181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ounded Rectangle 182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ounded Rectangle 183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ounded Rectangle 184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ounded Rectangle 185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ounded Rectangle 186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ounded Rectangle 187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ounded Rectangle 188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ounded Rectangle 189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ounded Rectangle 190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ounded Rectangle 191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ounded Rectangle 192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ounded Rectangle 193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ounded Rectangle 194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ounded Rectangle 195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ounded Rectangle 196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ounded Rectangle 197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ounded Rectangle 198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ounded Rectangle 199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ounded Rectangle 200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ounded Rectangle 201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ounded Rectangle 202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ounded Rectangle 203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ounded Rectangle 204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Rounded Rectangle 205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ounded Rectangle 206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ounded Rectangle 207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9" name="Rounded Rectangle 208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ounded Rectangle 209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ounded Rectangle 210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ounded Rectangle 211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2" name="TextBox 171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174" name="Straight Arrow Connector 173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Rectangle 174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176" name="Group 175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7" name="Straight Arrow Connector 176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Rectangle 177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335631" y="1875221"/>
            <a:ext cx="3436727" cy="3366964"/>
            <a:chOff x="297073" y="2100250"/>
            <a:chExt cx="3436727" cy="3366964"/>
          </a:xfrm>
        </p:grpSpPr>
        <p:sp>
          <p:nvSpPr>
            <p:cNvPr id="123" name="Rectangle 122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41" name="Rounded Rectangle 40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83" name="Straight Arrow Connector 82"/>
            <p:cNvCxnSpPr>
              <a:endCxn id="75" idx="1"/>
            </p:cNvCxnSpPr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95" name="Straight Arrow Connector 94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Straight Arrow Connector 118"/>
            <p:cNvCxnSpPr>
              <a:endCxn id="90" idx="1"/>
            </p:cNvCxnSpPr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302" name="Straight Arrow Connector 301"/>
          <p:cNvCxnSpPr/>
          <p:nvPr/>
        </p:nvCxnSpPr>
        <p:spPr>
          <a:xfrm rot="10800000" flipV="1">
            <a:off x="2972419" y="4114799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Rectangle 302"/>
          <p:cNvSpPr/>
          <p:nvPr/>
        </p:nvSpPr>
        <p:spPr>
          <a:xfrm>
            <a:off x="2512695" y="3886199"/>
            <a:ext cx="1296539" cy="6673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Memory Request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19800"/>
            <a:ext cx="9144000" cy="838200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All the L1 misses are sent to the memory subsystem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115550" y="49863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90326" y="2546621"/>
            <a:ext cx="2459348" cy="7430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301" name="TextBox 300"/>
          <p:cNvSpPr txBox="1"/>
          <p:nvPr/>
        </p:nvSpPr>
        <p:spPr>
          <a:xfrm>
            <a:off x="2362200" y="1371600"/>
            <a:ext cx="1262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/>
              <a:t>SM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1962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077 -0.00069 0.02188 0 0.03264 -0.00208 C 0.03577 -0.00277 0.03802 -0.00625 0.04063 -0.00833 C 0.04479 -0.0125 0.04809 -0.01875 0.05313 -0.02083 C 0.05452 -0.02152 0.05625 -0.02222 0.05764 -0.02291 C 0.06198 -0.02569 0.0658 -0.02939 0.07014 -0.03125 C 0.07709 -0.03449 0.08091 -0.03588 0.0875 -0.03958 C 0.08959 -0.04097 0.0915 -0.04259 0.09375 -0.04375 C 0.0974 -0.04606 0.1007 -0.04652 0.10452 -0.04791 C 0.10625 -0.04861 0.10782 -0.04907 0.10938 -0.05 C 0.11094 -0.05115 0.11216 -0.05347 0.11389 -0.05416 C 0.11754 -0.05578 0.12136 -0.05555 0.125 -0.05625 C 0.12726 -0.05694 0.13334 -0.05902 0.13577 -0.06041 C 0.13802 -0.0618 0.13993 -0.06365 0.14202 -0.06458 C 0.1441 -0.06574 0.14636 -0.06597 0.14827 -0.06666 C 0.15157 -0.06805 0.15764 -0.07083 0.15764 -0.07083 L 0.29514 -0.06875 C 0.37743 -0.06689 0.29966 -0.06504 0.3875 -0.06875 C 0.40139 -0.07129 0.39566 -0.07083 0.40469 -0.07083 " pathEditMode="relative" ptsTypes="AAAAAAAAAAAAAAAAAAA">
                                      <p:cBhvr>
                                        <p:cTn id="6" dur="5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3.7037E-7 C -0.0519 -0.00416 -0.0342 -0.0037 -0.11718 -3.7037E-7 C -0.11944 -3.7037E-7 -0.12135 0.00139 -0.12343 0.00209 C -0.12795 0.00348 -0.13697 0.0051 -0.14079 0.00834 L -0.14531 0.0125 L -0.15329 0.04375 L -0.15642 0.05625 C -0.15694 0.05834 -0.15694 0.06065 -0.15781 0.0625 C -0.16232 0.07107 -0.15972 0.0669 -0.16579 0.075 C -0.16961 0.09074 -0.1644 0.0713 -0.17031 0.0875 C -0.17222 0.09236 -0.17135 0.09584 -0.17517 0.1 C -0.17638 0.10139 -0.17829 0.10139 -0.17968 0.10209 C -0.18072 0.10417 -0.18124 0.10695 -0.18281 0.10834 C -0.18472 0.10996 -0.18715 0.10949 -0.18906 0.11042 C -0.19079 0.11088 -0.19236 0.11135 -0.19392 0.1125 C -0.19548 0.11343 -0.1967 0.11621 -0.19843 0.11667 C -0.20781 0.11829 -0.21718 0.11806 -0.22656 0.11875 C -0.25017 0.125 -0.22083 0.1169 -0.24079 0.12292 C -0.24322 0.12361 -0.246 0.12385 -0.24843 0.125 C -0.25121 0.12593 -0.25347 0.12871 -0.25642 0.12917 C -0.27083 0.13079 -0.28559 0.13056 -0.30017 0.13125 C -0.30677 0.13195 -0.31371 0.13218 -0.32031 0.13334 C -0.32204 0.13357 -0.32343 0.13473 -0.32517 0.13542 C -0.32708 0.13611 -0.32934 0.13658 -0.33142 0.1375 C -0.33975 0.14074 -0.33246 0.13912 -0.34392 0.14167 C -0.34965 0.14283 -0.35677 0.14352 -0.36267 0.14584 C -0.36579 0.14699 -0.36927 0.14746 -0.37204 0.15 C -0.37795 0.15533 -0.37482 0.15324 -0.38142 0.15625 C -0.38246 0.15834 -0.38298 0.16088 -0.38454 0.1625 C -0.38576 0.16366 -0.38767 0.16343 -0.38906 0.16459 C -0.39079 0.16551 -0.39218 0.16736 -0.39392 0.16875 C -0.39496 0.17084 -0.39548 0.17338 -0.39704 0.175 C -0.39826 0.17616 -0.40052 0.17547 -0.40156 0.17709 C -0.40277 0.17848 -0.40208 0.18172 -0.40329 0.18334 C -0.40434 0.18473 -0.40642 0.18449 -0.40781 0.18542 C -0.40902 0.18588 -0.40989 0.18681 -0.41093 0.1875 " pathEditMode="relative" ptsTypes="AAAAAAAAAAAAAAAAAAAAAAAAAAAAAAAAAAAA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0" animBg="1"/>
      <p:bldP spid="303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Microarchitecture Integration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6803572" y="1912783"/>
            <a:ext cx="1565306" cy="3750129"/>
          </a:xfrm>
          <a:prstGeom prst="roundRect">
            <a:avLst>
              <a:gd name="adj" fmla="val 0"/>
            </a:avLst>
          </a:prstGeom>
          <a:solidFill>
            <a:srgbClr val="FF0000">
              <a:alpha val="20000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Memory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Hierarchy</a:t>
            </a:r>
          </a:p>
        </p:txBody>
      </p:sp>
      <p:sp>
        <p:nvSpPr>
          <p:cNvPr id="109" name="Left-Right Arrow 108"/>
          <p:cNvSpPr/>
          <p:nvPr/>
        </p:nvSpPr>
        <p:spPr>
          <a:xfrm>
            <a:off x="4806022" y="3335068"/>
            <a:ext cx="1981200" cy="905558"/>
          </a:xfrm>
          <a:prstGeom prst="leftRightArrow">
            <a:avLst/>
          </a:prstGeom>
          <a:solidFill>
            <a:srgbClr val="008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7" name="Group 256"/>
          <p:cNvGrpSpPr/>
          <p:nvPr/>
        </p:nvGrpSpPr>
        <p:grpSpPr>
          <a:xfrm>
            <a:off x="844825" y="2333510"/>
            <a:ext cx="3436727" cy="3366964"/>
            <a:chOff x="297073" y="2100250"/>
            <a:chExt cx="3436727" cy="3366964"/>
          </a:xfrm>
        </p:grpSpPr>
        <p:sp>
          <p:nvSpPr>
            <p:cNvPr id="258" name="Rectangle 257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ounded Rectangle 269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ounded Rectangle 270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ounded Rectangle 271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ounded Rectangle 272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ounded Rectangle 273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Rounded Rectangle 274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ounded Rectangle 275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ounded Rectangle 276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ounded Rectangle 277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ounded Rectangle 278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ounded Rectangle 279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ounded Rectangle 280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ounded Rectangle 281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ounded Rectangle 282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ounded Rectangle 283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ounded Rectangle 284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ounded Rectangle 285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ounded Rectangle 286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ounded Rectangle 287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ounded Rectangle 288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ounded Rectangle 289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ounded Rectangle 290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ounded Rectangle 291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ounded Rectangle 292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Rounded Rectangle 293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ounded Rectangle 294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ounded Rectangle 295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Rounded Rectangle 296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ounded Rectangle 297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ounded Rectangle 298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ounded Rectangle 299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TextBox 259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262" name="Straight Arrow Connector 261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Rectangle 262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264" name="Group 263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267" name="Straight Arrow Connector 266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Arrow Connector 267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5" name="Straight Arrow Connector 264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" name="Rectangle 265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1011268" y="2180021"/>
            <a:ext cx="3436727" cy="3366964"/>
            <a:chOff x="297073" y="2100250"/>
            <a:chExt cx="3436727" cy="3366964"/>
          </a:xfrm>
        </p:grpSpPr>
        <p:sp>
          <p:nvSpPr>
            <p:cNvPr id="214" name="Rectangle 213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5" name="Group 214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225" name="Rounded Rectangle 224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ounded Rectangle 225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ounded Rectangle 226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ounded Rectangle 227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ounded Rectangle 228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ounded Rectangle 229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ounded Rectangle 230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ounded Rectangle 231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ounded Rectangle 232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ounded Rectangle 233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ounded Rectangle 234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ounded Rectangle 235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ounded Rectangle 236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ounded Rectangle 237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ounded Rectangle 238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ounded Rectangle 239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Rounded Rectangle 240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Rounded Rectangle 241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Rounded Rectangle 242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Rounded Rectangle 243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Rounded Rectangle 244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ounded Rectangle 245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Rounded Rectangle 246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Rounded Rectangle 247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Rounded Rectangle 248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0" name="Rounded Rectangle 249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Rounded Rectangle 250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Rounded Rectangle 251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3" name="Rounded Rectangle 252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Rounded Rectangle 253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Rounded Rectangle 254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Rounded Rectangle 255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6" name="TextBox 215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218" name="Straight Arrow Connector 217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ectangle 218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220" name="Group 219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223" name="Straight Arrow Connector 222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Arrow Connector 223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1" name="Straight Arrow Connector 220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2" name="Rectangle 221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1170501" y="2027621"/>
            <a:ext cx="3436727" cy="3366964"/>
            <a:chOff x="297073" y="2100250"/>
            <a:chExt cx="3436727" cy="3366964"/>
          </a:xfrm>
        </p:grpSpPr>
        <p:sp>
          <p:nvSpPr>
            <p:cNvPr id="170" name="Rectangle 169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181" name="Rounded Rectangle 180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ounded Rectangle 181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ounded Rectangle 182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ounded Rectangle 183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ounded Rectangle 184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ounded Rectangle 185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ounded Rectangle 186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ounded Rectangle 187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ounded Rectangle 188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ounded Rectangle 189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ounded Rectangle 190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ounded Rectangle 191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ounded Rectangle 192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ounded Rectangle 193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ounded Rectangle 194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ounded Rectangle 195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ounded Rectangle 196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ounded Rectangle 197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ounded Rectangle 198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ounded Rectangle 199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ounded Rectangle 200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ounded Rectangle 201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ounded Rectangle 202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ounded Rectangle 203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ounded Rectangle 204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Rounded Rectangle 205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ounded Rectangle 206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ounded Rectangle 207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9" name="Rounded Rectangle 208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ounded Rectangle 209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ounded Rectangle 210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ounded Rectangle 211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2" name="TextBox 171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174" name="Straight Arrow Connector 173"/>
            <p:cNvCxnSpPr/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Rectangle 174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176" name="Group 175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7" name="Straight Arrow Connector 176"/>
            <p:cNvCxnSpPr/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Rectangle 177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335631" y="1875221"/>
            <a:ext cx="3436727" cy="3366964"/>
            <a:chOff x="297073" y="2100250"/>
            <a:chExt cx="3436727" cy="3366964"/>
          </a:xfrm>
        </p:grpSpPr>
        <p:sp>
          <p:nvSpPr>
            <p:cNvPr id="123" name="Rectangle 122"/>
            <p:cNvSpPr/>
            <p:nvPr/>
          </p:nvSpPr>
          <p:spPr>
            <a:xfrm>
              <a:off x="297073" y="2175374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421093" y="2470955"/>
              <a:ext cx="1455503" cy="2873007"/>
              <a:chOff x="1504366" y="3123545"/>
              <a:chExt cx="1278993" cy="2184169"/>
            </a:xfrm>
          </p:grpSpPr>
          <p:sp>
            <p:nvSpPr>
              <p:cNvPr id="41" name="Rounded Rectangle 40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ounded Rectangle 41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ounded Rectangle 39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724009" y="2100250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399183" y="2590800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83" name="Straight Arrow Connector 82"/>
            <p:cNvCxnSpPr>
              <a:endCxn id="75" idx="1"/>
            </p:cNvCxnSpPr>
            <p:nvPr/>
          </p:nvCxnSpPr>
          <p:spPr>
            <a:xfrm flipV="1">
              <a:off x="1959527" y="3015996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2207566" y="3785565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2873183" y="3430255"/>
              <a:ext cx="118800" cy="345981"/>
              <a:chOff x="3886200" y="3226090"/>
              <a:chExt cx="85800" cy="996257"/>
            </a:xfrm>
          </p:grpSpPr>
          <p:cxnSp>
            <p:nvCxnSpPr>
              <p:cNvPr id="95" name="Straight Arrow Connector 94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Straight Arrow Connector 118"/>
            <p:cNvCxnSpPr>
              <a:endCxn id="90" idx="1"/>
            </p:cNvCxnSpPr>
            <p:nvPr/>
          </p:nvCxnSpPr>
          <p:spPr>
            <a:xfrm>
              <a:off x="1959527" y="4440517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/>
            <p:cNvSpPr/>
            <p:nvPr/>
          </p:nvSpPr>
          <p:spPr>
            <a:xfrm>
              <a:off x="360812" y="2437814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302" name="Straight Arrow Connector 301"/>
          <p:cNvCxnSpPr/>
          <p:nvPr/>
        </p:nvCxnSpPr>
        <p:spPr>
          <a:xfrm rot="10800000" flipV="1">
            <a:off x="2972419" y="4114799"/>
            <a:ext cx="24803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Rectangle 302"/>
          <p:cNvSpPr/>
          <p:nvPr/>
        </p:nvSpPr>
        <p:spPr>
          <a:xfrm>
            <a:off x="2512695" y="3886199"/>
            <a:ext cx="1296539" cy="66735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Memory Request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19800"/>
            <a:ext cx="9144000" cy="838200"/>
          </a:xfrm>
          <a:prstGeom prst="rect">
            <a:avLst/>
          </a:prstGeom>
          <a:solidFill>
            <a:srgbClr val="0054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 fraction of the requests will be handled by RFVP</a:t>
            </a:r>
            <a:endParaRPr lang="en-US" sz="3200" dirty="0"/>
          </a:p>
        </p:txBody>
      </p:sp>
      <p:sp>
        <p:nvSpPr>
          <p:cNvPr id="304" name="Rectangle 303"/>
          <p:cNvSpPr/>
          <p:nvPr/>
        </p:nvSpPr>
        <p:spPr>
          <a:xfrm>
            <a:off x="2703518" y="2432911"/>
            <a:ext cx="2459348" cy="743050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305" name="TextBox 304"/>
          <p:cNvSpPr txBox="1"/>
          <p:nvPr/>
        </p:nvSpPr>
        <p:spPr>
          <a:xfrm>
            <a:off x="2362200" y="1371600"/>
            <a:ext cx="1262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/>
              <a:t>SM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8122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L 0.08402 -0.00209 C 0.08576 -0.00232 0.08732 -0.00602 0.08732 -0.00834 C 0.08732 -0.0125 0.08402 -0.01621 0.08402 -0.02061 C 0.08316 -0.08287 0.08402 -0.14537 0.08402 -0.20764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8" y="-1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22222E-6 L -0.00503 0.20764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" grpId="0" animBg="1"/>
      <p:bldP spid="303" grpId="1" animBg="1"/>
      <p:bldP spid="304" grpId="0" animBg="1"/>
      <p:bldP spid="30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and Software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Targeting performance critical loads</a:t>
            </a:r>
          </a:p>
          <a:p>
            <a:pPr lvl="1"/>
            <a:r>
              <a:rPr lang="en-US" dirty="0" smtClean="0"/>
              <a:t>Only a few critical instructions matter for value prediction</a:t>
            </a:r>
          </a:p>
          <a:p>
            <a:r>
              <a:rPr lang="en-US" dirty="0" smtClean="0"/>
              <a:t>Providing safety guarantees</a:t>
            </a:r>
          </a:p>
          <a:p>
            <a:pPr lvl="1"/>
            <a:r>
              <a:rPr lang="en-US" dirty="0" smtClean="0"/>
              <a:t>Programmer annotations and compiler passes</a:t>
            </a:r>
          </a:p>
          <a:p>
            <a:r>
              <a:rPr lang="en-US" dirty="0" smtClean="0"/>
              <a:t>Drop-rate selection</a:t>
            </a:r>
          </a:p>
          <a:p>
            <a:pPr lvl="1"/>
            <a:r>
              <a:rPr lang="en-US" dirty="0" smtClean="0"/>
              <a:t>A new </a:t>
            </a:r>
            <a:r>
              <a:rPr lang="en-US" b="1" dirty="0" smtClean="0"/>
              <a:t>knob</a:t>
            </a:r>
            <a:r>
              <a:rPr lang="en-US" dirty="0" smtClean="0"/>
              <a:t> that allows to control quality vs. performance tradeoffs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014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43127"/>
            <a:ext cx="85344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943128"/>
            <a:ext cx="8686800" cy="538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095528"/>
            <a:ext cx="8686800" cy="538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 smtClean="0">
                <a:solidFill>
                  <a:srgbClr val="FF0000"/>
                </a:solidFill>
              </a:rPr>
              <a:t>Problem</a:t>
            </a:r>
            <a:r>
              <a:rPr lang="en-US" dirty="0" smtClean="0">
                <a:solidFill>
                  <a:srgbClr val="FF0000"/>
                </a:solidFill>
              </a:rPr>
              <a:t>: Performance of modern GPUs significantly limited by the available off-chip bandwidth</a:t>
            </a:r>
          </a:p>
          <a:p>
            <a:r>
              <a:rPr lang="en-US" b="1" u="sng" dirty="0" smtClean="0"/>
              <a:t>Observations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Many GPU applications are amenable to approximation</a:t>
            </a:r>
          </a:p>
          <a:p>
            <a:pPr lvl="1"/>
            <a:r>
              <a:rPr lang="en-US" dirty="0" smtClean="0"/>
              <a:t>Data value similarity allows to efficiently predict values of cache misses</a:t>
            </a:r>
          </a:p>
          <a:p>
            <a:r>
              <a:rPr lang="en-US" b="1" u="sng" dirty="0" smtClean="0">
                <a:solidFill>
                  <a:srgbClr val="0000FF"/>
                </a:solidFill>
              </a:rPr>
              <a:t>Key Idea</a:t>
            </a:r>
            <a:r>
              <a:rPr lang="en-US" dirty="0" smtClean="0">
                <a:solidFill>
                  <a:srgbClr val="0000FF"/>
                </a:solidFill>
              </a:rPr>
              <a:t>: Use simple value prediction mechanisms to avoid accesses to main memory when it is safe</a:t>
            </a:r>
          </a:p>
          <a:p>
            <a:r>
              <a:rPr lang="en-US" b="1" u="sng" dirty="0" smtClean="0"/>
              <a:t>Results:</a:t>
            </a:r>
            <a:endParaRPr lang="en-US" dirty="0"/>
          </a:p>
          <a:p>
            <a:pPr lvl="1"/>
            <a:r>
              <a:rPr lang="en-US" dirty="0" smtClean="0"/>
              <a:t>Higher speedup (</a:t>
            </a:r>
            <a:r>
              <a:rPr lang="en-US" b="1" dirty="0" smtClean="0"/>
              <a:t>36%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smtClean="0"/>
              <a:t>average) with less than 10% quality loss</a:t>
            </a:r>
          </a:p>
          <a:p>
            <a:pPr lvl="1"/>
            <a:r>
              <a:rPr lang="en-US" dirty="0" smtClean="0"/>
              <a:t>Lower energy consumption (</a:t>
            </a:r>
            <a:r>
              <a:rPr lang="en-US" b="1" dirty="0" smtClean="0"/>
              <a:t>27%</a:t>
            </a:r>
            <a:r>
              <a:rPr lang="en-US" dirty="0" smtClean="0"/>
              <a:t> </a:t>
            </a:r>
            <a:r>
              <a:rPr lang="en-US" dirty="0"/>
              <a:t>on average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0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Base Value Predictor: Two-Delta Stride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239100" y="5001198"/>
            <a:ext cx="2933099" cy="1151934"/>
            <a:chOff x="3524250" y="2971800"/>
            <a:chExt cx="2095500" cy="103870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24250" y="2971800"/>
              <a:ext cx="2095500" cy="9144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398043" y="3261193"/>
              <a:ext cx="350672" cy="7493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1"/>
                  </a:solidFill>
                </a:rPr>
                <a:t>+</a:t>
              </a:r>
              <a:endParaRPr lang="en-US" sz="6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579616" y="1219200"/>
            <a:ext cx="1863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Last Value</a:t>
            </a:r>
            <a:endParaRPr lang="en-US" sz="3200" dirty="0"/>
          </a:p>
        </p:txBody>
      </p:sp>
      <p:sp>
        <p:nvSpPr>
          <p:cNvPr id="56" name="TextBox 55"/>
          <p:cNvSpPr txBox="1"/>
          <p:nvPr/>
        </p:nvSpPr>
        <p:spPr>
          <a:xfrm>
            <a:off x="4990830" y="1219200"/>
            <a:ext cx="1308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Stride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6564208" y="1219200"/>
            <a:ext cx="1308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Stride</a:t>
            </a:r>
            <a:r>
              <a:rPr lang="en-US" sz="3200" baseline="-25000" dirty="0"/>
              <a:t>2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143000" y="2769042"/>
            <a:ext cx="1062461" cy="613303"/>
            <a:chOff x="3957637" y="2438400"/>
            <a:chExt cx="762000" cy="613303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3962400" y="2438400"/>
              <a:ext cx="0" cy="613303"/>
            </a:xfrm>
            <a:prstGeom prst="line">
              <a:avLst/>
            </a:prstGeom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3957637" y="3030334"/>
              <a:ext cx="762000" cy="3060"/>
            </a:xfrm>
            <a:prstGeom prst="line">
              <a:avLst/>
            </a:prstGeom>
            <a:ln w="41275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/>
          <p:nvPr/>
        </p:nvSpPr>
        <p:spPr>
          <a:xfrm>
            <a:off x="228600" y="2196591"/>
            <a:ext cx="17892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Hash (PC)</a:t>
            </a:r>
            <a:endParaRPr lang="en-US" sz="32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4705649" y="5991207"/>
            <a:ext cx="0" cy="32385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310844" y="6224420"/>
            <a:ext cx="2789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Predicted Value</a:t>
            </a:r>
            <a:endParaRPr lang="en-US" sz="32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2196130" y="1842217"/>
            <a:ext cx="5782326" cy="301625"/>
            <a:chOff x="1828800" y="1842217"/>
            <a:chExt cx="5782326" cy="301625"/>
          </a:xfrm>
        </p:grpSpPr>
        <p:sp>
          <p:nvSpPr>
            <p:cNvPr id="10" name="Rectangle 9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196130" y="2184944"/>
            <a:ext cx="5782326" cy="301625"/>
            <a:chOff x="1828800" y="1842217"/>
            <a:chExt cx="5782326" cy="301625"/>
          </a:xfrm>
        </p:grpSpPr>
        <p:sp>
          <p:nvSpPr>
            <p:cNvPr id="74" name="Rectangle 73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05004" y="2524579"/>
            <a:ext cx="5782326" cy="301625"/>
            <a:chOff x="1828800" y="1842217"/>
            <a:chExt cx="5782326" cy="301625"/>
          </a:xfrm>
        </p:grpSpPr>
        <p:sp>
          <p:nvSpPr>
            <p:cNvPr id="78" name="Rectangle 77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205004" y="2871569"/>
            <a:ext cx="5782326" cy="301625"/>
            <a:chOff x="1828800" y="1842217"/>
            <a:chExt cx="5782326" cy="301625"/>
          </a:xfrm>
        </p:grpSpPr>
        <p:sp>
          <p:nvSpPr>
            <p:cNvPr id="82" name="Rectangle 81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210283" y="3216901"/>
            <a:ext cx="5782326" cy="301625"/>
            <a:chOff x="1828800" y="1842217"/>
            <a:chExt cx="5782326" cy="301625"/>
          </a:xfrm>
        </p:grpSpPr>
        <p:sp>
          <p:nvSpPr>
            <p:cNvPr id="86" name="Rectangle 85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218674" y="3560319"/>
            <a:ext cx="5782326" cy="301625"/>
            <a:chOff x="1828800" y="1842217"/>
            <a:chExt cx="5782326" cy="301625"/>
          </a:xfrm>
        </p:grpSpPr>
        <p:sp>
          <p:nvSpPr>
            <p:cNvPr id="90" name="Rectangle 89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218674" y="3905651"/>
            <a:ext cx="5782326" cy="301625"/>
            <a:chOff x="1828800" y="1842217"/>
            <a:chExt cx="5782326" cy="301625"/>
          </a:xfrm>
        </p:grpSpPr>
        <p:sp>
          <p:nvSpPr>
            <p:cNvPr id="94" name="Rectangle 93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2218674" y="4249069"/>
            <a:ext cx="5782326" cy="301625"/>
            <a:chOff x="1828800" y="1842217"/>
            <a:chExt cx="5782326" cy="301625"/>
          </a:xfrm>
        </p:grpSpPr>
        <p:sp>
          <p:nvSpPr>
            <p:cNvPr id="98" name="Rectangle 97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Arrow Connector 59"/>
          <p:cNvCxnSpPr/>
          <p:nvPr/>
        </p:nvCxnSpPr>
        <p:spPr>
          <a:xfrm>
            <a:off x="3581400" y="3355287"/>
            <a:ext cx="0" cy="164592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638800" y="3355287"/>
            <a:ext cx="0" cy="164592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99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Designing RFVP predictor for GPUs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239100" y="5001198"/>
            <a:ext cx="2933099" cy="1151934"/>
            <a:chOff x="3524250" y="2971800"/>
            <a:chExt cx="2095500" cy="103870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24250" y="2971800"/>
              <a:ext cx="2095500" cy="9144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398043" y="3261193"/>
              <a:ext cx="350672" cy="7493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1"/>
                  </a:solidFill>
                </a:rPr>
                <a:t>+</a:t>
              </a:r>
              <a:endParaRPr lang="en-US" sz="6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579616" y="1219200"/>
            <a:ext cx="1863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Last Value</a:t>
            </a:r>
            <a:endParaRPr lang="en-US" sz="3200" dirty="0"/>
          </a:p>
        </p:txBody>
      </p:sp>
      <p:sp>
        <p:nvSpPr>
          <p:cNvPr id="56" name="TextBox 55"/>
          <p:cNvSpPr txBox="1"/>
          <p:nvPr/>
        </p:nvSpPr>
        <p:spPr>
          <a:xfrm>
            <a:off x="4990830" y="1219200"/>
            <a:ext cx="1308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Stride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6564208" y="1219200"/>
            <a:ext cx="13083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Stride</a:t>
            </a:r>
            <a:r>
              <a:rPr lang="en-US" sz="3200" baseline="-25000" dirty="0"/>
              <a:t>2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143000" y="2769042"/>
            <a:ext cx="1062461" cy="613303"/>
            <a:chOff x="3957637" y="2438400"/>
            <a:chExt cx="762000" cy="613303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3962400" y="2438400"/>
              <a:ext cx="0" cy="613303"/>
            </a:xfrm>
            <a:prstGeom prst="line">
              <a:avLst/>
            </a:prstGeom>
            <a:ln w="412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3957637" y="3030334"/>
              <a:ext cx="762000" cy="3060"/>
            </a:xfrm>
            <a:prstGeom prst="line">
              <a:avLst/>
            </a:prstGeom>
            <a:ln w="41275">
              <a:solidFill>
                <a:schemeClr val="tx1"/>
              </a:solidFill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/>
          <p:nvPr/>
        </p:nvSpPr>
        <p:spPr>
          <a:xfrm>
            <a:off x="228600" y="2196591"/>
            <a:ext cx="17892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Hash (PC)</a:t>
            </a:r>
            <a:endParaRPr lang="en-US" sz="32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4705649" y="5991207"/>
            <a:ext cx="0" cy="32385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310844" y="6224420"/>
            <a:ext cx="2789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Predicted Value</a:t>
            </a:r>
            <a:endParaRPr lang="en-US" sz="32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2196130" y="1842217"/>
            <a:ext cx="5782326" cy="301625"/>
            <a:chOff x="1828800" y="1842217"/>
            <a:chExt cx="5782326" cy="301625"/>
          </a:xfrm>
        </p:grpSpPr>
        <p:sp>
          <p:nvSpPr>
            <p:cNvPr id="10" name="Rectangle 9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2196130" y="2184944"/>
            <a:ext cx="5782326" cy="301625"/>
            <a:chOff x="1828800" y="1842217"/>
            <a:chExt cx="5782326" cy="301625"/>
          </a:xfrm>
        </p:grpSpPr>
        <p:sp>
          <p:nvSpPr>
            <p:cNvPr id="74" name="Rectangle 73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205004" y="2524579"/>
            <a:ext cx="5782326" cy="301625"/>
            <a:chOff x="1828800" y="1842217"/>
            <a:chExt cx="5782326" cy="301625"/>
          </a:xfrm>
        </p:grpSpPr>
        <p:sp>
          <p:nvSpPr>
            <p:cNvPr id="78" name="Rectangle 77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205004" y="2871569"/>
            <a:ext cx="5782326" cy="301625"/>
            <a:chOff x="1828800" y="1842217"/>
            <a:chExt cx="5782326" cy="301625"/>
          </a:xfrm>
        </p:grpSpPr>
        <p:sp>
          <p:nvSpPr>
            <p:cNvPr id="82" name="Rectangle 81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210283" y="3216901"/>
            <a:ext cx="5782326" cy="301625"/>
            <a:chOff x="1828800" y="1842217"/>
            <a:chExt cx="5782326" cy="301625"/>
          </a:xfrm>
        </p:grpSpPr>
        <p:sp>
          <p:nvSpPr>
            <p:cNvPr id="86" name="Rectangle 85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2218674" y="3560319"/>
            <a:ext cx="5782326" cy="301625"/>
            <a:chOff x="1828800" y="1842217"/>
            <a:chExt cx="5782326" cy="301625"/>
          </a:xfrm>
        </p:grpSpPr>
        <p:sp>
          <p:nvSpPr>
            <p:cNvPr id="90" name="Rectangle 89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218674" y="3905651"/>
            <a:ext cx="5782326" cy="301625"/>
            <a:chOff x="1828800" y="1842217"/>
            <a:chExt cx="5782326" cy="301625"/>
          </a:xfrm>
        </p:grpSpPr>
        <p:sp>
          <p:nvSpPr>
            <p:cNvPr id="94" name="Rectangle 93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2218674" y="4249069"/>
            <a:ext cx="5782326" cy="301625"/>
            <a:chOff x="1828800" y="1842217"/>
            <a:chExt cx="5782326" cy="301625"/>
          </a:xfrm>
        </p:grpSpPr>
        <p:sp>
          <p:nvSpPr>
            <p:cNvPr id="98" name="Rectangle 97"/>
            <p:cNvSpPr/>
            <p:nvPr/>
          </p:nvSpPr>
          <p:spPr>
            <a:xfrm>
              <a:off x="1828800" y="1842217"/>
              <a:ext cx="2630174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4496265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072341" y="1842217"/>
              <a:ext cx="1538785" cy="3016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0" name="Straight Arrow Connector 59"/>
          <p:cNvCxnSpPr/>
          <p:nvPr/>
        </p:nvCxnSpPr>
        <p:spPr>
          <a:xfrm>
            <a:off x="3581400" y="3355287"/>
            <a:ext cx="0" cy="164592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638800" y="3355287"/>
            <a:ext cx="0" cy="1645920"/>
          </a:xfrm>
          <a:prstGeom prst="straightConnector1">
            <a:avLst/>
          </a:prstGeom>
          <a:ln w="412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0" y="1219199"/>
            <a:ext cx="9144000" cy="5502276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0" y="2828836"/>
            <a:ext cx="9144000" cy="1200329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How to design a predictor for GPUs with, </a:t>
            </a:r>
          </a:p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for example, 32 threads per warp?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15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2895600" y="6415040"/>
            <a:ext cx="3657600" cy="30643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6096000" y="5867400"/>
            <a:ext cx="457200" cy="304800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5638800" y="5867400"/>
            <a:ext cx="457200" cy="304800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5181600" y="5867400"/>
            <a:ext cx="457200" cy="304800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4267200" y="5867400"/>
            <a:ext cx="457200" cy="304800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3810000" y="5867400"/>
            <a:ext cx="457200" cy="304800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3352800" y="5867400"/>
            <a:ext cx="457200" cy="304800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GPU Predictor Design and Operation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2691714" y="5334000"/>
            <a:ext cx="457200" cy="304800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5120346" y="1459297"/>
            <a:ext cx="3185454" cy="2687750"/>
          </a:xfrm>
          <a:prstGeom prst="rect">
            <a:avLst/>
          </a:prstGeom>
          <a:solidFill>
            <a:srgbClr val="008F00">
              <a:alpha val="20000"/>
            </a:srgb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853514" y="1459297"/>
            <a:ext cx="3185454" cy="2701002"/>
          </a:xfrm>
          <a:prstGeom prst="rect">
            <a:avLst/>
          </a:prstGeom>
          <a:solidFill>
            <a:srgbClr val="005493">
              <a:alpha val="20000"/>
            </a:srgb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47688" y="1066800"/>
            <a:ext cx="4430026" cy="4267200"/>
            <a:chOff x="1970774" y="1559990"/>
            <a:chExt cx="4430026" cy="4267200"/>
          </a:xfrm>
        </p:grpSpPr>
        <p:sp>
          <p:nvSpPr>
            <p:cNvPr id="57" name="TextBox 56"/>
            <p:cNvSpPr txBox="1"/>
            <p:nvPr/>
          </p:nvSpPr>
          <p:spPr>
            <a:xfrm>
              <a:off x="4178914" y="5080383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+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321241" y="2002903"/>
              <a:ext cx="3079559" cy="2586037"/>
              <a:chOff x="5531041" y="1788378"/>
              <a:chExt cx="3820128" cy="2586037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5531041" y="178837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53" name="Rectangle 52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5531041" y="331131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5531041" y="254984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5531041" y="293058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solidFill>
                  <a:srgbClr val="005493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solidFill>
                  <a:srgbClr val="005493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5531041" y="216911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5531041" y="369205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>
                <a:off x="5531041" y="4072790"/>
                <a:ext cx="3820128" cy="301625"/>
                <a:chOff x="4742847" y="1679575"/>
                <a:chExt cx="3820128" cy="301625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7" name="TextBox 16"/>
            <p:cNvSpPr txBox="1"/>
            <p:nvPr/>
          </p:nvSpPr>
          <p:spPr>
            <a:xfrm>
              <a:off x="3185214" y="1559990"/>
              <a:ext cx="12353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Last Value</a:t>
              </a:r>
              <a:endParaRPr lang="en-US" sz="2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28045" y="1559990"/>
              <a:ext cx="8883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Stride</a:t>
              </a:r>
              <a:r>
                <a:rPr lang="en-US" sz="2000" baseline="-25000" dirty="0" smtClean="0"/>
                <a:t>1</a:t>
              </a:r>
              <a:endParaRPr lang="en-US" sz="2000" baseline="-25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60772" y="1559990"/>
              <a:ext cx="8883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Stride</a:t>
              </a:r>
              <a:r>
                <a:rPr lang="en-US" sz="2000" baseline="-25000" dirty="0"/>
                <a:t>2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3812663" y="3295920"/>
              <a:ext cx="0" cy="164592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861020" y="3295920"/>
              <a:ext cx="0" cy="164592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2556130" y="2714117"/>
              <a:ext cx="762000" cy="613303"/>
              <a:chOff x="3957637" y="2438400"/>
              <a:chExt cx="762000" cy="613303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>
                <a:off x="3962400" y="2438400"/>
                <a:ext cx="0" cy="613303"/>
              </a:xfrm>
              <a:prstGeom prst="line">
                <a:avLst/>
              </a:prstGeom>
              <a:ln w="412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957637" y="3030334"/>
                <a:ext cx="762000" cy="3060"/>
              </a:xfrm>
              <a:prstGeom prst="line">
                <a:avLst/>
              </a:prstGeom>
              <a:ln w="41275">
                <a:solidFill>
                  <a:schemeClr val="tx1"/>
                </a:solidFill>
                <a:head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1970774" y="2290760"/>
              <a:ext cx="118814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Hash (PC)</a:t>
              </a:r>
              <a:endParaRPr lang="en-US" sz="2000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4356291" y="5503340"/>
              <a:ext cx="0" cy="32385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5174755" y="1515257"/>
            <a:ext cx="3079559" cy="3824287"/>
            <a:chOff x="3321241" y="2002903"/>
            <a:chExt cx="3079559" cy="3824287"/>
          </a:xfrm>
        </p:grpSpPr>
        <p:sp>
          <p:nvSpPr>
            <p:cNvPr id="104" name="TextBox 103"/>
            <p:cNvSpPr txBox="1"/>
            <p:nvPr/>
          </p:nvSpPr>
          <p:spPr>
            <a:xfrm>
              <a:off x="4178914" y="5080383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+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321241" y="2002903"/>
              <a:ext cx="3079559" cy="2586037"/>
              <a:chOff x="5531041" y="1788378"/>
              <a:chExt cx="3820128" cy="2586037"/>
            </a:xfrm>
          </p:grpSpPr>
          <p:grpSp>
            <p:nvGrpSpPr>
              <p:cNvPr id="75" name="Group 74"/>
              <p:cNvGrpSpPr/>
              <p:nvPr/>
            </p:nvGrpSpPr>
            <p:grpSpPr>
              <a:xfrm>
                <a:off x="5531041" y="178837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100" name="Rectangle 99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75"/>
              <p:cNvGrpSpPr/>
              <p:nvPr/>
            </p:nvGrpSpPr>
            <p:grpSpPr>
              <a:xfrm>
                <a:off x="5531041" y="331131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Rectangle 98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76"/>
              <p:cNvGrpSpPr/>
              <p:nvPr/>
            </p:nvGrpSpPr>
            <p:grpSpPr>
              <a:xfrm>
                <a:off x="5531041" y="2549848"/>
                <a:ext cx="3820128" cy="301625"/>
                <a:chOff x="4742847" y="1679575"/>
                <a:chExt cx="3820128" cy="301625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>
                <a:off x="5531041" y="293058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91" name="Rectangle 90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solidFill>
                  <a:srgbClr val="008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Rectangle 91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solidFill>
                  <a:srgbClr val="008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5531041" y="216911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0" name="Group 79"/>
              <p:cNvGrpSpPr/>
              <p:nvPr/>
            </p:nvGrpSpPr>
            <p:grpSpPr>
              <a:xfrm>
                <a:off x="5531041" y="3692053"/>
                <a:ext cx="3820128" cy="301625"/>
                <a:chOff x="4742847" y="1679575"/>
                <a:chExt cx="3820128" cy="301625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>
                <a:off x="5531041" y="4072790"/>
                <a:ext cx="3820128" cy="301625"/>
                <a:chOff x="4742847" y="1679575"/>
                <a:chExt cx="3820128" cy="301625"/>
              </a:xfrm>
            </p:grpSpPr>
            <p:sp>
              <p:nvSpPr>
                <p:cNvPr id="82" name="Rectangle 81"/>
                <p:cNvSpPr/>
                <p:nvPr/>
              </p:nvSpPr>
              <p:spPr>
                <a:xfrm>
                  <a:off x="4742847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6043311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7343775" y="1679575"/>
                  <a:ext cx="1219200" cy="30162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68" name="Straight Arrow Connector 67"/>
            <p:cNvCxnSpPr/>
            <p:nvPr/>
          </p:nvCxnSpPr>
          <p:spPr>
            <a:xfrm>
              <a:off x="3812663" y="3295920"/>
              <a:ext cx="0" cy="164592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861020" y="3295920"/>
              <a:ext cx="0" cy="164592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356291" y="5503340"/>
              <a:ext cx="0" cy="323850"/>
            </a:xfrm>
            <a:prstGeom prst="straightConnector1">
              <a:avLst/>
            </a:prstGeom>
            <a:ln w="412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374" y="4443045"/>
            <a:ext cx="1636925" cy="678629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980" y="4433513"/>
            <a:ext cx="1636925" cy="678629"/>
          </a:xfrm>
          <a:prstGeom prst="rect">
            <a:avLst/>
          </a:prstGeom>
        </p:spPr>
      </p:pic>
      <p:sp>
        <p:nvSpPr>
          <p:cNvPr id="111" name="Rectangle 110"/>
          <p:cNvSpPr/>
          <p:nvPr/>
        </p:nvSpPr>
        <p:spPr>
          <a:xfrm>
            <a:off x="2755214" y="46609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3600" dirty="0"/>
          </a:p>
        </p:txBody>
      </p:sp>
      <p:sp>
        <p:nvSpPr>
          <p:cNvPr id="112" name="Rectangle 111"/>
          <p:cNvSpPr/>
          <p:nvPr/>
        </p:nvSpPr>
        <p:spPr>
          <a:xfrm>
            <a:off x="6031384" y="46609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+</a:t>
            </a:r>
            <a:endParaRPr lang="en-US" sz="3600" dirty="0"/>
          </a:p>
        </p:txBody>
      </p:sp>
      <p:sp>
        <p:nvSpPr>
          <p:cNvPr id="114" name="Rectangle 113"/>
          <p:cNvSpPr/>
          <p:nvPr/>
        </p:nvSpPr>
        <p:spPr>
          <a:xfrm>
            <a:off x="5980236" y="5333748"/>
            <a:ext cx="457200" cy="304800"/>
          </a:xfrm>
          <a:prstGeom prst="rect">
            <a:avLst/>
          </a:prstGeom>
          <a:solidFill>
            <a:srgbClr val="008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/>
          <p:cNvGrpSpPr/>
          <p:nvPr/>
        </p:nvGrpSpPr>
        <p:grpSpPr>
          <a:xfrm>
            <a:off x="2895600" y="5867400"/>
            <a:ext cx="1828800" cy="304800"/>
            <a:chOff x="685800" y="4419600"/>
            <a:chExt cx="1828800" cy="304800"/>
          </a:xfrm>
          <a:noFill/>
        </p:grpSpPr>
        <p:sp>
          <p:nvSpPr>
            <p:cNvPr id="126" name="Rectangle 125"/>
            <p:cNvSpPr/>
            <p:nvPr/>
          </p:nvSpPr>
          <p:spPr>
            <a:xfrm>
              <a:off x="6858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1430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16002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is-IS" dirty="0" smtClean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20574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16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4724400" y="5867400"/>
            <a:ext cx="1828800" cy="304800"/>
            <a:chOff x="3200400" y="4419600"/>
            <a:chExt cx="1828800" cy="304800"/>
          </a:xfrm>
          <a:noFill/>
        </p:grpSpPr>
        <p:sp>
          <p:nvSpPr>
            <p:cNvPr id="122" name="Rectangle 121"/>
            <p:cNvSpPr/>
            <p:nvPr/>
          </p:nvSpPr>
          <p:spPr>
            <a:xfrm>
              <a:off x="32004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17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6576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18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41148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is-IS" dirty="0" smtClean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572000" y="4419600"/>
              <a:ext cx="4572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56" name="Freeform 155"/>
          <p:cNvSpPr/>
          <p:nvPr/>
        </p:nvSpPr>
        <p:spPr>
          <a:xfrm>
            <a:off x="3011484" y="6172200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082729" y="1076218"/>
            <a:ext cx="12353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Last Value</a:t>
            </a:r>
            <a:endParaRPr lang="en-US" sz="2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6325560" y="1076218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Stride</a:t>
            </a:r>
            <a:r>
              <a:rPr lang="en-US" sz="2000" baseline="-25000" dirty="0" smtClean="0"/>
              <a:t>1</a:t>
            </a:r>
            <a:endParaRPr lang="en-US" sz="2000" baseline="-25000" dirty="0"/>
          </a:p>
        </p:txBody>
      </p:sp>
      <p:sp>
        <p:nvSpPr>
          <p:cNvPr id="159" name="TextBox 158"/>
          <p:cNvSpPr txBox="1"/>
          <p:nvPr/>
        </p:nvSpPr>
        <p:spPr>
          <a:xfrm>
            <a:off x="7358287" y="1076218"/>
            <a:ext cx="8883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Stride</a:t>
            </a:r>
            <a:r>
              <a:rPr lang="en-US" sz="2000" baseline="-25000" dirty="0"/>
              <a:t>2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015614" y="5078608"/>
            <a:ext cx="1378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Predicted</a:t>
            </a:r>
            <a:br>
              <a:rPr lang="en-US" sz="2400" dirty="0" smtClean="0"/>
            </a:br>
            <a:r>
              <a:rPr lang="en-US" sz="2400" dirty="0" smtClean="0"/>
              <a:t>Value</a:t>
            </a:r>
            <a:endParaRPr lang="en-US" sz="2400" dirty="0"/>
          </a:p>
        </p:txBody>
      </p:sp>
      <p:sp>
        <p:nvSpPr>
          <p:cNvPr id="161" name="Rectangle 160"/>
          <p:cNvSpPr/>
          <p:nvPr/>
        </p:nvSpPr>
        <p:spPr>
          <a:xfrm>
            <a:off x="6622737" y="5078609"/>
            <a:ext cx="1378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Predicted</a:t>
            </a:r>
            <a:br>
              <a:rPr lang="en-US" sz="2400" dirty="0" smtClean="0"/>
            </a:br>
            <a:r>
              <a:rPr lang="en-US" sz="2400" dirty="0" smtClean="0"/>
              <a:t>Value</a:t>
            </a:r>
            <a:endParaRPr lang="en-US" sz="2400" dirty="0"/>
          </a:p>
        </p:txBody>
      </p:sp>
      <p:sp>
        <p:nvSpPr>
          <p:cNvPr id="162" name="Freeform 161"/>
          <p:cNvSpPr/>
          <p:nvPr/>
        </p:nvSpPr>
        <p:spPr>
          <a:xfrm>
            <a:off x="3483151" y="6172200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3" name="Freeform 162"/>
          <p:cNvSpPr/>
          <p:nvPr/>
        </p:nvSpPr>
        <p:spPr>
          <a:xfrm>
            <a:off x="3954818" y="6172199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4" name="Freeform 163"/>
          <p:cNvSpPr/>
          <p:nvPr/>
        </p:nvSpPr>
        <p:spPr>
          <a:xfrm>
            <a:off x="4395274" y="6172198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5" name="Freeform 164"/>
          <p:cNvSpPr/>
          <p:nvPr/>
        </p:nvSpPr>
        <p:spPr>
          <a:xfrm>
            <a:off x="4870110" y="6166411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6" name="Freeform 165"/>
          <p:cNvSpPr/>
          <p:nvPr/>
        </p:nvSpPr>
        <p:spPr>
          <a:xfrm>
            <a:off x="5305198" y="6166410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7" name="Freeform 166"/>
          <p:cNvSpPr/>
          <p:nvPr/>
        </p:nvSpPr>
        <p:spPr>
          <a:xfrm>
            <a:off x="5768013" y="6166409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8" name="Freeform 167"/>
          <p:cNvSpPr/>
          <p:nvPr/>
        </p:nvSpPr>
        <p:spPr>
          <a:xfrm>
            <a:off x="6230828" y="6160622"/>
            <a:ext cx="196497" cy="518225"/>
          </a:xfrm>
          <a:custGeom>
            <a:avLst/>
            <a:gdLst>
              <a:gd name="connsiteX0" fmla="*/ 229248 w 446398"/>
              <a:gd name="connsiteY0" fmla="*/ 0 h 941845"/>
              <a:gd name="connsiteX1" fmla="*/ 217095 w 446398"/>
              <a:gd name="connsiteY1" fmla="*/ 145834 h 941845"/>
              <a:gd name="connsiteX2" fmla="*/ 4408 w 446398"/>
              <a:gd name="connsiteY2" fmla="*/ 297744 h 941845"/>
              <a:gd name="connsiteX3" fmla="*/ 441935 w 446398"/>
              <a:gd name="connsiteY3" fmla="*/ 504343 h 941845"/>
              <a:gd name="connsiteX4" fmla="*/ 229248 w 446398"/>
              <a:gd name="connsiteY4" fmla="*/ 674483 h 941845"/>
              <a:gd name="connsiteX5" fmla="*/ 198865 w 446398"/>
              <a:gd name="connsiteY5" fmla="*/ 838546 h 941845"/>
              <a:gd name="connsiteX6" fmla="*/ 198865 w 446398"/>
              <a:gd name="connsiteY6" fmla="*/ 941845 h 94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98" h="941845">
                <a:moveTo>
                  <a:pt x="229248" y="0"/>
                </a:moveTo>
                <a:cubicBezTo>
                  <a:pt x="241908" y="48105"/>
                  <a:pt x="254568" y="96210"/>
                  <a:pt x="217095" y="145834"/>
                </a:cubicBezTo>
                <a:cubicBezTo>
                  <a:pt x="179622" y="195458"/>
                  <a:pt x="-33065" y="237992"/>
                  <a:pt x="4408" y="297744"/>
                </a:cubicBezTo>
                <a:cubicBezTo>
                  <a:pt x="41881" y="357496"/>
                  <a:pt x="404462" y="441553"/>
                  <a:pt x="441935" y="504343"/>
                </a:cubicBezTo>
                <a:cubicBezTo>
                  <a:pt x="479408" y="567133"/>
                  <a:pt x="269760" y="618783"/>
                  <a:pt x="229248" y="674483"/>
                </a:cubicBezTo>
                <a:cubicBezTo>
                  <a:pt x="188736" y="730184"/>
                  <a:pt x="203929" y="793986"/>
                  <a:pt x="198865" y="838546"/>
                </a:cubicBezTo>
                <a:cubicBezTo>
                  <a:pt x="193801" y="883106"/>
                  <a:pt x="198865" y="941845"/>
                  <a:pt x="198865" y="941845"/>
                </a:cubicBezTo>
              </a:path>
            </a:pathLst>
          </a:custGeom>
          <a:ln w="38100">
            <a:solidFill>
              <a:schemeClr val="tx1"/>
            </a:solidFill>
            <a:tailEnd type="triangle" w="med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1098994" y="5901816"/>
            <a:ext cx="17019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warp</a:t>
            </a:r>
          </a:p>
          <a:p>
            <a:pPr algn="ctr"/>
            <a:r>
              <a:rPr lang="en-US" sz="2400" dirty="0" smtClean="0"/>
              <a:t>(32 threads)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686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0.02171 0.0777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" y="388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-0.13732 0.077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nimBg="1"/>
      <p:bldP spid="154" grpId="0" animBg="1"/>
      <p:bldP spid="153" grpId="0" animBg="1"/>
      <p:bldP spid="152" grpId="0" animBg="1"/>
      <p:bldP spid="151" grpId="0" animBg="1"/>
      <p:bldP spid="150" grpId="0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Motivation</a:t>
            </a: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Key Idea</a:t>
            </a:r>
            <a:endParaRPr lang="en-US" sz="40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rPr>
              <a:t>RFVP Design and Operation</a:t>
            </a:r>
            <a:endParaRPr lang="en-US" sz="3200" b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Evaluation</a:t>
            </a:r>
            <a:endParaRPr lang="en-US" sz="4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b="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en-US" sz="3200" b="0" dirty="0">
              <a:solidFill>
                <a:srgbClr val="A6A6A6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0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534400" cy="4938712"/>
          </a:xfrm>
        </p:spPr>
        <p:txBody>
          <a:bodyPr>
            <a:normAutofit/>
          </a:bodyPr>
          <a:lstStyle/>
          <a:p>
            <a:r>
              <a:rPr lang="en-US" sz="3300" b="1" dirty="0" smtClean="0"/>
              <a:t>Simulator</a:t>
            </a:r>
          </a:p>
          <a:p>
            <a:pPr marL="0" indent="0">
              <a:buNone/>
            </a:pPr>
            <a:r>
              <a:rPr lang="en-US" sz="2800" dirty="0"/>
              <a:t>GPGPU-</a:t>
            </a:r>
            <a:r>
              <a:rPr lang="en-US" sz="2800" dirty="0" err="1"/>
              <a:t>Sim</a:t>
            </a:r>
            <a:r>
              <a:rPr lang="en-US" sz="2800" dirty="0"/>
              <a:t> </a:t>
            </a:r>
            <a:r>
              <a:rPr lang="en-US" sz="2800" dirty="0" smtClean="0"/>
              <a:t>simulator (cycle-accurate) ver. </a:t>
            </a:r>
            <a:r>
              <a:rPr lang="en-US" sz="2800" dirty="0"/>
              <a:t>3.1</a:t>
            </a:r>
            <a:endParaRPr lang="en-US" sz="2800" b="1" dirty="0" smtClean="0"/>
          </a:p>
          <a:p>
            <a:r>
              <a:rPr lang="en-US" sz="3300" b="1" dirty="0" smtClean="0"/>
              <a:t>Workloads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/>
              <a:t>GPU </a:t>
            </a:r>
            <a:r>
              <a:rPr lang="en-US" sz="2800" dirty="0" smtClean="0"/>
              <a:t>benchmarks from </a:t>
            </a:r>
            <a:r>
              <a:rPr lang="en-US" sz="2800" b="1" dirty="0" err="1" smtClean="0"/>
              <a:t>Rodinia</a:t>
            </a:r>
            <a:r>
              <a:rPr lang="en-US" sz="2800" b="1" dirty="0" smtClean="0"/>
              <a:t>, </a:t>
            </a:r>
            <a:r>
              <a:rPr lang="en-US" sz="2800" b="1" dirty="0" err="1"/>
              <a:t>Nvidia</a:t>
            </a:r>
            <a:r>
              <a:rPr lang="en-US" sz="2800" b="1" dirty="0"/>
              <a:t> SDK</a:t>
            </a:r>
            <a:r>
              <a:rPr lang="en-US" sz="2800" dirty="0"/>
              <a:t>, and </a:t>
            </a:r>
            <a:r>
              <a:rPr lang="en-US" sz="2800" b="1" dirty="0"/>
              <a:t>Mars</a:t>
            </a:r>
            <a:r>
              <a:rPr lang="en-US" sz="2800" dirty="0"/>
              <a:t> </a:t>
            </a:r>
            <a:r>
              <a:rPr lang="en-US" sz="2800" dirty="0" smtClean="0"/>
              <a:t>benchmark suites</a:t>
            </a:r>
            <a:endParaRPr lang="en-US" kern="0" dirty="0"/>
          </a:p>
          <a:p>
            <a:r>
              <a:rPr lang="en-US" sz="3300" b="1" kern="0" dirty="0" smtClean="0"/>
              <a:t>System Parameters</a:t>
            </a:r>
          </a:p>
          <a:p>
            <a:pPr marL="0" indent="0">
              <a:buNone/>
            </a:pPr>
            <a:r>
              <a:rPr lang="en-CA" sz="2800" dirty="0" smtClean="0"/>
              <a:t>GPU with </a:t>
            </a:r>
            <a:r>
              <a:rPr lang="en-CA" sz="2800" b="1" dirty="0" smtClean="0"/>
              <a:t>15 </a:t>
            </a:r>
            <a:r>
              <a:rPr lang="en-CA" sz="2800" b="1" dirty="0"/>
              <a:t>SMs</a:t>
            </a:r>
            <a:r>
              <a:rPr lang="en-CA" sz="2800" dirty="0"/>
              <a:t>, </a:t>
            </a:r>
            <a:r>
              <a:rPr lang="en-CA" sz="2800" b="1" dirty="0" smtClean="0"/>
              <a:t>32 threads/warp</a:t>
            </a:r>
            <a:r>
              <a:rPr lang="en-CA" sz="2800" dirty="0" smtClean="0"/>
              <a:t>, </a:t>
            </a:r>
            <a:r>
              <a:rPr lang="en-CA" sz="2800" dirty="0"/>
              <a:t>6 memory </a:t>
            </a:r>
            <a:r>
              <a:rPr lang="en-CA" sz="2800" dirty="0" smtClean="0"/>
              <a:t>channels,</a:t>
            </a:r>
          </a:p>
          <a:p>
            <a:pPr marL="0" indent="0">
              <a:buNone/>
            </a:pPr>
            <a:r>
              <a:rPr lang="en-CA" sz="2800" kern="0" dirty="0" smtClean="0"/>
              <a:t>48 warps/SM, 32KB shared memory, 768KB LLC, GDDR5</a:t>
            </a:r>
          </a:p>
          <a:p>
            <a:pPr marL="0" indent="0">
              <a:buNone/>
            </a:pPr>
            <a:r>
              <a:rPr lang="en-US" sz="2800" b="1" dirty="0"/>
              <a:t>177.4 </a:t>
            </a:r>
            <a:r>
              <a:rPr lang="en-US" sz="2800" b="1" dirty="0" smtClean="0"/>
              <a:t>GB/sec </a:t>
            </a:r>
            <a:r>
              <a:rPr lang="en-US" sz="2800" dirty="0" smtClean="0"/>
              <a:t>off-chip bandwidth</a:t>
            </a:r>
            <a:endParaRPr lang="en-US" sz="2800" kern="0" dirty="0" smtClean="0"/>
          </a:p>
          <a:p>
            <a:pPr lvl="1"/>
            <a:endParaRPr lang="en-US" kern="0" dirty="0" smtClean="0"/>
          </a:p>
          <a:p>
            <a:pPr lvl="1"/>
            <a:endParaRPr lang="en-US" kern="0" dirty="0" smtClean="0"/>
          </a:p>
          <a:p>
            <a:pPr lvl="1"/>
            <a:endParaRPr lang="en-US" b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92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2003"/>
            <a:ext cx="8229600" cy="1143000"/>
          </a:xfrm>
        </p:spPr>
        <p:txBody>
          <a:bodyPr/>
          <a:lstStyle/>
          <a:p>
            <a:r>
              <a:rPr lang="en-US" dirty="0" smtClean="0"/>
              <a:t>RFVP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sp>
        <p:nvSpPr>
          <p:cNvPr id="6" name="TextBox 9"/>
          <p:cNvSpPr txBox="1"/>
          <p:nvPr/>
        </p:nvSpPr>
        <p:spPr>
          <a:xfrm rot="19800000">
            <a:off x="538172" y="5022426"/>
            <a:ext cx="134043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latin typeface="Helvetica"/>
                <a:cs typeface="Helvetica"/>
              </a:rPr>
              <a:t>backprop</a:t>
            </a:r>
            <a:endParaRPr lang="en-US" sz="2000" b="1" dirty="0">
              <a:latin typeface="Helvetica"/>
              <a:cs typeface="Helvetica"/>
            </a:endParaRPr>
          </a:p>
        </p:txBody>
      </p:sp>
      <p:sp>
        <p:nvSpPr>
          <p:cNvPr id="7" name="TextBox 11"/>
          <p:cNvSpPr txBox="1"/>
          <p:nvPr/>
        </p:nvSpPr>
        <p:spPr>
          <a:xfrm rot="19800000">
            <a:off x="1188222" y="5110783"/>
            <a:ext cx="135165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fastwalsh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8" name="TextBox 12"/>
          <p:cNvSpPr txBox="1"/>
          <p:nvPr/>
        </p:nvSpPr>
        <p:spPr>
          <a:xfrm rot="19800000">
            <a:off x="1987324" y="5111582"/>
            <a:ext cx="1297150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gaussian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13"/>
          <p:cNvSpPr txBox="1"/>
          <p:nvPr/>
        </p:nvSpPr>
        <p:spPr>
          <a:xfrm rot="19800000">
            <a:off x="2735986" y="5096357"/>
            <a:ext cx="129394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heartwall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0" name="TextBox 14"/>
          <p:cNvSpPr txBox="1"/>
          <p:nvPr/>
        </p:nvSpPr>
        <p:spPr>
          <a:xfrm rot="19800000">
            <a:off x="3373053" y="5108783"/>
            <a:ext cx="140775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matrixmul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1" name="TextBox 15"/>
          <p:cNvSpPr txBox="1"/>
          <p:nvPr/>
        </p:nvSpPr>
        <p:spPr>
          <a:xfrm rot="19800000">
            <a:off x="3942799" y="5096356"/>
            <a:ext cx="164820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particlefilter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2" name="TextBox 17"/>
          <p:cNvSpPr txBox="1"/>
          <p:nvPr/>
        </p:nvSpPr>
        <p:spPr>
          <a:xfrm rot="19800000">
            <a:off x="4435602" y="5119211"/>
            <a:ext cx="1991251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similarityscore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3" name="TextBox 16"/>
          <p:cNvSpPr txBox="1"/>
          <p:nvPr/>
        </p:nvSpPr>
        <p:spPr>
          <a:xfrm rot="19800000">
            <a:off x="5555067" y="5093722"/>
            <a:ext cx="123944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s.reduce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4" name="TextBox 18"/>
          <p:cNvSpPr txBox="1"/>
          <p:nvPr/>
        </p:nvSpPr>
        <p:spPr>
          <a:xfrm rot="19800000">
            <a:off x="6359678" y="5054448"/>
            <a:ext cx="108234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s.srad2</a:t>
            </a:r>
          </a:p>
        </p:txBody>
      </p:sp>
      <p:sp>
        <p:nvSpPr>
          <p:cNvPr id="15" name="TextBox 19"/>
          <p:cNvSpPr txBox="1"/>
          <p:nvPr/>
        </p:nvSpPr>
        <p:spPr>
          <a:xfrm rot="19800000">
            <a:off x="6643843" y="5080984"/>
            <a:ext cx="165141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stringmatch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6" name="TextBox 20"/>
          <p:cNvSpPr txBox="1"/>
          <p:nvPr/>
        </p:nvSpPr>
        <p:spPr>
          <a:xfrm rot="19800000">
            <a:off x="7687706" y="5110836"/>
            <a:ext cx="131157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geomean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7" name="TextBox 23"/>
          <p:cNvSpPr txBox="1"/>
          <p:nvPr/>
        </p:nvSpPr>
        <p:spPr>
          <a:xfrm rot="16200000">
            <a:off x="-242074" y="2806889"/>
            <a:ext cx="1700906" cy="95410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Helvetica"/>
                <a:cs typeface="Helvetica"/>
              </a:rPr>
              <a:t>Speedup</a:t>
            </a:r>
            <a:br>
              <a:rPr lang="en-US" sz="2800" b="1" dirty="0">
                <a:latin typeface="Helvetica"/>
                <a:cs typeface="Helvetica"/>
              </a:rPr>
            </a:br>
            <a:endParaRPr lang="en-US" sz="2800" b="1" dirty="0">
              <a:latin typeface="Helvetica"/>
              <a:cs typeface="Helvetica"/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692058"/>
              </p:ext>
            </p:extLst>
          </p:nvPr>
        </p:nvGraphicFramePr>
        <p:xfrm>
          <a:off x="705653" y="956546"/>
          <a:ext cx="8305800" cy="4222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51"/>
          <p:cNvSpPr txBox="1"/>
          <p:nvPr/>
        </p:nvSpPr>
        <p:spPr>
          <a:xfrm>
            <a:off x="4460569" y="1485709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dirty="0">
                <a:latin typeface="Helvetica"/>
                <a:cs typeface="Helvetica"/>
              </a:rPr>
              <a:t>2.2</a:t>
            </a:r>
          </a:p>
        </p:txBody>
      </p:sp>
      <p:sp>
        <p:nvSpPr>
          <p:cNvPr id="20" name="TextBox 51"/>
          <p:cNvSpPr txBox="1"/>
          <p:nvPr/>
        </p:nvSpPr>
        <p:spPr>
          <a:xfrm>
            <a:off x="5759547" y="148570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dirty="0" smtClean="0">
                <a:latin typeface="Helvetica"/>
                <a:cs typeface="Helvetica"/>
              </a:rPr>
              <a:t>2.4</a:t>
            </a:r>
            <a:endParaRPr lang="en-US" sz="2400" b="0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04800" y="5854382"/>
            <a:ext cx="8382000" cy="836613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Significant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speedup for various acceptable quality rates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852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852477"/>
              </p:ext>
            </p:extLst>
          </p:nvPr>
        </p:nvGraphicFramePr>
        <p:xfrm>
          <a:off x="321949" y="1123087"/>
          <a:ext cx="8630453" cy="3953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2003"/>
            <a:ext cx="8229600" cy="1143000"/>
          </a:xfrm>
        </p:spPr>
        <p:txBody>
          <a:bodyPr/>
          <a:lstStyle/>
          <a:p>
            <a:r>
              <a:rPr lang="en-US" dirty="0" smtClean="0"/>
              <a:t>RFVP Bandwidth Consumption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 dirty="0"/>
          </a:p>
        </p:txBody>
      </p:sp>
      <p:sp>
        <p:nvSpPr>
          <p:cNvPr id="6" name="TextBox 9"/>
          <p:cNvSpPr txBox="1"/>
          <p:nvPr/>
        </p:nvSpPr>
        <p:spPr>
          <a:xfrm rot="19800000">
            <a:off x="538172" y="5119211"/>
            <a:ext cx="134043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latin typeface="Helvetica"/>
                <a:cs typeface="Helvetica"/>
              </a:rPr>
              <a:t>backprop</a:t>
            </a:r>
            <a:endParaRPr lang="en-US" sz="2000" b="1" dirty="0">
              <a:latin typeface="Helvetica"/>
              <a:cs typeface="Helvetica"/>
            </a:endParaRPr>
          </a:p>
        </p:txBody>
      </p:sp>
      <p:sp>
        <p:nvSpPr>
          <p:cNvPr id="7" name="TextBox 11"/>
          <p:cNvSpPr txBox="1"/>
          <p:nvPr/>
        </p:nvSpPr>
        <p:spPr>
          <a:xfrm rot="19800000">
            <a:off x="1188222" y="5119211"/>
            <a:ext cx="135165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fastwalsh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8" name="TextBox 12"/>
          <p:cNvSpPr txBox="1"/>
          <p:nvPr/>
        </p:nvSpPr>
        <p:spPr>
          <a:xfrm rot="19800000">
            <a:off x="1987324" y="5119211"/>
            <a:ext cx="1297150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gaussian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13"/>
          <p:cNvSpPr txBox="1"/>
          <p:nvPr/>
        </p:nvSpPr>
        <p:spPr>
          <a:xfrm rot="19800000">
            <a:off x="2735986" y="5119211"/>
            <a:ext cx="129394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heartwall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0" name="TextBox 14"/>
          <p:cNvSpPr txBox="1"/>
          <p:nvPr/>
        </p:nvSpPr>
        <p:spPr>
          <a:xfrm rot="19800000">
            <a:off x="3373053" y="5119211"/>
            <a:ext cx="140775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matrixmul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1" name="TextBox 15"/>
          <p:cNvSpPr txBox="1"/>
          <p:nvPr/>
        </p:nvSpPr>
        <p:spPr>
          <a:xfrm rot="19800000">
            <a:off x="3942799" y="5119211"/>
            <a:ext cx="164820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particlefilter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2" name="TextBox 17"/>
          <p:cNvSpPr txBox="1"/>
          <p:nvPr/>
        </p:nvSpPr>
        <p:spPr>
          <a:xfrm rot="19800000">
            <a:off x="4435602" y="5119211"/>
            <a:ext cx="1991251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similarityscore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3" name="TextBox 16"/>
          <p:cNvSpPr txBox="1"/>
          <p:nvPr/>
        </p:nvSpPr>
        <p:spPr>
          <a:xfrm rot="19800000">
            <a:off x="5555067" y="5119211"/>
            <a:ext cx="123944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s.reduce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4" name="TextBox 18"/>
          <p:cNvSpPr txBox="1"/>
          <p:nvPr/>
        </p:nvSpPr>
        <p:spPr>
          <a:xfrm rot="19800000">
            <a:off x="6359678" y="5119211"/>
            <a:ext cx="108234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s.srad2</a:t>
            </a:r>
          </a:p>
        </p:txBody>
      </p:sp>
      <p:sp>
        <p:nvSpPr>
          <p:cNvPr id="15" name="TextBox 19"/>
          <p:cNvSpPr txBox="1"/>
          <p:nvPr/>
        </p:nvSpPr>
        <p:spPr>
          <a:xfrm rot="19800000">
            <a:off x="6643843" y="5119211"/>
            <a:ext cx="165141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stringmatch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6" name="TextBox 20"/>
          <p:cNvSpPr txBox="1"/>
          <p:nvPr/>
        </p:nvSpPr>
        <p:spPr>
          <a:xfrm rot="19800000">
            <a:off x="7687706" y="5119211"/>
            <a:ext cx="131157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geomean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7" name="TextBox 23"/>
          <p:cNvSpPr txBox="1"/>
          <p:nvPr/>
        </p:nvSpPr>
        <p:spPr>
          <a:xfrm rot="16200000">
            <a:off x="-2293441" y="3114387"/>
            <a:ext cx="5043518" cy="52322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latin typeface="Helvetica"/>
                <a:cs typeface="Helvetica"/>
              </a:rPr>
              <a:t>BW Consumption Reduction</a:t>
            </a:r>
            <a:endParaRPr lang="en-US" sz="2800" b="1" dirty="0">
              <a:latin typeface="Helvetica"/>
              <a:cs typeface="Helvetica"/>
            </a:endParaRPr>
          </a:p>
        </p:txBody>
      </p:sp>
      <p:sp>
        <p:nvSpPr>
          <p:cNvPr id="19" name="TextBox 51"/>
          <p:cNvSpPr txBox="1"/>
          <p:nvPr/>
        </p:nvSpPr>
        <p:spPr>
          <a:xfrm>
            <a:off x="4254816" y="147362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Helvetica"/>
                <a:cs typeface="Helvetica"/>
              </a:rPr>
              <a:t>1.9</a:t>
            </a:r>
            <a:endParaRPr lang="en-US" sz="2400" b="0" dirty="0">
              <a:latin typeface="Helvetica"/>
              <a:cs typeface="Helvetica"/>
            </a:endParaRPr>
          </a:p>
        </p:txBody>
      </p:sp>
      <p:sp>
        <p:nvSpPr>
          <p:cNvPr id="20" name="TextBox 51"/>
          <p:cNvSpPr txBox="1"/>
          <p:nvPr/>
        </p:nvSpPr>
        <p:spPr>
          <a:xfrm>
            <a:off x="5759547" y="147362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dirty="0" smtClean="0">
                <a:latin typeface="Helvetica"/>
                <a:cs typeface="Helvetica"/>
              </a:rPr>
              <a:t>2.0</a:t>
            </a:r>
            <a:endParaRPr lang="en-US" sz="2400" b="0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8601" y="5933588"/>
            <a:ext cx="8458200" cy="757407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Reduction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in consumed bandwidth (up to 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1.5X average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TextBox 51"/>
          <p:cNvSpPr txBox="1"/>
          <p:nvPr/>
        </p:nvSpPr>
        <p:spPr>
          <a:xfrm>
            <a:off x="6372215" y="147362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dirty="0" smtClean="0">
                <a:latin typeface="Helvetica"/>
                <a:cs typeface="Helvetica"/>
              </a:rPr>
              <a:t>2.3</a:t>
            </a:r>
            <a:endParaRPr lang="en-US" sz="2400" b="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2960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2330977"/>
              </p:ext>
            </p:extLst>
          </p:nvPr>
        </p:nvGraphicFramePr>
        <p:xfrm>
          <a:off x="486957" y="971515"/>
          <a:ext cx="8524496" cy="4164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2003"/>
            <a:ext cx="8229600" cy="1143000"/>
          </a:xfrm>
        </p:spPr>
        <p:txBody>
          <a:bodyPr/>
          <a:lstStyle/>
          <a:p>
            <a:r>
              <a:rPr lang="en-US" dirty="0" smtClean="0"/>
              <a:t>RFVP Energy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sp>
        <p:nvSpPr>
          <p:cNvPr id="6" name="TextBox 9"/>
          <p:cNvSpPr txBox="1"/>
          <p:nvPr/>
        </p:nvSpPr>
        <p:spPr>
          <a:xfrm rot="19800000">
            <a:off x="538172" y="5119211"/>
            <a:ext cx="134043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latin typeface="Helvetica"/>
                <a:cs typeface="Helvetica"/>
              </a:rPr>
              <a:t>backprop</a:t>
            </a:r>
            <a:endParaRPr lang="en-US" sz="2000" b="1" dirty="0">
              <a:latin typeface="Helvetica"/>
              <a:cs typeface="Helvetica"/>
            </a:endParaRPr>
          </a:p>
        </p:txBody>
      </p:sp>
      <p:sp>
        <p:nvSpPr>
          <p:cNvPr id="7" name="TextBox 11"/>
          <p:cNvSpPr txBox="1"/>
          <p:nvPr/>
        </p:nvSpPr>
        <p:spPr>
          <a:xfrm rot="19800000">
            <a:off x="1188222" y="5119211"/>
            <a:ext cx="135165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fastwalsh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8" name="TextBox 12"/>
          <p:cNvSpPr txBox="1"/>
          <p:nvPr/>
        </p:nvSpPr>
        <p:spPr>
          <a:xfrm rot="19800000">
            <a:off x="1987324" y="5119211"/>
            <a:ext cx="1297150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gaussian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13"/>
          <p:cNvSpPr txBox="1"/>
          <p:nvPr/>
        </p:nvSpPr>
        <p:spPr>
          <a:xfrm rot="19800000">
            <a:off x="2735986" y="5119211"/>
            <a:ext cx="129394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heartwall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0" name="TextBox 14"/>
          <p:cNvSpPr txBox="1"/>
          <p:nvPr/>
        </p:nvSpPr>
        <p:spPr>
          <a:xfrm rot="19800000">
            <a:off x="3373053" y="5119211"/>
            <a:ext cx="140775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matrixmul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1" name="TextBox 15"/>
          <p:cNvSpPr txBox="1"/>
          <p:nvPr/>
        </p:nvSpPr>
        <p:spPr>
          <a:xfrm rot="19800000">
            <a:off x="3942799" y="5119211"/>
            <a:ext cx="164820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particlefilter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2" name="TextBox 17"/>
          <p:cNvSpPr txBox="1"/>
          <p:nvPr/>
        </p:nvSpPr>
        <p:spPr>
          <a:xfrm rot="19800000">
            <a:off x="4435602" y="5119211"/>
            <a:ext cx="1991251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similarityscore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3" name="TextBox 16"/>
          <p:cNvSpPr txBox="1"/>
          <p:nvPr/>
        </p:nvSpPr>
        <p:spPr>
          <a:xfrm rot="19800000">
            <a:off x="5555067" y="5119211"/>
            <a:ext cx="123944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s.reduce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4" name="TextBox 18"/>
          <p:cNvSpPr txBox="1"/>
          <p:nvPr/>
        </p:nvSpPr>
        <p:spPr>
          <a:xfrm rot="19800000">
            <a:off x="6359678" y="5119211"/>
            <a:ext cx="108234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s.srad2</a:t>
            </a:r>
          </a:p>
        </p:txBody>
      </p:sp>
      <p:sp>
        <p:nvSpPr>
          <p:cNvPr id="15" name="TextBox 19"/>
          <p:cNvSpPr txBox="1"/>
          <p:nvPr/>
        </p:nvSpPr>
        <p:spPr>
          <a:xfrm rot="19800000">
            <a:off x="6643843" y="5119211"/>
            <a:ext cx="165141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stringmatch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6" name="TextBox 20"/>
          <p:cNvSpPr txBox="1"/>
          <p:nvPr/>
        </p:nvSpPr>
        <p:spPr>
          <a:xfrm rot="19800000">
            <a:off x="7687706" y="5119211"/>
            <a:ext cx="131157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geomean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7" name="TextBox 23"/>
          <p:cNvSpPr txBox="1"/>
          <p:nvPr/>
        </p:nvSpPr>
        <p:spPr>
          <a:xfrm rot="16200000">
            <a:off x="-2190132" y="2458668"/>
            <a:ext cx="4830956" cy="52322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latin typeface="Helvetica"/>
                <a:cs typeface="Helvetica"/>
              </a:rPr>
              <a:t>Energy Reduction</a:t>
            </a:r>
            <a:endParaRPr lang="en-US" sz="2800" b="1" dirty="0">
              <a:latin typeface="Helvetica"/>
              <a:cs typeface="Helvetica"/>
            </a:endParaRPr>
          </a:p>
        </p:txBody>
      </p:sp>
      <p:sp>
        <p:nvSpPr>
          <p:cNvPr id="19" name="TextBox 51"/>
          <p:cNvSpPr txBox="1"/>
          <p:nvPr/>
        </p:nvSpPr>
        <p:spPr>
          <a:xfrm>
            <a:off x="4254816" y="147362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Helvetica"/>
                <a:cs typeface="Helvetica"/>
              </a:rPr>
              <a:t>1.9</a:t>
            </a:r>
            <a:endParaRPr lang="en-US" sz="2400" b="0" dirty="0">
              <a:latin typeface="Helvetica"/>
              <a:cs typeface="Helvetica"/>
            </a:endParaRPr>
          </a:p>
        </p:txBody>
      </p:sp>
      <p:sp>
        <p:nvSpPr>
          <p:cNvPr id="20" name="TextBox 51"/>
          <p:cNvSpPr txBox="1"/>
          <p:nvPr/>
        </p:nvSpPr>
        <p:spPr>
          <a:xfrm>
            <a:off x="5868454" y="1473628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0" dirty="0" smtClean="0">
                <a:latin typeface="Helvetica"/>
                <a:cs typeface="Helvetica"/>
              </a:rPr>
              <a:t>2.0</a:t>
            </a:r>
            <a:endParaRPr lang="en-US" sz="2400" b="0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27935" y="5933588"/>
            <a:ext cx="8158865" cy="757407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Reduction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in consumed energy (</a:t>
            </a:r>
            <a:r>
              <a:rPr lang="en-US" sz="2800" b="1" kern="0" dirty="0" smtClean="0">
                <a:solidFill>
                  <a:prstClr val="black"/>
                </a:solidFill>
              </a:rPr>
              <a:t>27% on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average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TextBox 51"/>
          <p:cNvSpPr txBox="1"/>
          <p:nvPr/>
        </p:nvSpPr>
        <p:spPr>
          <a:xfrm>
            <a:off x="5405258" y="1460527"/>
            <a:ext cx="612668" cy="46166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Helvetica"/>
                <a:cs typeface="Helvetica"/>
              </a:rPr>
              <a:t>1.6</a:t>
            </a:r>
            <a:endParaRPr lang="en-US" sz="2400" b="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623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41004"/>
            <a:ext cx="8229600" cy="1143000"/>
          </a:xfrm>
        </p:spPr>
        <p:txBody>
          <a:bodyPr/>
          <a:lstStyle/>
          <a:p>
            <a:r>
              <a:rPr lang="en-US" dirty="0" smtClean="0"/>
              <a:t>Sensitivity to the Value Prediction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04800" y="5945187"/>
            <a:ext cx="8382000" cy="836613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Two-Delta predictor was the best option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" y="1143000"/>
            <a:ext cx="8915397" cy="4711382"/>
            <a:chOff x="-65250" y="0"/>
            <a:chExt cx="7634445" cy="3654890"/>
          </a:xfrm>
        </p:grpSpPr>
        <p:graphicFrame>
          <p:nvGraphicFramePr>
            <p:cNvPr id="19" name="Chart 18"/>
            <p:cNvGraphicFramePr/>
            <p:nvPr>
              <p:extLst>
                <p:ext uri="{D42A27DB-BD31-4B8C-83A1-F6EECF244321}">
                  <p14:modId xmlns:p14="http://schemas.microsoft.com/office/powerpoint/2010/main" val="4010019917"/>
                </p:ext>
              </p:extLst>
            </p:nvPr>
          </p:nvGraphicFramePr>
          <p:xfrm>
            <a:off x="369331" y="0"/>
            <a:ext cx="7199864" cy="36548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TextBox 2"/>
            <p:cNvSpPr txBox="1"/>
            <p:nvPr/>
          </p:nvSpPr>
          <p:spPr>
            <a:xfrm rot="16200000">
              <a:off x="-435033" y="1177517"/>
              <a:ext cx="1108897" cy="36933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1" dirty="0">
                  <a:latin typeface="Helvetica"/>
                  <a:cs typeface="Helvetica"/>
                </a:rPr>
                <a:t>Speedup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6851427" y="413789"/>
              <a:ext cx="1" cy="1896788"/>
            </a:xfrm>
            <a:prstGeom prst="line">
              <a:avLst/>
            </a:prstGeom>
            <a:ln>
              <a:solidFill>
                <a:srgbClr val="00000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13"/>
          <p:cNvSpPr txBox="1"/>
          <p:nvPr/>
        </p:nvSpPr>
        <p:spPr>
          <a:xfrm>
            <a:off x="4222008" y="1488559"/>
            <a:ext cx="547583" cy="37568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Helvetica"/>
                <a:cs typeface="Helvetica"/>
              </a:rPr>
              <a:t>2.2</a:t>
            </a:r>
            <a:endParaRPr lang="en-US" sz="1600" dirty="0">
              <a:latin typeface="Helvetica"/>
              <a:cs typeface="Helvetica"/>
            </a:endParaRPr>
          </a:p>
        </p:txBody>
      </p:sp>
      <p:sp>
        <p:nvSpPr>
          <p:cNvPr id="25" name="TextBox 13"/>
          <p:cNvSpPr txBox="1"/>
          <p:nvPr/>
        </p:nvSpPr>
        <p:spPr>
          <a:xfrm>
            <a:off x="5602021" y="1488559"/>
            <a:ext cx="547583" cy="37568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Helvetica"/>
                <a:cs typeface="Helvetica"/>
              </a:rPr>
              <a:t>2.4</a:t>
            </a:r>
            <a:endParaRPr lang="en-US" sz="16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53915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Results and Analyses in the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708525"/>
          </a:xfrm>
        </p:spPr>
        <p:txBody>
          <a:bodyPr/>
          <a:lstStyle/>
          <a:p>
            <a:r>
              <a:rPr lang="en-US" dirty="0" smtClean="0"/>
              <a:t>Sensitivity to the drop rate (energy and quality)</a:t>
            </a:r>
          </a:p>
          <a:p>
            <a:endParaRPr lang="en-US" dirty="0" smtClean="0"/>
          </a:p>
          <a:p>
            <a:r>
              <a:rPr lang="en-US" dirty="0" smtClean="0"/>
              <a:t>Precise vs. imprecise value distributions</a:t>
            </a:r>
          </a:p>
          <a:p>
            <a:endParaRPr lang="en-US" dirty="0" smtClean="0"/>
          </a:p>
          <a:p>
            <a:r>
              <a:rPr lang="en-US" dirty="0" smtClean="0"/>
              <a:t>RFVP for memory latency wall</a:t>
            </a:r>
          </a:p>
          <a:p>
            <a:pPr lvl="1"/>
            <a:r>
              <a:rPr lang="en-US" dirty="0" smtClean="0"/>
              <a:t>CPU performance</a:t>
            </a:r>
          </a:p>
          <a:p>
            <a:pPr lvl="1"/>
            <a:r>
              <a:rPr lang="en-US" dirty="0" smtClean="0"/>
              <a:t>CPU energy reduction</a:t>
            </a:r>
          </a:p>
          <a:p>
            <a:pPr lvl="1"/>
            <a:r>
              <a:rPr lang="en-US" dirty="0" smtClean="0"/>
              <a:t>CPU quality vs. performance tradeoff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437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0"/>
            <a:ext cx="2286000" cy="228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271" y="204489"/>
            <a:ext cx="1854200" cy="1854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90697" y="1829792"/>
            <a:ext cx="13142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Virtual</a:t>
            </a:r>
            <a:br>
              <a:rPr lang="en-US" sz="3200" dirty="0" smtClean="0"/>
            </a:br>
            <a:r>
              <a:rPr lang="en-US" sz="3200" dirty="0" smtClean="0"/>
              <a:t>Reality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901604" y="1818382"/>
            <a:ext cx="16835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Data</a:t>
            </a:r>
            <a:br>
              <a:rPr lang="en-US" sz="3200" dirty="0" smtClean="0"/>
            </a:br>
            <a:r>
              <a:rPr lang="en-US" sz="3200" dirty="0" smtClean="0"/>
              <a:t>Analytics</a:t>
            </a:r>
            <a:endParaRPr lang="en-US" sz="32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47" y="3733800"/>
            <a:ext cx="2095153" cy="209515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6046" y="5986794"/>
            <a:ext cx="161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Robotics</a:t>
            </a:r>
            <a:endParaRPr lang="en-US" sz="3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280" y="4509493"/>
            <a:ext cx="1467091" cy="12550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343400"/>
            <a:ext cx="1600200" cy="16002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683625" y="5916656"/>
            <a:ext cx="2119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Multimedia</a:t>
            </a:r>
            <a:endParaRPr lang="en-US" sz="32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6732" y="1758308"/>
            <a:ext cx="3330536" cy="334138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3707012" y="5105400"/>
            <a:ext cx="1779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/>
              <a:t>GPU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6417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dirty="0" smtClean="0"/>
              <a:t>Conclusion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943127"/>
            <a:ext cx="85344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095528"/>
            <a:ext cx="8686800" cy="5384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 smtClean="0">
                <a:solidFill>
                  <a:srgbClr val="FF0000"/>
                </a:solidFill>
              </a:rPr>
              <a:t>Problem</a:t>
            </a:r>
            <a:r>
              <a:rPr lang="en-US" dirty="0" smtClean="0">
                <a:solidFill>
                  <a:srgbClr val="FF0000"/>
                </a:solidFill>
              </a:rPr>
              <a:t>: Performance of modern GPUs significantly limited by the available off-chip bandwidth</a:t>
            </a:r>
          </a:p>
          <a:p>
            <a:r>
              <a:rPr lang="en-US" b="1" u="sng" dirty="0" smtClean="0"/>
              <a:t>Observations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Many GPU applications are amenable to approximation</a:t>
            </a:r>
          </a:p>
          <a:p>
            <a:pPr lvl="1"/>
            <a:r>
              <a:rPr lang="en-US" dirty="0" smtClean="0"/>
              <a:t>Data value similarity allows to efficiently predict values of cache misses</a:t>
            </a:r>
          </a:p>
          <a:p>
            <a:r>
              <a:rPr lang="en-US" b="1" u="sng" dirty="0" smtClean="0">
                <a:solidFill>
                  <a:srgbClr val="0000FF"/>
                </a:solidFill>
              </a:rPr>
              <a:t>Key Idea</a:t>
            </a:r>
            <a:r>
              <a:rPr lang="en-US" dirty="0" smtClean="0">
                <a:solidFill>
                  <a:srgbClr val="0000FF"/>
                </a:solidFill>
              </a:rPr>
              <a:t>: Use simple rollback-free value prediction mechanism to avoid accesses to main memory</a:t>
            </a:r>
          </a:p>
          <a:p>
            <a:r>
              <a:rPr lang="en-US" b="1" u="sng" dirty="0" smtClean="0"/>
              <a:t>Results:</a:t>
            </a:r>
            <a:endParaRPr lang="en-US" dirty="0"/>
          </a:p>
          <a:p>
            <a:pPr lvl="1"/>
            <a:r>
              <a:rPr lang="en-US" dirty="0" smtClean="0"/>
              <a:t>Higher speedup (</a:t>
            </a:r>
            <a:r>
              <a:rPr lang="en-US" b="1" dirty="0" smtClean="0"/>
              <a:t>36%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smtClean="0"/>
              <a:t>average) with less than 10% quality loss</a:t>
            </a:r>
          </a:p>
          <a:p>
            <a:pPr lvl="1"/>
            <a:r>
              <a:rPr lang="en-US" dirty="0" smtClean="0"/>
              <a:t>Lower energy consumption (</a:t>
            </a:r>
            <a:r>
              <a:rPr lang="en-US" b="1" dirty="0" smtClean="0"/>
              <a:t>27%</a:t>
            </a:r>
            <a:r>
              <a:rPr lang="en-US" dirty="0" smtClean="0"/>
              <a:t> </a:t>
            </a:r>
            <a:r>
              <a:rPr lang="en-US" dirty="0"/>
              <a:t>on average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61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099" y="304800"/>
            <a:ext cx="9144000" cy="2743200"/>
          </a:xfrm>
        </p:spPr>
        <p:txBody>
          <a:bodyPr anchor="ctr" anchorCtr="0">
            <a:noAutofit/>
          </a:bodyPr>
          <a:lstStyle/>
          <a:p>
            <a:r>
              <a:rPr lang="en-US" sz="6000" b="1" dirty="0" smtClean="0"/>
              <a:t>RFVP: Rollback-Free Value Prediction with Safe to Approximate Loads</a:t>
            </a:r>
            <a:endParaRPr lang="en-US" sz="6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0505" y="3348038"/>
            <a:ext cx="5486400" cy="2108386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Amir </a:t>
            </a:r>
            <a:r>
              <a:rPr lang="en-US" dirty="0" err="1" smtClean="0">
                <a:solidFill>
                  <a:schemeClr val="tx1"/>
                </a:solidFill>
              </a:rPr>
              <a:t>Yazdanbakhsh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Bradley </a:t>
            </a:r>
            <a:r>
              <a:rPr lang="en-US" dirty="0" err="1" smtClean="0">
                <a:solidFill>
                  <a:schemeClr val="tx1"/>
                </a:solidFill>
              </a:rPr>
              <a:t>Thwaites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Hadi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Esmaeilzadeh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5155885" y="3306977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smtClean="0">
                <a:solidFill>
                  <a:srgbClr val="C00000"/>
                </a:solidFill>
              </a:rPr>
              <a:t>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endParaRPr lang="en-US" sz="2200" dirty="0" smtClean="0">
              <a:solidFill>
                <a:srgbClr val="C00000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01138" y="3195638"/>
            <a:ext cx="8285662" cy="476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374655" y="531101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Georgia Institute of Technology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Carnegie Mellon University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498" y="5367599"/>
            <a:ext cx="1952379" cy="126887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0" y="5134268"/>
            <a:ext cx="1527522" cy="1502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09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462381"/>
              </p:ext>
            </p:extLst>
          </p:nvPr>
        </p:nvGraphicFramePr>
        <p:xfrm>
          <a:off x="661810" y="838200"/>
          <a:ext cx="8249453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41004"/>
            <a:ext cx="8229600" cy="1143000"/>
          </a:xfrm>
        </p:spPr>
        <p:txBody>
          <a:bodyPr/>
          <a:lstStyle/>
          <a:p>
            <a:r>
              <a:rPr lang="en-US" dirty="0" smtClean="0"/>
              <a:t>Sensitivity to the Drop Rate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 dirty="0"/>
          </a:p>
        </p:txBody>
      </p:sp>
      <p:sp>
        <p:nvSpPr>
          <p:cNvPr id="6" name="TextBox 9"/>
          <p:cNvSpPr txBox="1"/>
          <p:nvPr/>
        </p:nvSpPr>
        <p:spPr>
          <a:xfrm rot="19800000">
            <a:off x="538172" y="5022426"/>
            <a:ext cx="134043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latin typeface="Helvetica"/>
                <a:cs typeface="Helvetica"/>
              </a:rPr>
              <a:t>backprop</a:t>
            </a:r>
            <a:endParaRPr lang="en-US" sz="2000" b="1" dirty="0">
              <a:latin typeface="Helvetica"/>
              <a:cs typeface="Helvetica"/>
            </a:endParaRPr>
          </a:p>
        </p:txBody>
      </p:sp>
      <p:sp>
        <p:nvSpPr>
          <p:cNvPr id="7" name="TextBox 11"/>
          <p:cNvSpPr txBox="1"/>
          <p:nvPr/>
        </p:nvSpPr>
        <p:spPr>
          <a:xfrm rot="19800000">
            <a:off x="1188222" y="5110783"/>
            <a:ext cx="135165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fastwalsh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8" name="TextBox 12"/>
          <p:cNvSpPr txBox="1"/>
          <p:nvPr/>
        </p:nvSpPr>
        <p:spPr>
          <a:xfrm rot="19800000">
            <a:off x="1987324" y="5111582"/>
            <a:ext cx="1297150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gaussian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9" name="TextBox 13"/>
          <p:cNvSpPr txBox="1"/>
          <p:nvPr/>
        </p:nvSpPr>
        <p:spPr>
          <a:xfrm rot="19800000">
            <a:off x="2735986" y="5096357"/>
            <a:ext cx="129394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heartwall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0" name="TextBox 14"/>
          <p:cNvSpPr txBox="1"/>
          <p:nvPr/>
        </p:nvSpPr>
        <p:spPr>
          <a:xfrm rot="19800000">
            <a:off x="3373053" y="5108783"/>
            <a:ext cx="140775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matrixmul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1" name="TextBox 15"/>
          <p:cNvSpPr txBox="1"/>
          <p:nvPr/>
        </p:nvSpPr>
        <p:spPr>
          <a:xfrm rot="19800000">
            <a:off x="3942799" y="5096356"/>
            <a:ext cx="164820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particlefilter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2" name="TextBox 17"/>
          <p:cNvSpPr txBox="1"/>
          <p:nvPr/>
        </p:nvSpPr>
        <p:spPr>
          <a:xfrm rot="19800000">
            <a:off x="4435602" y="5119211"/>
            <a:ext cx="1991251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similarityscore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3" name="TextBox 16"/>
          <p:cNvSpPr txBox="1"/>
          <p:nvPr/>
        </p:nvSpPr>
        <p:spPr>
          <a:xfrm rot="19800000">
            <a:off x="5555067" y="5093722"/>
            <a:ext cx="123944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s.reduce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4" name="TextBox 18"/>
          <p:cNvSpPr txBox="1"/>
          <p:nvPr/>
        </p:nvSpPr>
        <p:spPr>
          <a:xfrm rot="19800000">
            <a:off x="6359678" y="5054448"/>
            <a:ext cx="108234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s.srad2</a:t>
            </a:r>
          </a:p>
        </p:txBody>
      </p:sp>
      <p:sp>
        <p:nvSpPr>
          <p:cNvPr id="15" name="TextBox 19"/>
          <p:cNvSpPr txBox="1"/>
          <p:nvPr/>
        </p:nvSpPr>
        <p:spPr>
          <a:xfrm rot="19800000">
            <a:off x="6643843" y="5080984"/>
            <a:ext cx="165141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stringmatch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6" name="TextBox 20"/>
          <p:cNvSpPr txBox="1"/>
          <p:nvPr/>
        </p:nvSpPr>
        <p:spPr>
          <a:xfrm rot="19800000">
            <a:off x="7687706" y="5110836"/>
            <a:ext cx="131157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geomean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7" name="TextBox 23"/>
          <p:cNvSpPr txBox="1"/>
          <p:nvPr/>
        </p:nvSpPr>
        <p:spPr>
          <a:xfrm rot="16200000">
            <a:off x="-373398" y="2559376"/>
            <a:ext cx="1700906" cy="95410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Helvetica"/>
                <a:cs typeface="Helvetica"/>
              </a:rPr>
              <a:t>Speedup</a:t>
            </a:r>
            <a:br>
              <a:rPr lang="en-US" sz="2800" b="1" dirty="0">
                <a:latin typeface="Helvetica"/>
                <a:cs typeface="Helvetica"/>
              </a:rPr>
            </a:br>
            <a:endParaRPr lang="en-US" sz="2800" b="1" dirty="0">
              <a:latin typeface="Helvetica"/>
              <a:cs typeface="Helvetica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04800" y="5854382"/>
            <a:ext cx="8382000" cy="836613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S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peedup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varies significantly with different drop rates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5683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Pareto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419845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95533" y="1504844"/>
            <a:ext cx="173736" cy="1737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49458" y="1504228"/>
            <a:ext cx="192024" cy="192024"/>
          </a:xfrm>
          <a:prstGeom prst="ellipse">
            <a:avLst/>
          </a:prstGeom>
          <a:solidFill>
            <a:srgbClr val="00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2933" y="3802414"/>
            <a:ext cx="173736" cy="1737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3624" y="1828800"/>
            <a:ext cx="173736" cy="1737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06320" y="4027424"/>
            <a:ext cx="173736" cy="1737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700000">
            <a:off x="293623" y="1513372"/>
            <a:ext cx="173736" cy="1737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2700000">
            <a:off x="1375560" y="3929144"/>
            <a:ext cx="173736" cy="1737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700000">
            <a:off x="1141812" y="3503762"/>
            <a:ext cx="173736" cy="17373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2700000">
            <a:off x="3120970" y="1514262"/>
            <a:ext cx="173736" cy="1737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447800" y="3976150"/>
            <a:ext cx="325425" cy="325425"/>
          </a:xfrm>
          <a:prstGeom prst="ellipse">
            <a:avLst/>
          </a:prstGeom>
          <a:solidFill>
            <a:srgbClr val="00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2700000">
            <a:off x="7579782" y="1847682"/>
            <a:ext cx="173736" cy="17373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2700000">
            <a:off x="8629482" y="4237142"/>
            <a:ext cx="173736" cy="17373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riangle 18"/>
          <p:cNvSpPr/>
          <p:nvPr/>
        </p:nvSpPr>
        <p:spPr>
          <a:xfrm>
            <a:off x="4521024" y="1807986"/>
            <a:ext cx="254938" cy="219774"/>
          </a:xfrm>
          <a:prstGeom prst="triangle">
            <a:avLst/>
          </a:prstGeom>
          <a:solidFill>
            <a:srgbClr val="2A5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Triangle 19"/>
          <p:cNvSpPr/>
          <p:nvPr/>
        </p:nvSpPr>
        <p:spPr>
          <a:xfrm>
            <a:off x="3515958" y="4157832"/>
            <a:ext cx="254938" cy="219774"/>
          </a:xfrm>
          <a:prstGeom prst="triangle">
            <a:avLst/>
          </a:prstGeom>
          <a:solidFill>
            <a:srgbClr val="2A5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04800" y="5675843"/>
            <a:ext cx="8382000" cy="1105957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Pareto-optimal is the configuration with 192 entries and 2 independent predictors for 32 threads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667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0"/>
            <a:ext cx="2286000" cy="228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271" y="204489"/>
            <a:ext cx="1854200" cy="1854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90697" y="1829792"/>
            <a:ext cx="13142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Virtual</a:t>
            </a:r>
            <a:br>
              <a:rPr lang="en-US" sz="3200" dirty="0" smtClean="0"/>
            </a:br>
            <a:r>
              <a:rPr lang="en-US" sz="3200" dirty="0" smtClean="0"/>
              <a:t>Reality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901604" y="1818382"/>
            <a:ext cx="16835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Data</a:t>
            </a:r>
            <a:br>
              <a:rPr lang="en-US" sz="3200" dirty="0" smtClean="0"/>
            </a:br>
            <a:r>
              <a:rPr lang="en-US" sz="3200" dirty="0" smtClean="0"/>
              <a:t>Analytics</a:t>
            </a:r>
            <a:endParaRPr lang="en-US" sz="32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47" y="3733800"/>
            <a:ext cx="2095153" cy="209515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6046" y="5986794"/>
            <a:ext cx="161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Robotics</a:t>
            </a:r>
            <a:endParaRPr lang="en-US" sz="3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280" y="4509493"/>
            <a:ext cx="1467091" cy="12550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343400"/>
            <a:ext cx="1600200" cy="16002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683625" y="5916656"/>
            <a:ext cx="2119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Multimedia</a:t>
            </a:r>
            <a:endParaRPr lang="en-US" sz="32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6732" y="1758308"/>
            <a:ext cx="3330536" cy="334138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6416676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524037"/>
            <a:ext cx="9144000" cy="2585323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Many GPU applications are</a:t>
            </a:r>
            <a:br>
              <a:rPr lang="en-US" sz="5400" dirty="0" smtClean="0">
                <a:solidFill>
                  <a:schemeClr val="bg1"/>
                </a:solidFill>
              </a:rPr>
            </a:br>
            <a:r>
              <a:rPr lang="en-US" sz="5400" dirty="0" smtClean="0">
                <a:solidFill>
                  <a:schemeClr val="bg1"/>
                </a:solidFill>
              </a:rPr>
              <a:t>limited by the off-chip bandwidth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8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Bandwidth Bottleneck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336752"/>
              </p:ext>
            </p:extLst>
          </p:nvPr>
        </p:nvGraphicFramePr>
        <p:xfrm>
          <a:off x="1555" y="1219200"/>
          <a:ext cx="8915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21"/>
          <p:cNvSpPr txBox="1"/>
          <p:nvPr/>
        </p:nvSpPr>
        <p:spPr>
          <a:xfrm>
            <a:off x="4211198" y="1600200"/>
            <a:ext cx="721604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dirty="0">
                <a:latin typeface="Helvetica"/>
                <a:cs typeface="Helvetica"/>
              </a:rPr>
              <a:t>13.7</a:t>
            </a:r>
          </a:p>
        </p:txBody>
      </p:sp>
      <p:sp>
        <p:nvSpPr>
          <p:cNvPr id="10" name="TextBox 21"/>
          <p:cNvSpPr txBox="1"/>
          <p:nvPr/>
        </p:nvSpPr>
        <p:spPr>
          <a:xfrm>
            <a:off x="4932802" y="1600200"/>
            <a:ext cx="553598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Helvetica"/>
                <a:cs typeface="Helvetica"/>
              </a:rPr>
              <a:t>2.5</a:t>
            </a:r>
            <a:endParaRPr lang="en-US" sz="2000" b="0" dirty="0">
              <a:latin typeface="Helvetica"/>
              <a:cs typeface="Helvetica"/>
            </a:endParaRPr>
          </a:p>
        </p:txBody>
      </p:sp>
      <p:sp>
        <p:nvSpPr>
          <p:cNvPr id="11" name="TextBox 21"/>
          <p:cNvSpPr txBox="1"/>
          <p:nvPr/>
        </p:nvSpPr>
        <p:spPr>
          <a:xfrm>
            <a:off x="5654406" y="1600200"/>
            <a:ext cx="721604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0" dirty="0" smtClean="0">
                <a:latin typeface="Helvetica"/>
                <a:cs typeface="Helvetica"/>
              </a:rPr>
              <a:t>13.5</a:t>
            </a:r>
            <a:endParaRPr lang="en-US" sz="2000" b="0" dirty="0">
              <a:latin typeface="Helvetica"/>
              <a:cs typeface="Helvetica"/>
            </a:endParaRPr>
          </a:p>
        </p:txBody>
      </p:sp>
      <p:sp>
        <p:nvSpPr>
          <p:cNvPr id="12" name="TextBox 21"/>
          <p:cNvSpPr txBox="1"/>
          <p:nvPr/>
        </p:nvSpPr>
        <p:spPr>
          <a:xfrm>
            <a:off x="7086600" y="1600200"/>
            <a:ext cx="721604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Helvetica"/>
                <a:cs typeface="Helvetica"/>
              </a:rPr>
              <a:t>2.6</a:t>
            </a:r>
            <a:endParaRPr lang="en-US" sz="2000" b="0" dirty="0">
              <a:latin typeface="Helvetica"/>
              <a:cs typeface="Helvetica"/>
            </a:endParaRPr>
          </a:p>
        </p:txBody>
      </p:sp>
      <p:sp>
        <p:nvSpPr>
          <p:cNvPr id="13" name="TextBox 21"/>
          <p:cNvSpPr txBox="1"/>
          <p:nvPr/>
        </p:nvSpPr>
        <p:spPr>
          <a:xfrm>
            <a:off x="7808204" y="1595534"/>
            <a:ext cx="710590" cy="40477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Helvetica"/>
                <a:cs typeface="Helvetica"/>
              </a:rPr>
              <a:t>4.0</a:t>
            </a:r>
            <a:endParaRPr lang="en-US" sz="2000" b="0" dirty="0">
              <a:latin typeface="Helvetica"/>
              <a:cs typeface="Helvetica"/>
            </a:endParaRPr>
          </a:p>
        </p:txBody>
      </p:sp>
      <p:sp>
        <p:nvSpPr>
          <p:cNvPr id="14" name="TextBox 21"/>
          <p:cNvSpPr txBox="1"/>
          <p:nvPr/>
        </p:nvSpPr>
        <p:spPr>
          <a:xfrm>
            <a:off x="8422396" y="1600199"/>
            <a:ext cx="721604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Helvetica"/>
                <a:cs typeface="Helvetica"/>
              </a:rPr>
              <a:t>2.6</a:t>
            </a:r>
            <a:endParaRPr lang="en-US" sz="2000" b="0" dirty="0">
              <a:latin typeface="Helvetica"/>
              <a:cs typeface="Helvetica"/>
            </a:endParaRPr>
          </a:p>
        </p:txBody>
      </p:sp>
      <p:sp>
        <p:nvSpPr>
          <p:cNvPr id="15" name="TextBox 9"/>
          <p:cNvSpPr txBox="1"/>
          <p:nvPr/>
        </p:nvSpPr>
        <p:spPr>
          <a:xfrm rot="19800000">
            <a:off x="467436" y="5192942"/>
            <a:ext cx="1340432" cy="4001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latin typeface="Helvetica"/>
                <a:cs typeface="Helvetica"/>
              </a:rPr>
              <a:t>backprop</a:t>
            </a:r>
            <a:endParaRPr lang="en-US" sz="2000" b="1" dirty="0">
              <a:latin typeface="Helvetica"/>
              <a:cs typeface="Helvetica"/>
            </a:endParaRPr>
          </a:p>
        </p:txBody>
      </p:sp>
      <p:sp>
        <p:nvSpPr>
          <p:cNvPr id="16" name="TextBox 11"/>
          <p:cNvSpPr txBox="1"/>
          <p:nvPr/>
        </p:nvSpPr>
        <p:spPr>
          <a:xfrm rot="19800000">
            <a:off x="1117486" y="5281299"/>
            <a:ext cx="135165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fastwalsh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7" name="TextBox 12"/>
          <p:cNvSpPr txBox="1"/>
          <p:nvPr/>
        </p:nvSpPr>
        <p:spPr>
          <a:xfrm rot="19800000">
            <a:off x="1916588" y="5282098"/>
            <a:ext cx="1297150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gaussian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8" name="TextBox 13"/>
          <p:cNvSpPr txBox="1"/>
          <p:nvPr/>
        </p:nvSpPr>
        <p:spPr>
          <a:xfrm rot="19800000">
            <a:off x="2665250" y="5266873"/>
            <a:ext cx="129394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heartwall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19" name="TextBox 14"/>
          <p:cNvSpPr txBox="1"/>
          <p:nvPr/>
        </p:nvSpPr>
        <p:spPr>
          <a:xfrm rot="19800000">
            <a:off x="3302317" y="5279299"/>
            <a:ext cx="140775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matrixmul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0" name="TextBox 15"/>
          <p:cNvSpPr txBox="1"/>
          <p:nvPr/>
        </p:nvSpPr>
        <p:spPr>
          <a:xfrm rot="19800000">
            <a:off x="3872063" y="5266872"/>
            <a:ext cx="164820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particlefilter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1" name="TextBox 17"/>
          <p:cNvSpPr txBox="1"/>
          <p:nvPr/>
        </p:nvSpPr>
        <p:spPr>
          <a:xfrm rot="19800000">
            <a:off x="4364866" y="5266871"/>
            <a:ext cx="1991251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similarityscore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2" name="TextBox 16"/>
          <p:cNvSpPr txBox="1"/>
          <p:nvPr/>
        </p:nvSpPr>
        <p:spPr>
          <a:xfrm rot="19800000">
            <a:off x="5484331" y="5264238"/>
            <a:ext cx="1239442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s.reduce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3" name="TextBox 18"/>
          <p:cNvSpPr txBox="1"/>
          <p:nvPr/>
        </p:nvSpPr>
        <p:spPr>
          <a:xfrm rot="19800000">
            <a:off x="6288942" y="5224964"/>
            <a:ext cx="108234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s.srad2</a:t>
            </a:r>
          </a:p>
        </p:txBody>
      </p:sp>
      <p:sp>
        <p:nvSpPr>
          <p:cNvPr id="24" name="TextBox 19"/>
          <p:cNvSpPr txBox="1"/>
          <p:nvPr/>
        </p:nvSpPr>
        <p:spPr>
          <a:xfrm rot="19800000">
            <a:off x="6573107" y="5251500"/>
            <a:ext cx="1651414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stringmatch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5" name="TextBox 20"/>
          <p:cNvSpPr txBox="1"/>
          <p:nvPr/>
        </p:nvSpPr>
        <p:spPr>
          <a:xfrm rot="19800000">
            <a:off x="7616970" y="5281352"/>
            <a:ext cx="1311578" cy="40011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err="1">
                <a:solidFill>
                  <a:schemeClr val="tx1"/>
                </a:solidFill>
                <a:latin typeface="Helvetica"/>
                <a:ea typeface="+mn-ea"/>
                <a:cs typeface="Helvetica"/>
              </a:rPr>
              <a:t>geomean</a:t>
            </a:r>
            <a:endParaRPr lang="en-US" sz="2000" b="1" dirty="0">
              <a:solidFill>
                <a:schemeClr val="tx1"/>
              </a:solidFill>
              <a:latin typeface="Helvetica"/>
              <a:ea typeface="+mn-ea"/>
              <a:cs typeface="Helvetic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22097" y="6087733"/>
            <a:ext cx="8618620" cy="62746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defTabSz="685800"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Off-chip bandwidth is a major performance bottleneck</a:t>
            </a:r>
            <a:endParaRPr lang="en-US" sz="28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36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Few Loads Matters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0467017"/>
              </p:ext>
            </p:extLst>
          </p:nvPr>
        </p:nvGraphicFramePr>
        <p:xfrm>
          <a:off x="495300" y="1143000"/>
          <a:ext cx="8153400" cy="502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5181600" y="2514600"/>
            <a:ext cx="0" cy="3276600"/>
          </a:xfrm>
          <a:prstGeom prst="line">
            <a:avLst/>
          </a:prstGeom>
          <a:ln w="60325">
            <a:solidFill>
              <a:srgbClr val="008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6200000">
            <a:off x="-1547410" y="3782125"/>
            <a:ext cx="3556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Percentage of Load Misses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388022" y="6126163"/>
            <a:ext cx="2367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Number of Loads</a:t>
            </a:r>
            <a:endParaRPr lang="en-US" sz="2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322097" y="6087733"/>
            <a:ext cx="8618620" cy="627460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762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defTabSz="685800">
              <a:defRPr/>
            </a:pPr>
            <a:r>
              <a:rPr lang="en-US" sz="2800" kern="0" dirty="0" smtClean="0">
                <a:solidFill>
                  <a:prstClr val="black"/>
                </a:solidFill>
              </a:rPr>
              <a:t>Few GPU instructions generate most of the cache misses</a:t>
            </a:r>
            <a:endParaRPr lang="en-US" sz="28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8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0"/>
            <a:ext cx="2286000" cy="228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271" y="204489"/>
            <a:ext cx="1854200" cy="1854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90697" y="1829792"/>
            <a:ext cx="13142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Virtual</a:t>
            </a:r>
            <a:br>
              <a:rPr lang="en-US" sz="3200" dirty="0" smtClean="0"/>
            </a:br>
            <a:r>
              <a:rPr lang="en-US" sz="3200" dirty="0" smtClean="0"/>
              <a:t>Reality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901604" y="1818382"/>
            <a:ext cx="16835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Data</a:t>
            </a:r>
            <a:br>
              <a:rPr lang="en-US" sz="3200" dirty="0" smtClean="0"/>
            </a:br>
            <a:r>
              <a:rPr lang="en-US" sz="3200" dirty="0" smtClean="0"/>
              <a:t>Analytics</a:t>
            </a:r>
            <a:endParaRPr lang="en-US" sz="32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47" y="3733800"/>
            <a:ext cx="2095153" cy="209515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36046" y="5986794"/>
            <a:ext cx="161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Robotics</a:t>
            </a:r>
            <a:endParaRPr lang="en-US" sz="3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280" y="4509493"/>
            <a:ext cx="1467091" cy="12550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4343400"/>
            <a:ext cx="1600200" cy="16002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683625" y="5916656"/>
            <a:ext cx="2119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/>
              <a:t>Multimedia</a:t>
            </a:r>
            <a:endParaRPr lang="en-US" sz="32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06732" y="1758308"/>
            <a:ext cx="3330536" cy="334138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6416676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2524037"/>
            <a:ext cx="9144000" cy="1754326"/>
          </a:xfrm>
          <a:prstGeom prst="rect">
            <a:avLst/>
          </a:prstGeom>
          <a:solidFill>
            <a:srgbClr val="00549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Many GPU applications are also</a:t>
            </a:r>
            <a:br>
              <a:rPr lang="en-US" sz="5400" dirty="0" smtClean="0">
                <a:solidFill>
                  <a:schemeClr val="bg1"/>
                </a:solidFill>
              </a:rPr>
            </a:br>
            <a:r>
              <a:rPr lang="en-US" sz="5400" dirty="0" smtClean="0">
                <a:solidFill>
                  <a:schemeClr val="bg1"/>
                </a:solidFill>
              </a:rPr>
              <a:t>amenable to approximation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8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Rollback-Free Value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93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/>
              <a:t>Key idea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Predict values for safe-to-approximate loads when they miss in the cache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u="sng" dirty="0" smtClean="0"/>
              <a:t>Design principles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No rollback/recovery</a:t>
            </a:r>
            <a:r>
              <a:rPr lang="en-US" dirty="0" smtClean="0"/>
              <a:t>, only value prediction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Drop rate</a:t>
            </a:r>
            <a:r>
              <a:rPr lang="en-US" dirty="0" smtClean="0"/>
              <a:t> is a tuning knob</a:t>
            </a:r>
          </a:p>
          <a:p>
            <a:pPr marL="514350" indent="-514350">
              <a:buAutoNum type="arabicPeriod"/>
            </a:pPr>
            <a:r>
              <a:rPr lang="en-US" dirty="0" smtClean="0"/>
              <a:t>Other requests are serviced normally</a:t>
            </a:r>
          </a:p>
          <a:p>
            <a:pPr marL="514350" indent="-514350">
              <a:buAutoNum type="arabicPeriod"/>
            </a:pPr>
            <a:r>
              <a:rPr lang="en-US" dirty="0" smtClean="0"/>
              <a:t>Providing safety guarantees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997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2906732" y="951182"/>
            <a:ext cx="3330536" cy="4148510"/>
            <a:chOff x="2906732" y="951182"/>
            <a:chExt cx="3330536" cy="414851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6732" y="1758308"/>
              <a:ext cx="3330536" cy="3341384"/>
            </a:xfrm>
            <a:prstGeom prst="rect">
              <a:avLst/>
            </a:prstGeom>
          </p:spPr>
        </p:pic>
        <p:sp>
          <p:nvSpPr>
            <p:cNvPr id="104" name="TextBox 103"/>
            <p:cNvSpPr txBox="1"/>
            <p:nvPr/>
          </p:nvSpPr>
          <p:spPr>
            <a:xfrm>
              <a:off x="3682306" y="951182"/>
              <a:ext cx="17793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smtClean="0"/>
                <a:t>GPU</a:t>
              </a:r>
              <a:endParaRPr lang="en-US" sz="36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RFVP: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1055376" y="3018221"/>
            <a:ext cx="7033247" cy="3787691"/>
            <a:chOff x="1335631" y="1875221"/>
            <a:chExt cx="7033247" cy="3787691"/>
          </a:xfrm>
        </p:grpSpPr>
        <p:sp>
          <p:nvSpPr>
            <p:cNvPr id="48" name="Rounded Rectangle 47"/>
            <p:cNvSpPr/>
            <p:nvPr/>
          </p:nvSpPr>
          <p:spPr>
            <a:xfrm>
              <a:off x="6803572" y="1912783"/>
              <a:ext cx="1565306" cy="3750129"/>
            </a:xfrm>
            <a:prstGeom prst="roundRect">
              <a:avLst>
                <a:gd name="adj" fmla="val 0"/>
              </a:avLst>
            </a:prstGeom>
            <a:solidFill>
              <a:srgbClr val="FF0000">
                <a:alpha val="20000"/>
              </a:srgb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Memory</a:t>
              </a:r>
            </a:p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Hierarchy</a:t>
              </a:r>
            </a:p>
          </p:txBody>
        </p:sp>
        <p:sp>
          <p:nvSpPr>
            <p:cNvPr id="49" name="Left-Right Arrow 48"/>
            <p:cNvSpPr/>
            <p:nvPr/>
          </p:nvSpPr>
          <p:spPr>
            <a:xfrm>
              <a:off x="4806022" y="3335068"/>
              <a:ext cx="1981200" cy="905558"/>
            </a:xfrm>
            <a:prstGeom prst="leftRightArrow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335631" y="1950345"/>
              <a:ext cx="3436727" cy="329184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1459651" y="2245926"/>
              <a:ext cx="1455503" cy="2873007"/>
              <a:chOff x="1504366" y="3123545"/>
              <a:chExt cx="1278993" cy="218416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1504366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1837445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ounded Rectangle 53"/>
              <p:cNvSpPr/>
              <p:nvPr/>
            </p:nvSpPr>
            <p:spPr>
              <a:xfrm>
                <a:off x="2182502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ounded Rectangle 54"/>
              <p:cNvSpPr/>
              <p:nvPr/>
            </p:nvSpPr>
            <p:spPr>
              <a:xfrm>
                <a:off x="2515581" y="4241259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1504366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1837445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2182502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ounded Rectangle 58"/>
              <p:cNvSpPr/>
              <p:nvPr/>
            </p:nvSpPr>
            <p:spPr>
              <a:xfrm>
                <a:off x="2515581" y="452042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ounded Rectangle 59"/>
              <p:cNvSpPr/>
              <p:nvPr/>
            </p:nvSpPr>
            <p:spPr>
              <a:xfrm>
                <a:off x="1504366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>
                <a:off x="1837445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ounded Rectangle 61"/>
              <p:cNvSpPr/>
              <p:nvPr/>
            </p:nvSpPr>
            <p:spPr>
              <a:xfrm>
                <a:off x="2182502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2515581" y="47999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1504366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1837445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2182502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2515581" y="50791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ounded Rectangle 67"/>
              <p:cNvSpPr/>
              <p:nvPr/>
            </p:nvSpPr>
            <p:spPr>
              <a:xfrm>
                <a:off x="1504366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ounded Rectangle 68"/>
              <p:cNvSpPr/>
              <p:nvPr/>
            </p:nvSpPr>
            <p:spPr>
              <a:xfrm>
                <a:off x="1837445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ounded Rectangle 69"/>
              <p:cNvSpPr/>
              <p:nvPr/>
            </p:nvSpPr>
            <p:spPr>
              <a:xfrm>
                <a:off x="2182502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2515581" y="3964007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ounded Rectangle 71"/>
              <p:cNvSpPr/>
              <p:nvPr/>
            </p:nvSpPr>
            <p:spPr>
              <a:xfrm>
                <a:off x="1504366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1837445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ounded Rectangle 73"/>
              <p:cNvSpPr/>
              <p:nvPr/>
            </p:nvSpPr>
            <p:spPr>
              <a:xfrm>
                <a:off x="2182502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ounded Rectangle 74"/>
              <p:cNvSpPr/>
              <p:nvPr/>
            </p:nvSpPr>
            <p:spPr>
              <a:xfrm>
                <a:off x="2515581" y="3684838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1504366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ounded Rectangle 76"/>
              <p:cNvSpPr/>
              <p:nvPr/>
            </p:nvSpPr>
            <p:spPr>
              <a:xfrm>
                <a:off x="1837445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ounded Rectangle 77"/>
              <p:cNvSpPr/>
              <p:nvPr/>
            </p:nvSpPr>
            <p:spPr>
              <a:xfrm>
                <a:off x="2182502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ounded Rectangle 78"/>
              <p:cNvSpPr/>
              <p:nvPr/>
            </p:nvSpPr>
            <p:spPr>
              <a:xfrm>
                <a:off x="2515581" y="3123545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ounded Rectangle 79"/>
              <p:cNvSpPr/>
              <p:nvPr/>
            </p:nvSpPr>
            <p:spPr>
              <a:xfrm>
                <a:off x="1504366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ounded Rectangle 80"/>
              <p:cNvSpPr/>
              <p:nvPr/>
            </p:nvSpPr>
            <p:spPr>
              <a:xfrm>
                <a:off x="1837445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ounded Rectangle 81"/>
              <p:cNvSpPr/>
              <p:nvPr/>
            </p:nvSpPr>
            <p:spPr>
              <a:xfrm>
                <a:off x="2182502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ounded Rectangle 82"/>
              <p:cNvSpPr/>
              <p:nvPr/>
            </p:nvSpPr>
            <p:spPr>
              <a:xfrm>
                <a:off x="2515581" y="3402714"/>
                <a:ext cx="267778" cy="228600"/>
              </a:xfrm>
              <a:prstGeom prst="roundRect">
                <a:avLst/>
              </a:prstGeom>
              <a:solidFill>
                <a:srgbClr val="005493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1762567" y="1875221"/>
              <a:ext cx="84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Cores</a:t>
              </a:r>
              <a:endParaRPr lang="en-US" sz="2000" b="1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46124" y="3560536"/>
              <a:ext cx="1450034" cy="13099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L1</a:t>
              </a:r>
              <a:br>
                <a:rPr lang="en-US" sz="2000" dirty="0" smtClean="0"/>
              </a:br>
              <a:r>
                <a:rPr lang="en-US" sz="2000" dirty="0" smtClean="0"/>
                <a:t>Data Cache</a:t>
              </a:r>
              <a:endParaRPr lang="en-US" sz="2000" dirty="0"/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2998085" y="4215488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1399370" y="2212785"/>
              <a:ext cx="1573049" cy="297238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rot="10800000" flipV="1">
              <a:off x="2972419" y="4114799"/>
              <a:ext cx="24803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Straight Arrow Connector 91"/>
          <p:cNvCxnSpPr/>
          <p:nvPr/>
        </p:nvCxnSpPr>
        <p:spPr>
          <a:xfrm>
            <a:off x="539456" y="2502488"/>
            <a:ext cx="512898" cy="590857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1860074" y="2492993"/>
            <a:ext cx="2632029" cy="565303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2677450" y="3515287"/>
            <a:ext cx="1506456" cy="1185436"/>
            <a:chOff x="2677450" y="3515287"/>
            <a:chExt cx="1506456" cy="1185436"/>
          </a:xfrm>
        </p:grpSpPr>
        <p:sp>
          <p:nvSpPr>
            <p:cNvPr id="98" name="Rectangle 97"/>
            <p:cNvSpPr/>
            <p:nvPr/>
          </p:nvSpPr>
          <p:spPr>
            <a:xfrm>
              <a:off x="3117106" y="3515287"/>
              <a:ext cx="1066800" cy="850392"/>
            </a:xfrm>
            <a:prstGeom prst="rect">
              <a:avLst/>
            </a:prstGeom>
            <a:solidFill>
              <a:srgbClr val="008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RFVP</a:t>
              </a:r>
            </a:p>
            <a:p>
              <a:pPr algn="ctr"/>
              <a:r>
                <a:rPr lang="en-US" dirty="0" smtClean="0"/>
                <a:t>Value Predictor</a:t>
              </a:r>
              <a:endParaRPr lang="en-US" dirty="0"/>
            </a:p>
          </p:txBody>
        </p:sp>
        <p:cxnSp>
          <p:nvCxnSpPr>
            <p:cNvPr id="99" name="Straight Arrow Connector 98"/>
            <p:cNvCxnSpPr/>
            <p:nvPr/>
          </p:nvCxnSpPr>
          <p:spPr>
            <a:xfrm flipV="1">
              <a:off x="2677450" y="3940483"/>
              <a:ext cx="43965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Group 99"/>
            <p:cNvGrpSpPr/>
            <p:nvPr/>
          </p:nvGrpSpPr>
          <p:grpSpPr>
            <a:xfrm>
              <a:off x="3591106" y="4354742"/>
              <a:ext cx="118800" cy="345981"/>
              <a:chOff x="3886200" y="3226090"/>
              <a:chExt cx="85800" cy="996257"/>
            </a:xfrm>
          </p:grpSpPr>
          <p:cxnSp>
            <p:nvCxnSpPr>
              <p:cNvPr id="101" name="Straight Arrow Connector 100"/>
              <p:cNvCxnSpPr/>
              <p:nvPr/>
            </p:nvCxnSpPr>
            <p:spPr>
              <a:xfrm flipV="1">
                <a:off x="3886200" y="3226090"/>
                <a:ext cx="0" cy="95402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/>
              <p:cNvCxnSpPr/>
              <p:nvPr/>
            </p:nvCxnSpPr>
            <p:spPr>
              <a:xfrm flipH="1">
                <a:off x="3972000" y="3268324"/>
                <a:ext cx="0" cy="954023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05" name="Picture 1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9150" y="1706899"/>
            <a:ext cx="1391745" cy="140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26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-0.26198 -0.090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42" y="-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1077</Words>
  <Application>Microsoft Office PowerPoint</Application>
  <PresentationFormat>On-screen Show (4:3)</PresentationFormat>
  <Paragraphs>392</Paragraphs>
  <Slides>33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Calibri</vt:lpstr>
      <vt:lpstr>Cambria</vt:lpstr>
      <vt:lpstr>Garamond</vt:lpstr>
      <vt:lpstr>Helvetica</vt:lpstr>
      <vt:lpstr>Tahoma</vt:lpstr>
      <vt:lpstr>Wingdings</vt:lpstr>
      <vt:lpstr>SAFARI_Template</vt:lpstr>
      <vt:lpstr>1_Edge</vt:lpstr>
      <vt:lpstr>Office Theme</vt:lpstr>
      <vt:lpstr>RFVP: Rollback-Free Value Prediction with Safe to Approximate Loads</vt:lpstr>
      <vt:lpstr>Executive Summary</vt:lpstr>
      <vt:lpstr>PowerPoint Presentation</vt:lpstr>
      <vt:lpstr>PowerPoint Presentation</vt:lpstr>
      <vt:lpstr>Motivation: Bandwidth Bottleneck</vt:lpstr>
      <vt:lpstr>Only Few Loads Matters </vt:lpstr>
      <vt:lpstr>PowerPoint Presentation</vt:lpstr>
      <vt:lpstr>Rollback-Free Value Prediction</vt:lpstr>
      <vt:lpstr>RFVP: Diagram</vt:lpstr>
      <vt:lpstr>Code Example to Support Intuition</vt:lpstr>
      <vt:lpstr>Code Example to Support Intuition (2)</vt:lpstr>
      <vt:lpstr>Outline</vt:lpstr>
      <vt:lpstr>RFVP Architecture Design  </vt:lpstr>
      <vt:lpstr>Programmer Annotations</vt:lpstr>
      <vt:lpstr>ISA Support</vt:lpstr>
      <vt:lpstr>Microarchitecture Integration</vt:lpstr>
      <vt:lpstr>Microarchitecture Integration</vt:lpstr>
      <vt:lpstr>Microarchitecture Integration</vt:lpstr>
      <vt:lpstr>Language and Software Support</vt:lpstr>
      <vt:lpstr>Base Value Predictor: Two-Delta Stride</vt:lpstr>
      <vt:lpstr>Designing RFVP predictor for GPUs</vt:lpstr>
      <vt:lpstr>GPU Predictor Design and Operation</vt:lpstr>
      <vt:lpstr>Outline</vt:lpstr>
      <vt:lpstr>Methodology</vt:lpstr>
      <vt:lpstr>RFVP Performance</vt:lpstr>
      <vt:lpstr>RFVP Bandwidth Consumption</vt:lpstr>
      <vt:lpstr>RFVP Energy Reduction</vt:lpstr>
      <vt:lpstr>Sensitivity to the Value Prediction</vt:lpstr>
      <vt:lpstr>Other Results and Analyses in the Paper</vt:lpstr>
      <vt:lpstr>Conclusion</vt:lpstr>
      <vt:lpstr>RFVP: Rollback-Free Value Prediction with Safe to Approximate Loads</vt:lpstr>
      <vt:lpstr>Sensitivity to the Drop Rate</vt:lpstr>
      <vt:lpstr>Pareto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2015-02-23T00:36:28Z</dcterms:created>
  <dcterms:modified xsi:type="dcterms:W3CDTF">2016-02-03T23:14:47Z</dcterms:modified>
</cp:coreProperties>
</file>