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7.xml" ContentType="application/vnd.openxmlformats-officedocument.drawingml.chart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74" r:id="rId2"/>
    <p:sldMasterId id="2147483701" r:id="rId3"/>
  </p:sldMasterIdLst>
  <p:notesMasterIdLst>
    <p:notesMasterId r:id="rId53"/>
  </p:notesMasterIdLst>
  <p:handoutMasterIdLst>
    <p:handoutMasterId r:id="rId54"/>
  </p:handoutMasterIdLst>
  <p:sldIdLst>
    <p:sldId id="341" r:id="rId4"/>
    <p:sldId id="406" r:id="rId5"/>
    <p:sldId id="407" r:id="rId6"/>
    <p:sldId id="383" r:id="rId7"/>
    <p:sldId id="321" r:id="rId8"/>
    <p:sldId id="404" r:id="rId9"/>
    <p:sldId id="432" r:id="rId10"/>
    <p:sldId id="428" r:id="rId11"/>
    <p:sldId id="429" r:id="rId12"/>
    <p:sldId id="430" r:id="rId13"/>
    <p:sldId id="431" r:id="rId14"/>
    <p:sldId id="423" r:id="rId15"/>
    <p:sldId id="359" r:id="rId16"/>
    <p:sldId id="427" r:id="rId17"/>
    <p:sldId id="438" r:id="rId18"/>
    <p:sldId id="437" r:id="rId19"/>
    <p:sldId id="439" r:id="rId20"/>
    <p:sldId id="440" r:id="rId21"/>
    <p:sldId id="441" r:id="rId22"/>
    <p:sldId id="411" r:id="rId23"/>
    <p:sldId id="418" r:id="rId24"/>
    <p:sldId id="386" r:id="rId25"/>
    <p:sldId id="391" r:id="rId26"/>
    <p:sldId id="393" r:id="rId27"/>
    <p:sldId id="395" r:id="rId28"/>
    <p:sldId id="396" r:id="rId29"/>
    <p:sldId id="434" r:id="rId30"/>
    <p:sldId id="400" r:id="rId31"/>
    <p:sldId id="435" r:id="rId32"/>
    <p:sldId id="402" r:id="rId33"/>
    <p:sldId id="442" r:id="rId34"/>
    <p:sldId id="421" r:id="rId35"/>
    <p:sldId id="419" r:id="rId36"/>
    <p:sldId id="424" r:id="rId37"/>
    <p:sldId id="385" r:id="rId38"/>
    <p:sldId id="425" r:id="rId39"/>
    <p:sldId id="388" r:id="rId40"/>
    <p:sldId id="398" r:id="rId41"/>
    <p:sldId id="405" r:id="rId42"/>
    <p:sldId id="399" r:id="rId43"/>
    <p:sldId id="426" r:id="rId44"/>
    <p:sldId id="433" r:id="rId45"/>
    <p:sldId id="409" r:id="rId46"/>
    <p:sldId id="387" r:id="rId47"/>
    <p:sldId id="382" r:id="rId48"/>
    <p:sldId id="410" r:id="rId49"/>
    <p:sldId id="384" r:id="rId50"/>
    <p:sldId id="401" r:id="rId51"/>
    <p:sldId id="403" r:id="rId52"/>
  </p:sldIdLst>
  <p:sldSz cx="9144000" cy="6858000" type="screen4x3"/>
  <p:notesSz cx="92837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0">
          <p15:clr>
            <a:srgbClr val="A4A3A4"/>
          </p15:clr>
        </p15:guide>
        <p15:guide id="2" pos="29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2A55D6"/>
    <a:srgbClr val="993300"/>
    <a:srgbClr val="649A6D"/>
    <a:srgbClr val="6ACE52"/>
    <a:srgbClr val="0033CC"/>
    <a:srgbClr val="005EA4"/>
    <a:srgbClr val="960000"/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33" autoAdjust="0"/>
    <p:restoredTop sz="90231" autoAdjust="0"/>
  </p:normalViewPr>
  <p:slideViewPr>
    <p:cSldViewPr>
      <p:cViewPr>
        <p:scale>
          <a:sx n="60" d="100"/>
          <a:sy n="60" d="100"/>
        </p:scale>
        <p:origin x="109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228" y="-108"/>
      </p:cViewPr>
      <p:guideLst>
        <p:guide orient="horz" pos="2200"/>
        <p:guide pos="29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2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viewProps" Target="viewProps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theme" Target="theme/theme1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Gennady\Desktop\Results\Final\Motivatio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Mobicom'14\RequestsPerTransfer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CacheSizeSensitivity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genpek\Desktop\Results\RealTrendAlgoResults\KeyWord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genpek\Desktop\Results\RealTrendAlgoResults\CacheSizeSensitivity-UpdatesOnl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genpek\Desktop\Results\RealTrendAlgoResults\ReuseDistanc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genpek\Desktop\Results\RealTrendAlgoResults\PocketSearchVsTren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genpek\Desktop\Results\RealTrendAlgoResults\PocketSearchVsTrend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Overhead-Presid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WhatAllDomain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WhenPop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WhenPresiden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WhomAll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WhomAll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-genpek\Desktop\Results\RealTrendAlgoResults\KeyWord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PresidentKeyResultsNew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ennady\Desktop\Results\Final\MarathonKey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756042713481304"/>
          <c:y val="0.15130940779153337"/>
          <c:w val="0.79884743754613141"/>
          <c:h val="0.50399883439377424"/>
        </c:manualLayout>
      </c:layout>
      <c:lineChart>
        <c:grouping val="standard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Total Volume</c:v>
                </c:pt>
              </c:strCache>
            </c:strRef>
          </c:tx>
          <c:spPr>
            <a:ln w="44450" cap="sq">
              <a:solidFill>
                <a:schemeClr val="accent1"/>
              </a:solidFill>
              <a:miter lim="800000"/>
            </a:ln>
            <a:effectLst/>
          </c:spPr>
          <c:marker>
            <c:symbol val="none"/>
          </c:marker>
          <c:cat>
            <c:multiLvlStrRef>
              <c:f>Sheet1!$A$2:$B$49</c:f>
              <c:multiLvlStrCache>
                <c:ptCount val="4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</c:lvl>
              </c:multiLvlStrCache>
            </c:multiLvlStrRef>
          </c:cat>
          <c:val>
            <c:numRef>
              <c:f>Sheet1!$C$2:$C$49</c:f>
              <c:numCache>
                <c:formatCode>General</c:formatCode>
                <c:ptCount val="48"/>
                <c:pt idx="0">
                  <c:v>20877</c:v>
                </c:pt>
                <c:pt idx="1">
                  <c:v>14254</c:v>
                </c:pt>
                <c:pt idx="2">
                  <c:v>10710</c:v>
                </c:pt>
                <c:pt idx="3">
                  <c:v>10684</c:v>
                </c:pt>
                <c:pt idx="4">
                  <c:v>16038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58373</c:v>
                </c:pt>
                <c:pt idx="35">
                  <c:v>59475</c:v>
                </c:pt>
                <c:pt idx="36">
                  <c:v>60285</c:v>
                </c:pt>
                <c:pt idx="37">
                  <c:v>62311</c:v>
                </c:pt>
                <c:pt idx="38">
                  <c:v>64141</c:v>
                </c:pt>
                <c:pt idx="39">
                  <c:v>68413</c:v>
                </c:pt>
                <c:pt idx="40">
                  <c:v>73960</c:v>
                </c:pt>
                <c:pt idx="41">
                  <c:v>78220</c:v>
                </c:pt>
                <c:pt idx="42">
                  <c:v>89304</c:v>
                </c:pt>
                <c:pt idx="43">
                  <c:v>91059</c:v>
                </c:pt>
                <c:pt idx="44">
                  <c:v>88421</c:v>
                </c:pt>
                <c:pt idx="45">
                  <c:v>83096</c:v>
                </c:pt>
                <c:pt idx="46">
                  <c:v>61368</c:v>
                </c:pt>
                <c:pt idx="47">
                  <c:v>41851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Sheet1!$D$1</c:f>
              <c:strCache>
                <c:ptCount val="1"/>
                <c:pt idx="0">
                  <c:v>Volume w/o Trend-related Queries</c:v>
                </c:pt>
              </c:strCache>
            </c:strRef>
          </c:tx>
          <c:spPr>
            <a:ln w="44450" cap="sq">
              <a:solidFill>
                <a:srgbClr val="FF0000"/>
              </a:solidFill>
              <a:prstDash val="sysDash"/>
              <a:miter lim="800000"/>
            </a:ln>
            <a:effectLst/>
          </c:spPr>
          <c:marker>
            <c:symbol val="none"/>
          </c:marker>
          <c:cat>
            <c:multiLvlStrRef>
              <c:f>Sheet1!$A$2:$B$49</c:f>
              <c:multiLvlStrCache>
                <c:ptCount val="4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</c:lvl>
              </c:multiLvlStrCache>
            </c:multiLvlStrRef>
          </c:cat>
          <c:val>
            <c:numRef>
              <c:f>Sheet1!$D$2:$D$49</c:f>
              <c:numCache>
                <c:formatCode>General</c:formatCode>
                <c:ptCount val="48"/>
                <c:pt idx="0">
                  <c:v>20877</c:v>
                </c:pt>
                <c:pt idx="1">
                  <c:v>14254</c:v>
                </c:pt>
                <c:pt idx="2">
                  <c:v>10710</c:v>
                </c:pt>
                <c:pt idx="3">
                  <c:v>10684</c:v>
                </c:pt>
                <c:pt idx="4">
                  <c:v>16038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 formatCode="0">
                  <c:v>20514.828686364268</c:v>
                </c:pt>
                <c:pt idx="25" formatCode="0">
                  <c:v>13496.021688053497</c:v>
                </c:pt>
                <c:pt idx="26" formatCode="0">
                  <c:v>10118.438020833333</c:v>
                </c:pt>
                <c:pt idx="27" formatCode="0">
                  <c:v>10170.539907926119</c:v>
                </c:pt>
                <c:pt idx="28" formatCode="0">
                  <c:v>15912.090430952303</c:v>
                </c:pt>
                <c:pt idx="29" formatCode="0">
                  <c:v>27192.684249879403</c:v>
                </c:pt>
                <c:pt idx="30" formatCode="0">
                  <c:v>37297.191011235955</c:v>
                </c:pt>
                <c:pt idx="31" formatCode="0">
                  <c:v>44025.391683257578</c:v>
                </c:pt>
                <c:pt idx="32" formatCode="0">
                  <c:v>48058.877882487322</c:v>
                </c:pt>
                <c:pt idx="33" formatCode="0">
                  <c:v>50252.272688567587</c:v>
                </c:pt>
                <c:pt idx="34" formatCode="0">
                  <c:v>52965.078082992404</c:v>
                </c:pt>
                <c:pt idx="35" formatCode="0">
                  <c:v>53802.316530763528</c:v>
                </c:pt>
                <c:pt idx="36" formatCode="0">
                  <c:v>54202.437049211716</c:v>
                </c:pt>
                <c:pt idx="37" formatCode="0">
                  <c:v>55717.386448873323</c:v>
                </c:pt>
                <c:pt idx="38" formatCode="0">
                  <c:v>56291.691277807724</c:v>
                </c:pt>
                <c:pt idx="39" formatCode="0">
                  <c:v>58704.184826451186</c:v>
                </c:pt>
                <c:pt idx="40" formatCode="0">
                  <c:v>60957.362457686657</c:v>
                </c:pt>
                <c:pt idx="41" formatCode="0">
                  <c:v>61772.212771672224</c:v>
                </c:pt>
                <c:pt idx="42" formatCode="0">
                  <c:v>68879.445989703963</c:v>
                </c:pt>
                <c:pt idx="43" formatCode="0">
                  <c:v>69768.09706291178</c:v>
                </c:pt>
                <c:pt idx="44" formatCode="0">
                  <c:v>62122.074357125697</c:v>
                </c:pt>
                <c:pt idx="45" formatCode="0">
                  <c:v>63851.90613683236</c:v>
                </c:pt>
                <c:pt idx="46" formatCode="0">
                  <c:v>49086.533801747057</c:v>
                </c:pt>
                <c:pt idx="47" formatCode="0">
                  <c:v>35196.339543070884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6742608"/>
        <c:axId val="1426746416"/>
      </c:lineChart>
      <c:catAx>
        <c:axId val="14267426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746416"/>
        <c:crosses val="autoZero"/>
        <c:auto val="1"/>
        <c:lblAlgn val="ctr"/>
        <c:lblOffset val="100"/>
        <c:tickMarkSkip val="4"/>
        <c:noMultiLvlLbl val="0"/>
      </c:catAx>
      <c:valAx>
        <c:axId val="1426746416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bg2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# of Queries (per hour)</a:t>
                </a:r>
              </a:p>
            </c:rich>
          </c:tx>
          <c:layout>
            <c:manualLayout>
              <c:xMode val="edge"/>
              <c:yMode val="edge"/>
              <c:x val="4.8346906344984437E-5"/>
              <c:y val="6.9906624168138212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6742608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5670785902081832"/>
          <c:y val="4.3897870261025367E-2"/>
          <c:w val="0.8432921409791817"/>
          <c:h val="7.21593564367518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83584844364008"/>
          <c:y val="0.10429450556501907"/>
          <c:w val="0.74357200824697056"/>
          <c:h val="0.50399883439377424"/>
        </c:manualLayout>
      </c:layout>
      <c:lineChart>
        <c:grouping val="standard"/>
        <c:varyColors val="0"/>
        <c:ser>
          <c:idx val="2"/>
          <c:order val="0"/>
          <c:tx>
            <c:strRef>
              <c:f>UpdatesOnly!$G$2</c:f>
              <c:strCache>
                <c:ptCount val="1"/>
                <c:pt idx="0">
                  <c:v>PT-UpdatesOnly</c:v>
                </c:pt>
              </c:strCache>
            </c:strRef>
          </c:tx>
          <c:spPr>
            <a:ln w="38100">
              <a:solidFill>
                <a:schemeClr val="accent1"/>
              </a:solidFill>
            </a:ln>
          </c:spPr>
          <c:marker>
            <c:symbol val="none"/>
          </c:marker>
          <c:cat>
            <c:multiLvlStrRef>
              <c:f>UpdatesOnly!$C$3:$D$50</c:f>
              <c:multiLvlStrCache>
                <c:ptCount val="4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</c:lvl>
                <c:lvl>
                  <c:pt idx="0">
                    <c:v>11/6/12</c:v>
                  </c:pt>
                  <c:pt idx="24">
                    <c:v>11/7/12</c:v>
                  </c:pt>
                </c:lvl>
              </c:multiLvlStrCache>
            </c:multiLvlStrRef>
          </c:cat>
          <c:val>
            <c:numRef>
              <c:f>UpdatesOnly!$G$3:$G$50</c:f>
              <c:numCache>
                <c:formatCode>0.00</c:formatCode>
                <c:ptCount val="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9.8232788864774899E-3</c:v>
                </c:pt>
                <c:pt idx="14">
                  <c:v>2.166260492824262E-2</c:v>
                </c:pt>
                <c:pt idx="15">
                  <c:v>2.8534916936029466E-2</c:v>
                </c:pt>
                <c:pt idx="16">
                  <c:v>4.0371360247573498E-2</c:v>
                </c:pt>
                <c:pt idx="17">
                  <c:v>6.7500068237028144E-2</c:v>
                </c:pt>
                <c:pt idx="18">
                  <c:v>9.1749287888604994E-2</c:v>
                </c:pt>
                <c:pt idx="19">
                  <c:v>0.11613796822906453</c:v>
                </c:pt>
                <c:pt idx="20">
                  <c:v>0.14129901644422646</c:v>
                </c:pt>
                <c:pt idx="21">
                  <c:v>0.1869670175839559</c:v>
                </c:pt>
                <c:pt idx="22">
                  <c:v>0.10043574156759374</c:v>
                </c:pt>
                <c:pt idx="23">
                  <c:v>7.5253070243050196E-2</c:v>
                </c:pt>
                <c:pt idx="24">
                  <c:v>6.5955344793519069E-2</c:v>
                </c:pt>
                <c:pt idx="25">
                  <c:v>6.9904648390941598E-2</c:v>
                </c:pt>
                <c:pt idx="26">
                  <c:v>8.0839768339768345E-2</c:v>
                </c:pt>
                <c:pt idx="27">
                  <c:v>0.11181237338320087</c:v>
                </c:pt>
                <c:pt idx="28">
                  <c:v>0.12967295793687933</c:v>
                </c:pt>
                <c:pt idx="29">
                  <c:v>0.11160970706490522</c:v>
                </c:pt>
                <c:pt idx="30">
                  <c:v>7.8326644917284985E-2</c:v>
                </c:pt>
                <c:pt idx="31">
                  <c:v>6.3159910934469793E-2</c:v>
                </c:pt>
                <c:pt idx="32">
                  <c:v>5.1056642993244417E-2</c:v>
                </c:pt>
                <c:pt idx="33">
                  <c:v>4.1783470769986293E-2</c:v>
                </c:pt>
                <c:pt idx="34">
                  <c:v>3.7274440106442902E-2</c:v>
                </c:pt>
                <c:pt idx="35">
                  <c:v>3.3335847348970514E-2</c:v>
                </c:pt>
                <c:pt idx="36">
                  <c:v>2.898248144703627E-2</c:v>
                </c:pt>
                <c:pt idx="37">
                  <c:v>3.1511138946049927E-2</c:v>
                </c:pt>
                <c:pt idx="38">
                  <c:v>3.2327623684896965E-2</c:v>
                </c:pt>
                <c:pt idx="39">
                  <c:v>3.2847379656136752E-2</c:v>
                </c:pt>
                <c:pt idx="40">
                  <c:v>3.3271163937535563E-2</c:v>
                </c:pt>
                <c:pt idx="41">
                  <c:v>3.288783469415682E-2</c:v>
                </c:pt>
                <c:pt idx="42">
                  <c:v>3.1516422082459819E-2</c:v>
                </c:pt>
                <c:pt idx="43">
                  <c:v>3.4122620396209211E-2</c:v>
                </c:pt>
                <c:pt idx="44">
                  <c:v>3.1985114960350863E-2</c:v>
                </c:pt>
                <c:pt idx="45">
                  <c:v>3.1939769707705935E-2</c:v>
                </c:pt>
                <c:pt idx="46">
                  <c:v>2.9873700890152399E-2</c:v>
                </c:pt>
                <c:pt idx="47">
                  <c:v>3.1668341382775272E-2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UpdatesOnly!$H$2</c:f>
              <c:strCache>
                <c:ptCount val="1"/>
                <c:pt idx="0">
                  <c:v>PT-5k</c:v>
                </c:pt>
              </c:strCache>
            </c:strRef>
          </c:tx>
          <c:spPr>
            <a:ln w="38100">
              <a:solidFill>
                <a:srgbClr val="FF0000"/>
              </a:solidFill>
              <a:prstDash val="dash"/>
            </a:ln>
          </c:spPr>
          <c:marker>
            <c:symbol val="none"/>
          </c:marker>
          <c:cat>
            <c:multiLvlStrRef>
              <c:f>UpdatesOnly!$C$3:$D$50</c:f>
              <c:multiLvlStrCache>
                <c:ptCount val="4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</c:lvl>
                <c:lvl>
                  <c:pt idx="0">
                    <c:v>11/6/12</c:v>
                  </c:pt>
                  <c:pt idx="24">
                    <c:v>11/7/12</c:v>
                  </c:pt>
                </c:lvl>
              </c:multiLvlStrCache>
            </c:multiLvlStrRef>
          </c:cat>
          <c:val>
            <c:numRef>
              <c:f>UpdatesOnly!$H$3:$H$50</c:f>
              <c:numCache>
                <c:formatCode>0.00</c:formatCode>
                <c:ptCount val="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 formatCode="General">
                  <c:v>6.7200000000000003E-3</c:v>
                </c:pt>
                <c:pt idx="14" formatCode="General">
                  <c:v>7.8366666666666671E-3</c:v>
                </c:pt>
                <c:pt idx="15" formatCode="General">
                  <c:v>3.8899999999999997E-2</c:v>
                </c:pt>
                <c:pt idx="16" formatCode="General">
                  <c:v>0</c:v>
                </c:pt>
                <c:pt idx="17" formatCode="General">
                  <c:v>0</c:v>
                </c:pt>
                <c:pt idx="18" formatCode="General">
                  <c:v>0</c:v>
                </c:pt>
                <c:pt idx="19" formatCode="General">
                  <c:v>0</c:v>
                </c:pt>
                <c:pt idx="20" formatCode="General">
                  <c:v>0</c:v>
                </c:pt>
                <c:pt idx="21" formatCode="General">
                  <c:v>0</c:v>
                </c:pt>
                <c:pt idx="22" formatCode="General">
                  <c:v>0</c:v>
                </c:pt>
                <c:pt idx="23" formatCode="General">
                  <c:v>0</c:v>
                </c:pt>
                <c:pt idx="24" formatCode="General">
                  <c:v>0</c:v>
                </c:pt>
                <c:pt idx="25" formatCode="General">
                  <c:v>0</c:v>
                </c:pt>
                <c:pt idx="26" formatCode="General">
                  <c:v>0</c:v>
                </c:pt>
                <c:pt idx="27" formatCode="General">
                  <c:v>0</c:v>
                </c:pt>
                <c:pt idx="28" formatCode="General">
                  <c:v>0</c:v>
                </c:pt>
                <c:pt idx="29" formatCode="General">
                  <c:v>0</c:v>
                </c:pt>
                <c:pt idx="30" formatCode="General">
                  <c:v>0</c:v>
                </c:pt>
                <c:pt idx="31" formatCode="General">
                  <c:v>0</c:v>
                </c:pt>
                <c:pt idx="32" formatCode="General">
                  <c:v>0</c:v>
                </c:pt>
                <c:pt idx="33" formatCode="General">
                  <c:v>0</c:v>
                </c:pt>
                <c:pt idx="34" formatCode="General">
                  <c:v>0</c:v>
                </c:pt>
                <c:pt idx="35" formatCode="General">
                  <c:v>0</c:v>
                </c:pt>
                <c:pt idx="36" formatCode="General">
                  <c:v>0</c:v>
                </c:pt>
                <c:pt idx="37" formatCode="General">
                  <c:v>0</c:v>
                </c:pt>
                <c:pt idx="38" formatCode="General">
                  <c:v>0</c:v>
                </c:pt>
                <c:pt idx="39" formatCode="General">
                  <c:v>0</c:v>
                </c:pt>
                <c:pt idx="40" formatCode="General">
                  <c:v>0</c:v>
                </c:pt>
                <c:pt idx="41" formatCode="General">
                  <c:v>0</c:v>
                </c:pt>
                <c:pt idx="42" formatCode="General">
                  <c:v>0</c:v>
                </c:pt>
                <c:pt idx="43" formatCode="General">
                  <c:v>0</c:v>
                </c:pt>
                <c:pt idx="44" formatCode="General">
                  <c:v>0</c:v>
                </c:pt>
                <c:pt idx="45" formatCode="General">
                  <c:v>0</c:v>
                </c:pt>
                <c:pt idx="46" formatCode="General">
                  <c:v>0</c:v>
                </c:pt>
                <c:pt idx="47" formatCode="General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5487376"/>
        <c:axId val="1425495536"/>
      </c:lineChart>
      <c:catAx>
        <c:axId val="14254873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95536"/>
        <c:crosses val="autoZero"/>
        <c:auto val="1"/>
        <c:lblAlgn val="ctr"/>
        <c:lblOffset val="100"/>
        <c:tickMarkSkip val="4"/>
        <c:noMultiLvlLbl val="0"/>
      </c:catAx>
      <c:valAx>
        <c:axId val="1425495536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bg2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Eliminated requests per cache transfer</a:t>
                </a:r>
              </a:p>
            </c:rich>
          </c:tx>
          <c:layout>
            <c:manualLayout>
              <c:xMode val="edge"/>
              <c:yMode val="edge"/>
              <c:x val="1.0505865091428002E-2"/>
              <c:y val="0.1236379642943962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0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87376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4029257293558998"/>
          <c:y val="2.2388058385940865E-3"/>
          <c:w val="0.6330570972258639"/>
          <c:h val="6.9588607968703253E-2"/>
        </c:manualLayout>
      </c:layout>
      <c:overlay val="0"/>
      <c:txPr>
        <a:bodyPr/>
        <a:lstStyle/>
        <a:p>
          <a:pPr>
            <a:defRPr sz="2400" b="1" i="0" baseline="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NoCaching</c:v>
          </c:tx>
          <c:spPr>
            <a:ln w="5715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Sheet1!$S$15:$S$25</c:f>
              <c:numCache>
                <c:formatCode>General</c:formatCode>
                <c:ptCount val="11"/>
                <c:pt idx="0">
                  <c:v>62311</c:v>
                </c:pt>
                <c:pt idx="1">
                  <c:v>64141</c:v>
                </c:pt>
                <c:pt idx="2">
                  <c:v>68413</c:v>
                </c:pt>
                <c:pt idx="3">
                  <c:v>73960</c:v>
                </c:pt>
                <c:pt idx="4">
                  <c:v>78220</c:v>
                </c:pt>
                <c:pt idx="5">
                  <c:v>89304</c:v>
                </c:pt>
                <c:pt idx="6">
                  <c:v>91059</c:v>
                </c:pt>
                <c:pt idx="7">
                  <c:v>88421</c:v>
                </c:pt>
                <c:pt idx="8">
                  <c:v>83096</c:v>
                </c:pt>
                <c:pt idx="9">
                  <c:v>61368</c:v>
                </c:pt>
                <c:pt idx="10">
                  <c:v>41851</c:v>
                </c:pt>
              </c:numCache>
            </c:numRef>
          </c:val>
          <c:smooth val="0"/>
        </c:ser>
        <c:ser>
          <c:idx val="2"/>
          <c:order val="1"/>
          <c:tx>
            <c:v>PT-10</c:v>
          </c:tx>
          <c:spPr>
            <a:ln w="57150" cap="rnd">
              <a:solidFill>
                <a:srgbClr val="D7B41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Sheet1!$T$15:$T$25</c:f>
              <c:numCache>
                <c:formatCode>General</c:formatCode>
                <c:ptCount val="11"/>
                <c:pt idx="0">
                  <c:v>61806</c:v>
                </c:pt>
                <c:pt idx="1">
                  <c:v>63510</c:v>
                </c:pt>
                <c:pt idx="2">
                  <c:v>67536</c:v>
                </c:pt>
                <c:pt idx="3">
                  <c:v>72906</c:v>
                </c:pt>
                <c:pt idx="4">
                  <c:v>76172</c:v>
                </c:pt>
                <c:pt idx="5">
                  <c:v>86377</c:v>
                </c:pt>
                <c:pt idx="6">
                  <c:v>87730</c:v>
                </c:pt>
                <c:pt idx="7">
                  <c:v>84779</c:v>
                </c:pt>
                <c:pt idx="8">
                  <c:v>78880</c:v>
                </c:pt>
                <c:pt idx="9">
                  <c:v>59861</c:v>
                </c:pt>
                <c:pt idx="10">
                  <c:v>41291</c:v>
                </c:pt>
              </c:numCache>
            </c:numRef>
          </c:val>
          <c:smooth val="0"/>
        </c:ser>
        <c:ser>
          <c:idx val="1"/>
          <c:order val="2"/>
          <c:tx>
            <c:v>PT-50</c:v>
          </c:tx>
          <c:spPr>
            <a:ln w="57150" cap="rnd">
              <a:solidFill>
                <a:srgbClr val="00B050"/>
              </a:solidFill>
              <a:prstDash val="dashDot"/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Sheet1!$U$15:$U$25</c:f>
              <c:numCache>
                <c:formatCode>General</c:formatCode>
                <c:ptCount val="11"/>
                <c:pt idx="0">
                  <c:v>61539</c:v>
                </c:pt>
                <c:pt idx="1">
                  <c:v>63159</c:v>
                </c:pt>
                <c:pt idx="2">
                  <c:v>67078</c:v>
                </c:pt>
                <c:pt idx="3">
                  <c:v>72114</c:v>
                </c:pt>
                <c:pt idx="4">
                  <c:v>75036</c:v>
                </c:pt>
                <c:pt idx="5">
                  <c:v>84723</c:v>
                </c:pt>
                <c:pt idx="6">
                  <c:v>85598</c:v>
                </c:pt>
                <c:pt idx="7">
                  <c:v>82158</c:v>
                </c:pt>
                <c:pt idx="8">
                  <c:v>75811</c:v>
                </c:pt>
                <c:pt idx="9">
                  <c:v>58851</c:v>
                </c:pt>
                <c:pt idx="10">
                  <c:v>40763</c:v>
                </c:pt>
              </c:numCache>
            </c:numRef>
          </c:val>
          <c:smooth val="0"/>
        </c:ser>
        <c:ser>
          <c:idx val="3"/>
          <c:order val="3"/>
          <c:tx>
            <c:v>PT-100</c:v>
          </c:tx>
          <c:spPr>
            <a:ln w="5715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Sheet1!$V$15:$V$25</c:f>
              <c:numCache>
                <c:formatCode>General</c:formatCode>
                <c:ptCount val="11"/>
                <c:pt idx="0">
                  <c:v>61467</c:v>
                </c:pt>
                <c:pt idx="1">
                  <c:v>63042</c:v>
                </c:pt>
                <c:pt idx="2">
                  <c:v>66900</c:v>
                </c:pt>
                <c:pt idx="3">
                  <c:v>71745</c:v>
                </c:pt>
                <c:pt idx="4">
                  <c:v>74461</c:v>
                </c:pt>
                <c:pt idx="5">
                  <c:v>83776</c:v>
                </c:pt>
                <c:pt idx="6">
                  <c:v>84448</c:v>
                </c:pt>
                <c:pt idx="7">
                  <c:v>80969</c:v>
                </c:pt>
                <c:pt idx="8">
                  <c:v>74527</c:v>
                </c:pt>
                <c:pt idx="9">
                  <c:v>58384</c:v>
                </c:pt>
                <c:pt idx="10">
                  <c:v>40523</c:v>
                </c:pt>
              </c:numCache>
            </c:numRef>
          </c:val>
          <c:smooth val="0"/>
        </c:ser>
        <c:ser>
          <c:idx val="4"/>
          <c:order val="4"/>
          <c:tx>
            <c:v>PT-1000</c:v>
          </c:tx>
          <c:spPr>
            <a:ln w="69850" cap="rnd">
              <a:solidFill>
                <a:schemeClr val="accent1">
                  <a:lumMod val="60000"/>
                  <a:lumOff val="4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Sheet1!$W$15:$W$25</c:f>
              <c:numCache>
                <c:formatCode>General</c:formatCode>
                <c:ptCount val="11"/>
                <c:pt idx="0">
                  <c:v>61293</c:v>
                </c:pt>
                <c:pt idx="1">
                  <c:v>62829</c:v>
                </c:pt>
                <c:pt idx="2">
                  <c:v>66626</c:v>
                </c:pt>
                <c:pt idx="3">
                  <c:v>71304</c:v>
                </c:pt>
                <c:pt idx="4">
                  <c:v>73609</c:v>
                </c:pt>
                <c:pt idx="5">
                  <c:v>82473</c:v>
                </c:pt>
                <c:pt idx="6">
                  <c:v>82607</c:v>
                </c:pt>
                <c:pt idx="7">
                  <c:v>78743</c:v>
                </c:pt>
                <c:pt idx="8">
                  <c:v>71750</c:v>
                </c:pt>
                <c:pt idx="9">
                  <c:v>56836</c:v>
                </c:pt>
                <c:pt idx="10">
                  <c:v>39596</c:v>
                </c:pt>
              </c:numCache>
            </c:numRef>
          </c:val>
          <c:smooth val="0"/>
        </c:ser>
        <c:ser>
          <c:idx val="5"/>
          <c:order val="5"/>
          <c:tx>
            <c:v>PT-Unlimited</c:v>
          </c:tx>
          <c:spPr>
            <a:ln w="57150" cap="rnd">
              <a:solidFill>
                <a:schemeClr val="accent4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Sheet1!$X$15:$X$25</c:f>
              <c:numCache>
                <c:formatCode>General</c:formatCode>
                <c:ptCount val="11"/>
                <c:pt idx="0">
                  <c:v>61283</c:v>
                </c:pt>
                <c:pt idx="1">
                  <c:v>62781</c:v>
                </c:pt>
                <c:pt idx="2">
                  <c:v>66515</c:v>
                </c:pt>
                <c:pt idx="3">
                  <c:v>71090</c:v>
                </c:pt>
                <c:pt idx="4">
                  <c:v>73274</c:v>
                </c:pt>
                <c:pt idx="5">
                  <c:v>81799</c:v>
                </c:pt>
                <c:pt idx="6">
                  <c:v>81584</c:v>
                </c:pt>
                <c:pt idx="7">
                  <c:v>77474</c:v>
                </c:pt>
                <c:pt idx="8">
                  <c:v>70007</c:v>
                </c:pt>
                <c:pt idx="9">
                  <c:v>55767</c:v>
                </c:pt>
                <c:pt idx="10">
                  <c:v>38922</c:v>
                </c:pt>
              </c:numCache>
            </c:numRef>
          </c:val>
          <c:smooth val="0"/>
        </c:ser>
        <c:ser>
          <c:idx val="6"/>
          <c:order val="6"/>
          <c:tx>
            <c:v>PT-IdealCache</c:v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Sheet1!$R$15:$R$25</c:f>
              <c:numCache>
                <c:formatCode>h</c:formatCode>
                <c:ptCount val="11"/>
                <c:pt idx="0">
                  <c:v>3.5416666666666701</c:v>
                </c:pt>
                <c:pt idx="1">
                  <c:v>3.5833333333333401</c:v>
                </c:pt>
                <c:pt idx="2">
                  <c:v>3.625</c:v>
                </c:pt>
                <c:pt idx="3">
                  <c:v>3.6666666666666701</c:v>
                </c:pt>
                <c:pt idx="4">
                  <c:v>3.7083333333333401</c:v>
                </c:pt>
                <c:pt idx="5">
                  <c:v>3.75</c:v>
                </c:pt>
                <c:pt idx="6">
                  <c:v>3.7916666666666701</c:v>
                </c:pt>
                <c:pt idx="7">
                  <c:v>3.8333333333333401</c:v>
                </c:pt>
                <c:pt idx="8">
                  <c:v>3.875</c:v>
                </c:pt>
                <c:pt idx="9">
                  <c:v>3.9166666666666701</c:v>
                </c:pt>
                <c:pt idx="10">
                  <c:v>3.9583333333333401</c:v>
                </c:pt>
              </c:numCache>
            </c:numRef>
          </c:cat>
          <c:val>
            <c:numRef>
              <c:f>Sheet1!$Y$15:$Y$25</c:f>
              <c:numCache>
                <c:formatCode>General</c:formatCode>
                <c:ptCount val="11"/>
                <c:pt idx="0">
                  <c:v>60050</c:v>
                </c:pt>
                <c:pt idx="1">
                  <c:v>61562</c:v>
                </c:pt>
                <c:pt idx="2">
                  <c:v>64914</c:v>
                </c:pt>
                <c:pt idx="3">
                  <c:v>68789</c:v>
                </c:pt>
                <c:pt idx="4">
                  <c:v>69748</c:v>
                </c:pt>
                <c:pt idx="5">
                  <c:v>77083</c:v>
                </c:pt>
                <c:pt idx="6">
                  <c:v>75904</c:v>
                </c:pt>
                <c:pt idx="7">
                  <c:v>72426</c:v>
                </c:pt>
                <c:pt idx="8">
                  <c:v>64820</c:v>
                </c:pt>
                <c:pt idx="9">
                  <c:v>52747</c:v>
                </c:pt>
                <c:pt idx="10">
                  <c:v>37382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5486288"/>
        <c:axId val="1425492272"/>
      </c:lineChart>
      <c:catAx>
        <c:axId val="14254862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h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92272"/>
        <c:crosses val="autoZero"/>
        <c:auto val="1"/>
        <c:lblAlgn val="ctr"/>
        <c:lblOffset val="100"/>
        <c:noMultiLvlLbl val="0"/>
      </c:catAx>
      <c:valAx>
        <c:axId val="1425492272"/>
        <c:scaling>
          <c:orientation val="minMax"/>
          <c:min val="3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# of Requests (per hour)</a:t>
                </a:r>
              </a:p>
            </c:rich>
          </c:tx>
          <c:layout>
            <c:manualLayout>
              <c:xMode val="edge"/>
              <c:yMode val="edge"/>
              <c:x val="1.3346323579716888E-2"/>
              <c:y val="0.1427164046354670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8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8058138722222081E-2"/>
          <c:y val="1.8724984958275565E-3"/>
          <c:w val="0.94923879440785608"/>
          <c:h val="0.140070107515630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multiLvlStrRef>
              <c:f>Elections!$A$74:$B$145</c:f>
              <c:multiLvlStrCache>
                <c:ptCount val="72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</c:lvl>
                <c:lvl>
                  <c:pt idx="0">
                    <c:v>11/6/12</c:v>
                  </c:pt>
                  <c:pt idx="24">
                    <c:v>11/7/12</c:v>
                  </c:pt>
                  <c:pt idx="48">
                    <c:v>11/8/12</c:v>
                  </c:pt>
                </c:lvl>
              </c:multiLvlStrCache>
            </c:multiLvlStrRef>
          </c:cat>
          <c:val>
            <c:numRef>
              <c:f>Elections!$C$74:$C$145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5</c:v>
                </c:pt>
                <c:pt idx="11">
                  <c:v>5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10</c:v>
                </c:pt>
                <c:pt idx="16">
                  <c:v>15</c:v>
                </c:pt>
                <c:pt idx="17">
                  <c:v>20</c:v>
                </c:pt>
                <c:pt idx="18">
                  <c:v>28</c:v>
                </c:pt>
                <c:pt idx="19">
                  <c:v>32</c:v>
                </c:pt>
                <c:pt idx="20">
                  <c:v>35</c:v>
                </c:pt>
                <c:pt idx="21">
                  <c:v>50</c:v>
                </c:pt>
                <c:pt idx="22">
                  <c:v>53</c:v>
                </c:pt>
                <c:pt idx="23">
                  <c:v>53</c:v>
                </c:pt>
                <c:pt idx="24">
                  <c:v>53</c:v>
                </c:pt>
                <c:pt idx="25">
                  <c:v>53</c:v>
                </c:pt>
                <c:pt idx="26">
                  <c:v>53</c:v>
                </c:pt>
                <c:pt idx="27">
                  <c:v>53</c:v>
                </c:pt>
                <c:pt idx="28">
                  <c:v>53</c:v>
                </c:pt>
                <c:pt idx="29">
                  <c:v>53</c:v>
                </c:pt>
                <c:pt idx="30">
                  <c:v>53</c:v>
                </c:pt>
                <c:pt idx="31">
                  <c:v>53</c:v>
                </c:pt>
                <c:pt idx="32">
                  <c:v>53</c:v>
                </c:pt>
                <c:pt idx="33">
                  <c:v>53</c:v>
                </c:pt>
                <c:pt idx="34">
                  <c:v>53</c:v>
                </c:pt>
                <c:pt idx="35">
                  <c:v>53</c:v>
                </c:pt>
                <c:pt idx="36">
                  <c:v>53</c:v>
                </c:pt>
                <c:pt idx="37">
                  <c:v>53</c:v>
                </c:pt>
                <c:pt idx="38">
                  <c:v>53</c:v>
                </c:pt>
                <c:pt idx="39">
                  <c:v>53</c:v>
                </c:pt>
                <c:pt idx="40">
                  <c:v>53</c:v>
                </c:pt>
                <c:pt idx="41">
                  <c:v>53</c:v>
                </c:pt>
                <c:pt idx="42">
                  <c:v>53</c:v>
                </c:pt>
                <c:pt idx="43">
                  <c:v>53</c:v>
                </c:pt>
                <c:pt idx="44">
                  <c:v>53</c:v>
                </c:pt>
                <c:pt idx="45">
                  <c:v>53</c:v>
                </c:pt>
                <c:pt idx="46">
                  <c:v>53</c:v>
                </c:pt>
                <c:pt idx="47">
                  <c:v>53</c:v>
                </c:pt>
                <c:pt idx="48">
                  <c:v>53</c:v>
                </c:pt>
                <c:pt idx="49">
                  <c:v>53</c:v>
                </c:pt>
                <c:pt idx="50">
                  <c:v>53</c:v>
                </c:pt>
                <c:pt idx="51">
                  <c:v>53</c:v>
                </c:pt>
                <c:pt idx="52">
                  <c:v>53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6224320"/>
        <c:axId val="1276221056"/>
      </c:lineChart>
      <c:catAx>
        <c:axId val="12762243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221056"/>
        <c:crosses val="autoZero"/>
        <c:auto val="1"/>
        <c:lblAlgn val="ctr"/>
        <c:lblOffset val="100"/>
        <c:noMultiLvlLbl val="0"/>
      </c:catAx>
      <c:valAx>
        <c:axId val="1276221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800" b="1" baseline="0" dirty="0" smtClean="0">
                    <a:solidFill>
                      <a:schemeClr val="tx1"/>
                    </a:solidFill>
                  </a:rPr>
                  <a:t>Trending Keywords </a:t>
                </a:r>
                <a:endParaRPr lang="en-US" sz="2800" b="1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7.3687673164917686E-3"/>
              <c:y val="5.2475234950469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8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224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IdealCache</c:v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Elections!$J$50:$J$145</c:f>
              <c:numCache>
                <c:formatCode>General</c:formatCode>
                <c:ptCount val="96"/>
                <c:pt idx="0">
                  <c:v>20782</c:v>
                </c:pt>
                <c:pt idx="1">
                  <c:v>14173</c:v>
                </c:pt>
                <c:pt idx="2">
                  <c:v>10651</c:v>
                </c:pt>
                <c:pt idx="3">
                  <c:v>10581</c:v>
                </c:pt>
                <c:pt idx="4">
                  <c:v>15860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48521</c:v>
                </c:pt>
                <c:pt idx="32">
                  <c:v>52792</c:v>
                </c:pt>
                <c:pt idx="33">
                  <c:v>55584</c:v>
                </c:pt>
                <c:pt idx="34">
                  <c:v>58078</c:v>
                </c:pt>
                <c:pt idx="35">
                  <c:v>58155</c:v>
                </c:pt>
                <c:pt idx="36">
                  <c:v>58546</c:v>
                </c:pt>
                <c:pt idx="37">
                  <c:v>60050</c:v>
                </c:pt>
                <c:pt idx="38">
                  <c:v>61562</c:v>
                </c:pt>
                <c:pt idx="39">
                  <c:v>64914</c:v>
                </c:pt>
                <c:pt idx="40">
                  <c:v>68789</c:v>
                </c:pt>
                <c:pt idx="41">
                  <c:v>69748</c:v>
                </c:pt>
                <c:pt idx="42">
                  <c:v>77083</c:v>
                </c:pt>
                <c:pt idx="43">
                  <c:v>75904</c:v>
                </c:pt>
                <c:pt idx="44">
                  <c:v>72426</c:v>
                </c:pt>
                <c:pt idx="45">
                  <c:v>64820</c:v>
                </c:pt>
                <c:pt idx="46">
                  <c:v>52747</c:v>
                </c:pt>
                <c:pt idx="47">
                  <c:v>37382</c:v>
                </c:pt>
                <c:pt idx="48">
                  <c:v>24419</c:v>
                </c:pt>
                <c:pt idx="49">
                  <c:v>16126</c:v>
                </c:pt>
                <c:pt idx="50">
                  <c:v>11880</c:v>
                </c:pt>
                <c:pt idx="51">
                  <c:v>11847</c:v>
                </c:pt>
                <c:pt idx="52">
                  <c:v>17539</c:v>
                </c:pt>
                <c:pt idx="53">
                  <c:v>25854</c:v>
                </c:pt>
                <c:pt idx="54">
                  <c:v>32937</c:v>
                </c:pt>
                <c:pt idx="55">
                  <c:v>40237</c:v>
                </c:pt>
                <c:pt idx="56">
                  <c:v>44845</c:v>
                </c:pt>
                <c:pt idx="57">
                  <c:v>47771</c:v>
                </c:pt>
                <c:pt idx="58">
                  <c:v>50564</c:v>
                </c:pt>
                <c:pt idx="59">
                  <c:v>52267</c:v>
                </c:pt>
                <c:pt idx="60">
                  <c:v>51806</c:v>
                </c:pt>
                <c:pt idx="61">
                  <c:v>55004</c:v>
                </c:pt>
                <c:pt idx="62">
                  <c:v>56638</c:v>
                </c:pt>
                <c:pt idx="63">
                  <c:v>59578</c:v>
                </c:pt>
                <c:pt idx="64">
                  <c:v>62384</c:v>
                </c:pt>
                <c:pt idx="65">
                  <c:v>64925</c:v>
                </c:pt>
                <c:pt idx="66">
                  <c:v>70740</c:v>
                </c:pt>
                <c:pt idx="67">
                  <c:v>71535</c:v>
                </c:pt>
                <c:pt idx="68">
                  <c:v>67022</c:v>
                </c:pt>
                <c:pt idx="69">
                  <c:v>55897</c:v>
                </c:pt>
                <c:pt idx="70">
                  <c:v>42557</c:v>
                </c:pt>
                <c:pt idx="71">
                  <c:v>30601</c:v>
                </c:pt>
                <c:pt idx="72">
                  <c:v>20409</c:v>
                </c:pt>
                <c:pt idx="73">
                  <c:v>13461</c:v>
                </c:pt>
                <c:pt idx="74">
                  <c:v>10546</c:v>
                </c:pt>
                <c:pt idx="75">
                  <c:v>11280</c:v>
                </c:pt>
                <c:pt idx="76">
                  <c:v>16515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2"/>
          <c:order val="1"/>
          <c:tx>
            <c:v>10</c:v>
          </c:tx>
          <c:spPr>
            <a:ln w="12700" cap="rnd">
              <a:solidFill>
                <a:schemeClr val="bg2">
                  <a:lumMod val="25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Elections!$K$50:$K$145</c:f>
              <c:numCache>
                <c:formatCode>General</c:formatCode>
                <c:ptCount val="96"/>
                <c:pt idx="0">
                  <c:v>20828</c:v>
                </c:pt>
                <c:pt idx="1">
                  <c:v>14217</c:v>
                </c:pt>
                <c:pt idx="2">
                  <c:v>10674</c:v>
                </c:pt>
                <c:pt idx="3">
                  <c:v>10639</c:v>
                </c:pt>
                <c:pt idx="4">
                  <c:v>15946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58373</c:v>
                </c:pt>
                <c:pt idx="35">
                  <c:v>59255</c:v>
                </c:pt>
                <c:pt idx="36">
                  <c:v>59909</c:v>
                </c:pt>
                <c:pt idx="37">
                  <c:v>61806</c:v>
                </c:pt>
                <c:pt idx="38">
                  <c:v>63510</c:v>
                </c:pt>
                <c:pt idx="39">
                  <c:v>67536</c:v>
                </c:pt>
                <c:pt idx="40">
                  <c:v>72906</c:v>
                </c:pt>
                <c:pt idx="41">
                  <c:v>76172</c:v>
                </c:pt>
                <c:pt idx="42">
                  <c:v>86377</c:v>
                </c:pt>
                <c:pt idx="43">
                  <c:v>87730</c:v>
                </c:pt>
                <c:pt idx="44">
                  <c:v>84779</c:v>
                </c:pt>
                <c:pt idx="45">
                  <c:v>78880</c:v>
                </c:pt>
                <c:pt idx="46">
                  <c:v>59861</c:v>
                </c:pt>
                <c:pt idx="47">
                  <c:v>41291</c:v>
                </c:pt>
                <c:pt idx="48">
                  <c:v>26624</c:v>
                </c:pt>
                <c:pt idx="49">
                  <c:v>17696</c:v>
                </c:pt>
                <c:pt idx="50">
                  <c:v>13142</c:v>
                </c:pt>
                <c:pt idx="51">
                  <c:v>13855</c:v>
                </c:pt>
                <c:pt idx="52">
                  <c:v>20995</c:v>
                </c:pt>
                <c:pt idx="53">
                  <c:v>30183</c:v>
                </c:pt>
                <c:pt idx="54">
                  <c:v>36771</c:v>
                </c:pt>
                <c:pt idx="55">
                  <c:v>43896</c:v>
                </c:pt>
                <c:pt idx="56">
                  <c:v>48191</c:v>
                </c:pt>
                <c:pt idx="57">
                  <c:v>50619</c:v>
                </c:pt>
                <c:pt idx="58">
                  <c:v>53131</c:v>
                </c:pt>
                <c:pt idx="59">
                  <c:v>54598</c:v>
                </c:pt>
                <c:pt idx="60">
                  <c:v>54060</c:v>
                </c:pt>
                <c:pt idx="61">
                  <c:v>57487</c:v>
                </c:pt>
                <c:pt idx="62">
                  <c:v>59222</c:v>
                </c:pt>
                <c:pt idx="63">
                  <c:v>62276</c:v>
                </c:pt>
                <c:pt idx="64">
                  <c:v>65264</c:v>
                </c:pt>
                <c:pt idx="65">
                  <c:v>67821</c:v>
                </c:pt>
                <c:pt idx="66">
                  <c:v>73673</c:v>
                </c:pt>
                <c:pt idx="67">
                  <c:v>74739</c:v>
                </c:pt>
                <c:pt idx="68">
                  <c:v>69829</c:v>
                </c:pt>
                <c:pt idx="69">
                  <c:v>58173</c:v>
                </c:pt>
                <c:pt idx="70">
                  <c:v>44146</c:v>
                </c:pt>
                <c:pt idx="71">
                  <c:v>31786</c:v>
                </c:pt>
                <c:pt idx="72">
                  <c:v>21183</c:v>
                </c:pt>
                <c:pt idx="73">
                  <c:v>13983</c:v>
                </c:pt>
                <c:pt idx="74">
                  <c:v>10906</c:v>
                </c:pt>
                <c:pt idx="75">
                  <c:v>11684</c:v>
                </c:pt>
                <c:pt idx="76">
                  <c:v>17215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1"/>
          <c:order val="2"/>
          <c:tx>
            <c:v>50</c:v>
          </c:tx>
          <c:spPr>
            <a:ln w="127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Elections!$L$50:$L$145</c:f>
              <c:numCache>
                <c:formatCode>General</c:formatCode>
                <c:ptCount val="96"/>
                <c:pt idx="0">
                  <c:v>20819</c:v>
                </c:pt>
                <c:pt idx="1">
                  <c:v>14211</c:v>
                </c:pt>
                <c:pt idx="2">
                  <c:v>10669</c:v>
                </c:pt>
                <c:pt idx="3">
                  <c:v>10629</c:v>
                </c:pt>
                <c:pt idx="4">
                  <c:v>15935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58367</c:v>
                </c:pt>
                <c:pt idx="35">
                  <c:v>59159</c:v>
                </c:pt>
                <c:pt idx="36">
                  <c:v>59728</c:v>
                </c:pt>
                <c:pt idx="37">
                  <c:v>61539</c:v>
                </c:pt>
                <c:pt idx="38">
                  <c:v>63159</c:v>
                </c:pt>
                <c:pt idx="39">
                  <c:v>67078</c:v>
                </c:pt>
                <c:pt idx="40">
                  <c:v>72114</c:v>
                </c:pt>
                <c:pt idx="41">
                  <c:v>75036</c:v>
                </c:pt>
                <c:pt idx="42">
                  <c:v>84723</c:v>
                </c:pt>
                <c:pt idx="43">
                  <c:v>85598</c:v>
                </c:pt>
                <c:pt idx="44">
                  <c:v>82158</c:v>
                </c:pt>
                <c:pt idx="45">
                  <c:v>75811</c:v>
                </c:pt>
                <c:pt idx="46">
                  <c:v>58851</c:v>
                </c:pt>
                <c:pt idx="47">
                  <c:v>40763</c:v>
                </c:pt>
                <c:pt idx="48">
                  <c:v>26368</c:v>
                </c:pt>
                <c:pt idx="49">
                  <c:v>17520</c:v>
                </c:pt>
                <c:pt idx="50">
                  <c:v>12973</c:v>
                </c:pt>
                <c:pt idx="51">
                  <c:v>13550</c:v>
                </c:pt>
                <c:pt idx="52">
                  <c:v>20527</c:v>
                </c:pt>
                <c:pt idx="53">
                  <c:v>29625</c:v>
                </c:pt>
                <c:pt idx="54">
                  <c:v>36311</c:v>
                </c:pt>
                <c:pt idx="55">
                  <c:v>43524</c:v>
                </c:pt>
                <c:pt idx="56">
                  <c:v>47856</c:v>
                </c:pt>
                <c:pt idx="57">
                  <c:v>50326</c:v>
                </c:pt>
                <c:pt idx="58">
                  <c:v>52882</c:v>
                </c:pt>
                <c:pt idx="59">
                  <c:v>54369</c:v>
                </c:pt>
                <c:pt idx="60">
                  <c:v>53872</c:v>
                </c:pt>
                <c:pt idx="61">
                  <c:v>57313</c:v>
                </c:pt>
                <c:pt idx="62">
                  <c:v>59057</c:v>
                </c:pt>
                <c:pt idx="63">
                  <c:v>62116</c:v>
                </c:pt>
                <c:pt idx="64">
                  <c:v>65068</c:v>
                </c:pt>
                <c:pt idx="65">
                  <c:v>67649</c:v>
                </c:pt>
                <c:pt idx="66">
                  <c:v>73495</c:v>
                </c:pt>
                <c:pt idx="67">
                  <c:v>74130</c:v>
                </c:pt>
                <c:pt idx="68">
                  <c:v>69179</c:v>
                </c:pt>
                <c:pt idx="69">
                  <c:v>57569</c:v>
                </c:pt>
                <c:pt idx="70">
                  <c:v>43739</c:v>
                </c:pt>
                <c:pt idx="71">
                  <c:v>31456</c:v>
                </c:pt>
                <c:pt idx="72">
                  <c:v>20960</c:v>
                </c:pt>
                <c:pt idx="73">
                  <c:v>13828</c:v>
                </c:pt>
                <c:pt idx="74">
                  <c:v>10801</c:v>
                </c:pt>
                <c:pt idx="75">
                  <c:v>11587</c:v>
                </c:pt>
                <c:pt idx="76">
                  <c:v>17054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3"/>
          <c:order val="3"/>
          <c:tx>
            <c:v>100</c:v>
          </c:tx>
          <c:spPr>
            <a:ln w="12700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Elections!$M$50:$M$145</c:f>
              <c:numCache>
                <c:formatCode>General</c:formatCode>
                <c:ptCount val="96"/>
                <c:pt idx="0">
                  <c:v>20816</c:v>
                </c:pt>
                <c:pt idx="1">
                  <c:v>14207</c:v>
                </c:pt>
                <c:pt idx="2">
                  <c:v>10666</c:v>
                </c:pt>
                <c:pt idx="3">
                  <c:v>10626</c:v>
                </c:pt>
                <c:pt idx="4">
                  <c:v>15928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58366</c:v>
                </c:pt>
                <c:pt idx="35">
                  <c:v>59141</c:v>
                </c:pt>
                <c:pt idx="36">
                  <c:v>59693</c:v>
                </c:pt>
                <c:pt idx="37">
                  <c:v>61467</c:v>
                </c:pt>
                <c:pt idx="38">
                  <c:v>63042</c:v>
                </c:pt>
                <c:pt idx="39">
                  <c:v>66900</c:v>
                </c:pt>
                <c:pt idx="40">
                  <c:v>71745</c:v>
                </c:pt>
                <c:pt idx="41">
                  <c:v>74461</c:v>
                </c:pt>
                <c:pt idx="42">
                  <c:v>83776</c:v>
                </c:pt>
                <c:pt idx="43">
                  <c:v>84448</c:v>
                </c:pt>
                <c:pt idx="44">
                  <c:v>80969</c:v>
                </c:pt>
                <c:pt idx="45">
                  <c:v>74527</c:v>
                </c:pt>
                <c:pt idx="46">
                  <c:v>58384</c:v>
                </c:pt>
                <c:pt idx="47">
                  <c:v>40523</c:v>
                </c:pt>
                <c:pt idx="48">
                  <c:v>26232</c:v>
                </c:pt>
                <c:pt idx="49">
                  <c:v>17355</c:v>
                </c:pt>
                <c:pt idx="50">
                  <c:v>12844</c:v>
                </c:pt>
                <c:pt idx="51">
                  <c:v>13377</c:v>
                </c:pt>
                <c:pt idx="52">
                  <c:v>20261</c:v>
                </c:pt>
                <c:pt idx="53">
                  <c:v>29281</c:v>
                </c:pt>
                <c:pt idx="54">
                  <c:v>35892</c:v>
                </c:pt>
                <c:pt idx="55">
                  <c:v>43070</c:v>
                </c:pt>
                <c:pt idx="56">
                  <c:v>47442</c:v>
                </c:pt>
                <c:pt idx="57">
                  <c:v>49938</c:v>
                </c:pt>
                <c:pt idx="58">
                  <c:v>52463</c:v>
                </c:pt>
                <c:pt idx="59">
                  <c:v>53910</c:v>
                </c:pt>
                <c:pt idx="60">
                  <c:v>53449</c:v>
                </c:pt>
                <c:pt idx="61">
                  <c:v>56782</c:v>
                </c:pt>
                <c:pt idx="62">
                  <c:v>58439</c:v>
                </c:pt>
                <c:pt idx="63">
                  <c:v>61381</c:v>
                </c:pt>
                <c:pt idx="64">
                  <c:v>64274</c:v>
                </c:pt>
                <c:pt idx="65">
                  <c:v>66812</c:v>
                </c:pt>
                <c:pt idx="66">
                  <c:v>72631</c:v>
                </c:pt>
                <c:pt idx="67">
                  <c:v>73595</c:v>
                </c:pt>
                <c:pt idx="68">
                  <c:v>68821</c:v>
                </c:pt>
                <c:pt idx="69">
                  <c:v>57340</c:v>
                </c:pt>
                <c:pt idx="70">
                  <c:v>43581</c:v>
                </c:pt>
                <c:pt idx="71">
                  <c:v>31363</c:v>
                </c:pt>
                <c:pt idx="72">
                  <c:v>20912</c:v>
                </c:pt>
                <c:pt idx="73">
                  <c:v>13793</c:v>
                </c:pt>
                <c:pt idx="74">
                  <c:v>10779</c:v>
                </c:pt>
                <c:pt idx="75">
                  <c:v>11558</c:v>
                </c:pt>
                <c:pt idx="76">
                  <c:v>16992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4"/>
          <c:order val="4"/>
          <c:tx>
            <c:v>1000</c:v>
          </c:tx>
          <c:spPr>
            <a:ln w="127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Elections!$N$50:$N$145</c:f>
              <c:numCache>
                <c:formatCode>General</c:formatCode>
                <c:ptCount val="96"/>
                <c:pt idx="0">
                  <c:v>20808</c:v>
                </c:pt>
                <c:pt idx="1">
                  <c:v>14196</c:v>
                </c:pt>
                <c:pt idx="2">
                  <c:v>10661</c:v>
                </c:pt>
                <c:pt idx="3">
                  <c:v>10613</c:v>
                </c:pt>
                <c:pt idx="4">
                  <c:v>15915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58363</c:v>
                </c:pt>
                <c:pt idx="35">
                  <c:v>59046</c:v>
                </c:pt>
                <c:pt idx="36">
                  <c:v>59545</c:v>
                </c:pt>
                <c:pt idx="37">
                  <c:v>61293</c:v>
                </c:pt>
                <c:pt idx="38">
                  <c:v>62829</c:v>
                </c:pt>
                <c:pt idx="39">
                  <c:v>66626</c:v>
                </c:pt>
                <c:pt idx="40">
                  <c:v>71304</c:v>
                </c:pt>
                <c:pt idx="41">
                  <c:v>73609</c:v>
                </c:pt>
                <c:pt idx="42">
                  <c:v>82473</c:v>
                </c:pt>
                <c:pt idx="43">
                  <c:v>82607</c:v>
                </c:pt>
                <c:pt idx="44">
                  <c:v>78743</c:v>
                </c:pt>
                <c:pt idx="45">
                  <c:v>71750</c:v>
                </c:pt>
                <c:pt idx="46">
                  <c:v>56836</c:v>
                </c:pt>
                <c:pt idx="47">
                  <c:v>39596</c:v>
                </c:pt>
                <c:pt idx="48">
                  <c:v>25695</c:v>
                </c:pt>
                <c:pt idx="49">
                  <c:v>17053</c:v>
                </c:pt>
                <c:pt idx="50">
                  <c:v>12628</c:v>
                </c:pt>
                <c:pt idx="51">
                  <c:v>13070</c:v>
                </c:pt>
                <c:pt idx="52">
                  <c:v>19652</c:v>
                </c:pt>
                <c:pt idx="53">
                  <c:v>28488</c:v>
                </c:pt>
                <c:pt idx="54">
                  <c:v>35203</c:v>
                </c:pt>
                <c:pt idx="55">
                  <c:v>42348</c:v>
                </c:pt>
                <c:pt idx="56">
                  <c:v>46790</c:v>
                </c:pt>
                <c:pt idx="57">
                  <c:v>49369</c:v>
                </c:pt>
                <c:pt idx="58">
                  <c:v>51951</c:v>
                </c:pt>
                <c:pt idx="59">
                  <c:v>53496</c:v>
                </c:pt>
                <c:pt idx="60">
                  <c:v>53085</c:v>
                </c:pt>
                <c:pt idx="61">
                  <c:v>56390</c:v>
                </c:pt>
                <c:pt idx="62">
                  <c:v>58055</c:v>
                </c:pt>
                <c:pt idx="63">
                  <c:v>60995</c:v>
                </c:pt>
                <c:pt idx="64">
                  <c:v>63883</c:v>
                </c:pt>
                <c:pt idx="65">
                  <c:v>66393</c:v>
                </c:pt>
                <c:pt idx="66">
                  <c:v>72176</c:v>
                </c:pt>
                <c:pt idx="67">
                  <c:v>73078</c:v>
                </c:pt>
                <c:pt idx="68">
                  <c:v>68343</c:v>
                </c:pt>
                <c:pt idx="69">
                  <c:v>56946</c:v>
                </c:pt>
                <c:pt idx="70">
                  <c:v>43305</c:v>
                </c:pt>
                <c:pt idx="71">
                  <c:v>31140</c:v>
                </c:pt>
                <c:pt idx="72">
                  <c:v>20754</c:v>
                </c:pt>
                <c:pt idx="73">
                  <c:v>13683</c:v>
                </c:pt>
                <c:pt idx="74">
                  <c:v>10711</c:v>
                </c:pt>
                <c:pt idx="75">
                  <c:v>11463</c:v>
                </c:pt>
                <c:pt idx="76">
                  <c:v>16869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5"/>
          <c:order val="5"/>
          <c:tx>
            <c:v>Unlimited</c:v>
          </c:tx>
          <c:spPr>
            <a:ln w="12700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Elections!$O$50:$O$145</c:f>
              <c:numCache>
                <c:formatCode>General</c:formatCode>
                <c:ptCount val="96"/>
                <c:pt idx="0">
                  <c:v>20808</c:v>
                </c:pt>
                <c:pt idx="1">
                  <c:v>14196</c:v>
                </c:pt>
                <c:pt idx="2">
                  <c:v>10661</c:v>
                </c:pt>
                <c:pt idx="3">
                  <c:v>10613</c:v>
                </c:pt>
                <c:pt idx="4">
                  <c:v>15915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58363</c:v>
                </c:pt>
                <c:pt idx="35">
                  <c:v>59046</c:v>
                </c:pt>
                <c:pt idx="36">
                  <c:v>59545</c:v>
                </c:pt>
                <c:pt idx="37">
                  <c:v>61283</c:v>
                </c:pt>
                <c:pt idx="38">
                  <c:v>62781</c:v>
                </c:pt>
                <c:pt idx="39">
                  <c:v>66515</c:v>
                </c:pt>
                <c:pt idx="40">
                  <c:v>71090</c:v>
                </c:pt>
                <c:pt idx="41">
                  <c:v>73274</c:v>
                </c:pt>
                <c:pt idx="42">
                  <c:v>81799</c:v>
                </c:pt>
                <c:pt idx="43">
                  <c:v>81584</c:v>
                </c:pt>
                <c:pt idx="44">
                  <c:v>77474</c:v>
                </c:pt>
                <c:pt idx="45">
                  <c:v>70007</c:v>
                </c:pt>
                <c:pt idx="46">
                  <c:v>55767</c:v>
                </c:pt>
                <c:pt idx="47">
                  <c:v>38922</c:v>
                </c:pt>
                <c:pt idx="48">
                  <c:v>25305</c:v>
                </c:pt>
                <c:pt idx="49">
                  <c:v>16780</c:v>
                </c:pt>
                <c:pt idx="50">
                  <c:v>12432</c:v>
                </c:pt>
                <c:pt idx="51">
                  <c:v>12834</c:v>
                </c:pt>
                <c:pt idx="52">
                  <c:v>19233</c:v>
                </c:pt>
                <c:pt idx="53">
                  <c:v>27856</c:v>
                </c:pt>
                <c:pt idx="54">
                  <c:v>34637</c:v>
                </c:pt>
                <c:pt idx="55">
                  <c:v>41767</c:v>
                </c:pt>
                <c:pt idx="56">
                  <c:v>46184</c:v>
                </c:pt>
                <c:pt idx="57">
                  <c:v>48871</c:v>
                </c:pt>
                <c:pt idx="58">
                  <c:v>51483</c:v>
                </c:pt>
                <c:pt idx="59">
                  <c:v>53036</c:v>
                </c:pt>
                <c:pt idx="60">
                  <c:v>52687</c:v>
                </c:pt>
                <c:pt idx="61">
                  <c:v>55885</c:v>
                </c:pt>
                <c:pt idx="62">
                  <c:v>57505</c:v>
                </c:pt>
                <c:pt idx="63">
                  <c:v>60431</c:v>
                </c:pt>
                <c:pt idx="64">
                  <c:v>63268</c:v>
                </c:pt>
                <c:pt idx="65">
                  <c:v>65769</c:v>
                </c:pt>
                <c:pt idx="66">
                  <c:v>71550</c:v>
                </c:pt>
                <c:pt idx="67">
                  <c:v>72386</c:v>
                </c:pt>
                <c:pt idx="68">
                  <c:v>67719</c:v>
                </c:pt>
                <c:pt idx="69">
                  <c:v>56450</c:v>
                </c:pt>
                <c:pt idx="70">
                  <c:v>42914</c:v>
                </c:pt>
                <c:pt idx="71">
                  <c:v>30851</c:v>
                </c:pt>
                <c:pt idx="72">
                  <c:v>20561</c:v>
                </c:pt>
                <c:pt idx="73">
                  <c:v>13564</c:v>
                </c:pt>
                <c:pt idx="74">
                  <c:v>10632</c:v>
                </c:pt>
                <c:pt idx="75">
                  <c:v>11384</c:v>
                </c:pt>
                <c:pt idx="76">
                  <c:v>16694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6"/>
          <c:order val="6"/>
          <c:tx>
            <c:v>NoCaching</c:v>
          </c:tx>
          <c:spPr>
            <a:ln w="12700" cap="rnd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Elections!$P$50:$P$145</c:f>
              <c:numCache>
                <c:formatCode>General</c:formatCode>
                <c:ptCount val="96"/>
                <c:pt idx="0">
                  <c:v>20877</c:v>
                </c:pt>
                <c:pt idx="1">
                  <c:v>14254</c:v>
                </c:pt>
                <c:pt idx="2">
                  <c:v>10710</c:v>
                </c:pt>
                <c:pt idx="3">
                  <c:v>10684</c:v>
                </c:pt>
                <c:pt idx="4">
                  <c:v>16038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58373</c:v>
                </c:pt>
                <c:pt idx="35">
                  <c:v>59475</c:v>
                </c:pt>
                <c:pt idx="36">
                  <c:v>60285</c:v>
                </c:pt>
                <c:pt idx="37">
                  <c:v>62311</c:v>
                </c:pt>
                <c:pt idx="38">
                  <c:v>64141</c:v>
                </c:pt>
                <c:pt idx="39">
                  <c:v>68413</c:v>
                </c:pt>
                <c:pt idx="40">
                  <c:v>73960</c:v>
                </c:pt>
                <c:pt idx="41">
                  <c:v>78220</c:v>
                </c:pt>
                <c:pt idx="42">
                  <c:v>89304</c:v>
                </c:pt>
                <c:pt idx="43">
                  <c:v>91059</c:v>
                </c:pt>
                <c:pt idx="44">
                  <c:v>88421</c:v>
                </c:pt>
                <c:pt idx="45">
                  <c:v>83096</c:v>
                </c:pt>
                <c:pt idx="46">
                  <c:v>61368</c:v>
                </c:pt>
                <c:pt idx="47">
                  <c:v>41851</c:v>
                </c:pt>
                <c:pt idx="48">
                  <c:v>26974</c:v>
                </c:pt>
                <c:pt idx="49">
                  <c:v>17953</c:v>
                </c:pt>
                <c:pt idx="50">
                  <c:v>13437</c:v>
                </c:pt>
                <c:pt idx="51">
                  <c:v>14269</c:v>
                </c:pt>
                <c:pt idx="52">
                  <c:v>21727</c:v>
                </c:pt>
                <c:pt idx="53">
                  <c:v>30965</c:v>
                </c:pt>
                <c:pt idx="54">
                  <c:v>37350</c:v>
                </c:pt>
                <c:pt idx="55">
                  <c:v>44405</c:v>
                </c:pt>
                <c:pt idx="56">
                  <c:v>48542</c:v>
                </c:pt>
                <c:pt idx="57">
                  <c:v>50913</c:v>
                </c:pt>
                <c:pt idx="58">
                  <c:v>53402</c:v>
                </c:pt>
                <c:pt idx="59">
                  <c:v>54804</c:v>
                </c:pt>
                <c:pt idx="60">
                  <c:v>54214</c:v>
                </c:pt>
                <c:pt idx="61">
                  <c:v>57646</c:v>
                </c:pt>
                <c:pt idx="62">
                  <c:v>59364</c:v>
                </c:pt>
                <c:pt idx="63">
                  <c:v>62416</c:v>
                </c:pt>
                <c:pt idx="64">
                  <c:v>65373</c:v>
                </c:pt>
                <c:pt idx="65">
                  <c:v>67932</c:v>
                </c:pt>
                <c:pt idx="66">
                  <c:v>73805</c:v>
                </c:pt>
                <c:pt idx="67">
                  <c:v>74856</c:v>
                </c:pt>
                <c:pt idx="68">
                  <c:v>69885</c:v>
                </c:pt>
                <c:pt idx="69">
                  <c:v>58253</c:v>
                </c:pt>
                <c:pt idx="70">
                  <c:v>44196</c:v>
                </c:pt>
                <c:pt idx="71">
                  <c:v>31828</c:v>
                </c:pt>
                <c:pt idx="72">
                  <c:v>21206</c:v>
                </c:pt>
                <c:pt idx="73">
                  <c:v>13997</c:v>
                </c:pt>
                <c:pt idx="74">
                  <c:v>10919</c:v>
                </c:pt>
                <c:pt idx="75">
                  <c:v>11703</c:v>
                </c:pt>
                <c:pt idx="76">
                  <c:v>17249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221600"/>
        <c:axId val="1276219968"/>
      </c:lineChart>
      <c:catAx>
        <c:axId val="1276221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219968"/>
        <c:crosses val="autoZero"/>
        <c:auto val="1"/>
        <c:lblAlgn val="ctr"/>
        <c:lblOffset val="100"/>
        <c:noMultiLvlLbl val="0"/>
      </c:catAx>
      <c:valAx>
        <c:axId val="1276219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# of Requests (per hour)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221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Reuse</a:t>
            </a:r>
            <a:r>
              <a:rPr lang="en-US" baseline="0"/>
              <a:t> Distance Study 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Election!$D$2:$D$44</c:f>
              <c:numCache>
                <c:formatCode>General</c:formatCode>
                <c:ptCount val="43"/>
                <c:pt idx="0">
                  <c:v>14949</c:v>
                </c:pt>
                <c:pt idx="1">
                  <c:v>18536</c:v>
                </c:pt>
                <c:pt idx="2">
                  <c:v>21311</c:v>
                </c:pt>
                <c:pt idx="3">
                  <c:v>23793</c:v>
                </c:pt>
                <c:pt idx="4">
                  <c:v>25920</c:v>
                </c:pt>
                <c:pt idx="5">
                  <c:v>27992</c:v>
                </c:pt>
                <c:pt idx="6">
                  <c:v>29911</c:v>
                </c:pt>
                <c:pt idx="7">
                  <c:v>31683</c:v>
                </c:pt>
                <c:pt idx="8">
                  <c:v>33369</c:v>
                </c:pt>
                <c:pt idx="9">
                  <c:v>34846</c:v>
                </c:pt>
                <c:pt idx="10">
                  <c:v>36058</c:v>
                </c:pt>
                <c:pt idx="11">
                  <c:v>36912</c:v>
                </c:pt>
                <c:pt idx="12">
                  <c:v>37633</c:v>
                </c:pt>
                <c:pt idx="13">
                  <c:v>38294</c:v>
                </c:pt>
                <c:pt idx="14">
                  <c:v>38921</c:v>
                </c:pt>
                <c:pt idx="15">
                  <c:v>39463</c:v>
                </c:pt>
                <c:pt idx="16">
                  <c:v>40001</c:v>
                </c:pt>
                <c:pt idx="17">
                  <c:v>40593</c:v>
                </c:pt>
                <c:pt idx="18">
                  <c:v>41183</c:v>
                </c:pt>
                <c:pt idx="19">
                  <c:v>41684</c:v>
                </c:pt>
                <c:pt idx="20">
                  <c:v>42213</c:v>
                </c:pt>
                <c:pt idx="21">
                  <c:v>42751</c:v>
                </c:pt>
                <c:pt idx="22">
                  <c:v>43321</c:v>
                </c:pt>
                <c:pt idx="23">
                  <c:v>43975</c:v>
                </c:pt>
                <c:pt idx="24">
                  <c:v>44659</c:v>
                </c:pt>
                <c:pt idx="25">
                  <c:v>45226</c:v>
                </c:pt>
                <c:pt idx="26">
                  <c:v>45725</c:v>
                </c:pt>
                <c:pt idx="27">
                  <c:v>46161</c:v>
                </c:pt>
                <c:pt idx="28">
                  <c:v>46552</c:v>
                </c:pt>
                <c:pt idx="29">
                  <c:v>46906</c:v>
                </c:pt>
                <c:pt idx="30">
                  <c:v>47200</c:v>
                </c:pt>
                <c:pt idx="31">
                  <c:v>47478</c:v>
                </c:pt>
                <c:pt idx="32">
                  <c:v>47699</c:v>
                </c:pt>
                <c:pt idx="33">
                  <c:v>47875</c:v>
                </c:pt>
                <c:pt idx="34">
                  <c:v>48005</c:v>
                </c:pt>
                <c:pt idx="35">
                  <c:v>48102</c:v>
                </c:pt>
                <c:pt idx="36">
                  <c:v>48187</c:v>
                </c:pt>
                <c:pt idx="37">
                  <c:v>48237</c:v>
                </c:pt>
                <c:pt idx="38">
                  <c:v>48276</c:v>
                </c:pt>
                <c:pt idx="39">
                  <c:v>48302</c:v>
                </c:pt>
                <c:pt idx="40">
                  <c:v>48326</c:v>
                </c:pt>
                <c:pt idx="41">
                  <c:v>48340</c:v>
                </c:pt>
                <c:pt idx="42">
                  <c:v>48343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788048"/>
        <c:axId val="1276784240"/>
      </c:lineChart>
      <c:catAx>
        <c:axId val="12767880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784240"/>
        <c:crosses val="autoZero"/>
        <c:auto val="1"/>
        <c:lblAlgn val="ctr"/>
        <c:lblOffset val="100"/>
        <c:noMultiLvlLbl val="0"/>
      </c:catAx>
      <c:valAx>
        <c:axId val="127678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Users #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78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NoCaching</c:v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Elections!$F$50:$F$145</c:f>
              <c:numCache>
                <c:formatCode>General</c:formatCode>
                <c:ptCount val="96"/>
                <c:pt idx="0">
                  <c:v>20877</c:v>
                </c:pt>
                <c:pt idx="1">
                  <c:v>14254</c:v>
                </c:pt>
                <c:pt idx="2">
                  <c:v>10710</c:v>
                </c:pt>
                <c:pt idx="3">
                  <c:v>10684</c:v>
                </c:pt>
                <c:pt idx="4">
                  <c:v>16038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58373</c:v>
                </c:pt>
                <c:pt idx="35">
                  <c:v>59475</c:v>
                </c:pt>
                <c:pt idx="36">
                  <c:v>60285</c:v>
                </c:pt>
                <c:pt idx="37">
                  <c:v>62311</c:v>
                </c:pt>
                <c:pt idx="38">
                  <c:v>64141</c:v>
                </c:pt>
                <c:pt idx="39">
                  <c:v>68413</c:v>
                </c:pt>
                <c:pt idx="40">
                  <c:v>73960</c:v>
                </c:pt>
                <c:pt idx="41">
                  <c:v>78220</c:v>
                </c:pt>
                <c:pt idx="42">
                  <c:v>89304</c:v>
                </c:pt>
                <c:pt idx="43">
                  <c:v>91059</c:v>
                </c:pt>
                <c:pt idx="44">
                  <c:v>88421</c:v>
                </c:pt>
                <c:pt idx="45">
                  <c:v>83096</c:v>
                </c:pt>
                <c:pt idx="46">
                  <c:v>61368</c:v>
                </c:pt>
                <c:pt idx="47">
                  <c:v>41851</c:v>
                </c:pt>
                <c:pt idx="48">
                  <c:v>26974</c:v>
                </c:pt>
                <c:pt idx="49">
                  <c:v>17953</c:v>
                </c:pt>
                <c:pt idx="50">
                  <c:v>13437</c:v>
                </c:pt>
                <c:pt idx="51">
                  <c:v>14269</c:v>
                </c:pt>
                <c:pt idx="52">
                  <c:v>21727</c:v>
                </c:pt>
                <c:pt idx="53">
                  <c:v>30965</c:v>
                </c:pt>
                <c:pt idx="54">
                  <c:v>37350</c:v>
                </c:pt>
                <c:pt idx="55">
                  <c:v>44405</c:v>
                </c:pt>
                <c:pt idx="56">
                  <c:v>48542</c:v>
                </c:pt>
                <c:pt idx="57">
                  <c:v>50913</c:v>
                </c:pt>
                <c:pt idx="58">
                  <c:v>53402</c:v>
                </c:pt>
                <c:pt idx="59">
                  <c:v>54804</c:v>
                </c:pt>
                <c:pt idx="60">
                  <c:v>54214</c:v>
                </c:pt>
                <c:pt idx="61">
                  <c:v>57646</c:v>
                </c:pt>
                <c:pt idx="62">
                  <c:v>59364</c:v>
                </c:pt>
                <c:pt idx="63">
                  <c:v>62416</c:v>
                </c:pt>
                <c:pt idx="64">
                  <c:v>65373</c:v>
                </c:pt>
                <c:pt idx="65">
                  <c:v>67932</c:v>
                </c:pt>
                <c:pt idx="66">
                  <c:v>73805</c:v>
                </c:pt>
                <c:pt idx="67">
                  <c:v>74856</c:v>
                </c:pt>
                <c:pt idx="68">
                  <c:v>69885</c:v>
                </c:pt>
                <c:pt idx="69">
                  <c:v>58253</c:v>
                </c:pt>
                <c:pt idx="70">
                  <c:v>44196</c:v>
                </c:pt>
                <c:pt idx="71">
                  <c:v>31828</c:v>
                </c:pt>
                <c:pt idx="72">
                  <c:v>21206</c:v>
                </c:pt>
                <c:pt idx="73">
                  <c:v>13997</c:v>
                </c:pt>
                <c:pt idx="74">
                  <c:v>10919</c:v>
                </c:pt>
                <c:pt idx="75">
                  <c:v>11703</c:v>
                </c:pt>
                <c:pt idx="76">
                  <c:v>17249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2"/>
          <c:order val="1"/>
          <c:tx>
            <c:v>PocketSearch</c:v>
          </c:tx>
          <c:spPr>
            <a:ln w="1270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Elections!$G$50:$G$145</c:f>
              <c:numCache>
                <c:formatCode>General</c:formatCode>
                <c:ptCount val="96"/>
                <c:pt idx="0">
                  <c:v>16422</c:v>
                </c:pt>
                <c:pt idx="1">
                  <c:v>11184</c:v>
                </c:pt>
                <c:pt idx="2">
                  <c:v>8339</c:v>
                </c:pt>
                <c:pt idx="3">
                  <c:v>7980</c:v>
                </c:pt>
                <c:pt idx="4">
                  <c:v>11721</c:v>
                </c:pt>
                <c:pt idx="5">
                  <c:v>18695</c:v>
                </c:pt>
                <c:pt idx="6">
                  <c:v>25415</c:v>
                </c:pt>
                <c:pt idx="7">
                  <c:v>31438</c:v>
                </c:pt>
                <c:pt idx="8">
                  <c:v>36274</c:v>
                </c:pt>
                <c:pt idx="9">
                  <c:v>38753</c:v>
                </c:pt>
                <c:pt idx="10">
                  <c:v>42118</c:v>
                </c:pt>
                <c:pt idx="11">
                  <c:v>43459</c:v>
                </c:pt>
                <c:pt idx="12">
                  <c:v>42556</c:v>
                </c:pt>
                <c:pt idx="13">
                  <c:v>44769</c:v>
                </c:pt>
                <c:pt idx="14">
                  <c:v>45738</c:v>
                </c:pt>
                <c:pt idx="15">
                  <c:v>47082</c:v>
                </c:pt>
                <c:pt idx="16">
                  <c:v>50992</c:v>
                </c:pt>
                <c:pt idx="17">
                  <c:v>52665</c:v>
                </c:pt>
                <c:pt idx="18">
                  <c:v>57892</c:v>
                </c:pt>
                <c:pt idx="19">
                  <c:v>59095</c:v>
                </c:pt>
                <c:pt idx="20">
                  <c:v>54846</c:v>
                </c:pt>
                <c:pt idx="21">
                  <c:v>46785</c:v>
                </c:pt>
                <c:pt idx="22">
                  <c:v>35877</c:v>
                </c:pt>
                <c:pt idx="23">
                  <c:v>24769</c:v>
                </c:pt>
                <c:pt idx="24">
                  <c:v>16598</c:v>
                </c:pt>
                <c:pt idx="25">
                  <c:v>10935</c:v>
                </c:pt>
                <c:pt idx="26">
                  <c:v>8173</c:v>
                </c:pt>
                <c:pt idx="27">
                  <c:v>8443</c:v>
                </c:pt>
                <c:pt idx="28">
                  <c:v>13116</c:v>
                </c:pt>
                <c:pt idx="29">
                  <c:v>22303</c:v>
                </c:pt>
                <c:pt idx="30">
                  <c:v>31195</c:v>
                </c:pt>
                <c:pt idx="31">
                  <c:v>36823</c:v>
                </c:pt>
                <c:pt idx="32">
                  <c:v>40911</c:v>
                </c:pt>
                <c:pt idx="33">
                  <c:v>43573</c:v>
                </c:pt>
                <c:pt idx="34">
                  <c:v>45265</c:v>
                </c:pt>
                <c:pt idx="35">
                  <c:v>46310</c:v>
                </c:pt>
                <c:pt idx="36">
                  <c:v>47008</c:v>
                </c:pt>
                <c:pt idx="37">
                  <c:v>48282</c:v>
                </c:pt>
                <c:pt idx="38">
                  <c:v>49581</c:v>
                </c:pt>
                <c:pt idx="39">
                  <c:v>52776</c:v>
                </c:pt>
                <c:pt idx="40">
                  <c:v>56661</c:v>
                </c:pt>
                <c:pt idx="41">
                  <c:v>59658</c:v>
                </c:pt>
                <c:pt idx="42">
                  <c:v>67984</c:v>
                </c:pt>
                <c:pt idx="43">
                  <c:v>69687</c:v>
                </c:pt>
                <c:pt idx="44">
                  <c:v>67479</c:v>
                </c:pt>
                <c:pt idx="45">
                  <c:v>61442</c:v>
                </c:pt>
                <c:pt idx="46">
                  <c:v>47042</c:v>
                </c:pt>
                <c:pt idx="47">
                  <c:v>32410</c:v>
                </c:pt>
                <c:pt idx="48">
                  <c:v>20930</c:v>
                </c:pt>
                <c:pt idx="49">
                  <c:v>13886</c:v>
                </c:pt>
                <c:pt idx="50">
                  <c:v>10385</c:v>
                </c:pt>
                <c:pt idx="51">
                  <c:v>10630</c:v>
                </c:pt>
                <c:pt idx="52">
                  <c:v>15704</c:v>
                </c:pt>
                <c:pt idx="53">
                  <c:v>22906</c:v>
                </c:pt>
                <c:pt idx="54">
                  <c:v>28108</c:v>
                </c:pt>
                <c:pt idx="55">
                  <c:v>33960</c:v>
                </c:pt>
                <c:pt idx="56">
                  <c:v>37607</c:v>
                </c:pt>
                <c:pt idx="57">
                  <c:v>39684</c:v>
                </c:pt>
                <c:pt idx="58">
                  <c:v>41754</c:v>
                </c:pt>
                <c:pt idx="59">
                  <c:v>42789</c:v>
                </c:pt>
                <c:pt idx="60">
                  <c:v>42413</c:v>
                </c:pt>
                <c:pt idx="61">
                  <c:v>44625</c:v>
                </c:pt>
                <c:pt idx="62">
                  <c:v>45339</c:v>
                </c:pt>
                <c:pt idx="63">
                  <c:v>47691</c:v>
                </c:pt>
                <c:pt idx="64">
                  <c:v>49946</c:v>
                </c:pt>
                <c:pt idx="65">
                  <c:v>52343</c:v>
                </c:pt>
                <c:pt idx="66">
                  <c:v>57001</c:v>
                </c:pt>
                <c:pt idx="67">
                  <c:v>57564</c:v>
                </c:pt>
                <c:pt idx="68">
                  <c:v>53956</c:v>
                </c:pt>
                <c:pt idx="69">
                  <c:v>44900</c:v>
                </c:pt>
                <c:pt idx="70">
                  <c:v>34265</c:v>
                </c:pt>
                <c:pt idx="71">
                  <c:v>24745</c:v>
                </c:pt>
                <c:pt idx="72">
                  <c:v>16545</c:v>
                </c:pt>
                <c:pt idx="73">
                  <c:v>10902</c:v>
                </c:pt>
                <c:pt idx="74">
                  <c:v>8440</c:v>
                </c:pt>
                <c:pt idx="75">
                  <c:v>8930</c:v>
                </c:pt>
                <c:pt idx="76">
                  <c:v>12665</c:v>
                </c:pt>
                <c:pt idx="77">
                  <c:v>18764</c:v>
                </c:pt>
                <c:pt idx="78">
                  <c:v>25307</c:v>
                </c:pt>
                <c:pt idx="79">
                  <c:v>30582</c:v>
                </c:pt>
                <c:pt idx="80">
                  <c:v>35412</c:v>
                </c:pt>
                <c:pt idx="81">
                  <c:v>37818</c:v>
                </c:pt>
                <c:pt idx="82">
                  <c:v>40385</c:v>
                </c:pt>
                <c:pt idx="83">
                  <c:v>41680</c:v>
                </c:pt>
                <c:pt idx="84">
                  <c:v>41972</c:v>
                </c:pt>
                <c:pt idx="85">
                  <c:v>43328</c:v>
                </c:pt>
                <c:pt idx="86">
                  <c:v>45067</c:v>
                </c:pt>
                <c:pt idx="87">
                  <c:v>46161</c:v>
                </c:pt>
                <c:pt idx="88">
                  <c:v>50335</c:v>
                </c:pt>
                <c:pt idx="89">
                  <c:v>52172</c:v>
                </c:pt>
                <c:pt idx="90">
                  <c:v>57224</c:v>
                </c:pt>
                <c:pt idx="91">
                  <c:v>56710</c:v>
                </c:pt>
                <c:pt idx="92">
                  <c:v>53834</c:v>
                </c:pt>
                <c:pt idx="93">
                  <c:v>45572</c:v>
                </c:pt>
                <c:pt idx="94">
                  <c:v>35061</c:v>
                </c:pt>
                <c:pt idx="95">
                  <c:v>25387</c:v>
                </c:pt>
              </c:numCache>
            </c:numRef>
          </c:val>
          <c:smooth val="0"/>
        </c:ser>
        <c:ser>
          <c:idx val="1"/>
          <c:order val="2"/>
          <c:tx>
            <c:v>PocketTrend</c:v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Elections!$H$50:$H$145</c:f>
              <c:numCache>
                <c:formatCode>General</c:formatCode>
                <c:ptCount val="96"/>
                <c:pt idx="0">
                  <c:v>20808</c:v>
                </c:pt>
                <c:pt idx="1">
                  <c:v>14196</c:v>
                </c:pt>
                <c:pt idx="2">
                  <c:v>10661</c:v>
                </c:pt>
                <c:pt idx="3">
                  <c:v>10613</c:v>
                </c:pt>
                <c:pt idx="4">
                  <c:v>15915</c:v>
                </c:pt>
                <c:pt idx="5">
                  <c:v>25644</c:v>
                </c:pt>
                <c:pt idx="6">
                  <c:v>33905</c:v>
                </c:pt>
                <c:pt idx="7">
                  <c:v>40999</c:v>
                </c:pt>
                <c:pt idx="8">
                  <c:v>46834</c:v>
                </c:pt>
                <c:pt idx="9">
                  <c:v>49531</c:v>
                </c:pt>
                <c:pt idx="10">
                  <c:v>53700</c:v>
                </c:pt>
                <c:pt idx="11">
                  <c:v>55573</c:v>
                </c:pt>
                <c:pt idx="12">
                  <c:v>54452</c:v>
                </c:pt>
                <c:pt idx="13">
                  <c:v>57334</c:v>
                </c:pt>
                <c:pt idx="14">
                  <c:v>59154</c:v>
                </c:pt>
                <c:pt idx="15">
                  <c:v>61519</c:v>
                </c:pt>
                <c:pt idx="16">
                  <c:v>66209</c:v>
                </c:pt>
                <c:pt idx="17">
                  <c:v>68739</c:v>
                </c:pt>
                <c:pt idx="18">
                  <c:v>75029</c:v>
                </c:pt>
                <c:pt idx="19">
                  <c:v>76369</c:v>
                </c:pt>
                <c:pt idx="20">
                  <c:v>71129</c:v>
                </c:pt>
                <c:pt idx="21">
                  <c:v>60434</c:v>
                </c:pt>
                <c:pt idx="22">
                  <c:v>46190</c:v>
                </c:pt>
                <c:pt idx="23">
                  <c:v>31666</c:v>
                </c:pt>
                <c:pt idx="24">
                  <c:v>21310</c:v>
                </c:pt>
                <c:pt idx="25">
                  <c:v>14132</c:v>
                </c:pt>
                <c:pt idx="26">
                  <c:v>10799</c:v>
                </c:pt>
                <c:pt idx="27">
                  <c:v>11204</c:v>
                </c:pt>
                <c:pt idx="28">
                  <c:v>17671</c:v>
                </c:pt>
                <c:pt idx="29">
                  <c:v>30041</c:v>
                </c:pt>
                <c:pt idx="30">
                  <c:v>41114</c:v>
                </c:pt>
                <c:pt idx="31">
                  <c:v>48526</c:v>
                </c:pt>
                <c:pt idx="32">
                  <c:v>52910</c:v>
                </c:pt>
                <c:pt idx="33">
                  <c:v>55700</c:v>
                </c:pt>
                <c:pt idx="34">
                  <c:v>58363</c:v>
                </c:pt>
                <c:pt idx="35">
                  <c:v>59046</c:v>
                </c:pt>
                <c:pt idx="36">
                  <c:v>59545</c:v>
                </c:pt>
                <c:pt idx="37">
                  <c:v>61293</c:v>
                </c:pt>
                <c:pt idx="38">
                  <c:v>62829</c:v>
                </c:pt>
                <c:pt idx="39">
                  <c:v>66626</c:v>
                </c:pt>
                <c:pt idx="40">
                  <c:v>71304</c:v>
                </c:pt>
                <c:pt idx="41">
                  <c:v>73609</c:v>
                </c:pt>
                <c:pt idx="42">
                  <c:v>82473</c:v>
                </c:pt>
                <c:pt idx="43">
                  <c:v>82607</c:v>
                </c:pt>
                <c:pt idx="44">
                  <c:v>78743</c:v>
                </c:pt>
                <c:pt idx="45">
                  <c:v>71750</c:v>
                </c:pt>
                <c:pt idx="46">
                  <c:v>56836</c:v>
                </c:pt>
                <c:pt idx="47">
                  <c:v>39596</c:v>
                </c:pt>
                <c:pt idx="48">
                  <c:v>25695</c:v>
                </c:pt>
                <c:pt idx="49">
                  <c:v>17053</c:v>
                </c:pt>
                <c:pt idx="50">
                  <c:v>12628</c:v>
                </c:pt>
                <c:pt idx="51">
                  <c:v>13070</c:v>
                </c:pt>
                <c:pt idx="52">
                  <c:v>19652</c:v>
                </c:pt>
                <c:pt idx="53">
                  <c:v>28488</c:v>
                </c:pt>
                <c:pt idx="54">
                  <c:v>35203</c:v>
                </c:pt>
                <c:pt idx="55">
                  <c:v>42348</c:v>
                </c:pt>
                <c:pt idx="56">
                  <c:v>46790</c:v>
                </c:pt>
                <c:pt idx="57">
                  <c:v>49369</c:v>
                </c:pt>
                <c:pt idx="58">
                  <c:v>51951</c:v>
                </c:pt>
                <c:pt idx="59">
                  <c:v>53496</c:v>
                </c:pt>
                <c:pt idx="60">
                  <c:v>53085</c:v>
                </c:pt>
                <c:pt idx="61">
                  <c:v>56390</c:v>
                </c:pt>
                <c:pt idx="62">
                  <c:v>58055</c:v>
                </c:pt>
                <c:pt idx="63">
                  <c:v>60995</c:v>
                </c:pt>
                <c:pt idx="64">
                  <c:v>63883</c:v>
                </c:pt>
                <c:pt idx="65">
                  <c:v>66393</c:v>
                </c:pt>
                <c:pt idx="66">
                  <c:v>72176</c:v>
                </c:pt>
                <c:pt idx="67">
                  <c:v>73078</c:v>
                </c:pt>
                <c:pt idx="68">
                  <c:v>68343</c:v>
                </c:pt>
                <c:pt idx="69">
                  <c:v>56946</c:v>
                </c:pt>
                <c:pt idx="70">
                  <c:v>43305</c:v>
                </c:pt>
                <c:pt idx="71">
                  <c:v>31140</c:v>
                </c:pt>
                <c:pt idx="72">
                  <c:v>20754</c:v>
                </c:pt>
                <c:pt idx="73">
                  <c:v>13683</c:v>
                </c:pt>
                <c:pt idx="74">
                  <c:v>10711</c:v>
                </c:pt>
                <c:pt idx="75">
                  <c:v>11463</c:v>
                </c:pt>
                <c:pt idx="76">
                  <c:v>16869</c:v>
                </c:pt>
                <c:pt idx="77">
                  <c:v>25514</c:v>
                </c:pt>
                <c:pt idx="78">
                  <c:v>33775</c:v>
                </c:pt>
                <c:pt idx="79">
                  <c:v>40209</c:v>
                </c:pt>
                <c:pt idx="80">
                  <c:v>45768</c:v>
                </c:pt>
                <c:pt idx="81">
                  <c:v>48545</c:v>
                </c:pt>
                <c:pt idx="82">
                  <c:v>51712</c:v>
                </c:pt>
                <c:pt idx="83">
                  <c:v>53337</c:v>
                </c:pt>
                <c:pt idx="84">
                  <c:v>53758</c:v>
                </c:pt>
                <c:pt idx="85">
                  <c:v>56074</c:v>
                </c:pt>
                <c:pt idx="86">
                  <c:v>58279</c:v>
                </c:pt>
                <c:pt idx="87">
                  <c:v>60325</c:v>
                </c:pt>
                <c:pt idx="88">
                  <c:v>66049</c:v>
                </c:pt>
                <c:pt idx="89">
                  <c:v>67856</c:v>
                </c:pt>
                <c:pt idx="90">
                  <c:v>74440</c:v>
                </c:pt>
                <c:pt idx="91">
                  <c:v>73597</c:v>
                </c:pt>
                <c:pt idx="92">
                  <c:v>69597</c:v>
                </c:pt>
                <c:pt idx="93">
                  <c:v>59110</c:v>
                </c:pt>
                <c:pt idx="94">
                  <c:v>45354</c:v>
                </c:pt>
                <c:pt idx="95">
                  <c:v>32536</c:v>
                </c:pt>
              </c:numCache>
            </c:numRef>
          </c:val>
          <c:smooth val="0"/>
        </c:ser>
        <c:ser>
          <c:idx val="3"/>
          <c:order val="3"/>
          <c:tx>
            <c:v>PocketSearch+Trend</c:v>
          </c:tx>
          <c:spPr>
            <a:ln w="127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multiLvlStrRef>
              <c:f>Elections!$A$50:$B$145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11/5/12</c:v>
                  </c:pt>
                  <c:pt idx="24">
                    <c:v>11/6/12</c:v>
                  </c:pt>
                  <c:pt idx="48">
                    <c:v>11/7/12</c:v>
                  </c:pt>
                  <c:pt idx="72">
                    <c:v>11/8/12</c:v>
                  </c:pt>
                </c:lvl>
              </c:multiLvlStrCache>
            </c:multiLvlStrRef>
          </c:cat>
          <c:val>
            <c:numRef>
              <c:f>Elections!$I$50:$I$145</c:f>
              <c:numCache>
                <c:formatCode>General</c:formatCode>
                <c:ptCount val="96"/>
                <c:pt idx="0">
                  <c:v>16405</c:v>
                </c:pt>
                <c:pt idx="1">
                  <c:v>11162</c:v>
                </c:pt>
                <c:pt idx="2">
                  <c:v>8324</c:v>
                </c:pt>
                <c:pt idx="3">
                  <c:v>7959</c:v>
                </c:pt>
                <c:pt idx="4">
                  <c:v>11683</c:v>
                </c:pt>
                <c:pt idx="5">
                  <c:v>18695</c:v>
                </c:pt>
                <c:pt idx="6">
                  <c:v>25415</c:v>
                </c:pt>
                <c:pt idx="7">
                  <c:v>31438</c:v>
                </c:pt>
                <c:pt idx="8">
                  <c:v>36274</c:v>
                </c:pt>
                <c:pt idx="9">
                  <c:v>38753</c:v>
                </c:pt>
                <c:pt idx="10">
                  <c:v>42118</c:v>
                </c:pt>
                <c:pt idx="11">
                  <c:v>43459</c:v>
                </c:pt>
                <c:pt idx="12">
                  <c:v>42556</c:v>
                </c:pt>
                <c:pt idx="13">
                  <c:v>44769</c:v>
                </c:pt>
                <c:pt idx="14">
                  <c:v>45738</c:v>
                </c:pt>
                <c:pt idx="15">
                  <c:v>47082</c:v>
                </c:pt>
                <c:pt idx="16">
                  <c:v>50992</c:v>
                </c:pt>
                <c:pt idx="17">
                  <c:v>52665</c:v>
                </c:pt>
                <c:pt idx="18">
                  <c:v>57892</c:v>
                </c:pt>
                <c:pt idx="19">
                  <c:v>59095</c:v>
                </c:pt>
                <c:pt idx="20">
                  <c:v>54846</c:v>
                </c:pt>
                <c:pt idx="21">
                  <c:v>46785</c:v>
                </c:pt>
                <c:pt idx="22">
                  <c:v>35877</c:v>
                </c:pt>
                <c:pt idx="23">
                  <c:v>24769</c:v>
                </c:pt>
                <c:pt idx="24">
                  <c:v>16598</c:v>
                </c:pt>
                <c:pt idx="25">
                  <c:v>10935</c:v>
                </c:pt>
                <c:pt idx="26">
                  <c:v>8173</c:v>
                </c:pt>
                <c:pt idx="27">
                  <c:v>8443</c:v>
                </c:pt>
                <c:pt idx="28">
                  <c:v>13116</c:v>
                </c:pt>
                <c:pt idx="29">
                  <c:v>22303</c:v>
                </c:pt>
                <c:pt idx="30">
                  <c:v>31195</c:v>
                </c:pt>
                <c:pt idx="31">
                  <c:v>36823</c:v>
                </c:pt>
                <c:pt idx="32">
                  <c:v>40911</c:v>
                </c:pt>
                <c:pt idx="33">
                  <c:v>43573</c:v>
                </c:pt>
                <c:pt idx="34">
                  <c:v>45255</c:v>
                </c:pt>
                <c:pt idx="35">
                  <c:v>45969</c:v>
                </c:pt>
                <c:pt idx="36">
                  <c:v>46416</c:v>
                </c:pt>
                <c:pt idx="37">
                  <c:v>47467</c:v>
                </c:pt>
                <c:pt idx="38">
                  <c:v>48547</c:v>
                </c:pt>
                <c:pt idx="39">
                  <c:v>51344</c:v>
                </c:pt>
                <c:pt idx="40">
                  <c:v>54640</c:v>
                </c:pt>
                <c:pt idx="41">
                  <c:v>56262</c:v>
                </c:pt>
                <c:pt idx="42">
                  <c:v>62883</c:v>
                </c:pt>
                <c:pt idx="43">
                  <c:v>63359</c:v>
                </c:pt>
                <c:pt idx="44">
                  <c:v>60348</c:v>
                </c:pt>
                <c:pt idx="45">
                  <c:v>53362</c:v>
                </c:pt>
                <c:pt idx="46">
                  <c:v>43909</c:v>
                </c:pt>
                <c:pt idx="47">
                  <c:v>30912</c:v>
                </c:pt>
                <c:pt idx="48">
                  <c:v>20083</c:v>
                </c:pt>
                <c:pt idx="49">
                  <c:v>13320</c:v>
                </c:pt>
                <c:pt idx="50">
                  <c:v>9881</c:v>
                </c:pt>
                <c:pt idx="51">
                  <c:v>9870</c:v>
                </c:pt>
                <c:pt idx="52">
                  <c:v>14371</c:v>
                </c:pt>
                <c:pt idx="53">
                  <c:v>21263</c:v>
                </c:pt>
                <c:pt idx="54">
                  <c:v>26792</c:v>
                </c:pt>
                <c:pt idx="55">
                  <c:v>32721</c:v>
                </c:pt>
                <c:pt idx="56">
                  <c:v>36620</c:v>
                </c:pt>
                <c:pt idx="57">
                  <c:v>38879</c:v>
                </c:pt>
                <c:pt idx="58">
                  <c:v>41076</c:v>
                </c:pt>
                <c:pt idx="59">
                  <c:v>42248</c:v>
                </c:pt>
                <c:pt idx="60">
                  <c:v>41999</c:v>
                </c:pt>
                <c:pt idx="61">
                  <c:v>44220</c:v>
                </c:pt>
                <c:pt idx="62">
                  <c:v>44963</c:v>
                </c:pt>
                <c:pt idx="63">
                  <c:v>47328</c:v>
                </c:pt>
                <c:pt idx="64">
                  <c:v>49618</c:v>
                </c:pt>
                <c:pt idx="65">
                  <c:v>51985</c:v>
                </c:pt>
                <c:pt idx="66">
                  <c:v>56649</c:v>
                </c:pt>
                <c:pt idx="67">
                  <c:v>57168</c:v>
                </c:pt>
                <c:pt idx="68">
                  <c:v>53655</c:v>
                </c:pt>
                <c:pt idx="69">
                  <c:v>44646</c:v>
                </c:pt>
                <c:pt idx="70">
                  <c:v>34114</c:v>
                </c:pt>
                <c:pt idx="71">
                  <c:v>24618</c:v>
                </c:pt>
                <c:pt idx="72">
                  <c:v>16480</c:v>
                </c:pt>
                <c:pt idx="73">
                  <c:v>10856</c:v>
                </c:pt>
                <c:pt idx="74">
                  <c:v>8410</c:v>
                </c:pt>
                <c:pt idx="75">
                  <c:v>8899</c:v>
                </c:pt>
                <c:pt idx="76">
                  <c:v>12623</c:v>
                </c:pt>
                <c:pt idx="77">
                  <c:v>18764</c:v>
                </c:pt>
                <c:pt idx="78">
                  <c:v>25307</c:v>
                </c:pt>
                <c:pt idx="79">
                  <c:v>30582</c:v>
                </c:pt>
                <c:pt idx="80">
                  <c:v>35412</c:v>
                </c:pt>
                <c:pt idx="81">
                  <c:v>37818</c:v>
                </c:pt>
                <c:pt idx="82">
                  <c:v>40385</c:v>
                </c:pt>
                <c:pt idx="83">
                  <c:v>41680</c:v>
                </c:pt>
                <c:pt idx="84">
                  <c:v>41972</c:v>
                </c:pt>
                <c:pt idx="85">
                  <c:v>43328</c:v>
                </c:pt>
                <c:pt idx="86">
                  <c:v>45067</c:v>
                </c:pt>
                <c:pt idx="87">
                  <c:v>46161</c:v>
                </c:pt>
                <c:pt idx="88">
                  <c:v>50335</c:v>
                </c:pt>
                <c:pt idx="89">
                  <c:v>52172</c:v>
                </c:pt>
                <c:pt idx="90">
                  <c:v>57224</c:v>
                </c:pt>
                <c:pt idx="91">
                  <c:v>56710</c:v>
                </c:pt>
                <c:pt idx="92">
                  <c:v>53834</c:v>
                </c:pt>
                <c:pt idx="93">
                  <c:v>45572</c:v>
                </c:pt>
                <c:pt idx="94">
                  <c:v>35061</c:v>
                </c:pt>
                <c:pt idx="95">
                  <c:v>25387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790224"/>
        <c:axId val="1276790768"/>
      </c:lineChart>
      <c:catAx>
        <c:axId val="12767902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790768"/>
        <c:crosses val="autoZero"/>
        <c:auto val="1"/>
        <c:lblAlgn val="ctr"/>
        <c:lblOffset val="100"/>
        <c:noMultiLvlLbl val="0"/>
      </c:catAx>
      <c:valAx>
        <c:axId val="1276790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# of Requests (per hour)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79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Marathon!$F$1</c:f>
              <c:strCache>
                <c:ptCount val="1"/>
                <c:pt idx="0">
                  <c:v>PocketSearch</c:v>
                </c:pt>
              </c:strCache>
            </c:strRef>
          </c:tx>
          <c:spPr>
            <a:ln w="1270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Marathon!$A$2:$B$97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4/15/13</c:v>
                  </c:pt>
                  <c:pt idx="24">
                    <c:v>4/16/13</c:v>
                  </c:pt>
                  <c:pt idx="48">
                    <c:v>4/17/13</c:v>
                  </c:pt>
                  <c:pt idx="72">
                    <c:v>4/18/13</c:v>
                  </c:pt>
                </c:lvl>
              </c:multiLvlStrCache>
            </c:multiLvlStrRef>
          </c:cat>
          <c:val>
            <c:numRef>
              <c:f>Marathon!$F$2:$F$97</c:f>
              <c:numCache>
                <c:formatCode>General</c:formatCode>
                <c:ptCount val="96"/>
                <c:pt idx="0">
                  <c:v>11771</c:v>
                </c:pt>
                <c:pt idx="1">
                  <c:v>8313</c:v>
                </c:pt>
                <c:pt idx="2">
                  <c:v>7416</c:v>
                </c:pt>
                <c:pt idx="3">
                  <c:v>10238</c:v>
                </c:pt>
                <c:pt idx="4">
                  <c:v>15601</c:v>
                </c:pt>
                <c:pt idx="5">
                  <c:v>21752</c:v>
                </c:pt>
                <c:pt idx="6">
                  <c:v>26965</c:v>
                </c:pt>
                <c:pt idx="7">
                  <c:v>31159</c:v>
                </c:pt>
                <c:pt idx="8">
                  <c:v>33325</c:v>
                </c:pt>
                <c:pt idx="9">
                  <c:v>37052</c:v>
                </c:pt>
                <c:pt idx="10">
                  <c:v>37758</c:v>
                </c:pt>
                <c:pt idx="11">
                  <c:v>37598</c:v>
                </c:pt>
                <c:pt idx="12">
                  <c:v>42534</c:v>
                </c:pt>
                <c:pt idx="13">
                  <c:v>43865</c:v>
                </c:pt>
                <c:pt idx="14">
                  <c:v>44765</c:v>
                </c:pt>
                <c:pt idx="15">
                  <c:v>45786</c:v>
                </c:pt>
                <c:pt idx="16">
                  <c:v>47623</c:v>
                </c:pt>
                <c:pt idx="17">
                  <c:v>46367</c:v>
                </c:pt>
                <c:pt idx="18">
                  <c:v>50899</c:v>
                </c:pt>
                <c:pt idx="19">
                  <c:v>48706</c:v>
                </c:pt>
                <c:pt idx="20">
                  <c:v>43061</c:v>
                </c:pt>
                <c:pt idx="21">
                  <c:v>33187</c:v>
                </c:pt>
                <c:pt idx="22">
                  <c:v>24108</c:v>
                </c:pt>
                <c:pt idx="23">
                  <c:v>16008</c:v>
                </c:pt>
                <c:pt idx="24">
                  <c:v>11142</c:v>
                </c:pt>
                <c:pt idx="25">
                  <c:v>7968</c:v>
                </c:pt>
                <c:pt idx="26">
                  <c:v>7368</c:v>
                </c:pt>
                <c:pt idx="27">
                  <c:v>10909</c:v>
                </c:pt>
                <c:pt idx="28">
                  <c:v>16121</c:v>
                </c:pt>
                <c:pt idx="29">
                  <c:v>21761</c:v>
                </c:pt>
                <c:pt idx="30">
                  <c:v>25977</c:v>
                </c:pt>
                <c:pt idx="31">
                  <c:v>30319</c:v>
                </c:pt>
                <c:pt idx="32">
                  <c:v>32632</c:v>
                </c:pt>
                <c:pt idx="33">
                  <c:v>35354</c:v>
                </c:pt>
                <c:pt idx="34">
                  <c:v>37211</c:v>
                </c:pt>
                <c:pt idx="35">
                  <c:v>37093</c:v>
                </c:pt>
                <c:pt idx="36">
                  <c:v>38722</c:v>
                </c:pt>
                <c:pt idx="37">
                  <c:v>39723</c:v>
                </c:pt>
                <c:pt idx="38">
                  <c:v>41723</c:v>
                </c:pt>
                <c:pt idx="39">
                  <c:v>44001</c:v>
                </c:pt>
                <c:pt idx="40">
                  <c:v>45679</c:v>
                </c:pt>
                <c:pt idx="41">
                  <c:v>45359</c:v>
                </c:pt>
                <c:pt idx="42">
                  <c:v>50351</c:v>
                </c:pt>
                <c:pt idx="43">
                  <c:v>47474</c:v>
                </c:pt>
                <c:pt idx="44">
                  <c:v>40854</c:v>
                </c:pt>
                <c:pt idx="45">
                  <c:v>31678</c:v>
                </c:pt>
                <c:pt idx="46">
                  <c:v>22741</c:v>
                </c:pt>
                <c:pt idx="47">
                  <c:v>15802</c:v>
                </c:pt>
                <c:pt idx="48">
                  <c:v>10629</c:v>
                </c:pt>
                <c:pt idx="49">
                  <c:v>7612</c:v>
                </c:pt>
                <c:pt idx="50">
                  <c:v>7381</c:v>
                </c:pt>
                <c:pt idx="51">
                  <c:v>10701</c:v>
                </c:pt>
                <c:pt idx="52">
                  <c:v>16165</c:v>
                </c:pt>
                <c:pt idx="53">
                  <c:v>21354</c:v>
                </c:pt>
                <c:pt idx="54">
                  <c:v>25790</c:v>
                </c:pt>
                <c:pt idx="55">
                  <c:v>30180</c:v>
                </c:pt>
                <c:pt idx="56">
                  <c:v>32891</c:v>
                </c:pt>
                <c:pt idx="57">
                  <c:v>35708</c:v>
                </c:pt>
                <c:pt idx="58">
                  <c:v>37673</c:v>
                </c:pt>
                <c:pt idx="59">
                  <c:v>37650</c:v>
                </c:pt>
                <c:pt idx="60">
                  <c:v>38795</c:v>
                </c:pt>
                <c:pt idx="61">
                  <c:v>40113</c:v>
                </c:pt>
                <c:pt idx="62">
                  <c:v>41962</c:v>
                </c:pt>
                <c:pt idx="63">
                  <c:v>43324</c:v>
                </c:pt>
                <c:pt idx="64">
                  <c:v>45698</c:v>
                </c:pt>
                <c:pt idx="65">
                  <c:v>44961</c:v>
                </c:pt>
                <c:pt idx="66">
                  <c:v>49344</c:v>
                </c:pt>
                <c:pt idx="67">
                  <c:v>47870</c:v>
                </c:pt>
                <c:pt idx="68">
                  <c:v>41808</c:v>
                </c:pt>
                <c:pt idx="69">
                  <c:v>33166</c:v>
                </c:pt>
                <c:pt idx="70">
                  <c:v>23793</c:v>
                </c:pt>
                <c:pt idx="71">
                  <c:v>16379</c:v>
                </c:pt>
                <c:pt idx="72">
                  <c:v>11177</c:v>
                </c:pt>
                <c:pt idx="73">
                  <c:v>8342</c:v>
                </c:pt>
                <c:pt idx="74">
                  <c:v>7940</c:v>
                </c:pt>
                <c:pt idx="75">
                  <c:v>11090</c:v>
                </c:pt>
                <c:pt idx="76">
                  <c:v>17386</c:v>
                </c:pt>
                <c:pt idx="77">
                  <c:v>22405</c:v>
                </c:pt>
                <c:pt idx="78">
                  <c:v>27385</c:v>
                </c:pt>
                <c:pt idx="79">
                  <c:v>31368</c:v>
                </c:pt>
                <c:pt idx="80">
                  <c:v>33677</c:v>
                </c:pt>
                <c:pt idx="81">
                  <c:v>35642</c:v>
                </c:pt>
                <c:pt idx="82">
                  <c:v>37241</c:v>
                </c:pt>
                <c:pt idx="83">
                  <c:v>37503</c:v>
                </c:pt>
                <c:pt idx="84">
                  <c:v>39043</c:v>
                </c:pt>
                <c:pt idx="85">
                  <c:v>39353</c:v>
                </c:pt>
                <c:pt idx="86">
                  <c:v>42103</c:v>
                </c:pt>
                <c:pt idx="87">
                  <c:v>43143</c:v>
                </c:pt>
                <c:pt idx="88">
                  <c:v>45550</c:v>
                </c:pt>
                <c:pt idx="89">
                  <c:v>45560</c:v>
                </c:pt>
                <c:pt idx="90">
                  <c:v>48429</c:v>
                </c:pt>
                <c:pt idx="91">
                  <c:v>46823</c:v>
                </c:pt>
                <c:pt idx="92">
                  <c:v>40823</c:v>
                </c:pt>
                <c:pt idx="93">
                  <c:v>32255</c:v>
                </c:pt>
                <c:pt idx="94">
                  <c:v>23476</c:v>
                </c:pt>
                <c:pt idx="95">
                  <c:v>16288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Marathon!$G$1</c:f>
              <c:strCache>
                <c:ptCount val="1"/>
                <c:pt idx="0">
                  <c:v>PocketTrend</c:v>
                </c:pt>
              </c:strCache>
            </c:strRef>
          </c:tx>
          <c:spPr>
            <a:ln w="127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multiLvlStrRef>
              <c:f>Marathon!$A$2:$B$97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4/15/13</c:v>
                  </c:pt>
                  <c:pt idx="24">
                    <c:v>4/16/13</c:v>
                  </c:pt>
                  <c:pt idx="48">
                    <c:v>4/17/13</c:v>
                  </c:pt>
                  <c:pt idx="72">
                    <c:v>4/18/13</c:v>
                  </c:pt>
                </c:lvl>
              </c:multiLvlStrCache>
            </c:multiLvlStrRef>
          </c:cat>
          <c:val>
            <c:numRef>
              <c:f>Marathon!$G$2:$G$97</c:f>
              <c:numCache>
                <c:formatCode>General</c:formatCode>
                <c:ptCount val="96"/>
                <c:pt idx="0">
                  <c:v>15289</c:v>
                </c:pt>
                <c:pt idx="1">
                  <c:v>11012</c:v>
                </c:pt>
                <c:pt idx="2">
                  <c:v>10202</c:v>
                </c:pt>
                <c:pt idx="3">
                  <c:v>14247</c:v>
                </c:pt>
                <c:pt idx="4">
                  <c:v>21904</c:v>
                </c:pt>
                <c:pt idx="5">
                  <c:v>29495</c:v>
                </c:pt>
                <c:pt idx="6">
                  <c:v>36244</c:v>
                </c:pt>
                <c:pt idx="7">
                  <c:v>41396</c:v>
                </c:pt>
                <c:pt idx="8">
                  <c:v>44197</c:v>
                </c:pt>
                <c:pt idx="9">
                  <c:v>48819</c:v>
                </c:pt>
                <c:pt idx="10">
                  <c:v>49753</c:v>
                </c:pt>
                <c:pt idx="11">
                  <c:v>49855</c:v>
                </c:pt>
                <c:pt idx="12">
                  <c:v>59363</c:v>
                </c:pt>
                <c:pt idx="13">
                  <c:v>60532</c:v>
                </c:pt>
                <c:pt idx="14">
                  <c:v>59895</c:v>
                </c:pt>
                <c:pt idx="15">
                  <c:v>60785</c:v>
                </c:pt>
                <c:pt idx="16">
                  <c:v>63116</c:v>
                </c:pt>
                <c:pt idx="17">
                  <c:v>61543</c:v>
                </c:pt>
                <c:pt idx="18">
                  <c:v>67787</c:v>
                </c:pt>
                <c:pt idx="19">
                  <c:v>65001</c:v>
                </c:pt>
                <c:pt idx="20">
                  <c:v>57998</c:v>
                </c:pt>
                <c:pt idx="21">
                  <c:v>44757</c:v>
                </c:pt>
                <c:pt idx="22">
                  <c:v>32024</c:v>
                </c:pt>
                <c:pt idx="23">
                  <c:v>21208</c:v>
                </c:pt>
                <c:pt idx="24">
                  <c:v>14525</c:v>
                </c:pt>
                <c:pt idx="25">
                  <c:v>10584</c:v>
                </c:pt>
                <c:pt idx="26">
                  <c:v>10116</c:v>
                </c:pt>
                <c:pt idx="27">
                  <c:v>14994</c:v>
                </c:pt>
                <c:pt idx="28">
                  <c:v>22456</c:v>
                </c:pt>
                <c:pt idx="29">
                  <c:v>29460</c:v>
                </c:pt>
                <c:pt idx="30">
                  <c:v>34877</c:v>
                </c:pt>
                <c:pt idx="31">
                  <c:v>40054</c:v>
                </c:pt>
                <c:pt idx="32">
                  <c:v>43041</c:v>
                </c:pt>
                <c:pt idx="33">
                  <c:v>46443</c:v>
                </c:pt>
                <c:pt idx="34">
                  <c:v>48832</c:v>
                </c:pt>
                <c:pt idx="35">
                  <c:v>48735</c:v>
                </c:pt>
                <c:pt idx="36">
                  <c:v>51237</c:v>
                </c:pt>
                <c:pt idx="37">
                  <c:v>52830</c:v>
                </c:pt>
                <c:pt idx="38">
                  <c:v>55727</c:v>
                </c:pt>
                <c:pt idx="39">
                  <c:v>58339</c:v>
                </c:pt>
                <c:pt idx="40">
                  <c:v>60268</c:v>
                </c:pt>
                <c:pt idx="41">
                  <c:v>59725</c:v>
                </c:pt>
                <c:pt idx="42">
                  <c:v>65694</c:v>
                </c:pt>
                <c:pt idx="43">
                  <c:v>62485</c:v>
                </c:pt>
                <c:pt idx="44">
                  <c:v>53417</c:v>
                </c:pt>
                <c:pt idx="45">
                  <c:v>41182</c:v>
                </c:pt>
                <c:pt idx="46">
                  <c:v>29407</c:v>
                </c:pt>
                <c:pt idx="47">
                  <c:v>20047</c:v>
                </c:pt>
                <c:pt idx="48">
                  <c:v>13520</c:v>
                </c:pt>
                <c:pt idx="49">
                  <c:v>9805</c:v>
                </c:pt>
                <c:pt idx="50">
                  <c:v>9729</c:v>
                </c:pt>
                <c:pt idx="51">
                  <c:v>14483</c:v>
                </c:pt>
                <c:pt idx="52">
                  <c:v>22027</c:v>
                </c:pt>
                <c:pt idx="53">
                  <c:v>28163</c:v>
                </c:pt>
                <c:pt idx="54">
                  <c:v>33690</c:v>
                </c:pt>
                <c:pt idx="55">
                  <c:v>38927</c:v>
                </c:pt>
                <c:pt idx="56">
                  <c:v>42209</c:v>
                </c:pt>
                <c:pt idx="57">
                  <c:v>45689</c:v>
                </c:pt>
                <c:pt idx="58">
                  <c:v>46169</c:v>
                </c:pt>
                <c:pt idx="59">
                  <c:v>45634</c:v>
                </c:pt>
                <c:pt idx="60">
                  <c:v>46796</c:v>
                </c:pt>
                <c:pt idx="61">
                  <c:v>48307</c:v>
                </c:pt>
                <c:pt idx="62">
                  <c:v>50264</c:v>
                </c:pt>
                <c:pt idx="63">
                  <c:v>51919</c:v>
                </c:pt>
                <c:pt idx="64">
                  <c:v>54295</c:v>
                </c:pt>
                <c:pt idx="65">
                  <c:v>53729</c:v>
                </c:pt>
                <c:pt idx="66">
                  <c:v>58817</c:v>
                </c:pt>
                <c:pt idx="67">
                  <c:v>56895</c:v>
                </c:pt>
                <c:pt idx="68">
                  <c:v>49759</c:v>
                </c:pt>
                <c:pt idx="69">
                  <c:v>39415</c:v>
                </c:pt>
                <c:pt idx="70">
                  <c:v>28414</c:v>
                </c:pt>
                <c:pt idx="71">
                  <c:v>19505</c:v>
                </c:pt>
                <c:pt idx="72">
                  <c:v>13195</c:v>
                </c:pt>
                <c:pt idx="73">
                  <c:v>10027</c:v>
                </c:pt>
                <c:pt idx="74">
                  <c:v>9708</c:v>
                </c:pt>
                <c:pt idx="75">
                  <c:v>13665</c:v>
                </c:pt>
                <c:pt idx="76">
                  <c:v>21123</c:v>
                </c:pt>
                <c:pt idx="77">
                  <c:v>27019</c:v>
                </c:pt>
                <c:pt idx="78">
                  <c:v>32554</c:v>
                </c:pt>
                <c:pt idx="79">
                  <c:v>37227</c:v>
                </c:pt>
                <c:pt idx="80">
                  <c:v>39750</c:v>
                </c:pt>
                <c:pt idx="81">
                  <c:v>42017</c:v>
                </c:pt>
                <c:pt idx="82">
                  <c:v>43686</c:v>
                </c:pt>
                <c:pt idx="83">
                  <c:v>44100</c:v>
                </c:pt>
                <c:pt idx="84">
                  <c:v>46024</c:v>
                </c:pt>
                <c:pt idx="85">
                  <c:v>46764</c:v>
                </c:pt>
                <c:pt idx="86">
                  <c:v>49570</c:v>
                </c:pt>
                <c:pt idx="87">
                  <c:v>51079</c:v>
                </c:pt>
                <c:pt idx="88">
                  <c:v>53449</c:v>
                </c:pt>
                <c:pt idx="89">
                  <c:v>53447</c:v>
                </c:pt>
                <c:pt idx="90">
                  <c:v>57439</c:v>
                </c:pt>
                <c:pt idx="91">
                  <c:v>55213</c:v>
                </c:pt>
                <c:pt idx="92">
                  <c:v>48563</c:v>
                </c:pt>
                <c:pt idx="93">
                  <c:v>38192</c:v>
                </c:pt>
                <c:pt idx="94">
                  <c:v>27906</c:v>
                </c:pt>
                <c:pt idx="95">
                  <c:v>19243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Marathon!$H$1</c:f>
              <c:strCache>
                <c:ptCount val="1"/>
                <c:pt idx="0">
                  <c:v>PocketSearch+Trend</c:v>
                </c:pt>
              </c:strCache>
            </c:strRef>
          </c:tx>
          <c:spPr>
            <a:ln w="127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Marathon!$A$2:$B$97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4/15/13</c:v>
                  </c:pt>
                  <c:pt idx="24">
                    <c:v>4/16/13</c:v>
                  </c:pt>
                  <c:pt idx="48">
                    <c:v>4/17/13</c:v>
                  </c:pt>
                  <c:pt idx="72">
                    <c:v>4/18/13</c:v>
                  </c:pt>
                </c:lvl>
              </c:multiLvlStrCache>
            </c:multiLvlStrRef>
          </c:cat>
          <c:val>
            <c:numRef>
              <c:f>Marathon!$H$2:$H$97</c:f>
              <c:numCache>
                <c:formatCode>General</c:formatCode>
                <c:ptCount val="96"/>
                <c:pt idx="0">
                  <c:v>11771</c:v>
                </c:pt>
                <c:pt idx="1">
                  <c:v>8313</c:v>
                </c:pt>
                <c:pt idx="2">
                  <c:v>7416</c:v>
                </c:pt>
                <c:pt idx="3">
                  <c:v>10238</c:v>
                </c:pt>
                <c:pt idx="4">
                  <c:v>15601</c:v>
                </c:pt>
                <c:pt idx="5">
                  <c:v>21752</c:v>
                </c:pt>
                <c:pt idx="6">
                  <c:v>26965</c:v>
                </c:pt>
                <c:pt idx="7">
                  <c:v>31159</c:v>
                </c:pt>
                <c:pt idx="8">
                  <c:v>33325</c:v>
                </c:pt>
                <c:pt idx="9">
                  <c:v>37052</c:v>
                </c:pt>
                <c:pt idx="10">
                  <c:v>37758</c:v>
                </c:pt>
                <c:pt idx="11">
                  <c:v>37598</c:v>
                </c:pt>
                <c:pt idx="12">
                  <c:v>42534</c:v>
                </c:pt>
                <c:pt idx="13">
                  <c:v>43041</c:v>
                </c:pt>
                <c:pt idx="14">
                  <c:v>43557</c:v>
                </c:pt>
                <c:pt idx="15">
                  <c:v>44583</c:v>
                </c:pt>
                <c:pt idx="16">
                  <c:v>46629</c:v>
                </c:pt>
                <c:pt idx="17">
                  <c:v>45479</c:v>
                </c:pt>
                <c:pt idx="18">
                  <c:v>49938</c:v>
                </c:pt>
                <c:pt idx="19">
                  <c:v>47771</c:v>
                </c:pt>
                <c:pt idx="20">
                  <c:v>42261</c:v>
                </c:pt>
                <c:pt idx="21">
                  <c:v>32695</c:v>
                </c:pt>
                <c:pt idx="22">
                  <c:v>23770</c:v>
                </c:pt>
                <c:pt idx="23">
                  <c:v>15783</c:v>
                </c:pt>
                <c:pt idx="24">
                  <c:v>11018</c:v>
                </c:pt>
                <c:pt idx="25">
                  <c:v>7873</c:v>
                </c:pt>
                <c:pt idx="26">
                  <c:v>7266</c:v>
                </c:pt>
                <c:pt idx="27">
                  <c:v>10704</c:v>
                </c:pt>
                <c:pt idx="28">
                  <c:v>15844</c:v>
                </c:pt>
                <c:pt idx="29">
                  <c:v>21412</c:v>
                </c:pt>
                <c:pt idx="30">
                  <c:v>25652</c:v>
                </c:pt>
                <c:pt idx="31">
                  <c:v>29955</c:v>
                </c:pt>
                <c:pt idx="32">
                  <c:v>32259</c:v>
                </c:pt>
                <c:pt idx="33">
                  <c:v>35011</c:v>
                </c:pt>
                <c:pt idx="34">
                  <c:v>36910</c:v>
                </c:pt>
                <c:pt idx="35">
                  <c:v>36795</c:v>
                </c:pt>
                <c:pt idx="36">
                  <c:v>38436</c:v>
                </c:pt>
                <c:pt idx="37">
                  <c:v>39468</c:v>
                </c:pt>
                <c:pt idx="38">
                  <c:v>41436</c:v>
                </c:pt>
                <c:pt idx="39">
                  <c:v>43748</c:v>
                </c:pt>
                <c:pt idx="40">
                  <c:v>45451</c:v>
                </c:pt>
                <c:pt idx="41">
                  <c:v>45121</c:v>
                </c:pt>
                <c:pt idx="42">
                  <c:v>50090</c:v>
                </c:pt>
                <c:pt idx="43">
                  <c:v>47224</c:v>
                </c:pt>
                <c:pt idx="44">
                  <c:v>40644</c:v>
                </c:pt>
                <c:pt idx="45">
                  <c:v>31522</c:v>
                </c:pt>
                <c:pt idx="46">
                  <c:v>22623</c:v>
                </c:pt>
                <c:pt idx="47">
                  <c:v>15722</c:v>
                </c:pt>
                <c:pt idx="48">
                  <c:v>10583</c:v>
                </c:pt>
                <c:pt idx="49">
                  <c:v>7582</c:v>
                </c:pt>
                <c:pt idx="50">
                  <c:v>7339</c:v>
                </c:pt>
                <c:pt idx="51">
                  <c:v>10632</c:v>
                </c:pt>
                <c:pt idx="52">
                  <c:v>16068</c:v>
                </c:pt>
                <c:pt idx="53">
                  <c:v>21227</c:v>
                </c:pt>
                <c:pt idx="54">
                  <c:v>25672</c:v>
                </c:pt>
                <c:pt idx="55">
                  <c:v>30069</c:v>
                </c:pt>
                <c:pt idx="56">
                  <c:v>32775</c:v>
                </c:pt>
                <c:pt idx="57">
                  <c:v>35564</c:v>
                </c:pt>
                <c:pt idx="58">
                  <c:v>37347</c:v>
                </c:pt>
                <c:pt idx="59">
                  <c:v>37123</c:v>
                </c:pt>
                <c:pt idx="60">
                  <c:v>38476</c:v>
                </c:pt>
                <c:pt idx="61">
                  <c:v>39862</c:v>
                </c:pt>
                <c:pt idx="62">
                  <c:v>41689</c:v>
                </c:pt>
                <c:pt idx="63">
                  <c:v>43086</c:v>
                </c:pt>
                <c:pt idx="64">
                  <c:v>45450</c:v>
                </c:pt>
                <c:pt idx="65">
                  <c:v>44757</c:v>
                </c:pt>
                <c:pt idx="66">
                  <c:v>49163</c:v>
                </c:pt>
                <c:pt idx="67">
                  <c:v>47648</c:v>
                </c:pt>
                <c:pt idx="68">
                  <c:v>41589</c:v>
                </c:pt>
                <c:pt idx="69">
                  <c:v>33007</c:v>
                </c:pt>
                <c:pt idx="70">
                  <c:v>23643</c:v>
                </c:pt>
                <c:pt idx="71">
                  <c:v>16270</c:v>
                </c:pt>
                <c:pt idx="72">
                  <c:v>11093</c:v>
                </c:pt>
                <c:pt idx="73">
                  <c:v>8279</c:v>
                </c:pt>
                <c:pt idx="74">
                  <c:v>7876</c:v>
                </c:pt>
                <c:pt idx="75">
                  <c:v>10991</c:v>
                </c:pt>
                <c:pt idx="76">
                  <c:v>17220</c:v>
                </c:pt>
                <c:pt idx="77">
                  <c:v>22174</c:v>
                </c:pt>
                <c:pt idx="78">
                  <c:v>27124</c:v>
                </c:pt>
                <c:pt idx="79">
                  <c:v>31114</c:v>
                </c:pt>
                <c:pt idx="80">
                  <c:v>33415</c:v>
                </c:pt>
                <c:pt idx="81">
                  <c:v>35385</c:v>
                </c:pt>
                <c:pt idx="82">
                  <c:v>36994</c:v>
                </c:pt>
                <c:pt idx="83">
                  <c:v>37302</c:v>
                </c:pt>
                <c:pt idx="84">
                  <c:v>38857</c:v>
                </c:pt>
                <c:pt idx="85">
                  <c:v>39197</c:v>
                </c:pt>
                <c:pt idx="86">
                  <c:v>41643</c:v>
                </c:pt>
                <c:pt idx="87">
                  <c:v>42783</c:v>
                </c:pt>
                <c:pt idx="88">
                  <c:v>45218</c:v>
                </c:pt>
                <c:pt idx="89">
                  <c:v>45240</c:v>
                </c:pt>
                <c:pt idx="90">
                  <c:v>48136</c:v>
                </c:pt>
                <c:pt idx="91">
                  <c:v>46556</c:v>
                </c:pt>
                <c:pt idx="92">
                  <c:v>40571</c:v>
                </c:pt>
                <c:pt idx="93">
                  <c:v>32059</c:v>
                </c:pt>
                <c:pt idx="94">
                  <c:v>23255</c:v>
                </c:pt>
                <c:pt idx="95">
                  <c:v>16067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Marathon!$I$1</c:f>
              <c:strCache>
                <c:ptCount val="1"/>
                <c:pt idx="0">
                  <c:v>NoCaching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Marathon!$A$2:$B$97</c:f>
              <c:multiLvlStrCache>
                <c:ptCount val="96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</c:lvl>
                <c:lvl>
                  <c:pt idx="0">
                    <c:v>4/15/13</c:v>
                  </c:pt>
                  <c:pt idx="24">
                    <c:v>4/16/13</c:v>
                  </c:pt>
                  <c:pt idx="48">
                    <c:v>4/17/13</c:v>
                  </c:pt>
                  <c:pt idx="72">
                    <c:v>4/18/13</c:v>
                  </c:pt>
                </c:lvl>
              </c:multiLvlStrCache>
            </c:multiLvlStrRef>
          </c:cat>
          <c:val>
            <c:numRef>
              <c:f>Marathon!$I$2:$I$97</c:f>
              <c:numCache>
                <c:formatCode>General</c:formatCode>
                <c:ptCount val="96"/>
                <c:pt idx="0">
                  <c:v>15289</c:v>
                </c:pt>
                <c:pt idx="1">
                  <c:v>11012</c:v>
                </c:pt>
                <c:pt idx="2">
                  <c:v>10202</c:v>
                </c:pt>
                <c:pt idx="3">
                  <c:v>14247</c:v>
                </c:pt>
                <c:pt idx="4">
                  <c:v>21904</c:v>
                </c:pt>
                <c:pt idx="5">
                  <c:v>29495</c:v>
                </c:pt>
                <c:pt idx="6">
                  <c:v>36244</c:v>
                </c:pt>
                <c:pt idx="7">
                  <c:v>41396</c:v>
                </c:pt>
                <c:pt idx="8">
                  <c:v>44197</c:v>
                </c:pt>
                <c:pt idx="9">
                  <c:v>48819</c:v>
                </c:pt>
                <c:pt idx="10">
                  <c:v>49753</c:v>
                </c:pt>
                <c:pt idx="11">
                  <c:v>49855</c:v>
                </c:pt>
                <c:pt idx="12">
                  <c:v>59363</c:v>
                </c:pt>
                <c:pt idx="13">
                  <c:v>62248</c:v>
                </c:pt>
                <c:pt idx="14">
                  <c:v>61969</c:v>
                </c:pt>
                <c:pt idx="15">
                  <c:v>62572</c:v>
                </c:pt>
                <c:pt idx="16">
                  <c:v>64569</c:v>
                </c:pt>
                <c:pt idx="17">
                  <c:v>62788</c:v>
                </c:pt>
                <c:pt idx="18">
                  <c:v>69138</c:v>
                </c:pt>
                <c:pt idx="19">
                  <c:v>66287</c:v>
                </c:pt>
                <c:pt idx="20">
                  <c:v>59052</c:v>
                </c:pt>
                <c:pt idx="21">
                  <c:v>45452</c:v>
                </c:pt>
                <c:pt idx="22">
                  <c:v>32529</c:v>
                </c:pt>
                <c:pt idx="23">
                  <c:v>21518</c:v>
                </c:pt>
                <c:pt idx="24">
                  <c:v>14715</c:v>
                </c:pt>
                <c:pt idx="25">
                  <c:v>10733</c:v>
                </c:pt>
                <c:pt idx="26">
                  <c:v>10300</c:v>
                </c:pt>
                <c:pt idx="27">
                  <c:v>15324</c:v>
                </c:pt>
                <c:pt idx="28">
                  <c:v>22933</c:v>
                </c:pt>
                <c:pt idx="29">
                  <c:v>30023</c:v>
                </c:pt>
                <c:pt idx="30">
                  <c:v>35456</c:v>
                </c:pt>
                <c:pt idx="31">
                  <c:v>40691</c:v>
                </c:pt>
                <c:pt idx="32">
                  <c:v>43669</c:v>
                </c:pt>
                <c:pt idx="33">
                  <c:v>47057</c:v>
                </c:pt>
                <c:pt idx="34">
                  <c:v>49375</c:v>
                </c:pt>
                <c:pt idx="35">
                  <c:v>49272</c:v>
                </c:pt>
                <c:pt idx="36">
                  <c:v>51781</c:v>
                </c:pt>
                <c:pt idx="37">
                  <c:v>53310</c:v>
                </c:pt>
                <c:pt idx="38">
                  <c:v>56225</c:v>
                </c:pt>
                <c:pt idx="39">
                  <c:v>58836</c:v>
                </c:pt>
                <c:pt idx="40">
                  <c:v>61187</c:v>
                </c:pt>
                <c:pt idx="41">
                  <c:v>60786</c:v>
                </c:pt>
                <c:pt idx="42">
                  <c:v>67018</c:v>
                </c:pt>
                <c:pt idx="43">
                  <c:v>63810</c:v>
                </c:pt>
                <c:pt idx="44">
                  <c:v>54980</c:v>
                </c:pt>
                <c:pt idx="45">
                  <c:v>42694</c:v>
                </c:pt>
                <c:pt idx="46">
                  <c:v>30489</c:v>
                </c:pt>
                <c:pt idx="47">
                  <c:v>20806</c:v>
                </c:pt>
                <c:pt idx="48">
                  <c:v>14055</c:v>
                </c:pt>
                <c:pt idx="49">
                  <c:v>10198</c:v>
                </c:pt>
                <c:pt idx="50">
                  <c:v>10095</c:v>
                </c:pt>
                <c:pt idx="51">
                  <c:v>14990</c:v>
                </c:pt>
                <c:pt idx="52">
                  <c:v>22780</c:v>
                </c:pt>
                <c:pt idx="53">
                  <c:v>29134</c:v>
                </c:pt>
                <c:pt idx="54">
                  <c:v>34873</c:v>
                </c:pt>
                <c:pt idx="55">
                  <c:v>40351</c:v>
                </c:pt>
                <c:pt idx="56">
                  <c:v>43637</c:v>
                </c:pt>
                <c:pt idx="57">
                  <c:v>47253</c:v>
                </c:pt>
                <c:pt idx="58">
                  <c:v>49616</c:v>
                </c:pt>
                <c:pt idx="59">
                  <c:v>50356</c:v>
                </c:pt>
                <c:pt idx="60">
                  <c:v>51607</c:v>
                </c:pt>
                <c:pt idx="61">
                  <c:v>53591</c:v>
                </c:pt>
                <c:pt idx="62">
                  <c:v>56292</c:v>
                </c:pt>
                <c:pt idx="63">
                  <c:v>58447</c:v>
                </c:pt>
                <c:pt idx="64">
                  <c:v>61099</c:v>
                </c:pt>
                <c:pt idx="65">
                  <c:v>60823</c:v>
                </c:pt>
                <c:pt idx="66">
                  <c:v>66775</c:v>
                </c:pt>
                <c:pt idx="67">
                  <c:v>64522</c:v>
                </c:pt>
                <c:pt idx="68">
                  <c:v>56420</c:v>
                </c:pt>
                <c:pt idx="69">
                  <c:v>44593</c:v>
                </c:pt>
                <c:pt idx="70">
                  <c:v>32077</c:v>
                </c:pt>
                <c:pt idx="71">
                  <c:v>21934</c:v>
                </c:pt>
                <c:pt idx="72">
                  <c:v>14793</c:v>
                </c:pt>
                <c:pt idx="73">
                  <c:v>11257</c:v>
                </c:pt>
                <c:pt idx="74">
                  <c:v>10948</c:v>
                </c:pt>
                <c:pt idx="75">
                  <c:v>15678</c:v>
                </c:pt>
                <c:pt idx="76">
                  <c:v>24160</c:v>
                </c:pt>
                <c:pt idx="77">
                  <c:v>30994</c:v>
                </c:pt>
                <c:pt idx="78">
                  <c:v>36870</c:v>
                </c:pt>
                <c:pt idx="79">
                  <c:v>41876</c:v>
                </c:pt>
                <c:pt idx="80">
                  <c:v>44744</c:v>
                </c:pt>
                <c:pt idx="81">
                  <c:v>47438</c:v>
                </c:pt>
                <c:pt idx="82">
                  <c:v>49184</c:v>
                </c:pt>
                <c:pt idx="83">
                  <c:v>49714</c:v>
                </c:pt>
                <c:pt idx="84">
                  <c:v>52128</c:v>
                </c:pt>
                <c:pt idx="85">
                  <c:v>52877</c:v>
                </c:pt>
                <c:pt idx="86">
                  <c:v>56592</c:v>
                </c:pt>
                <c:pt idx="87">
                  <c:v>58537</c:v>
                </c:pt>
                <c:pt idx="88">
                  <c:v>61305</c:v>
                </c:pt>
                <c:pt idx="89">
                  <c:v>61129</c:v>
                </c:pt>
                <c:pt idx="90">
                  <c:v>65434</c:v>
                </c:pt>
                <c:pt idx="91">
                  <c:v>62903</c:v>
                </c:pt>
                <c:pt idx="92">
                  <c:v>55172</c:v>
                </c:pt>
                <c:pt idx="93">
                  <c:v>43333</c:v>
                </c:pt>
                <c:pt idx="94">
                  <c:v>31558</c:v>
                </c:pt>
                <c:pt idx="95">
                  <c:v>21760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6787504"/>
        <c:axId val="1276783696"/>
      </c:lineChart>
      <c:catAx>
        <c:axId val="12767875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783696"/>
        <c:crosses val="autoZero"/>
        <c:auto val="1"/>
        <c:lblAlgn val="ctr"/>
        <c:lblOffset val="100"/>
        <c:noMultiLvlLbl val="0"/>
      </c:catAx>
      <c:valAx>
        <c:axId val="1276783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# of Requests (per hour)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787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862164956653147"/>
          <c:y val="0.1137277989523745"/>
          <c:w val="0.69352862360736378"/>
          <c:h val="0.4640884806526448"/>
        </c:manualLayout>
      </c:layout>
      <c:lineChart>
        <c:grouping val="standard"/>
        <c:varyColors val="0"/>
        <c:ser>
          <c:idx val="2"/>
          <c:order val="0"/>
          <c:tx>
            <c:v>PT-UpdatesOnly</c:v>
          </c:tx>
          <c:spPr>
            <a:ln w="50800" cap="rnd">
              <a:solidFill>
                <a:srgbClr val="FF0000"/>
              </a:solidFill>
              <a:prstDash val="sysDash"/>
              <a:round/>
            </a:ln>
            <a:effectLst/>
          </c:spPr>
          <c:marker>
            <c:symbol val="none"/>
          </c:marker>
          <c:cat>
            <c:multiLvlStrRef>
              <c:f>Sheet1!$P$2:$Q$49</c:f>
              <c:multiLvlStrCache>
                <c:ptCount val="4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</c:lvl>
                <c:lvl>
                  <c:pt idx="0">
                    <c:v>11/6/12</c:v>
                  </c:pt>
                  <c:pt idx="24">
                    <c:v>11/7/12</c:v>
                  </c:pt>
                </c:lvl>
              </c:multiLvlStrCache>
            </c:multiLvlStrRef>
          </c:cat>
          <c:val>
            <c:numRef>
              <c:f>[1]Elections!$M$74:$M$121</c:f>
              <c:numCache>
                <c:formatCode>General</c:formatCode>
                <c:ptCount val="48"/>
                <c:pt idx="12">
                  <c:v>0</c:v>
                </c:pt>
                <c:pt idx="13">
                  <c:v>15075.618</c:v>
                </c:pt>
                <c:pt idx="14">
                  <c:v>30519.743999999999</c:v>
                </c:pt>
                <c:pt idx="15">
                  <c:v>46882.434000000001</c:v>
                </c:pt>
                <c:pt idx="16">
                  <c:v>64370.574000000001</c:v>
                </c:pt>
                <c:pt idx="17">
                  <c:v>82395.978000000003</c:v>
                </c:pt>
                <c:pt idx="18">
                  <c:v>102518.53199999999</c:v>
                </c:pt>
                <c:pt idx="19">
                  <c:v>122588.196</c:v>
                </c:pt>
                <c:pt idx="20">
                  <c:v>141646.79999999999</c:v>
                </c:pt>
                <c:pt idx="21">
                  <c:v>158868.522</c:v>
                </c:pt>
                <c:pt idx="22">
                  <c:v>172587.204</c:v>
                </c:pt>
                <c:pt idx="23">
                  <c:v>182162.016</c:v>
                </c:pt>
                <c:pt idx="24">
                  <c:v>188387.046</c:v>
                </c:pt>
                <c:pt idx="25">
                  <c:v>192514.92600000001</c:v>
                </c:pt>
                <c:pt idx="26">
                  <c:v>195573.198</c:v>
                </c:pt>
                <c:pt idx="27">
                  <c:v>198730.36199999999</c:v>
                </c:pt>
                <c:pt idx="28">
                  <c:v>203461.68</c:v>
                </c:pt>
                <c:pt idx="29">
                  <c:v>210314.25599999999</c:v>
                </c:pt>
                <c:pt idx="30">
                  <c:v>218834.95799999998</c:v>
                </c:pt>
                <c:pt idx="31">
                  <c:v>229109.63999999998</c:v>
                </c:pt>
                <c:pt idx="32">
                  <c:v>240470.90400000001</c:v>
                </c:pt>
                <c:pt idx="33">
                  <c:v>252493.16999999998</c:v>
                </c:pt>
                <c:pt idx="34">
                  <c:v>265157.98800000001</c:v>
                </c:pt>
                <c:pt idx="35">
                  <c:v>278204.84399999998</c:v>
                </c:pt>
                <c:pt idx="36">
                  <c:v>291165.84600000002</c:v>
                </c:pt>
                <c:pt idx="37">
                  <c:v>304913.55599999998</c:v>
                </c:pt>
                <c:pt idx="38">
                  <c:v>319059.78600000002</c:v>
                </c:pt>
                <c:pt idx="39">
                  <c:v>333925.81199999998</c:v>
                </c:pt>
                <c:pt idx="40">
                  <c:v>349489.74</c:v>
                </c:pt>
                <c:pt idx="41">
                  <c:v>365668.91399999999</c:v>
                </c:pt>
                <c:pt idx="42">
                  <c:v>383270.21399999998</c:v>
                </c:pt>
                <c:pt idx="43">
                  <c:v>401077.17</c:v>
                </c:pt>
                <c:pt idx="44">
                  <c:v>417736.04399999999</c:v>
                </c:pt>
                <c:pt idx="45">
                  <c:v>431622.74400000001</c:v>
                </c:pt>
                <c:pt idx="46">
                  <c:v>442179.58799999999</c:v>
                </c:pt>
                <c:pt idx="47">
                  <c:v>449768.93400000001</c:v>
                </c:pt>
              </c:numCache>
            </c:numRef>
          </c:val>
          <c:smooth val="0"/>
          <c:extLst/>
        </c:ser>
        <c:ser>
          <c:idx val="4"/>
          <c:order val="1"/>
          <c:tx>
            <c:v>PT-5k</c:v>
          </c:tx>
          <c:spPr>
            <a:ln w="50800" cap="rnd">
              <a:solidFill>
                <a:schemeClr val="bg2">
                  <a:lumMod val="25000"/>
                </a:schemeClr>
              </a:solidFill>
              <a:round/>
            </a:ln>
            <a:effectLst/>
          </c:spPr>
          <c:marker>
            <c:symbol val="none"/>
          </c:marker>
          <c:cat>
            <c:multiLvlStrRef>
              <c:f>Sheet1!$P$2:$Q$49</c:f>
              <c:multiLvlStrCache>
                <c:ptCount val="4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</c:lvl>
                <c:lvl>
                  <c:pt idx="0">
                    <c:v>11/6/12</c:v>
                  </c:pt>
                  <c:pt idx="24">
                    <c:v>11/7/12</c:v>
                  </c:pt>
                </c:lvl>
              </c:multiLvlStrCache>
            </c:multiLvlStrRef>
          </c:cat>
          <c:val>
            <c:numRef>
              <c:f>[1]Elections!$N$74:$N$121</c:f>
              <c:numCache>
                <c:formatCode>General</c:formatCode>
                <c:ptCount val="4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300000</c:v>
                </c:pt>
                <c:pt idx="14">
                  <c:v>600000</c:v>
                </c:pt>
                <c:pt idx="15">
                  <c:v>688000</c:v>
                </c:pt>
                <c:pt idx="16">
                  <c:v>688000</c:v>
                </c:pt>
                <c:pt idx="17">
                  <c:v>688000</c:v>
                </c:pt>
                <c:pt idx="18">
                  <c:v>688000</c:v>
                </c:pt>
                <c:pt idx="19">
                  <c:v>688000</c:v>
                </c:pt>
                <c:pt idx="20">
                  <c:v>688000</c:v>
                </c:pt>
                <c:pt idx="21">
                  <c:v>688000</c:v>
                </c:pt>
                <c:pt idx="22">
                  <c:v>688000</c:v>
                </c:pt>
                <c:pt idx="23">
                  <c:v>688000</c:v>
                </c:pt>
                <c:pt idx="24">
                  <c:v>688000</c:v>
                </c:pt>
                <c:pt idx="25">
                  <c:v>688000</c:v>
                </c:pt>
                <c:pt idx="26">
                  <c:v>688000</c:v>
                </c:pt>
                <c:pt idx="27">
                  <c:v>688000</c:v>
                </c:pt>
                <c:pt idx="28">
                  <c:v>688000</c:v>
                </c:pt>
                <c:pt idx="29">
                  <c:v>688000</c:v>
                </c:pt>
                <c:pt idx="30">
                  <c:v>688000</c:v>
                </c:pt>
                <c:pt idx="31">
                  <c:v>688000</c:v>
                </c:pt>
                <c:pt idx="32">
                  <c:v>688000</c:v>
                </c:pt>
                <c:pt idx="33">
                  <c:v>688000</c:v>
                </c:pt>
                <c:pt idx="34">
                  <c:v>688000</c:v>
                </c:pt>
                <c:pt idx="35">
                  <c:v>688000</c:v>
                </c:pt>
                <c:pt idx="36">
                  <c:v>688000</c:v>
                </c:pt>
                <c:pt idx="37">
                  <c:v>688000</c:v>
                </c:pt>
                <c:pt idx="38">
                  <c:v>688000</c:v>
                </c:pt>
                <c:pt idx="39">
                  <c:v>688000</c:v>
                </c:pt>
                <c:pt idx="40">
                  <c:v>688000</c:v>
                </c:pt>
                <c:pt idx="41">
                  <c:v>688000</c:v>
                </c:pt>
                <c:pt idx="42">
                  <c:v>688000</c:v>
                </c:pt>
                <c:pt idx="43">
                  <c:v>688000</c:v>
                </c:pt>
                <c:pt idx="44">
                  <c:v>688000</c:v>
                </c:pt>
                <c:pt idx="45">
                  <c:v>688000</c:v>
                </c:pt>
                <c:pt idx="46">
                  <c:v>688000</c:v>
                </c:pt>
                <c:pt idx="47">
                  <c:v>688000</c:v>
                </c:pt>
              </c:numCache>
            </c:numRef>
          </c:val>
          <c:smooth val="0"/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5473232"/>
        <c:axId val="1425504784"/>
      </c:lineChart>
      <c:catAx>
        <c:axId val="142547323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504784"/>
        <c:crosses val="autoZero"/>
        <c:auto val="1"/>
        <c:lblAlgn val="ctr"/>
        <c:lblOffset val="100"/>
        <c:noMultiLvlLbl val="0"/>
      </c:catAx>
      <c:valAx>
        <c:axId val="1425504784"/>
        <c:scaling>
          <c:orientation val="minMax"/>
          <c:max val="7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Cumulative # </a:t>
                </a:r>
              </a:p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of cache transers </a:t>
                </a:r>
              </a:p>
            </c:rich>
          </c:tx>
          <c:layout>
            <c:manualLayout>
              <c:xMode val="edge"/>
              <c:yMode val="edge"/>
              <c:x val="1.0570759074696085E-2"/>
              <c:y val="7.7377444888890909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73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9991738788722294"/>
          <c:y val="1.5468138647617504E-2"/>
          <c:w val="0.64995637783039362"/>
          <c:h val="8.43079401695567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'C:\Users\Atreides\Desktop\Results\[DistinctURLAnalysis.xlsx]All'!$J$1</c:f>
              <c:strCache>
                <c:ptCount val="1"/>
                <c:pt idx="0">
                  <c:v>Boston Marathon</c:v>
                </c:pt>
              </c:strCache>
            </c:strRef>
          </c:tx>
          <c:spPr>
            <a:ln w="5080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val>
            <c:numRef>
              <c:f>[1]All!$J$1:$J$51</c:f>
              <c:numCache>
                <c:formatCode>General</c:formatCode>
                <c:ptCount val="51"/>
                <c:pt idx="0">
                  <c:v>0</c:v>
                </c:pt>
                <c:pt idx="1">
                  <c:v>7.0736595957908807E-2</c:v>
                </c:pt>
                <c:pt idx="2">
                  <c:v>8.2122376259673738E-2</c:v>
                </c:pt>
                <c:pt idx="3">
                  <c:v>9.208841378542397E-2</c:v>
                </c:pt>
                <c:pt idx="4">
                  <c:v>0.1011079561271644</c:v>
                </c:pt>
                <c:pt idx="5">
                  <c:v>0.10926451756583708</c:v>
                </c:pt>
                <c:pt idx="6">
                  <c:v>0.11722621234897833</c:v>
                </c:pt>
                <c:pt idx="7">
                  <c:v>0.124018707198931</c:v>
                </c:pt>
                <c:pt idx="8">
                  <c:v>0.13025444017593674</c:v>
                </c:pt>
                <c:pt idx="9">
                  <c:v>0.13635098268470575</c:v>
                </c:pt>
                <c:pt idx="10">
                  <c:v>0.14180724903958578</c:v>
                </c:pt>
                <c:pt idx="11">
                  <c:v>0.14692945827069762</c:v>
                </c:pt>
                <c:pt idx="12">
                  <c:v>0.15188463893992538</c:v>
                </c:pt>
                <c:pt idx="13">
                  <c:v>0.15628305773620621</c:v>
                </c:pt>
                <c:pt idx="14">
                  <c:v>0.16009687656589275</c:v>
                </c:pt>
                <c:pt idx="15">
                  <c:v>0.16388285730193194</c:v>
                </c:pt>
                <c:pt idx="16">
                  <c:v>0.1676409999443238</c:v>
                </c:pt>
                <c:pt idx="17">
                  <c:v>0.17114859974388952</c:v>
                </c:pt>
                <c:pt idx="18">
                  <c:v>0.17421079004509768</c:v>
                </c:pt>
                <c:pt idx="19">
                  <c:v>0.17718946606536382</c:v>
                </c:pt>
                <c:pt idx="20">
                  <c:v>0.18014030399198261</c:v>
                </c:pt>
                <c:pt idx="21">
                  <c:v>0.18306330382495406</c:v>
                </c:pt>
                <c:pt idx="22">
                  <c:v>0.18598630365792551</c:v>
                </c:pt>
                <c:pt idx="23">
                  <c:v>0.18843605589889206</c:v>
                </c:pt>
                <c:pt idx="24">
                  <c:v>0.19080229385891656</c:v>
                </c:pt>
                <c:pt idx="25">
                  <c:v>0.19314069372529372</c:v>
                </c:pt>
                <c:pt idx="26">
                  <c:v>0.19528422693613945</c:v>
                </c:pt>
                <c:pt idx="27">
                  <c:v>0.19742776014698518</c:v>
                </c:pt>
                <c:pt idx="28">
                  <c:v>0.19954345526418354</c:v>
                </c:pt>
                <c:pt idx="29">
                  <c:v>0.20163131228773457</c:v>
                </c:pt>
                <c:pt idx="30">
                  <c:v>0.2036634931239909</c:v>
                </c:pt>
                <c:pt idx="31">
                  <c:v>0.2056678358665999</c:v>
                </c:pt>
                <c:pt idx="32">
                  <c:v>0.20761650242191418</c:v>
                </c:pt>
                <c:pt idx="33">
                  <c:v>0.20953733088358112</c:v>
                </c:pt>
                <c:pt idx="34">
                  <c:v>0.21143032125160072</c:v>
                </c:pt>
                <c:pt idx="35">
                  <c:v>0.21332331161962031</c:v>
                </c:pt>
                <c:pt idx="36">
                  <c:v>0.21510494961305052</c:v>
                </c:pt>
                <c:pt idx="37">
                  <c:v>0.21685874951283338</c:v>
                </c:pt>
                <c:pt idx="38">
                  <c:v>0.21855687322532155</c:v>
                </c:pt>
                <c:pt idx="39">
                  <c:v>0.22017148265686767</c:v>
                </c:pt>
                <c:pt idx="40">
                  <c:v>0.22175825399476645</c:v>
                </c:pt>
                <c:pt idx="41">
                  <c:v>0.22334502533266523</c:v>
                </c:pt>
                <c:pt idx="42">
                  <c:v>0.22473693001503259</c:v>
                </c:pt>
                <c:pt idx="43">
                  <c:v>0.2261009966037526</c:v>
                </c:pt>
                <c:pt idx="44">
                  <c:v>0.22738154891153056</c:v>
                </c:pt>
                <c:pt idx="45">
                  <c:v>0.22863426312566118</c:v>
                </c:pt>
                <c:pt idx="46">
                  <c:v>0.2298869773397918</c:v>
                </c:pt>
                <c:pt idx="47">
                  <c:v>0.23111185346027507</c:v>
                </c:pt>
                <c:pt idx="48">
                  <c:v>0.23230889148711101</c:v>
                </c:pt>
                <c:pt idx="49">
                  <c:v>0.23350592951394694</c:v>
                </c:pt>
                <c:pt idx="50">
                  <c:v>0.23470296754078288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'C:\Users\Atreides\Desktop\Results\[DistinctURLAnalysis.xlsx]All'!$K$1</c:f>
              <c:strCache>
                <c:ptCount val="1"/>
                <c:pt idx="0">
                  <c:v>President Elections</c:v>
                </c:pt>
              </c:strCache>
            </c:strRef>
          </c:tx>
          <c:spPr>
            <a:ln w="50800">
              <a:prstDash val="sysDash"/>
            </a:ln>
          </c:spPr>
          <c:marker>
            <c:symbol val="none"/>
          </c:marker>
          <c:val>
            <c:numRef>
              <c:f>[1]All!$K$1:$K$51</c:f>
              <c:numCache>
                <c:formatCode>General</c:formatCode>
                <c:ptCount val="51"/>
                <c:pt idx="0">
                  <c:v>0</c:v>
                </c:pt>
                <c:pt idx="1">
                  <c:v>3.5536589099816288E-2</c:v>
                </c:pt>
                <c:pt idx="2">
                  <c:v>6.182065217391304E-2</c:v>
                </c:pt>
                <c:pt idx="3">
                  <c:v>8.0737140232700552E-2</c:v>
                </c:pt>
                <c:pt idx="4">
                  <c:v>9.7567743417023886E-2</c:v>
                </c:pt>
                <c:pt idx="5">
                  <c:v>0.11268562461726883</c:v>
                </c:pt>
                <c:pt idx="6">
                  <c:v>0.12568891610532762</c:v>
                </c:pt>
                <c:pt idx="7">
                  <c:v>0.13741962645437844</c:v>
                </c:pt>
                <c:pt idx="8">
                  <c:v>0.14824135027556645</c:v>
                </c:pt>
                <c:pt idx="9">
                  <c:v>0.15869947948560931</c:v>
                </c:pt>
                <c:pt idx="10">
                  <c:v>0.16835387323943662</c:v>
                </c:pt>
                <c:pt idx="11">
                  <c:v>0.17792215248009799</c:v>
                </c:pt>
                <c:pt idx="12">
                  <c:v>0.18622741886099206</c:v>
                </c:pt>
                <c:pt idx="13">
                  <c:v>0.19418822718922232</c:v>
                </c:pt>
                <c:pt idx="14">
                  <c:v>0.20063724739742808</c:v>
                </c:pt>
                <c:pt idx="15">
                  <c:v>0.20564145744029397</c:v>
                </c:pt>
                <c:pt idx="16">
                  <c:v>0.21043516533986531</c:v>
                </c:pt>
                <c:pt idx="17">
                  <c:v>0.21485571034905085</c:v>
                </c:pt>
                <c:pt idx="18">
                  <c:v>0.21897007042253525</c:v>
                </c:pt>
                <c:pt idx="19">
                  <c:v>0.22289306491120639</c:v>
                </c:pt>
                <c:pt idx="20">
                  <c:v>0.22679692284139621</c:v>
                </c:pt>
                <c:pt idx="21">
                  <c:v>0.23048071034905085</c:v>
                </c:pt>
                <c:pt idx="22">
                  <c:v>0.23414536129822414</c:v>
                </c:pt>
                <c:pt idx="23">
                  <c:v>0.23772389773423147</c:v>
                </c:pt>
                <c:pt idx="24">
                  <c:v>0.24124502449479485</c:v>
                </c:pt>
                <c:pt idx="25">
                  <c:v>0.2447470146968769</c:v>
                </c:pt>
                <c:pt idx="26">
                  <c:v>0.24812461726883037</c:v>
                </c:pt>
                <c:pt idx="27">
                  <c:v>0.25086114513165952</c:v>
                </c:pt>
                <c:pt idx="28">
                  <c:v>0.25355939987752601</c:v>
                </c:pt>
                <c:pt idx="29">
                  <c:v>0.25618110838946723</c:v>
                </c:pt>
                <c:pt idx="30">
                  <c:v>0.25873583894672381</c:v>
                </c:pt>
                <c:pt idx="31">
                  <c:v>0.26125229638701775</c:v>
                </c:pt>
                <c:pt idx="32">
                  <c:v>0.26374961726883034</c:v>
                </c:pt>
                <c:pt idx="33">
                  <c:v>0.26622780159216164</c:v>
                </c:pt>
                <c:pt idx="34">
                  <c:v>0.26857203000612367</c:v>
                </c:pt>
                <c:pt idx="35">
                  <c:v>0.2707440293937538</c:v>
                </c:pt>
                <c:pt idx="36">
                  <c:v>0.27270552663808939</c:v>
                </c:pt>
                <c:pt idx="37">
                  <c:v>0.27460004592774034</c:v>
                </c:pt>
                <c:pt idx="38">
                  <c:v>0.27648499693815065</c:v>
                </c:pt>
                <c:pt idx="39">
                  <c:v>0.27832210655235762</c:v>
                </c:pt>
                <c:pt idx="40">
                  <c:v>0.28005396509491731</c:v>
                </c:pt>
                <c:pt idx="41">
                  <c:v>0.28162316289038575</c:v>
                </c:pt>
                <c:pt idx="42">
                  <c:v>0.28316365584813225</c:v>
                </c:pt>
                <c:pt idx="43">
                  <c:v>0.28467544396815675</c:v>
                </c:pt>
                <c:pt idx="44">
                  <c:v>0.28617766380894061</c:v>
                </c:pt>
                <c:pt idx="45">
                  <c:v>0.28765117881200247</c:v>
                </c:pt>
                <c:pt idx="46">
                  <c:v>0.28906728413962035</c:v>
                </c:pt>
                <c:pt idx="47">
                  <c:v>0.29043554807103494</c:v>
                </c:pt>
                <c:pt idx="48">
                  <c:v>0.29179424372320883</c:v>
                </c:pt>
                <c:pt idx="49">
                  <c:v>0.29315293937538273</c:v>
                </c:pt>
                <c:pt idx="50">
                  <c:v>0.29450206674831597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'C:\Users\Atreides\Desktop\Results\[DistinctURLAnalysis.xlsx]All'!$L$1</c:f>
              <c:strCache>
                <c:ptCount val="1"/>
                <c:pt idx="0">
                  <c:v>Pope Election</c:v>
                </c:pt>
              </c:strCache>
            </c:strRef>
          </c:tx>
          <c:spPr>
            <a:ln w="50800">
              <a:solidFill>
                <a:schemeClr val="bg1">
                  <a:lumMod val="75000"/>
                </a:schemeClr>
              </a:solidFill>
              <a:prstDash val="dashDot"/>
            </a:ln>
          </c:spPr>
          <c:marker>
            <c:symbol val="none"/>
          </c:marker>
          <c:val>
            <c:numRef>
              <c:f>[1]All!$L$1:$L$51</c:f>
              <c:numCache>
                <c:formatCode>General</c:formatCode>
                <c:ptCount val="51"/>
                <c:pt idx="0">
                  <c:v>0</c:v>
                </c:pt>
                <c:pt idx="1">
                  <c:v>3.4210720342107204E-2</c:v>
                </c:pt>
                <c:pt idx="2">
                  <c:v>5.5150040551500405E-2</c:v>
                </c:pt>
                <c:pt idx="3">
                  <c:v>7.3287620732876202E-2</c:v>
                </c:pt>
                <c:pt idx="4">
                  <c:v>8.8402270884022707E-2</c:v>
                </c:pt>
                <c:pt idx="5">
                  <c:v>0.10263216102632161</c:v>
                </c:pt>
                <c:pt idx="6">
                  <c:v>0.11538745115387451</c:v>
                </c:pt>
                <c:pt idx="7">
                  <c:v>0.12224434122244342</c:v>
                </c:pt>
                <c:pt idx="8">
                  <c:v>0.12873258128732581</c:v>
                </c:pt>
                <c:pt idx="9">
                  <c:v>0.1348521713485217</c:v>
                </c:pt>
                <c:pt idx="10">
                  <c:v>0.1408980314089803</c:v>
                </c:pt>
                <c:pt idx="11">
                  <c:v>0.1463540514635405</c:v>
                </c:pt>
                <c:pt idx="12">
                  <c:v>0.15122023151220229</c:v>
                </c:pt>
                <c:pt idx="13">
                  <c:v>0.15601268156012679</c:v>
                </c:pt>
                <c:pt idx="14">
                  <c:v>0.1604364816043648</c:v>
                </c:pt>
                <c:pt idx="15">
                  <c:v>0.16419671164196711</c:v>
                </c:pt>
                <c:pt idx="16">
                  <c:v>0.16751456167514561</c:v>
                </c:pt>
                <c:pt idx="17">
                  <c:v>0.17068495170684952</c:v>
                </c:pt>
                <c:pt idx="18">
                  <c:v>0.17385534173855344</c:v>
                </c:pt>
                <c:pt idx="19">
                  <c:v>0.17702573177025735</c:v>
                </c:pt>
                <c:pt idx="20">
                  <c:v>0.18004866180048665</c:v>
                </c:pt>
                <c:pt idx="21">
                  <c:v>0.18307159183071595</c:v>
                </c:pt>
                <c:pt idx="22">
                  <c:v>0.18602079186020795</c:v>
                </c:pt>
                <c:pt idx="23">
                  <c:v>0.18860134188601346</c:v>
                </c:pt>
                <c:pt idx="24">
                  <c:v>0.19088697190886977</c:v>
                </c:pt>
                <c:pt idx="25">
                  <c:v>0.19309887193098876</c:v>
                </c:pt>
                <c:pt idx="26">
                  <c:v>0.19516331195163317</c:v>
                </c:pt>
                <c:pt idx="27">
                  <c:v>0.19708029197080296</c:v>
                </c:pt>
                <c:pt idx="28">
                  <c:v>0.19899727198997275</c:v>
                </c:pt>
                <c:pt idx="29">
                  <c:v>0.20084052200840524</c:v>
                </c:pt>
                <c:pt idx="30">
                  <c:v>0.20253631202536315</c:v>
                </c:pt>
                <c:pt idx="31">
                  <c:v>0.20415837204158374</c:v>
                </c:pt>
                <c:pt idx="32">
                  <c:v>0.20578043205780433</c:v>
                </c:pt>
                <c:pt idx="33">
                  <c:v>0.20732876207328763</c:v>
                </c:pt>
                <c:pt idx="34">
                  <c:v>0.20880336208803363</c:v>
                </c:pt>
                <c:pt idx="35">
                  <c:v>0.21027796210277963</c:v>
                </c:pt>
                <c:pt idx="36">
                  <c:v>0.21175256211752563</c:v>
                </c:pt>
                <c:pt idx="37">
                  <c:v>0.21315343213153434</c:v>
                </c:pt>
                <c:pt idx="38">
                  <c:v>0.21455430214554305</c:v>
                </c:pt>
                <c:pt idx="39">
                  <c:v>0.21595517215955176</c:v>
                </c:pt>
                <c:pt idx="40">
                  <c:v>0.21735604217356047</c:v>
                </c:pt>
                <c:pt idx="41">
                  <c:v>0.21868318218683186</c:v>
                </c:pt>
                <c:pt idx="42">
                  <c:v>0.22001032220010325</c:v>
                </c:pt>
                <c:pt idx="43">
                  <c:v>0.22133746221337464</c:v>
                </c:pt>
                <c:pt idx="44">
                  <c:v>0.22259087222590873</c:v>
                </c:pt>
                <c:pt idx="45">
                  <c:v>0.22384428223844283</c:v>
                </c:pt>
                <c:pt idx="46">
                  <c:v>0.22509769225097692</c:v>
                </c:pt>
                <c:pt idx="47">
                  <c:v>0.22635110226351102</c:v>
                </c:pt>
                <c:pt idx="48">
                  <c:v>0.22760451227604511</c:v>
                </c:pt>
                <c:pt idx="49">
                  <c:v>0.22878419228784191</c:v>
                </c:pt>
                <c:pt idx="50">
                  <c:v>0.22996387229963872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34412128"/>
        <c:axId val="1234409408"/>
      </c:lineChart>
      <c:catAx>
        <c:axId val="1234412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>
                    <a:solidFill>
                      <a:sysClr val="windowText" lastClr="000000"/>
                    </a:solidFill>
                  </a:rPr>
                  <a:t>Search results (URLs)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409408"/>
        <c:crosses val="autoZero"/>
        <c:auto val="1"/>
        <c:lblAlgn val="ctr"/>
        <c:lblOffset val="100"/>
        <c:noMultiLvlLbl val="0"/>
      </c:catAx>
      <c:valAx>
        <c:axId val="1234409408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ysClr val="windowText" lastClr="000000"/>
                    </a:solidFill>
                  </a:rPr>
                  <a:t>% of total clicks  </a:t>
                </a:r>
              </a:p>
            </c:rich>
          </c:tx>
          <c:layout>
            <c:manualLayout>
              <c:xMode val="edge"/>
              <c:yMode val="edge"/>
              <c:x val="4.7037207640335677E-4"/>
              <c:y val="0.1885867612895292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4412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7.7244556385251031E-2"/>
          <c:y val="9.695447299427784E-3"/>
          <c:w val="0.91065583507888681"/>
          <c:h val="0.10867265964314417"/>
        </c:manualLayout>
      </c:layout>
      <c:overlay val="0"/>
      <c:txPr>
        <a:bodyPr/>
        <a:lstStyle/>
        <a:p>
          <a:pPr>
            <a:defRPr sz="2400" b="1">
              <a:solidFill>
                <a:sysClr val="windowText" lastClr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Sheet1!$R$5:$S$28</c:f>
              <c:multiLvlStrCache>
                <c:ptCount val="24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</c:lvl>
                <c:lvl>
                  <c:pt idx="0">
                    <c:v>13/3/2013</c:v>
                  </c:pt>
                </c:lvl>
              </c:multiLvlStrCache>
            </c:multiLvlStrRef>
          </c:cat>
          <c:val>
            <c:numRef>
              <c:f>'[1]PopeFull (2)'!$F$26:$F$49</c:f>
              <c:numCache>
                <c:formatCode>General</c:formatCode>
                <c:ptCount val="24"/>
                <c:pt idx="0">
                  <c:v>3.9412997903563937E-3</c:v>
                </c:pt>
                <c:pt idx="1">
                  <c:v>3.979385478504795E-3</c:v>
                </c:pt>
                <c:pt idx="2">
                  <c:v>4.5958869133280724E-3</c:v>
                </c:pt>
                <c:pt idx="3">
                  <c:v>3.9246750441075864E-3</c:v>
                </c:pt>
                <c:pt idx="4">
                  <c:v>2.6051576266721307E-3</c:v>
                </c:pt>
                <c:pt idx="5">
                  <c:v>3.7903346466510398E-3</c:v>
                </c:pt>
                <c:pt idx="6">
                  <c:v>3.6284632786077451E-3</c:v>
                </c:pt>
                <c:pt idx="7">
                  <c:v>4.5765663602122227E-3</c:v>
                </c:pt>
                <c:pt idx="8">
                  <c:v>5.1258154706430572E-3</c:v>
                </c:pt>
                <c:pt idx="9">
                  <c:v>5.14916810097533E-2</c:v>
                </c:pt>
                <c:pt idx="10">
                  <c:v>7.6999511321062059E-2</c:v>
                </c:pt>
                <c:pt idx="11">
                  <c:v>2.5964366611447312E-2</c:v>
                </c:pt>
                <c:pt idx="12">
                  <c:v>1.8015012510425355E-2</c:v>
                </c:pt>
                <c:pt idx="13">
                  <c:v>1.6983629847276485E-2</c:v>
                </c:pt>
                <c:pt idx="14">
                  <c:v>1.3480012395413696E-2</c:v>
                </c:pt>
                <c:pt idx="15">
                  <c:v>1.1744678192693935E-2</c:v>
                </c:pt>
                <c:pt idx="16">
                  <c:v>1.1267280107472518E-2</c:v>
                </c:pt>
                <c:pt idx="17">
                  <c:v>1.0362156633114428E-2</c:v>
                </c:pt>
                <c:pt idx="18">
                  <c:v>1.0299934080421885E-2</c:v>
                </c:pt>
                <c:pt idx="19">
                  <c:v>7.3483750776236808E-3</c:v>
                </c:pt>
                <c:pt idx="20">
                  <c:v>7.1115973741794312E-3</c:v>
                </c:pt>
                <c:pt idx="21">
                  <c:v>6.2957425041315811E-3</c:v>
                </c:pt>
                <c:pt idx="22">
                  <c:v>5.6176554886787043E-3</c:v>
                </c:pt>
                <c:pt idx="23">
                  <c:v>4.9478160030923847E-3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9840416"/>
        <c:axId val="1369868704"/>
      </c:lineChart>
      <c:catAx>
        <c:axId val="1369840416"/>
        <c:scaling>
          <c:orientation val="minMax"/>
        </c:scaling>
        <c:delete val="0"/>
        <c:axPos val="b"/>
        <c:numFmt formatCode="h:mm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9868704"/>
        <c:crosses val="autoZero"/>
        <c:auto val="1"/>
        <c:lblAlgn val="ctr"/>
        <c:lblOffset val="100"/>
        <c:noMultiLvlLbl val="0"/>
      </c:catAx>
      <c:valAx>
        <c:axId val="1369868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sz="3600">
                    <a:solidFill>
                      <a:schemeClr val="tx1"/>
                    </a:solidFill>
                  </a:defRPr>
                </a:pPr>
                <a:r>
                  <a:rPr lang="en-US" sz="3600" dirty="0" smtClean="0">
                    <a:solidFill>
                      <a:schemeClr val="tx1"/>
                    </a:solidFill>
                  </a:rPr>
                  <a:t>%</a:t>
                </a:r>
                <a:r>
                  <a:rPr lang="en-US" sz="3600" baseline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3600" baseline="0" dirty="0">
                    <a:solidFill>
                      <a:schemeClr val="tx1"/>
                    </a:solidFill>
                  </a:rPr>
                  <a:t>of Queries</a:t>
                </a:r>
                <a:endParaRPr lang="en-US" sz="36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2378075894148967E-3"/>
              <c:y val="3.1092820551849424E-2"/>
            </c:manualLayout>
          </c:layout>
          <c:overlay val="0"/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9840416"/>
        <c:crosses val="autoZero"/>
        <c:crossBetween val="between"/>
        <c:majorUnit val="2.0000000000000004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89596438404744"/>
          <c:y val="5.6296302212585518E-2"/>
          <c:w val="0.78072762494664594"/>
          <c:h val="0.56708725177537134"/>
        </c:manualLayout>
      </c:layout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multiLvlStrRef>
              <c:f>Sheet1!$R$2:$S$25</c:f>
              <c:multiLvlStrCache>
                <c:ptCount val="24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</c:lvl>
                <c:lvl>
                  <c:pt idx="0">
                    <c:v>6-Nov-12</c:v>
                  </c:pt>
                </c:lvl>
              </c:multiLvlStrCache>
            </c:multiLvlStrRef>
          </c:cat>
          <c:val>
            <c:numRef>
              <c:f>[1]ElectionsFull!$F$49:$F$72</c:f>
              <c:numCache>
                <c:formatCode>General</c:formatCode>
                <c:ptCount val="24"/>
                <c:pt idx="0">
                  <c:v>3.7314468026078511E-2</c:v>
                </c:pt>
                <c:pt idx="1">
                  <c:v>4.5002711006687152E-2</c:v>
                </c:pt>
                <c:pt idx="2">
                  <c:v>6.3020833333333331E-2</c:v>
                </c:pt>
                <c:pt idx="3">
                  <c:v>9.2240279549614515E-2</c:v>
                </c:pt>
                <c:pt idx="4">
                  <c:v>9.9536504388415895E-2</c:v>
                </c:pt>
                <c:pt idx="5">
                  <c:v>9.4814278822961895E-2</c:v>
                </c:pt>
                <c:pt idx="6">
                  <c:v>9.2834776201878799E-2</c:v>
                </c:pt>
                <c:pt idx="7">
                  <c:v>9.2746328086848726E-2</c:v>
                </c:pt>
                <c:pt idx="8">
                  <c:v>9.1686299707289212E-2</c:v>
                </c:pt>
                <c:pt idx="9">
                  <c:v>9.780479912805054E-2</c:v>
                </c:pt>
                <c:pt idx="10">
                  <c:v>9.2644234783334722E-2</c:v>
                </c:pt>
                <c:pt idx="11">
                  <c:v>9.5379293303681736E-2</c:v>
                </c:pt>
                <c:pt idx="12">
                  <c:v>0.10089678943001212</c:v>
                </c:pt>
                <c:pt idx="13">
                  <c:v>0.10581780987508911</c:v>
                </c:pt>
                <c:pt idx="14">
                  <c:v>0.12237583951282761</c:v>
                </c:pt>
                <c:pt idx="15">
                  <c:v>0.14191477019789825</c:v>
                </c:pt>
                <c:pt idx="16">
                  <c:v>0.17580634859807115</c:v>
                </c:pt>
                <c:pt idx="17">
                  <c:v>0.21027598092978489</c:v>
                </c:pt>
                <c:pt idx="18">
                  <c:v>0.22870816548302469</c:v>
                </c:pt>
                <c:pt idx="19">
                  <c:v>0.2338143724078699</c:v>
                </c:pt>
                <c:pt idx="20">
                  <c:v>0.29742850276375871</c:v>
                </c:pt>
                <c:pt idx="21">
                  <c:v>0.23158869094983681</c:v>
                </c:pt>
                <c:pt idx="22">
                  <c:v>0.20012818078237751</c:v>
                </c:pt>
                <c:pt idx="23">
                  <c:v>0.15900839781436796</c:v>
                </c:pt>
              </c:numCache>
            </c:numRef>
          </c:val>
          <c:smooth val="0"/>
        </c:ser>
        <c:ser>
          <c:idx val="0"/>
          <c:order val="1"/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multiLvlStrRef>
              <c:f>Sheet1!$R$2:$S$25</c:f>
              <c:multiLvlStrCache>
                <c:ptCount val="24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</c:lvl>
                <c:lvl>
                  <c:pt idx="0">
                    <c:v>6-Nov-12</c:v>
                  </c:pt>
                </c:lvl>
              </c:multiLvlStrCache>
            </c:multiLvlStrRef>
          </c:cat>
          <c:val>
            <c:numRef>
              <c:f>[1]ElectionsFull!$F$49:$F$72</c:f>
              <c:numCache>
                <c:formatCode>General</c:formatCode>
                <c:ptCount val="24"/>
                <c:pt idx="0">
                  <c:v>3.7314468026078511E-2</c:v>
                </c:pt>
                <c:pt idx="1">
                  <c:v>4.5002711006687152E-2</c:v>
                </c:pt>
                <c:pt idx="2">
                  <c:v>6.3020833333333331E-2</c:v>
                </c:pt>
                <c:pt idx="3">
                  <c:v>9.2240279549614515E-2</c:v>
                </c:pt>
                <c:pt idx="4">
                  <c:v>9.9536504388415895E-2</c:v>
                </c:pt>
                <c:pt idx="5">
                  <c:v>9.4814278822961895E-2</c:v>
                </c:pt>
                <c:pt idx="6">
                  <c:v>9.2834776201878799E-2</c:v>
                </c:pt>
                <c:pt idx="7">
                  <c:v>9.2746328086848726E-2</c:v>
                </c:pt>
                <c:pt idx="8">
                  <c:v>9.1686299707289212E-2</c:v>
                </c:pt>
                <c:pt idx="9">
                  <c:v>9.780479912805054E-2</c:v>
                </c:pt>
                <c:pt idx="10">
                  <c:v>9.2644234783334722E-2</c:v>
                </c:pt>
                <c:pt idx="11">
                  <c:v>9.5379293303681736E-2</c:v>
                </c:pt>
                <c:pt idx="12">
                  <c:v>0.10089678943001212</c:v>
                </c:pt>
                <c:pt idx="13">
                  <c:v>0.10581780987508911</c:v>
                </c:pt>
                <c:pt idx="14">
                  <c:v>0.12237583951282761</c:v>
                </c:pt>
                <c:pt idx="15">
                  <c:v>0.14191477019789825</c:v>
                </c:pt>
                <c:pt idx="16">
                  <c:v>0.17580634859807115</c:v>
                </c:pt>
                <c:pt idx="17">
                  <c:v>0.21027598092978489</c:v>
                </c:pt>
                <c:pt idx="18">
                  <c:v>0.22870816548302469</c:v>
                </c:pt>
                <c:pt idx="19">
                  <c:v>0.2338143724078699</c:v>
                </c:pt>
                <c:pt idx="20">
                  <c:v>0.29742850276375871</c:v>
                </c:pt>
                <c:pt idx="21">
                  <c:v>0.23158869094983681</c:v>
                </c:pt>
                <c:pt idx="22">
                  <c:v>0.20012818078237751</c:v>
                </c:pt>
                <c:pt idx="23">
                  <c:v>0.15900839781436796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32149904"/>
        <c:axId val="1432150448"/>
      </c:lineChart>
      <c:catAx>
        <c:axId val="1432149904"/>
        <c:scaling>
          <c:orientation val="minMax"/>
        </c:scaling>
        <c:delete val="0"/>
        <c:axPos val="b"/>
        <c:numFmt formatCode="m/d/yy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150448"/>
        <c:crosses val="autoZero"/>
        <c:auto val="1"/>
        <c:lblAlgn val="ctr"/>
        <c:lblOffset val="100"/>
        <c:noMultiLvlLbl val="0"/>
      </c:catAx>
      <c:valAx>
        <c:axId val="1432150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vert="horz"/>
              <a:lstStyle/>
              <a:p>
                <a:pPr>
                  <a:defRPr sz="3600">
                    <a:solidFill>
                      <a:schemeClr val="tx1"/>
                    </a:solidFill>
                  </a:defRPr>
                </a:pPr>
                <a:r>
                  <a:rPr lang="en-US" sz="3600" dirty="0" smtClean="0">
                    <a:solidFill>
                      <a:schemeClr val="tx1"/>
                    </a:solidFill>
                  </a:rPr>
                  <a:t>% </a:t>
                </a:r>
                <a:r>
                  <a:rPr lang="en-US" sz="3600" baseline="0" dirty="0" smtClean="0">
                    <a:solidFill>
                      <a:schemeClr val="tx1"/>
                    </a:solidFill>
                  </a:rPr>
                  <a:t> of </a:t>
                </a:r>
                <a:r>
                  <a:rPr lang="en-US" sz="3600" baseline="0" dirty="0">
                    <a:solidFill>
                      <a:schemeClr val="tx1"/>
                    </a:solidFill>
                  </a:rPr>
                  <a:t>Queries</a:t>
                </a:r>
                <a:endParaRPr lang="en-US" sz="36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6.7077081908824788E-3"/>
              <c:y val="7.7379106855175447E-2"/>
            </c:manualLayout>
          </c:layout>
          <c:overlay val="0"/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214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622542248008473"/>
          <c:y val="0.1484315322653634"/>
          <c:w val="0.81665515494773677"/>
          <c:h val="0.506540637161734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'C:\Users\Gennady\Desktop\Results\[EventsUserOverlapVolume.xlsx]all'!$C$1</c:f>
              <c:strCache>
                <c:ptCount val="1"/>
                <c:pt idx="0">
                  <c:v>Marathon-Pope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[2]all!$A$2:$A$11</c:f>
              <c:strCache>
                <c:ptCount val="10"/>
                <c:pt idx="0">
                  <c:v>≥ 0</c:v>
                </c:pt>
                <c:pt idx="1">
                  <c:v>&gt; 10</c:v>
                </c:pt>
                <c:pt idx="2">
                  <c:v>&gt; 20</c:v>
                </c:pt>
                <c:pt idx="3">
                  <c:v>&gt; 30</c:v>
                </c:pt>
                <c:pt idx="4">
                  <c:v>&gt; 40</c:v>
                </c:pt>
                <c:pt idx="5">
                  <c:v>&gt; 50</c:v>
                </c:pt>
                <c:pt idx="6">
                  <c:v>&gt; 60</c:v>
                </c:pt>
                <c:pt idx="7">
                  <c:v>&gt; 70</c:v>
                </c:pt>
                <c:pt idx="8">
                  <c:v>&gt; 80</c:v>
                </c:pt>
                <c:pt idx="9">
                  <c:v>&gt; 90</c:v>
                </c:pt>
              </c:strCache>
            </c:strRef>
          </c:cat>
          <c:val>
            <c:numRef>
              <c:f>[2]all!$C$2:$C$11</c:f>
              <c:numCache>
                <c:formatCode>General</c:formatCode>
                <c:ptCount val="10"/>
                <c:pt idx="0">
                  <c:v>0.20610800000000001</c:v>
                </c:pt>
                <c:pt idx="1">
                  <c:v>0.24845900000000001</c:v>
                </c:pt>
                <c:pt idx="2">
                  <c:v>0.29209099999999999</c:v>
                </c:pt>
                <c:pt idx="3">
                  <c:v>0.318351</c:v>
                </c:pt>
                <c:pt idx="4">
                  <c:v>0.33974199999999999</c:v>
                </c:pt>
                <c:pt idx="5">
                  <c:v>0.35585600000000001</c:v>
                </c:pt>
                <c:pt idx="6">
                  <c:v>0.37323899999999999</c:v>
                </c:pt>
                <c:pt idx="7">
                  <c:v>0.38682899999999998</c:v>
                </c:pt>
                <c:pt idx="8">
                  <c:v>0.4</c:v>
                </c:pt>
                <c:pt idx="9">
                  <c:v>0.416155</c:v>
                </c:pt>
              </c:numCache>
            </c:numRef>
          </c:val>
        </c:ser>
        <c:ser>
          <c:idx val="1"/>
          <c:order val="1"/>
          <c:tx>
            <c:strRef>
              <c:f>'C:\Users\Gennady\Desktop\Results\[EventsUserOverlapVolume.xlsx]all'!$D$1</c:f>
              <c:strCache>
                <c:ptCount val="1"/>
                <c:pt idx="0">
                  <c:v>President-Marathon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[2]all!$A$2:$A$11</c:f>
              <c:strCache>
                <c:ptCount val="10"/>
                <c:pt idx="0">
                  <c:v>≥ 0</c:v>
                </c:pt>
                <c:pt idx="1">
                  <c:v>&gt; 10</c:v>
                </c:pt>
                <c:pt idx="2">
                  <c:v>&gt; 20</c:v>
                </c:pt>
                <c:pt idx="3">
                  <c:v>&gt; 30</c:v>
                </c:pt>
                <c:pt idx="4">
                  <c:v>&gt; 40</c:v>
                </c:pt>
                <c:pt idx="5">
                  <c:v>&gt; 50</c:v>
                </c:pt>
                <c:pt idx="6">
                  <c:v>&gt; 60</c:v>
                </c:pt>
                <c:pt idx="7">
                  <c:v>&gt; 70</c:v>
                </c:pt>
                <c:pt idx="8">
                  <c:v>&gt; 80</c:v>
                </c:pt>
                <c:pt idx="9">
                  <c:v>&gt; 90</c:v>
                </c:pt>
              </c:strCache>
            </c:strRef>
          </c:cat>
          <c:val>
            <c:numRef>
              <c:f>[2]all!$D$2:$D$11</c:f>
              <c:numCache>
                <c:formatCode>General</c:formatCode>
                <c:ptCount val="10"/>
                <c:pt idx="0">
                  <c:v>0.16356899999999999</c:v>
                </c:pt>
                <c:pt idx="1">
                  <c:v>0.195077</c:v>
                </c:pt>
                <c:pt idx="2">
                  <c:v>0.220446</c:v>
                </c:pt>
                <c:pt idx="3">
                  <c:v>0.237595</c:v>
                </c:pt>
                <c:pt idx="4">
                  <c:v>0.24588499999999999</c:v>
                </c:pt>
                <c:pt idx="5">
                  <c:v>0.25179400000000002</c:v>
                </c:pt>
                <c:pt idx="6">
                  <c:v>0.24900600000000001</c:v>
                </c:pt>
                <c:pt idx="7">
                  <c:v>0.249608</c:v>
                </c:pt>
                <c:pt idx="8">
                  <c:v>0.25389600000000001</c:v>
                </c:pt>
                <c:pt idx="9">
                  <c:v>0.25854700000000003</c:v>
                </c:pt>
              </c:numCache>
            </c:numRef>
          </c:val>
        </c:ser>
        <c:ser>
          <c:idx val="2"/>
          <c:order val="2"/>
          <c:tx>
            <c:strRef>
              <c:f>'C:\Users\Gennady\Desktop\Results\[EventsUserOverlapVolume.xlsx]all'!$E$1</c:f>
              <c:strCache>
                <c:ptCount val="1"/>
                <c:pt idx="0">
                  <c:v>President-Pope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ysClr val="windowText" lastClr="000000"/>
              </a:solidFill>
            </a:ln>
          </c:spPr>
          <c:invertIfNegative val="0"/>
          <c:cat>
            <c:strRef>
              <c:f>[2]all!$A$2:$A$11</c:f>
              <c:strCache>
                <c:ptCount val="10"/>
                <c:pt idx="0">
                  <c:v>≥ 0</c:v>
                </c:pt>
                <c:pt idx="1">
                  <c:v>&gt; 10</c:v>
                </c:pt>
                <c:pt idx="2">
                  <c:v>&gt; 20</c:v>
                </c:pt>
                <c:pt idx="3">
                  <c:v>&gt; 30</c:v>
                </c:pt>
                <c:pt idx="4">
                  <c:v>&gt; 40</c:v>
                </c:pt>
                <c:pt idx="5">
                  <c:v>&gt; 50</c:v>
                </c:pt>
                <c:pt idx="6">
                  <c:v>&gt; 60</c:v>
                </c:pt>
                <c:pt idx="7">
                  <c:v>&gt; 70</c:v>
                </c:pt>
                <c:pt idx="8">
                  <c:v>&gt; 80</c:v>
                </c:pt>
                <c:pt idx="9">
                  <c:v>&gt; 90</c:v>
                </c:pt>
              </c:strCache>
            </c:strRef>
          </c:cat>
          <c:val>
            <c:numRef>
              <c:f>[2]all!$E$2:$E$11</c:f>
              <c:numCache>
                <c:formatCode>General</c:formatCode>
                <c:ptCount val="10"/>
                <c:pt idx="0">
                  <c:v>0.19842099999999999</c:v>
                </c:pt>
                <c:pt idx="1">
                  <c:v>0.237068</c:v>
                </c:pt>
                <c:pt idx="2">
                  <c:v>0.275696</c:v>
                </c:pt>
                <c:pt idx="3">
                  <c:v>0.29970599999999997</c:v>
                </c:pt>
                <c:pt idx="4">
                  <c:v>0.31914300000000001</c:v>
                </c:pt>
                <c:pt idx="5">
                  <c:v>0.339339</c:v>
                </c:pt>
                <c:pt idx="6">
                  <c:v>0.35563400000000001</c:v>
                </c:pt>
                <c:pt idx="7">
                  <c:v>0.35997400000000002</c:v>
                </c:pt>
                <c:pt idx="8">
                  <c:v>0.36460900000000002</c:v>
                </c:pt>
                <c:pt idx="9">
                  <c:v>0.36503099999999999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25493904"/>
        <c:axId val="1425488464"/>
      </c:barChart>
      <c:catAx>
        <c:axId val="14254939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ysClr val="windowText" lastClr="000000"/>
                    </a:solidFill>
                  </a:rPr>
                  <a:t>Query volume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88464"/>
        <c:crosses val="autoZero"/>
        <c:auto val="1"/>
        <c:lblAlgn val="ctr"/>
        <c:lblOffset val="100"/>
        <c:noMultiLvlLbl val="0"/>
      </c:catAx>
      <c:valAx>
        <c:axId val="1425488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 dirty="0">
                    <a:solidFill>
                      <a:sysClr val="windowText" lastClr="000000"/>
                    </a:solidFill>
                  </a:rPr>
                  <a:t>% of users</a:t>
                </a:r>
              </a:p>
            </c:rich>
          </c:tx>
          <c:layout>
            <c:manualLayout>
              <c:xMode val="edge"/>
              <c:yMode val="edge"/>
              <c:x val="2.9411290693926412E-3"/>
              <c:y val="0.1976543126074757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93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0482663351291613"/>
          <c:y val="2.8021010609740132E-2"/>
          <c:w val="0.89517336648708379"/>
          <c:h val="0.11831706251553659"/>
        </c:manualLayout>
      </c:layout>
      <c:overlay val="0"/>
      <c:txPr>
        <a:bodyPr/>
        <a:lstStyle/>
        <a:p>
          <a:pPr>
            <a:defRPr sz="2200" b="1" i="0" baseline="0">
              <a:solidFill>
                <a:sysClr val="windowText" lastClr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001775650064806"/>
          <c:y val="0.17768392249267984"/>
          <c:w val="0.79156275659376218"/>
          <c:h val="0.53609392575927994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'C:\Users\Atreides\Desktop\Results\[LocalOverlapVolume.xlsx]All'!$C$1</c:f>
              <c:strCache>
                <c:ptCount val="1"/>
                <c:pt idx="0">
                  <c:v>Boston Marathon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[1]All!$A$2:$A$11</c:f>
              <c:strCache>
                <c:ptCount val="10"/>
                <c:pt idx="0">
                  <c:v>≥ 0</c:v>
                </c:pt>
                <c:pt idx="1">
                  <c:v>&gt; 10</c:v>
                </c:pt>
                <c:pt idx="2">
                  <c:v>&gt; 20</c:v>
                </c:pt>
                <c:pt idx="3">
                  <c:v>&gt; 30</c:v>
                </c:pt>
                <c:pt idx="4">
                  <c:v>&gt; 40</c:v>
                </c:pt>
                <c:pt idx="5">
                  <c:v>&gt; 50</c:v>
                </c:pt>
                <c:pt idx="6">
                  <c:v>&gt; 60</c:v>
                </c:pt>
                <c:pt idx="7">
                  <c:v>&gt; 70</c:v>
                </c:pt>
                <c:pt idx="8">
                  <c:v>&gt; 80</c:v>
                </c:pt>
                <c:pt idx="9">
                  <c:v>&gt; 90</c:v>
                </c:pt>
              </c:strCache>
            </c:strRef>
          </c:cat>
          <c:val>
            <c:numRef>
              <c:f>[1]All!$C$2:$C$11</c:f>
              <c:numCache>
                <c:formatCode>General</c:formatCode>
                <c:ptCount val="10"/>
                <c:pt idx="0">
                  <c:v>0.74470999999999998</c:v>
                </c:pt>
                <c:pt idx="1">
                  <c:v>0.87280899999999995</c:v>
                </c:pt>
                <c:pt idx="2">
                  <c:v>0.93212099999999998</c:v>
                </c:pt>
                <c:pt idx="3">
                  <c:v>0.96265999999999996</c:v>
                </c:pt>
                <c:pt idx="4">
                  <c:v>0.97370299999999999</c:v>
                </c:pt>
                <c:pt idx="5">
                  <c:v>0.98209900000000006</c:v>
                </c:pt>
                <c:pt idx="6">
                  <c:v>0.98581399999999997</c:v>
                </c:pt>
                <c:pt idx="7">
                  <c:v>0.98954699999999995</c:v>
                </c:pt>
                <c:pt idx="8">
                  <c:v>0.99176500000000001</c:v>
                </c:pt>
                <c:pt idx="9">
                  <c:v>0.99266900000000002</c:v>
                </c:pt>
              </c:numCache>
            </c:numRef>
          </c:val>
        </c:ser>
        <c:ser>
          <c:idx val="2"/>
          <c:order val="1"/>
          <c:tx>
            <c:strRef>
              <c:f>'C:\Users\Atreides\Desktop\Results\[LocalOverlapVolume.xlsx]All'!$D$1</c:f>
              <c:strCache>
                <c:ptCount val="1"/>
                <c:pt idx="0">
                  <c:v>President Elections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1">
                  <a:lumMod val="50000"/>
                </a:schemeClr>
              </a:solidFill>
            </a:ln>
          </c:spPr>
          <c:invertIfNegative val="0"/>
          <c:cat>
            <c:strRef>
              <c:f>[1]All!$A$2:$A$11</c:f>
              <c:strCache>
                <c:ptCount val="10"/>
                <c:pt idx="0">
                  <c:v>≥ 0</c:v>
                </c:pt>
                <c:pt idx="1">
                  <c:v>&gt; 10</c:v>
                </c:pt>
                <c:pt idx="2">
                  <c:v>&gt; 20</c:v>
                </c:pt>
                <c:pt idx="3">
                  <c:v>&gt; 30</c:v>
                </c:pt>
                <c:pt idx="4">
                  <c:v>&gt; 40</c:v>
                </c:pt>
                <c:pt idx="5">
                  <c:v>&gt; 50</c:v>
                </c:pt>
                <c:pt idx="6">
                  <c:v>&gt; 60</c:v>
                </c:pt>
                <c:pt idx="7">
                  <c:v>&gt; 70</c:v>
                </c:pt>
                <c:pt idx="8">
                  <c:v>&gt; 80</c:v>
                </c:pt>
                <c:pt idx="9">
                  <c:v>&gt; 90</c:v>
                </c:pt>
              </c:strCache>
            </c:strRef>
          </c:cat>
          <c:val>
            <c:numRef>
              <c:f>[1]All!$D$2:$D$11</c:f>
              <c:numCache>
                <c:formatCode>General</c:formatCode>
                <c:ptCount val="10"/>
                <c:pt idx="0">
                  <c:v>0.77412899999999996</c:v>
                </c:pt>
                <c:pt idx="1">
                  <c:v>0.90606100000000001</c:v>
                </c:pt>
                <c:pt idx="2">
                  <c:v>0.95</c:v>
                </c:pt>
                <c:pt idx="3">
                  <c:v>0.97694899999999996</c:v>
                </c:pt>
                <c:pt idx="4">
                  <c:v>0.98264499999999999</c:v>
                </c:pt>
                <c:pt idx="5">
                  <c:v>0.99024999999999996</c:v>
                </c:pt>
                <c:pt idx="6">
                  <c:v>0.99031999999999998</c:v>
                </c:pt>
                <c:pt idx="7">
                  <c:v>0.99595999999999996</c:v>
                </c:pt>
                <c:pt idx="8">
                  <c:v>0.99765400000000004</c:v>
                </c:pt>
                <c:pt idx="9">
                  <c:v>0.99711499999999997</c:v>
                </c:pt>
              </c:numCache>
            </c:numRef>
          </c:val>
        </c:ser>
        <c:ser>
          <c:idx val="3"/>
          <c:order val="2"/>
          <c:tx>
            <c:strRef>
              <c:f>'C:\Users\Atreides\Desktop\Results\[LocalOverlapVolume.xlsx]All'!$E$1</c:f>
              <c:strCache>
                <c:ptCount val="1"/>
                <c:pt idx="0">
                  <c:v>Pope Election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[1]All!$A$2:$A$11</c:f>
              <c:strCache>
                <c:ptCount val="10"/>
                <c:pt idx="0">
                  <c:v>≥ 0</c:v>
                </c:pt>
                <c:pt idx="1">
                  <c:v>&gt; 10</c:v>
                </c:pt>
                <c:pt idx="2">
                  <c:v>&gt; 20</c:v>
                </c:pt>
                <c:pt idx="3">
                  <c:v>&gt; 30</c:v>
                </c:pt>
                <c:pt idx="4">
                  <c:v>&gt; 40</c:v>
                </c:pt>
                <c:pt idx="5">
                  <c:v>&gt; 50</c:v>
                </c:pt>
                <c:pt idx="6">
                  <c:v>&gt; 60</c:v>
                </c:pt>
                <c:pt idx="7">
                  <c:v>&gt; 70</c:v>
                </c:pt>
                <c:pt idx="8">
                  <c:v>&gt; 80</c:v>
                </c:pt>
                <c:pt idx="9">
                  <c:v>&gt; 90</c:v>
                </c:pt>
              </c:strCache>
            </c:strRef>
          </c:cat>
          <c:val>
            <c:numRef>
              <c:f>[1]All!$E$2:$E$11</c:f>
              <c:numCache>
                <c:formatCode>General</c:formatCode>
                <c:ptCount val="10"/>
                <c:pt idx="0">
                  <c:v>0.79412899999999997</c:v>
                </c:pt>
                <c:pt idx="1">
                  <c:v>0.92606100000000002</c:v>
                </c:pt>
                <c:pt idx="2">
                  <c:v>0.97177000000000002</c:v>
                </c:pt>
                <c:pt idx="3">
                  <c:v>0.98694899999999997</c:v>
                </c:pt>
                <c:pt idx="4">
                  <c:v>0.992645</c:v>
                </c:pt>
                <c:pt idx="5">
                  <c:v>0.99502500000000005</c:v>
                </c:pt>
                <c:pt idx="6">
                  <c:v>0.99603200000000003</c:v>
                </c:pt>
                <c:pt idx="7">
                  <c:v>0.996896</c:v>
                </c:pt>
                <c:pt idx="8">
                  <c:v>0.99765400000000004</c:v>
                </c:pt>
                <c:pt idx="9">
                  <c:v>0.99711499999999997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69863808"/>
        <c:axId val="1369847488"/>
      </c:barChart>
      <c:catAx>
        <c:axId val="1369863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ysClr val="windowText" lastClr="000000"/>
                    </a:solidFill>
                  </a:rPr>
                  <a:t>Query volume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9847488"/>
        <c:crosses val="autoZero"/>
        <c:auto val="1"/>
        <c:lblAlgn val="ctr"/>
        <c:lblOffset val="100"/>
        <c:noMultiLvlLbl val="0"/>
      </c:catAx>
      <c:valAx>
        <c:axId val="1369847488"/>
        <c:scaling>
          <c:orientation val="minMax"/>
          <c:max val="1"/>
          <c:min val="0.70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ysClr val="windowText" lastClr="000000"/>
                    </a:solidFill>
                  </a:rPr>
                  <a:t>% of users</a:t>
                </a:r>
              </a:p>
            </c:rich>
          </c:tx>
          <c:layout>
            <c:manualLayout>
              <c:xMode val="edge"/>
              <c:yMode val="edge"/>
              <c:x val="5.8929254040905198E-4"/>
              <c:y val="0.2487868667879303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9863808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8.0460520828805934E-2"/>
          <c:y val="9.0869891263592063E-3"/>
          <c:w val="0.90499094510323097"/>
          <c:h val="0.1257723722866847"/>
        </c:manualLayout>
      </c:layout>
      <c:overlay val="0"/>
      <c:txPr>
        <a:bodyPr/>
        <a:lstStyle/>
        <a:p>
          <a:pPr>
            <a:defRPr sz="2400" b="1">
              <a:solidFill>
                <a:sysClr val="windowText" lastClr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04876444279828"/>
          <c:y val="0.1033617524057452"/>
          <c:w val="0.85493097459982292"/>
          <c:h val="0.66624512757068621"/>
        </c:manualLayout>
      </c:layout>
      <c:lineChart>
        <c:grouping val="standard"/>
        <c:varyColors val="0"/>
        <c:ser>
          <c:idx val="0"/>
          <c:order val="0"/>
          <c:tx>
            <c:strRef>
              <c:f>Marathon!$C$1</c:f>
              <c:strCache>
                <c:ptCount val="1"/>
                <c:pt idx="0">
                  <c:v>KeyWords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multiLvlStrRef>
              <c:f>Marathon!$A$2:$B$169</c:f>
              <c:multiLvlStrCache>
                <c:ptCount val="168"/>
                <c:lvl>
                  <c:pt idx="0">
                    <c:v>0</c:v>
                  </c:pt>
                  <c:pt idx="1">
                    <c:v>1</c:v>
                  </c:pt>
                  <c:pt idx="2">
                    <c:v>2</c:v>
                  </c:pt>
                  <c:pt idx="3">
                    <c:v>3</c:v>
                  </c:pt>
                  <c:pt idx="4">
                    <c:v>4</c:v>
                  </c:pt>
                  <c:pt idx="5">
                    <c:v>5</c:v>
                  </c:pt>
                  <c:pt idx="6">
                    <c:v>6</c:v>
                  </c:pt>
                  <c:pt idx="7">
                    <c:v>7</c:v>
                  </c:pt>
                  <c:pt idx="8">
                    <c:v>8</c:v>
                  </c:pt>
                  <c:pt idx="9">
                    <c:v>9</c:v>
                  </c:pt>
                  <c:pt idx="10">
                    <c:v>10</c:v>
                  </c:pt>
                  <c:pt idx="11">
                    <c:v>11</c:v>
                  </c:pt>
                  <c:pt idx="12">
                    <c:v>12</c:v>
                  </c:pt>
                  <c:pt idx="13">
                    <c:v>13</c:v>
                  </c:pt>
                  <c:pt idx="14">
                    <c:v>14</c:v>
                  </c:pt>
                  <c:pt idx="15">
                    <c:v>15</c:v>
                  </c:pt>
                  <c:pt idx="16">
                    <c:v>16</c:v>
                  </c:pt>
                  <c:pt idx="17">
                    <c:v>17</c:v>
                  </c:pt>
                  <c:pt idx="18">
                    <c:v>18</c:v>
                  </c:pt>
                  <c:pt idx="19">
                    <c:v>19</c:v>
                  </c:pt>
                  <c:pt idx="20">
                    <c:v>20</c:v>
                  </c:pt>
                  <c:pt idx="21">
                    <c:v>21</c:v>
                  </c:pt>
                  <c:pt idx="22">
                    <c:v>22</c:v>
                  </c:pt>
                  <c:pt idx="23">
                    <c:v>23</c:v>
                  </c:pt>
                  <c:pt idx="24">
                    <c:v>0</c:v>
                  </c:pt>
                  <c:pt idx="25">
                    <c:v>1</c:v>
                  </c:pt>
                  <c:pt idx="26">
                    <c:v>2</c:v>
                  </c:pt>
                  <c:pt idx="27">
                    <c:v>3</c:v>
                  </c:pt>
                  <c:pt idx="28">
                    <c:v>4</c:v>
                  </c:pt>
                  <c:pt idx="29">
                    <c:v>5</c:v>
                  </c:pt>
                  <c:pt idx="30">
                    <c:v>6</c:v>
                  </c:pt>
                  <c:pt idx="31">
                    <c:v>7</c:v>
                  </c:pt>
                  <c:pt idx="32">
                    <c:v>8</c:v>
                  </c:pt>
                  <c:pt idx="33">
                    <c:v>9</c:v>
                  </c:pt>
                  <c:pt idx="34">
                    <c:v>10</c:v>
                  </c:pt>
                  <c:pt idx="35">
                    <c:v>11</c:v>
                  </c:pt>
                  <c:pt idx="36">
                    <c:v>12</c:v>
                  </c:pt>
                  <c:pt idx="37">
                    <c:v>13</c:v>
                  </c:pt>
                  <c:pt idx="38">
                    <c:v>14</c:v>
                  </c:pt>
                  <c:pt idx="39">
                    <c:v>15</c:v>
                  </c:pt>
                  <c:pt idx="40">
                    <c:v>16</c:v>
                  </c:pt>
                  <c:pt idx="41">
                    <c:v>17</c:v>
                  </c:pt>
                  <c:pt idx="42">
                    <c:v>18</c:v>
                  </c:pt>
                  <c:pt idx="43">
                    <c:v>19</c:v>
                  </c:pt>
                  <c:pt idx="44">
                    <c:v>20</c:v>
                  </c:pt>
                  <c:pt idx="45">
                    <c:v>21</c:v>
                  </c:pt>
                  <c:pt idx="46">
                    <c:v>22</c:v>
                  </c:pt>
                  <c:pt idx="47">
                    <c:v>23</c:v>
                  </c:pt>
                  <c:pt idx="48">
                    <c:v>0</c:v>
                  </c:pt>
                  <c:pt idx="49">
                    <c:v>1</c:v>
                  </c:pt>
                  <c:pt idx="50">
                    <c:v>2</c:v>
                  </c:pt>
                  <c:pt idx="51">
                    <c:v>3</c:v>
                  </c:pt>
                  <c:pt idx="52">
                    <c:v>4</c:v>
                  </c:pt>
                  <c:pt idx="53">
                    <c:v>5</c:v>
                  </c:pt>
                  <c:pt idx="54">
                    <c:v>6</c:v>
                  </c:pt>
                  <c:pt idx="55">
                    <c:v>7</c:v>
                  </c:pt>
                  <c:pt idx="56">
                    <c:v>8</c:v>
                  </c:pt>
                  <c:pt idx="57">
                    <c:v>9</c:v>
                  </c:pt>
                  <c:pt idx="58">
                    <c:v>10</c:v>
                  </c:pt>
                  <c:pt idx="59">
                    <c:v>11</c:v>
                  </c:pt>
                  <c:pt idx="60">
                    <c:v>12</c:v>
                  </c:pt>
                  <c:pt idx="61">
                    <c:v>13</c:v>
                  </c:pt>
                  <c:pt idx="62">
                    <c:v>14</c:v>
                  </c:pt>
                  <c:pt idx="63">
                    <c:v>15</c:v>
                  </c:pt>
                  <c:pt idx="64">
                    <c:v>16</c:v>
                  </c:pt>
                  <c:pt idx="65">
                    <c:v>17</c:v>
                  </c:pt>
                  <c:pt idx="66">
                    <c:v>18</c:v>
                  </c:pt>
                  <c:pt idx="67">
                    <c:v>19</c:v>
                  </c:pt>
                  <c:pt idx="68">
                    <c:v>20</c:v>
                  </c:pt>
                  <c:pt idx="69">
                    <c:v>21</c:v>
                  </c:pt>
                  <c:pt idx="70">
                    <c:v>22</c:v>
                  </c:pt>
                  <c:pt idx="71">
                    <c:v>23</c:v>
                  </c:pt>
                  <c:pt idx="72">
                    <c:v>0</c:v>
                  </c:pt>
                  <c:pt idx="73">
                    <c:v>1</c:v>
                  </c:pt>
                  <c:pt idx="74">
                    <c:v>2</c:v>
                  </c:pt>
                  <c:pt idx="75">
                    <c:v>3</c:v>
                  </c:pt>
                  <c:pt idx="76">
                    <c:v>4</c:v>
                  </c:pt>
                  <c:pt idx="77">
                    <c:v>5</c:v>
                  </c:pt>
                  <c:pt idx="78">
                    <c:v>6</c:v>
                  </c:pt>
                  <c:pt idx="79">
                    <c:v>7</c:v>
                  </c:pt>
                  <c:pt idx="80">
                    <c:v>8</c:v>
                  </c:pt>
                  <c:pt idx="81">
                    <c:v>9</c:v>
                  </c:pt>
                  <c:pt idx="82">
                    <c:v>10</c:v>
                  </c:pt>
                  <c:pt idx="83">
                    <c:v>11</c:v>
                  </c:pt>
                  <c:pt idx="84">
                    <c:v>12</c:v>
                  </c:pt>
                  <c:pt idx="85">
                    <c:v>13</c:v>
                  </c:pt>
                  <c:pt idx="86">
                    <c:v>14</c:v>
                  </c:pt>
                  <c:pt idx="87">
                    <c:v>15</c:v>
                  </c:pt>
                  <c:pt idx="88">
                    <c:v>16</c:v>
                  </c:pt>
                  <c:pt idx="89">
                    <c:v>17</c:v>
                  </c:pt>
                  <c:pt idx="90">
                    <c:v>18</c:v>
                  </c:pt>
                  <c:pt idx="91">
                    <c:v>19</c:v>
                  </c:pt>
                  <c:pt idx="92">
                    <c:v>20</c:v>
                  </c:pt>
                  <c:pt idx="93">
                    <c:v>21</c:v>
                  </c:pt>
                  <c:pt idx="94">
                    <c:v>22</c:v>
                  </c:pt>
                  <c:pt idx="95">
                    <c:v>23</c:v>
                  </c:pt>
                  <c:pt idx="96">
                    <c:v>0</c:v>
                  </c:pt>
                  <c:pt idx="97">
                    <c:v>1</c:v>
                  </c:pt>
                  <c:pt idx="98">
                    <c:v>2</c:v>
                  </c:pt>
                  <c:pt idx="99">
                    <c:v>3</c:v>
                  </c:pt>
                  <c:pt idx="100">
                    <c:v>4</c:v>
                  </c:pt>
                  <c:pt idx="101">
                    <c:v>5</c:v>
                  </c:pt>
                  <c:pt idx="102">
                    <c:v>6</c:v>
                  </c:pt>
                  <c:pt idx="103">
                    <c:v>7</c:v>
                  </c:pt>
                  <c:pt idx="104">
                    <c:v>8</c:v>
                  </c:pt>
                  <c:pt idx="105">
                    <c:v>9</c:v>
                  </c:pt>
                  <c:pt idx="106">
                    <c:v>10</c:v>
                  </c:pt>
                  <c:pt idx="107">
                    <c:v>11</c:v>
                  </c:pt>
                  <c:pt idx="108">
                    <c:v>12</c:v>
                  </c:pt>
                  <c:pt idx="109">
                    <c:v>13</c:v>
                  </c:pt>
                  <c:pt idx="110">
                    <c:v>14</c:v>
                  </c:pt>
                  <c:pt idx="111">
                    <c:v>15</c:v>
                  </c:pt>
                  <c:pt idx="112">
                    <c:v>16</c:v>
                  </c:pt>
                  <c:pt idx="113">
                    <c:v>17</c:v>
                  </c:pt>
                  <c:pt idx="114">
                    <c:v>18</c:v>
                  </c:pt>
                  <c:pt idx="115">
                    <c:v>19</c:v>
                  </c:pt>
                  <c:pt idx="116">
                    <c:v>20</c:v>
                  </c:pt>
                  <c:pt idx="117">
                    <c:v>21</c:v>
                  </c:pt>
                  <c:pt idx="118">
                    <c:v>22</c:v>
                  </c:pt>
                  <c:pt idx="119">
                    <c:v>23</c:v>
                  </c:pt>
                  <c:pt idx="120">
                    <c:v>0</c:v>
                  </c:pt>
                  <c:pt idx="121">
                    <c:v>1</c:v>
                  </c:pt>
                  <c:pt idx="122">
                    <c:v>2</c:v>
                  </c:pt>
                  <c:pt idx="123">
                    <c:v>3</c:v>
                  </c:pt>
                  <c:pt idx="124">
                    <c:v>4</c:v>
                  </c:pt>
                  <c:pt idx="125">
                    <c:v>5</c:v>
                  </c:pt>
                  <c:pt idx="126">
                    <c:v>6</c:v>
                  </c:pt>
                  <c:pt idx="127">
                    <c:v>7</c:v>
                  </c:pt>
                  <c:pt idx="128">
                    <c:v>8</c:v>
                  </c:pt>
                  <c:pt idx="129">
                    <c:v>9</c:v>
                  </c:pt>
                  <c:pt idx="130">
                    <c:v>10</c:v>
                  </c:pt>
                  <c:pt idx="131">
                    <c:v>11</c:v>
                  </c:pt>
                  <c:pt idx="132">
                    <c:v>12</c:v>
                  </c:pt>
                  <c:pt idx="133">
                    <c:v>13</c:v>
                  </c:pt>
                  <c:pt idx="134">
                    <c:v>14</c:v>
                  </c:pt>
                  <c:pt idx="135">
                    <c:v>15</c:v>
                  </c:pt>
                  <c:pt idx="136">
                    <c:v>16</c:v>
                  </c:pt>
                  <c:pt idx="137">
                    <c:v>17</c:v>
                  </c:pt>
                  <c:pt idx="138">
                    <c:v>18</c:v>
                  </c:pt>
                  <c:pt idx="139">
                    <c:v>19</c:v>
                  </c:pt>
                  <c:pt idx="140">
                    <c:v>20</c:v>
                  </c:pt>
                  <c:pt idx="141">
                    <c:v>21</c:v>
                  </c:pt>
                  <c:pt idx="142">
                    <c:v>22</c:v>
                  </c:pt>
                  <c:pt idx="143">
                    <c:v>23</c:v>
                  </c:pt>
                  <c:pt idx="144">
                    <c:v>0</c:v>
                  </c:pt>
                  <c:pt idx="145">
                    <c:v>1</c:v>
                  </c:pt>
                  <c:pt idx="146">
                    <c:v>2</c:v>
                  </c:pt>
                  <c:pt idx="147">
                    <c:v>3</c:v>
                  </c:pt>
                  <c:pt idx="148">
                    <c:v>4</c:v>
                  </c:pt>
                  <c:pt idx="149">
                    <c:v>5</c:v>
                  </c:pt>
                  <c:pt idx="150">
                    <c:v>6</c:v>
                  </c:pt>
                  <c:pt idx="151">
                    <c:v>7</c:v>
                  </c:pt>
                  <c:pt idx="152">
                    <c:v>8</c:v>
                  </c:pt>
                  <c:pt idx="153">
                    <c:v>9</c:v>
                  </c:pt>
                  <c:pt idx="154">
                    <c:v>10</c:v>
                  </c:pt>
                  <c:pt idx="155">
                    <c:v>11</c:v>
                  </c:pt>
                  <c:pt idx="156">
                    <c:v>12</c:v>
                  </c:pt>
                  <c:pt idx="157">
                    <c:v>13</c:v>
                  </c:pt>
                  <c:pt idx="158">
                    <c:v>14</c:v>
                  </c:pt>
                  <c:pt idx="159">
                    <c:v>15</c:v>
                  </c:pt>
                  <c:pt idx="160">
                    <c:v>16</c:v>
                  </c:pt>
                  <c:pt idx="161">
                    <c:v>17</c:v>
                  </c:pt>
                  <c:pt idx="162">
                    <c:v>18</c:v>
                  </c:pt>
                  <c:pt idx="163">
                    <c:v>19</c:v>
                  </c:pt>
                  <c:pt idx="164">
                    <c:v>20</c:v>
                  </c:pt>
                  <c:pt idx="165">
                    <c:v>21</c:v>
                  </c:pt>
                  <c:pt idx="166">
                    <c:v>22</c:v>
                  </c:pt>
                  <c:pt idx="167">
                    <c:v>23</c:v>
                  </c:pt>
                </c:lvl>
                <c:lvl>
                  <c:pt idx="0">
                    <c:v>4/15/13</c:v>
                  </c:pt>
                  <c:pt idx="24">
                    <c:v>4/16/13</c:v>
                  </c:pt>
                  <c:pt idx="48">
                    <c:v>4/17/13</c:v>
                  </c:pt>
                  <c:pt idx="72">
                    <c:v>4/18/13</c:v>
                  </c:pt>
                  <c:pt idx="96">
                    <c:v>4/19/13</c:v>
                  </c:pt>
                  <c:pt idx="120">
                    <c:v>4/20/13</c:v>
                  </c:pt>
                  <c:pt idx="144">
                    <c:v>4/21/13</c:v>
                  </c:pt>
                </c:lvl>
              </c:multiLvlStrCache>
            </c:multiLvlStrRef>
          </c:cat>
          <c:val>
            <c:numRef>
              <c:f>Marathon!$C$2:$C$169</c:f>
              <c:numCache>
                <c:formatCode>General</c:formatCode>
                <c:ptCount val="16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7</c:v>
                </c:pt>
                <c:pt idx="13">
                  <c:v>9</c:v>
                </c:pt>
                <c:pt idx="14">
                  <c:v>12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12</c:v>
                </c:pt>
                <c:pt idx="19">
                  <c:v>12</c:v>
                </c:pt>
                <c:pt idx="20">
                  <c:v>12</c:v>
                </c:pt>
                <c:pt idx="21">
                  <c:v>12</c:v>
                </c:pt>
                <c:pt idx="22">
                  <c:v>12</c:v>
                </c:pt>
                <c:pt idx="23">
                  <c:v>12</c:v>
                </c:pt>
                <c:pt idx="24">
                  <c:v>12</c:v>
                </c:pt>
                <c:pt idx="25">
                  <c:v>12</c:v>
                </c:pt>
                <c:pt idx="26">
                  <c:v>12</c:v>
                </c:pt>
                <c:pt idx="27">
                  <c:v>12</c:v>
                </c:pt>
                <c:pt idx="28">
                  <c:v>12</c:v>
                </c:pt>
                <c:pt idx="29">
                  <c:v>12</c:v>
                </c:pt>
                <c:pt idx="30">
                  <c:v>12</c:v>
                </c:pt>
                <c:pt idx="31">
                  <c:v>12</c:v>
                </c:pt>
                <c:pt idx="32">
                  <c:v>12</c:v>
                </c:pt>
                <c:pt idx="33">
                  <c:v>12</c:v>
                </c:pt>
                <c:pt idx="34">
                  <c:v>12</c:v>
                </c:pt>
                <c:pt idx="35">
                  <c:v>12</c:v>
                </c:pt>
                <c:pt idx="36">
                  <c:v>12</c:v>
                </c:pt>
                <c:pt idx="37">
                  <c:v>12</c:v>
                </c:pt>
                <c:pt idx="38">
                  <c:v>12</c:v>
                </c:pt>
                <c:pt idx="39">
                  <c:v>12</c:v>
                </c:pt>
                <c:pt idx="40">
                  <c:v>12</c:v>
                </c:pt>
                <c:pt idx="41">
                  <c:v>12</c:v>
                </c:pt>
                <c:pt idx="42">
                  <c:v>12</c:v>
                </c:pt>
                <c:pt idx="43">
                  <c:v>12</c:v>
                </c:pt>
                <c:pt idx="44">
                  <c:v>12</c:v>
                </c:pt>
                <c:pt idx="45">
                  <c:v>12</c:v>
                </c:pt>
                <c:pt idx="46">
                  <c:v>12</c:v>
                </c:pt>
                <c:pt idx="47">
                  <c:v>12</c:v>
                </c:pt>
                <c:pt idx="48">
                  <c:v>12</c:v>
                </c:pt>
                <c:pt idx="49">
                  <c:v>12</c:v>
                </c:pt>
                <c:pt idx="50">
                  <c:v>12</c:v>
                </c:pt>
                <c:pt idx="51">
                  <c:v>12</c:v>
                </c:pt>
                <c:pt idx="52">
                  <c:v>12</c:v>
                </c:pt>
                <c:pt idx="53">
                  <c:v>12</c:v>
                </c:pt>
                <c:pt idx="54">
                  <c:v>12</c:v>
                </c:pt>
                <c:pt idx="55">
                  <c:v>12</c:v>
                </c:pt>
                <c:pt idx="56">
                  <c:v>12</c:v>
                </c:pt>
                <c:pt idx="57">
                  <c:v>12</c:v>
                </c:pt>
                <c:pt idx="58">
                  <c:v>12</c:v>
                </c:pt>
                <c:pt idx="59">
                  <c:v>12</c:v>
                </c:pt>
                <c:pt idx="60">
                  <c:v>12</c:v>
                </c:pt>
                <c:pt idx="61">
                  <c:v>12</c:v>
                </c:pt>
                <c:pt idx="62">
                  <c:v>12</c:v>
                </c:pt>
                <c:pt idx="63">
                  <c:v>12</c:v>
                </c:pt>
                <c:pt idx="64">
                  <c:v>12</c:v>
                </c:pt>
                <c:pt idx="65">
                  <c:v>12</c:v>
                </c:pt>
                <c:pt idx="66">
                  <c:v>12</c:v>
                </c:pt>
                <c:pt idx="67">
                  <c:v>12</c:v>
                </c:pt>
                <c:pt idx="68">
                  <c:v>12</c:v>
                </c:pt>
                <c:pt idx="69">
                  <c:v>14</c:v>
                </c:pt>
                <c:pt idx="70">
                  <c:v>14</c:v>
                </c:pt>
                <c:pt idx="71">
                  <c:v>14</c:v>
                </c:pt>
                <c:pt idx="72">
                  <c:v>14</c:v>
                </c:pt>
                <c:pt idx="73">
                  <c:v>14</c:v>
                </c:pt>
                <c:pt idx="74">
                  <c:v>14</c:v>
                </c:pt>
                <c:pt idx="75">
                  <c:v>14</c:v>
                </c:pt>
                <c:pt idx="76">
                  <c:v>14</c:v>
                </c:pt>
                <c:pt idx="77">
                  <c:v>14</c:v>
                </c:pt>
                <c:pt idx="78">
                  <c:v>14</c:v>
                </c:pt>
                <c:pt idx="79">
                  <c:v>14</c:v>
                </c:pt>
                <c:pt idx="80">
                  <c:v>14</c:v>
                </c:pt>
                <c:pt idx="81">
                  <c:v>14</c:v>
                </c:pt>
                <c:pt idx="82">
                  <c:v>14</c:v>
                </c:pt>
                <c:pt idx="83">
                  <c:v>14</c:v>
                </c:pt>
                <c:pt idx="84">
                  <c:v>14</c:v>
                </c:pt>
                <c:pt idx="85">
                  <c:v>14</c:v>
                </c:pt>
                <c:pt idx="86">
                  <c:v>16</c:v>
                </c:pt>
                <c:pt idx="87">
                  <c:v>16</c:v>
                </c:pt>
                <c:pt idx="88">
                  <c:v>16</c:v>
                </c:pt>
                <c:pt idx="89">
                  <c:v>16</c:v>
                </c:pt>
                <c:pt idx="90">
                  <c:v>16</c:v>
                </c:pt>
                <c:pt idx="91">
                  <c:v>16</c:v>
                </c:pt>
                <c:pt idx="92">
                  <c:v>17</c:v>
                </c:pt>
                <c:pt idx="93">
                  <c:v>17</c:v>
                </c:pt>
                <c:pt idx="94">
                  <c:v>17</c:v>
                </c:pt>
                <c:pt idx="95">
                  <c:v>17</c:v>
                </c:pt>
                <c:pt idx="96">
                  <c:v>17</c:v>
                </c:pt>
                <c:pt idx="97">
                  <c:v>17</c:v>
                </c:pt>
                <c:pt idx="98">
                  <c:v>17</c:v>
                </c:pt>
                <c:pt idx="99">
                  <c:v>17</c:v>
                </c:pt>
                <c:pt idx="100">
                  <c:v>17</c:v>
                </c:pt>
                <c:pt idx="101">
                  <c:v>17</c:v>
                </c:pt>
                <c:pt idx="102">
                  <c:v>17</c:v>
                </c:pt>
                <c:pt idx="103">
                  <c:v>17</c:v>
                </c:pt>
                <c:pt idx="104">
                  <c:v>17</c:v>
                </c:pt>
                <c:pt idx="105">
                  <c:v>17</c:v>
                </c:pt>
                <c:pt idx="106">
                  <c:v>17</c:v>
                </c:pt>
                <c:pt idx="107">
                  <c:v>17</c:v>
                </c:pt>
                <c:pt idx="108">
                  <c:v>17</c:v>
                </c:pt>
                <c:pt idx="109">
                  <c:v>17</c:v>
                </c:pt>
                <c:pt idx="110">
                  <c:v>17</c:v>
                </c:pt>
                <c:pt idx="111">
                  <c:v>17</c:v>
                </c:pt>
                <c:pt idx="112">
                  <c:v>18</c:v>
                </c:pt>
                <c:pt idx="113">
                  <c:v>18</c:v>
                </c:pt>
                <c:pt idx="114">
                  <c:v>18</c:v>
                </c:pt>
                <c:pt idx="115">
                  <c:v>18</c:v>
                </c:pt>
                <c:pt idx="116">
                  <c:v>18</c:v>
                </c:pt>
                <c:pt idx="117">
                  <c:v>18</c:v>
                </c:pt>
                <c:pt idx="118">
                  <c:v>18</c:v>
                </c:pt>
                <c:pt idx="119">
                  <c:v>18</c:v>
                </c:pt>
                <c:pt idx="120">
                  <c:v>18</c:v>
                </c:pt>
                <c:pt idx="121">
                  <c:v>18</c:v>
                </c:pt>
                <c:pt idx="122">
                  <c:v>18</c:v>
                </c:pt>
                <c:pt idx="123">
                  <c:v>18</c:v>
                </c:pt>
                <c:pt idx="124">
                  <c:v>18</c:v>
                </c:pt>
                <c:pt idx="125">
                  <c:v>18</c:v>
                </c:pt>
                <c:pt idx="126">
                  <c:v>18</c:v>
                </c:pt>
                <c:pt idx="127">
                  <c:v>18</c:v>
                </c:pt>
                <c:pt idx="128">
                  <c:v>18</c:v>
                </c:pt>
                <c:pt idx="129">
                  <c:v>18</c:v>
                </c:pt>
                <c:pt idx="130">
                  <c:v>18</c:v>
                </c:pt>
                <c:pt idx="131">
                  <c:v>18</c:v>
                </c:pt>
                <c:pt idx="132">
                  <c:v>18</c:v>
                </c:pt>
                <c:pt idx="133">
                  <c:v>18</c:v>
                </c:pt>
                <c:pt idx="134">
                  <c:v>18</c:v>
                </c:pt>
                <c:pt idx="135">
                  <c:v>18</c:v>
                </c:pt>
                <c:pt idx="136">
                  <c:v>18</c:v>
                </c:pt>
                <c:pt idx="137">
                  <c:v>18</c:v>
                </c:pt>
                <c:pt idx="138">
                  <c:v>18</c:v>
                </c:pt>
                <c:pt idx="139">
                  <c:v>18</c:v>
                </c:pt>
                <c:pt idx="140">
                  <c:v>18</c:v>
                </c:pt>
                <c:pt idx="141">
                  <c:v>18</c:v>
                </c:pt>
                <c:pt idx="142">
                  <c:v>18</c:v>
                </c:pt>
                <c:pt idx="143">
                  <c:v>18</c:v>
                </c:pt>
                <c:pt idx="144">
                  <c:v>18</c:v>
                </c:pt>
                <c:pt idx="145">
                  <c:v>18</c:v>
                </c:pt>
                <c:pt idx="146">
                  <c:v>18</c:v>
                </c:pt>
                <c:pt idx="147">
                  <c:v>18</c:v>
                </c:pt>
                <c:pt idx="148">
                  <c:v>18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76025072"/>
        <c:axId val="1276223776"/>
      </c:lineChart>
      <c:catAx>
        <c:axId val="12760250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1" baseline="0" dirty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>
            <c:manualLayout>
              <c:xMode val="edge"/>
              <c:yMode val="edge"/>
              <c:x val="0.43187511319262517"/>
              <c:y val="0.885155415297104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32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223776"/>
        <c:crosses val="autoZero"/>
        <c:auto val="1"/>
        <c:lblAlgn val="ctr"/>
        <c:lblOffset val="100"/>
        <c:noMultiLvlLbl val="0"/>
      </c:catAx>
      <c:valAx>
        <c:axId val="1276223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 dirty="0" smtClean="0">
                    <a:solidFill>
                      <a:schemeClr val="tx1"/>
                    </a:solidFill>
                  </a:rPr>
                  <a:t>Trending Keywords </a:t>
                </a:r>
                <a:endParaRPr lang="en-US" sz="3200" b="1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4.3353478081857612E-3"/>
              <c:y val="4.394001937153987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3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6025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31779570842013"/>
          <c:y val="0.12301984154320776"/>
          <c:w val="0.7982895004718199"/>
          <c:h val="0.5830763028467858"/>
        </c:manualLayout>
      </c:layout>
      <c:lineChart>
        <c:grouping val="standard"/>
        <c:varyColors val="0"/>
        <c:ser>
          <c:idx val="0"/>
          <c:order val="0"/>
          <c:tx>
            <c:v>NoCaching</c:v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Sheet1!$R$14:$R$25</c:f>
              <c:numCache>
                <c:formatCode>h</c:formatCode>
                <c:ptCount val="12"/>
                <c:pt idx="0">
                  <c:v>3.5</c:v>
                </c:pt>
                <c:pt idx="1">
                  <c:v>3.5416666666666701</c:v>
                </c:pt>
                <c:pt idx="2">
                  <c:v>3.5833333333333401</c:v>
                </c:pt>
                <c:pt idx="3">
                  <c:v>3.625</c:v>
                </c:pt>
                <c:pt idx="4">
                  <c:v>3.6666666666666701</c:v>
                </c:pt>
                <c:pt idx="5">
                  <c:v>3.7083333333333401</c:v>
                </c:pt>
                <c:pt idx="6">
                  <c:v>3.75</c:v>
                </c:pt>
                <c:pt idx="7">
                  <c:v>3.7916666666666701</c:v>
                </c:pt>
                <c:pt idx="8">
                  <c:v>3.8333333333333401</c:v>
                </c:pt>
                <c:pt idx="9">
                  <c:v>3.875</c:v>
                </c:pt>
                <c:pt idx="10">
                  <c:v>3.9166666666666701</c:v>
                </c:pt>
                <c:pt idx="11">
                  <c:v>3.9583333333333401</c:v>
                </c:pt>
              </c:numCache>
            </c:numRef>
          </c:cat>
          <c:val>
            <c:numRef>
              <c:f>Sheet1!$S$14:$S$25</c:f>
              <c:numCache>
                <c:formatCode>General</c:formatCode>
                <c:ptCount val="12"/>
                <c:pt idx="0">
                  <c:v>60285</c:v>
                </c:pt>
                <c:pt idx="1">
                  <c:v>62311</c:v>
                </c:pt>
                <c:pt idx="2">
                  <c:v>64141</c:v>
                </c:pt>
                <c:pt idx="3">
                  <c:v>68413</c:v>
                </c:pt>
                <c:pt idx="4">
                  <c:v>73960</c:v>
                </c:pt>
                <c:pt idx="5">
                  <c:v>78220</c:v>
                </c:pt>
                <c:pt idx="6">
                  <c:v>89304</c:v>
                </c:pt>
                <c:pt idx="7">
                  <c:v>91059</c:v>
                </c:pt>
                <c:pt idx="8">
                  <c:v>88421</c:v>
                </c:pt>
                <c:pt idx="9">
                  <c:v>83096</c:v>
                </c:pt>
                <c:pt idx="10">
                  <c:v>61368</c:v>
                </c:pt>
                <c:pt idx="11">
                  <c:v>41851</c:v>
                </c:pt>
              </c:numCache>
            </c:numRef>
          </c:val>
          <c:smooth val="0"/>
        </c:ser>
        <c:ser>
          <c:idx val="2"/>
          <c:order val="1"/>
          <c:tx>
            <c:v>PT-UpdatesOnly</c:v>
          </c:tx>
          <c:spPr>
            <a:ln w="76200" cap="rnd">
              <a:solidFill>
                <a:srgbClr val="5CA479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Sheet1!$R$14:$R$25</c:f>
              <c:numCache>
                <c:formatCode>h</c:formatCode>
                <c:ptCount val="12"/>
                <c:pt idx="0">
                  <c:v>3.5</c:v>
                </c:pt>
                <c:pt idx="1">
                  <c:v>3.5416666666666701</c:v>
                </c:pt>
                <c:pt idx="2">
                  <c:v>3.5833333333333401</c:v>
                </c:pt>
                <c:pt idx="3">
                  <c:v>3.625</c:v>
                </c:pt>
                <c:pt idx="4">
                  <c:v>3.6666666666666701</c:v>
                </c:pt>
                <c:pt idx="5">
                  <c:v>3.7083333333333401</c:v>
                </c:pt>
                <c:pt idx="6">
                  <c:v>3.75</c:v>
                </c:pt>
                <c:pt idx="7">
                  <c:v>3.7916666666666701</c:v>
                </c:pt>
                <c:pt idx="8">
                  <c:v>3.8333333333333401</c:v>
                </c:pt>
                <c:pt idx="9">
                  <c:v>3.875</c:v>
                </c:pt>
                <c:pt idx="10">
                  <c:v>3.9166666666666701</c:v>
                </c:pt>
                <c:pt idx="11">
                  <c:v>3.9583333333333401</c:v>
                </c:pt>
              </c:numCache>
            </c:numRef>
          </c:cat>
          <c:val>
            <c:numRef>
              <c:f>Sheet1!$T$14:$T$25</c:f>
              <c:numCache>
                <c:formatCode>General</c:formatCode>
                <c:ptCount val="12"/>
                <c:pt idx="0">
                  <c:v>59545</c:v>
                </c:pt>
                <c:pt idx="1">
                  <c:v>61283</c:v>
                </c:pt>
                <c:pt idx="2">
                  <c:v>62781</c:v>
                </c:pt>
                <c:pt idx="3">
                  <c:v>66515</c:v>
                </c:pt>
                <c:pt idx="4">
                  <c:v>71090</c:v>
                </c:pt>
                <c:pt idx="5">
                  <c:v>73274</c:v>
                </c:pt>
                <c:pt idx="6">
                  <c:v>81799</c:v>
                </c:pt>
                <c:pt idx="7">
                  <c:v>81584</c:v>
                </c:pt>
                <c:pt idx="8">
                  <c:v>77474</c:v>
                </c:pt>
                <c:pt idx="9">
                  <c:v>70007</c:v>
                </c:pt>
                <c:pt idx="10">
                  <c:v>55767</c:v>
                </c:pt>
                <c:pt idx="11">
                  <c:v>38922</c:v>
                </c:pt>
              </c:numCache>
            </c:numRef>
          </c:val>
          <c:smooth val="0"/>
        </c:ser>
        <c:ser>
          <c:idx val="1"/>
          <c:order val="2"/>
          <c:tx>
            <c:v>PT-5k</c:v>
          </c:tx>
          <c:spPr>
            <a:ln w="50800" cap="rnd">
              <a:solidFill>
                <a:schemeClr val="tx2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Sheet1!$R$14:$R$25</c:f>
              <c:numCache>
                <c:formatCode>h</c:formatCode>
                <c:ptCount val="12"/>
                <c:pt idx="0">
                  <c:v>3.5</c:v>
                </c:pt>
                <c:pt idx="1">
                  <c:v>3.5416666666666701</c:v>
                </c:pt>
                <c:pt idx="2">
                  <c:v>3.5833333333333401</c:v>
                </c:pt>
                <c:pt idx="3">
                  <c:v>3.625</c:v>
                </c:pt>
                <c:pt idx="4">
                  <c:v>3.6666666666666701</c:v>
                </c:pt>
                <c:pt idx="5">
                  <c:v>3.7083333333333401</c:v>
                </c:pt>
                <c:pt idx="6">
                  <c:v>3.75</c:v>
                </c:pt>
                <c:pt idx="7">
                  <c:v>3.7916666666666701</c:v>
                </c:pt>
                <c:pt idx="8">
                  <c:v>3.8333333333333401</c:v>
                </c:pt>
                <c:pt idx="9">
                  <c:v>3.875</c:v>
                </c:pt>
                <c:pt idx="10">
                  <c:v>3.9166666666666701</c:v>
                </c:pt>
                <c:pt idx="11">
                  <c:v>3.9583333333333401</c:v>
                </c:pt>
              </c:numCache>
            </c:numRef>
          </c:cat>
          <c:val>
            <c:numRef>
              <c:f>Sheet1!$U$14:$U$25</c:f>
              <c:numCache>
                <c:formatCode>General</c:formatCode>
                <c:ptCount val="12"/>
                <c:pt idx="0">
                  <c:v>58826</c:v>
                </c:pt>
                <c:pt idx="1">
                  <c:v>60295</c:v>
                </c:pt>
                <c:pt idx="2">
                  <c:v>61790</c:v>
                </c:pt>
                <c:pt idx="3">
                  <c:v>65301</c:v>
                </c:pt>
                <c:pt idx="4">
                  <c:v>70811</c:v>
                </c:pt>
                <c:pt idx="5">
                  <c:v>70864</c:v>
                </c:pt>
                <c:pt idx="6">
                  <c:v>78100</c:v>
                </c:pt>
                <c:pt idx="7">
                  <c:v>77915</c:v>
                </c:pt>
                <c:pt idx="8">
                  <c:v>74300</c:v>
                </c:pt>
                <c:pt idx="9">
                  <c:v>65806</c:v>
                </c:pt>
                <c:pt idx="10">
                  <c:v>55732</c:v>
                </c:pt>
                <c:pt idx="11">
                  <c:v>37995</c:v>
                </c:pt>
              </c:numCache>
            </c:numRef>
          </c:val>
          <c:smooth val="0"/>
        </c:ser>
        <c:ser>
          <c:idx val="5"/>
          <c:order val="3"/>
          <c:tx>
            <c:v>PT-IdealCache</c:v>
          </c:tx>
          <c:spPr>
            <a:ln w="508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Sheet1!$R$14:$R$25</c:f>
              <c:numCache>
                <c:formatCode>h</c:formatCode>
                <c:ptCount val="12"/>
                <c:pt idx="0">
                  <c:v>3.5</c:v>
                </c:pt>
                <c:pt idx="1">
                  <c:v>3.5416666666666701</c:v>
                </c:pt>
                <c:pt idx="2">
                  <c:v>3.5833333333333401</c:v>
                </c:pt>
                <c:pt idx="3">
                  <c:v>3.625</c:v>
                </c:pt>
                <c:pt idx="4">
                  <c:v>3.6666666666666701</c:v>
                </c:pt>
                <c:pt idx="5">
                  <c:v>3.7083333333333401</c:v>
                </c:pt>
                <c:pt idx="6">
                  <c:v>3.75</c:v>
                </c:pt>
                <c:pt idx="7">
                  <c:v>3.7916666666666701</c:v>
                </c:pt>
                <c:pt idx="8">
                  <c:v>3.8333333333333401</c:v>
                </c:pt>
                <c:pt idx="9">
                  <c:v>3.875</c:v>
                </c:pt>
                <c:pt idx="10">
                  <c:v>3.9166666666666701</c:v>
                </c:pt>
                <c:pt idx="11">
                  <c:v>3.9583333333333401</c:v>
                </c:pt>
              </c:numCache>
            </c:numRef>
          </c:cat>
          <c:val>
            <c:numRef>
              <c:f>Sheet1!$V$14:$V$25</c:f>
              <c:numCache>
                <c:formatCode>General</c:formatCode>
                <c:ptCount val="12"/>
                <c:pt idx="0">
                  <c:v>58546</c:v>
                </c:pt>
                <c:pt idx="1">
                  <c:v>60050</c:v>
                </c:pt>
                <c:pt idx="2">
                  <c:v>61562</c:v>
                </c:pt>
                <c:pt idx="3">
                  <c:v>64914</c:v>
                </c:pt>
                <c:pt idx="4">
                  <c:v>68789</c:v>
                </c:pt>
                <c:pt idx="5">
                  <c:v>69748</c:v>
                </c:pt>
                <c:pt idx="6">
                  <c:v>77083</c:v>
                </c:pt>
                <c:pt idx="7">
                  <c:v>75904</c:v>
                </c:pt>
                <c:pt idx="8">
                  <c:v>72426</c:v>
                </c:pt>
                <c:pt idx="9">
                  <c:v>64820</c:v>
                </c:pt>
                <c:pt idx="10">
                  <c:v>52747</c:v>
                </c:pt>
                <c:pt idx="11">
                  <c:v>37382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5489552"/>
        <c:axId val="1425485200"/>
      </c:lineChart>
      <c:catAx>
        <c:axId val="14254895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h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85200"/>
        <c:crosses val="autoZero"/>
        <c:auto val="1"/>
        <c:lblAlgn val="ctr"/>
        <c:lblOffset val="100"/>
        <c:noMultiLvlLbl val="0"/>
      </c:catAx>
      <c:valAx>
        <c:axId val="1425485200"/>
        <c:scaling>
          <c:orientation val="minMax"/>
          <c:max val="100000"/>
          <c:min val="3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 dirty="0">
                    <a:solidFill>
                      <a:schemeClr val="tx1"/>
                    </a:solidFill>
                  </a:rPr>
                  <a:t># of Requests </a:t>
                </a:r>
                <a:r>
                  <a:rPr lang="en-US" sz="3200" b="1" baseline="0" dirty="0" smtClean="0">
                    <a:solidFill>
                      <a:schemeClr val="tx1"/>
                    </a:solidFill>
                  </a:rPr>
                  <a:t>(per hour</a:t>
                </a:r>
                <a:r>
                  <a:rPr lang="en-US" sz="3200" b="1" baseline="0" dirty="0">
                    <a:solidFill>
                      <a:schemeClr val="tx1"/>
                    </a:solidFill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4.3895375147072133E-3"/>
              <c:y val="4.9336798795400283E-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8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8167141822789396E-2"/>
          <c:y val="2.305197234024188E-2"/>
          <c:w val="0.94254147750790584"/>
          <c:h val="8.06251179386890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31779570842013"/>
          <c:y val="0.12301984154320776"/>
          <c:w val="0.7982895004718199"/>
          <c:h val="0.5830763028467858"/>
        </c:manualLayout>
      </c:layout>
      <c:lineChart>
        <c:grouping val="standard"/>
        <c:varyColors val="0"/>
        <c:ser>
          <c:idx val="0"/>
          <c:order val="0"/>
          <c:tx>
            <c:v>NoCaching</c:v>
          </c:tx>
          <c:spPr>
            <a:ln w="508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Sheet1!$R$13:$R$23</c:f>
              <c:numCache>
                <c:formatCode>h</c:formatCode>
                <c:ptCount val="11"/>
                <c:pt idx="0">
                  <c:v>1.4583333333333299</c:v>
                </c:pt>
                <c:pt idx="1">
                  <c:v>1.5</c:v>
                </c:pt>
                <c:pt idx="2">
                  <c:v>1.5416666666666701</c:v>
                </c:pt>
                <c:pt idx="3">
                  <c:v>1.5833333333333299</c:v>
                </c:pt>
                <c:pt idx="4">
                  <c:v>1.625</c:v>
                </c:pt>
                <c:pt idx="5">
                  <c:v>1.6666666666666701</c:v>
                </c:pt>
                <c:pt idx="6">
                  <c:v>1.7083333333333299</c:v>
                </c:pt>
                <c:pt idx="7">
                  <c:v>1.75</c:v>
                </c:pt>
                <c:pt idx="8">
                  <c:v>1.7916666666666701</c:v>
                </c:pt>
                <c:pt idx="9">
                  <c:v>1.8333333333333299</c:v>
                </c:pt>
                <c:pt idx="10">
                  <c:v>1.875</c:v>
                </c:pt>
              </c:numCache>
            </c:numRef>
          </c:cat>
          <c:val>
            <c:numRef>
              <c:f>Sheet1!$S$13:$S$23</c:f>
              <c:numCache>
                <c:formatCode>General</c:formatCode>
                <c:ptCount val="11"/>
                <c:pt idx="0">
                  <c:v>49855</c:v>
                </c:pt>
                <c:pt idx="1">
                  <c:v>59363</c:v>
                </c:pt>
                <c:pt idx="2">
                  <c:v>62248</c:v>
                </c:pt>
                <c:pt idx="3">
                  <c:v>61969</c:v>
                </c:pt>
                <c:pt idx="4">
                  <c:v>62572</c:v>
                </c:pt>
                <c:pt idx="5">
                  <c:v>64569</c:v>
                </c:pt>
                <c:pt idx="6">
                  <c:v>62788</c:v>
                </c:pt>
                <c:pt idx="7">
                  <c:v>69138</c:v>
                </c:pt>
                <c:pt idx="8">
                  <c:v>66287</c:v>
                </c:pt>
                <c:pt idx="9">
                  <c:v>59052</c:v>
                </c:pt>
                <c:pt idx="10">
                  <c:v>45452</c:v>
                </c:pt>
              </c:numCache>
            </c:numRef>
          </c:val>
          <c:smooth val="0"/>
        </c:ser>
        <c:ser>
          <c:idx val="2"/>
          <c:order val="1"/>
          <c:tx>
            <c:v>PT-UpdatesOnly</c:v>
          </c:tx>
          <c:spPr>
            <a:ln w="76200" cap="rnd">
              <a:solidFill>
                <a:srgbClr val="5CA479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Sheet1!$R$13:$R$23</c:f>
              <c:numCache>
                <c:formatCode>h</c:formatCode>
                <c:ptCount val="11"/>
                <c:pt idx="0">
                  <c:v>1.4583333333333299</c:v>
                </c:pt>
                <c:pt idx="1">
                  <c:v>1.5</c:v>
                </c:pt>
                <c:pt idx="2">
                  <c:v>1.5416666666666701</c:v>
                </c:pt>
                <c:pt idx="3">
                  <c:v>1.5833333333333299</c:v>
                </c:pt>
                <c:pt idx="4">
                  <c:v>1.625</c:v>
                </c:pt>
                <c:pt idx="5">
                  <c:v>1.6666666666666701</c:v>
                </c:pt>
                <c:pt idx="6">
                  <c:v>1.7083333333333299</c:v>
                </c:pt>
                <c:pt idx="7">
                  <c:v>1.75</c:v>
                </c:pt>
                <c:pt idx="8">
                  <c:v>1.7916666666666701</c:v>
                </c:pt>
                <c:pt idx="9">
                  <c:v>1.8333333333333299</c:v>
                </c:pt>
                <c:pt idx="10">
                  <c:v>1.875</c:v>
                </c:pt>
              </c:numCache>
            </c:numRef>
          </c:cat>
          <c:val>
            <c:numRef>
              <c:f>Sheet1!$T$13:$T$23</c:f>
              <c:numCache>
                <c:formatCode>General</c:formatCode>
                <c:ptCount val="11"/>
                <c:pt idx="0">
                  <c:v>49855</c:v>
                </c:pt>
                <c:pt idx="1">
                  <c:v>59363</c:v>
                </c:pt>
                <c:pt idx="2">
                  <c:v>60532</c:v>
                </c:pt>
                <c:pt idx="3">
                  <c:v>59875</c:v>
                </c:pt>
                <c:pt idx="4">
                  <c:v>60740</c:v>
                </c:pt>
                <c:pt idx="5">
                  <c:v>63063</c:v>
                </c:pt>
                <c:pt idx="6">
                  <c:v>61490</c:v>
                </c:pt>
                <c:pt idx="7">
                  <c:v>67725</c:v>
                </c:pt>
                <c:pt idx="8">
                  <c:v>64950</c:v>
                </c:pt>
                <c:pt idx="9">
                  <c:v>57942</c:v>
                </c:pt>
                <c:pt idx="10">
                  <c:v>44716</c:v>
                </c:pt>
              </c:numCache>
            </c:numRef>
          </c:val>
          <c:smooth val="0"/>
        </c:ser>
        <c:ser>
          <c:idx val="1"/>
          <c:order val="2"/>
          <c:tx>
            <c:v>PT-5k</c:v>
          </c:tx>
          <c:spPr>
            <a:ln w="50800" cap="rnd">
              <a:solidFill>
                <a:schemeClr val="tx2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Sheet1!$R$13:$R$23</c:f>
              <c:numCache>
                <c:formatCode>h</c:formatCode>
                <c:ptCount val="11"/>
                <c:pt idx="0">
                  <c:v>1.4583333333333299</c:v>
                </c:pt>
                <c:pt idx="1">
                  <c:v>1.5</c:v>
                </c:pt>
                <c:pt idx="2">
                  <c:v>1.5416666666666701</c:v>
                </c:pt>
                <c:pt idx="3">
                  <c:v>1.5833333333333299</c:v>
                </c:pt>
                <c:pt idx="4">
                  <c:v>1.625</c:v>
                </c:pt>
                <c:pt idx="5">
                  <c:v>1.6666666666666701</c:v>
                </c:pt>
                <c:pt idx="6">
                  <c:v>1.7083333333333299</c:v>
                </c:pt>
                <c:pt idx="7">
                  <c:v>1.75</c:v>
                </c:pt>
                <c:pt idx="8">
                  <c:v>1.7916666666666701</c:v>
                </c:pt>
                <c:pt idx="9">
                  <c:v>1.8333333333333299</c:v>
                </c:pt>
                <c:pt idx="10">
                  <c:v>1.875</c:v>
                </c:pt>
              </c:numCache>
            </c:numRef>
          </c:cat>
          <c:val>
            <c:numRef>
              <c:f>Sheet1!$U$13:$U$23</c:f>
              <c:numCache>
                <c:formatCode>General</c:formatCode>
                <c:ptCount val="11"/>
                <c:pt idx="0">
                  <c:v>49855</c:v>
                </c:pt>
                <c:pt idx="1">
                  <c:v>59363</c:v>
                </c:pt>
                <c:pt idx="2">
                  <c:v>58027</c:v>
                </c:pt>
                <c:pt idx="3">
                  <c:v>57249</c:v>
                </c:pt>
                <c:pt idx="4">
                  <c:v>60132</c:v>
                </c:pt>
                <c:pt idx="5">
                  <c:v>61828</c:v>
                </c:pt>
                <c:pt idx="6">
                  <c:v>60492</c:v>
                </c:pt>
                <c:pt idx="7">
                  <c:v>66951</c:v>
                </c:pt>
                <c:pt idx="8">
                  <c:v>64353</c:v>
                </c:pt>
                <c:pt idx="9">
                  <c:v>57532</c:v>
                </c:pt>
                <c:pt idx="10">
                  <c:v>44425</c:v>
                </c:pt>
              </c:numCache>
            </c:numRef>
          </c:val>
          <c:smooth val="0"/>
        </c:ser>
        <c:ser>
          <c:idx val="5"/>
          <c:order val="3"/>
          <c:tx>
            <c:v>PT-IdealCache</c:v>
          </c:tx>
          <c:spPr>
            <a:ln w="5080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Sheet1!$R$13:$R$23</c:f>
              <c:numCache>
                <c:formatCode>h</c:formatCode>
                <c:ptCount val="11"/>
                <c:pt idx="0">
                  <c:v>1.4583333333333299</c:v>
                </c:pt>
                <c:pt idx="1">
                  <c:v>1.5</c:v>
                </c:pt>
                <c:pt idx="2">
                  <c:v>1.5416666666666701</c:v>
                </c:pt>
                <c:pt idx="3">
                  <c:v>1.5833333333333299</c:v>
                </c:pt>
                <c:pt idx="4">
                  <c:v>1.625</c:v>
                </c:pt>
                <c:pt idx="5">
                  <c:v>1.6666666666666701</c:v>
                </c:pt>
                <c:pt idx="6">
                  <c:v>1.7083333333333299</c:v>
                </c:pt>
                <c:pt idx="7">
                  <c:v>1.75</c:v>
                </c:pt>
                <c:pt idx="8">
                  <c:v>1.7916666666666701</c:v>
                </c:pt>
                <c:pt idx="9">
                  <c:v>1.8333333333333299</c:v>
                </c:pt>
                <c:pt idx="10">
                  <c:v>1.875</c:v>
                </c:pt>
              </c:numCache>
            </c:numRef>
          </c:cat>
          <c:val>
            <c:numRef>
              <c:f>Sheet1!$V$13:$V$23</c:f>
              <c:numCache>
                <c:formatCode>General</c:formatCode>
                <c:ptCount val="11"/>
                <c:pt idx="0">
                  <c:v>49855</c:v>
                </c:pt>
                <c:pt idx="1">
                  <c:v>56175</c:v>
                </c:pt>
                <c:pt idx="2">
                  <c:v>55529</c:v>
                </c:pt>
                <c:pt idx="3">
                  <c:v>56590</c:v>
                </c:pt>
                <c:pt idx="4">
                  <c:v>58535</c:v>
                </c:pt>
                <c:pt idx="5">
                  <c:v>61522</c:v>
                </c:pt>
                <c:pt idx="6">
                  <c:v>60418</c:v>
                </c:pt>
                <c:pt idx="7">
                  <c:v>66898</c:v>
                </c:pt>
                <c:pt idx="8">
                  <c:v>64303</c:v>
                </c:pt>
                <c:pt idx="9">
                  <c:v>57490</c:v>
                </c:pt>
                <c:pt idx="10">
                  <c:v>44385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5478672"/>
        <c:axId val="1425492816"/>
      </c:lineChart>
      <c:catAx>
        <c:axId val="14254786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Time (hours)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h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92816"/>
        <c:crosses val="autoZero"/>
        <c:auto val="1"/>
        <c:lblAlgn val="ctr"/>
        <c:lblOffset val="100"/>
        <c:noMultiLvlLbl val="0"/>
      </c:catAx>
      <c:valAx>
        <c:axId val="1425492816"/>
        <c:scaling>
          <c:orientation val="minMax"/>
          <c:max val="70000"/>
          <c:min val="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75000"/>
                  <a:lumOff val="2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3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3200" b="1" baseline="0">
                    <a:solidFill>
                      <a:schemeClr val="tx1"/>
                    </a:solidFill>
                  </a:rPr>
                  <a:t># of Requests (per hour)</a:t>
                </a:r>
              </a:p>
            </c:rich>
          </c:tx>
          <c:layout>
            <c:manualLayout>
              <c:xMode val="edge"/>
              <c:yMode val="edge"/>
              <c:x val="4.3895755063887033E-3"/>
              <c:y val="9.7503662451129125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478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8167153786087248E-2"/>
          <c:y val="1.8179908558343179E-2"/>
          <c:w val="0.94254147750790584"/>
          <c:h val="8.06251179386890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4CA2CB-152A-47DB-B2B5-703C33A5959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B17AF45-1AAD-4D7F-AD2B-597CD9D3545C}">
      <dgm:prSet phldrT="[Text]"/>
      <dgm:spPr>
        <a:noFill/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>
                  <a:lumMod val="95000"/>
                  <a:lumOff val="5000"/>
                </a:schemeClr>
              </a:solidFill>
            </a:rPr>
            <a:t>When to push?</a:t>
          </a:r>
          <a:endParaRPr lang="en-US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F0C2270B-6E06-4A65-84DD-8A77F658DDC1}" type="parTrans" cxnId="{6E1D155E-DCA1-4B48-A2FC-B338E91B98CD}">
      <dgm:prSet/>
      <dgm:spPr/>
      <dgm:t>
        <a:bodyPr/>
        <a:lstStyle/>
        <a:p>
          <a:endParaRPr lang="en-US"/>
        </a:p>
      </dgm:t>
    </dgm:pt>
    <dgm:pt modelId="{645EAD1D-F2A7-4817-9979-ECD49544AA5A}" type="sibTrans" cxnId="{6E1D155E-DCA1-4B48-A2FC-B338E91B98CD}">
      <dgm:prSet/>
      <dgm:spPr/>
      <dgm:t>
        <a:bodyPr/>
        <a:lstStyle/>
        <a:p>
          <a:endParaRPr lang="en-US"/>
        </a:p>
      </dgm:t>
    </dgm:pt>
    <dgm:pt modelId="{AD759F73-3289-4C9B-B63A-B17842406193}">
      <dgm:prSet phldrT="[Text]"/>
      <dgm:spPr>
        <a:noFill/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tx1">
                  <a:lumMod val="95000"/>
                  <a:lumOff val="5000"/>
                </a:schemeClr>
              </a:solidFill>
            </a:rPr>
            <a:t>Whom to push?</a:t>
          </a:r>
          <a:endParaRPr lang="en-US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9A765FAE-8E68-446D-9FE1-2DEFC0317180}" type="parTrans" cxnId="{ADA2495D-CC89-40FD-8D54-7CD14CF64AB5}">
      <dgm:prSet/>
      <dgm:spPr/>
      <dgm:t>
        <a:bodyPr/>
        <a:lstStyle/>
        <a:p>
          <a:endParaRPr lang="en-US"/>
        </a:p>
      </dgm:t>
    </dgm:pt>
    <dgm:pt modelId="{7E486395-1A57-4E28-A842-4EF8BAECC85D}" type="sibTrans" cxnId="{ADA2495D-CC89-40FD-8D54-7CD14CF64AB5}">
      <dgm:prSet/>
      <dgm:spPr/>
      <dgm:t>
        <a:bodyPr/>
        <a:lstStyle/>
        <a:p>
          <a:endParaRPr lang="en-US"/>
        </a:p>
      </dgm:t>
    </dgm:pt>
    <dgm:pt modelId="{99409369-AFB1-47AE-A129-90206F8810B4}">
      <dgm:prSet phldrT="[Text]"/>
      <dgm:spPr>
        <a:noFill/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bg2">
                  <a:lumMod val="10000"/>
                </a:schemeClr>
              </a:solidFill>
            </a:rPr>
            <a:t>What to push?</a:t>
          </a:r>
          <a:endParaRPr lang="en-US" dirty="0">
            <a:solidFill>
              <a:schemeClr val="bg2">
                <a:lumMod val="10000"/>
              </a:schemeClr>
            </a:solidFill>
          </a:endParaRPr>
        </a:p>
      </dgm:t>
    </dgm:pt>
    <dgm:pt modelId="{F05EB306-C906-4629-91E2-B33C149A6D5E}" type="parTrans" cxnId="{2CFE081F-892F-4707-9B3A-2A87D25DE51E}">
      <dgm:prSet/>
      <dgm:spPr/>
      <dgm:t>
        <a:bodyPr/>
        <a:lstStyle/>
        <a:p>
          <a:endParaRPr lang="en-US"/>
        </a:p>
      </dgm:t>
    </dgm:pt>
    <dgm:pt modelId="{D2CFCCBE-0010-403B-8AEF-4D9B09B29410}" type="sibTrans" cxnId="{2CFE081F-892F-4707-9B3A-2A87D25DE51E}">
      <dgm:prSet/>
      <dgm:spPr/>
      <dgm:t>
        <a:bodyPr/>
        <a:lstStyle/>
        <a:p>
          <a:endParaRPr lang="en-US"/>
        </a:p>
      </dgm:t>
    </dgm:pt>
    <dgm:pt modelId="{F1DA2BA3-BE3A-4185-B293-3E205C4683DB}">
      <dgm:prSet phldrT="[Text]"/>
      <dgm:spPr>
        <a:noFill/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n-US" dirty="0" smtClean="0">
              <a:solidFill>
                <a:schemeClr val="bg2">
                  <a:lumMod val="10000"/>
                </a:schemeClr>
              </a:solidFill>
            </a:rPr>
            <a:t>How about content?</a:t>
          </a:r>
          <a:endParaRPr lang="en-US" dirty="0">
            <a:solidFill>
              <a:schemeClr val="bg2">
                <a:lumMod val="10000"/>
              </a:schemeClr>
            </a:solidFill>
          </a:endParaRPr>
        </a:p>
      </dgm:t>
    </dgm:pt>
    <dgm:pt modelId="{BAF859C9-A11C-4EFB-8EEA-B46427D719D2}" type="parTrans" cxnId="{2267652D-5D3E-4E37-B497-199CBD75DF23}">
      <dgm:prSet/>
      <dgm:spPr/>
      <dgm:t>
        <a:bodyPr/>
        <a:lstStyle/>
        <a:p>
          <a:endParaRPr lang="en-US"/>
        </a:p>
      </dgm:t>
    </dgm:pt>
    <dgm:pt modelId="{2E2F1494-6B58-4B93-A739-955E9014A44C}" type="sibTrans" cxnId="{2267652D-5D3E-4E37-B497-199CBD75DF23}">
      <dgm:prSet/>
      <dgm:spPr/>
      <dgm:t>
        <a:bodyPr/>
        <a:lstStyle/>
        <a:p>
          <a:endParaRPr lang="en-US"/>
        </a:p>
      </dgm:t>
    </dgm:pt>
    <dgm:pt modelId="{9C4C83B6-ECF5-4094-9E75-4B84CCB5E452}" type="pres">
      <dgm:prSet presAssocID="{F84CA2CB-152A-47DB-B2B5-703C33A5959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0E9E50-8BCF-4792-8829-F8465EDC58A5}" type="pres">
      <dgm:prSet presAssocID="{8B17AF45-1AAD-4D7F-AD2B-597CD9D3545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A7541E-8EB9-4EAB-9775-F3AC40DAC97F}" type="pres">
      <dgm:prSet presAssocID="{645EAD1D-F2A7-4817-9979-ECD49544AA5A}" presName="sibTrans" presStyleCnt="0"/>
      <dgm:spPr/>
    </dgm:pt>
    <dgm:pt modelId="{E0915890-251F-4D13-B594-CF602EEBDF1F}" type="pres">
      <dgm:prSet presAssocID="{AD759F73-3289-4C9B-B63A-B1784240619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8B27C6-A932-4129-8DAF-FD36898C5033}" type="pres">
      <dgm:prSet presAssocID="{7E486395-1A57-4E28-A842-4EF8BAECC85D}" presName="sibTrans" presStyleCnt="0"/>
      <dgm:spPr/>
    </dgm:pt>
    <dgm:pt modelId="{76781F9E-EB44-4722-B60F-B9AF92CC7EA5}" type="pres">
      <dgm:prSet presAssocID="{99409369-AFB1-47AE-A129-90206F8810B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064CB-37A0-45B5-9947-4EE3D9D6F389}" type="pres">
      <dgm:prSet presAssocID="{D2CFCCBE-0010-403B-8AEF-4D9B09B29410}" presName="sibTrans" presStyleCnt="0"/>
      <dgm:spPr/>
    </dgm:pt>
    <dgm:pt modelId="{135F4803-F21F-4EDA-904F-27C8183AB110}" type="pres">
      <dgm:prSet presAssocID="{F1DA2BA3-BE3A-4185-B293-3E205C4683D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DF802A-6362-4905-8C07-B866389B2F47}" type="presOf" srcId="{F84CA2CB-152A-47DB-B2B5-703C33A59596}" destId="{9C4C83B6-ECF5-4094-9E75-4B84CCB5E452}" srcOrd="0" destOrd="0" presId="urn:microsoft.com/office/officeart/2005/8/layout/default"/>
    <dgm:cxn modelId="{48998416-EAEF-459C-982F-12B6C2069541}" type="presOf" srcId="{F1DA2BA3-BE3A-4185-B293-3E205C4683DB}" destId="{135F4803-F21F-4EDA-904F-27C8183AB110}" srcOrd="0" destOrd="0" presId="urn:microsoft.com/office/officeart/2005/8/layout/default"/>
    <dgm:cxn modelId="{6E1D155E-DCA1-4B48-A2FC-B338E91B98CD}" srcId="{F84CA2CB-152A-47DB-B2B5-703C33A59596}" destId="{8B17AF45-1AAD-4D7F-AD2B-597CD9D3545C}" srcOrd="0" destOrd="0" parTransId="{F0C2270B-6E06-4A65-84DD-8A77F658DDC1}" sibTransId="{645EAD1D-F2A7-4817-9979-ECD49544AA5A}"/>
    <dgm:cxn modelId="{80E98625-D837-4FA2-9E12-4D7B93AE19D8}" type="presOf" srcId="{AD759F73-3289-4C9B-B63A-B17842406193}" destId="{E0915890-251F-4D13-B594-CF602EEBDF1F}" srcOrd="0" destOrd="0" presId="urn:microsoft.com/office/officeart/2005/8/layout/default"/>
    <dgm:cxn modelId="{2267652D-5D3E-4E37-B497-199CBD75DF23}" srcId="{F84CA2CB-152A-47DB-B2B5-703C33A59596}" destId="{F1DA2BA3-BE3A-4185-B293-3E205C4683DB}" srcOrd="3" destOrd="0" parTransId="{BAF859C9-A11C-4EFB-8EEA-B46427D719D2}" sibTransId="{2E2F1494-6B58-4B93-A739-955E9014A44C}"/>
    <dgm:cxn modelId="{ADA2495D-CC89-40FD-8D54-7CD14CF64AB5}" srcId="{F84CA2CB-152A-47DB-B2B5-703C33A59596}" destId="{AD759F73-3289-4C9B-B63A-B17842406193}" srcOrd="1" destOrd="0" parTransId="{9A765FAE-8E68-446D-9FE1-2DEFC0317180}" sibTransId="{7E486395-1A57-4E28-A842-4EF8BAECC85D}"/>
    <dgm:cxn modelId="{2CFE081F-892F-4707-9B3A-2A87D25DE51E}" srcId="{F84CA2CB-152A-47DB-B2B5-703C33A59596}" destId="{99409369-AFB1-47AE-A129-90206F8810B4}" srcOrd="2" destOrd="0" parTransId="{F05EB306-C906-4629-91E2-B33C149A6D5E}" sibTransId="{D2CFCCBE-0010-403B-8AEF-4D9B09B29410}"/>
    <dgm:cxn modelId="{A960E0F7-6E0B-45B4-B958-DA59FF47BEFF}" type="presOf" srcId="{99409369-AFB1-47AE-A129-90206F8810B4}" destId="{76781F9E-EB44-4722-B60F-B9AF92CC7EA5}" srcOrd="0" destOrd="0" presId="urn:microsoft.com/office/officeart/2005/8/layout/default"/>
    <dgm:cxn modelId="{B89917A9-BF79-4725-89CA-478227AF8D88}" type="presOf" srcId="{8B17AF45-1AAD-4D7F-AD2B-597CD9D3545C}" destId="{450E9E50-8BCF-4792-8829-F8465EDC58A5}" srcOrd="0" destOrd="0" presId="urn:microsoft.com/office/officeart/2005/8/layout/default"/>
    <dgm:cxn modelId="{70ABDFFA-654F-4DB0-B769-1F251D1B4029}" type="presParOf" srcId="{9C4C83B6-ECF5-4094-9E75-4B84CCB5E452}" destId="{450E9E50-8BCF-4792-8829-F8465EDC58A5}" srcOrd="0" destOrd="0" presId="urn:microsoft.com/office/officeart/2005/8/layout/default"/>
    <dgm:cxn modelId="{501CC443-977F-4381-84FD-739C4D6D4C36}" type="presParOf" srcId="{9C4C83B6-ECF5-4094-9E75-4B84CCB5E452}" destId="{1FA7541E-8EB9-4EAB-9775-F3AC40DAC97F}" srcOrd="1" destOrd="0" presId="urn:microsoft.com/office/officeart/2005/8/layout/default"/>
    <dgm:cxn modelId="{F1954F09-A423-497E-8371-5AFEEAD07DB2}" type="presParOf" srcId="{9C4C83B6-ECF5-4094-9E75-4B84CCB5E452}" destId="{E0915890-251F-4D13-B594-CF602EEBDF1F}" srcOrd="2" destOrd="0" presId="urn:microsoft.com/office/officeart/2005/8/layout/default"/>
    <dgm:cxn modelId="{D19AFEC2-E665-4D31-B721-85B87A0AC2D9}" type="presParOf" srcId="{9C4C83B6-ECF5-4094-9E75-4B84CCB5E452}" destId="{778B27C6-A932-4129-8DAF-FD36898C5033}" srcOrd="3" destOrd="0" presId="urn:microsoft.com/office/officeart/2005/8/layout/default"/>
    <dgm:cxn modelId="{FA462F5B-E687-466E-8F46-797F4523013D}" type="presParOf" srcId="{9C4C83B6-ECF5-4094-9E75-4B84CCB5E452}" destId="{76781F9E-EB44-4722-B60F-B9AF92CC7EA5}" srcOrd="4" destOrd="0" presId="urn:microsoft.com/office/officeart/2005/8/layout/default"/>
    <dgm:cxn modelId="{05FD0B44-1A05-4074-8985-FB74EC510029}" type="presParOf" srcId="{9C4C83B6-ECF5-4094-9E75-4B84CCB5E452}" destId="{C25064CB-37A0-45B5-9947-4EE3D9D6F389}" srcOrd="5" destOrd="0" presId="urn:microsoft.com/office/officeart/2005/8/layout/default"/>
    <dgm:cxn modelId="{106D2800-9FEE-451C-958C-450FB36DA002}" type="presParOf" srcId="{9C4C83B6-ECF5-4094-9E75-4B84CCB5E452}" destId="{135F4803-F21F-4EDA-904F-27C8183AB11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0.83251</cdr:x>
      <cdr:y>0.19963</cdr:y>
    </cdr:from>
    <cdr:to>
      <cdr:x>0.89532</cdr:x>
      <cdr:y>0.24813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7154334" y="1132417"/>
          <a:ext cx="539750" cy="275166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0.75974</cdr:x>
      <cdr:y>0.14413</cdr:y>
    </cdr:from>
    <cdr:to>
      <cdr:x>0.81639</cdr:x>
      <cdr:y>0.21502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6458558" y="817582"/>
          <a:ext cx="481585" cy="4021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/>
            <a:t>30</a:t>
          </a:r>
          <a:r>
            <a:rPr lang="en-US" sz="1800" b="1" dirty="0"/>
            <a:t>%</a:t>
          </a:r>
        </a:p>
      </cdr:txBody>
    </cdr:sp>
  </cdr:relSizeAnchor>
  <cdr:relSizeAnchor xmlns:cdr="http://schemas.openxmlformats.org/drawingml/2006/chartDrawing">
    <cdr:from>
      <cdr:x>0.90025</cdr:x>
      <cdr:y>0.19963</cdr:y>
    </cdr:from>
    <cdr:to>
      <cdr:x>0.90025</cdr:x>
      <cdr:y>0.29851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7736417" y="1132417"/>
          <a:ext cx="0" cy="560917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chemeClr val="tx1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AC167E78-EA36-40A1-A9A0-B443C6CB1F60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1E401BE2-F7AC-4C50-A6E5-F6C806E13D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85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617" y="0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88D89EF4-2B2A-4F54-A6DD-1EB35DCF17B3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3875"/>
            <a:ext cx="3492500" cy="2619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370" y="3317877"/>
            <a:ext cx="7426960" cy="3143250"/>
          </a:xfrm>
          <a:prstGeom prst="rect">
            <a:avLst/>
          </a:prstGeom>
        </p:spPr>
        <p:txBody>
          <a:bodyPr vert="horz" lIns="92953" tIns="46477" rIns="92953" bIns="4647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617" y="6634539"/>
            <a:ext cx="4022938" cy="349250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AB959945-7217-484B-8E74-88DC87A74B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11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125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11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42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24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31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42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18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me now present</a:t>
            </a:r>
            <a:r>
              <a:rPr lang="en-US" baseline="0" dirty="0" smtClean="0"/>
              <a:t> the motivation behind cache compression idea. The key reason why cache compression works is the significant redundancy in both on-chip and in-memory data. Here I show</a:t>
            </a:r>
            <a:r>
              <a:rPr lang="en-US" dirty="0" smtClean="0"/>
              <a:t> 4 consecutive</a:t>
            </a:r>
            <a:r>
              <a:rPr lang="en-US" baseline="0" dirty="0" smtClean="0"/>
              <a:t> 4-bytes words from the memory footprint of one of the real applications. These 4 words can easily be a part of some cache line as well.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59945-7217-484B-8E74-88DC87A74BB0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328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457200" y="1123950"/>
            <a:ext cx="82296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57200" y="337185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924800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8486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7341D3D9-3FE8-4025-BF66-8DAB1ABB95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4DDA66-0DFC-412A-A4B0-EFE91F0913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F9A79-97CD-456A-8962-B51E5744B9C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8686800" y="2457450"/>
            <a:ext cx="0" cy="914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896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D3D9-3FE8-4025-BF66-8DAB1ABB95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323594FA-E141-4234-AE05-360401972BE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3594FA-E141-4234-AE05-360401972BE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F5891-60A9-4DA4-8C9F-E9D9ADCD64CE}" type="datetimeFigureOut">
              <a:rPr lang="en-US" smtClean="0"/>
              <a:pPr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00BD0-49BF-48FC-8114-37C1D4F5AB3D}" type="slidenum">
              <a:rPr lang="en-US" altLang="en-US" smtClean="0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AC7BA1-BEA2-40AF-9056-44DC8C98568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2291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D2BBBE-2A44-4D16-8758-0239282DCC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D5635-BCCD-45D2-B61E-320731E13B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8A7077-2B78-4FB5-8F56-24239751AE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86574E-FA2E-425B-A84C-39F9592E9E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8CFD0-6DDB-45F0-A989-9F5CE648BC1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97B092-8552-4BA4-B0E1-CE51B98A2A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75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08720"/>
            <a:ext cx="8610600" cy="5339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861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371600"/>
            <a:ext cx="8610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0357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Garamond" pitchFamily="18" charset="0"/>
              </a:defRPr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58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aramond" pitchFamily="18" charset="0"/>
              </a:defRPr>
            </a:lvl1pPr>
          </a:lstStyle>
          <a:p>
            <a:fld id="{6F400BD0-49BF-48FC-8114-37C1D4F5AB3D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0360" name="Line 1032"/>
          <p:cNvSpPr>
            <a:spLocks noChangeShapeType="1"/>
          </p:cNvSpPr>
          <p:nvPr/>
        </p:nvSpPr>
        <p:spPr bwMode="auto">
          <a:xfrm>
            <a:off x="228600" y="6248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0361" name="Line 1033"/>
          <p:cNvSpPr>
            <a:spLocks noChangeShapeType="1"/>
          </p:cNvSpPr>
          <p:nvPr/>
        </p:nvSpPr>
        <p:spPr bwMode="auto">
          <a:xfrm>
            <a:off x="228600" y="914400"/>
            <a:ext cx="8610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2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048B6-75C2-4B3C-A1E9-A765E362A827}" type="datetimeFigureOut">
              <a:rPr lang="en-US" smtClean="0"/>
              <a:t>5/19/2015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00BD0-49BF-48FC-8114-37C1D4F5A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9" Type="http://schemas.openxmlformats.org/officeDocument/2006/relationships/image" Target="../media/image2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9" Type="http://schemas.openxmlformats.org/officeDocument/2006/relationships/image" Target="../media/image24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5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13" Type="http://schemas.openxmlformats.org/officeDocument/2006/relationships/image" Target="../media/image2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2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jpe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20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19.jpeg"/><Relationship Id="rId14" Type="http://schemas.openxmlformats.org/officeDocument/2006/relationships/image" Target="../media/image24.emf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2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21.jpeg"/><Relationship Id="rId5" Type="http://schemas.openxmlformats.org/officeDocument/2006/relationships/image" Target="../media/image4.jpeg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814" y="228600"/>
            <a:ext cx="9207813" cy="2917728"/>
          </a:xfrm>
        </p:spPr>
        <p:txBody>
          <a:bodyPr anchor="ctr" anchorCtr="0">
            <a:noAutofit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PocketTrend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b="1" dirty="0" smtClean="0"/>
              <a:t>Timely </a:t>
            </a:r>
            <a:r>
              <a:rPr lang="en-US" b="1" dirty="0"/>
              <a:t>Identification and Delivery </a:t>
            </a:r>
            <a:r>
              <a:rPr lang="en-US" b="1" dirty="0" smtClean="0"/>
              <a:t>of Trending </a:t>
            </a:r>
            <a:r>
              <a:rPr lang="en-US" b="1" dirty="0"/>
              <a:t>Search Content to Mobile Users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1692" y="2853471"/>
            <a:ext cx="4876800" cy="2412606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Dimitrios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Lymberopoulos,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Oriana </a:t>
            </a:r>
            <a:r>
              <a:rPr lang="en-US" dirty="0">
                <a:solidFill>
                  <a:schemeClr val="tx1"/>
                </a:solidFill>
              </a:rPr>
              <a:t>Riva, Karin Strauss,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Doug Burger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81600" y="3733800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563" y="11025441"/>
            <a:ext cx="1247484" cy="112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http://upload.wikimedia.org/wikipedia/en/archive/b/b3/20110309193628!Microsoft_Research_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066" y="5837685"/>
            <a:ext cx="2680084" cy="74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818" y="6132884"/>
            <a:ext cx="508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8960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72"/>
    </mc:Choice>
    <mc:Fallback xmlns=""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Whom to Push</a:t>
            </a:r>
            <a:r>
              <a:rPr lang="en-US" dirty="0" smtClean="0"/>
              <a:t>? Pairs of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10</a:t>
            </a:fld>
            <a:endParaRPr lang="en-US" alt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7573242"/>
              </p:ext>
            </p:extLst>
          </p:nvPr>
        </p:nvGraphicFramePr>
        <p:xfrm>
          <a:off x="76200" y="1143000"/>
          <a:ext cx="8686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57200" y="5441949"/>
            <a:ext cx="8458200" cy="9144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Same users are interested in multiple trends</a:t>
            </a:r>
            <a:endParaRPr lang="en-US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55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Chart bld="series"/>
        </p:bldSub>
      </p:bldGraphic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Whom to Push? (2)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11</a:t>
            </a:fld>
            <a:endParaRPr lang="en-US" alt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800100" y="5746750"/>
            <a:ext cx="7505700" cy="88265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Higher user volume means higher chances for an interest in a trending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event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448"/>
              </p:ext>
            </p:extLst>
          </p:nvPr>
        </p:nvGraphicFramePr>
        <p:xfrm>
          <a:off x="173830" y="1311752"/>
          <a:ext cx="851297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6961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PocketTrend</a:t>
            </a:r>
            <a:r>
              <a:rPr lang="en-US" dirty="0" smtClean="0"/>
              <a:t>: </a:t>
            </a:r>
            <a:r>
              <a:rPr lang="en-US" dirty="0" smtClean="0"/>
              <a:t>Analysis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17638"/>
            <a:ext cx="8572500" cy="4938712"/>
          </a:xfrm>
        </p:spPr>
        <p:txBody>
          <a:bodyPr>
            <a:normAutofit/>
          </a:bodyPr>
          <a:lstStyle/>
          <a:p>
            <a:r>
              <a:rPr lang="en-US" b="1" dirty="0" smtClean="0"/>
              <a:t>Several </a:t>
            </a:r>
            <a:r>
              <a:rPr lang="en-US" b="1" dirty="0" smtClean="0"/>
              <a:t>hours </a:t>
            </a:r>
            <a:r>
              <a:rPr lang="en-US" dirty="0" smtClean="0"/>
              <a:t>window to start pushing the </a:t>
            </a:r>
            <a:r>
              <a:rPr lang="en-US" dirty="0" smtClean="0"/>
              <a:t>content</a:t>
            </a:r>
          </a:p>
          <a:p>
            <a:endParaRPr lang="en-US" dirty="0" smtClean="0"/>
          </a:p>
          <a:p>
            <a:r>
              <a:rPr lang="en-US" dirty="0" smtClean="0"/>
              <a:t>Target push receivers based on </a:t>
            </a:r>
            <a:r>
              <a:rPr lang="en-US" b="1" dirty="0" smtClean="0"/>
              <a:t>user search </a:t>
            </a:r>
            <a:r>
              <a:rPr lang="en-US" b="1" dirty="0" smtClean="0"/>
              <a:t>volume</a:t>
            </a:r>
          </a:p>
          <a:p>
            <a:endParaRPr lang="en-US" dirty="0" smtClean="0"/>
          </a:p>
          <a:p>
            <a:r>
              <a:rPr lang="en-US" dirty="0" smtClean="0"/>
              <a:t>Small subset of queries/URLs covers most of the accesses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82238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76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Motivation &amp; Background</a:t>
            </a:r>
          </a:p>
          <a:p>
            <a:r>
              <a:rPr lang="en-US" sz="4000" dirty="0" err="1" smtClean="0">
                <a:solidFill>
                  <a:schemeClr val="bg1">
                    <a:lumMod val="65000"/>
                  </a:schemeClr>
                </a:solidFill>
              </a:rPr>
              <a:t>PocketTrend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Data Analysis</a:t>
            </a:r>
            <a:endParaRPr lang="en-US" sz="40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4000" dirty="0" err="1" smtClean="0">
                <a:solidFill>
                  <a:srgbClr val="009900"/>
                </a:solidFill>
                <a:cs typeface="Calibri"/>
              </a:rPr>
              <a:t>PocketTrend</a:t>
            </a:r>
            <a:r>
              <a:rPr lang="en-US" sz="4000" dirty="0" smtClean="0">
                <a:solidFill>
                  <a:srgbClr val="009900"/>
                </a:solidFill>
                <a:cs typeface="Calibri"/>
              </a:rPr>
              <a:t>: Implementation</a:t>
            </a:r>
          </a:p>
          <a:p>
            <a:r>
              <a:rPr lang="en-US" sz="4000" dirty="0" smtClean="0">
                <a:cs typeface="Calibri"/>
              </a:rPr>
              <a:t>Evaluation</a:t>
            </a:r>
          </a:p>
          <a:p>
            <a:r>
              <a:rPr lang="en-US" sz="4000" dirty="0" smtClean="0">
                <a:cs typeface="Calibri"/>
              </a:rPr>
              <a:t>Conclusion</a:t>
            </a:r>
            <a:r>
              <a:rPr lang="en-US" sz="4000" dirty="0" smtClean="0"/>
              <a:t> </a:t>
            </a:r>
          </a:p>
          <a:p>
            <a:r>
              <a:rPr lang="en-US" sz="4000" dirty="0" smtClean="0"/>
              <a:t>Future Work</a:t>
            </a:r>
          </a:p>
          <a:p>
            <a:endParaRPr lang="en-US" dirty="0" smtClean="0"/>
          </a:p>
          <a:p>
            <a:endParaRPr lang="en-US" dirty="0" smtClean="0">
              <a:solidFill>
                <a:srgbClr val="009900"/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17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181" y="77056"/>
            <a:ext cx="8229600" cy="1143000"/>
          </a:xfrm>
        </p:spPr>
        <p:txBody>
          <a:bodyPr/>
          <a:lstStyle/>
          <a:p>
            <a:r>
              <a:rPr lang="en-US" dirty="0" err="1" smtClean="0"/>
              <a:t>PocketTrend</a:t>
            </a:r>
            <a:r>
              <a:rPr lang="en-US" dirty="0" smtClean="0"/>
              <a:t>: Key Idea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600200" y="2199298"/>
            <a:ext cx="1634632" cy="100110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Trend Detection</a:t>
            </a:r>
            <a:endParaRPr lang="en-US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50853" y="2133600"/>
            <a:ext cx="1600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</a:rPr>
              <a:t>Query Cache Formation</a:t>
            </a:r>
            <a:endParaRPr lang="en-US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9" name="Straight Arrow Connector 8"/>
          <p:cNvCxnSpPr>
            <a:endCxn id="7" idx="1"/>
          </p:cNvCxnSpPr>
          <p:nvPr/>
        </p:nvCxnSpPr>
        <p:spPr>
          <a:xfrm flipV="1">
            <a:off x="4507277" y="2476500"/>
            <a:ext cx="943576" cy="1799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4" descr="Nokia Lumia 1020 for AT&amp;T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5" r="33111"/>
          <a:stretch/>
        </p:blipFill>
        <p:spPr bwMode="auto">
          <a:xfrm>
            <a:off x="5486400" y="3522078"/>
            <a:ext cx="609600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pple iPhone 5 (T-Mobile) : Fron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22076"/>
            <a:ext cx="484310" cy="94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static.knowyourmobile.com/sites/knowyourmobilecom/files/styles/gallery_wide/public/galaxy_s4_zoom_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5" r="29918"/>
          <a:stretch/>
        </p:blipFill>
        <p:spPr bwMode="auto">
          <a:xfrm>
            <a:off x="6172200" y="3522077"/>
            <a:ext cx="573852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>
            <a:stCxn id="56" idx="2"/>
            <a:endCxn id="13" idx="0"/>
          </p:cNvCxnSpPr>
          <p:nvPr/>
        </p:nvCxnSpPr>
        <p:spPr>
          <a:xfrm flipH="1">
            <a:off x="5791200" y="3031927"/>
            <a:ext cx="60265" cy="490151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2052" idx="0"/>
          </p:cNvCxnSpPr>
          <p:nvPr/>
        </p:nvCxnSpPr>
        <p:spPr>
          <a:xfrm>
            <a:off x="6224364" y="3067233"/>
            <a:ext cx="234762" cy="45484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8" idx="2"/>
            <a:endCxn id="2050" idx="0"/>
          </p:cNvCxnSpPr>
          <p:nvPr/>
        </p:nvCxnSpPr>
        <p:spPr>
          <a:xfrm>
            <a:off x="6567403" y="3031927"/>
            <a:ext cx="608952" cy="49014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3292536" y="2320656"/>
            <a:ext cx="1157037" cy="751398"/>
            <a:chOff x="3407944" y="1687002"/>
            <a:chExt cx="1157037" cy="751398"/>
          </a:xfrm>
        </p:grpSpPr>
        <p:sp>
          <p:nvSpPr>
            <p:cNvPr id="31" name="Rectangle 30"/>
            <p:cNvSpPr/>
            <p:nvPr/>
          </p:nvSpPr>
          <p:spPr>
            <a:xfrm>
              <a:off x="3407945" y="1687002"/>
              <a:ext cx="1157036" cy="20837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>
                  <a:solidFill>
                    <a:schemeClr val="bg2">
                      <a:lumMod val="10000"/>
                    </a:schemeClr>
                  </a:solidFill>
                </a:rPr>
                <a:t>b</a:t>
              </a:r>
              <a:r>
                <a:rPr lang="en-US" sz="1000" dirty="0" err="1" smtClean="0">
                  <a:solidFill>
                    <a:schemeClr val="bg2">
                      <a:lumMod val="10000"/>
                    </a:schemeClr>
                  </a:solidFill>
                </a:rPr>
                <a:t>oston+bomb</a:t>
              </a:r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</a:rPr>
                <a:t> </a:t>
              </a:r>
              <a:endParaRPr lang="en-US" sz="10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2048" name="Rectangle 2047"/>
            <p:cNvSpPr/>
            <p:nvPr/>
          </p:nvSpPr>
          <p:spPr>
            <a:xfrm>
              <a:off x="3407944" y="1693628"/>
              <a:ext cx="1157037" cy="73814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407945" y="1876508"/>
              <a:ext cx="1157036" cy="20837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>
                  <a:solidFill>
                    <a:schemeClr val="bg2">
                      <a:lumMod val="10000"/>
                    </a:schemeClr>
                  </a:solidFill>
                </a:rPr>
                <a:t>boston+marathon</a:t>
              </a:r>
              <a:endParaRPr lang="en-US" sz="10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407945" y="2068202"/>
              <a:ext cx="1157036" cy="18950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bg2">
                      <a:lumMod val="10000"/>
                    </a:schemeClr>
                  </a:solidFill>
                </a:rPr>
                <a:t>…</a:t>
              </a:r>
              <a:endParaRPr lang="en-US" sz="10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407945" y="2248894"/>
              <a:ext cx="1157036" cy="18950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err="1" smtClean="0">
                  <a:solidFill>
                    <a:schemeClr val="bg2">
                      <a:lumMod val="10000"/>
                    </a:schemeClr>
                  </a:solidFill>
                </a:rPr>
                <a:t>boston+explosion</a:t>
              </a:r>
              <a:endParaRPr lang="en-US" sz="10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pic>
        <p:nvPicPr>
          <p:cNvPr id="50" name="Picture 49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502379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19836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6" descr="https://encrypted-tbn3.gstatic.com/images?q=tbn:ANd9GcQNF7PGfpURkfUCJ8XvoXx5YCY4j_hPc6uSAMsuvvmqdHv1ef4gYQ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493727"/>
            <a:ext cx="814506" cy="81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55"/>
          <p:cNvSpPr/>
          <p:nvPr/>
        </p:nvSpPr>
        <p:spPr>
          <a:xfrm>
            <a:off x="5759329" y="28879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096000" y="28879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475267" y="28879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8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86" y="3760332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0" name="Straight Arrow Connector 59"/>
          <p:cNvCxnSpPr>
            <a:endCxn id="63" idx="0"/>
          </p:cNvCxnSpPr>
          <p:nvPr/>
        </p:nvCxnSpPr>
        <p:spPr>
          <a:xfrm flipH="1">
            <a:off x="3670717" y="2856812"/>
            <a:ext cx="1780136" cy="8579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2705359" y="3714759"/>
            <a:ext cx="1930716" cy="7485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Data Compression</a:t>
            </a:r>
            <a:endParaRPr lang="en-US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61" name="Picture 206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73286" y="4577568"/>
            <a:ext cx="743058" cy="698700"/>
          </a:xfrm>
          <a:prstGeom prst="rect">
            <a:avLst/>
          </a:prstGeom>
        </p:spPr>
      </p:pic>
      <p:sp>
        <p:nvSpPr>
          <p:cNvPr id="65" name="Rounded Rectangle 64"/>
          <p:cNvSpPr/>
          <p:nvPr/>
        </p:nvSpPr>
        <p:spPr>
          <a:xfrm>
            <a:off x="2705359" y="4571778"/>
            <a:ext cx="1930715" cy="73645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</a:rPr>
              <a:t>Delta Encoding</a:t>
            </a:r>
            <a:endParaRPr lang="en-US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7500581" y="1165612"/>
            <a:ext cx="1524807" cy="3434240"/>
            <a:chOff x="7403355" y="114129"/>
            <a:chExt cx="1524807" cy="3434240"/>
          </a:xfrm>
        </p:grpSpPr>
        <p:sp>
          <p:nvSpPr>
            <p:cNvPr id="14" name="Freeform 13"/>
            <p:cNvSpPr/>
            <p:nvPr/>
          </p:nvSpPr>
          <p:spPr>
            <a:xfrm>
              <a:off x="7404087" y="994384"/>
              <a:ext cx="1509652" cy="810945"/>
            </a:xfrm>
            <a:custGeom>
              <a:avLst/>
              <a:gdLst>
                <a:gd name="connsiteX0" fmla="*/ 0 w 1509652"/>
                <a:gd name="connsiteY0" fmla="*/ 0 h 810945"/>
                <a:gd name="connsiteX1" fmla="*/ 1509652 w 1509652"/>
                <a:gd name="connsiteY1" fmla="*/ 0 h 810945"/>
                <a:gd name="connsiteX2" fmla="*/ 1509652 w 1509652"/>
                <a:gd name="connsiteY2" fmla="*/ 810945 h 810945"/>
                <a:gd name="connsiteX3" fmla="*/ 0 w 1509652"/>
                <a:gd name="connsiteY3" fmla="*/ 810945 h 810945"/>
                <a:gd name="connsiteX4" fmla="*/ 0 w 1509652"/>
                <a:gd name="connsiteY4" fmla="*/ 0 h 81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652" h="810945">
                  <a:moveTo>
                    <a:pt x="0" y="0"/>
                  </a:moveTo>
                  <a:lnTo>
                    <a:pt x="1509652" y="0"/>
                  </a:lnTo>
                  <a:lnTo>
                    <a:pt x="1509652" y="810945"/>
                  </a:lnTo>
                  <a:lnTo>
                    <a:pt x="0" y="8109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When to push?</a:t>
              </a:r>
              <a:endParaRPr lang="en-US" sz="200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7403355" y="114129"/>
              <a:ext cx="1509652" cy="810945"/>
            </a:xfrm>
            <a:custGeom>
              <a:avLst/>
              <a:gdLst>
                <a:gd name="connsiteX0" fmla="*/ 0 w 1509652"/>
                <a:gd name="connsiteY0" fmla="*/ 0 h 810945"/>
                <a:gd name="connsiteX1" fmla="*/ 1509652 w 1509652"/>
                <a:gd name="connsiteY1" fmla="*/ 0 h 810945"/>
                <a:gd name="connsiteX2" fmla="*/ 1509652 w 1509652"/>
                <a:gd name="connsiteY2" fmla="*/ 810945 h 810945"/>
                <a:gd name="connsiteX3" fmla="*/ 0 w 1509652"/>
                <a:gd name="connsiteY3" fmla="*/ 810945 h 810945"/>
                <a:gd name="connsiteX4" fmla="*/ 0 w 1509652"/>
                <a:gd name="connsiteY4" fmla="*/ 0 h 81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652" h="810945">
                  <a:moveTo>
                    <a:pt x="0" y="0"/>
                  </a:moveTo>
                  <a:lnTo>
                    <a:pt x="1509652" y="0"/>
                  </a:lnTo>
                  <a:lnTo>
                    <a:pt x="1509652" y="810945"/>
                  </a:lnTo>
                  <a:lnTo>
                    <a:pt x="0" y="8109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What </a:t>
              </a: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to push?</a:t>
              </a:r>
              <a:endParaRPr lang="en-US" sz="200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418510" y="2737424"/>
              <a:ext cx="1509652" cy="810945"/>
            </a:xfrm>
            <a:custGeom>
              <a:avLst/>
              <a:gdLst>
                <a:gd name="connsiteX0" fmla="*/ 0 w 1509652"/>
                <a:gd name="connsiteY0" fmla="*/ 0 h 810945"/>
                <a:gd name="connsiteX1" fmla="*/ 1509652 w 1509652"/>
                <a:gd name="connsiteY1" fmla="*/ 0 h 810945"/>
                <a:gd name="connsiteX2" fmla="*/ 1509652 w 1509652"/>
                <a:gd name="connsiteY2" fmla="*/ 810945 h 810945"/>
                <a:gd name="connsiteX3" fmla="*/ 0 w 1509652"/>
                <a:gd name="connsiteY3" fmla="*/ 810945 h 810945"/>
                <a:gd name="connsiteX4" fmla="*/ 0 w 1509652"/>
                <a:gd name="connsiteY4" fmla="*/ 0 h 81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652" h="810945">
                  <a:moveTo>
                    <a:pt x="0" y="0"/>
                  </a:moveTo>
                  <a:lnTo>
                    <a:pt x="1509652" y="0"/>
                  </a:lnTo>
                  <a:lnTo>
                    <a:pt x="1509652" y="810945"/>
                  </a:lnTo>
                  <a:lnTo>
                    <a:pt x="0" y="8109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How </a:t>
              </a: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to push?</a:t>
              </a:r>
              <a:endParaRPr lang="en-US" sz="200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53" name="Freeform 52"/>
            <p:cNvSpPr/>
            <p:nvPr/>
          </p:nvSpPr>
          <p:spPr>
            <a:xfrm>
              <a:off x="7418510" y="1867982"/>
              <a:ext cx="1509652" cy="810945"/>
            </a:xfrm>
            <a:custGeom>
              <a:avLst/>
              <a:gdLst>
                <a:gd name="connsiteX0" fmla="*/ 0 w 1509652"/>
                <a:gd name="connsiteY0" fmla="*/ 0 h 810945"/>
                <a:gd name="connsiteX1" fmla="*/ 1509652 w 1509652"/>
                <a:gd name="connsiteY1" fmla="*/ 0 h 810945"/>
                <a:gd name="connsiteX2" fmla="*/ 1509652 w 1509652"/>
                <a:gd name="connsiteY2" fmla="*/ 810945 h 810945"/>
                <a:gd name="connsiteX3" fmla="*/ 0 w 1509652"/>
                <a:gd name="connsiteY3" fmla="*/ 810945 h 810945"/>
                <a:gd name="connsiteX4" fmla="*/ 0 w 1509652"/>
                <a:gd name="connsiteY4" fmla="*/ 0 h 810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9652" h="810945">
                  <a:moveTo>
                    <a:pt x="0" y="0"/>
                  </a:moveTo>
                  <a:lnTo>
                    <a:pt x="1509652" y="0"/>
                  </a:lnTo>
                  <a:lnTo>
                    <a:pt x="1509652" y="810945"/>
                  </a:lnTo>
                  <a:lnTo>
                    <a:pt x="0" y="810945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Whom</a:t>
              </a: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 </a:t>
              </a:r>
              <a:r>
                <a:rPr lang="en-US" sz="20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to push?</a:t>
              </a:r>
              <a:endParaRPr lang="en-US" sz="200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979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48148E-6 L -0.00764 0.0759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3796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48148E-6 L 0.01979 0.07778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3889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48148E-6 L 0.06215 0.07685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8" y="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3" grpId="0" animBg="1"/>
      <p:bldP spid="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15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90600" y="1417638"/>
            <a:ext cx="7162800" cy="4754562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141763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Trend </a:t>
            </a:r>
            <a:r>
              <a:rPr lang="en-US" sz="3600" b="1" dirty="0"/>
              <a:t>Identification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1295400" y="221059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Trending Event Detection:</a:t>
            </a:r>
          </a:p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Finding Trending Keywords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14450" y="403557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5890" y="4035575"/>
            <a:ext cx="1447800" cy="167639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Keyword: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Boston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Facebook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explosion</a:t>
            </a:r>
          </a:p>
          <a:p>
            <a:pPr algn="ctr"/>
            <a:r>
              <a:rPr lang="en-US" dirty="0" err="1">
                <a:solidFill>
                  <a:schemeClr val="tx1"/>
                </a:solidFill>
              </a:rPr>
              <a:t>c</a:t>
            </a:r>
            <a:r>
              <a:rPr lang="en-US" dirty="0" err="1" smtClean="0">
                <a:solidFill>
                  <a:schemeClr val="tx1"/>
                </a:solidFill>
              </a:rPr>
              <a:t>nn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….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86100" y="4035575"/>
            <a:ext cx="1447800" cy="167639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 smtClean="0">
                <a:solidFill>
                  <a:schemeClr val="tx1"/>
                </a:solidFill>
              </a:rPr>
              <a:t>Curr</a:t>
            </a:r>
            <a:r>
              <a:rPr lang="en-US" b="1" i="1" dirty="0" smtClean="0">
                <a:solidFill>
                  <a:schemeClr val="tx1"/>
                </a:solidFill>
              </a:rPr>
              <a:t>. hour: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150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4000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100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1100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….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66310" y="4035575"/>
            <a:ext cx="1447800" cy="167639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chemeClr val="tx1"/>
                </a:solidFill>
              </a:rPr>
              <a:t>Ref. hour: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  <a:r>
              <a:rPr lang="en-US" dirty="0" smtClean="0">
                <a:solidFill>
                  <a:schemeClr val="tx1"/>
                </a:solidFill>
              </a:rPr>
              <a:t>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3900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800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….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12" idx="3"/>
          </p:cNvCxnSpPr>
          <p:nvPr/>
        </p:nvCxnSpPr>
        <p:spPr>
          <a:xfrm>
            <a:off x="6214110" y="4873774"/>
            <a:ext cx="56769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 Same Side Corner Rectangle 14"/>
          <p:cNvSpPr/>
          <p:nvPr/>
        </p:nvSpPr>
        <p:spPr>
          <a:xfrm>
            <a:off x="6816681" y="4485192"/>
            <a:ext cx="786511" cy="888229"/>
          </a:xfrm>
          <a:prstGeom prst="round2Same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396925" y="5373421"/>
            <a:ext cx="1520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trending words</a:t>
            </a:r>
            <a:endParaRPr lang="en-US" sz="1600" dirty="0"/>
          </a:p>
        </p:txBody>
      </p:sp>
      <p:sp>
        <p:nvSpPr>
          <p:cNvPr id="17" name="Isosceles Triangle 16"/>
          <p:cNvSpPr/>
          <p:nvPr/>
        </p:nvSpPr>
        <p:spPr>
          <a:xfrm flipV="1">
            <a:off x="7047206" y="4194024"/>
            <a:ext cx="325460" cy="291168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 rot="2742648">
            <a:off x="6749200" y="4954438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boston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 rot="876189">
            <a:off x="6820107" y="4548829"/>
            <a:ext cx="781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explosion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 rot="2742648">
            <a:off x="7183338" y="4929999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cnn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6553201" y="126058"/>
            <a:ext cx="2332504" cy="4873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Step </a:t>
            </a:r>
            <a:r>
              <a:rPr lang="en-US" sz="2400" b="1" i="1" dirty="0" smtClean="0">
                <a:solidFill>
                  <a:schemeClr val="tx1"/>
                </a:solidFill>
              </a:rPr>
              <a:t>#1 </a:t>
            </a:r>
            <a:r>
              <a:rPr lang="en-US" sz="2400" i="1" dirty="0" smtClean="0">
                <a:solidFill>
                  <a:schemeClr val="tx1"/>
                </a:solidFill>
              </a:rPr>
              <a:t>out of 5</a:t>
            </a:r>
            <a:endParaRPr lang="en-US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9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9" grpId="0" animBg="1"/>
      <p:bldP spid="10" grpId="0" animBg="1"/>
      <p:bldP spid="11" grpId="0" animBg="1"/>
      <p:bldP spid="12" grpId="0" animBg="1"/>
      <p:bldP spid="15" grpId="0" animBg="1"/>
      <p:bldP spid="16" grpId="0"/>
      <p:bldP spid="17" grpId="0" animBg="1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16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90600" y="1417638"/>
            <a:ext cx="7162800" cy="4754562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141763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Trend </a:t>
            </a:r>
            <a:r>
              <a:rPr lang="en-US" sz="3600" b="1" dirty="0"/>
              <a:t>Identification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1295400" y="221059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Trending Event Detection:</a:t>
            </a:r>
          </a:p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Forming and Merging Trends</a:t>
            </a:r>
            <a:endParaRPr lang="en-US" sz="2800" b="1" i="1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553201" y="126058"/>
            <a:ext cx="2332504" cy="4873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Step </a:t>
            </a:r>
            <a:r>
              <a:rPr lang="en-US" sz="2400" b="1" i="1" dirty="0" smtClean="0">
                <a:solidFill>
                  <a:schemeClr val="tx1"/>
                </a:solidFill>
              </a:rPr>
              <a:t>#2 </a:t>
            </a:r>
            <a:r>
              <a:rPr lang="en-US" sz="2400" i="1" dirty="0" smtClean="0">
                <a:solidFill>
                  <a:schemeClr val="tx1"/>
                </a:solidFill>
              </a:rPr>
              <a:t>out of 5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14450" y="403557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Round Same Side Corner Rectangle 26"/>
          <p:cNvSpPr/>
          <p:nvPr/>
        </p:nvSpPr>
        <p:spPr>
          <a:xfrm>
            <a:off x="1623868" y="4445544"/>
            <a:ext cx="786511" cy="888229"/>
          </a:xfrm>
          <a:prstGeom prst="round2Same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295400" y="5404030"/>
            <a:ext cx="1520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trending words</a:t>
            </a:r>
            <a:endParaRPr lang="en-US" sz="1600" dirty="0"/>
          </a:p>
        </p:txBody>
      </p:sp>
      <p:sp>
        <p:nvSpPr>
          <p:cNvPr id="29" name="Isosceles Triangle 28"/>
          <p:cNvSpPr/>
          <p:nvPr/>
        </p:nvSpPr>
        <p:spPr>
          <a:xfrm flipV="1">
            <a:off x="1854393" y="4154376"/>
            <a:ext cx="325460" cy="291168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 rot="2742648">
            <a:off x="1556387" y="4914790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boston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 rot="876189">
            <a:off x="1627294" y="4509181"/>
            <a:ext cx="781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explosion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 rot="2742648">
            <a:off x="1990525" y="4890351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cnn</a:t>
            </a:r>
            <a:endParaRPr lang="en-US" sz="1200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427458" y="4599693"/>
            <a:ext cx="620542" cy="1975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endCxn id="43" idx="2"/>
          </p:cNvCxnSpPr>
          <p:nvPr/>
        </p:nvCxnSpPr>
        <p:spPr>
          <a:xfrm>
            <a:off x="2429243" y="5024723"/>
            <a:ext cx="631355" cy="29269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3066740" y="4138032"/>
            <a:ext cx="514660" cy="659205"/>
            <a:chOff x="3066740" y="4138032"/>
            <a:chExt cx="514660" cy="659205"/>
          </a:xfrm>
        </p:grpSpPr>
        <p:sp>
          <p:nvSpPr>
            <p:cNvPr id="39" name="Round Same Side Corner Rectangle 38"/>
            <p:cNvSpPr/>
            <p:nvPr/>
          </p:nvSpPr>
          <p:spPr>
            <a:xfrm>
              <a:off x="3066740" y="4353122"/>
              <a:ext cx="514660" cy="444115"/>
            </a:xfrm>
            <a:prstGeom prst="round2Same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flipV="1">
              <a:off x="3217906" y="4138032"/>
              <a:ext cx="212328" cy="206330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060598" y="4880271"/>
            <a:ext cx="514660" cy="659205"/>
            <a:chOff x="3066740" y="4138032"/>
            <a:chExt cx="514660" cy="659205"/>
          </a:xfrm>
        </p:grpSpPr>
        <p:sp>
          <p:nvSpPr>
            <p:cNvPr id="43" name="Round Same Side Corner Rectangle 42"/>
            <p:cNvSpPr/>
            <p:nvPr/>
          </p:nvSpPr>
          <p:spPr>
            <a:xfrm>
              <a:off x="3066740" y="4353122"/>
              <a:ext cx="514660" cy="444115"/>
            </a:xfrm>
            <a:prstGeom prst="round2Same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Isosceles Triangle 43"/>
            <p:cNvSpPr/>
            <p:nvPr/>
          </p:nvSpPr>
          <p:spPr>
            <a:xfrm flipV="1">
              <a:off x="3217906" y="4138032"/>
              <a:ext cx="212328" cy="206330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3739099" y="4353122"/>
            <a:ext cx="2493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e</a:t>
            </a:r>
            <a:r>
              <a:rPr lang="en-US" dirty="0" smtClean="0">
                <a:solidFill>
                  <a:schemeClr val="tx2"/>
                </a:solidFill>
              </a:rPr>
              <a:t>xplosion + marathon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741297" y="5149107"/>
            <a:ext cx="2493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</a:rPr>
              <a:t>c</a:t>
            </a:r>
            <a:r>
              <a:rPr lang="en-US" dirty="0" err="1" smtClean="0">
                <a:solidFill>
                  <a:schemeClr val="tx2"/>
                </a:solidFill>
              </a:rPr>
              <a:t>nn</a:t>
            </a:r>
            <a:r>
              <a:rPr lang="en-US" dirty="0" smtClean="0">
                <a:solidFill>
                  <a:schemeClr val="tx2"/>
                </a:solidFill>
              </a:rPr>
              <a:t> + fox + news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932658" y="4550666"/>
            <a:ext cx="620542" cy="3296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612862" y="5077815"/>
            <a:ext cx="940338" cy="2559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907158" y="5328465"/>
            <a:ext cx="1520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</a:t>
            </a:r>
            <a:r>
              <a:rPr lang="en-US" sz="1600" dirty="0" smtClean="0"/>
              <a:t>rends merge</a:t>
            </a:r>
            <a:endParaRPr lang="en-US" sz="1600" dirty="0"/>
          </a:p>
        </p:txBody>
      </p:sp>
      <p:grpSp>
        <p:nvGrpSpPr>
          <p:cNvPr id="61" name="Group 60"/>
          <p:cNvGrpSpPr/>
          <p:nvPr/>
        </p:nvGrpSpPr>
        <p:grpSpPr>
          <a:xfrm>
            <a:off x="6812186" y="4445544"/>
            <a:ext cx="731614" cy="827009"/>
            <a:chOff x="3066740" y="4138032"/>
            <a:chExt cx="514660" cy="659205"/>
          </a:xfrm>
        </p:grpSpPr>
        <p:sp>
          <p:nvSpPr>
            <p:cNvPr id="62" name="Round Same Side Corner Rectangle 61"/>
            <p:cNvSpPr/>
            <p:nvPr/>
          </p:nvSpPr>
          <p:spPr>
            <a:xfrm>
              <a:off x="3066740" y="4353122"/>
              <a:ext cx="514660" cy="444115"/>
            </a:xfrm>
            <a:prstGeom prst="round2Same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Isosceles Triangle 62"/>
            <p:cNvSpPr/>
            <p:nvPr/>
          </p:nvSpPr>
          <p:spPr>
            <a:xfrm flipV="1">
              <a:off x="3217906" y="4138032"/>
              <a:ext cx="212328" cy="206330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09729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22" grpId="0" animBg="1"/>
      <p:bldP spid="27" grpId="0" animBg="1"/>
      <p:bldP spid="28" grpId="0"/>
      <p:bldP spid="29" grpId="0" animBg="1"/>
      <p:bldP spid="30" grpId="0"/>
      <p:bldP spid="31" grpId="0"/>
      <p:bldP spid="32" grpId="0"/>
      <p:bldP spid="46" grpId="0"/>
      <p:bldP spid="47" grpId="0"/>
      <p:bldP spid="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90600" y="1417638"/>
            <a:ext cx="7162800" cy="4754562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141763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Trend </a:t>
            </a:r>
            <a:r>
              <a:rPr lang="en-US" sz="3600" b="1" dirty="0"/>
              <a:t>Identification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1295400" y="221059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Trending Content Identification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Forward Pass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553201" y="126058"/>
            <a:ext cx="2332504" cy="4873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Step </a:t>
            </a:r>
            <a:r>
              <a:rPr lang="en-US" sz="2400" b="1" i="1" dirty="0" smtClean="0">
                <a:solidFill>
                  <a:schemeClr val="tx1"/>
                </a:solidFill>
              </a:rPr>
              <a:t>#3 </a:t>
            </a:r>
            <a:r>
              <a:rPr lang="en-US" sz="2400" i="1" dirty="0" smtClean="0">
                <a:solidFill>
                  <a:schemeClr val="tx1"/>
                </a:solidFill>
              </a:rPr>
              <a:t>out of 5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14450" y="403557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7" name="Round Same Side Corner Rectangle 26"/>
          <p:cNvSpPr/>
          <p:nvPr/>
        </p:nvSpPr>
        <p:spPr>
          <a:xfrm>
            <a:off x="1623868" y="4445544"/>
            <a:ext cx="786511" cy="888229"/>
          </a:xfrm>
          <a:prstGeom prst="round2Same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295400" y="5404030"/>
            <a:ext cx="1520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trending words</a:t>
            </a:r>
            <a:endParaRPr lang="en-US" sz="1600" dirty="0"/>
          </a:p>
        </p:txBody>
      </p:sp>
      <p:sp>
        <p:nvSpPr>
          <p:cNvPr id="29" name="Isosceles Triangle 28"/>
          <p:cNvSpPr/>
          <p:nvPr/>
        </p:nvSpPr>
        <p:spPr>
          <a:xfrm flipV="1">
            <a:off x="1854393" y="4154376"/>
            <a:ext cx="325460" cy="291168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 rot="2742648">
            <a:off x="1556387" y="4914790"/>
            <a:ext cx="6174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boston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 rot="876189">
            <a:off x="1627294" y="4509181"/>
            <a:ext cx="781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explosion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 rot="2742648">
            <a:off x="1990525" y="4890351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cnn</a:t>
            </a:r>
            <a:endParaRPr lang="en-US" sz="1200" dirty="0"/>
          </a:p>
        </p:txBody>
      </p:sp>
      <p:cxnSp>
        <p:nvCxnSpPr>
          <p:cNvPr id="34" name="Straight Arrow Connector 33"/>
          <p:cNvCxnSpPr>
            <a:endCxn id="11" idx="2"/>
          </p:cNvCxnSpPr>
          <p:nvPr/>
        </p:nvCxnSpPr>
        <p:spPr>
          <a:xfrm flipV="1">
            <a:off x="2457450" y="4933175"/>
            <a:ext cx="643657" cy="1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n 10"/>
          <p:cNvSpPr/>
          <p:nvPr/>
        </p:nvSpPr>
        <p:spPr>
          <a:xfrm>
            <a:off x="3101107" y="4154376"/>
            <a:ext cx="950683" cy="1557598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Search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l</a:t>
            </a:r>
            <a:r>
              <a:rPr lang="en-US" dirty="0" smtClean="0">
                <a:solidFill>
                  <a:schemeClr val="tx1"/>
                </a:solidFill>
              </a:rPr>
              <a:t>ogs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162300" y="4114450"/>
            <a:ext cx="2781300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i="1" dirty="0">
                <a:solidFill>
                  <a:prstClr val="black"/>
                </a:solidFill>
              </a:rPr>
              <a:t>Query                URLs               Clicked</a:t>
            </a:r>
          </a:p>
          <a:p>
            <a:pPr lvl="0"/>
            <a:r>
              <a:rPr lang="en-US" sz="1400" dirty="0" err="1">
                <a:solidFill>
                  <a:prstClr val="black"/>
                </a:solidFill>
              </a:rPr>
              <a:t>boston</a:t>
            </a:r>
            <a:r>
              <a:rPr lang="en-US" sz="1400" dirty="0">
                <a:solidFill>
                  <a:prstClr val="black"/>
                </a:solidFill>
              </a:rPr>
              <a:t>               url1, url2,…    url1…</a:t>
            </a:r>
          </a:p>
          <a:p>
            <a:pPr lvl="0"/>
            <a:r>
              <a:rPr lang="en-US" sz="1400" dirty="0" err="1">
                <a:solidFill>
                  <a:prstClr val="black"/>
                </a:solidFill>
              </a:rPr>
              <a:t>bomb+boston</a:t>
            </a:r>
            <a:r>
              <a:rPr lang="en-US" sz="1400" dirty="0">
                <a:solidFill>
                  <a:prstClr val="black"/>
                </a:solidFill>
              </a:rPr>
              <a:t>  url1, url2,…    url2</a:t>
            </a:r>
            <a:r>
              <a:rPr lang="en-US" sz="1400" dirty="0" smtClean="0">
                <a:solidFill>
                  <a:prstClr val="black"/>
                </a:solidFill>
              </a:rPr>
              <a:t>…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</a:rPr>
              <a:t>…                          …                     …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5838447" y="5107726"/>
            <a:ext cx="643657" cy="1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an 50"/>
          <p:cNvSpPr/>
          <p:nvPr/>
        </p:nvSpPr>
        <p:spPr>
          <a:xfrm>
            <a:off x="6553200" y="4094975"/>
            <a:ext cx="1177057" cy="1557598"/>
          </a:xfrm>
          <a:prstGeom prst="can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Trending queries and URLs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85190" y="5228528"/>
            <a:ext cx="1874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Forward Pass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219641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22" grpId="0" animBg="1"/>
      <p:bldP spid="27" grpId="0" animBg="1"/>
      <p:bldP spid="28" grpId="0"/>
      <p:bldP spid="29" grpId="0" animBg="1"/>
      <p:bldP spid="30" grpId="0"/>
      <p:bldP spid="31" grpId="0"/>
      <p:bldP spid="32" grpId="0"/>
      <p:bldP spid="11" grpId="0" animBg="1"/>
      <p:bldP spid="24" grpId="0" animBg="1"/>
      <p:bldP spid="51" grpId="0" animBg="1"/>
      <p:bldP spid="5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90600" y="1417638"/>
            <a:ext cx="7162800" cy="4754562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141763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Trend </a:t>
            </a:r>
            <a:r>
              <a:rPr lang="en-US" sz="3600" b="1" dirty="0"/>
              <a:t>Identification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1295400" y="221059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Trending Content Identification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Backward Pass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553201" y="126058"/>
            <a:ext cx="2332504" cy="4873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Step </a:t>
            </a:r>
            <a:r>
              <a:rPr lang="en-US" sz="2400" b="1" i="1" dirty="0" smtClean="0">
                <a:solidFill>
                  <a:schemeClr val="tx1"/>
                </a:solidFill>
              </a:rPr>
              <a:t>#4 </a:t>
            </a:r>
            <a:r>
              <a:rPr lang="en-US" sz="2400" i="1" dirty="0" smtClean="0">
                <a:solidFill>
                  <a:schemeClr val="tx1"/>
                </a:solidFill>
              </a:rPr>
              <a:t>out of 5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14450" y="403557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2710707" y="4845487"/>
            <a:ext cx="643657" cy="1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an 50"/>
          <p:cNvSpPr/>
          <p:nvPr/>
        </p:nvSpPr>
        <p:spPr>
          <a:xfrm>
            <a:off x="1524000" y="4094975"/>
            <a:ext cx="1177057" cy="1557598"/>
          </a:xfrm>
          <a:prstGeom prst="can">
            <a:avLst>
              <a:gd name="adj" fmla="val 1920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Trending queries and URLs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736366" y="5151323"/>
            <a:ext cx="2114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Backward Pass</a:t>
            </a:r>
            <a:endParaRPr lang="en-US" sz="2400" i="1" dirty="0"/>
          </a:p>
        </p:txBody>
      </p:sp>
      <p:sp>
        <p:nvSpPr>
          <p:cNvPr id="23" name="Rectangle 22"/>
          <p:cNvSpPr/>
          <p:nvPr/>
        </p:nvSpPr>
        <p:spPr>
          <a:xfrm>
            <a:off x="3403162" y="4234012"/>
            <a:ext cx="2697697" cy="914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400" i="1" dirty="0">
                <a:solidFill>
                  <a:prstClr val="black"/>
                </a:solidFill>
              </a:rPr>
              <a:t>Query </a:t>
            </a:r>
            <a:r>
              <a:rPr lang="en-US" sz="1400" i="1" dirty="0" smtClean="0">
                <a:solidFill>
                  <a:prstClr val="black"/>
                </a:solidFill>
              </a:rPr>
              <a:t>                              Clicked</a:t>
            </a:r>
            <a:endParaRPr lang="en-US" sz="1400" i="1" dirty="0">
              <a:solidFill>
                <a:prstClr val="black"/>
              </a:solidFill>
            </a:endParaRPr>
          </a:p>
          <a:p>
            <a:pPr lvl="0"/>
            <a:r>
              <a:rPr lang="en-US" sz="1400" dirty="0" smtClean="0">
                <a:solidFill>
                  <a:prstClr val="black"/>
                </a:solidFill>
              </a:rPr>
              <a:t>“bomb in </a:t>
            </a:r>
            <a:r>
              <a:rPr lang="en-US" sz="1400" dirty="0" err="1" smtClean="0">
                <a:solidFill>
                  <a:prstClr val="black"/>
                </a:solidFill>
              </a:rPr>
              <a:t>boston</a:t>
            </a:r>
            <a:r>
              <a:rPr lang="en-US" sz="1400" dirty="0" smtClean="0">
                <a:solidFill>
                  <a:prstClr val="black"/>
                </a:solidFill>
              </a:rPr>
              <a:t>”             url1</a:t>
            </a:r>
            <a:r>
              <a:rPr lang="en-US" sz="1400" dirty="0">
                <a:solidFill>
                  <a:prstClr val="black"/>
                </a:solidFill>
              </a:rPr>
              <a:t>, </a:t>
            </a:r>
            <a:r>
              <a:rPr lang="en-US" sz="1400" dirty="0" smtClean="0">
                <a:solidFill>
                  <a:prstClr val="black"/>
                </a:solidFill>
              </a:rPr>
              <a:t>…    “explosion at marathon” </a:t>
            </a:r>
            <a:r>
              <a:rPr lang="en-US" sz="1400" dirty="0">
                <a:solidFill>
                  <a:prstClr val="black"/>
                </a:solidFill>
              </a:rPr>
              <a:t>url1, </a:t>
            </a:r>
            <a:r>
              <a:rPr lang="en-US" sz="1400" dirty="0" smtClean="0">
                <a:solidFill>
                  <a:prstClr val="black"/>
                </a:solidFill>
              </a:rPr>
              <a:t>…</a:t>
            </a:r>
          </a:p>
          <a:p>
            <a:pPr lvl="0"/>
            <a:r>
              <a:rPr lang="en-US" sz="1400" dirty="0" smtClean="0">
                <a:solidFill>
                  <a:prstClr val="black"/>
                </a:solidFill>
              </a:rPr>
              <a:t>             …                                  …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5" name="Can 24"/>
          <p:cNvSpPr/>
          <p:nvPr/>
        </p:nvSpPr>
        <p:spPr>
          <a:xfrm>
            <a:off x="6543519" y="4094975"/>
            <a:ext cx="1177057" cy="1557598"/>
          </a:xfrm>
          <a:prstGeom prst="can">
            <a:avLst>
              <a:gd name="adj" fmla="val 1920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Trending queries and URLs</a:t>
            </a:r>
          </a:p>
        </p:txBody>
      </p:sp>
      <p:cxnSp>
        <p:nvCxnSpPr>
          <p:cNvPr id="26" name="Straight Arrow Connector 25"/>
          <p:cNvCxnSpPr>
            <a:endCxn id="25" idx="2"/>
          </p:cNvCxnSpPr>
          <p:nvPr/>
        </p:nvCxnSpPr>
        <p:spPr>
          <a:xfrm>
            <a:off x="6154575" y="4873774"/>
            <a:ext cx="388944" cy="0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83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22" grpId="0" animBg="1"/>
      <p:bldP spid="51" grpId="0" animBg="1"/>
      <p:bldP spid="52" grpId="0"/>
      <p:bldP spid="23" grpId="0" animBg="1"/>
      <p:bldP spid="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90600" y="1417638"/>
            <a:ext cx="7162800" cy="4754562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95400" y="1417638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Trend </a:t>
            </a:r>
            <a:r>
              <a:rPr lang="en-US" sz="3600" b="1" dirty="0"/>
              <a:t>Identification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1295400" y="221059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Trending Content Identification</a:t>
            </a:r>
            <a:r>
              <a:rPr lang="en-US" sz="3200" b="1" dirty="0" smtClean="0">
                <a:solidFill>
                  <a:schemeClr val="tx1"/>
                </a:solidFill>
              </a:rPr>
              <a:t>:</a:t>
            </a:r>
          </a:p>
          <a:p>
            <a:pPr algn="ctr"/>
            <a:r>
              <a:rPr lang="en-US" sz="2800" b="1" i="1" dirty="0" smtClean="0">
                <a:solidFill>
                  <a:schemeClr val="tx1"/>
                </a:solidFill>
              </a:rPr>
              <a:t>Identify &amp; Compress Cache Content 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553201" y="126058"/>
            <a:ext cx="2332504" cy="48736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</a:rPr>
              <a:t>Step </a:t>
            </a:r>
            <a:r>
              <a:rPr lang="en-US" sz="2400" b="1" i="1" dirty="0" smtClean="0">
                <a:solidFill>
                  <a:schemeClr val="tx1"/>
                </a:solidFill>
              </a:rPr>
              <a:t>#5 </a:t>
            </a:r>
            <a:r>
              <a:rPr lang="en-US" sz="2400" i="1" dirty="0" smtClean="0">
                <a:solidFill>
                  <a:schemeClr val="tx1"/>
                </a:solidFill>
              </a:rPr>
              <a:t>out of 5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14450" y="4035574"/>
            <a:ext cx="6477000" cy="1676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2710707" y="4845487"/>
            <a:ext cx="643657" cy="1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an 24"/>
          <p:cNvSpPr/>
          <p:nvPr/>
        </p:nvSpPr>
        <p:spPr>
          <a:xfrm>
            <a:off x="1487032" y="4081202"/>
            <a:ext cx="1177057" cy="1557598"/>
          </a:xfrm>
          <a:prstGeom prst="can">
            <a:avLst>
              <a:gd name="adj" fmla="val 19203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Trending queries and URLs</a:t>
            </a:r>
          </a:p>
        </p:txBody>
      </p:sp>
      <p:pic>
        <p:nvPicPr>
          <p:cNvPr id="15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932" y="4332627"/>
            <a:ext cx="1136081" cy="102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V="1">
            <a:off x="4650352" y="4860001"/>
            <a:ext cx="643657" cy="1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lowchart: Magnetic Disk 2"/>
          <p:cNvSpPr/>
          <p:nvPr/>
        </p:nvSpPr>
        <p:spPr>
          <a:xfrm>
            <a:off x="5455580" y="4567450"/>
            <a:ext cx="914400" cy="612648"/>
          </a:xfrm>
          <a:prstGeom prst="flowChartMagneticDis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855213" y="4008029"/>
            <a:ext cx="27647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/>
                </a:solidFill>
              </a:rPr>
              <a:t>Trending Search Content</a:t>
            </a:r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30" name="Picture 29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6462" y="4392198"/>
            <a:ext cx="561372" cy="561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6" descr="https://encrypted-tbn3.gstatic.com/images?q=tbn:ANd9GcQNF7PGfpURkfUCJ8XvoXx5YCY4j_hPc6uSAMsuvvmqdHv1ef4gYQ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397" y="5029994"/>
            <a:ext cx="585502" cy="585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31"/>
          <p:cNvCxnSpPr/>
          <p:nvPr/>
        </p:nvCxnSpPr>
        <p:spPr>
          <a:xfrm flipV="1">
            <a:off x="6425418" y="4681905"/>
            <a:ext cx="455351" cy="89074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448029" y="5076334"/>
            <a:ext cx="400852" cy="136023"/>
          </a:xfrm>
          <a:prstGeom prst="straightConnector1">
            <a:avLst/>
          </a:prstGeom>
          <a:ln w="508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4" name="Picture 4" descr="Nokia Lumia 1020 for AT&amp;T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5" r="33111"/>
          <a:stretch/>
        </p:blipFill>
        <p:spPr bwMode="auto">
          <a:xfrm>
            <a:off x="6938186" y="4358777"/>
            <a:ext cx="262722" cy="41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4" descr="http://static.knowyourmobile.com/sites/knowyourmobilecom/files/styles/gallery_wide/public/galaxy_s4_zoom_1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5" r="29918"/>
          <a:stretch/>
        </p:blipFill>
        <p:spPr bwMode="auto">
          <a:xfrm>
            <a:off x="6922398" y="4944186"/>
            <a:ext cx="265025" cy="44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21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22" grpId="0" animBg="1"/>
      <p:bldP spid="25" grpId="0" animBg="1"/>
      <p:bldP spid="3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 descr="Nokia Lumia 1020 for AT&amp;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32" y="5149555"/>
            <a:ext cx="1708768" cy="96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4" descr="Nokia Lumia 1020 for AT&amp;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6349" y="4943212"/>
            <a:ext cx="1708768" cy="96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4" descr="Nokia Lumia 1020 for AT&amp;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969" y="1557438"/>
            <a:ext cx="1708768" cy="96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okia Lumia 1020 for AT&amp;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903" y="1557438"/>
            <a:ext cx="1708768" cy="96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09" y="75270"/>
            <a:ext cx="8229600" cy="1143000"/>
          </a:xfrm>
        </p:spPr>
        <p:txBody>
          <a:bodyPr/>
          <a:lstStyle/>
          <a:p>
            <a:r>
              <a:rPr lang="en-US" dirty="0" smtClean="0"/>
              <a:t>Pocket Cloudlets </a:t>
            </a:r>
            <a:r>
              <a:rPr lang="en-US" sz="2400" dirty="0" smtClean="0"/>
              <a:t>[ASPLOS’11]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</a:t>
            </a:fld>
            <a:endParaRPr lang="en-US" altLang="en-US" dirty="0"/>
          </a:p>
        </p:txBody>
      </p:sp>
      <p:pic>
        <p:nvPicPr>
          <p:cNvPr id="7" name="Picture 24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815236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4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83" y="5891436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 descr="http://ts1.mm.bing.net/images/thumbnail.aspx?q=427275132144&amp;id=a7ba16f2088f1d3883a5d8085b6f65a9&amp;url=http%3a%2f%2fcomputershopper.com%2fshoptalk%2fVoodoo_PC_Envy_Fron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62" y="1612785"/>
            <a:ext cx="332603" cy="28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2" descr="http://ts4.mm.bing.net/images/thumbnail.aspx?q=472009476579&amp;id=8f940bc5b214cd4e4f411a6feb06f7e9&amp;url=http%3a%2f%2fwww.panologic-zeroclient.de%2fimg%2fDekstop-PC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98" y="1214457"/>
            <a:ext cx="442741" cy="332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4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365" y="1219200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0" descr="http://ts1.mm.bing.net/images/thumbnail.aspx?q=427275132144&amp;id=a7ba16f2088f1d3883a5d8085b6f65a9&amp;url=http%3a%2f%2fcomputershopper.com%2fshoptalk%2fVoodoo_PC_Envy_Fron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80" y="6172200"/>
            <a:ext cx="332603" cy="28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2" descr="http://ts4.mm.bing.net/images/thumbnail.aspx?q=472009476579&amp;id=8f940bc5b214cd4e4f411a6feb06f7e9&amp;url=http%3a%2f%2fwww.panologic-zeroclient.de%2fimg%2fDekstop-PC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4" y="6474805"/>
            <a:ext cx="442741" cy="332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6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891" y="1346505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0" descr="http://ts1.mm.bing.net/images/thumbnail.aspx?q=427275132144&amp;id=a7ba16f2088f1d3883a5d8085b6f65a9&amp;url=http%3a%2f%2fcomputershopper.com%2fshoptalk%2fVoodoo_PC_Envy_Fron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794" y="1546513"/>
            <a:ext cx="332603" cy="28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2" descr="http://ts4.mm.bing.net/images/thumbnail.aspx?q=472009476579&amp;id=8f940bc5b214cd4e4f411a6feb06f7e9&amp;url=http%3a%2f%2fwww.panologic-zeroclient.de%2fimg%2fDekstop-PC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726" y="1214457"/>
            <a:ext cx="442741" cy="332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0" descr="http://ts1.mm.bing.net/images/thumbnail.aspx?q=427275132144&amp;id=a7ba16f2088f1d3883a5d8085b6f65a9&amp;url=http%3a%2f%2fcomputershopper.com%2fshoptalk%2fVoodoo_PC_Envy_Fron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2753" y="6172200"/>
            <a:ext cx="332603" cy="281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2" descr="http://ts4.mm.bing.net/images/thumbnail.aspx?q=472009476579&amp;id=8f940bc5b214cd4e4f411a6feb06f7e9&amp;url=http%3a%2f%2fwww.panologic-zeroclient.de%2fimg%2fDekstop-PC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4133" y="6476317"/>
            <a:ext cx="442741" cy="332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87061">
            <a:off x="1729374" y="2311978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48720">
            <a:off x="6628311" y="4671206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407940">
            <a:off x="1864611" y="5109803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90658">
            <a:off x="6859300" y="2153241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87061">
            <a:off x="1729374" y="2311978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48720">
            <a:off x="6628311" y="4671206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4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90658">
            <a:off x="6859300" y="2153241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6" name="Group 135"/>
          <p:cNvGrpSpPr/>
          <p:nvPr/>
        </p:nvGrpSpPr>
        <p:grpSpPr>
          <a:xfrm>
            <a:off x="1905000" y="2291888"/>
            <a:ext cx="5334000" cy="3346912"/>
            <a:chOff x="1752600" y="2291888"/>
            <a:chExt cx="5334000" cy="3346912"/>
          </a:xfrm>
        </p:grpSpPr>
        <p:pic>
          <p:nvPicPr>
            <p:cNvPr id="137" name="Picture 136" descr="http://ts1.mm.bing.net/images/thumbnail.aspx?q=597487858004&amp;id=aedf871ba9cf54d033c0851c6fabed3b&amp;url=http%3a%2f%2fresnickscity.files.wordpress.com%2f2009%2f08%2fgoogle_logo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2611" y="3733800"/>
              <a:ext cx="1428750" cy="590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8" name="Picture 4" descr="http://ts2.mm.bing.net/images/thumbnail.aspx?q=409729372349&amp;id=90adfd53c542f733d4516d56c0e24fa3&amp;url=http%3a%2f%2fmedia.merchantcircle.com%2f30135214%2fbing-logo_full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2684363"/>
              <a:ext cx="1524000" cy="1117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9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13671" y="3095068"/>
              <a:ext cx="983633" cy="655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0" name="Picture 8" descr="http://ts3.mm.bing.net/images/thumbnail.aspx?q=545908137062&amp;id=0cd5a1e7d223f28bf34ca276becb09c1&amp;url=http%3a%2f%2fwww.blogoflux.com%2fwp-content%2fuploads%2f2009%2f09%2fmicrosoft-office-logo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605" y="4507771"/>
              <a:ext cx="954795" cy="954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1" name="Picture 10" descr="http://ts1.mm.bing.net/images/thumbnail.aspx?q=479619851780&amp;id=ffb498fc021d88dce012b93fa096fbdb&amp;url=http%3a%2f%2ffarm4.static.flickr.com%2f3117%2f2815241704_a01dfc42e4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2385396"/>
              <a:ext cx="1158875" cy="1158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2" name="Picture 12" descr="http://ts2.mm.bing.net/images/thumbnail.aspx?q=553941011489&amp;id=2188437e445a125089223b1ed312255b&amp;url=http%3a%2f%2fwww.marketmixup.com%2fwp-content%2fuploads%2f2009%2f07%2fpandora_logo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257" y="3442427"/>
              <a:ext cx="1183395" cy="887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3" name="Picture 142" descr="http://ts2.mm.bing.net/images/thumbnail.aspx?q=424214211941&amp;id=443221b680615409bd8c3996a9d4216b&amp;url=http%3a%2f%2fwww.tyndall.ie%2fresearch%2fquantum-optics-group%2fyoutube-logo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4149" y="4329973"/>
              <a:ext cx="1257301" cy="888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4" name="Cloud 143"/>
            <p:cNvSpPr/>
            <p:nvPr/>
          </p:nvSpPr>
          <p:spPr>
            <a:xfrm>
              <a:off x="1752600" y="2291888"/>
              <a:ext cx="5334000" cy="3346912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5" name="Picture 144" descr="http://ts3.mm.bing.net/images/thumbnail.aspx?q=420253073818&amp;id=f61ae923638036d9fe925ced768919d9&amp;url=http%3a%2f%2fcdn.tekgoblin.com%2fwp-content%2fuploads%2fNetflix_Logo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4329973"/>
              <a:ext cx="1104899" cy="511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46" name="Picture 2" descr="http://ts4.mm.bing.net/images/thumbnail.aspx?q=411943380003&amp;id=715738d8eda7c994da6bcd059015e2b9&amp;url=http%3a%2f%2ffindicons.com%2ffiles%2ficons%2f977%2frrze%2f720%2ftransfer_left_right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48720">
            <a:off x="6628311" y="4671206"/>
            <a:ext cx="759399" cy="759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7" name="Group 146"/>
          <p:cNvGrpSpPr/>
          <p:nvPr/>
        </p:nvGrpSpPr>
        <p:grpSpPr>
          <a:xfrm>
            <a:off x="1905000" y="2286000"/>
            <a:ext cx="5334000" cy="3346912"/>
            <a:chOff x="1752600" y="2291888"/>
            <a:chExt cx="5334000" cy="3346912"/>
          </a:xfrm>
        </p:grpSpPr>
        <p:pic>
          <p:nvPicPr>
            <p:cNvPr id="148" name="Picture 147" descr="http://ts1.mm.bing.net/images/thumbnail.aspx?q=597487858004&amp;id=aedf871ba9cf54d033c0851c6fabed3b&amp;url=http%3a%2f%2fresnickscity.files.wordpress.com%2f2009%2f08%2fgoogle_logo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2611" y="3733800"/>
              <a:ext cx="1428750" cy="590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9" name="Picture 4" descr="http://ts2.mm.bing.net/images/thumbnail.aspx?q=409729372349&amp;id=90adfd53c542f733d4516d56c0e24fa3&amp;url=http%3a%2f%2fmedia.merchantcircle.com%2f30135214%2fbing-logo_full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2684363"/>
              <a:ext cx="1524000" cy="1117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0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13671" y="3095068"/>
              <a:ext cx="983633" cy="655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1" name="Picture 8" descr="http://ts3.mm.bing.net/images/thumbnail.aspx?q=545908137062&amp;id=0cd5a1e7d223f28bf34ca276becb09c1&amp;url=http%3a%2f%2fwww.blogoflux.com%2fwp-content%2fuploads%2f2009%2f09%2fmicrosoft-office-logo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605" y="4507771"/>
              <a:ext cx="954795" cy="954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2" name="Picture 10" descr="http://ts1.mm.bing.net/images/thumbnail.aspx?q=479619851780&amp;id=ffb498fc021d88dce012b93fa096fbdb&amp;url=http%3a%2f%2ffarm4.static.flickr.com%2f3117%2f2815241704_a01dfc42e4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2385396"/>
              <a:ext cx="1158875" cy="1158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3" name="Picture 12" descr="http://ts2.mm.bing.net/images/thumbnail.aspx?q=553941011489&amp;id=2188437e445a125089223b1ed312255b&amp;url=http%3a%2f%2fwww.marketmixup.com%2fwp-content%2fuploads%2f2009%2f07%2fpandora_logo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257" y="3442427"/>
              <a:ext cx="1183395" cy="887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4" name="Picture 153" descr="http://ts2.mm.bing.net/images/thumbnail.aspx?q=424214211941&amp;id=443221b680615409bd8c3996a9d4216b&amp;url=http%3a%2f%2fwww.tyndall.ie%2fresearch%2fquantum-optics-group%2fyoutube-logo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4149" y="4329973"/>
              <a:ext cx="1257301" cy="888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5" name="Cloud 154"/>
            <p:cNvSpPr/>
            <p:nvPr/>
          </p:nvSpPr>
          <p:spPr>
            <a:xfrm>
              <a:off x="1752600" y="2291888"/>
              <a:ext cx="5334000" cy="3346912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56" name="Picture 155" descr="http://ts3.mm.bing.net/images/thumbnail.aspx?q=420253073818&amp;id=f61ae923638036d9fe925ced768919d9&amp;url=http%3a%2f%2fcdn.tekgoblin.com%2fwp-content%2fuploads%2fNetflix_Logo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4329973"/>
              <a:ext cx="1104899" cy="511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7" name="Group 156"/>
          <p:cNvGrpSpPr/>
          <p:nvPr/>
        </p:nvGrpSpPr>
        <p:grpSpPr>
          <a:xfrm>
            <a:off x="1905000" y="2291888"/>
            <a:ext cx="5334000" cy="3346912"/>
            <a:chOff x="1752600" y="2291888"/>
            <a:chExt cx="5334000" cy="3346912"/>
          </a:xfrm>
        </p:grpSpPr>
        <p:pic>
          <p:nvPicPr>
            <p:cNvPr id="158" name="Picture 157" descr="http://ts1.mm.bing.net/images/thumbnail.aspx?q=597487858004&amp;id=aedf871ba9cf54d033c0851c6fabed3b&amp;url=http%3a%2f%2fresnickscity.files.wordpress.com%2f2009%2f08%2fgoogle_logo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2611" y="3733800"/>
              <a:ext cx="1428750" cy="590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9" name="Picture 4" descr="http://ts2.mm.bing.net/images/thumbnail.aspx?q=409729372349&amp;id=90adfd53c542f733d4516d56c0e24fa3&amp;url=http%3a%2f%2fmedia.merchantcircle.com%2f30135214%2fbing-logo_full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2684363"/>
              <a:ext cx="1524000" cy="1117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0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13671" y="3095068"/>
              <a:ext cx="983633" cy="655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1" name="Picture 8" descr="http://ts3.mm.bing.net/images/thumbnail.aspx?q=545908137062&amp;id=0cd5a1e7d223f28bf34ca276becb09c1&amp;url=http%3a%2f%2fwww.blogoflux.com%2fwp-content%2fuploads%2f2009%2f09%2fmicrosoft-office-logo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605" y="4507771"/>
              <a:ext cx="954795" cy="954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2" name="Picture 10" descr="http://ts1.mm.bing.net/images/thumbnail.aspx?q=479619851780&amp;id=ffb498fc021d88dce012b93fa096fbdb&amp;url=http%3a%2f%2ffarm4.static.flickr.com%2f3117%2f2815241704_a01dfc42e4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2385396"/>
              <a:ext cx="1158875" cy="1158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3" name="Picture 12" descr="http://ts2.mm.bing.net/images/thumbnail.aspx?q=553941011489&amp;id=2188437e445a125089223b1ed312255b&amp;url=http%3a%2f%2fwww.marketmixup.com%2fwp-content%2fuploads%2f2009%2f07%2fpandora_logo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257" y="3442427"/>
              <a:ext cx="1183395" cy="887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4" name="Picture 163" descr="http://ts2.mm.bing.net/images/thumbnail.aspx?q=424214211941&amp;id=443221b680615409bd8c3996a9d4216b&amp;url=http%3a%2f%2fwww.tyndall.ie%2fresearch%2fquantum-optics-group%2fyoutube-logo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4149" y="4329973"/>
              <a:ext cx="1257301" cy="888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5" name="Cloud 164"/>
            <p:cNvSpPr/>
            <p:nvPr/>
          </p:nvSpPr>
          <p:spPr>
            <a:xfrm>
              <a:off x="1752600" y="2291888"/>
              <a:ext cx="5334000" cy="3346912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6" name="Picture 165" descr="http://ts3.mm.bing.net/images/thumbnail.aspx?q=420253073818&amp;id=f61ae923638036d9fe925ced768919d9&amp;url=http%3a%2f%2fcdn.tekgoblin.com%2fwp-content%2fuploads%2fNetflix_Logo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4329973"/>
              <a:ext cx="1104899" cy="511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7" name="Group 166"/>
          <p:cNvGrpSpPr/>
          <p:nvPr/>
        </p:nvGrpSpPr>
        <p:grpSpPr>
          <a:xfrm>
            <a:off x="1905000" y="2291888"/>
            <a:ext cx="5334000" cy="3346912"/>
            <a:chOff x="1752600" y="2291888"/>
            <a:chExt cx="5334000" cy="3346912"/>
          </a:xfrm>
        </p:grpSpPr>
        <p:pic>
          <p:nvPicPr>
            <p:cNvPr id="168" name="Picture 167" descr="http://ts1.mm.bing.net/images/thumbnail.aspx?q=597487858004&amp;id=aedf871ba9cf54d033c0851c6fabed3b&amp;url=http%3a%2f%2fresnickscity.files.wordpress.com%2f2009%2f08%2fgoogle_logo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2611" y="3733800"/>
              <a:ext cx="1428750" cy="590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9" name="Picture 4" descr="http://ts2.mm.bing.net/images/thumbnail.aspx?q=409729372349&amp;id=90adfd53c542f733d4516d56c0e24fa3&amp;url=http%3a%2f%2fmedia.merchantcircle.com%2f30135214%2fbing-logo_full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2684363"/>
              <a:ext cx="1524000" cy="1117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0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13671" y="3095068"/>
              <a:ext cx="983633" cy="655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1" name="Picture 8" descr="http://ts3.mm.bing.net/images/thumbnail.aspx?q=545908137062&amp;id=0cd5a1e7d223f28bf34ca276becb09c1&amp;url=http%3a%2f%2fwww.blogoflux.com%2fwp-content%2fuploads%2f2009%2f09%2fmicrosoft-office-logo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605" y="4507771"/>
              <a:ext cx="954795" cy="954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2" name="Picture 10" descr="http://ts1.mm.bing.net/images/thumbnail.aspx?q=479619851780&amp;id=ffb498fc021d88dce012b93fa096fbdb&amp;url=http%3a%2f%2ffarm4.static.flickr.com%2f3117%2f2815241704_a01dfc42e4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2385396"/>
              <a:ext cx="1158875" cy="1158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3" name="Picture 12" descr="http://ts2.mm.bing.net/images/thumbnail.aspx?q=553941011489&amp;id=2188437e445a125089223b1ed312255b&amp;url=http%3a%2f%2fwww.marketmixup.com%2fwp-content%2fuploads%2f2009%2f07%2fpandora_logo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257" y="3442427"/>
              <a:ext cx="1183395" cy="887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4" name="Picture 173" descr="http://ts2.mm.bing.net/images/thumbnail.aspx?q=424214211941&amp;id=443221b680615409bd8c3996a9d4216b&amp;url=http%3a%2f%2fwww.tyndall.ie%2fresearch%2fquantum-optics-group%2fyoutube-logo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4149" y="4329973"/>
              <a:ext cx="1257301" cy="888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5" name="Cloud 174"/>
            <p:cNvSpPr/>
            <p:nvPr/>
          </p:nvSpPr>
          <p:spPr>
            <a:xfrm>
              <a:off x="1752600" y="2291888"/>
              <a:ext cx="5334000" cy="3346912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76" name="Picture 175" descr="http://ts3.mm.bing.net/images/thumbnail.aspx?q=420253073818&amp;id=f61ae923638036d9fe925ced768919d9&amp;url=http%3a%2f%2fcdn.tekgoblin.com%2fwp-content%2fuploads%2fNetflix_Logo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4329973"/>
              <a:ext cx="1104899" cy="511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77" name="Group 176"/>
          <p:cNvGrpSpPr/>
          <p:nvPr/>
        </p:nvGrpSpPr>
        <p:grpSpPr>
          <a:xfrm>
            <a:off x="1905000" y="2286000"/>
            <a:ext cx="5334000" cy="3346912"/>
            <a:chOff x="1752600" y="2291888"/>
            <a:chExt cx="5334000" cy="3346912"/>
          </a:xfrm>
        </p:grpSpPr>
        <p:pic>
          <p:nvPicPr>
            <p:cNvPr id="178" name="Picture 177" descr="http://ts1.mm.bing.net/images/thumbnail.aspx?q=597487858004&amp;id=aedf871ba9cf54d033c0851c6fabed3b&amp;url=http%3a%2f%2fresnickscity.files.wordpress.com%2f2009%2f08%2fgoogle_logo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2611" y="3733800"/>
              <a:ext cx="1428750" cy="590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9" name="Picture 4" descr="http://ts2.mm.bing.net/images/thumbnail.aspx?q=409729372349&amp;id=90adfd53c542f733d4516d56c0e24fa3&amp;url=http%3a%2f%2fmedia.merchantcircle.com%2f30135214%2fbing-logo_full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0" y="2684363"/>
              <a:ext cx="1524000" cy="11176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0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13671" y="3095068"/>
              <a:ext cx="983633" cy="6550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1" name="Picture 8" descr="http://ts3.mm.bing.net/images/thumbnail.aspx?q=545908137062&amp;id=0cd5a1e7d223f28bf34ca276becb09c1&amp;url=http%3a%2f%2fwww.blogoflux.com%2fwp-content%2fuploads%2f2009%2f09%2fmicrosoft-office-logo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605" y="4507771"/>
              <a:ext cx="954795" cy="9547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2" name="Picture 10" descr="http://ts1.mm.bing.net/images/thumbnail.aspx?q=479619851780&amp;id=ffb498fc021d88dce012b93fa096fbdb&amp;url=http%3a%2f%2ffarm4.static.flickr.com%2f3117%2f2815241704_a01dfc42e4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7200" y="2385396"/>
              <a:ext cx="1158875" cy="1158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3" name="Picture 12" descr="http://ts2.mm.bing.net/images/thumbnail.aspx?q=553941011489&amp;id=2188437e445a125089223b1ed312255b&amp;url=http%3a%2f%2fwww.marketmixup.com%2fwp-content%2fuploads%2f2009%2f07%2fpandora_logo.jp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3257" y="3442427"/>
              <a:ext cx="1183395" cy="8875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4" name="Picture 183" descr="http://ts2.mm.bing.net/images/thumbnail.aspx?q=424214211941&amp;id=443221b680615409bd8c3996a9d4216b&amp;url=http%3a%2f%2fwww.tyndall.ie%2fresearch%2fquantum-optics-group%2fyoutube-logo.jp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4149" y="4329973"/>
              <a:ext cx="1257301" cy="8884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5" name="Cloud 184"/>
            <p:cNvSpPr/>
            <p:nvPr/>
          </p:nvSpPr>
          <p:spPr>
            <a:xfrm>
              <a:off x="1752600" y="2291888"/>
              <a:ext cx="5334000" cy="3346912"/>
            </a:xfrm>
            <a:prstGeom prst="cloud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6" name="Picture 185" descr="http://ts3.mm.bing.net/images/thumbnail.aspx?q=420253073818&amp;id=f61ae923638036d9fe925ced768919d9&amp;url=http%3a%2f%2fcdn.tekgoblin.com%2fwp-content%2fuploads%2fNetflix_Logo.jpg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4329973"/>
              <a:ext cx="1104899" cy="511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817624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47"/>
                                        </p:tgtEl>
                                      </p:cBhvr>
                                      <p:by x="20000" y="2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3583E-6 L 0.275 -0.31136 " pathEditMode="relative" rAng="0" ptsTypes="AA">
                                      <p:cBhvr>
                                        <p:cTn id="8" dur="5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750" y="-1556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57"/>
                                        </p:tgtEl>
                                      </p:cBhvr>
                                      <p:by x="20000" y="2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17206E-6 L -0.24167 -0.30019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83" y="-1500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177"/>
                                        </p:tgtEl>
                                      </p:cBhvr>
                                      <p:by x="20000" y="2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58557E-7 L -0.25 0.33349 " pathEditMode="relative" rAng="0" ptsTypes="AA">
                                      <p:cBhvr>
                                        <p:cTn id="16" dur="5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1667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67"/>
                                        </p:tgtEl>
                                      </p:cBhvr>
                                      <p:by x="20000" y="20000"/>
                                    </p:animScale>
                                  </p:childTnLst>
                                </p:cTn>
                              </p:par>
                              <p:par>
                                <p:cTn id="19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17206E-6 L 0.25 0.29926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4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685800" y="1905000"/>
            <a:ext cx="723900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1824" y="1752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924800" y="2064689"/>
            <a:ext cx="1214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 (PDT)</a:t>
            </a:r>
            <a:endParaRPr lang="en-US" dirty="0"/>
          </a:p>
        </p:txBody>
      </p:sp>
      <p:sp>
        <p:nvSpPr>
          <p:cNvPr id="15" name="Explosion 1 14"/>
          <p:cNvSpPr/>
          <p:nvPr/>
        </p:nvSpPr>
        <p:spPr>
          <a:xfrm>
            <a:off x="611588" y="2083905"/>
            <a:ext cx="1062824" cy="1066800"/>
          </a:xfrm>
          <a:prstGeom prst="irregularSeal1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143000" y="17526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5864" y="1389030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11:49am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3273980"/>
            <a:ext cx="2713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Boston Marathon Bombing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1600200" y="1746752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293064" y="1383182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12:09pm</a:t>
            </a:r>
            <a:endParaRPr lang="en-US" dirty="0"/>
          </a:p>
        </p:txBody>
      </p:sp>
      <p:sp>
        <p:nvSpPr>
          <p:cNvPr id="21" name="Cloud 20"/>
          <p:cNvSpPr/>
          <p:nvPr/>
        </p:nvSpPr>
        <p:spPr>
          <a:xfrm>
            <a:off x="903219" y="2078057"/>
            <a:ext cx="1411278" cy="58470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“explosion”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849390" y="1746752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494503" y="1385531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12:11pm</a:t>
            </a:r>
            <a:endParaRPr lang="en-US" dirty="0"/>
          </a:p>
        </p:txBody>
      </p:sp>
      <p:sp>
        <p:nvSpPr>
          <p:cNvPr id="28" name="Cloud 27"/>
          <p:cNvSpPr/>
          <p:nvPr/>
        </p:nvSpPr>
        <p:spPr>
          <a:xfrm>
            <a:off x="1194187" y="2071373"/>
            <a:ext cx="1411278" cy="58470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“marathon”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>
            <a:off x="2320510" y="1746752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660508" y="1379610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12:19pm</a:t>
            </a:r>
            <a:endParaRPr lang="en-US" dirty="0"/>
          </a:p>
        </p:txBody>
      </p:sp>
      <p:sp>
        <p:nvSpPr>
          <p:cNvPr id="31" name="Cloud 30"/>
          <p:cNvSpPr/>
          <p:nvPr/>
        </p:nvSpPr>
        <p:spPr>
          <a:xfrm>
            <a:off x="1632027" y="2074340"/>
            <a:ext cx="1411278" cy="58470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“</a:t>
            </a:r>
            <a:r>
              <a:rPr lang="en-US" sz="1200" dirty="0" err="1" smtClean="0">
                <a:solidFill>
                  <a:schemeClr val="bg2">
                    <a:lumMod val="10000"/>
                  </a:schemeClr>
                </a:solidFill>
              </a:rPr>
              <a:t>boston</a:t>
            </a:r>
            <a:r>
              <a:rPr lang="en-US" sz="1200" dirty="0" smtClean="0">
                <a:solidFill>
                  <a:schemeClr val="bg2">
                    <a:lumMod val="10000"/>
                  </a:schemeClr>
                </a:solidFill>
              </a:rPr>
              <a:t>”</a:t>
            </a:r>
            <a:endParaRPr lang="en-US" sz="1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781207" y="2144504"/>
            <a:ext cx="1432859" cy="5790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Initial trend detected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2890064" y="1746752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420413" y="1389030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13:00pm</a:t>
            </a:r>
            <a:endParaRPr lang="en-US" dirty="0"/>
          </a:p>
        </p:txBody>
      </p:sp>
      <p:sp>
        <p:nvSpPr>
          <p:cNvPr id="37" name="Rounded Rectangle 36"/>
          <p:cNvSpPr/>
          <p:nvPr/>
        </p:nvSpPr>
        <p:spPr>
          <a:xfrm>
            <a:off x="2131612" y="2066348"/>
            <a:ext cx="1432859" cy="5790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Cache 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V.1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formed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4732325" y="1746752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4221608" y="1365379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14:00pm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4015894" y="2066348"/>
            <a:ext cx="1432859" cy="5790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Cache </a:t>
            </a:r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V.2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formed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3299464" y="2938254"/>
            <a:ext cx="2644136" cy="140514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Trending words:</a:t>
            </a:r>
          </a:p>
          <a:p>
            <a:pPr marL="0" lvl="1" algn="ctr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marathon,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boston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, explosion, news, fox, bomb,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cnn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87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5" grpId="1" animBg="1"/>
      <p:bldP spid="17" grpId="0"/>
      <p:bldP spid="17" grpId="1"/>
      <p:bldP spid="18" grpId="0"/>
      <p:bldP spid="18" grpId="1"/>
      <p:bldP spid="20" grpId="0"/>
      <p:bldP spid="20" grpId="1"/>
      <p:bldP spid="21" grpId="0" animBg="1"/>
      <p:bldP spid="21" grpId="1" animBg="1"/>
      <p:bldP spid="27" grpId="0"/>
      <p:bldP spid="27" grpId="1"/>
      <p:bldP spid="28" grpId="0" animBg="1"/>
      <p:bldP spid="28" grpId="1" animBg="1"/>
      <p:bldP spid="30" grpId="0"/>
      <p:bldP spid="30" grpId="1"/>
      <p:bldP spid="31" grpId="0" animBg="1"/>
      <p:bldP spid="31" grpId="1" animBg="1"/>
      <p:bldP spid="32" grpId="0" animBg="1"/>
      <p:bldP spid="32" grpId="1" animBg="1"/>
      <p:bldP spid="36" grpId="0"/>
      <p:bldP spid="36" grpId="1"/>
      <p:bldP spid="37" grpId="0" animBg="1"/>
      <p:bldP spid="37" grpId="1" animBg="1"/>
      <p:bldP spid="40" grpId="0"/>
      <p:bldP spid="40" grpId="1"/>
      <p:bldP spid="41" grpId="0" animBg="1"/>
      <p:bldP spid="41" grpId="1" animBg="1"/>
      <p:bldP spid="43" grpId="0" animBg="1"/>
      <p:bldP spid="4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 smtClean="0"/>
              <a:t>Typical Trends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453784"/>
              </p:ext>
            </p:extLst>
          </p:nvPr>
        </p:nvGraphicFramePr>
        <p:xfrm>
          <a:off x="507558" y="1236873"/>
          <a:ext cx="7885707" cy="5484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0306"/>
                <a:gridCol w="1295400"/>
                <a:gridCol w="1249893"/>
                <a:gridCol w="2560108"/>
              </a:tblGrid>
              <a:tr h="744582">
                <a:tc>
                  <a:txBody>
                    <a:bodyPr/>
                    <a:lstStyle/>
                    <a:p>
                      <a:r>
                        <a:rPr lang="en-US" dirty="0" smtClean="0"/>
                        <a:t>Trend 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Duration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Trending</a:t>
                      </a:r>
                      <a:r>
                        <a:rPr lang="en-US" baseline="0" dirty="0" smtClean="0"/>
                        <a:t> Words #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Trending</a:t>
                      </a:r>
                      <a:r>
                        <a:rPr lang="en-US" baseline="0" dirty="0" smtClean="0"/>
                        <a:t> Word List</a:t>
                      </a:r>
                      <a:endParaRPr lang="en-US" dirty="0"/>
                    </a:p>
                  </a:txBody>
                  <a:tcPr/>
                </a:tc>
              </a:tr>
              <a:tr h="625449">
                <a:tc>
                  <a:txBody>
                    <a:bodyPr/>
                    <a:lstStyle/>
                    <a:p>
                      <a:r>
                        <a:rPr lang="en-US" dirty="0" smtClean="0"/>
                        <a:t>USA Presidential Elections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60+</a:t>
                      </a:r>
                      <a:r>
                        <a:rPr lang="en-US" baseline="0" dirty="0" smtClean="0"/>
                        <a:t>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5-53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vote, election, polls, results, presidential …</a:t>
                      </a:r>
                      <a:endParaRPr lang="en-US" dirty="0"/>
                    </a:p>
                  </a:txBody>
                  <a:tcPr/>
                </a:tc>
              </a:tr>
              <a:tr h="625449">
                <a:tc>
                  <a:txBody>
                    <a:bodyPr/>
                    <a:lstStyle/>
                    <a:p>
                      <a:r>
                        <a:rPr lang="en-US" dirty="0" smtClean="0"/>
                        <a:t>Boston Marathon</a:t>
                      </a:r>
                      <a:r>
                        <a:rPr lang="en-US" baseline="0" dirty="0" smtClean="0"/>
                        <a:t> Bombing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120+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7-18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boston</a:t>
                      </a:r>
                      <a:r>
                        <a:rPr lang="en-US" dirty="0" smtClean="0"/>
                        <a:t>, marathon, bomb,</a:t>
                      </a:r>
                      <a:r>
                        <a:rPr lang="en-US" baseline="0" dirty="0" smtClean="0"/>
                        <a:t> explosion …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625449">
                <a:tc>
                  <a:txBody>
                    <a:bodyPr/>
                    <a:lstStyle/>
                    <a:p>
                      <a:r>
                        <a:rPr lang="en-US" dirty="0" smtClean="0"/>
                        <a:t>Pope Election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10+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pope, elected, </a:t>
                      </a:r>
                      <a:r>
                        <a:rPr lang="en-US" dirty="0" err="1" smtClean="0"/>
                        <a:t>francis</a:t>
                      </a:r>
                      <a:r>
                        <a:rPr lang="en-US" dirty="0" smtClean="0"/>
                        <a:t>, new,</a:t>
                      </a:r>
                      <a:r>
                        <a:rPr lang="en-US" baseline="0" dirty="0" smtClean="0"/>
                        <a:t> cardinal, </a:t>
                      </a:r>
                      <a:r>
                        <a:rPr lang="en-US" baseline="0" dirty="0" err="1" smtClean="0"/>
                        <a:t>jorge</a:t>
                      </a:r>
                      <a:r>
                        <a:rPr lang="en-US" baseline="0" dirty="0" smtClean="0"/>
                        <a:t> …</a:t>
                      </a:r>
                      <a:endParaRPr lang="en-US" dirty="0"/>
                    </a:p>
                  </a:txBody>
                  <a:tcPr/>
                </a:tc>
              </a:tr>
              <a:tr h="625449">
                <a:tc>
                  <a:txBody>
                    <a:bodyPr/>
                    <a:lstStyle/>
                    <a:p>
                      <a:r>
                        <a:rPr lang="en-US" dirty="0" smtClean="0"/>
                        <a:t>Lil Wayne Hospitalization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30+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lil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wayne</a:t>
                      </a:r>
                      <a:r>
                        <a:rPr lang="en-US" dirty="0" smtClean="0"/>
                        <a:t>, hospitalization</a:t>
                      </a:r>
                      <a:endParaRPr lang="en-US" dirty="0"/>
                    </a:p>
                  </a:txBody>
                  <a:tcPr/>
                </a:tc>
              </a:tr>
              <a:tr h="625449">
                <a:tc>
                  <a:txBody>
                    <a:bodyPr/>
                    <a:lstStyle/>
                    <a:p>
                      <a:r>
                        <a:rPr lang="en-US" dirty="0" smtClean="0"/>
                        <a:t>Father’s 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10+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3-4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fathers, happy, father’s, day</a:t>
                      </a:r>
                      <a:endParaRPr lang="en-US" dirty="0"/>
                    </a:p>
                  </a:txBody>
                  <a:tcPr/>
                </a:tc>
              </a:tr>
              <a:tr h="62544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Gandolfini</a:t>
                      </a:r>
                      <a:r>
                        <a:rPr lang="en-US" baseline="0" dirty="0" smtClean="0"/>
                        <a:t> Death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20+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Gandolfini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james</a:t>
                      </a:r>
                      <a:r>
                        <a:rPr lang="en-US" dirty="0" smtClean="0"/>
                        <a:t>, death</a:t>
                      </a:r>
                      <a:endParaRPr lang="en-US" dirty="0"/>
                    </a:p>
                  </a:txBody>
                  <a:tcPr/>
                </a:tc>
              </a:tr>
              <a:tr h="464401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July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20+</a:t>
                      </a:r>
                      <a:r>
                        <a:rPr lang="en-US" baseline="0" dirty="0" smtClean="0"/>
                        <a:t>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4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, </a:t>
                      </a:r>
                      <a:r>
                        <a:rPr lang="en-US" baseline="0" dirty="0" err="1" smtClean="0"/>
                        <a:t>july</a:t>
                      </a:r>
                      <a:r>
                        <a:rPr lang="en-US" baseline="0" dirty="0" smtClean="0"/>
                        <a:t>, fireworks</a:t>
                      </a:r>
                      <a:r>
                        <a:rPr lang="en-US" baseline="3000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464401">
                <a:tc>
                  <a:txBody>
                    <a:bodyPr/>
                    <a:lstStyle/>
                    <a:p>
                      <a:r>
                        <a:rPr lang="en-US" dirty="0" smtClean="0"/>
                        <a:t>San Francisco Plane</a:t>
                      </a:r>
                      <a:r>
                        <a:rPr lang="en-US" baseline="0" dirty="0" smtClean="0"/>
                        <a:t> Crash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10+</a:t>
                      </a:r>
                      <a:r>
                        <a:rPr lang="en-US" baseline="0" dirty="0" smtClean="0"/>
                        <a:t> hours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Crash, plane,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francisco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8050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Development over Time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22</a:t>
            </a:fld>
            <a:endParaRPr lang="en-US" alt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7397263"/>
              </p:ext>
            </p:extLst>
          </p:nvPr>
        </p:nvGraphicFramePr>
        <p:xfrm>
          <a:off x="334893" y="1348708"/>
          <a:ext cx="8666649" cy="4823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696752" y="6094740"/>
            <a:ext cx="41662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Boston Marathon Bombing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524000" y="2082988"/>
            <a:ext cx="27617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 </a:t>
            </a:r>
            <a:r>
              <a:rPr lang="en-US" sz="2000" b="1" dirty="0" smtClean="0"/>
              <a:t>+ </a:t>
            </a:r>
            <a:r>
              <a:rPr lang="en-US" sz="2000" b="1" dirty="0" err="1" smtClean="0"/>
              <a:t>jfk</a:t>
            </a:r>
            <a:r>
              <a:rPr lang="en-US" sz="2000" b="1" dirty="0"/>
              <a:t>, explosions, library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2133600" y="2535013"/>
            <a:ext cx="381000" cy="344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407813" y="3522421"/>
            <a:ext cx="2242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 </a:t>
            </a:r>
            <a:r>
              <a:rPr lang="en-US" sz="2000" b="1" dirty="0" smtClean="0"/>
              <a:t>+ bombing, Boston</a:t>
            </a:r>
            <a:endParaRPr lang="en-US" sz="2000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133600" y="3648713"/>
            <a:ext cx="304800" cy="25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96000" y="2805856"/>
            <a:ext cx="16401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 + </a:t>
            </a:r>
            <a:r>
              <a:rPr lang="en-US" sz="2000" b="1" dirty="0" err="1"/>
              <a:t>fbi</a:t>
            </a:r>
            <a:r>
              <a:rPr lang="en-US" sz="2000" b="1" dirty="0"/>
              <a:t>, suspect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5181600" y="2879024"/>
            <a:ext cx="994496" cy="111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68119" y="1426442"/>
            <a:ext cx="2133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 + </a:t>
            </a:r>
            <a:r>
              <a:rPr lang="en-US" sz="2000" b="1" dirty="0" err="1" smtClean="0"/>
              <a:t>mit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watertown</a:t>
            </a:r>
            <a:endParaRPr lang="en-US" sz="2000" b="1" dirty="0"/>
          </a:p>
        </p:txBody>
      </p:sp>
      <p:cxnSp>
        <p:nvCxnSpPr>
          <p:cNvPr id="26" name="Straight Arrow Connector 25"/>
          <p:cNvCxnSpPr>
            <a:stCxn id="25" idx="1"/>
          </p:cNvCxnSpPr>
          <p:nvPr/>
        </p:nvCxnSpPr>
        <p:spPr>
          <a:xfrm flipH="1">
            <a:off x="6262238" y="1626497"/>
            <a:ext cx="605881" cy="370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3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Update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Passive updates: update a user that comes with </a:t>
            </a:r>
            <a:r>
              <a:rPr lang="en-US" sz="2800" b="1" dirty="0" smtClean="0"/>
              <a:t>any </a:t>
            </a:r>
            <a:r>
              <a:rPr lang="en-US" sz="2800" dirty="0" smtClean="0"/>
              <a:t>query with the whole cache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Pros: simple to implement and energy efficient (no additional radio activations)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Cons: potential increase in bandwidth and may be to slow to update some users in time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800" dirty="0" smtClean="0"/>
              <a:t>Active updates: send a cache to specific users, e.g., based on the overall user search volume</a:t>
            </a:r>
          </a:p>
          <a:p>
            <a:pPr lvl="1"/>
            <a:r>
              <a:rPr lang="en-US" sz="2400" dirty="0" smtClean="0">
                <a:solidFill>
                  <a:srgbClr val="0000FF"/>
                </a:solidFill>
              </a:rPr>
              <a:t>Pros: have the highest hit rate</a:t>
            </a:r>
          </a:p>
          <a:p>
            <a:pPr lvl="1"/>
            <a:r>
              <a:rPr lang="en-US" sz="2400" dirty="0" smtClean="0">
                <a:solidFill>
                  <a:srgbClr val="FF0000"/>
                </a:solidFill>
              </a:rPr>
              <a:t>Cons: energy inefficient (additional radio activations)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343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In-house infrastructure to replay the sequence of search queries </a:t>
            </a:r>
          </a:p>
          <a:p>
            <a:pPr lvl="1"/>
            <a:r>
              <a:rPr lang="en-US" dirty="0" smtClean="0"/>
              <a:t>Mobile volume up to 100k queries per hour</a:t>
            </a:r>
          </a:p>
          <a:p>
            <a:r>
              <a:rPr lang="en-US" dirty="0" smtClean="0"/>
              <a:t>Cache version is updated every hour</a:t>
            </a:r>
          </a:p>
          <a:p>
            <a:pPr lvl="1"/>
            <a:r>
              <a:rPr lang="en-US" dirty="0" smtClean="0"/>
              <a:t>It is possible to do it more frequently in practice and this should lead to a better cache hit ratio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557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Presidential Elections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3393161"/>
              </p:ext>
            </p:extLst>
          </p:nvPr>
        </p:nvGraphicFramePr>
        <p:xfrm>
          <a:off x="30480" y="1295400"/>
          <a:ext cx="8839200" cy="5213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1752600" y="6051550"/>
            <a:ext cx="63246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Passive updates strategy is effective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0894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Chart bld="series"/>
        </p:bldSub>
      </p:bldGraphic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Results: Boston Marathon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479559"/>
              </p:ext>
            </p:extLst>
          </p:nvPr>
        </p:nvGraphicFramePr>
        <p:xfrm>
          <a:off x="228600" y="1066800"/>
          <a:ext cx="8458200" cy="5512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851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5799542"/>
              </p:ext>
            </p:extLst>
          </p:nvPr>
        </p:nvGraphicFramePr>
        <p:xfrm>
          <a:off x="228600" y="1219199"/>
          <a:ext cx="8686800" cy="5029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27</a:t>
            </a:fld>
            <a:endParaRPr lang="en-US" alt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457200" y="6051550"/>
            <a:ext cx="80010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Passive updates quality is usually better than active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54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Effectiveness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users benefit from the trending cache?</a:t>
            </a:r>
          </a:p>
          <a:p>
            <a:pPr lvl="1"/>
            <a:r>
              <a:rPr lang="en-US" dirty="0" smtClean="0"/>
              <a:t>Depends on how long the event lasts</a:t>
            </a:r>
          </a:p>
          <a:p>
            <a:pPr lvl="2"/>
            <a:r>
              <a:rPr lang="en-US" dirty="0" smtClean="0"/>
              <a:t>For Boston Marathon Bombing it was ~19.5% users</a:t>
            </a:r>
          </a:p>
          <a:p>
            <a:pPr lvl="2"/>
            <a:r>
              <a:rPr lang="en-US" dirty="0" smtClean="0"/>
              <a:t>For Presidential Elections - ~10.7% users</a:t>
            </a:r>
          </a:p>
          <a:p>
            <a:pPr lvl="1"/>
            <a:r>
              <a:rPr lang="en-US" dirty="0" smtClean="0"/>
              <a:t>Passive update strategy (</a:t>
            </a:r>
            <a:r>
              <a:rPr lang="en-US" dirty="0" err="1" smtClean="0"/>
              <a:t>UpdatesOnly</a:t>
            </a:r>
            <a:r>
              <a:rPr lang="en-US" dirty="0" smtClean="0"/>
              <a:t>) is better in terms of relative %</a:t>
            </a:r>
          </a:p>
          <a:p>
            <a:pPr lvl="1"/>
            <a:r>
              <a:rPr lang="en-US" dirty="0" smtClean="0"/>
              <a:t>Active </a:t>
            </a:r>
            <a:r>
              <a:rPr lang="en-US" dirty="0" smtClean="0"/>
              <a:t>update </a:t>
            </a:r>
            <a:r>
              <a:rPr lang="en-US" dirty="0" smtClean="0"/>
              <a:t>strategy (5K) is better in the absolute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02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725423"/>
              </p:ext>
            </p:extLst>
          </p:nvPr>
        </p:nvGraphicFramePr>
        <p:xfrm>
          <a:off x="30480" y="1291113"/>
          <a:ext cx="8793955" cy="543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Size Sensitivity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338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350"/>
            <a:ext cx="8229600" cy="1143000"/>
          </a:xfrm>
        </p:spPr>
        <p:txBody>
          <a:bodyPr/>
          <a:lstStyle/>
          <a:p>
            <a:r>
              <a:rPr lang="en-US" dirty="0" err="1" smtClean="0"/>
              <a:t>PocketSearch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33" y="5071185"/>
            <a:ext cx="8025967" cy="1650290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 smtClean="0"/>
              <a:t>Stability of the search results</a:t>
            </a:r>
          </a:p>
          <a:p>
            <a:r>
              <a:rPr lang="en-US" sz="4400" dirty="0" smtClean="0"/>
              <a:t>Small subset of queries covers most of the searches, </a:t>
            </a:r>
          </a:p>
          <a:p>
            <a:pPr marL="0" indent="0">
              <a:buNone/>
            </a:pPr>
            <a:r>
              <a:rPr lang="en-US" sz="4400" dirty="0" smtClean="0"/>
              <a:t>      e.g., 55% hit rate with 2500 search queries (1MB in space)</a:t>
            </a:r>
          </a:p>
          <a:p>
            <a:r>
              <a:rPr lang="en-US" sz="4400" dirty="0" smtClean="0"/>
              <a:t>Repetitive queries from the same user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5" name="Picture 3" descr="C:\Users\dlymper.REDMOND\Documents\Projects\SONGO\TechFest 2010\sshot009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1931267" cy="3218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dlymper\Documents\Papers\ASPLOS_2011_CAMERA_READY\figures\songo_ringtone_mobicom_annotate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223211"/>
            <a:ext cx="3810000" cy="247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9284" y="4523749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Local Search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572000" y="452430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Web Search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5696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solidFill>
                  <a:srgbClr val="0000FF"/>
                </a:solidFill>
              </a:rPr>
              <a:t>PocketTrend</a:t>
            </a:r>
            <a:r>
              <a:rPr lang="en-US" dirty="0" smtClean="0"/>
              <a:t> </a:t>
            </a:r>
            <a:r>
              <a:rPr lang="ru-RU" dirty="0" smtClean="0"/>
              <a:t>– </a:t>
            </a:r>
            <a:r>
              <a:rPr lang="en-US" dirty="0" smtClean="0"/>
              <a:t>a </a:t>
            </a:r>
            <a:r>
              <a:rPr lang="en-US" dirty="0" smtClean="0"/>
              <a:t>new </a:t>
            </a:r>
            <a:r>
              <a:rPr lang="en-US" dirty="0" smtClean="0"/>
              <a:t>system to effectively cache the dynamically evolving trends</a:t>
            </a:r>
          </a:p>
          <a:p>
            <a:pPr lvl="1"/>
            <a:r>
              <a:rPr lang="en-US" dirty="0" smtClean="0"/>
              <a:t>both the search queries and dynamic web-content</a:t>
            </a:r>
            <a:endParaRPr lang="ru-RU" dirty="0" smtClean="0"/>
          </a:p>
          <a:p>
            <a:pPr lvl="1"/>
            <a:r>
              <a:rPr lang="en-US" dirty="0" smtClean="0"/>
              <a:t>provides benefits to both the mobile users and data centers</a:t>
            </a:r>
          </a:p>
          <a:p>
            <a:r>
              <a:rPr lang="en-US" dirty="0" smtClean="0"/>
              <a:t>Most of the benefits are possible with minimal overhead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small storage </a:t>
            </a:r>
            <a:r>
              <a:rPr lang="en-US" dirty="0" smtClean="0"/>
              <a:t>for caches</a:t>
            </a:r>
          </a:p>
          <a:p>
            <a:pPr lvl="1"/>
            <a:r>
              <a:rPr lang="en-US" dirty="0" smtClean="0"/>
              <a:t>minimal energy and bandwidth overheads</a:t>
            </a:r>
          </a:p>
          <a:p>
            <a:pPr lvl="1"/>
            <a:endParaRPr lang="ru-RU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05879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3814" y="228600"/>
            <a:ext cx="9207813" cy="2917728"/>
          </a:xfrm>
        </p:spPr>
        <p:txBody>
          <a:bodyPr anchor="ctr" anchorCtr="0">
            <a:noAutofit/>
          </a:bodyPr>
          <a:lstStyle/>
          <a:p>
            <a:r>
              <a:rPr lang="en-US" b="1" dirty="0" err="1" smtClean="0">
                <a:latin typeface="Calibri" pitchFamily="34" charset="0"/>
                <a:cs typeface="Calibri" pitchFamily="34" charset="0"/>
              </a:rPr>
              <a:t>PocketTrend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b="1" dirty="0" smtClean="0"/>
              <a:t>Timely </a:t>
            </a:r>
            <a:r>
              <a:rPr lang="en-US" b="1" dirty="0"/>
              <a:t>Identification and Delivery </a:t>
            </a:r>
            <a:r>
              <a:rPr lang="en-US" b="1" dirty="0" smtClean="0"/>
              <a:t>of Trending </a:t>
            </a:r>
            <a:r>
              <a:rPr lang="en-US" b="1" dirty="0"/>
              <a:t>Search Content to Mobile Users</a:t>
            </a:r>
            <a:endParaRPr lang="en-US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01692" y="2853471"/>
            <a:ext cx="4876800" cy="2412606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Gennady Pekhimenko</a:t>
            </a:r>
            <a:r>
              <a:rPr lang="en-US" dirty="0" smtClean="0">
                <a:solidFill>
                  <a:srgbClr val="C00000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Karin Strauss,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Dimitrios Lymberopoulos,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Oriana </a:t>
            </a:r>
            <a:r>
              <a:rPr lang="en-US" dirty="0" smtClean="0">
                <a:solidFill>
                  <a:schemeClr val="tx1"/>
                </a:solidFill>
              </a:rPr>
              <a:t>Riva, Doug Burger</a:t>
            </a:r>
            <a:endParaRPr lang="ru-RU" dirty="0" smtClean="0">
              <a:solidFill>
                <a:schemeClr val="tx1"/>
              </a:solidFill>
            </a:endParaRPr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5181600" y="3733800"/>
            <a:ext cx="3979016" cy="1955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200" dirty="0" smtClean="0"/>
          </a:p>
          <a:p>
            <a:pPr algn="l"/>
            <a:endParaRPr lang="en-US" sz="2200" dirty="0" smtClean="0"/>
          </a:p>
          <a:p>
            <a:pPr algn="l"/>
            <a:endParaRPr lang="en-US" sz="22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905500" y="5414556"/>
            <a:ext cx="571500" cy="4270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200" dirty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563" y="11025441"/>
            <a:ext cx="1247484" cy="112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 descr="http://upload.wikimedia.org/wikipedia/en/archive/b/b3/20110309193628!Microsoft_Research_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066" y="5837685"/>
            <a:ext cx="2680084" cy="747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6818" y="6132884"/>
            <a:ext cx="508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88356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972"/>
    </mc:Choice>
    <mc:Fallback>
      <p:transition spd="slow" advTm="2972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181" y="77056"/>
            <a:ext cx="8229600" cy="1143000"/>
          </a:xfrm>
        </p:spPr>
        <p:txBody>
          <a:bodyPr/>
          <a:lstStyle/>
          <a:p>
            <a:r>
              <a:rPr lang="en-US" dirty="0" err="1" smtClean="0"/>
              <a:t>PocketTrend</a:t>
            </a:r>
            <a:r>
              <a:rPr lang="en-US" dirty="0" smtClean="0"/>
              <a:t>: Key Idea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32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71600" y="1600200"/>
            <a:ext cx="1600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Trend Detection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07945" y="1534714"/>
            <a:ext cx="1157036" cy="208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bg2">
                    <a:lumMod val="10000"/>
                  </a:schemeClr>
                </a:solidFill>
              </a:rPr>
              <a:t>b</a:t>
            </a:r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oston+bomb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048" name="Rectangle 2047"/>
          <p:cNvSpPr/>
          <p:nvPr/>
        </p:nvSpPr>
        <p:spPr>
          <a:xfrm>
            <a:off x="3407944" y="1541340"/>
            <a:ext cx="1157037" cy="7381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3200400" y="1161867"/>
            <a:ext cx="1143000" cy="5145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Trending Words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200400" y="1752600"/>
            <a:ext cx="1143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Word Grouping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200400" y="2349551"/>
            <a:ext cx="1143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“Strong”</a:t>
            </a:r>
          </a:p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Matching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200400" y="2946502"/>
            <a:ext cx="1143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Backward Pass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07945" y="1724220"/>
            <a:ext cx="1157036" cy="208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boston+marathon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407945" y="1915914"/>
            <a:ext cx="1157036" cy="189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…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07945" y="2096606"/>
            <a:ext cx="1157036" cy="189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boston+explosion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066800" y="1066800"/>
            <a:ext cx="3886200" cy="2667000"/>
          </a:xfrm>
          <a:prstGeom prst="round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744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1" grpId="0" animBg="1"/>
      <p:bldP spid="2048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5" grpId="0" animBg="1"/>
      <p:bldP spid="46" grpId="0" animBg="1"/>
      <p:bldP spid="3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368926" y="801488"/>
            <a:ext cx="959346" cy="2590234"/>
            <a:chOff x="7368926" y="801488"/>
            <a:chExt cx="959346" cy="2590234"/>
          </a:xfrm>
        </p:grpSpPr>
        <p:sp>
          <p:nvSpPr>
            <p:cNvPr id="6" name="Freeform 5"/>
            <p:cNvSpPr/>
            <p:nvPr/>
          </p:nvSpPr>
          <p:spPr>
            <a:xfrm>
              <a:off x="7368926" y="801488"/>
              <a:ext cx="959346" cy="575607"/>
            </a:xfrm>
            <a:custGeom>
              <a:avLst/>
              <a:gdLst>
                <a:gd name="connsiteX0" fmla="*/ 0 w 959346"/>
                <a:gd name="connsiteY0" fmla="*/ 0 h 575607"/>
                <a:gd name="connsiteX1" fmla="*/ 959346 w 959346"/>
                <a:gd name="connsiteY1" fmla="*/ 0 h 575607"/>
                <a:gd name="connsiteX2" fmla="*/ 959346 w 959346"/>
                <a:gd name="connsiteY2" fmla="*/ 575607 h 575607"/>
                <a:gd name="connsiteX3" fmla="*/ 0 w 959346"/>
                <a:gd name="connsiteY3" fmla="*/ 575607 h 575607"/>
                <a:gd name="connsiteX4" fmla="*/ 0 w 959346"/>
                <a:gd name="connsiteY4" fmla="*/ 0 h 575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346" h="575607">
                  <a:moveTo>
                    <a:pt x="0" y="0"/>
                  </a:moveTo>
                  <a:lnTo>
                    <a:pt x="959346" y="0"/>
                  </a:lnTo>
                  <a:lnTo>
                    <a:pt x="959346" y="575607"/>
                  </a:lnTo>
                  <a:lnTo>
                    <a:pt x="0" y="57560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When to push?</a:t>
              </a:r>
              <a:endParaRPr lang="en-US" sz="140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7368926" y="1473031"/>
              <a:ext cx="959346" cy="575607"/>
            </a:xfrm>
            <a:custGeom>
              <a:avLst/>
              <a:gdLst>
                <a:gd name="connsiteX0" fmla="*/ 0 w 959346"/>
                <a:gd name="connsiteY0" fmla="*/ 0 h 575607"/>
                <a:gd name="connsiteX1" fmla="*/ 959346 w 959346"/>
                <a:gd name="connsiteY1" fmla="*/ 0 h 575607"/>
                <a:gd name="connsiteX2" fmla="*/ 959346 w 959346"/>
                <a:gd name="connsiteY2" fmla="*/ 575607 h 575607"/>
                <a:gd name="connsiteX3" fmla="*/ 0 w 959346"/>
                <a:gd name="connsiteY3" fmla="*/ 575607 h 575607"/>
                <a:gd name="connsiteX4" fmla="*/ 0 w 959346"/>
                <a:gd name="connsiteY4" fmla="*/ 0 h 575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346" h="575607">
                  <a:moveTo>
                    <a:pt x="0" y="0"/>
                  </a:moveTo>
                  <a:lnTo>
                    <a:pt x="959346" y="0"/>
                  </a:lnTo>
                  <a:lnTo>
                    <a:pt x="959346" y="575607"/>
                  </a:lnTo>
                  <a:lnTo>
                    <a:pt x="0" y="57560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Whom to push?</a:t>
              </a:r>
              <a:endParaRPr lang="en-US" sz="1400" kern="12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7368926" y="2144573"/>
              <a:ext cx="959346" cy="575607"/>
            </a:xfrm>
            <a:custGeom>
              <a:avLst/>
              <a:gdLst>
                <a:gd name="connsiteX0" fmla="*/ 0 w 959346"/>
                <a:gd name="connsiteY0" fmla="*/ 0 h 575607"/>
                <a:gd name="connsiteX1" fmla="*/ 959346 w 959346"/>
                <a:gd name="connsiteY1" fmla="*/ 0 h 575607"/>
                <a:gd name="connsiteX2" fmla="*/ 959346 w 959346"/>
                <a:gd name="connsiteY2" fmla="*/ 575607 h 575607"/>
                <a:gd name="connsiteX3" fmla="*/ 0 w 959346"/>
                <a:gd name="connsiteY3" fmla="*/ 575607 h 575607"/>
                <a:gd name="connsiteX4" fmla="*/ 0 w 959346"/>
                <a:gd name="connsiteY4" fmla="*/ 0 h 575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346" h="575607">
                  <a:moveTo>
                    <a:pt x="0" y="0"/>
                  </a:moveTo>
                  <a:lnTo>
                    <a:pt x="959346" y="0"/>
                  </a:lnTo>
                  <a:lnTo>
                    <a:pt x="959346" y="575607"/>
                  </a:lnTo>
                  <a:lnTo>
                    <a:pt x="0" y="57560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bg2">
                      <a:lumMod val="10000"/>
                    </a:schemeClr>
                  </a:solidFill>
                </a:rPr>
                <a:t>What to push?</a:t>
              </a:r>
              <a:endParaRPr lang="en-US" sz="14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7368926" y="2816115"/>
              <a:ext cx="959346" cy="575607"/>
            </a:xfrm>
            <a:custGeom>
              <a:avLst/>
              <a:gdLst>
                <a:gd name="connsiteX0" fmla="*/ 0 w 959346"/>
                <a:gd name="connsiteY0" fmla="*/ 0 h 575607"/>
                <a:gd name="connsiteX1" fmla="*/ 959346 w 959346"/>
                <a:gd name="connsiteY1" fmla="*/ 0 h 575607"/>
                <a:gd name="connsiteX2" fmla="*/ 959346 w 959346"/>
                <a:gd name="connsiteY2" fmla="*/ 575607 h 575607"/>
                <a:gd name="connsiteX3" fmla="*/ 0 w 959346"/>
                <a:gd name="connsiteY3" fmla="*/ 575607 h 575607"/>
                <a:gd name="connsiteX4" fmla="*/ 0 w 959346"/>
                <a:gd name="connsiteY4" fmla="*/ 0 h 575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9346" h="575607">
                  <a:moveTo>
                    <a:pt x="0" y="0"/>
                  </a:moveTo>
                  <a:lnTo>
                    <a:pt x="959346" y="0"/>
                  </a:lnTo>
                  <a:lnTo>
                    <a:pt x="959346" y="575607"/>
                  </a:lnTo>
                  <a:lnTo>
                    <a:pt x="0" y="57560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>
                  <a:solidFill>
                    <a:schemeClr val="bg2">
                      <a:lumMod val="10000"/>
                    </a:schemeClr>
                  </a:solidFill>
                </a:rPr>
                <a:t>How about content?</a:t>
              </a:r>
              <a:endParaRPr lang="en-US" sz="1400" kern="1200" dirty="0">
                <a:solidFill>
                  <a:schemeClr val="bg2">
                    <a:lumMod val="10000"/>
                  </a:schemeClr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181" y="77056"/>
            <a:ext cx="8229600" cy="1143000"/>
          </a:xfrm>
        </p:spPr>
        <p:txBody>
          <a:bodyPr/>
          <a:lstStyle/>
          <a:p>
            <a:r>
              <a:rPr lang="en-US" dirty="0" err="1" smtClean="0"/>
              <a:t>PocketTrend</a:t>
            </a:r>
            <a:r>
              <a:rPr lang="en-US" dirty="0" smtClean="0"/>
              <a:t>: Architecture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33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71600" y="1600200"/>
            <a:ext cx="1600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Trend Detection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50853" y="1600200"/>
            <a:ext cx="1600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Query Cache Formation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648200" y="1910413"/>
            <a:ext cx="68580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4" descr="Nokia Lumia 1020 for AT&amp;T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5" r="33111"/>
          <a:stretch/>
        </p:blipFill>
        <p:spPr bwMode="auto">
          <a:xfrm>
            <a:off x="5791200" y="2988678"/>
            <a:ext cx="609600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pple iPhone 5 (T-Mobile) : Fron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2988676"/>
            <a:ext cx="484310" cy="94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static.knowyourmobile.com/sites/knowyourmobilecom/files/styles/gallery_wide/public/galaxy_s4_zoom_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5" r="29918"/>
          <a:stretch/>
        </p:blipFill>
        <p:spPr bwMode="auto">
          <a:xfrm>
            <a:off x="6553200" y="2988677"/>
            <a:ext cx="573852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>
            <a:endCxn id="13" idx="0"/>
          </p:cNvCxnSpPr>
          <p:nvPr/>
        </p:nvCxnSpPr>
        <p:spPr>
          <a:xfrm flipH="1">
            <a:off x="6096000" y="2362199"/>
            <a:ext cx="67834" cy="62647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327003" y="2362199"/>
            <a:ext cx="523892" cy="62647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578180" y="2349551"/>
            <a:ext cx="955113" cy="61909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407945" y="1534714"/>
            <a:ext cx="1157036" cy="208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bg2">
                    <a:lumMod val="10000"/>
                  </a:schemeClr>
                </a:solidFill>
              </a:rPr>
              <a:t>b</a:t>
            </a:r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oston+bomb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048" name="Rectangle 2047"/>
          <p:cNvSpPr/>
          <p:nvPr/>
        </p:nvSpPr>
        <p:spPr>
          <a:xfrm>
            <a:off x="3407944" y="1541340"/>
            <a:ext cx="1157037" cy="7381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3407945" y="1724220"/>
            <a:ext cx="1157036" cy="208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boston+marathon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407945" y="1915914"/>
            <a:ext cx="1157036" cy="189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…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07945" y="2096606"/>
            <a:ext cx="1157036" cy="189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boston+explosion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0" name="Picture 49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304" y="3968979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044" y="3957014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6" descr="https://encrypted-tbn3.gstatic.com/images?q=tbn:ANd9GcQNF7PGfpURkfUCJ8XvoXx5YCY4j_hPc6uSAMsuvvmqdHv1ef4gYQ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442" y="3960327"/>
            <a:ext cx="814506" cy="81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55"/>
          <p:cNvSpPr/>
          <p:nvPr/>
        </p:nvSpPr>
        <p:spPr>
          <a:xfrm>
            <a:off x="6073322" y="23545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290841" y="23545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562393" y="23545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8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287" y="3929916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0" name="Straight Arrow Connector 59"/>
          <p:cNvCxnSpPr>
            <a:stCxn id="2048" idx="2"/>
          </p:cNvCxnSpPr>
          <p:nvPr/>
        </p:nvCxnSpPr>
        <p:spPr>
          <a:xfrm flipH="1">
            <a:off x="2215040" y="2279486"/>
            <a:ext cx="1771423" cy="1499171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2640586" y="3929915"/>
            <a:ext cx="1474214" cy="657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Data Compression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61" name="Picture 206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777372" y="4876800"/>
            <a:ext cx="743058" cy="698700"/>
          </a:xfrm>
          <a:prstGeom prst="rect">
            <a:avLst/>
          </a:prstGeom>
        </p:spPr>
      </p:pic>
      <p:sp>
        <p:nvSpPr>
          <p:cNvPr id="65" name="Rounded Rectangle 64"/>
          <p:cNvSpPr/>
          <p:nvPr/>
        </p:nvSpPr>
        <p:spPr>
          <a:xfrm>
            <a:off x="2638598" y="4873032"/>
            <a:ext cx="1474214" cy="657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Delta Encoding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002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6 L -0.00764 0.07593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3796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L 0.04358 0.07408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" y="3704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0.08889 0.07593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44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31" grpId="0" animBg="1"/>
      <p:bldP spid="2048" grpId="0" animBg="1"/>
      <p:bldP spid="44" grpId="0" animBg="1"/>
      <p:bldP spid="45" grpId="0" animBg="1"/>
      <p:bldP spid="46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3" grpId="0" animBg="1"/>
      <p:bldP spid="6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Step #1</a:t>
            </a:r>
            <a:r>
              <a:rPr lang="en-US" dirty="0" smtClean="0"/>
              <a:t>. Detecting the key words that exceed the usual number of appearances in searches</a:t>
            </a:r>
          </a:p>
          <a:p>
            <a:pPr lvl="1"/>
            <a:r>
              <a:rPr lang="en-US" dirty="0" smtClean="0"/>
              <a:t>Relative frequency over the same hour in the reference day ( ≥ 5x)</a:t>
            </a:r>
          </a:p>
          <a:p>
            <a:pPr lvl="1"/>
            <a:r>
              <a:rPr lang="en-US" dirty="0" smtClean="0"/>
              <a:t>Absolute </a:t>
            </a:r>
            <a:r>
              <a:rPr lang="en-US" dirty="0"/>
              <a:t>counters (</a:t>
            </a:r>
            <a:r>
              <a:rPr lang="en-US" dirty="0" smtClean="0"/>
              <a:t>≥ 100 queries) to be statistically significant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Step #2</a:t>
            </a:r>
            <a:r>
              <a:rPr lang="en-US" dirty="0" smtClean="0"/>
              <a:t>. Group together the words that are frequently searched together</a:t>
            </a:r>
          </a:p>
          <a:p>
            <a:pPr lvl="1"/>
            <a:r>
              <a:rPr lang="en-US" dirty="0" smtClean="0"/>
              <a:t>≥ 20% of the searches that include one word, also have a second word in the same search query</a:t>
            </a:r>
          </a:p>
          <a:p>
            <a:pPr lvl="2"/>
            <a:r>
              <a:rPr lang="en-US" dirty="0" smtClean="0"/>
              <a:t>For example, “marathon” and “explosion” – 93%</a:t>
            </a:r>
          </a:p>
          <a:p>
            <a:pPr lvl="2"/>
            <a:endParaRPr lang="en-US" dirty="0" smtClean="0"/>
          </a:p>
          <a:p>
            <a:r>
              <a:rPr lang="en-US" b="1" dirty="0" smtClean="0"/>
              <a:t>Step #3</a:t>
            </a:r>
            <a:r>
              <a:rPr lang="en-US" dirty="0" smtClean="0"/>
              <a:t>. If there are multiple trends that have a word in the intersection -&gt; merge them</a:t>
            </a:r>
          </a:p>
          <a:p>
            <a:pPr lvl="1"/>
            <a:r>
              <a:rPr lang="en-US" dirty="0" smtClean="0"/>
              <a:t>For example, “news”, “</a:t>
            </a:r>
            <a:r>
              <a:rPr lang="en-US" dirty="0" err="1" smtClean="0"/>
              <a:t>cnn</a:t>
            </a:r>
            <a:r>
              <a:rPr lang="en-US" dirty="0" smtClean="0"/>
              <a:t>”, “fox” is first detected as a separate trend, but later joined with the rest of the </a:t>
            </a:r>
            <a:r>
              <a:rPr lang="en-US" dirty="0" err="1" smtClean="0"/>
              <a:t>boston</a:t>
            </a:r>
            <a:r>
              <a:rPr lang="en-US" dirty="0" smtClean="0"/>
              <a:t> marathon bombing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437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 Detection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Step #4.</a:t>
            </a:r>
            <a:r>
              <a:rPr lang="en-US" sz="2400" dirty="0" smtClean="0"/>
              <a:t> Evaluate the overall importance of the resulting set of words (based on the number of “strongly” matching queries -&gt; </a:t>
            </a:r>
            <a:r>
              <a:rPr lang="en-US" sz="2400" b="1" dirty="0" smtClean="0"/>
              <a:t>forward pass</a:t>
            </a:r>
            <a:r>
              <a:rPr lang="en-US" sz="2400" dirty="0" smtClean="0"/>
              <a:t>)</a:t>
            </a:r>
          </a:p>
          <a:p>
            <a:pPr lvl="1"/>
            <a:r>
              <a:rPr lang="en-US" sz="2000" dirty="0" smtClean="0"/>
              <a:t>Should be ≥ 1000 of matching queries per hour</a:t>
            </a:r>
          </a:p>
          <a:p>
            <a:pPr lvl="1"/>
            <a:r>
              <a:rPr lang="en-US" sz="2000" dirty="0"/>
              <a:t>Should be </a:t>
            </a:r>
            <a:r>
              <a:rPr lang="en-US" sz="2000" dirty="0" smtClean="0"/>
              <a:t>≥ 0.5% of matching queries over all queries per hour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Step </a:t>
            </a:r>
            <a:r>
              <a:rPr lang="en-US" sz="2400" b="1" dirty="0"/>
              <a:t>#5</a:t>
            </a:r>
            <a:r>
              <a:rPr lang="en-US" sz="2400" b="1" dirty="0" smtClean="0"/>
              <a:t>.</a:t>
            </a:r>
            <a:r>
              <a:rPr lang="en-US" sz="2400" dirty="0" smtClean="0"/>
              <a:t> For all “strongly” matching queries find all resulting clicks, and then perform </a:t>
            </a:r>
            <a:r>
              <a:rPr lang="en-US" sz="2400" b="1" dirty="0" smtClean="0"/>
              <a:t>backward pass </a:t>
            </a:r>
            <a:r>
              <a:rPr lang="en-US" sz="2400" dirty="0" smtClean="0"/>
              <a:t>to find all queries that lead to these clicks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b="1" dirty="0" smtClean="0"/>
              <a:t>Step #6.</a:t>
            </a:r>
            <a:r>
              <a:rPr lang="en-US" sz="2400" dirty="0" smtClean="0"/>
              <a:t> Form a corresponding cache for the trend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8318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48768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Motivation &amp; Background</a:t>
            </a:r>
          </a:p>
          <a:p>
            <a:r>
              <a:rPr lang="en-US" sz="4000" dirty="0" err="1" smtClean="0">
                <a:solidFill>
                  <a:schemeClr val="bg1">
                    <a:lumMod val="65000"/>
                  </a:schemeClr>
                </a:solidFill>
              </a:rPr>
              <a:t>PocketTrend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Data Analysis</a:t>
            </a:r>
            <a:endParaRPr lang="en-US" sz="40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4000" dirty="0" err="1" smtClean="0">
                <a:solidFill>
                  <a:schemeClr val="bg1">
                    <a:lumMod val="65000"/>
                  </a:schemeClr>
                </a:solidFill>
                <a:cs typeface="Calibri"/>
              </a:rPr>
              <a:t>PocketTrend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cs typeface="Calibri"/>
              </a:rPr>
              <a:t>: Implementation</a:t>
            </a:r>
          </a:p>
          <a:p>
            <a:r>
              <a:rPr lang="en-US" sz="4000" dirty="0" smtClean="0">
                <a:solidFill>
                  <a:srgbClr val="009900"/>
                </a:solidFill>
                <a:cs typeface="Calibri"/>
              </a:rPr>
              <a:t>Evaluation</a:t>
            </a:r>
          </a:p>
          <a:p>
            <a:r>
              <a:rPr lang="en-US" sz="4000" dirty="0" smtClean="0">
                <a:cs typeface="Calibri"/>
              </a:rPr>
              <a:t>Conclusion</a:t>
            </a:r>
            <a:r>
              <a:rPr lang="en-US" sz="4000" dirty="0" smtClean="0"/>
              <a:t> </a:t>
            </a:r>
          </a:p>
          <a:p>
            <a:r>
              <a:rPr lang="en-US" sz="4000" dirty="0" smtClean="0"/>
              <a:t>Future Work</a:t>
            </a:r>
          </a:p>
          <a:p>
            <a:endParaRPr lang="en-US" dirty="0" smtClean="0"/>
          </a:p>
          <a:p>
            <a:endParaRPr lang="en-US" dirty="0" smtClean="0">
              <a:solidFill>
                <a:srgbClr val="009900"/>
              </a:solidFill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0075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Trend Development over Time - 2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37</a:t>
            </a:fld>
            <a:endParaRPr lang="en-US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00400" y="6019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USA Presidential Elections</a:t>
            </a:r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7971822"/>
              </p:ext>
            </p:extLst>
          </p:nvPr>
        </p:nvGraphicFramePr>
        <p:xfrm>
          <a:off x="533400" y="1295400"/>
          <a:ext cx="8077199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951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Size Sensitivity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38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707806"/>
              </p:ext>
            </p:extLst>
          </p:nvPr>
        </p:nvGraphicFramePr>
        <p:xfrm>
          <a:off x="263056" y="1219200"/>
          <a:ext cx="845820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969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 Web Content?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39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9735659"/>
              </p:ext>
            </p:extLst>
          </p:nvPr>
        </p:nvGraphicFramePr>
        <p:xfrm>
          <a:off x="381000" y="1600200"/>
          <a:ext cx="7467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00400" y="47244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USA Presidential Elections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838200" y="5334000"/>
            <a:ext cx="75438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Users tend to use the trending cache within first 10 hours, hence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PocketSearch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is not going to be effective for Web content.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560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221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PocketSearch</a:t>
            </a:r>
            <a:r>
              <a:rPr lang="en-US" dirty="0" smtClean="0"/>
              <a:t> Limitations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913021" y="6167775"/>
            <a:ext cx="533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USA Presidential Elections</a:t>
            </a:r>
            <a:endParaRPr lang="en-US" sz="2800" b="1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4786702"/>
              </p:ext>
            </p:extLst>
          </p:nvPr>
        </p:nvGraphicFramePr>
        <p:xfrm>
          <a:off x="152400" y="1066800"/>
          <a:ext cx="8670130" cy="4941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141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with </a:t>
            </a:r>
            <a:r>
              <a:rPr lang="en-US" dirty="0" err="1" smtClean="0"/>
              <a:t>PocketSearch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40</a:t>
            </a:fld>
            <a:endParaRPr lang="en-US" alt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9623371"/>
              </p:ext>
            </p:extLst>
          </p:nvPr>
        </p:nvGraphicFramePr>
        <p:xfrm>
          <a:off x="304800" y="1219200"/>
          <a:ext cx="8382000" cy="4700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838200" y="5867400"/>
            <a:ext cx="75438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PocketTrend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can help in the cases  when we have active trend. </a:t>
            </a:r>
          </a:p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With and without  </a:t>
            </a:r>
            <a:r>
              <a:rPr lang="en-US" dirty="0" err="1" smtClean="0">
                <a:solidFill>
                  <a:schemeClr val="bg2">
                    <a:lumMod val="10000"/>
                  </a:schemeClr>
                </a:solidFill>
              </a:rPr>
              <a:t>PocketSearch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55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Comparison with </a:t>
            </a:r>
            <a:r>
              <a:rPr lang="en-US" dirty="0" err="1" smtClean="0"/>
              <a:t>PocketSearch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41</a:t>
            </a:fld>
            <a:endParaRPr lang="en-US" alt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540207"/>
              </p:ext>
            </p:extLst>
          </p:nvPr>
        </p:nvGraphicFramePr>
        <p:xfrm>
          <a:off x="457200" y="1143000"/>
          <a:ext cx="8077200" cy="5124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429000" y="6223591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Boston Marathon Bombing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25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8913667"/>
              </p:ext>
            </p:extLst>
          </p:nvPr>
        </p:nvGraphicFramePr>
        <p:xfrm>
          <a:off x="-152400" y="1324454"/>
          <a:ext cx="8610600" cy="453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Overhead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42</a:t>
            </a:fld>
            <a:endParaRPr lang="en-US" alt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600200" y="5898832"/>
            <a:ext cx="63246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Passive updates strategy is more efficient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625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7" name="Diagram 2056"/>
          <p:cNvGraphicFramePr/>
          <p:nvPr>
            <p:extLst>
              <p:ext uri="{D42A27DB-BD31-4B8C-83A1-F6EECF244321}">
                <p14:modId xmlns:p14="http://schemas.microsoft.com/office/powerpoint/2010/main" val="3586752141"/>
              </p:ext>
            </p:extLst>
          </p:nvPr>
        </p:nvGraphicFramePr>
        <p:xfrm>
          <a:off x="7010400" y="801206"/>
          <a:ext cx="1676400" cy="259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181" y="77056"/>
            <a:ext cx="8229600" cy="1143000"/>
          </a:xfrm>
        </p:spPr>
        <p:txBody>
          <a:bodyPr/>
          <a:lstStyle/>
          <a:p>
            <a:r>
              <a:rPr lang="en-US" dirty="0" err="1" smtClean="0"/>
              <a:t>PocketTrend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43</a:t>
            </a:fld>
            <a:endParaRPr lang="en-US" alt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71600" y="1600200"/>
            <a:ext cx="1600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Trend Detection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50853" y="1600200"/>
            <a:ext cx="1600200" cy="685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Query Cache Formation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4648200" y="1910413"/>
            <a:ext cx="685800" cy="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4" descr="Nokia Lumia 1020 for AT&amp;T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5" r="33111"/>
          <a:stretch/>
        </p:blipFill>
        <p:spPr bwMode="auto">
          <a:xfrm>
            <a:off x="5791200" y="2988678"/>
            <a:ext cx="609600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Apple iPhone 5 (T-Mobile) : Fro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1" y="2988676"/>
            <a:ext cx="484310" cy="94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static.knowyourmobile.com/sites/knowyourmobilecom/files/styles/gallery_wide/public/galaxy_s4_zoom_1.jpg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5" r="29918"/>
          <a:stretch/>
        </p:blipFill>
        <p:spPr bwMode="auto">
          <a:xfrm>
            <a:off x="6553200" y="2988677"/>
            <a:ext cx="573852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Arrow Connector 16"/>
          <p:cNvCxnSpPr>
            <a:endCxn id="13" idx="0"/>
          </p:cNvCxnSpPr>
          <p:nvPr/>
        </p:nvCxnSpPr>
        <p:spPr>
          <a:xfrm flipH="1">
            <a:off x="6096000" y="2362199"/>
            <a:ext cx="67834" cy="626479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327003" y="2362199"/>
            <a:ext cx="523892" cy="62647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578180" y="2349551"/>
            <a:ext cx="955113" cy="619097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407945" y="1534714"/>
            <a:ext cx="1157036" cy="208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bg2">
                    <a:lumMod val="10000"/>
                  </a:schemeClr>
                </a:solidFill>
              </a:rPr>
              <a:t>b</a:t>
            </a:r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oston+bomb</a:t>
            </a:r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048" name="Rectangle 2047"/>
          <p:cNvSpPr/>
          <p:nvPr/>
        </p:nvSpPr>
        <p:spPr>
          <a:xfrm>
            <a:off x="3407944" y="1541340"/>
            <a:ext cx="1157037" cy="7381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3200400" y="1161867"/>
            <a:ext cx="1143000" cy="51453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Trending Words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200400" y="1752600"/>
            <a:ext cx="1143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Word Grouping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200400" y="2349551"/>
            <a:ext cx="1143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“Strong”</a:t>
            </a:r>
          </a:p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Matching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200400" y="2946502"/>
            <a:ext cx="1143000" cy="5334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Backward Pass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407945" y="1724220"/>
            <a:ext cx="1157036" cy="208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boston+marathon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407945" y="1915914"/>
            <a:ext cx="1157036" cy="189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bg2">
                    <a:lumMod val="10000"/>
                  </a:schemeClr>
                </a:solidFill>
              </a:rPr>
              <a:t>…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407945" y="2096606"/>
            <a:ext cx="1157036" cy="1895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chemeClr val="bg2">
                    <a:lumMod val="10000"/>
                  </a:schemeClr>
                </a:solidFill>
              </a:rPr>
              <a:t>boston+explosion</a:t>
            </a:r>
            <a:endParaRPr lang="en-US" sz="10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0" name="Picture 49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5304" y="3968979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51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3044" y="3957014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6" descr="https://encrypted-tbn3.gstatic.com/images?q=tbn:ANd9GcQNF7PGfpURkfUCJ8XvoXx5YCY4j_hPc6uSAMsuvvmqdHv1ef4gYQ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442" y="3960327"/>
            <a:ext cx="814506" cy="81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" name="Rectangle 55"/>
          <p:cNvSpPr/>
          <p:nvPr/>
        </p:nvSpPr>
        <p:spPr>
          <a:xfrm>
            <a:off x="6073322" y="23545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290841" y="23545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562393" y="2354566"/>
            <a:ext cx="184271" cy="1439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8" name="Picture 8" descr="http://inventionsup.com/wp-content/uploads/2013/06/Data_Compression_Invention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2287" y="3929916"/>
            <a:ext cx="728143" cy="65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0" name="Straight Arrow Connector 59"/>
          <p:cNvCxnSpPr>
            <a:stCxn id="2048" idx="2"/>
          </p:cNvCxnSpPr>
          <p:nvPr/>
        </p:nvCxnSpPr>
        <p:spPr>
          <a:xfrm flipH="1">
            <a:off x="2215040" y="2279486"/>
            <a:ext cx="1771423" cy="1499171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2640586" y="3929915"/>
            <a:ext cx="1474214" cy="657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Data Compression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61" name="Picture 206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77372" y="4876800"/>
            <a:ext cx="743058" cy="698700"/>
          </a:xfrm>
          <a:prstGeom prst="rect">
            <a:avLst/>
          </a:prstGeom>
        </p:spPr>
      </p:pic>
      <p:sp>
        <p:nvSpPr>
          <p:cNvPr id="65" name="Rounded Rectangle 64"/>
          <p:cNvSpPr/>
          <p:nvPr/>
        </p:nvSpPr>
        <p:spPr>
          <a:xfrm>
            <a:off x="2638598" y="4873032"/>
            <a:ext cx="1474214" cy="657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Delta Encoding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49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450E9E50-8BCF-4792-8829-F8465EDC5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E0915890-251F-4D13-B594-CF602EEBD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76781F9E-EB44-4722-B60F-B9AF92CC7E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135F4803-F21F-4EDA-904F-27C8183AB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2057">
                                            <p:graphicEl>
                                              <a:dgm id="{450E9E50-8BCF-4792-8829-F8465EDC58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450E9E50-8BCF-4792-8829-F8465EDC58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2057">
                                            <p:graphicEl>
                                              <a:dgm id="{E0915890-251F-4D13-B594-CF602EEBDF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E0915890-251F-4D13-B594-CF602EEBDF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057">
                                            <p:graphicEl>
                                              <a:dgm id="{76781F9E-EB44-4722-B60F-B9AF92CC7E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76781F9E-EB44-4722-B60F-B9AF92CC7E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057">
                                            <p:graphicEl>
                                              <a:dgm id="{135F4803-F21F-4EDA-904F-27C8183AB1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>
                                            <p:graphicEl>
                                              <a:dgm id="{135F4803-F21F-4EDA-904F-27C8183AB1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6 L -0.00764 0.07593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2" y="3796"/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L 0.04358 0.07408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0" y="3704"/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0.08889 0.07593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44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57" grpId="0" uiExpand="1">
        <p:bldSub>
          <a:bldDgm bld="one"/>
        </p:bldSub>
      </p:bldGraphic>
      <p:bldGraphic spid="2057" grpId="1" uiExpand="1">
        <p:bldSub>
          <a:bldDgm bld="one"/>
        </p:bldSub>
      </p:bldGraphic>
      <p:bldP spid="5" grpId="0" animBg="1"/>
      <p:bldP spid="7" grpId="0" animBg="1"/>
      <p:bldP spid="31" grpId="0" animBg="1"/>
      <p:bldP spid="2048" grpId="0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5" grpId="0" animBg="1"/>
      <p:bldP spid="46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3" grpId="0" animBg="1"/>
      <p:bldP spid="6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Boston Marathon Bombing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Event happened (11:49am PDT)</a:t>
            </a:r>
          </a:p>
          <a:p>
            <a:r>
              <a:rPr lang="en-US" dirty="0" smtClean="0"/>
              <a:t>The words: </a:t>
            </a:r>
            <a:r>
              <a:rPr lang="en-US" dirty="0" err="1" smtClean="0"/>
              <a:t>boston</a:t>
            </a:r>
            <a:r>
              <a:rPr lang="en-US" dirty="0" smtClean="0"/>
              <a:t>, marathon, bombing are detected to be “trending” within 20 minutes</a:t>
            </a:r>
          </a:p>
          <a:p>
            <a:r>
              <a:rPr lang="en-US" dirty="0" smtClean="0"/>
              <a:t>In parallel, several other key words became more trending than usual, e.g., </a:t>
            </a:r>
            <a:r>
              <a:rPr lang="en-US" dirty="0" err="1" smtClean="0"/>
              <a:t>cnn</a:t>
            </a:r>
            <a:r>
              <a:rPr lang="en-US" dirty="0" smtClean="0"/>
              <a:t>, fox, new</a:t>
            </a:r>
          </a:p>
          <a:p>
            <a:r>
              <a:rPr lang="en-US" dirty="0" smtClean="0"/>
              <a:t>At the end of the hour (~1pm): the trend was detected with </a:t>
            </a:r>
            <a:r>
              <a:rPr lang="en-US" dirty="0"/>
              <a:t>the words: </a:t>
            </a:r>
            <a:endParaRPr lang="en-US" dirty="0" smtClean="0"/>
          </a:p>
          <a:p>
            <a:pPr lvl="1"/>
            <a:r>
              <a:rPr lang="en-US" dirty="0" smtClean="0"/>
              <a:t>marathon</a:t>
            </a:r>
            <a:r>
              <a:rPr lang="en-US" dirty="0"/>
              <a:t>, </a:t>
            </a:r>
            <a:r>
              <a:rPr lang="en-US" dirty="0" err="1"/>
              <a:t>boston</a:t>
            </a:r>
            <a:r>
              <a:rPr lang="en-US" dirty="0"/>
              <a:t>, explosion, news, fox, bomb, </a:t>
            </a:r>
            <a:r>
              <a:rPr lang="en-US" dirty="0" err="1" smtClean="0"/>
              <a:t>cnn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358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 smtClean="0"/>
              <a:t>Prior Work</a:t>
            </a:r>
            <a:r>
              <a:rPr lang="en-US" b="1" dirty="0" smtClean="0"/>
              <a:t> on Trend Detection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45</a:t>
            </a:fld>
            <a:endParaRPr lang="en-US" alt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524000"/>
            <a:ext cx="8458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76400"/>
            <a:ext cx="8458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Mostly data center driven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 smtClean="0">
                <a:latin typeface="Calibri" pitchFamily="34" charset="0"/>
                <a:cs typeface="Calibri" pitchFamily="34" charset="0"/>
              </a:rPr>
              <a:t>System aspects are not covered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PocketSearch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430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to Prior Work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End-to-end system/evaluation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648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PocketTrend</a:t>
            </a:r>
            <a:r>
              <a:rPr lang="en-US" dirty="0" smtClean="0"/>
              <a:t>: Key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Detect the current </a:t>
            </a:r>
            <a:r>
              <a:rPr lang="en-US" b="1" dirty="0" smtClean="0"/>
              <a:t>trend</a:t>
            </a:r>
            <a:r>
              <a:rPr lang="en-US" dirty="0" smtClean="0"/>
              <a:t> based on the “unusual” word frequencies, e.g., </a:t>
            </a:r>
            <a:r>
              <a:rPr lang="en-US" dirty="0" err="1" smtClean="0"/>
              <a:t>boston+marathon+bombing</a:t>
            </a:r>
            <a:endParaRPr lang="en-US" dirty="0" smtClean="0"/>
          </a:p>
          <a:p>
            <a:r>
              <a:rPr lang="en-US" dirty="0" smtClean="0"/>
              <a:t>Collect the top search queries and web sites clicks that belong to the trend and cache them</a:t>
            </a:r>
          </a:p>
          <a:p>
            <a:r>
              <a:rPr lang="en-US" dirty="0" smtClean="0"/>
              <a:t>Deliver the cache to the mobile phone users (either actively or lazily, + compression and diffing or delta encoding)</a:t>
            </a:r>
          </a:p>
          <a:p>
            <a:r>
              <a:rPr lang="en-US" dirty="0" smtClean="0"/>
              <a:t>Perform periodic updates with the new cache version (if needed)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750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Search queries – up to 5x with XPRESS9 level 12</a:t>
            </a:r>
          </a:p>
          <a:p>
            <a:endParaRPr lang="en-US" dirty="0" smtClean="0"/>
          </a:p>
          <a:p>
            <a:r>
              <a:rPr lang="en-US" dirty="0" smtClean="0"/>
              <a:t>Web-links – up to 4.5x with </a:t>
            </a:r>
            <a:r>
              <a:rPr lang="en-US" dirty="0"/>
              <a:t>XPRESS9 level 12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398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Explore web-content opportunities</a:t>
            </a:r>
          </a:p>
          <a:p>
            <a:pPr lvl="1"/>
            <a:r>
              <a:rPr lang="en-US" dirty="0" smtClean="0"/>
              <a:t>Delta-encoding and diffing of the web-pages</a:t>
            </a:r>
          </a:p>
          <a:p>
            <a:pPr lvl="1"/>
            <a:r>
              <a:rPr lang="en-US" dirty="0" smtClean="0"/>
              <a:t>Compression opportunities for similar </a:t>
            </a:r>
            <a:r>
              <a:rPr lang="en-US" dirty="0" smtClean="0"/>
              <a:t>web-pages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Comparison with desktop </a:t>
            </a:r>
            <a:r>
              <a:rPr lang="en-US" dirty="0" smtClean="0"/>
              <a:t>traffic</a:t>
            </a:r>
          </a:p>
          <a:p>
            <a:endParaRPr lang="en-US" dirty="0" smtClean="0"/>
          </a:p>
          <a:p>
            <a:r>
              <a:rPr lang="en-US" dirty="0" smtClean="0"/>
              <a:t>Searching for more trending events over longer periods of 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49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620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Motivation for </a:t>
            </a:r>
            <a:r>
              <a:rPr lang="en-US" dirty="0" err="1" smtClean="0"/>
              <a:t>PocketTrend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17638"/>
            <a:ext cx="8382000" cy="4754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User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 perspective</a:t>
            </a: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Improve real-time user experience by delivering “trending” queries/content ahead of time</a:t>
            </a: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cs typeface="Calibri" pitchFamily="34" charset="0"/>
              </a:rPr>
              <a:t>Longer battery life by decreasing the number of radio activations</a:t>
            </a: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Data center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perspective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Avoid worst-case scenarios with higher than normal peaks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914400" lvl="1" indent="-457200">
              <a:spcBef>
                <a:spcPct val="20000"/>
              </a:spcBef>
              <a:buFont typeface="Wingdings" panose="05000000000000000000" pitchFamily="2" charset="2"/>
              <a:buChar char="ü"/>
              <a:defRPr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Potential energy savings by servicing fewer queries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19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Data-driven analysis:</a:t>
            </a:r>
          </a:p>
          <a:p>
            <a:r>
              <a:rPr lang="en-US" sz="2400" dirty="0" smtClean="0"/>
              <a:t>Search queries from Bing users</a:t>
            </a:r>
          </a:p>
          <a:p>
            <a:r>
              <a:rPr lang="en-US" sz="2400" b="1" dirty="0" smtClean="0"/>
              <a:t>1 million </a:t>
            </a:r>
            <a:r>
              <a:rPr lang="en-US" sz="2400" dirty="0" smtClean="0"/>
              <a:t>unique </a:t>
            </a:r>
            <a:r>
              <a:rPr lang="en-US" sz="2400" dirty="0" smtClean="0"/>
              <a:t>users in US</a:t>
            </a:r>
            <a:endParaRPr lang="en-US" sz="2400" dirty="0" smtClean="0"/>
          </a:p>
          <a:p>
            <a:r>
              <a:rPr lang="en-US" sz="2400" dirty="0" smtClean="0"/>
              <a:t>2 months of the data analyzed</a:t>
            </a:r>
          </a:p>
          <a:p>
            <a:pPr marL="0" indent="0">
              <a:buNone/>
            </a:pPr>
            <a:r>
              <a:rPr lang="en-US" sz="2400" dirty="0" smtClean="0"/>
              <a:t>Information available:</a:t>
            </a:r>
          </a:p>
          <a:p>
            <a:r>
              <a:rPr lang="en-US" sz="2400" dirty="0" smtClean="0"/>
              <a:t>User ID </a:t>
            </a:r>
            <a:r>
              <a:rPr lang="en-US" sz="2400" dirty="0" smtClean="0"/>
              <a:t>(</a:t>
            </a:r>
            <a:r>
              <a:rPr lang="en-US" sz="2400" dirty="0" smtClean="0"/>
              <a:t>encrypted and hashed</a:t>
            </a:r>
            <a:r>
              <a:rPr lang="en-US" sz="2400" dirty="0" smtClean="0"/>
              <a:t>)</a:t>
            </a:r>
            <a:endParaRPr lang="en-US" sz="2400" dirty="0" smtClean="0"/>
          </a:p>
          <a:p>
            <a:r>
              <a:rPr lang="en-US" sz="2400" dirty="0" smtClean="0"/>
              <a:t>Search query</a:t>
            </a:r>
          </a:p>
          <a:p>
            <a:r>
              <a:rPr lang="en-US" sz="2400" dirty="0" smtClean="0"/>
              <a:t>Full URLs visited (“clicks”)</a:t>
            </a:r>
          </a:p>
          <a:p>
            <a:r>
              <a:rPr lang="en-US" sz="2400" dirty="0" smtClean="0"/>
              <a:t>Timestamp</a:t>
            </a:r>
          </a:p>
          <a:p>
            <a:r>
              <a:rPr lang="en-US" sz="2400" dirty="0" smtClean="0"/>
              <a:t>Geographical location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pic>
        <p:nvPicPr>
          <p:cNvPr id="5" name="Picture 4" descr="Nokia Lumia 1020 for AT&amp;T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15" r="33111"/>
          <a:stretch/>
        </p:blipFill>
        <p:spPr bwMode="auto">
          <a:xfrm>
            <a:off x="5638800" y="1628032"/>
            <a:ext cx="609600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Apple iPhone 5 (T-Mobile) : Fro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1" y="1628030"/>
            <a:ext cx="484310" cy="941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static.knowyourmobile.com/sites/knowyourmobilecom/files/styles/gallery_wide/public/galaxy_s4_zoom_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55" r="29918"/>
          <a:stretch/>
        </p:blipFill>
        <p:spPr bwMode="auto">
          <a:xfrm>
            <a:off x="6400800" y="1628031"/>
            <a:ext cx="573852" cy="96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2904" y="2608333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http://ts2.mm.bing.net/images/thumbnail.aspx?q=406643615825&amp;id=a7e6482f49cee4c6bac2afa8bf754b88&amp;url=http%3a%2f%2ficons.iconarchive.com%2ficons%2fartua%2fdragon-soft%2f512%2fUser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644" y="2596368"/>
            <a:ext cx="814164" cy="814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s://encrypted-tbn3.gstatic.com/images?q=tbn:ANd9GcQNF7PGfpURkfUCJ8XvoXx5YCY4j_hPc6uSAMsuvvmqdHv1ef4gYQ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8042" y="2599681"/>
            <a:ext cx="814506" cy="814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://i1-news.softpedia-static.com/images/news2/Bing-Cashback-Incentives-to-Double-Starting-with-August-10-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484994"/>
            <a:ext cx="2760662" cy="276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30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Push?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7</a:t>
            </a:fld>
            <a:endParaRPr lang="en-US" alt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173480" y="5747702"/>
            <a:ext cx="7543800" cy="609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Very few URLs cover most of the clicks</a:t>
            </a:r>
            <a:endParaRPr lang="en-US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622422"/>
              </p:ext>
            </p:extLst>
          </p:nvPr>
        </p:nvGraphicFramePr>
        <p:xfrm>
          <a:off x="304800" y="1143000"/>
          <a:ext cx="8610600" cy="4549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750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When to Push</a:t>
            </a:r>
            <a:r>
              <a:rPr lang="en-US" dirty="0" smtClean="0"/>
              <a:t>? Pole Election in </a:t>
            </a:r>
            <a:r>
              <a:rPr lang="en-US" dirty="0"/>
              <a:t>R</a:t>
            </a:r>
            <a:r>
              <a:rPr lang="en-US" dirty="0" smtClean="0"/>
              <a:t>ome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228600" y="5736282"/>
            <a:ext cx="8686800" cy="80263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Small window for 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</a:rPr>
              <a:t>update - push immediately</a:t>
            </a:r>
            <a:endParaRPr lang="en-U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6879500"/>
              </p:ext>
            </p:extLst>
          </p:nvPr>
        </p:nvGraphicFramePr>
        <p:xfrm>
          <a:off x="360521" y="1295400"/>
          <a:ext cx="8341519" cy="417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4367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91600" cy="11890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When to Push? </a:t>
            </a:r>
            <a:r>
              <a:rPr lang="en-US" dirty="0" smtClean="0"/>
              <a:t>US </a:t>
            </a:r>
            <a:r>
              <a:rPr lang="en-US" dirty="0" smtClean="0"/>
              <a:t>Presidential Elections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594FA-E141-4234-AE05-360401972BE7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3685407"/>
              </p:ext>
            </p:extLst>
          </p:nvPr>
        </p:nvGraphicFramePr>
        <p:xfrm>
          <a:off x="182405" y="1185863"/>
          <a:ext cx="8504395" cy="4376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057400" y="5671500"/>
            <a:ext cx="6248400" cy="9144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Larger window for </a:t>
            </a: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update –</a:t>
            </a:r>
          </a:p>
          <a:p>
            <a:pPr algn="ctr"/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</a:rPr>
              <a:t>less aggressive pushes</a:t>
            </a:r>
            <a:endParaRPr lang="en-US" sz="32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89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SAFARI_Templat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SAFARI_Template</Template>
  <TotalTime>0</TotalTime>
  <Words>1920</Words>
  <Application>Microsoft Office PowerPoint</Application>
  <PresentationFormat>On-screen Show (4:3)</PresentationFormat>
  <Paragraphs>450</Paragraphs>
  <Slides>49</Slides>
  <Notes>8</Notes>
  <HiddenSlides>6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Calibri</vt:lpstr>
      <vt:lpstr>Garamond</vt:lpstr>
      <vt:lpstr>Tahoma</vt:lpstr>
      <vt:lpstr>Wingdings</vt:lpstr>
      <vt:lpstr>SAFARI_Template</vt:lpstr>
      <vt:lpstr>1_Edge</vt:lpstr>
      <vt:lpstr>Office Theme</vt:lpstr>
      <vt:lpstr>PocketTrend: Timely Identification and Delivery of Trending Search Content to Mobile Users</vt:lpstr>
      <vt:lpstr>Pocket Cloudlets [ASPLOS’11]</vt:lpstr>
      <vt:lpstr>PocketSearch</vt:lpstr>
      <vt:lpstr>PocketSearch Limitations</vt:lpstr>
      <vt:lpstr>Motivation for PocketTrend</vt:lpstr>
      <vt:lpstr>Data Analysis</vt:lpstr>
      <vt:lpstr>What to Push?</vt:lpstr>
      <vt:lpstr>When to Push? Pole Election in Rome</vt:lpstr>
      <vt:lpstr>When to Push? US Presidential Elections</vt:lpstr>
      <vt:lpstr>Whom to Push? Pairs of Events</vt:lpstr>
      <vt:lpstr>Whom to Push? (2)</vt:lpstr>
      <vt:lpstr>PocketTrend: Analysis Summary</vt:lpstr>
      <vt:lpstr>Outline</vt:lpstr>
      <vt:lpstr>PocketTrend: Key Idea</vt:lpstr>
      <vt:lpstr>Trend Detection</vt:lpstr>
      <vt:lpstr>Trend Detection</vt:lpstr>
      <vt:lpstr>Trend Detection</vt:lpstr>
      <vt:lpstr>Trend Detection</vt:lpstr>
      <vt:lpstr>Trend Detection</vt:lpstr>
      <vt:lpstr>Trend Detection Example</vt:lpstr>
      <vt:lpstr>Typical Trends</vt:lpstr>
      <vt:lpstr>Trend Development over Time </vt:lpstr>
      <vt:lpstr>Different Update Strategies</vt:lpstr>
      <vt:lpstr>Methodology</vt:lpstr>
      <vt:lpstr>Results: Presidential Elections</vt:lpstr>
      <vt:lpstr>Results: Boston Marathon</vt:lpstr>
      <vt:lpstr>Effectiveness Analysis</vt:lpstr>
      <vt:lpstr>Cache Effectiveness</vt:lpstr>
      <vt:lpstr>Cache Size Sensitivity</vt:lpstr>
      <vt:lpstr>Conclusions</vt:lpstr>
      <vt:lpstr>PocketTrend: Timely Identification and Delivery of Trending Search Content to Mobile Users</vt:lpstr>
      <vt:lpstr>PocketTrend: Key Idea</vt:lpstr>
      <vt:lpstr>PocketTrend: Architecture</vt:lpstr>
      <vt:lpstr>Trend Detection</vt:lpstr>
      <vt:lpstr>Trend Detection - 2</vt:lpstr>
      <vt:lpstr>Outline</vt:lpstr>
      <vt:lpstr>Trend Development over Time - 2 </vt:lpstr>
      <vt:lpstr>Cache Size Sensitivity</vt:lpstr>
      <vt:lpstr>How about Web Content?</vt:lpstr>
      <vt:lpstr>Comparison with PocketSearch</vt:lpstr>
      <vt:lpstr>Comparison with PocketSearch (2)</vt:lpstr>
      <vt:lpstr>Overhead Analysis</vt:lpstr>
      <vt:lpstr>PocketTrend</vt:lpstr>
      <vt:lpstr>Boston Marathon Bombing Example</vt:lpstr>
      <vt:lpstr>Prior Work on Trend Detection</vt:lpstr>
      <vt:lpstr>Comparison to Prior Work  </vt:lpstr>
      <vt:lpstr>PocketTrend: Key Ideas</vt:lpstr>
      <vt:lpstr>Effect of Compression</vt:lpstr>
      <vt:lpstr>Future Work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2011-01-11T20:10:42Z</dcterms:created>
  <dcterms:modified xsi:type="dcterms:W3CDTF">2015-05-21T09:13:40Z</dcterms:modified>
</cp:coreProperties>
</file>