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3" r:id="rId4"/>
    <p:sldId id="265" r:id="rId5"/>
    <p:sldId id="266" r:id="rId6"/>
    <p:sldId id="267" r:id="rId7"/>
    <p:sldId id="268" r:id="rId8"/>
    <p:sldId id="299" r:id="rId9"/>
    <p:sldId id="310" r:id="rId10"/>
    <p:sldId id="276" r:id="rId11"/>
    <p:sldId id="321" r:id="rId12"/>
    <p:sldId id="322" r:id="rId13"/>
    <p:sldId id="32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8"/>
    <p:restoredTop sz="99069" autoAdjust="0"/>
  </p:normalViewPr>
  <p:slideViewPr>
    <p:cSldViewPr snapToGrid="0" snapToObjects="1">
      <p:cViewPr>
        <p:scale>
          <a:sx n="112" d="100"/>
          <a:sy n="112" d="100"/>
        </p:scale>
        <p:origin x="143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1956-20CF-3B41-B531-FADB38DF34C4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F885B-35B4-C64B-9593-4F19F88D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3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F0D7-206E-A247-8D79-EF2551494374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1CAE-2F3B-4B4E-B207-6978DA84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Relationship Id="rId11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4888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Variational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8080" y="4007269"/>
            <a:ext cx="515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Presentation by Yuri Burda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5195" y="4776350"/>
            <a:ext cx="4956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CS2523, 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14106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Noteable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91009"/>
            <a:ext cx="8271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Maaløe</a:t>
            </a:r>
            <a:r>
              <a:rPr lang="en-US" sz="2400" i="1" dirty="0"/>
              <a:t>, C. </a:t>
            </a:r>
            <a:r>
              <a:rPr lang="en-US" sz="2400" i="1" dirty="0" err="1"/>
              <a:t>Sønderby</a:t>
            </a:r>
            <a:r>
              <a:rPr lang="en-US" sz="2400" i="1" dirty="0"/>
              <a:t>, S. </a:t>
            </a:r>
            <a:r>
              <a:rPr lang="en-US" sz="2400" i="1" dirty="0" err="1"/>
              <a:t>Sønderby</a:t>
            </a:r>
            <a:r>
              <a:rPr lang="en-US" sz="2400" i="1" dirty="0"/>
              <a:t>, </a:t>
            </a:r>
            <a:r>
              <a:rPr lang="en-US" sz="2400" i="1" dirty="0" err="1"/>
              <a:t>Winther</a:t>
            </a:r>
            <a:r>
              <a:rPr lang="en-US" sz="2400" i="1" dirty="0"/>
              <a:t> (2015) – 0.96% error on MNIST with 100 labeled examples</a:t>
            </a:r>
          </a:p>
          <a:p>
            <a:endParaRPr lang="en-US" dirty="0"/>
          </a:p>
        </p:txBody>
      </p:sp>
      <p:pic>
        <p:nvPicPr>
          <p:cNvPr id="2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200" y="2541316"/>
            <a:ext cx="6005007" cy="15343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87146" y="4441167"/>
            <a:ext cx="4609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Classification performance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358346" y="5004888"/>
            <a:ext cx="4337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Semi-supervised model</a:t>
            </a:r>
          </a:p>
          <a:p>
            <a:r>
              <a:rPr lang="en-US" sz="3200" dirty="0" smtClean="0"/>
              <a:t>0.96% error rate</a:t>
            </a:r>
          </a:p>
          <a:p>
            <a:r>
              <a:rPr lang="en-US" sz="3200" dirty="0" smtClean="0"/>
              <a:t>10 examples/class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13405" y="4984513"/>
            <a:ext cx="3830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Feedforward model</a:t>
            </a:r>
          </a:p>
          <a:p>
            <a:r>
              <a:rPr lang="en-US" sz="3200" dirty="0" smtClean="0"/>
              <a:t>≈ 0.94% error rate</a:t>
            </a:r>
          </a:p>
          <a:p>
            <a:r>
              <a:rPr lang="en-US" sz="3200" dirty="0" smtClean="0"/>
              <a:t>6000 examples/class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25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Noteable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9" name="Picture 8" descr="p_weights_order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9914" r="19747" b="9843"/>
          <a:stretch/>
        </p:blipFill>
        <p:spPr>
          <a:xfrm>
            <a:off x="2315610" y="2380163"/>
            <a:ext cx="3923596" cy="4085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591" y="1590261"/>
            <a:ext cx="684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Learns reasonable filters on image patches, digits,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5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Noteable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278" y="1528725"/>
            <a:ext cx="9091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Interpretable latent space: </a:t>
            </a:r>
            <a:r>
              <a:rPr lang="en-US" sz="2400" i="1" dirty="0" err="1" smtClean="0"/>
              <a:t>Kingma</a:t>
            </a:r>
            <a:r>
              <a:rPr lang="en-US" sz="2400" i="1" dirty="0"/>
              <a:t>, </a:t>
            </a:r>
            <a:r>
              <a:rPr lang="en-US" sz="2400" i="1" dirty="0" err="1"/>
              <a:t>Rezende</a:t>
            </a:r>
            <a:r>
              <a:rPr lang="en-US" sz="2400" i="1" dirty="0"/>
              <a:t>, Mohamed, Welling (2014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r>
              <a:rPr lang="en-US" sz="2400" i="1" dirty="0" smtClean="0"/>
              <a:t>Kulkarni</a:t>
            </a:r>
            <a:r>
              <a:rPr lang="en-US" sz="2400" i="1" dirty="0"/>
              <a:t>, Whitney, </a:t>
            </a:r>
            <a:r>
              <a:rPr lang="en-US" sz="2400" i="1" dirty="0" err="1"/>
              <a:t>Kohli</a:t>
            </a:r>
            <a:r>
              <a:rPr lang="en-US" sz="2400" i="1" dirty="0"/>
              <a:t>, </a:t>
            </a:r>
            <a:r>
              <a:rPr lang="en-US" sz="2400" i="1" dirty="0" err="1"/>
              <a:t>Tenenbaum</a:t>
            </a:r>
            <a:r>
              <a:rPr lang="en-US" sz="2400" i="1" dirty="0"/>
              <a:t> (2015)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39" y="2729054"/>
            <a:ext cx="3821088" cy="3950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783272"/>
            <a:ext cx="3703983" cy="38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3396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Variational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4457" y="4419621"/>
            <a:ext cx="5120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Presentation by Yuri Burda</a:t>
            </a:r>
          </a:p>
          <a:p>
            <a:pPr algn="ctr"/>
            <a:r>
              <a:rPr lang="en-US" sz="3200" dirty="0" smtClean="0"/>
              <a:t>CS2523, University of Toronto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4313" y="682294"/>
            <a:ext cx="3344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681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with uncertainty in outputs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2470" y="1417638"/>
            <a:ext cx="3119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Image generation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7324" y="4363513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Mansimov</a:t>
            </a:r>
            <a:r>
              <a:rPr lang="en-US" sz="3200" dirty="0" smtClean="0"/>
              <a:t>, </a:t>
            </a:r>
            <a:r>
              <a:rPr lang="en-US" sz="3200" dirty="0" err="1" smtClean="0"/>
              <a:t>Parisotto</a:t>
            </a:r>
            <a:r>
              <a:rPr lang="en-US" sz="3200" dirty="0" smtClean="0"/>
              <a:t>, Ba, </a:t>
            </a:r>
            <a:r>
              <a:rPr lang="en-US" sz="3200" dirty="0" err="1" smtClean="0"/>
              <a:t>Salakhutdinov</a:t>
            </a:r>
            <a:r>
              <a:rPr lang="en-US" sz="3200" dirty="0" smtClean="0"/>
              <a:t> (2015)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3228" y="2104656"/>
            <a:ext cx="263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elvetica"/>
                <a:cs typeface="Helvetica"/>
              </a:rPr>
              <a:t>A red school bus parked in the parking lot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2645" y="2104656"/>
            <a:ext cx="263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elvetica"/>
                <a:cs typeface="Helvetica"/>
              </a:rPr>
              <a:t>A stop sign is flying in blue skies.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715" y="2925508"/>
            <a:ext cx="2500085" cy="1263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6324" y="1790637"/>
            <a:ext cx="2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57" y="2925507"/>
            <a:ext cx="2500085" cy="1264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10" y="2925507"/>
            <a:ext cx="2558704" cy="12582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095" y="2113802"/>
            <a:ext cx="271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Helvetica"/>
                <a:cs typeface="Helvetica"/>
              </a:rPr>
              <a:t>The decadent chocolate dessert is on the table.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324" y="555364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Speech generation, summary generation, frame prediction in videos, video generation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26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with uncertainty in outputs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2487210"/>
            <a:ext cx="3408090" cy="3585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9356" y="6072343"/>
            <a:ext cx="7200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taken from </a:t>
            </a:r>
            <a:r>
              <a:rPr lang="en-US" sz="2400" dirty="0" err="1" smtClean="0"/>
              <a:t>Kingma</a:t>
            </a:r>
            <a:r>
              <a:rPr lang="en-US" sz="2400" dirty="0" smtClean="0"/>
              <a:t>, </a:t>
            </a:r>
            <a:r>
              <a:rPr lang="en-US" sz="2400" dirty="0" err="1" smtClean="0"/>
              <a:t>Rezende</a:t>
            </a:r>
            <a:r>
              <a:rPr lang="en-US" sz="2400" dirty="0" smtClean="0"/>
              <a:t>, Mohamed, Welling (2014)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08871" y="1660036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Generate random digits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53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Directed Graphical Models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8861" y="5413603"/>
            <a:ext cx="1276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Input data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76" y="5197703"/>
            <a:ext cx="279400" cy="2159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032126" y="2945155"/>
            <a:ext cx="6350" cy="210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78849" y="1261989"/>
            <a:ext cx="265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Latent variables modeling hidden causes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87726" y="4306530"/>
            <a:ext cx="501718" cy="354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762" y="4702902"/>
            <a:ext cx="276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Gaussian for every configuration of latent variables; a kind of infinite mixture </a:t>
            </a:r>
            <a:r>
              <a:rPr lang="en-US" smtClean="0"/>
              <a:t>of Gaussians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43793" y="1748033"/>
            <a:ext cx="245068" cy="564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79" y="2389864"/>
            <a:ext cx="31877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717523"/>
            <a:ext cx="5257800" cy="482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83804" y="4512048"/>
            <a:ext cx="2271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mean and covariance depend on the latent variables through a neural network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313444" y="4239832"/>
            <a:ext cx="363707" cy="309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119325" y="4239832"/>
            <a:ext cx="0" cy="325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684" y="2387540"/>
            <a:ext cx="2298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63" y="3692336"/>
            <a:ext cx="3403600" cy="6731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14" y="4579061"/>
            <a:ext cx="4940300" cy="673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35" y="5571699"/>
            <a:ext cx="4470400" cy="3429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13238" y="5674319"/>
            <a:ext cx="721997" cy="268167"/>
          </a:xfrm>
          <a:prstGeom prst="roundRect">
            <a:avLst/>
          </a:prstGeom>
          <a:solidFill>
            <a:srgbClr val="0000FF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9288" y="5882303"/>
            <a:ext cx="107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614" y="1950250"/>
            <a:ext cx="644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Want to maximize                        , or, equivalently, </a:t>
            </a:r>
            <a:endParaRPr lang="en-US" sz="24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9" y="1962008"/>
            <a:ext cx="1574800" cy="7493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73" y="1950250"/>
            <a:ext cx="201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097" y="1325217"/>
            <a:ext cx="8103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Performing inference for every x from scratch is slow</a:t>
            </a:r>
          </a:p>
          <a:p>
            <a:endParaRPr lang="en-US" sz="3200" dirty="0"/>
          </a:p>
          <a:p>
            <a:r>
              <a:rPr lang="en-US" sz="3200" dirty="0" smtClean="0"/>
              <a:t>Idea: use approximate inference network that generalizes from one example to another</a:t>
            </a:r>
          </a:p>
          <a:p>
            <a:endParaRPr lang="en-US" sz="3200" dirty="0"/>
          </a:p>
          <a:p>
            <a:r>
              <a:rPr lang="en-US" sz="3200" dirty="0" smtClean="0"/>
              <a:t>Try                                         with </a:t>
            </a:r>
            <a:r>
              <a:rPr lang="en-US" sz="3200" i="1" dirty="0" smtClean="0"/>
              <a:t>Q</a:t>
            </a:r>
            <a:r>
              <a:rPr lang="en-US" sz="3200" dirty="0" smtClean="0"/>
              <a:t> that is easy to sample from, for instance </a:t>
            </a:r>
          </a:p>
          <a:p>
            <a:endParaRPr lang="en-US" sz="3200" dirty="0"/>
          </a:p>
          <a:p>
            <a:r>
              <a:rPr lang="en-US" sz="3200" dirty="0" smtClean="0"/>
              <a:t>with mean and covariance depending on x through neural networks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68" y="4333738"/>
            <a:ext cx="33655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51" y="5314122"/>
            <a:ext cx="5088921" cy="4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Variational Lower Bound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092" y="2672505"/>
            <a:ext cx="817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Trades off data log-likelihood and KL divergence from the approximate posterior </a:t>
            </a:r>
            <a:r>
              <a:rPr lang="en-US" sz="2400" i="1" dirty="0" smtClean="0"/>
              <a:t>Q(</a:t>
            </a:r>
            <a:r>
              <a:rPr lang="en-US" sz="2400" dirty="0" err="1" smtClean="0"/>
              <a:t>h|x</a:t>
            </a:r>
            <a:r>
              <a:rPr lang="en-US" sz="2400" i="1" dirty="0" smtClean="0"/>
              <a:t>)</a:t>
            </a:r>
            <a:r>
              <a:rPr lang="en-US" sz="2400" dirty="0" smtClean="0"/>
              <a:t> to the posterior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dirty="0" err="1" smtClean="0"/>
              <a:t>h|x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7" y="2276914"/>
            <a:ext cx="5232400" cy="317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7" y="4021769"/>
            <a:ext cx="3517900" cy="73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070" y="5724059"/>
            <a:ext cx="306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Easier to optimize than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73" y="5806579"/>
            <a:ext cx="1066800" cy="3175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898771" y="4321852"/>
            <a:ext cx="789102" cy="320438"/>
          </a:xfrm>
          <a:prstGeom prst="roundRect">
            <a:avLst/>
          </a:prstGeom>
          <a:solidFill>
            <a:srgbClr val="0000FF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46727" y="4758369"/>
            <a:ext cx="135627" cy="186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32910" y="4944873"/>
            <a:ext cx="102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Reparametrization</a:t>
            </a:r>
            <a:r>
              <a:rPr lang="en-US" dirty="0" smtClean="0"/>
              <a:t> Trick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1824" y="2840348"/>
            <a:ext cx="3843629" cy="461665"/>
            <a:chOff x="805170" y="2180706"/>
            <a:chExt cx="3843629" cy="461665"/>
          </a:xfrm>
        </p:grpSpPr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199" y="2287943"/>
              <a:ext cx="2387600" cy="3302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05170" y="2180706"/>
              <a:ext cx="1164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Assume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0516" y="3524970"/>
            <a:ext cx="8592786" cy="874014"/>
            <a:chOff x="827838" y="3071932"/>
            <a:chExt cx="8592786" cy="874014"/>
          </a:xfrm>
        </p:grpSpPr>
        <p:sp>
          <p:nvSpPr>
            <p:cNvPr id="40" name="TextBox 39"/>
            <p:cNvSpPr txBox="1"/>
            <p:nvPr/>
          </p:nvSpPr>
          <p:spPr>
            <a:xfrm>
              <a:off x="827838" y="3071932"/>
              <a:ext cx="8592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way to sample from                 :</a:t>
              </a:r>
            </a:p>
          </p:txBody>
        </p:sp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67" y="3161082"/>
              <a:ext cx="1066800" cy="3175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2830" y="3597097"/>
              <a:ext cx="1460500" cy="3175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45372" y="3484281"/>
              <a:ext cx="740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with</a:t>
              </a:r>
              <a:endParaRPr lang="en-US" sz="2400" dirty="0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477" y="3533597"/>
              <a:ext cx="2235200" cy="38100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46359" y="4654307"/>
            <a:ext cx="81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</a:t>
            </a:r>
            <a:endParaRPr lang="en-US" sz="2400" dirty="0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80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to estimate                              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619" y="1693864"/>
            <a:ext cx="15875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054" y="4773072"/>
            <a:ext cx="73279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260" y="5327724"/>
            <a:ext cx="2387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Variational Autoencoder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328792" y="1851972"/>
            <a:ext cx="190500" cy="1903055"/>
            <a:chOff x="1328792" y="1851972"/>
            <a:chExt cx="190500" cy="1903055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410028" y="2230441"/>
              <a:ext cx="6350" cy="1172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792" y="3615327"/>
              <a:ext cx="190500" cy="1397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139" y="1851972"/>
              <a:ext cx="177800" cy="228600"/>
            </a:xfrm>
            <a:prstGeom prst="rect">
              <a:avLst/>
            </a:prstGeom>
          </p:spPr>
        </p:pic>
      </p:grpSp>
      <p:cxnSp>
        <p:nvCxnSpPr>
          <p:cNvPr id="46" name="Straight Arrow Connector 45"/>
          <p:cNvCxnSpPr/>
          <p:nvPr/>
        </p:nvCxnSpPr>
        <p:spPr>
          <a:xfrm flipV="1">
            <a:off x="1230449" y="2230441"/>
            <a:ext cx="0" cy="117253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76" y="1748148"/>
            <a:ext cx="1549400" cy="749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9" y="2584307"/>
            <a:ext cx="9144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47" y="2584307"/>
            <a:ext cx="9017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65" y="1838546"/>
            <a:ext cx="6350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6970" y="1748148"/>
            <a:ext cx="131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Optimize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5607" y="2991064"/>
            <a:ext cx="461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gradient of            estimated as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9" y="3736126"/>
            <a:ext cx="2908300" cy="901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3075111"/>
            <a:ext cx="596900" cy="317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9" y="4878969"/>
            <a:ext cx="1651000" cy="736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379" y="4196125"/>
            <a:ext cx="2079298" cy="2187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2680" y="6023776"/>
            <a:ext cx="4353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Kingma</a:t>
            </a:r>
            <a:r>
              <a:rPr lang="en-US" sz="2400" dirty="0"/>
              <a:t>, Welling (2014)</a:t>
            </a:r>
          </a:p>
          <a:p>
            <a:r>
              <a:rPr lang="en-US" sz="2400" dirty="0" err="1"/>
              <a:t>Rezende</a:t>
            </a:r>
            <a:r>
              <a:rPr lang="en-US" sz="2400" dirty="0"/>
              <a:t>, Mohamed, </a:t>
            </a:r>
            <a:r>
              <a:rPr lang="en-US" sz="2400" dirty="0" err="1"/>
              <a:t>Daan</a:t>
            </a:r>
            <a:r>
              <a:rPr lang="en-US" sz="2400" dirty="0"/>
              <a:t> (2014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5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10324</TotalTime>
  <Words>346</Words>
  <Application>Microsoft Macintosh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Helvetica</vt:lpstr>
      <vt:lpstr>Arial</vt:lpstr>
      <vt:lpstr>Office Theme</vt:lpstr>
      <vt:lpstr>Variational Autoencoders</vt:lpstr>
      <vt:lpstr>Tasks with uncertainty in outputs</vt:lpstr>
      <vt:lpstr>Tasks with uncertainty in outputs</vt:lpstr>
      <vt:lpstr>Directed Graphical Models</vt:lpstr>
      <vt:lpstr>Learning</vt:lpstr>
      <vt:lpstr>Approximate inference</vt:lpstr>
      <vt:lpstr>Variational Lower Bound</vt:lpstr>
      <vt:lpstr>Reparametrization Trick</vt:lpstr>
      <vt:lpstr>Variational Autoencoder</vt:lpstr>
      <vt:lpstr>Noteable results</vt:lpstr>
      <vt:lpstr>Noteable results</vt:lpstr>
      <vt:lpstr>Noteable results</vt:lpstr>
      <vt:lpstr>Variational Autoencoders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Weighted Autoencoders</dc:title>
  <dc:creator>Yuri Burda</dc:creator>
  <cp:lastModifiedBy>Microsoft Office User</cp:lastModifiedBy>
  <cp:revision>202</cp:revision>
  <dcterms:created xsi:type="dcterms:W3CDTF">2015-12-28T21:13:50Z</dcterms:created>
  <dcterms:modified xsi:type="dcterms:W3CDTF">2016-03-08T03:10:54Z</dcterms:modified>
</cp:coreProperties>
</file>