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4.xml" ContentType="application/vnd.openxmlformats-officedocument.presentationml.notesSlide+xml"/>
  <Override PartName="/ppt/embeddings/oleObject3.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embeddings/oleObject4.bin" ContentType="application/vnd.openxmlformats-officedocument.oleObject"/>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embeddings/oleObject5.bin" ContentType="application/vnd.openxmlformats-officedocument.oleObject"/>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0"/>
  </p:notesMasterIdLst>
  <p:handoutMasterIdLst>
    <p:handoutMasterId r:id="rId141"/>
  </p:handoutMasterIdLst>
  <p:sldIdLst>
    <p:sldId id="256" r:id="rId2"/>
    <p:sldId id="303" r:id="rId3"/>
    <p:sldId id="304" r:id="rId4"/>
    <p:sldId id="353" r:id="rId5"/>
    <p:sldId id="305" r:id="rId6"/>
    <p:sldId id="317" r:id="rId7"/>
    <p:sldId id="536" r:id="rId8"/>
    <p:sldId id="429" r:id="rId9"/>
    <p:sldId id="445" r:id="rId10"/>
    <p:sldId id="454" r:id="rId11"/>
    <p:sldId id="529" r:id="rId12"/>
    <p:sldId id="455" r:id="rId13"/>
    <p:sldId id="446" r:id="rId14"/>
    <p:sldId id="447" r:id="rId15"/>
    <p:sldId id="448" r:id="rId16"/>
    <p:sldId id="461" r:id="rId17"/>
    <p:sldId id="450" r:id="rId18"/>
    <p:sldId id="532" r:id="rId19"/>
    <p:sldId id="452" r:id="rId20"/>
    <p:sldId id="453" r:id="rId21"/>
    <p:sldId id="525" r:id="rId22"/>
    <p:sldId id="531" r:id="rId23"/>
    <p:sldId id="526" r:id="rId24"/>
    <p:sldId id="527" r:id="rId25"/>
    <p:sldId id="309" r:id="rId26"/>
    <p:sldId id="310" r:id="rId27"/>
    <p:sldId id="421" r:id="rId28"/>
    <p:sldId id="415" r:id="rId29"/>
    <p:sldId id="369" r:id="rId30"/>
    <p:sldId id="556" r:id="rId31"/>
    <p:sldId id="557" r:id="rId32"/>
    <p:sldId id="414" r:id="rId33"/>
    <p:sldId id="422" r:id="rId34"/>
    <p:sldId id="423" r:id="rId35"/>
    <p:sldId id="370" r:id="rId36"/>
    <p:sldId id="418" r:id="rId37"/>
    <p:sldId id="545" r:id="rId38"/>
    <p:sldId id="554" r:id="rId39"/>
    <p:sldId id="555" r:id="rId40"/>
    <p:sldId id="544" r:id="rId41"/>
    <p:sldId id="553" r:id="rId42"/>
    <p:sldId id="546" r:id="rId43"/>
    <p:sldId id="551" r:id="rId44"/>
    <p:sldId id="548" r:id="rId45"/>
    <p:sldId id="550" r:id="rId46"/>
    <p:sldId id="552" r:id="rId47"/>
    <p:sldId id="549" r:id="rId48"/>
    <p:sldId id="371" r:id="rId49"/>
    <p:sldId id="417" r:id="rId50"/>
    <p:sldId id="420" r:id="rId51"/>
    <p:sldId id="311" r:id="rId52"/>
    <p:sldId id="366" r:id="rId53"/>
    <p:sldId id="362" r:id="rId54"/>
    <p:sldId id="363" r:id="rId55"/>
    <p:sldId id="320" r:id="rId56"/>
    <p:sldId id="354" r:id="rId57"/>
    <p:sldId id="323" r:id="rId58"/>
    <p:sldId id="324" r:id="rId59"/>
    <p:sldId id="325" r:id="rId60"/>
    <p:sldId id="328" r:id="rId61"/>
    <p:sldId id="326" r:id="rId62"/>
    <p:sldId id="465" r:id="rId63"/>
    <p:sldId id="533" r:id="rId64"/>
    <p:sldId id="530" r:id="rId65"/>
    <p:sldId id="327" r:id="rId66"/>
    <p:sldId id="329" r:id="rId67"/>
    <p:sldId id="330" r:id="rId68"/>
    <p:sldId id="331" r:id="rId69"/>
    <p:sldId id="466" r:id="rId70"/>
    <p:sldId id="467" r:id="rId71"/>
    <p:sldId id="332" r:id="rId72"/>
    <p:sldId id="333" r:id="rId73"/>
    <p:sldId id="355" r:id="rId74"/>
    <p:sldId id="356" r:id="rId75"/>
    <p:sldId id="358" r:id="rId76"/>
    <p:sldId id="359" r:id="rId77"/>
    <p:sldId id="357" r:id="rId78"/>
    <p:sldId id="437" r:id="rId79"/>
    <p:sldId id="438" r:id="rId80"/>
    <p:sldId id="440" r:id="rId81"/>
    <p:sldId id="468" r:id="rId82"/>
    <p:sldId id="439" r:id="rId83"/>
    <p:sldId id="441" r:id="rId84"/>
    <p:sldId id="469" r:id="rId85"/>
    <p:sldId id="435" r:id="rId86"/>
    <p:sldId id="496" r:id="rId87"/>
    <p:sldId id="436" r:id="rId88"/>
    <p:sldId id="470" r:id="rId89"/>
    <p:sldId id="497" r:id="rId90"/>
    <p:sldId id="528" r:id="rId91"/>
    <p:sldId id="498" r:id="rId92"/>
    <p:sldId id="512" r:id="rId93"/>
    <p:sldId id="513" r:id="rId94"/>
    <p:sldId id="433" r:id="rId95"/>
    <p:sldId id="462" r:id="rId96"/>
    <p:sldId id="464" r:id="rId97"/>
    <p:sldId id="432" r:id="rId98"/>
    <p:sldId id="321" r:id="rId99"/>
    <p:sldId id="337" r:id="rId100"/>
    <p:sldId id="434" r:id="rId101"/>
    <p:sldId id="338" r:id="rId102"/>
    <p:sldId id="339" r:id="rId103"/>
    <p:sldId id="373" r:id="rId104"/>
    <p:sldId id="514" r:id="rId105"/>
    <p:sldId id="517" r:id="rId106"/>
    <p:sldId id="340" r:id="rId107"/>
    <p:sldId id="374" r:id="rId108"/>
    <p:sldId id="515" r:id="rId109"/>
    <p:sldId id="516" r:id="rId110"/>
    <p:sldId id="518" r:id="rId111"/>
    <p:sldId id="343" r:id="rId112"/>
    <p:sldId id="341" r:id="rId113"/>
    <p:sldId id="344" r:id="rId114"/>
    <p:sldId id="543" r:id="rId115"/>
    <p:sldId id="534" r:id="rId116"/>
    <p:sldId id="345" r:id="rId117"/>
    <p:sldId id="346" r:id="rId118"/>
    <p:sldId id="458" r:id="rId119"/>
    <p:sldId id="347" r:id="rId120"/>
    <p:sldId id="442" r:id="rId121"/>
    <p:sldId id="348" r:id="rId122"/>
    <p:sldId id="460" r:id="rId123"/>
    <p:sldId id="350" r:id="rId124"/>
    <p:sldId id="351" r:id="rId125"/>
    <p:sldId id="352" r:id="rId126"/>
    <p:sldId id="375" r:id="rId127"/>
    <p:sldId id="376" r:id="rId128"/>
    <p:sldId id="519" r:id="rId129"/>
    <p:sldId id="535" r:id="rId130"/>
    <p:sldId id="312" r:id="rId131"/>
    <p:sldId id="522" r:id="rId132"/>
    <p:sldId id="408" r:id="rId133"/>
    <p:sldId id="409" r:id="rId134"/>
    <p:sldId id="410" r:id="rId135"/>
    <p:sldId id="411" r:id="rId136"/>
    <p:sldId id="413" r:id="rId137"/>
    <p:sldId id="407" r:id="rId138"/>
    <p:sldId id="456" r:id="rId1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age" id="{867104D7-61B9-D94B-B47D-6F12D35AF445}">
          <p14:sldIdLst>
            <p14:sldId id="256"/>
          </p14:sldIdLst>
        </p14:section>
        <p14:section name="Define the Problem" id="{E6F65B81-4E76-1440-8F44-D22E0B52AC5F}">
          <p14:sldIdLst>
            <p14:sldId id="303"/>
            <p14:sldId id="304"/>
            <p14:sldId id="353"/>
            <p14:sldId id="305"/>
            <p14:sldId id="317"/>
            <p14:sldId id="536"/>
            <p14:sldId id="429"/>
            <p14:sldId id="445"/>
            <p14:sldId id="454"/>
            <p14:sldId id="529"/>
            <p14:sldId id="455"/>
            <p14:sldId id="446"/>
            <p14:sldId id="447"/>
            <p14:sldId id="448"/>
            <p14:sldId id="461"/>
            <p14:sldId id="450"/>
            <p14:sldId id="532"/>
            <p14:sldId id="452"/>
            <p14:sldId id="453"/>
            <p14:sldId id="525"/>
            <p14:sldId id="531"/>
            <p14:sldId id="526"/>
            <p14:sldId id="527"/>
          </p14:sldIdLst>
        </p14:section>
        <p14:section name="Existing works" id="{7886421A-BDD6-384D-8486-7D84703B49D1}">
          <p14:sldIdLst>
            <p14:sldId id="309"/>
            <p14:sldId id="310"/>
            <p14:sldId id="421"/>
            <p14:sldId id="415"/>
            <p14:sldId id="369"/>
            <p14:sldId id="556"/>
            <p14:sldId id="557"/>
            <p14:sldId id="414"/>
            <p14:sldId id="422"/>
            <p14:sldId id="423"/>
            <p14:sldId id="370"/>
            <p14:sldId id="418"/>
            <p14:sldId id="545"/>
            <p14:sldId id="554"/>
            <p14:sldId id="555"/>
            <p14:sldId id="544"/>
            <p14:sldId id="553"/>
            <p14:sldId id="546"/>
            <p14:sldId id="551"/>
            <p14:sldId id="548"/>
            <p14:sldId id="550"/>
            <p14:sldId id="552"/>
            <p14:sldId id="549"/>
            <p14:sldId id="371"/>
            <p14:sldId id="417"/>
            <p14:sldId id="420"/>
            <p14:sldId id="311"/>
            <p14:sldId id="366"/>
            <p14:sldId id="362"/>
            <p14:sldId id="363"/>
          </p14:sldIdLst>
        </p14:section>
        <p14:section name="How do they work?" id="{1868640C-7FBE-4D40-BA0C-D22F19DB889A}">
          <p14:sldIdLst>
            <p14:sldId id="320"/>
            <p14:sldId id="354"/>
            <p14:sldId id="323"/>
            <p14:sldId id="324"/>
            <p14:sldId id="325"/>
            <p14:sldId id="328"/>
            <p14:sldId id="326"/>
            <p14:sldId id="465"/>
            <p14:sldId id="533"/>
            <p14:sldId id="530"/>
            <p14:sldId id="327"/>
            <p14:sldId id="329"/>
            <p14:sldId id="330"/>
            <p14:sldId id="331"/>
            <p14:sldId id="466"/>
            <p14:sldId id="467"/>
            <p14:sldId id="332"/>
            <p14:sldId id="333"/>
            <p14:sldId id="355"/>
            <p14:sldId id="356"/>
            <p14:sldId id="358"/>
            <p14:sldId id="359"/>
            <p14:sldId id="357"/>
            <p14:sldId id="437"/>
            <p14:sldId id="438"/>
            <p14:sldId id="440"/>
            <p14:sldId id="468"/>
            <p14:sldId id="439"/>
            <p14:sldId id="441"/>
            <p14:sldId id="469"/>
            <p14:sldId id="435"/>
            <p14:sldId id="496"/>
            <p14:sldId id="436"/>
            <p14:sldId id="470"/>
            <p14:sldId id="497"/>
            <p14:sldId id="528"/>
            <p14:sldId id="498"/>
            <p14:sldId id="512"/>
            <p14:sldId id="513"/>
            <p14:sldId id="433"/>
            <p14:sldId id="462"/>
            <p14:sldId id="464"/>
            <p14:sldId id="432"/>
            <p14:sldId id="321"/>
            <p14:sldId id="337"/>
            <p14:sldId id="434"/>
            <p14:sldId id="338"/>
            <p14:sldId id="339"/>
            <p14:sldId id="373"/>
            <p14:sldId id="514"/>
            <p14:sldId id="517"/>
            <p14:sldId id="340"/>
            <p14:sldId id="374"/>
            <p14:sldId id="515"/>
            <p14:sldId id="516"/>
            <p14:sldId id="518"/>
            <p14:sldId id="343"/>
            <p14:sldId id="341"/>
            <p14:sldId id="344"/>
            <p14:sldId id="543"/>
            <p14:sldId id="534"/>
            <p14:sldId id="345"/>
            <p14:sldId id="346"/>
            <p14:sldId id="458"/>
            <p14:sldId id="347"/>
            <p14:sldId id="442"/>
            <p14:sldId id="348"/>
            <p14:sldId id="460"/>
            <p14:sldId id="350"/>
            <p14:sldId id="351"/>
            <p14:sldId id="352"/>
            <p14:sldId id="375"/>
            <p14:sldId id="376"/>
            <p14:sldId id="519"/>
            <p14:sldId id="535"/>
          </p14:sldIdLst>
        </p14:section>
        <p14:section name="Critiques" id="{FD260D85-8654-CD4F-99A4-589946DBD91C}">
          <p14:sldIdLst>
            <p14:sldId id="312"/>
            <p14:sldId id="522"/>
            <p14:sldId id="408"/>
            <p14:sldId id="409"/>
            <p14:sldId id="410"/>
            <p14:sldId id="411"/>
            <p14:sldId id="413"/>
            <p14:sldId id="407"/>
            <p14:sldId id="45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C"/>
    <a:srgbClr val="D30000"/>
    <a:srgbClr val="000000"/>
    <a:srgbClr val="3A2B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79" autoAdjust="0"/>
    <p:restoredTop sz="90138" autoAdjust="0"/>
  </p:normalViewPr>
  <p:slideViewPr>
    <p:cSldViewPr snapToObjects="1">
      <p:cViewPr>
        <p:scale>
          <a:sx n="81" d="100"/>
          <a:sy n="81" d="100"/>
        </p:scale>
        <p:origin x="-1984" y="-80"/>
      </p:cViewPr>
      <p:guideLst>
        <p:guide orient="horz" pos="2160"/>
        <p:guide pos="2880"/>
      </p:guideLst>
    </p:cSldViewPr>
  </p:slideViewPr>
  <p:outlineViewPr>
    <p:cViewPr>
      <p:scale>
        <a:sx n="33" d="100"/>
        <a:sy n="33" d="100"/>
      </p:scale>
      <p:origin x="0" y="15680"/>
    </p:cViewPr>
  </p:outlineViewPr>
  <p:notesTextViewPr>
    <p:cViewPr>
      <p:scale>
        <a:sx n="95" d="100"/>
        <a:sy n="95" d="100"/>
      </p:scale>
      <p:origin x="0" y="0"/>
    </p:cViewPr>
  </p:notesTextViewPr>
  <p:sorterViewPr>
    <p:cViewPr>
      <p:scale>
        <a:sx n="66" d="100"/>
        <a:sy n="66" d="100"/>
      </p:scale>
      <p:origin x="0" y="10624"/>
    </p:cViewPr>
  </p:sorterViewPr>
  <p:notesViewPr>
    <p:cSldViewPr snapToGrid="0" snapToObjects="1">
      <p:cViewPr varScale="1">
        <p:scale>
          <a:sx n="99" d="100"/>
          <a:sy n="99" d="100"/>
        </p:scale>
        <p:origin x="-35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notesMaster" Target="notesMasters/notesMaster1.xml"/><Relationship Id="rId141" Type="http://schemas.openxmlformats.org/officeDocument/2006/relationships/handoutMaster" Target="handoutMasters/handout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B8B5BB-61CE-4242-AA23-755F74A2AD67}" type="datetimeFigureOut">
              <a:rPr lang="en-US" smtClean="0"/>
              <a:t>2016-02-16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0D219CB-CAFA-244E-B8E6-B9B6645F4737}" type="slidenum">
              <a:rPr lang="en-US" smtClean="0"/>
              <a:t>‹#›</a:t>
            </a:fld>
            <a:endParaRPr lang="en-US"/>
          </a:p>
        </p:txBody>
      </p:sp>
    </p:spTree>
    <p:extLst>
      <p:ext uri="{BB962C8B-B14F-4D97-AF65-F5344CB8AC3E}">
        <p14:creationId xmlns:p14="http://schemas.microsoft.com/office/powerpoint/2010/main" val="9453863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59AA11-B435-2E41-A6A8-1F427A5D6FF8}" type="datetimeFigureOut">
              <a:rPr lang="en-US" smtClean="0"/>
              <a:t>2016-02-16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7D23FB-BB74-444D-8094-C1B3ABCBD364}" type="slidenum">
              <a:rPr lang="en-US" smtClean="0"/>
              <a:t>‹#›</a:t>
            </a:fld>
            <a:endParaRPr lang="en-US"/>
          </a:p>
        </p:txBody>
      </p:sp>
    </p:spTree>
    <p:extLst>
      <p:ext uri="{BB962C8B-B14F-4D97-AF65-F5344CB8AC3E}">
        <p14:creationId xmlns:p14="http://schemas.microsoft.com/office/powerpoint/2010/main" val="29061887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Hi Good morning, today I will talking about depth and surface normal estimation from a single image. And before I go into the details of the papers, I want to talk about </a:t>
            </a:r>
          </a:p>
        </p:txBody>
      </p:sp>
      <p:sp>
        <p:nvSpPr>
          <p:cNvPr id="4" name="Slide Number Placeholder 3"/>
          <p:cNvSpPr>
            <a:spLocks noGrp="1"/>
          </p:cNvSpPr>
          <p:nvPr>
            <p:ph type="sldNum" sz="quarter" idx="10"/>
          </p:nvPr>
        </p:nvSpPr>
        <p:spPr/>
        <p:txBody>
          <a:bodyPr/>
          <a:lstStyle/>
          <a:p>
            <a:fld id="{1E7D23FB-BB74-444D-8094-C1B3ABCBD364}" type="slidenum">
              <a:rPr lang="en-US" smtClean="0"/>
              <a:t>1</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obvious ambiguity is the scale ambiguity. </a:t>
            </a:r>
          </a:p>
        </p:txBody>
      </p:sp>
      <p:sp>
        <p:nvSpPr>
          <p:cNvPr id="4" name="Slide Number Placeholder 3"/>
          <p:cNvSpPr>
            <a:spLocks noGrp="1"/>
          </p:cNvSpPr>
          <p:nvPr>
            <p:ph type="sldNum" sz="quarter" idx="10"/>
          </p:nvPr>
        </p:nvSpPr>
        <p:spPr/>
        <p:txBody>
          <a:bodyPr/>
          <a:lstStyle/>
          <a:p>
            <a:fld id="{1E7D23FB-BB74-444D-8094-C1B3ABCBD364}" type="slidenum">
              <a:rPr lang="en-US" smtClean="0"/>
              <a:t>10</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here’s the architecture of the network they use.</a:t>
            </a:r>
          </a:p>
        </p:txBody>
      </p:sp>
      <p:sp>
        <p:nvSpPr>
          <p:cNvPr id="4" name="Slide Number Placeholder 3"/>
          <p:cNvSpPr>
            <a:spLocks noGrp="1"/>
          </p:cNvSpPr>
          <p:nvPr>
            <p:ph type="sldNum" sz="quarter" idx="10"/>
          </p:nvPr>
        </p:nvSpPr>
        <p:spPr/>
        <p:txBody>
          <a:bodyPr/>
          <a:lstStyle/>
          <a:p>
            <a:fld id="{1E7D23FB-BB74-444D-8094-C1B3ABCBD364}" type="slidenum">
              <a:rPr lang="en-US" smtClean="0"/>
              <a:t>100</a:t>
            </a:fld>
            <a:endParaRPr lang="en-US"/>
          </a:p>
        </p:txBody>
      </p:sp>
    </p:spTree>
    <p:extLst>
      <p:ext uri="{BB962C8B-B14F-4D97-AF65-F5344CB8AC3E}">
        <p14:creationId xmlns:p14="http://schemas.microsoft.com/office/powerpoint/2010/main" val="2460906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train 3 networks here.</a:t>
            </a:r>
          </a:p>
        </p:txBody>
      </p:sp>
      <p:sp>
        <p:nvSpPr>
          <p:cNvPr id="4" name="Slide Number Placeholder 3"/>
          <p:cNvSpPr>
            <a:spLocks noGrp="1"/>
          </p:cNvSpPr>
          <p:nvPr>
            <p:ph type="sldNum" sz="quarter" idx="10"/>
          </p:nvPr>
        </p:nvSpPr>
        <p:spPr/>
        <p:txBody>
          <a:bodyPr/>
          <a:lstStyle/>
          <a:p>
            <a:fld id="{1E7D23FB-BB74-444D-8094-C1B3ABCBD364}" type="slidenum">
              <a:rPr lang="en-US" smtClean="0"/>
              <a:t>101</a:t>
            </a:fld>
            <a:endParaRPr lang="en-US"/>
          </a:p>
        </p:txBody>
      </p:sp>
    </p:spTree>
    <p:extLst>
      <p:ext uri="{BB962C8B-B14F-4D97-AF65-F5344CB8AC3E}">
        <p14:creationId xmlns:p14="http://schemas.microsoft.com/office/powerpoint/2010/main" val="11826758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global coarse-scale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102</a:t>
            </a:fld>
            <a:endParaRPr lang="en-US"/>
          </a:p>
        </p:txBody>
      </p:sp>
    </p:spTree>
    <p:extLst>
      <p:ext uri="{BB962C8B-B14F-4D97-AF65-F5344CB8AC3E}">
        <p14:creationId xmlns:p14="http://schemas.microsoft.com/office/powerpoint/2010/main" val="9798951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look like this . In addition to estimating a coarse surface normal map, </a:t>
            </a:r>
          </a:p>
        </p:txBody>
      </p:sp>
      <p:sp>
        <p:nvSpPr>
          <p:cNvPr id="4" name="Slide Number Placeholder 3"/>
          <p:cNvSpPr>
            <a:spLocks noGrp="1"/>
          </p:cNvSpPr>
          <p:nvPr>
            <p:ph type="sldNum" sz="quarter" idx="10"/>
          </p:nvPr>
        </p:nvSpPr>
        <p:spPr/>
        <p:txBody>
          <a:bodyPr/>
          <a:lstStyle/>
          <a:p>
            <a:fld id="{1E7D23FB-BB74-444D-8094-C1B3ABCBD364}" type="slidenum">
              <a:rPr lang="en-US" smtClean="0"/>
              <a:t>103</a:t>
            </a:fld>
            <a:endParaRPr lang="en-US"/>
          </a:p>
        </p:txBody>
      </p:sp>
    </p:spTree>
    <p:extLst>
      <p:ext uri="{BB962C8B-B14F-4D97-AF65-F5344CB8AC3E}">
        <p14:creationId xmlns:p14="http://schemas.microsoft.com/office/powerpoint/2010/main" val="2460906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also try estimate the room layout. By including information about room layout into the picture, they’re hoping this will give additional information to the network for estimating the final results.</a:t>
            </a:r>
          </a:p>
        </p:txBody>
      </p:sp>
      <p:sp>
        <p:nvSpPr>
          <p:cNvPr id="4" name="Slide Number Placeholder 3"/>
          <p:cNvSpPr>
            <a:spLocks noGrp="1"/>
          </p:cNvSpPr>
          <p:nvPr>
            <p:ph type="sldNum" sz="quarter" idx="10"/>
          </p:nvPr>
        </p:nvSpPr>
        <p:spPr/>
        <p:txBody>
          <a:bodyPr/>
          <a:lstStyle/>
          <a:p>
            <a:fld id="{1E7D23FB-BB74-444D-8094-C1B3ABCBD364}" type="slidenum">
              <a:rPr lang="en-US" smtClean="0"/>
              <a:t>104</a:t>
            </a:fld>
            <a:endParaRPr lang="en-US"/>
          </a:p>
        </p:txBody>
      </p:sp>
    </p:spTree>
    <p:extLst>
      <p:ext uri="{BB962C8B-B14F-4D97-AF65-F5344CB8AC3E}">
        <p14:creationId xmlns:p14="http://schemas.microsoft.com/office/powerpoint/2010/main" val="9798951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are some example patches that the neurons</a:t>
            </a:r>
            <a:r>
              <a:rPr lang="en-US" baseline="0" dirty="0" smtClean="0"/>
              <a:t> fires off on. So in some sense, the patches shown are lacking in fine detail and is useful instead of figuring the overall shape of the room.</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105</a:t>
            </a:fld>
            <a:endParaRPr lang="en-US"/>
          </a:p>
        </p:txBody>
      </p:sp>
    </p:spTree>
    <p:extLst>
      <p:ext uri="{BB962C8B-B14F-4D97-AF65-F5344CB8AC3E}">
        <p14:creationId xmlns:p14="http://schemas.microsoft.com/office/powerpoint/2010/main" val="30679898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also train a local fine-scale network like the previous paper.</a:t>
            </a:r>
          </a:p>
        </p:txBody>
      </p:sp>
      <p:sp>
        <p:nvSpPr>
          <p:cNvPr id="4" name="Slide Number Placeholder 3"/>
          <p:cNvSpPr>
            <a:spLocks noGrp="1"/>
          </p:cNvSpPr>
          <p:nvPr>
            <p:ph type="sldNum" sz="quarter" idx="10"/>
          </p:nvPr>
        </p:nvSpPr>
        <p:spPr/>
        <p:txBody>
          <a:bodyPr/>
          <a:lstStyle/>
          <a:p>
            <a:fld id="{1E7D23FB-BB74-444D-8094-C1B3ABCBD364}" type="slidenum">
              <a:rPr lang="en-US" smtClean="0"/>
              <a:t>106</a:t>
            </a:fld>
            <a:endParaRPr lang="en-US"/>
          </a:p>
        </p:txBody>
      </p:sp>
    </p:spTree>
    <p:extLst>
      <p:ext uri="{BB962C8B-B14F-4D97-AF65-F5344CB8AC3E}">
        <p14:creationId xmlns:p14="http://schemas.microsoft.com/office/powerpoint/2010/main" val="13194517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network looks like this.</a:t>
            </a:r>
          </a:p>
        </p:txBody>
      </p:sp>
      <p:sp>
        <p:nvSpPr>
          <p:cNvPr id="4" name="Slide Number Placeholder 3"/>
          <p:cNvSpPr>
            <a:spLocks noGrp="1"/>
          </p:cNvSpPr>
          <p:nvPr>
            <p:ph type="sldNum" sz="quarter" idx="10"/>
          </p:nvPr>
        </p:nvSpPr>
        <p:spPr/>
        <p:txBody>
          <a:bodyPr/>
          <a:lstStyle/>
          <a:p>
            <a:fld id="{1E7D23FB-BB74-444D-8094-C1B3ABCBD364}" type="slidenum">
              <a:rPr lang="en-US" smtClean="0"/>
              <a:t>107</a:t>
            </a:fld>
            <a:endParaRPr lang="en-US"/>
          </a:p>
        </p:txBody>
      </p:sp>
    </p:spTree>
    <p:extLst>
      <p:ext uri="{BB962C8B-B14F-4D97-AF65-F5344CB8AC3E}">
        <p14:creationId xmlns:p14="http://schemas.microsoft.com/office/powerpoint/2010/main" val="2460906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additional to estimating fine depth maps, they also decide to train their network to predict edge labels in an image.</a:t>
            </a:r>
          </a:p>
        </p:txBody>
      </p:sp>
      <p:sp>
        <p:nvSpPr>
          <p:cNvPr id="4" name="Slide Number Placeholder 3"/>
          <p:cNvSpPr>
            <a:spLocks noGrp="1"/>
          </p:cNvSpPr>
          <p:nvPr>
            <p:ph type="sldNum" sz="quarter" idx="10"/>
          </p:nvPr>
        </p:nvSpPr>
        <p:spPr/>
        <p:txBody>
          <a:bodyPr/>
          <a:lstStyle/>
          <a:p>
            <a:fld id="{1E7D23FB-BB74-444D-8094-C1B3ABCBD364}" type="slidenum">
              <a:rPr lang="en-US" smtClean="0"/>
              <a:t>108</a:t>
            </a:fld>
            <a:endParaRPr lang="en-US"/>
          </a:p>
        </p:txBody>
      </p:sp>
    </p:spTree>
    <p:extLst>
      <p:ext uri="{BB962C8B-B14F-4D97-AF65-F5344CB8AC3E}">
        <p14:creationId xmlns:p14="http://schemas.microsoft.com/office/powerpoint/2010/main" val="9798951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label is labeled convex, concave depending on the orientation of the intersecting planes, an occlusion or not an edge. </a:t>
            </a:r>
          </a:p>
        </p:txBody>
      </p:sp>
      <p:sp>
        <p:nvSpPr>
          <p:cNvPr id="4" name="Slide Number Placeholder 3"/>
          <p:cNvSpPr>
            <a:spLocks noGrp="1"/>
          </p:cNvSpPr>
          <p:nvPr>
            <p:ph type="sldNum" sz="quarter" idx="10"/>
          </p:nvPr>
        </p:nvSpPr>
        <p:spPr/>
        <p:txBody>
          <a:bodyPr/>
          <a:lstStyle/>
          <a:p>
            <a:fld id="{1E7D23FB-BB74-444D-8094-C1B3ABCBD364}" type="slidenum">
              <a:rPr lang="en-US" smtClean="0"/>
              <a:t>109</a:t>
            </a:fld>
            <a:endParaRPr lang="en-US"/>
          </a:p>
        </p:txBody>
      </p:sp>
    </p:spTree>
    <p:extLst>
      <p:ext uri="{BB962C8B-B14F-4D97-AF65-F5344CB8AC3E}">
        <p14:creationId xmlns:p14="http://schemas.microsoft.com/office/powerpoint/2010/main" val="979895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capture an image of an object from a certain</a:t>
            </a:r>
            <a:r>
              <a:rPr lang="en-US" baseline="0" dirty="0" smtClean="0"/>
              <a:t> distance,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11</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 patches for which the neurons fired. You</a:t>
            </a:r>
            <a:r>
              <a:rPr lang="en-US" baseline="0" dirty="0" smtClean="0"/>
              <a:t> can see that in every patch, the neurons respond to edges and local textures.</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110</a:t>
            </a:fld>
            <a:endParaRPr lang="en-US"/>
          </a:p>
        </p:txBody>
      </p:sp>
    </p:spTree>
    <p:extLst>
      <p:ext uri="{BB962C8B-B14F-4D97-AF65-F5344CB8AC3E}">
        <p14:creationId xmlns:p14="http://schemas.microsoft.com/office/powerpoint/2010/main" val="9896602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difference here between the first paper and the second paper is that the global and local networks are trained separately. </a:t>
            </a:r>
          </a:p>
        </p:txBody>
      </p:sp>
      <p:sp>
        <p:nvSpPr>
          <p:cNvPr id="4" name="Slide Number Placeholder 3"/>
          <p:cNvSpPr>
            <a:spLocks noGrp="1"/>
          </p:cNvSpPr>
          <p:nvPr>
            <p:ph type="sldNum" sz="quarter" idx="10"/>
          </p:nvPr>
        </p:nvSpPr>
        <p:spPr/>
        <p:txBody>
          <a:bodyPr/>
          <a:lstStyle/>
          <a:p>
            <a:fld id="{1E7D23FB-BB74-444D-8094-C1B3ABCBD364}" type="slidenum">
              <a:rPr lang="en-US" smtClean="0"/>
              <a:t>111</a:t>
            </a:fld>
            <a:endParaRPr lang="en-US"/>
          </a:p>
        </p:txBody>
      </p:sp>
    </p:spTree>
    <p:extLst>
      <p:ext uri="{BB962C8B-B14F-4D97-AF65-F5344CB8AC3E}">
        <p14:creationId xmlns:p14="http://schemas.microsoft.com/office/powerpoint/2010/main" val="10064088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is a final network, that they call the fusion network that takes as input</a:t>
            </a:r>
          </a:p>
        </p:txBody>
      </p:sp>
      <p:sp>
        <p:nvSpPr>
          <p:cNvPr id="4" name="Slide Number Placeholder 3"/>
          <p:cNvSpPr>
            <a:spLocks noGrp="1"/>
          </p:cNvSpPr>
          <p:nvPr>
            <p:ph type="sldNum" sz="quarter" idx="10"/>
          </p:nvPr>
        </p:nvSpPr>
        <p:spPr/>
        <p:txBody>
          <a:bodyPr/>
          <a:lstStyle/>
          <a:p>
            <a:fld id="{1E7D23FB-BB74-444D-8094-C1B3ABCBD364}" type="slidenum">
              <a:rPr lang="en-US" smtClean="0"/>
              <a:t>112</a:t>
            </a:fld>
            <a:endParaRPr lang="en-US"/>
          </a:p>
        </p:txBody>
      </p:sp>
    </p:spTree>
    <p:extLst>
      <p:ext uri="{BB962C8B-B14F-4D97-AF65-F5344CB8AC3E}">
        <p14:creationId xmlns:p14="http://schemas.microsoft.com/office/powerpoint/2010/main" val="19537748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all the output of the global and local network as well as the vanishing point-aligned coarse output. So they estimate where the vanishing point in the image is and they modify the coarse surface normal estimates to be consistent with the estimated vanishing point.</a:t>
            </a:r>
          </a:p>
          <a:p>
            <a:endParaRPr lang="en-US" baseline="0" dirty="0" smtClean="0"/>
          </a:p>
        </p:txBody>
      </p:sp>
      <p:sp>
        <p:nvSpPr>
          <p:cNvPr id="4" name="Slide Number Placeholder 3"/>
          <p:cNvSpPr>
            <a:spLocks noGrp="1"/>
          </p:cNvSpPr>
          <p:nvPr>
            <p:ph type="sldNum" sz="quarter" idx="10"/>
          </p:nvPr>
        </p:nvSpPr>
        <p:spPr/>
        <p:txBody>
          <a:bodyPr/>
          <a:lstStyle/>
          <a:p>
            <a:fld id="{1E7D23FB-BB74-444D-8094-C1B3ABCBD364}" type="slidenum">
              <a:rPr lang="en-US" smtClean="0"/>
              <a:t>113</a:t>
            </a:fld>
            <a:endParaRPr lang="en-US"/>
          </a:p>
        </p:txBody>
      </p:sp>
    </p:spTree>
    <p:extLst>
      <p:ext uri="{BB962C8B-B14F-4D97-AF65-F5344CB8AC3E}">
        <p14:creationId xmlns:p14="http://schemas.microsoft.com/office/powerpoint/2010/main" val="2460906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now they try to tackle the problem of how to best represent normals since surface normals lie in continuous space.</a:t>
            </a:r>
          </a:p>
        </p:txBody>
      </p:sp>
      <p:sp>
        <p:nvSpPr>
          <p:cNvPr id="4" name="Slide Number Placeholder 3"/>
          <p:cNvSpPr>
            <a:spLocks noGrp="1"/>
          </p:cNvSpPr>
          <p:nvPr>
            <p:ph type="sldNum" sz="quarter" idx="10"/>
          </p:nvPr>
        </p:nvSpPr>
        <p:spPr/>
        <p:txBody>
          <a:bodyPr/>
          <a:lstStyle/>
          <a:p>
            <a:fld id="{1E7D23FB-BB74-444D-8094-C1B3ABCBD364}" type="slidenum">
              <a:rPr lang="en-US" smtClean="0"/>
              <a:t>114</a:t>
            </a:fld>
            <a:endParaRPr lang="en-US"/>
          </a:p>
        </p:txBody>
      </p:sp>
    </p:spTree>
    <p:extLst>
      <p:ext uri="{BB962C8B-B14F-4D97-AF65-F5344CB8AC3E}">
        <p14:creationId xmlns:p14="http://schemas.microsoft.com/office/powerpoint/2010/main" val="1415662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now they try to tackle the problem of how to best represent normals since surface normals lie in continuous space.</a:t>
            </a:r>
          </a:p>
        </p:txBody>
      </p:sp>
      <p:sp>
        <p:nvSpPr>
          <p:cNvPr id="4" name="Slide Number Placeholder 3"/>
          <p:cNvSpPr>
            <a:spLocks noGrp="1"/>
          </p:cNvSpPr>
          <p:nvPr>
            <p:ph type="sldNum" sz="quarter" idx="10"/>
          </p:nvPr>
        </p:nvSpPr>
        <p:spPr/>
        <p:txBody>
          <a:bodyPr/>
          <a:lstStyle/>
          <a:p>
            <a:fld id="{1E7D23FB-BB74-444D-8094-C1B3ABCBD364}" type="slidenum">
              <a:rPr lang="en-US" smtClean="0"/>
              <a:t>115</a:t>
            </a:fld>
            <a:endParaRPr lang="en-US"/>
          </a:p>
        </p:txBody>
      </p:sp>
    </p:spTree>
    <p:extLst>
      <p:ext uri="{BB962C8B-B14F-4D97-AF65-F5344CB8AC3E}">
        <p14:creationId xmlns:p14="http://schemas.microsoft.com/office/powerpoint/2010/main" val="1415662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decide to turn the regression problem in a classification problem.</a:t>
            </a:r>
          </a:p>
        </p:txBody>
      </p:sp>
      <p:sp>
        <p:nvSpPr>
          <p:cNvPr id="4" name="Slide Number Placeholder 3"/>
          <p:cNvSpPr>
            <a:spLocks noGrp="1"/>
          </p:cNvSpPr>
          <p:nvPr>
            <p:ph type="sldNum" sz="quarter" idx="10"/>
          </p:nvPr>
        </p:nvSpPr>
        <p:spPr/>
        <p:txBody>
          <a:bodyPr/>
          <a:lstStyle/>
          <a:p>
            <a:fld id="{1E7D23FB-BB74-444D-8094-C1B3ABCBD364}" type="slidenum">
              <a:rPr lang="en-US" smtClean="0"/>
              <a:t>116</a:t>
            </a:fld>
            <a:endParaRPr lang="en-US"/>
          </a:p>
        </p:txBody>
      </p:sp>
    </p:spTree>
    <p:extLst>
      <p:ext uri="{BB962C8B-B14F-4D97-AF65-F5344CB8AC3E}">
        <p14:creationId xmlns:p14="http://schemas.microsoft.com/office/powerpoint/2010/main" val="1415662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doing something called surface normal triangular coding which is effectively, one way of discretizing the output space of surface normals.</a:t>
            </a:r>
          </a:p>
        </p:txBody>
      </p:sp>
      <p:sp>
        <p:nvSpPr>
          <p:cNvPr id="4" name="Slide Number Placeholder 3"/>
          <p:cNvSpPr>
            <a:spLocks noGrp="1"/>
          </p:cNvSpPr>
          <p:nvPr>
            <p:ph type="sldNum" sz="quarter" idx="10"/>
          </p:nvPr>
        </p:nvSpPr>
        <p:spPr/>
        <p:txBody>
          <a:bodyPr/>
          <a:lstStyle/>
          <a:p>
            <a:fld id="{1E7D23FB-BB74-444D-8094-C1B3ABCBD364}" type="slidenum">
              <a:rPr lang="en-US" smtClean="0"/>
              <a:t>117</a:t>
            </a:fld>
            <a:endParaRPr lang="en-US"/>
          </a:p>
        </p:txBody>
      </p:sp>
    </p:spTree>
    <p:extLst>
      <p:ext uri="{BB962C8B-B14F-4D97-AF65-F5344CB8AC3E}">
        <p14:creationId xmlns:p14="http://schemas.microsoft.com/office/powerpoint/2010/main" val="6120136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surface normals are unit vectors and therefore must lie on the surface of a sphere.</a:t>
            </a:r>
          </a:p>
        </p:txBody>
      </p:sp>
      <p:sp>
        <p:nvSpPr>
          <p:cNvPr id="4" name="Slide Number Placeholder 3"/>
          <p:cNvSpPr>
            <a:spLocks noGrp="1"/>
          </p:cNvSpPr>
          <p:nvPr>
            <p:ph type="sldNum" sz="quarter" idx="10"/>
          </p:nvPr>
        </p:nvSpPr>
        <p:spPr/>
        <p:txBody>
          <a:bodyPr/>
          <a:lstStyle/>
          <a:p>
            <a:fld id="{1E7D23FB-BB74-444D-8094-C1B3ABCBD364}" type="slidenum">
              <a:rPr lang="en-US" smtClean="0"/>
              <a:t>118</a:t>
            </a:fld>
            <a:endParaRPr lang="en-US"/>
          </a:p>
        </p:txBody>
      </p:sp>
    </p:spTree>
    <p:extLst>
      <p:ext uri="{BB962C8B-B14F-4D97-AF65-F5344CB8AC3E}">
        <p14:creationId xmlns:p14="http://schemas.microsoft.com/office/powerpoint/2010/main" val="13804156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then learn a codebook of common surface normals that appear by using k-means</a:t>
            </a:r>
          </a:p>
        </p:txBody>
      </p:sp>
      <p:sp>
        <p:nvSpPr>
          <p:cNvPr id="4" name="Slide Number Placeholder 3"/>
          <p:cNvSpPr>
            <a:spLocks noGrp="1"/>
          </p:cNvSpPr>
          <p:nvPr>
            <p:ph type="sldNum" sz="quarter" idx="10"/>
          </p:nvPr>
        </p:nvSpPr>
        <p:spPr/>
        <p:txBody>
          <a:bodyPr/>
          <a:lstStyle/>
          <a:p>
            <a:fld id="{1E7D23FB-BB74-444D-8094-C1B3ABCBD364}" type="slidenum">
              <a:rPr lang="en-US" smtClean="0"/>
              <a:t>119</a:t>
            </a:fld>
            <a:endParaRPr lang="en-US"/>
          </a:p>
        </p:txBody>
      </p:sp>
    </p:spTree>
    <p:extLst>
      <p:ext uri="{BB962C8B-B14F-4D97-AF65-F5344CB8AC3E}">
        <p14:creationId xmlns:p14="http://schemas.microsoft.com/office/powerpoint/2010/main" val="1380415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 move that object closer and shrink it so that it maps to the same</a:t>
            </a:r>
            <a:r>
              <a:rPr lang="en-US" baseline="0" dirty="0" smtClean="0"/>
              <a:t> image plane as the original object and I would still yield the same image.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12</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you end up having some sample points on the sphere.</a:t>
            </a:r>
          </a:p>
        </p:txBody>
      </p:sp>
      <p:sp>
        <p:nvSpPr>
          <p:cNvPr id="4" name="Slide Number Placeholder 3"/>
          <p:cNvSpPr>
            <a:spLocks noGrp="1"/>
          </p:cNvSpPr>
          <p:nvPr>
            <p:ph type="sldNum" sz="quarter" idx="10"/>
          </p:nvPr>
        </p:nvSpPr>
        <p:spPr/>
        <p:txBody>
          <a:bodyPr/>
          <a:lstStyle/>
          <a:p>
            <a:fld id="{1E7D23FB-BB74-444D-8094-C1B3ABCBD364}" type="slidenum">
              <a:rPr lang="en-US" smtClean="0"/>
              <a:t>120</a:t>
            </a:fld>
            <a:endParaRPr lang="en-US"/>
          </a:p>
        </p:txBody>
      </p:sp>
    </p:spTree>
    <p:extLst>
      <p:ext uri="{BB962C8B-B14F-4D97-AF65-F5344CB8AC3E}">
        <p14:creationId xmlns:p14="http://schemas.microsoft.com/office/powerpoint/2010/main" val="138041563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find the </a:t>
            </a:r>
            <a:r>
              <a:rPr lang="en-US" baseline="0" dirty="0" err="1" smtClean="0"/>
              <a:t>delaunay</a:t>
            </a:r>
            <a:r>
              <a:rPr lang="en-US" baseline="0" dirty="0" smtClean="0"/>
              <a:t> triangulation cover, which basically allows you to cover the surface of the sphere with triangles.</a:t>
            </a:r>
          </a:p>
        </p:txBody>
      </p:sp>
      <p:sp>
        <p:nvSpPr>
          <p:cNvPr id="4" name="Slide Number Placeholder 3"/>
          <p:cNvSpPr>
            <a:spLocks noGrp="1"/>
          </p:cNvSpPr>
          <p:nvPr>
            <p:ph type="sldNum" sz="quarter" idx="10"/>
          </p:nvPr>
        </p:nvSpPr>
        <p:spPr/>
        <p:txBody>
          <a:bodyPr/>
          <a:lstStyle/>
          <a:p>
            <a:fld id="{1E7D23FB-BB74-444D-8094-C1B3ABCBD364}" type="slidenum">
              <a:rPr lang="en-US" smtClean="0"/>
              <a:t>121</a:t>
            </a:fld>
            <a:endParaRPr lang="en-US"/>
          </a:p>
        </p:txBody>
      </p:sp>
    </p:spTree>
    <p:extLst>
      <p:ext uri="{BB962C8B-B14F-4D97-AF65-F5344CB8AC3E}">
        <p14:creationId xmlns:p14="http://schemas.microsoft.com/office/powerpoint/2010/main" val="11357590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your output space looks something like this now. This </a:t>
            </a:r>
            <a:r>
              <a:rPr lang="en-US" baseline="0" dirty="0" err="1" smtClean="0"/>
              <a:t>isn</a:t>
            </a:r>
            <a:r>
              <a:rPr lang="fr-FR" baseline="0" dirty="0" smtClean="0"/>
              <a:t>’</a:t>
            </a:r>
            <a:r>
              <a:rPr lang="en-US" baseline="0" dirty="0" smtClean="0"/>
              <a:t>t </a:t>
            </a:r>
            <a:r>
              <a:rPr lang="en-US" baseline="0" dirty="0" err="1" smtClean="0"/>
              <a:t>exacly</a:t>
            </a:r>
            <a:r>
              <a:rPr lang="en-US" baseline="0" dirty="0" smtClean="0"/>
              <a:t> the </a:t>
            </a:r>
            <a:r>
              <a:rPr lang="en-US" baseline="0" dirty="0" err="1" smtClean="0"/>
              <a:t>delaunay</a:t>
            </a:r>
            <a:r>
              <a:rPr lang="en-US" baseline="0" dirty="0" smtClean="0"/>
              <a:t> cover since I drew it by hand, but the point is that you can always find a triangular cover of the sphere using the code book.</a:t>
            </a:r>
          </a:p>
        </p:txBody>
      </p:sp>
      <p:sp>
        <p:nvSpPr>
          <p:cNvPr id="4" name="Slide Number Placeholder 3"/>
          <p:cNvSpPr>
            <a:spLocks noGrp="1"/>
          </p:cNvSpPr>
          <p:nvPr>
            <p:ph type="sldNum" sz="quarter" idx="10"/>
          </p:nvPr>
        </p:nvSpPr>
        <p:spPr/>
        <p:txBody>
          <a:bodyPr/>
          <a:lstStyle/>
          <a:p>
            <a:fld id="{1E7D23FB-BB74-444D-8094-C1B3ABCBD364}" type="slidenum">
              <a:rPr lang="en-US" smtClean="0"/>
              <a:t>122</a:t>
            </a:fld>
            <a:endParaRPr lang="en-US"/>
          </a:p>
        </p:txBody>
      </p:sp>
    </p:spTree>
    <p:extLst>
      <p:ext uri="{BB962C8B-B14F-4D97-AF65-F5344CB8AC3E}">
        <p14:creationId xmlns:p14="http://schemas.microsoft.com/office/powerpoint/2010/main" val="13804156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they treat each triangle as a class.</a:t>
            </a:r>
          </a:p>
        </p:txBody>
      </p:sp>
      <p:sp>
        <p:nvSpPr>
          <p:cNvPr id="4" name="Slide Number Placeholder 3"/>
          <p:cNvSpPr>
            <a:spLocks noGrp="1"/>
          </p:cNvSpPr>
          <p:nvPr>
            <p:ph type="sldNum" sz="quarter" idx="10"/>
          </p:nvPr>
        </p:nvSpPr>
        <p:spPr/>
        <p:txBody>
          <a:bodyPr/>
          <a:lstStyle/>
          <a:p>
            <a:fld id="{1E7D23FB-BB74-444D-8094-C1B3ABCBD364}" type="slidenum">
              <a:rPr lang="en-US" smtClean="0"/>
              <a:t>123</a:t>
            </a:fld>
            <a:endParaRPr lang="en-US"/>
          </a:p>
        </p:txBody>
      </p:sp>
    </p:spTree>
    <p:extLst>
      <p:ext uri="{BB962C8B-B14F-4D97-AF65-F5344CB8AC3E}">
        <p14:creationId xmlns:p14="http://schemas.microsoft.com/office/powerpoint/2010/main" val="10738750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they estimate surface normals</a:t>
            </a:r>
          </a:p>
        </p:txBody>
      </p:sp>
      <p:sp>
        <p:nvSpPr>
          <p:cNvPr id="4" name="Slide Number Placeholder 3"/>
          <p:cNvSpPr>
            <a:spLocks noGrp="1"/>
          </p:cNvSpPr>
          <p:nvPr>
            <p:ph type="sldNum" sz="quarter" idx="10"/>
          </p:nvPr>
        </p:nvSpPr>
        <p:spPr/>
        <p:txBody>
          <a:bodyPr/>
          <a:lstStyle/>
          <a:p>
            <a:fld id="{1E7D23FB-BB74-444D-8094-C1B3ABCBD364}" type="slidenum">
              <a:rPr lang="en-US" smtClean="0"/>
              <a:t>124</a:t>
            </a:fld>
            <a:endParaRPr lang="en-US"/>
          </a:p>
        </p:txBody>
      </p:sp>
    </p:spTree>
    <p:extLst>
      <p:ext uri="{BB962C8B-B14F-4D97-AF65-F5344CB8AC3E}">
        <p14:creationId xmlns:p14="http://schemas.microsoft.com/office/powerpoint/2010/main" val="193872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be the weighted sum of the triangle corners since each corner of the triangle is a word in the codebook and then triangle the surface normal lies in is the triangle with the highest probability score.</a:t>
            </a:r>
          </a:p>
        </p:txBody>
      </p:sp>
      <p:sp>
        <p:nvSpPr>
          <p:cNvPr id="4" name="Slide Number Placeholder 3"/>
          <p:cNvSpPr>
            <a:spLocks noGrp="1"/>
          </p:cNvSpPr>
          <p:nvPr>
            <p:ph type="sldNum" sz="quarter" idx="10"/>
          </p:nvPr>
        </p:nvSpPr>
        <p:spPr/>
        <p:txBody>
          <a:bodyPr/>
          <a:lstStyle/>
          <a:p>
            <a:fld id="{1E7D23FB-BB74-444D-8094-C1B3ABCBD364}" type="slidenum">
              <a:rPr lang="en-US" smtClean="0"/>
              <a:t>125</a:t>
            </a:fld>
            <a:endParaRPr lang="en-US"/>
          </a:p>
        </p:txBody>
      </p:sp>
    </p:spTree>
    <p:extLst>
      <p:ext uri="{BB962C8B-B14F-4D97-AF65-F5344CB8AC3E}">
        <p14:creationId xmlns:p14="http://schemas.microsoft.com/office/powerpoint/2010/main" val="8542100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loss function they used</a:t>
            </a:r>
          </a:p>
        </p:txBody>
      </p:sp>
      <p:sp>
        <p:nvSpPr>
          <p:cNvPr id="4" name="Slide Number Placeholder 3"/>
          <p:cNvSpPr>
            <a:spLocks noGrp="1"/>
          </p:cNvSpPr>
          <p:nvPr>
            <p:ph type="sldNum" sz="quarter" idx="10"/>
          </p:nvPr>
        </p:nvSpPr>
        <p:spPr/>
        <p:txBody>
          <a:bodyPr/>
          <a:lstStyle/>
          <a:p>
            <a:fld id="{1E7D23FB-BB74-444D-8094-C1B3ABCBD364}" type="slidenum">
              <a:rPr lang="en-US" smtClean="0"/>
              <a:t>126</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just the cross entropy.</a:t>
            </a:r>
          </a:p>
        </p:txBody>
      </p:sp>
      <p:sp>
        <p:nvSpPr>
          <p:cNvPr id="4" name="Slide Number Placeholder 3"/>
          <p:cNvSpPr>
            <a:spLocks noGrp="1"/>
          </p:cNvSpPr>
          <p:nvPr>
            <p:ph type="sldNum" sz="quarter" idx="10"/>
          </p:nvPr>
        </p:nvSpPr>
        <p:spPr/>
        <p:txBody>
          <a:bodyPr/>
          <a:lstStyle/>
          <a:p>
            <a:fld id="{1E7D23FB-BB74-444D-8094-C1B3ABCBD364}" type="slidenum">
              <a:rPr lang="en-US" smtClean="0"/>
              <a:t>127</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some of the results of the network. So you can see that in the coarse network, the chair in the top row requires detail which the fine network provides.</a:t>
            </a:r>
          </a:p>
        </p:txBody>
      </p:sp>
      <p:sp>
        <p:nvSpPr>
          <p:cNvPr id="4" name="Slide Number Placeholder 3"/>
          <p:cNvSpPr>
            <a:spLocks noGrp="1"/>
          </p:cNvSpPr>
          <p:nvPr>
            <p:ph type="sldNum" sz="quarter" idx="10"/>
          </p:nvPr>
        </p:nvSpPr>
        <p:spPr/>
        <p:txBody>
          <a:bodyPr/>
          <a:lstStyle/>
          <a:p>
            <a:fld id="{1E7D23FB-BB74-444D-8094-C1B3ABCBD364}" type="slidenum">
              <a:rPr lang="en-US" smtClean="0"/>
              <a:t>128</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some of the results of the network. So you can see that in the coarse network, the chair in the top row requires detail which the fine network provides. I also show the ablative analysis which justifies the outputs that they use in their architecture. It looks like they get around 5-10% improvement from estimating more than just the surface normals.</a:t>
            </a:r>
          </a:p>
        </p:txBody>
      </p:sp>
      <p:sp>
        <p:nvSpPr>
          <p:cNvPr id="4" name="Slide Number Placeholder 3"/>
          <p:cNvSpPr>
            <a:spLocks noGrp="1"/>
          </p:cNvSpPr>
          <p:nvPr>
            <p:ph type="sldNum" sz="quarter" idx="10"/>
          </p:nvPr>
        </p:nvSpPr>
        <p:spPr/>
        <p:txBody>
          <a:bodyPr/>
          <a:lstStyle/>
          <a:p>
            <a:fld id="{1E7D23FB-BB74-444D-8094-C1B3ABCBD364}" type="slidenum">
              <a:rPr lang="en-US" smtClean="0"/>
              <a:t>129</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 there is another less well-known ambiguity called the bas-relief ambiguity. Instead of telling you what the bas-relief ambiguity is, </a:t>
            </a:r>
          </a:p>
        </p:txBody>
      </p:sp>
      <p:sp>
        <p:nvSpPr>
          <p:cNvPr id="4" name="Slide Number Placeholder 3"/>
          <p:cNvSpPr>
            <a:spLocks noGrp="1"/>
          </p:cNvSpPr>
          <p:nvPr>
            <p:ph type="sldNum" sz="quarter" idx="10"/>
          </p:nvPr>
        </p:nvSpPr>
        <p:spPr/>
        <p:txBody>
          <a:bodyPr/>
          <a:lstStyle/>
          <a:p>
            <a:fld id="{1E7D23FB-BB74-444D-8094-C1B3ABCBD364}" type="slidenum">
              <a:rPr lang="en-US" smtClean="0"/>
              <a:t>13</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I’ll share some of my thoughts about the papers I presented about here.</a:t>
            </a:r>
          </a:p>
        </p:txBody>
      </p:sp>
      <p:sp>
        <p:nvSpPr>
          <p:cNvPr id="4" name="Slide Number Placeholder 3"/>
          <p:cNvSpPr>
            <a:spLocks noGrp="1"/>
          </p:cNvSpPr>
          <p:nvPr>
            <p:ph type="sldNum" sz="quarter" idx="10"/>
          </p:nvPr>
        </p:nvSpPr>
        <p:spPr/>
        <p:txBody>
          <a:bodyPr/>
          <a:lstStyle/>
          <a:p>
            <a:fld id="{1E7D23FB-BB74-444D-8094-C1B3ABCBD364}" type="slidenum">
              <a:rPr lang="en-US" smtClean="0"/>
              <a:t>130</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one thing I noticed is that they never address the bas-relief ambiguity. And I think it would be important to mention this in passing or at least be aware of this. One could make the argument that may be the ambiguity resolves itself, because the networks have ground truth so somewhere along the way they learn to resolve the bas-relief, but this argument could also extend to scale ambiguity which begs the question why they try to account for scale ambiguity. If you account for any ambiguity, then logically you have to account for all the ambiguities that can arise.</a:t>
            </a:r>
          </a:p>
        </p:txBody>
      </p:sp>
      <p:sp>
        <p:nvSpPr>
          <p:cNvPr id="4" name="Slide Number Placeholder 3"/>
          <p:cNvSpPr>
            <a:spLocks noGrp="1"/>
          </p:cNvSpPr>
          <p:nvPr>
            <p:ph type="sldNum" sz="quarter" idx="10"/>
          </p:nvPr>
        </p:nvSpPr>
        <p:spPr/>
        <p:txBody>
          <a:bodyPr/>
          <a:lstStyle/>
          <a:p>
            <a:fld id="{1E7D23FB-BB74-444D-8094-C1B3ABCBD364}" type="slidenum">
              <a:rPr lang="en-US" smtClean="0"/>
              <a:t>131</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point of contention is I feel like it would be fruitful to incorporate computer graphics into the models.</a:t>
            </a:r>
          </a:p>
        </p:txBody>
      </p:sp>
      <p:sp>
        <p:nvSpPr>
          <p:cNvPr id="4" name="Slide Number Placeholder 3"/>
          <p:cNvSpPr>
            <a:spLocks noGrp="1"/>
          </p:cNvSpPr>
          <p:nvPr>
            <p:ph type="sldNum" sz="quarter" idx="10"/>
          </p:nvPr>
        </p:nvSpPr>
        <p:spPr/>
        <p:txBody>
          <a:bodyPr/>
          <a:lstStyle/>
          <a:p>
            <a:fld id="{1E7D23FB-BB74-444D-8094-C1B3ABCBD364}" type="slidenum">
              <a:rPr lang="en-US" smtClean="0"/>
              <a:t>132</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Mostly because computer graphics deals a lot with the inverse problem.</a:t>
            </a:r>
          </a:p>
        </p:txBody>
      </p:sp>
      <p:sp>
        <p:nvSpPr>
          <p:cNvPr id="4" name="Slide Number Placeholder 3"/>
          <p:cNvSpPr>
            <a:spLocks noGrp="1"/>
          </p:cNvSpPr>
          <p:nvPr>
            <p:ph type="sldNum" sz="quarter" idx="10"/>
          </p:nvPr>
        </p:nvSpPr>
        <p:spPr/>
        <p:txBody>
          <a:bodyPr/>
          <a:lstStyle/>
          <a:p>
            <a:fld id="{1E7D23FB-BB74-444D-8094-C1B3ABCBD364}" type="slidenum">
              <a:rPr lang="en-US" smtClean="0"/>
              <a:t>133</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is given a surface normal, and lighting </a:t>
            </a:r>
            <a:r>
              <a:rPr lang="en-US" baseline="0" dirty="0" err="1" smtClean="0"/>
              <a:t>conditionsl</a:t>
            </a:r>
            <a:endParaRPr lang="en-US" baseline="0" dirty="0" smtClean="0"/>
          </a:p>
        </p:txBody>
      </p:sp>
      <p:sp>
        <p:nvSpPr>
          <p:cNvPr id="4" name="Slide Number Placeholder 3"/>
          <p:cNvSpPr>
            <a:spLocks noGrp="1"/>
          </p:cNvSpPr>
          <p:nvPr>
            <p:ph type="sldNum" sz="quarter" idx="10"/>
          </p:nvPr>
        </p:nvSpPr>
        <p:spPr/>
        <p:txBody>
          <a:bodyPr/>
          <a:lstStyle/>
          <a:p>
            <a:fld id="{1E7D23FB-BB74-444D-8094-C1B3ABCBD364}" type="slidenum">
              <a:rPr lang="en-US" smtClean="0"/>
              <a:t>134</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should the scene look</a:t>
            </a:r>
          </a:p>
        </p:txBody>
      </p:sp>
      <p:sp>
        <p:nvSpPr>
          <p:cNvPr id="4" name="Slide Number Placeholder 3"/>
          <p:cNvSpPr>
            <a:spLocks noGrp="1"/>
          </p:cNvSpPr>
          <p:nvPr>
            <p:ph type="sldNum" sz="quarter" idx="10"/>
          </p:nvPr>
        </p:nvSpPr>
        <p:spPr/>
        <p:txBody>
          <a:bodyPr/>
          <a:lstStyle/>
          <a:p>
            <a:fld id="{1E7D23FB-BB74-444D-8094-C1B3ABCBD364}" type="slidenum">
              <a:rPr lang="en-US" smtClean="0"/>
              <a:t>135</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well as what is the correct image</a:t>
            </a:r>
          </a:p>
        </p:txBody>
      </p:sp>
      <p:sp>
        <p:nvSpPr>
          <p:cNvPr id="4" name="Slide Number Placeholder 3"/>
          <p:cNvSpPr>
            <a:spLocks noGrp="1"/>
          </p:cNvSpPr>
          <p:nvPr>
            <p:ph type="sldNum" sz="quarter" idx="10"/>
          </p:nvPr>
        </p:nvSpPr>
        <p:spPr/>
        <p:txBody>
          <a:bodyPr/>
          <a:lstStyle/>
          <a:p>
            <a:fld id="{1E7D23FB-BB74-444D-8094-C1B3ABCBD364}" type="slidenum">
              <a:rPr lang="en-US" smtClean="0"/>
              <a:t>136</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Furthermore, we have to understand that images don’t just appear out of thin air. There is physics behind everything that happens in a scene and how it appears to the camera. So this physics should be exploited in order to get better surface normal estimations. So they should incorporate how surface normals and depth are mathematically related to their appearance in a scene by looking at image formation model.</a:t>
            </a:r>
          </a:p>
        </p:txBody>
      </p:sp>
      <p:sp>
        <p:nvSpPr>
          <p:cNvPr id="4" name="Slide Number Placeholder 3"/>
          <p:cNvSpPr>
            <a:spLocks noGrp="1"/>
          </p:cNvSpPr>
          <p:nvPr>
            <p:ph type="sldNum" sz="quarter" idx="10"/>
          </p:nvPr>
        </p:nvSpPr>
        <p:spPr/>
        <p:txBody>
          <a:bodyPr/>
          <a:lstStyle/>
          <a:p>
            <a:fld id="{1E7D23FB-BB74-444D-8094-C1B3ABCBD364}" type="slidenum">
              <a:rPr lang="en-US" smtClean="0"/>
              <a:t>137</a:t>
            </a:fld>
            <a:endParaRPr lang="en-US"/>
          </a:p>
        </p:txBody>
      </p:sp>
    </p:spTree>
    <p:extLst>
      <p:ext uri="{BB962C8B-B14F-4D97-AF65-F5344CB8AC3E}">
        <p14:creationId xmlns:p14="http://schemas.microsoft.com/office/powerpoint/2010/main" val="6268859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if we have time, I would like some people to give me some ideas about why depth from single image is useful. Because from my perspective, any useful application of estimating depth can be replaced with a stereo system or using video to get </a:t>
            </a:r>
            <a:r>
              <a:rPr lang="en-US" baseline="0" smtClean="0"/>
              <a:t>depth estimates.</a:t>
            </a:r>
            <a:endParaRPr lang="en-US" baseline="0" dirty="0" smtClean="0"/>
          </a:p>
        </p:txBody>
      </p:sp>
      <p:sp>
        <p:nvSpPr>
          <p:cNvPr id="4" name="Slide Number Placeholder 3"/>
          <p:cNvSpPr>
            <a:spLocks noGrp="1"/>
          </p:cNvSpPr>
          <p:nvPr>
            <p:ph type="sldNum" sz="quarter" idx="10"/>
          </p:nvPr>
        </p:nvSpPr>
        <p:spPr/>
        <p:txBody>
          <a:bodyPr/>
          <a:lstStyle/>
          <a:p>
            <a:fld id="{1E7D23FB-BB74-444D-8094-C1B3ABCBD364}" type="slidenum">
              <a:rPr lang="en-US" smtClean="0"/>
              <a:t>138</a:t>
            </a:fld>
            <a:endParaRPr lang="en-US"/>
          </a:p>
        </p:txBody>
      </p:sp>
    </p:spTree>
    <p:extLst>
      <p:ext uri="{BB962C8B-B14F-4D97-AF65-F5344CB8AC3E}">
        <p14:creationId xmlns:p14="http://schemas.microsoft.com/office/powerpoint/2010/main" val="62688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figure a game would better illustrate my point.</a:t>
            </a:r>
          </a:p>
        </p:txBody>
      </p:sp>
      <p:sp>
        <p:nvSpPr>
          <p:cNvPr id="4" name="Slide Number Placeholder 3"/>
          <p:cNvSpPr>
            <a:spLocks noGrp="1"/>
          </p:cNvSpPr>
          <p:nvPr>
            <p:ph type="sldNum" sz="quarter" idx="10"/>
          </p:nvPr>
        </p:nvSpPr>
        <p:spPr/>
        <p:txBody>
          <a:bodyPr/>
          <a:lstStyle/>
          <a:p>
            <a:fld id="{1E7D23FB-BB74-444D-8094-C1B3ABCBD364}" type="slidenum">
              <a:rPr lang="en-US" smtClean="0"/>
              <a:t>14</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in this case, we’ll play spot the difference which is a game I’m sure most of you are familiar with.</a:t>
            </a:r>
          </a:p>
        </p:txBody>
      </p:sp>
      <p:sp>
        <p:nvSpPr>
          <p:cNvPr id="4" name="Slide Number Placeholder 3"/>
          <p:cNvSpPr>
            <a:spLocks noGrp="1"/>
          </p:cNvSpPr>
          <p:nvPr>
            <p:ph type="sldNum" sz="quarter" idx="10"/>
          </p:nvPr>
        </p:nvSpPr>
        <p:spPr/>
        <p:txBody>
          <a:bodyPr/>
          <a:lstStyle/>
          <a:p>
            <a:fld id="{1E7D23FB-BB74-444D-8094-C1B3ABCBD364}" type="slidenum">
              <a:rPr lang="en-US" smtClean="0"/>
              <a:t>15</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here are 4 images of a head.</a:t>
            </a:r>
          </a:p>
        </p:txBody>
      </p:sp>
      <p:sp>
        <p:nvSpPr>
          <p:cNvPr id="4" name="Slide Number Placeholder 3"/>
          <p:cNvSpPr>
            <a:spLocks noGrp="1"/>
          </p:cNvSpPr>
          <p:nvPr>
            <p:ph type="sldNum" sz="quarter" idx="10"/>
          </p:nvPr>
        </p:nvSpPr>
        <p:spPr/>
        <p:txBody>
          <a:bodyPr/>
          <a:lstStyle/>
          <a:p>
            <a:fld id="{1E7D23FB-BB74-444D-8094-C1B3ABCBD364}" type="slidenum">
              <a:rPr lang="en-US" smtClean="0"/>
              <a:t>16</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top left image is the original image. And there may or may not have been modifications done to the shape of the other heads. So some of the heads may be shallower or deeper in depth than the original image. Show of hands how many think some of them are deeper? Some of them are shallower? </a:t>
            </a:r>
          </a:p>
        </p:txBody>
      </p:sp>
      <p:sp>
        <p:nvSpPr>
          <p:cNvPr id="4" name="Slide Number Placeholder 3"/>
          <p:cNvSpPr>
            <a:spLocks noGrp="1"/>
          </p:cNvSpPr>
          <p:nvPr>
            <p:ph type="sldNum" sz="quarter" idx="10"/>
          </p:nvPr>
        </p:nvSpPr>
        <p:spPr/>
        <p:txBody>
          <a:bodyPr/>
          <a:lstStyle/>
          <a:p>
            <a:fld id="{1E7D23FB-BB74-444D-8094-C1B3ABCBD364}" type="slidenum">
              <a:rPr lang="en-US" smtClean="0"/>
              <a:t>17</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Actually they’re all the same images, but I just wanted to test you guys to see if people could perceive depth accurately. Presumably, if you can’t tell the difference, then a neural network also shouldn’t be able to.</a:t>
            </a:r>
          </a:p>
        </p:txBody>
      </p:sp>
      <p:sp>
        <p:nvSpPr>
          <p:cNvPr id="4" name="Slide Number Placeholder 3"/>
          <p:cNvSpPr>
            <a:spLocks noGrp="1"/>
          </p:cNvSpPr>
          <p:nvPr>
            <p:ph type="sldNum" sz="quarter" idx="10"/>
          </p:nvPr>
        </p:nvSpPr>
        <p:spPr/>
        <p:txBody>
          <a:bodyPr/>
          <a:lstStyle/>
          <a:p>
            <a:fld id="{1E7D23FB-BB74-444D-8094-C1B3ABCBD364}" type="slidenum">
              <a:rPr lang="en-US" smtClean="0"/>
              <a:t>18</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about now? So the original image is again in the top left corner. I’ll give you guys a few seconds to look over the heads. How many people think the top right head is shallower? How many people think the bottom left head is shallower? How many people think the bottom right head is shallower? How many people can’t tell?</a:t>
            </a:r>
          </a:p>
        </p:txBody>
      </p:sp>
      <p:sp>
        <p:nvSpPr>
          <p:cNvPr id="4" name="Slide Number Placeholder 3"/>
          <p:cNvSpPr>
            <a:spLocks noGrp="1"/>
          </p:cNvSpPr>
          <p:nvPr>
            <p:ph type="sldNum" sz="quarter" idx="10"/>
          </p:nvPr>
        </p:nvSpPr>
        <p:spPr/>
        <p:txBody>
          <a:bodyPr/>
          <a:lstStyle/>
          <a:p>
            <a:fld id="{1E7D23FB-BB74-444D-8094-C1B3ABCBD364}" type="slidenum">
              <a:rPr lang="en-US" smtClean="0"/>
              <a:t>19</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the problem is.</a:t>
            </a:r>
          </a:p>
        </p:txBody>
      </p:sp>
      <p:sp>
        <p:nvSpPr>
          <p:cNvPr id="4" name="Slide Number Placeholder 3"/>
          <p:cNvSpPr>
            <a:spLocks noGrp="1"/>
          </p:cNvSpPr>
          <p:nvPr>
            <p:ph type="sldNum" sz="quarter" idx="10"/>
          </p:nvPr>
        </p:nvSpPr>
        <p:spPr/>
        <p:txBody>
          <a:bodyPr/>
          <a:lstStyle/>
          <a:p>
            <a:fld id="{1E7D23FB-BB74-444D-8094-C1B3ABCBD364}" type="slidenum">
              <a:rPr lang="en-US" smtClean="0"/>
              <a:t>2</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here is the ground truth. So the heads in the bottom rows are flattened. And this is really to illustrate my point that if you don’t know anything else about the scene, it’s really hard to determine depth. So the reason the heads do have slight variations is really the results of human error, I think. Mathematically this should be sound. What I mean by this is that</a:t>
            </a:r>
          </a:p>
        </p:txBody>
      </p:sp>
      <p:sp>
        <p:nvSpPr>
          <p:cNvPr id="4" name="Slide Number Placeholder 3"/>
          <p:cNvSpPr>
            <a:spLocks noGrp="1"/>
          </p:cNvSpPr>
          <p:nvPr>
            <p:ph type="sldNum" sz="quarter" idx="10"/>
          </p:nvPr>
        </p:nvSpPr>
        <p:spPr/>
        <p:txBody>
          <a:bodyPr/>
          <a:lstStyle/>
          <a:p>
            <a:fld id="{1E7D23FB-BB74-444D-8094-C1B3ABCBD364}" type="slidenum">
              <a:rPr lang="en-US" smtClean="0"/>
              <a:t>20</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exists a family of transformations</a:t>
            </a:r>
          </a:p>
        </p:txBody>
      </p:sp>
      <p:sp>
        <p:nvSpPr>
          <p:cNvPr id="4" name="Slide Number Placeholder 3"/>
          <p:cNvSpPr>
            <a:spLocks noGrp="1"/>
          </p:cNvSpPr>
          <p:nvPr>
            <p:ph type="sldNum" sz="quarter" idx="10"/>
          </p:nvPr>
        </p:nvSpPr>
        <p:spPr/>
        <p:txBody>
          <a:bodyPr/>
          <a:lstStyle/>
          <a:p>
            <a:fld id="{1E7D23FB-BB74-444D-8094-C1B3ABCBD364}" type="slidenum">
              <a:rPr lang="en-US" smtClean="0"/>
              <a:t>21</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Dubbed “The generalized bas-relief” transformations</a:t>
            </a:r>
          </a:p>
        </p:txBody>
      </p:sp>
      <p:sp>
        <p:nvSpPr>
          <p:cNvPr id="4" name="Slide Number Placeholder 3"/>
          <p:cNvSpPr>
            <a:spLocks noGrp="1"/>
          </p:cNvSpPr>
          <p:nvPr>
            <p:ph type="sldNum" sz="quarter" idx="10"/>
          </p:nvPr>
        </p:nvSpPr>
        <p:spPr/>
        <p:txBody>
          <a:bodyPr/>
          <a:lstStyle/>
          <a:p>
            <a:fld id="{1E7D23FB-BB74-444D-8094-C1B3ABCBD364}" type="slidenum">
              <a:rPr lang="en-US" smtClean="0"/>
              <a:t>22</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change the shape of an object as well as illumination of the scene in such a way </a:t>
            </a:r>
          </a:p>
        </p:txBody>
      </p:sp>
      <p:sp>
        <p:nvSpPr>
          <p:cNvPr id="4" name="Slide Number Placeholder 3"/>
          <p:cNvSpPr>
            <a:spLocks noGrp="1"/>
          </p:cNvSpPr>
          <p:nvPr>
            <p:ph type="sldNum" sz="quarter" idx="10"/>
          </p:nvPr>
        </p:nvSpPr>
        <p:spPr/>
        <p:txBody>
          <a:bodyPr/>
          <a:lstStyle/>
          <a:p>
            <a:fld id="{1E7D23FB-BB74-444D-8094-C1B3ABCBD364}" type="slidenum">
              <a:rPr lang="en-US" smtClean="0"/>
              <a:t>23</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from the perspective of the camera, nothing looks changed. Because of these ambiguities, depth and surface normal estimation from a single image becomes very difficult.</a:t>
            </a:r>
          </a:p>
        </p:txBody>
      </p:sp>
      <p:sp>
        <p:nvSpPr>
          <p:cNvPr id="4" name="Slide Number Placeholder 3"/>
          <p:cNvSpPr>
            <a:spLocks noGrp="1"/>
          </p:cNvSpPr>
          <p:nvPr>
            <p:ph type="sldNum" sz="quarter" idx="10"/>
          </p:nvPr>
        </p:nvSpPr>
        <p:spPr/>
        <p:txBody>
          <a:bodyPr/>
          <a:lstStyle/>
          <a:p>
            <a:fld id="{1E7D23FB-BB74-444D-8094-C1B3ABCBD364}" type="slidenum">
              <a:rPr lang="en-US" smtClean="0"/>
              <a:t>24</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now I will talk about some existing works.</a:t>
            </a:r>
          </a:p>
        </p:txBody>
      </p:sp>
      <p:sp>
        <p:nvSpPr>
          <p:cNvPr id="4" name="Slide Number Placeholder 3"/>
          <p:cNvSpPr>
            <a:spLocks noGrp="1"/>
          </p:cNvSpPr>
          <p:nvPr>
            <p:ph type="sldNum" sz="quarter" idx="10"/>
          </p:nvPr>
        </p:nvSpPr>
        <p:spPr/>
        <p:txBody>
          <a:bodyPr/>
          <a:lstStyle/>
          <a:p>
            <a:fld id="{1E7D23FB-BB74-444D-8094-C1B3ABCBD364}" type="slidenum">
              <a:rPr lang="en-US" smtClean="0"/>
              <a:t>25</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multi-view stereo,</a:t>
            </a:r>
          </a:p>
        </p:txBody>
      </p:sp>
      <p:sp>
        <p:nvSpPr>
          <p:cNvPr id="4" name="Slide Number Placeholder 3"/>
          <p:cNvSpPr>
            <a:spLocks noGrp="1"/>
          </p:cNvSpPr>
          <p:nvPr>
            <p:ph type="sldNum" sz="quarter" idx="10"/>
          </p:nvPr>
        </p:nvSpPr>
        <p:spPr/>
        <p:txBody>
          <a:bodyPr/>
          <a:lstStyle/>
          <a:p>
            <a:fld id="{1E7D23FB-BB74-444D-8094-C1B3ABCBD364}" type="slidenum">
              <a:rPr lang="en-US" smtClean="0"/>
              <a:t>26</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take an image from one</a:t>
            </a:r>
            <a:r>
              <a:rPr lang="en-US" baseline="0" dirty="0" smtClean="0"/>
              <a:t> view</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27</a:t>
            </a:fld>
            <a:endParaRPr lang="en-US"/>
          </a:p>
        </p:txBody>
      </p:sp>
    </p:spTree>
    <p:extLst>
      <p:ext uri="{BB962C8B-B14F-4D97-AF65-F5344CB8AC3E}">
        <p14:creationId xmlns:p14="http://schemas.microsoft.com/office/powerpoint/2010/main" val="335382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take a second image from a different view and using corresponding</a:t>
            </a:r>
            <a:r>
              <a:rPr lang="en-US" baseline="0" dirty="0" smtClean="0"/>
              <a:t> points between the images, we can triangulate the depth of the points.</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28</a:t>
            </a:fld>
            <a:endParaRPr lang="en-US"/>
          </a:p>
        </p:txBody>
      </p:sp>
    </p:spTree>
    <p:extLst>
      <p:ext uri="{BB962C8B-B14F-4D97-AF65-F5344CB8AC3E}">
        <p14:creationId xmlns:p14="http://schemas.microsoft.com/office/powerpoint/2010/main" val="1463477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Photometric stereo is a technique that does not require any correspondence matching.</a:t>
            </a:r>
          </a:p>
        </p:txBody>
      </p:sp>
      <p:sp>
        <p:nvSpPr>
          <p:cNvPr id="4" name="Slide Number Placeholder 3"/>
          <p:cNvSpPr>
            <a:spLocks noGrp="1"/>
          </p:cNvSpPr>
          <p:nvPr>
            <p:ph type="sldNum" sz="quarter" idx="10"/>
          </p:nvPr>
        </p:nvSpPr>
        <p:spPr/>
        <p:txBody>
          <a:bodyPr/>
          <a:lstStyle/>
          <a:p>
            <a:fld id="{1E7D23FB-BB74-444D-8094-C1B3ABCBD364}" type="slidenum">
              <a:rPr lang="en-US" smtClean="0"/>
              <a:t>29</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suppose you’re given a single image</a:t>
            </a:r>
          </a:p>
        </p:txBody>
      </p:sp>
      <p:sp>
        <p:nvSpPr>
          <p:cNvPr id="4" name="Slide Number Placeholder 3"/>
          <p:cNvSpPr>
            <a:spLocks noGrp="1"/>
          </p:cNvSpPr>
          <p:nvPr>
            <p:ph type="sldNum" sz="quarter" idx="10"/>
          </p:nvPr>
        </p:nvSpPr>
        <p:spPr/>
        <p:txBody>
          <a:bodyPr/>
          <a:lstStyle/>
          <a:p>
            <a:fld id="{1E7D23FB-BB74-444D-8094-C1B3ABCBD364}" type="slidenum">
              <a:rPr lang="en-US" smtClean="0"/>
              <a:t>3</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use collimated light sources</a:t>
            </a:r>
          </a:p>
        </p:txBody>
      </p:sp>
      <p:sp>
        <p:nvSpPr>
          <p:cNvPr id="4" name="Slide Number Placeholder 3"/>
          <p:cNvSpPr>
            <a:spLocks noGrp="1"/>
          </p:cNvSpPr>
          <p:nvPr>
            <p:ph type="sldNum" sz="quarter" idx="10"/>
          </p:nvPr>
        </p:nvSpPr>
        <p:spPr/>
        <p:txBody>
          <a:bodyPr/>
          <a:lstStyle/>
          <a:p>
            <a:fld id="{1E7D23FB-BB74-444D-8094-C1B3ABCBD364}" type="slidenum">
              <a:rPr lang="en-US" smtClean="0"/>
              <a:t>30</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just means that light rays coming from the light source are parallel and have minimal spreading</a:t>
            </a:r>
          </a:p>
        </p:txBody>
      </p:sp>
      <p:sp>
        <p:nvSpPr>
          <p:cNvPr id="4" name="Slide Number Placeholder 3"/>
          <p:cNvSpPr>
            <a:spLocks noGrp="1"/>
          </p:cNvSpPr>
          <p:nvPr>
            <p:ph type="sldNum" sz="quarter" idx="10"/>
          </p:nvPr>
        </p:nvSpPr>
        <p:spPr/>
        <p:txBody>
          <a:bodyPr/>
          <a:lstStyle/>
          <a:p>
            <a:fld id="{1E7D23FB-BB74-444D-8094-C1B3ABCBD364}" type="slidenum">
              <a:rPr lang="en-US" smtClean="0"/>
              <a:t>31</a:t>
            </a:fld>
            <a:endParaRPr lang="en-US"/>
          </a:p>
        </p:txBody>
      </p:sp>
    </p:spTree>
    <p:extLst>
      <p:ext uri="{BB962C8B-B14F-4D97-AF65-F5344CB8AC3E}">
        <p14:creationId xmlns:p14="http://schemas.microsoft.com/office/powerpoint/2010/main" val="26748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a:t>
            </a:r>
            <a:r>
              <a:rPr lang="en-US" baseline="0" dirty="0" smtClean="0"/>
              <a:t> you take images under different illumination conditions. COLLIMATED SO LIGHT RAYS ARE PARALLEL</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32</a:t>
            </a:fld>
            <a:endParaRPr lang="en-US"/>
          </a:p>
        </p:txBody>
      </p:sp>
    </p:spTree>
    <p:extLst>
      <p:ext uri="{BB962C8B-B14F-4D97-AF65-F5344CB8AC3E}">
        <p14:creationId xmlns:p14="http://schemas.microsoft.com/office/powerpoint/2010/main" val="662687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case the position of</a:t>
            </a:r>
            <a:r>
              <a:rPr lang="en-US" baseline="0" dirty="0" smtClean="0"/>
              <a:t> the light sources</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33</a:t>
            </a:fld>
            <a:endParaRPr lang="en-US"/>
          </a:p>
        </p:txBody>
      </p:sp>
    </p:spTree>
    <p:extLst>
      <p:ext uri="{BB962C8B-B14F-4D97-AF65-F5344CB8AC3E}">
        <p14:creationId xmlns:p14="http://schemas.microsoft.com/office/powerpoint/2010/main" val="851429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use at least 3 light sources to take 3 images and use lighting</a:t>
            </a:r>
            <a:r>
              <a:rPr lang="en-US" baseline="0" dirty="0" smtClean="0"/>
              <a:t> cues in order to estimate the surface normals</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34</a:t>
            </a:fld>
            <a:endParaRPr lang="en-US"/>
          </a:p>
        </p:txBody>
      </p:sp>
    </p:spTree>
    <p:extLst>
      <p:ext uri="{BB962C8B-B14F-4D97-AF65-F5344CB8AC3E}">
        <p14:creationId xmlns:p14="http://schemas.microsoft.com/office/powerpoint/2010/main" val="1629788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is another technique called shape from focus.</a:t>
            </a:r>
          </a:p>
        </p:txBody>
      </p:sp>
      <p:sp>
        <p:nvSpPr>
          <p:cNvPr id="4" name="Slide Number Placeholder 3"/>
          <p:cNvSpPr>
            <a:spLocks noGrp="1"/>
          </p:cNvSpPr>
          <p:nvPr>
            <p:ph type="sldNum" sz="quarter" idx="10"/>
          </p:nvPr>
        </p:nvSpPr>
        <p:spPr/>
        <p:txBody>
          <a:bodyPr/>
          <a:lstStyle/>
          <a:p>
            <a:fld id="{1E7D23FB-BB74-444D-8094-C1B3ABCBD364}" type="slidenum">
              <a:rPr lang="en-US" smtClean="0"/>
              <a:t>35</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start off knowing the focus</a:t>
            </a:r>
            <a:r>
              <a:rPr lang="en-US" baseline="0" dirty="0" smtClean="0"/>
              <a:t> plane, so the depth at which the camera is focused</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36</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look into the optics of the camera so I</a:t>
            </a:r>
            <a:r>
              <a:rPr lang="en-US" baseline="0" dirty="0" smtClean="0"/>
              <a:t> show the lens of the camera as well as the image plane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37</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lens of the camera</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38</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the image</a:t>
            </a:r>
            <a:r>
              <a:rPr lang="en-US" baseline="0" dirty="0" smtClean="0"/>
              <a:t> plane of the camera so this is the plane on which the camera sensors lie.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39</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Such as this bed.</a:t>
            </a:r>
          </a:p>
        </p:txBody>
      </p:sp>
      <p:sp>
        <p:nvSpPr>
          <p:cNvPr id="4" name="Slide Number Placeholder 3"/>
          <p:cNvSpPr>
            <a:spLocks noGrp="1"/>
          </p:cNvSpPr>
          <p:nvPr>
            <p:ph type="sldNum" sz="quarter" idx="10"/>
          </p:nvPr>
        </p:nvSpPr>
        <p:spPr/>
        <p:txBody>
          <a:bodyPr/>
          <a:lstStyle/>
          <a:p>
            <a:fld id="{1E7D23FB-BB74-444D-8094-C1B3ABCBD364}" type="slidenum">
              <a:rPr lang="en-US" smtClean="0"/>
              <a:t>4</a:t>
            </a:fld>
            <a:endParaRPr lang="en-US"/>
          </a:p>
        </p:txBody>
      </p:sp>
    </p:spTree>
    <p:extLst>
      <p:ext uri="{BB962C8B-B14F-4D97-AF65-F5344CB8AC3E}">
        <p14:creationId xmlns:p14="http://schemas.microsoft.com/office/powerpoint/2010/main" val="1384221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start off knowing the focus</a:t>
            </a:r>
            <a:r>
              <a:rPr lang="en-US" baseline="0" dirty="0" smtClean="0"/>
              <a:t> plane, so the depth at which the camera is focused. And here we’ll consider a point in 3D space.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40</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currently in focus,</a:t>
            </a:r>
            <a:r>
              <a:rPr lang="en-US" baseline="0" dirty="0" smtClean="0"/>
              <a:t> which is shown by the light rays converging at the image plane.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41</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 the right I’ll show the region</a:t>
            </a:r>
            <a:r>
              <a:rPr lang="en-US" baseline="0" dirty="0" smtClean="0"/>
              <a:t> in the image plane where in the light rays project to. Here you can see the area of effect that depth has on the radius of blur</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42</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Supposing</a:t>
            </a:r>
            <a:r>
              <a:rPr lang="en-US" baseline="0" dirty="0" smtClean="0"/>
              <a:t> that we discretize the image plane, since we have finitely many sensors on the camera, we see here that all the rays project to a disk contained in a single pixel. So this point like I said before is in focus.</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43</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notice how the light coming from my “point” is being received by more and more camera sensors. </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44</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I start moving</a:t>
            </a:r>
            <a:r>
              <a:rPr lang="en-US" baseline="0" dirty="0" smtClean="0"/>
              <a:t> the object closer to the camera. This is because the light rays have to follow the thin lens law, so the image plane at which the object is focused becomes farther away from the lens as the object moves closer.</a:t>
            </a:r>
            <a:endParaRPr lang="en-US" dirty="0" smtClean="0"/>
          </a:p>
          <a:p>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45</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 also hold true as you move the object back. And so the size of this blur, is related to the displacement from the focus</a:t>
            </a:r>
            <a:r>
              <a:rPr lang="en-US" baseline="0" dirty="0" smtClean="0"/>
              <a:t> plane.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46</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we look at the camera sensors</a:t>
            </a:r>
            <a:r>
              <a:rPr lang="en-US" baseline="0" dirty="0" smtClean="0"/>
              <a:t> now, we’ll see that the light coming from the point in 3D space is received by 9 pixels rather than 1 pixel. So depth effectively affects the amount of blur occurring in the image.</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47</a:t>
            </a:fld>
            <a:endParaRPr lang="en-US"/>
          </a:p>
        </p:txBody>
      </p:sp>
    </p:spTree>
    <p:extLst>
      <p:ext uri="{BB962C8B-B14F-4D97-AF65-F5344CB8AC3E}">
        <p14:creationId xmlns:p14="http://schemas.microsoft.com/office/powerpoint/2010/main" val="2071513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less-known technique is called Light Fall-off stereo.</a:t>
            </a:r>
          </a:p>
        </p:txBody>
      </p:sp>
      <p:sp>
        <p:nvSpPr>
          <p:cNvPr id="4" name="Slide Number Placeholder 3"/>
          <p:cNvSpPr>
            <a:spLocks noGrp="1"/>
          </p:cNvSpPr>
          <p:nvPr>
            <p:ph type="sldNum" sz="quarter" idx="10"/>
          </p:nvPr>
        </p:nvSpPr>
        <p:spPr/>
        <p:txBody>
          <a:bodyPr/>
          <a:lstStyle/>
          <a:p>
            <a:fld id="{1E7D23FB-BB74-444D-8094-C1B3ABCBD364}" type="slidenum">
              <a:rPr lang="en-US" smtClean="0"/>
              <a:t>48</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you start off with a set up as follows: A conventional camera, and a directional light source so the light</a:t>
            </a:r>
            <a:r>
              <a:rPr lang="en-US" baseline="0" dirty="0" smtClean="0"/>
              <a:t> illuminates the scene from one direction instead of a cone of directions. SO COLLIMATED</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49</a:t>
            </a:fld>
            <a:endParaRPr lang="en-US"/>
          </a:p>
        </p:txBody>
      </p:sp>
    </p:spTree>
    <p:extLst>
      <p:ext uri="{BB962C8B-B14F-4D97-AF65-F5344CB8AC3E}">
        <p14:creationId xmlns:p14="http://schemas.microsoft.com/office/powerpoint/2010/main" val="198863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would like to be able to estimate the following</a:t>
            </a:r>
          </a:p>
        </p:txBody>
      </p:sp>
      <p:sp>
        <p:nvSpPr>
          <p:cNvPr id="4" name="Slide Number Placeholder 3"/>
          <p:cNvSpPr>
            <a:spLocks noGrp="1"/>
          </p:cNvSpPr>
          <p:nvPr>
            <p:ph type="sldNum" sz="quarter" idx="10"/>
          </p:nvPr>
        </p:nvSpPr>
        <p:spPr/>
        <p:txBody>
          <a:bodyPr/>
          <a:lstStyle/>
          <a:p>
            <a:fld id="{1E7D23FB-BB74-444D-8094-C1B3ABCBD364}" type="slidenum">
              <a:rPr lang="en-US" smtClean="0"/>
              <a:t>5</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you move the light</a:t>
            </a:r>
            <a:r>
              <a:rPr lang="en-US" baseline="0" dirty="0" smtClean="0"/>
              <a:t> source back in the direction of your light source. Essentially the relationship between pixel intensity and distance from the light source is quadratic so if the light source moves away from every point equally, you can use the change in pixel intensity to extrapolate the depth of the pixel.</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50</a:t>
            </a:fld>
            <a:endParaRPr lang="en-US"/>
          </a:p>
        </p:txBody>
      </p:sp>
    </p:spTree>
    <p:extLst>
      <p:ext uri="{BB962C8B-B14F-4D97-AF65-F5344CB8AC3E}">
        <p14:creationId xmlns:p14="http://schemas.microsoft.com/office/powerpoint/2010/main" val="66163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previous methods I showed can be done using conventional cameras and light sources. You can also do get depth information using specialized hardware.</a:t>
            </a:r>
          </a:p>
        </p:txBody>
      </p:sp>
      <p:sp>
        <p:nvSpPr>
          <p:cNvPr id="4" name="Slide Number Placeholder 3"/>
          <p:cNvSpPr>
            <a:spLocks noGrp="1"/>
          </p:cNvSpPr>
          <p:nvPr>
            <p:ph type="sldNum" sz="quarter" idx="10"/>
          </p:nvPr>
        </p:nvSpPr>
        <p:spPr/>
        <p:txBody>
          <a:bodyPr/>
          <a:lstStyle/>
          <a:p>
            <a:fld id="{1E7D23FB-BB74-444D-8094-C1B3ABCBD364}" type="slidenum">
              <a:rPr lang="en-US" smtClean="0"/>
              <a:t>51</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use a laser scanner to obtain the 3D model of an object.</a:t>
            </a:r>
          </a:p>
        </p:txBody>
      </p:sp>
      <p:sp>
        <p:nvSpPr>
          <p:cNvPr id="4" name="Slide Number Placeholder 3"/>
          <p:cNvSpPr>
            <a:spLocks noGrp="1"/>
          </p:cNvSpPr>
          <p:nvPr>
            <p:ph type="sldNum" sz="quarter" idx="10"/>
          </p:nvPr>
        </p:nvSpPr>
        <p:spPr/>
        <p:txBody>
          <a:bodyPr/>
          <a:lstStyle/>
          <a:p>
            <a:fld id="{1E7D23FB-BB74-444D-8094-C1B3ABCBD364}" type="slidenum">
              <a:rPr lang="en-US" smtClean="0"/>
              <a:t>52</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also replace a camera in stereo with a projector and do something called active illumination where you control the lighting in a scene to do stereo.</a:t>
            </a:r>
          </a:p>
        </p:txBody>
      </p:sp>
      <p:sp>
        <p:nvSpPr>
          <p:cNvPr id="4" name="Slide Number Placeholder 3"/>
          <p:cNvSpPr>
            <a:spLocks noGrp="1"/>
          </p:cNvSpPr>
          <p:nvPr>
            <p:ph type="sldNum" sz="quarter" idx="10"/>
          </p:nvPr>
        </p:nvSpPr>
        <p:spPr/>
        <p:txBody>
          <a:bodyPr/>
          <a:lstStyle/>
          <a:p>
            <a:fld id="{1E7D23FB-BB74-444D-8094-C1B3ABCBD364}" type="slidenum">
              <a:rPr lang="en-US" smtClean="0"/>
              <a:t>53</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last technique that I’ll mention is time of flight which times the light travelling from the light source to the camera to get depth.</a:t>
            </a:r>
          </a:p>
        </p:txBody>
      </p:sp>
      <p:sp>
        <p:nvSpPr>
          <p:cNvPr id="4" name="Slide Number Placeholder 3"/>
          <p:cNvSpPr>
            <a:spLocks noGrp="1"/>
          </p:cNvSpPr>
          <p:nvPr>
            <p:ph type="sldNum" sz="quarter" idx="10"/>
          </p:nvPr>
        </p:nvSpPr>
        <p:spPr/>
        <p:txBody>
          <a:bodyPr/>
          <a:lstStyle/>
          <a:p>
            <a:fld id="{1E7D23FB-BB74-444D-8094-C1B3ABCBD364}" type="slidenum">
              <a:rPr lang="en-US" smtClean="0"/>
              <a:t>54</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now I’ll start with the papers. The first paper talks about estimating depth using a multi-scale deep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55</a:t>
            </a:fld>
            <a:endParaRPr lang="en-US"/>
          </a:p>
        </p:txBody>
      </p:sp>
    </p:spTree>
    <p:extLst>
      <p:ext uri="{BB962C8B-B14F-4D97-AF65-F5344CB8AC3E}">
        <p14:creationId xmlns:p14="http://schemas.microsoft.com/office/powerpoint/2010/main" val="1169597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here is the architecture of the network. Notice that the top network is input the bottom network.</a:t>
            </a:r>
            <a:endParaRPr lang="en-US" dirty="0"/>
          </a:p>
        </p:txBody>
      </p:sp>
      <p:sp>
        <p:nvSpPr>
          <p:cNvPr id="4" name="Slide Number Placeholder 3"/>
          <p:cNvSpPr>
            <a:spLocks noGrp="1"/>
          </p:cNvSpPr>
          <p:nvPr>
            <p:ph type="sldNum" sz="quarter" idx="10"/>
          </p:nvPr>
        </p:nvSpPr>
        <p:spPr/>
        <p:txBody>
          <a:bodyPr/>
          <a:lstStyle/>
          <a:p>
            <a:fld id="{1E7D23FB-BB74-444D-8094-C1B3ABCBD364}" type="slidenum">
              <a:rPr lang="en-US" smtClean="0"/>
              <a:t>56</a:t>
            </a:fld>
            <a:endParaRPr lang="en-US"/>
          </a:p>
        </p:txBody>
      </p:sp>
    </p:spTree>
    <p:extLst>
      <p:ext uri="{BB962C8B-B14F-4D97-AF65-F5344CB8AC3E}">
        <p14:creationId xmlns:p14="http://schemas.microsoft.com/office/powerpoint/2010/main" val="3689428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idea here is to train two different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57</a:t>
            </a:fld>
            <a:endParaRPr lang="en-US"/>
          </a:p>
        </p:txBody>
      </p:sp>
    </p:spTree>
    <p:extLst>
      <p:ext uri="{BB962C8B-B14F-4D97-AF65-F5344CB8AC3E}">
        <p14:creationId xmlns:p14="http://schemas.microsoft.com/office/powerpoint/2010/main" val="1047019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network will be a global coarse-scale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58</a:t>
            </a:fld>
            <a:endParaRPr lang="en-US"/>
          </a:p>
        </p:txBody>
      </p:sp>
    </p:spTree>
    <p:extLst>
      <p:ext uri="{BB962C8B-B14F-4D97-AF65-F5344CB8AC3E}">
        <p14:creationId xmlns:p14="http://schemas.microsoft.com/office/powerpoint/2010/main" val="11302994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network will be a more local fine-scale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59</a:t>
            </a:fld>
            <a:endParaRPr lang="en-US"/>
          </a:p>
        </p:txBody>
      </p:sp>
    </p:spTree>
    <p:extLst>
      <p:ext uri="{BB962C8B-B14F-4D97-AF65-F5344CB8AC3E}">
        <p14:creationId xmlns:p14="http://schemas.microsoft.com/office/powerpoint/2010/main" val="690632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depth of the object</a:t>
            </a:r>
          </a:p>
        </p:txBody>
      </p:sp>
      <p:sp>
        <p:nvSpPr>
          <p:cNvPr id="4" name="Slide Number Placeholder 3"/>
          <p:cNvSpPr>
            <a:spLocks noGrp="1"/>
          </p:cNvSpPr>
          <p:nvPr>
            <p:ph type="sldNum" sz="quarter" idx="10"/>
          </p:nvPr>
        </p:nvSpPr>
        <p:spPr/>
        <p:txBody>
          <a:bodyPr/>
          <a:lstStyle/>
          <a:p>
            <a:fld id="{1E7D23FB-BB74-444D-8094-C1B3ABCBD364}" type="slidenum">
              <a:rPr lang="en-US" smtClean="0"/>
              <a:t>6</a:t>
            </a:fld>
            <a:endParaRPr lang="en-US"/>
          </a:p>
        </p:txBody>
      </p:sp>
    </p:spTree>
    <p:extLst>
      <p:ext uri="{BB962C8B-B14F-4D97-AF65-F5344CB8AC3E}">
        <p14:creationId xmlns:p14="http://schemas.microsoft.com/office/powerpoint/2010/main" val="1384221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global coarse-scale network will </a:t>
            </a:r>
          </a:p>
        </p:txBody>
      </p:sp>
      <p:sp>
        <p:nvSpPr>
          <p:cNvPr id="4" name="Slide Number Placeholder 3"/>
          <p:cNvSpPr>
            <a:spLocks noGrp="1"/>
          </p:cNvSpPr>
          <p:nvPr>
            <p:ph type="sldNum" sz="quarter" idx="10"/>
          </p:nvPr>
        </p:nvSpPr>
        <p:spPr/>
        <p:txBody>
          <a:bodyPr/>
          <a:lstStyle/>
          <a:p>
            <a:fld id="{1E7D23FB-BB74-444D-8094-C1B3ABCBD364}" type="slidenum">
              <a:rPr lang="en-US" smtClean="0"/>
              <a:t>60</a:t>
            </a:fld>
            <a:endParaRPr lang="en-US"/>
          </a:p>
        </p:txBody>
      </p:sp>
    </p:spTree>
    <p:extLst>
      <p:ext uri="{BB962C8B-B14F-4D97-AF65-F5344CB8AC3E}">
        <p14:creationId xmlns:p14="http://schemas.microsoft.com/office/powerpoint/2010/main" val="116055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Learn a coarse depth map of the scene.</a:t>
            </a:r>
          </a:p>
        </p:txBody>
      </p:sp>
      <p:sp>
        <p:nvSpPr>
          <p:cNvPr id="4" name="Slide Number Placeholder 3"/>
          <p:cNvSpPr>
            <a:spLocks noGrp="1"/>
          </p:cNvSpPr>
          <p:nvPr>
            <p:ph type="sldNum" sz="quarter" idx="10"/>
          </p:nvPr>
        </p:nvSpPr>
        <p:spPr/>
        <p:txBody>
          <a:bodyPr/>
          <a:lstStyle/>
          <a:p>
            <a:fld id="{1E7D23FB-BB74-444D-8094-C1B3ABCBD364}" type="slidenum">
              <a:rPr lang="en-US" smtClean="0"/>
              <a:t>61</a:t>
            </a:fld>
            <a:endParaRPr lang="en-US"/>
          </a:p>
        </p:txBody>
      </p:sp>
    </p:spTree>
    <p:extLst>
      <p:ext uri="{BB962C8B-B14F-4D97-AF65-F5344CB8AC3E}">
        <p14:creationId xmlns:p14="http://schemas.microsoft.com/office/powerpoint/2010/main" val="19220332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here is an image of a kitchen?</a:t>
            </a:r>
          </a:p>
        </p:txBody>
      </p:sp>
      <p:sp>
        <p:nvSpPr>
          <p:cNvPr id="4" name="Slide Number Placeholder 3"/>
          <p:cNvSpPr>
            <a:spLocks noGrp="1"/>
          </p:cNvSpPr>
          <p:nvPr>
            <p:ph type="sldNum" sz="quarter" idx="10"/>
          </p:nvPr>
        </p:nvSpPr>
        <p:spPr/>
        <p:txBody>
          <a:bodyPr/>
          <a:lstStyle/>
          <a:p>
            <a:fld id="{1E7D23FB-BB74-444D-8094-C1B3ABCBD364}" type="slidenum">
              <a:rPr lang="en-US" smtClean="0"/>
              <a:t>62</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this is the coarse depth map estimated by the network. </a:t>
            </a:r>
          </a:p>
        </p:txBody>
      </p:sp>
      <p:sp>
        <p:nvSpPr>
          <p:cNvPr id="4" name="Slide Number Placeholder 3"/>
          <p:cNvSpPr>
            <a:spLocks noGrp="1"/>
          </p:cNvSpPr>
          <p:nvPr>
            <p:ph type="sldNum" sz="quarter" idx="10"/>
          </p:nvPr>
        </p:nvSpPr>
        <p:spPr/>
        <p:txBody>
          <a:bodyPr/>
          <a:lstStyle/>
          <a:p>
            <a:fld id="{1E7D23FB-BB74-444D-8094-C1B3ABCBD364}" type="slidenum">
              <a:rPr lang="en-US" smtClean="0"/>
              <a:t>63</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can see, the areas within the vicinity of the fridge, sink and chair are closer to the camera than the wall which we expect.</a:t>
            </a:r>
          </a:p>
        </p:txBody>
      </p:sp>
      <p:sp>
        <p:nvSpPr>
          <p:cNvPr id="4" name="Slide Number Placeholder 3"/>
          <p:cNvSpPr>
            <a:spLocks noGrp="1"/>
          </p:cNvSpPr>
          <p:nvPr>
            <p:ph type="sldNum" sz="quarter" idx="10"/>
          </p:nvPr>
        </p:nvSpPr>
        <p:spPr/>
        <p:txBody>
          <a:bodyPr/>
          <a:lstStyle/>
          <a:p>
            <a:fld id="{1E7D23FB-BB74-444D-8094-C1B3ABCBD364}" type="slidenum">
              <a:rPr lang="en-US" smtClean="0"/>
              <a:t>64</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output of the coarse network is also used as input to the local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65</a:t>
            </a:fld>
            <a:endParaRPr lang="en-US"/>
          </a:p>
        </p:txBody>
      </p:sp>
    </p:spTree>
    <p:extLst>
      <p:ext uri="{BB962C8B-B14F-4D97-AF65-F5344CB8AC3E}">
        <p14:creationId xmlns:p14="http://schemas.microsoft.com/office/powerpoint/2010/main" val="1304697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intuition here is that since the global </a:t>
            </a:r>
          </a:p>
        </p:txBody>
      </p:sp>
      <p:sp>
        <p:nvSpPr>
          <p:cNvPr id="4" name="Slide Number Placeholder 3"/>
          <p:cNvSpPr>
            <a:spLocks noGrp="1"/>
          </p:cNvSpPr>
          <p:nvPr>
            <p:ph type="sldNum" sz="quarter" idx="10"/>
          </p:nvPr>
        </p:nvSpPr>
        <p:spPr/>
        <p:txBody>
          <a:bodyPr/>
          <a:lstStyle/>
          <a:p>
            <a:fld id="{1E7D23FB-BB74-444D-8094-C1B3ABCBD364}" type="slidenum">
              <a:rPr lang="en-US" smtClean="0"/>
              <a:t>66</a:t>
            </a:fld>
            <a:endParaRPr lang="en-US"/>
          </a:p>
        </p:txBody>
      </p:sp>
    </p:spTree>
    <p:extLst>
      <p:ext uri="{BB962C8B-B14F-4D97-AF65-F5344CB8AC3E}">
        <p14:creationId xmlns:p14="http://schemas.microsoft.com/office/powerpoint/2010/main" val="619797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Coarse information has already been learnt by the coarse the network, the local scale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67</a:t>
            </a:fld>
            <a:endParaRPr lang="en-US"/>
          </a:p>
        </p:txBody>
      </p:sp>
    </p:spTree>
    <p:extLst>
      <p:ext uri="{BB962C8B-B14F-4D97-AF65-F5344CB8AC3E}">
        <p14:creationId xmlns:p14="http://schemas.microsoft.com/office/powerpoint/2010/main" val="2954271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Can focus on learning the finer depth information of the scene</a:t>
            </a:r>
          </a:p>
        </p:txBody>
      </p:sp>
      <p:sp>
        <p:nvSpPr>
          <p:cNvPr id="4" name="Slide Number Placeholder 3"/>
          <p:cNvSpPr>
            <a:spLocks noGrp="1"/>
          </p:cNvSpPr>
          <p:nvPr>
            <p:ph type="sldNum" sz="quarter" idx="10"/>
          </p:nvPr>
        </p:nvSpPr>
        <p:spPr/>
        <p:txBody>
          <a:bodyPr/>
          <a:lstStyle/>
          <a:p>
            <a:fld id="{1E7D23FB-BB74-444D-8094-C1B3ABCBD364}" type="slidenum">
              <a:rPr lang="en-US" smtClean="0"/>
              <a:t>68</a:t>
            </a:fld>
            <a:endParaRPr lang="en-US"/>
          </a:p>
        </p:txBody>
      </p:sp>
    </p:spTree>
    <p:extLst>
      <p:ext uri="{BB962C8B-B14F-4D97-AF65-F5344CB8AC3E}">
        <p14:creationId xmlns:p14="http://schemas.microsoft.com/office/powerpoint/2010/main" val="8658258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here is the finer depth map of the scene I showed before.</a:t>
            </a:r>
          </a:p>
        </p:txBody>
      </p:sp>
      <p:sp>
        <p:nvSpPr>
          <p:cNvPr id="4" name="Slide Number Placeholder 3"/>
          <p:cNvSpPr>
            <a:spLocks noGrp="1"/>
          </p:cNvSpPr>
          <p:nvPr>
            <p:ph type="sldNum" sz="quarter" idx="10"/>
          </p:nvPr>
        </p:nvSpPr>
        <p:spPr/>
        <p:txBody>
          <a:bodyPr/>
          <a:lstStyle/>
          <a:p>
            <a:fld id="{1E7D23FB-BB74-444D-8094-C1B3ABCBD364}" type="slidenum">
              <a:rPr lang="en-US" smtClean="0"/>
              <a:t>69</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well as the surface normals of the object. </a:t>
            </a:r>
          </a:p>
        </p:txBody>
      </p:sp>
      <p:sp>
        <p:nvSpPr>
          <p:cNvPr id="4" name="Slide Number Placeholder 3"/>
          <p:cNvSpPr>
            <a:spLocks noGrp="1"/>
          </p:cNvSpPr>
          <p:nvPr>
            <p:ph type="sldNum" sz="quarter" idx="10"/>
          </p:nvPr>
        </p:nvSpPr>
        <p:spPr/>
        <p:txBody>
          <a:bodyPr/>
          <a:lstStyle/>
          <a:p>
            <a:fld id="{1E7D23FB-BB74-444D-8094-C1B3ABCBD364}" type="slidenum">
              <a:rPr lang="en-US" smtClean="0"/>
              <a:t>7</a:t>
            </a:fld>
            <a:endParaRPr lang="en-US"/>
          </a:p>
        </p:txBody>
      </p:sp>
    </p:spTree>
    <p:extLst>
      <p:ext uri="{BB962C8B-B14F-4D97-AF65-F5344CB8AC3E}">
        <p14:creationId xmlns:p14="http://schemas.microsoft.com/office/powerpoint/2010/main" val="1384221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comparison to the coarse depth map, we can clearly make out the chair and countertop better.</a:t>
            </a:r>
          </a:p>
        </p:txBody>
      </p:sp>
      <p:sp>
        <p:nvSpPr>
          <p:cNvPr id="4" name="Slide Number Placeholder 3"/>
          <p:cNvSpPr>
            <a:spLocks noGrp="1"/>
          </p:cNvSpPr>
          <p:nvPr>
            <p:ph type="sldNum" sz="quarter" idx="10"/>
          </p:nvPr>
        </p:nvSpPr>
        <p:spPr/>
        <p:txBody>
          <a:bodyPr/>
          <a:lstStyle/>
          <a:p>
            <a:fld id="{1E7D23FB-BB74-444D-8094-C1B3ABCBD364}" type="slidenum">
              <a:rPr lang="en-US" smtClean="0"/>
              <a:t>70</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paper, they do address the scale ambiguity</a:t>
            </a:r>
          </a:p>
        </p:txBody>
      </p:sp>
      <p:sp>
        <p:nvSpPr>
          <p:cNvPr id="4" name="Slide Number Placeholder 3"/>
          <p:cNvSpPr>
            <a:spLocks noGrp="1"/>
          </p:cNvSpPr>
          <p:nvPr>
            <p:ph type="sldNum" sz="quarter" idx="10"/>
          </p:nvPr>
        </p:nvSpPr>
        <p:spPr/>
        <p:txBody>
          <a:bodyPr/>
          <a:lstStyle/>
          <a:p>
            <a:fld id="{1E7D23FB-BB74-444D-8094-C1B3ABCBD364}" type="slidenum">
              <a:rPr lang="en-US" smtClean="0"/>
              <a:t>71</a:t>
            </a:fld>
            <a:endParaRPr lang="en-US"/>
          </a:p>
        </p:txBody>
      </p:sp>
    </p:spTree>
    <p:extLst>
      <p:ext uri="{BB962C8B-B14F-4D97-AF65-F5344CB8AC3E}">
        <p14:creationId xmlns:p14="http://schemas.microsoft.com/office/powerpoint/2010/main" val="629276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By introducing a scale-invariant error function.</a:t>
            </a:r>
          </a:p>
        </p:txBody>
      </p:sp>
      <p:sp>
        <p:nvSpPr>
          <p:cNvPr id="4" name="Slide Number Placeholder 3"/>
          <p:cNvSpPr>
            <a:spLocks noGrp="1"/>
          </p:cNvSpPr>
          <p:nvPr>
            <p:ph type="sldNum" sz="quarter" idx="10"/>
          </p:nvPr>
        </p:nvSpPr>
        <p:spPr/>
        <p:txBody>
          <a:bodyPr/>
          <a:lstStyle/>
          <a:p>
            <a:fld id="{1E7D23FB-BB74-444D-8094-C1B3ABCBD364}" type="slidenum">
              <a:rPr lang="en-US" smtClean="0"/>
              <a:t>72</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Essentially it looks like this, and in some ways this is really just the log of relative depth. Since we deal with relative depth here, scale does not matter. Here y* is the ground truth depth and y is the estimated depth.</a:t>
            </a:r>
          </a:p>
        </p:txBody>
      </p:sp>
      <p:sp>
        <p:nvSpPr>
          <p:cNvPr id="4" name="Slide Number Placeholder 3"/>
          <p:cNvSpPr>
            <a:spLocks noGrp="1"/>
          </p:cNvSpPr>
          <p:nvPr>
            <p:ph type="sldNum" sz="quarter" idx="10"/>
          </p:nvPr>
        </p:nvSpPr>
        <p:spPr/>
        <p:txBody>
          <a:bodyPr/>
          <a:lstStyle/>
          <a:p>
            <a:fld id="{1E7D23FB-BB74-444D-8094-C1B3ABCBD364}" type="slidenum">
              <a:rPr lang="en-US" smtClean="0"/>
              <a:t>73</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if we do more math, we end up showing here that scaling the depths do not affect the error scores.</a:t>
            </a:r>
          </a:p>
        </p:txBody>
      </p:sp>
      <p:sp>
        <p:nvSpPr>
          <p:cNvPr id="4" name="Slide Number Placeholder 3"/>
          <p:cNvSpPr>
            <a:spLocks noGrp="1"/>
          </p:cNvSpPr>
          <p:nvPr>
            <p:ph type="sldNum" sz="quarter" idx="10"/>
          </p:nvPr>
        </p:nvSpPr>
        <p:spPr/>
        <p:txBody>
          <a:bodyPr/>
          <a:lstStyle/>
          <a:p>
            <a:fld id="{1E7D23FB-BB74-444D-8094-C1B3ABCBD364}" type="slidenum">
              <a:rPr lang="en-US" smtClean="0"/>
              <a:t>74</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Loss function they use to train the network</a:t>
            </a:r>
          </a:p>
        </p:txBody>
      </p:sp>
      <p:sp>
        <p:nvSpPr>
          <p:cNvPr id="4" name="Slide Number Placeholder 3"/>
          <p:cNvSpPr>
            <a:spLocks noGrp="1"/>
          </p:cNvSpPr>
          <p:nvPr>
            <p:ph type="sldNum" sz="quarter" idx="10"/>
          </p:nvPr>
        </p:nvSpPr>
        <p:spPr/>
        <p:txBody>
          <a:bodyPr/>
          <a:lstStyle/>
          <a:p>
            <a:fld id="{1E7D23FB-BB74-444D-8094-C1B3ABCBD364}" type="slidenum">
              <a:rPr lang="en-US" smtClean="0"/>
              <a:t>75</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Is also scale invariant and draws inspiration from the error function.</a:t>
            </a:r>
          </a:p>
        </p:txBody>
      </p:sp>
      <p:sp>
        <p:nvSpPr>
          <p:cNvPr id="4" name="Slide Number Placeholder 3"/>
          <p:cNvSpPr>
            <a:spLocks noGrp="1"/>
          </p:cNvSpPr>
          <p:nvPr>
            <p:ph type="sldNum" sz="quarter" idx="10"/>
          </p:nvPr>
        </p:nvSpPr>
        <p:spPr/>
        <p:txBody>
          <a:bodyPr/>
          <a:lstStyle/>
          <a:p>
            <a:fld id="{1E7D23FB-BB74-444D-8094-C1B3ABCBD364}" type="slidenum">
              <a:rPr lang="en-US" smtClean="0"/>
              <a:t>76</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Essentially if you expanded the square in the error function, you get something similar to this loss function. </a:t>
            </a:r>
          </a:p>
        </p:txBody>
      </p:sp>
      <p:sp>
        <p:nvSpPr>
          <p:cNvPr id="4" name="Slide Number Placeholder 3"/>
          <p:cNvSpPr>
            <a:spLocks noGrp="1"/>
          </p:cNvSpPr>
          <p:nvPr>
            <p:ph type="sldNum" sz="quarter" idx="10"/>
          </p:nvPr>
        </p:nvSpPr>
        <p:spPr/>
        <p:txBody>
          <a:bodyPr/>
          <a:lstStyle/>
          <a:p>
            <a:fld id="{1E7D23FB-BB74-444D-8094-C1B3ABCBD364}" type="slidenum">
              <a:rPr lang="en-US" smtClean="0"/>
              <a:t>77</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order to evaluate their method, they use 2 datasets.</a:t>
            </a:r>
          </a:p>
        </p:txBody>
      </p:sp>
      <p:sp>
        <p:nvSpPr>
          <p:cNvPr id="4" name="Slide Number Placeholder 3"/>
          <p:cNvSpPr>
            <a:spLocks noGrp="1"/>
          </p:cNvSpPr>
          <p:nvPr>
            <p:ph type="sldNum" sz="quarter" idx="10"/>
          </p:nvPr>
        </p:nvSpPr>
        <p:spPr/>
        <p:txBody>
          <a:bodyPr/>
          <a:lstStyle/>
          <a:p>
            <a:fld id="{1E7D23FB-BB74-444D-8094-C1B3ABCBD364}" type="slidenum">
              <a:rPr lang="en-US" smtClean="0"/>
              <a:t>78</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data set is NYUDepthV2. </a:t>
            </a:r>
          </a:p>
        </p:txBody>
      </p:sp>
      <p:sp>
        <p:nvSpPr>
          <p:cNvPr id="4" name="Slide Number Placeholder 3"/>
          <p:cNvSpPr>
            <a:spLocks noGrp="1"/>
          </p:cNvSpPr>
          <p:nvPr>
            <p:ph type="sldNum" sz="quarter" idx="10"/>
          </p:nvPr>
        </p:nvSpPr>
        <p:spPr/>
        <p:txBody>
          <a:bodyPr/>
          <a:lstStyle/>
          <a:p>
            <a:fld id="{1E7D23FB-BB74-444D-8094-C1B3ABCBD364}" type="slidenum">
              <a:rPr lang="en-US" smtClean="0"/>
              <a:t>79</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really, we want to first understand why this problem is hard. Because in research, we aren’t really interested in problems that look trivial to solve, at the very least, those problems aren’t interesting. We want to look at a problem and see how much information we can toss out the window and still be able to solve the problem.</a:t>
            </a:r>
          </a:p>
        </p:txBody>
      </p:sp>
      <p:sp>
        <p:nvSpPr>
          <p:cNvPr id="4" name="Slide Number Placeholder 3"/>
          <p:cNvSpPr>
            <a:spLocks noGrp="1"/>
          </p:cNvSpPr>
          <p:nvPr>
            <p:ph type="sldNum" sz="quarter" idx="10"/>
          </p:nvPr>
        </p:nvSpPr>
        <p:spPr/>
        <p:txBody>
          <a:bodyPr/>
          <a:lstStyle/>
          <a:p>
            <a:fld id="{1E7D23FB-BB74-444D-8094-C1B3ABCBD364}" type="slidenum">
              <a:rPr lang="en-US" smtClean="0"/>
              <a:t>8</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data set consists of 1400 images and is typically biased towards indoor rooms.</a:t>
            </a:r>
          </a:p>
        </p:txBody>
      </p:sp>
      <p:sp>
        <p:nvSpPr>
          <p:cNvPr id="4" name="Slide Number Placeholder 3"/>
          <p:cNvSpPr>
            <a:spLocks noGrp="1"/>
          </p:cNvSpPr>
          <p:nvPr>
            <p:ph type="sldNum" sz="quarter" idx="10"/>
          </p:nvPr>
        </p:nvSpPr>
        <p:spPr/>
        <p:txBody>
          <a:bodyPr/>
          <a:lstStyle/>
          <a:p>
            <a:fld id="{1E7D23FB-BB74-444D-8094-C1B3ABCBD364}" type="slidenum">
              <a:rPr lang="en-US" smtClean="0"/>
              <a:t>80</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data set provides ground truth depth as well as semantic labels of the images.</a:t>
            </a:r>
          </a:p>
        </p:txBody>
      </p:sp>
      <p:sp>
        <p:nvSpPr>
          <p:cNvPr id="4" name="Slide Number Placeholder 3"/>
          <p:cNvSpPr>
            <a:spLocks noGrp="1"/>
          </p:cNvSpPr>
          <p:nvPr>
            <p:ph type="sldNum" sz="quarter" idx="10"/>
          </p:nvPr>
        </p:nvSpPr>
        <p:spPr/>
        <p:txBody>
          <a:bodyPr/>
          <a:lstStyle/>
          <a:p>
            <a:fld id="{1E7D23FB-BB74-444D-8094-C1B3ABCBD364}" type="slidenum">
              <a:rPr lang="en-US" smtClean="0"/>
              <a:t>81</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Kitti</a:t>
            </a:r>
            <a:r>
              <a:rPr lang="en-US" baseline="0" dirty="0" smtClean="0"/>
              <a:t> is the second data set they use and it consists of </a:t>
            </a:r>
          </a:p>
        </p:txBody>
      </p:sp>
      <p:sp>
        <p:nvSpPr>
          <p:cNvPr id="4" name="Slide Number Placeholder 3"/>
          <p:cNvSpPr>
            <a:spLocks noGrp="1"/>
          </p:cNvSpPr>
          <p:nvPr>
            <p:ph type="sldNum" sz="quarter" idx="10"/>
          </p:nvPr>
        </p:nvSpPr>
        <p:spPr/>
        <p:txBody>
          <a:bodyPr/>
          <a:lstStyle/>
          <a:p>
            <a:fld id="{1E7D23FB-BB74-444D-8094-C1B3ABCBD364}" type="slidenum">
              <a:rPr lang="en-US" smtClean="0"/>
              <a:t>82</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Outdoor images and videos taken atop a car.</a:t>
            </a:r>
          </a:p>
        </p:txBody>
      </p:sp>
      <p:sp>
        <p:nvSpPr>
          <p:cNvPr id="4" name="Slide Number Placeholder 3"/>
          <p:cNvSpPr>
            <a:spLocks noGrp="1"/>
          </p:cNvSpPr>
          <p:nvPr>
            <p:ph type="sldNum" sz="quarter" idx="10"/>
          </p:nvPr>
        </p:nvSpPr>
        <p:spPr/>
        <p:txBody>
          <a:bodyPr/>
          <a:lstStyle/>
          <a:p>
            <a:fld id="{1E7D23FB-BB74-444D-8094-C1B3ABCBD364}" type="slidenum">
              <a:rPr lang="en-US" smtClean="0"/>
              <a:t>83</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some sample images from the </a:t>
            </a:r>
            <a:r>
              <a:rPr lang="en-US" baseline="0" dirty="0" err="1" smtClean="0"/>
              <a:t>kitti</a:t>
            </a:r>
            <a:r>
              <a:rPr lang="en-US" baseline="0" dirty="0" smtClean="0"/>
              <a:t> dataset.</a:t>
            </a:r>
          </a:p>
        </p:txBody>
      </p:sp>
      <p:sp>
        <p:nvSpPr>
          <p:cNvPr id="4" name="Slide Number Placeholder 3"/>
          <p:cNvSpPr>
            <a:spLocks noGrp="1"/>
          </p:cNvSpPr>
          <p:nvPr>
            <p:ph type="sldNum" sz="quarter" idx="10"/>
          </p:nvPr>
        </p:nvSpPr>
        <p:spPr/>
        <p:txBody>
          <a:bodyPr/>
          <a:lstStyle/>
          <a:p>
            <a:fld id="{1E7D23FB-BB74-444D-8094-C1B3ABCBD364}" type="slidenum">
              <a:rPr lang="en-US" smtClean="0"/>
              <a:t>84</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Given these datasets, </a:t>
            </a:r>
            <a:r>
              <a:rPr lang="en-US" baseline="0" dirty="0" err="1" smtClean="0"/>
              <a:t>Sanja</a:t>
            </a:r>
            <a:r>
              <a:rPr lang="en-US" baseline="0" dirty="0" smtClean="0"/>
              <a:t> figured it would interesting to talk a little bit about how people go about getting the ground truth for these data sets.</a:t>
            </a:r>
          </a:p>
        </p:txBody>
      </p:sp>
      <p:sp>
        <p:nvSpPr>
          <p:cNvPr id="4" name="Slide Number Placeholder 3"/>
          <p:cNvSpPr>
            <a:spLocks noGrp="1"/>
          </p:cNvSpPr>
          <p:nvPr>
            <p:ph type="sldNum" sz="quarter" idx="10"/>
          </p:nvPr>
        </p:nvSpPr>
        <p:spPr/>
        <p:txBody>
          <a:bodyPr/>
          <a:lstStyle/>
          <a:p>
            <a:fld id="{1E7D23FB-BB74-444D-8094-C1B3ABCBD364}" type="slidenum">
              <a:rPr lang="en-US" smtClean="0"/>
              <a:t>85</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images taken by NYUDepthV2</a:t>
            </a:r>
          </a:p>
        </p:txBody>
      </p:sp>
      <p:sp>
        <p:nvSpPr>
          <p:cNvPr id="4" name="Slide Number Placeholder 3"/>
          <p:cNvSpPr>
            <a:spLocks noGrp="1"/>
          </p:cNvSpPr>
          <p:nvPr>
            <p:ph type="sldNum" sz="quarter" idx="10"/>
          </p:nvPr>
        </p:nvSpPr>
        <p:spPr/>
        <p:txBody>
          <a:bodyPr/>
          <a:lstStyle/>
          <a:p>
            <a:fld id="{1E7D23FB-BB74-444D-8094-C1B3ABCBD364}" type="slidenum">
              <a:rPr lang="en-US" smtClean="0"/>
              <a:t>86</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Are done with the first version of the </a:t>
            </a:r>
            <a:r>
              <a:rPr lang="en-US" baseline="0" dirty="0" err="1" smtClean="0"/>
              <a:t>kinect</a:t>
            </a:r>
            <a:endParaRPr lang="en-US" baseline="0" dirty="0" smtClean="0"/>
          </a:p>
        </p:txBody>
      </p:sp>
      <p:sp>
        <p:nvSpPr>
          <p:cNvPr id="4" name="Slide Number Placeholder 3"/>
          <p:cNvSpPr>
            <a:spLocks noGrp="1"/>
          </p:cNvSpPr>
          <p:nvPr>
            <p:ph type="sldNum" sz="quarter" idx="10"/>
          </p:nvPr>
        </p:nvSpPr>
        <p:spPr/>
        <p:txBody>
          <a:bodyPr/>
          <a:lstStyle/>
          <a:p>
            <a:fld id="{1E7D23FB-BB74-444D-8094-C1B3ABCBD364}" type="slidenum">
              <a:rPr lang="en-US" smtClean="0"/>
              <a:t>87</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looks like this. Does everyone know how the Kinect 1 works? Or would people like me to explain it in some detail?</a:t>
            </a:r>
          </a:p>
        </p:txBody>
      </p:sp>
      <p:sp>
        <p:nvSpPr>
          <p:cNvPr id="4" name="Slide Number Placeholder 3"/>
          <p:cNvSpPr>
            <a:spLocks noGrp="1"/>
          </p:cNvSpPr>
          <p:nvPr>
            <p:ph type="sldNum" sz="quarter" idx="10"/>
          </p:nvPr>
        </p:nvSpPr>
        <p:spPr/>
        <p:txBody>
          <a:bodyPr/>
          <a:lstStyle/>
          <a:p>
            <a:fld id="{1E7D23FB-BB74-444D-8094-C1B3ABCBD364}" type="slidenum">
              <a:rPr lang="en-US" smtClean="0"/>
              <a:t>88</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kitti</a:t>
            </a:r>
            <a:r>
              <a:rPr lang="en-US" baseline="0" dirty="0" smtClean="0"/>
              <a:t> data set is taken</a:t>
            </a:r>
          </a:p>
        </p:txBody>
      </p:sp>
      <p:sp>
        <p:nvSpPr>
          <p:cNvPr id="4" name="Slide Number Placeholder 3"/>
          <p:cNvSpPr>
            <a:spLocks noGrp="1"/>
          </p:cNvSpPr>
          <p:nvPr>
            <p:ph type="sldNum" sz="quarter" idx="10"/>
          </p:nvPr>
        </p:nvSpPr>
        <p:spPr/>
        <p:txBody>
          <a:bodyPr/>
          <a:lstStyle/>
          <a:p>
            <a:fld id="{1E7D23FB-BB74-444D-8094-C1B3ABCBD364}" type="slidenum">
              <a:rPr lang="en-US" smtClean="0"/>
              <a:t>89</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in images, there’s multiple ambiguities that can arise which cannot be resolved without having more information about scene.</a:t>
            </a:r>
          </a:p>
        </p:txBody>
      </p:sp>
      <p:sp>
        <p:nvSpPr>
          <p:cNvPr id="4" name="Slide Number Placeholder 3"/>
          <p:cNvSpPr>
            <a:spLocks noGrp="1"/>
          </p:cNvSpPr>
          <p:nvPr>
            <p:ph type="sldNum" sz="quarter" idx="10"/>
          </p:nvPr>
        </p:nvSpPr>
        <p:spPr/>
        <p:txBody>
          <a:bodyPr/>
          <a:lstStyle/>
          <a:p>
            <a:fld id="{1E7D23FB-BB74-444D-8094-C1B3ABCBD364}" type="slidenum">
              <a:rPr lang="en-US" smtClean="0"/>
              <a:t>9</a:t>
            </a:fld>
            <a:endParaRPr lang="en-US"/>
          </a:p>
        </p:txBody>
      </p:sp>
    </p:spTree>
    <p:extLst>
      <p:ext uri="{BB962C8B-B14F-4D97-AF65-F5344CB8AC3E}">
        <p14:creationId xmlns:p14="http://schemas.microsoft.com/office/powerpoint/2010/main" val="11947804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Using a stereo pair and laser scanner mounted on top of the car.</a:t>
            </a:r>
          </a:p>
        </p:txBody>
      </p:sp>
      <p:sp>
        <p:nvSpPr>
          <p:cNvPr id="4" name="Slide Number Placeholder 3"/>
          <p:cNvSpPr>
            <a:spLocks noGrp="1"/>
          </p:cNvSpPr>
          <p:nvPr>
            <p:ph type="sldNum" sz="quarter" idx="10"/>
          </p:nvPr>
        </p:nvSpPr>
        <p:spPr/>
        <p:txBody>
          <a:bodyPr/>
          <a:lstStyle/>
          <a:p>
            <a:fld id="{1E7D23FB-BB74-444D-8094-C1B3ABCBD364}" type="slidenum">
              <a:rPr lang="en-US" smtClean="0"/>
              <a:t>90</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laser scanner uses time of flight</a:t>
            </a:r>
          </a:p>
        </p:txBody>
      </p:sp>
      <p:sp>
        <p:nvSpPr>
          <p:cNvPr id="4" name="Slide Number Placeholder 3"/>
          <p:cNvSpPr>
            <a:spLocks noGrp="1"/>
          </p:cNvSpPr>
          <p:nvPr>
            <p:ph type="sldNum" sz="quarter" idx="10"/>
          </p:nvPr>
        </p:nvSpPr>
        <p:spPr/>
        <p:txBody>
          <a:bodyPr/>
          <a:lstStyle/>
          <a:p>
            <a:fld id="{1E7D23FB-BB74-444D-8094-C1B3ABCBD364}" type="slidenum">
              <a:rPr lang="en-US" smtClean="0"/>
              <a:t>91</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like I said before, times how long light travels from</a:t>
            </a:r>
          </a:p>
        </p:txBody>
      </p:sp>
      <p:sp>
        <p:nvSpPr>
          <p:cNvPr id="4" name="Slide Number Placeholder 3"/>
          <p:cNvSpPr>
            <a:spLocks noGrp="1"/>
          </p:cNvSpPr>
          <p:nvPr>
            <p:ph type="sldNum" sz="quarter" idx="10"/>
          </p:nvPr>
        </p:nvSpPr>
        <p:spPr/>
        <p:txBody>
          <a:bodyPr/>
          <a:lstStyle/>
          <a:p>
            <a:fld id="{1E7D23FB-BB74-444D-8094-C1B3ABCBD364}" type="slidenum">
              <a:rPr lang="en-US" smtClean="0"/>
              <a:t>92</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light source to the camera. Since the speed of light is constant, the time taken is proportional to the distance of the object.</a:t>
            </a:r>
          </a:p>
        </p:txBody>
      </p:sp>
      <p:sp>
        <p:nvSpPr>
          <p:cNvPr id="4" name="Slide Number Placeholder 3"/>
          <p:cNvSpPr>
            <a:spLocks noGrp="1"/>
          </p:cNvSpPr>
          <p:nvPr>
            <p:ph type="sldNum" sz="quarter" idx="10"/>
          </p:nvPr>
        </p:nvSpPr>
        <p:spPr/>
        <p:txBody>
          <a:bodyPr/>
          <a:lstStyle/>
          <a:p>
            <a:fld id="{1E7D23FB-BB74-444D-8094-C1B3ABCBD364}" type="slidenum">
              <a:rPr lang="en-US" smtClean="0"/>
              <a:t>93</a:t>
            </a:fld>
            <a:endParaRPr lang="en-US"/>
          </a:p>
        </p:txBody>
      </p:sp>
    </p:spTree>
    <p:extLst>
      <p:ext uri="{BB962C8B-B14F-4D97-AF65-F5344CB8AC3E}">
        <p14:creationId xmlns:p14="http://schemas.microsoft.com/office/powerpoint/2010/main" val="13386628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now I’ll show some of the results of the first paper.</a:t>
            </a:r>
          </a:p>
        </p:txBody>
      </p:sp>
      <p:sp>
        <p:nvSpPr>
          <p:cNvPr id="4" name="Slide Number Placeholder 3"/>
          <p:cNvSpPr>
            <a:spLocks noGrp="1"/>
          </p:cNvSpPr>
          <p:nvPr>
            <p:ph type="sldNum" sz="quarter" idx="10"/>
          </p:nvPr>
        </p:nvSpPr>
        <p:spPr/>
        <p:txBody>
          <a:bodyPr/>
          <a:lstStyle/>
          <a:p>
            <a:fld id="{1E7D23FB-BB74-444D-8094-C1B3ABCBD364}" type="slidenum">
              <a:rPr lang="en-US" smtClean="0"/>
              <a:t>94</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some of the same outputs from the NYU data set. Notice how the coarse network and the local networks in some sense achieve their goal of capturing respectively, coarse and fine depth features. The column on the far right is ground truth. The result is not super amazing, but you can make out some of the shapes, like the bed in the top row or the table in the third row.</a:t>
            </a:r>
          </a:p>
        </p:txBody>
      </p:sp>
      <p:sp>
        <p:nvSpPr>
          <p:cNvPr id="4" name="Slide Number Placeholder 3"/>
          <p:cNvSpPr>
            <a:spLocks noGrp="1"/>
          </p:cNvSpPr>
          <p:nvPr>
            <p:ph type="sldNum" sz="quarter" idx="10"/>
          </p:nvPr>
        </p:nvSpPr>
        <p:spPr/>
        <p:txBody>
          <a:bodyPr/>
          <a:lstStyle/>
          <a:p>
            <a:fld id="{1E7D23FB-BB74-444D-8094-C1B3ABCBD364}" type="slidenum">
              <a:rPr lang="en-US" smtClean="0"/>
              <a:t>95</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the output of the network on a sample data set in KITTI, it does not seem to work as well. The fine-scale network does not seem to capture the finer details, though this could just be because the scene does not have much fine detail to begin with.</a:t>
            </a:r>
          </a:p>
        </p:txBody>
      </p:sp>
      <p:sp>
        <p:nvSpPr>
          <p:cNvPr id="4" name="Slide Number Placeholder 3"/>
          <p:cNvSpPr>
            <a:spLocks noGrp="1"/>
          </p:cNvSpPr>
          <p:nvPr>
            <p:ph type="sldNum" sz="quarter" idx="10"/>
          </p:nvPr>
        </p:nvSpPr>
        <p:spPr/>
        <p:txBody>
          <a:bodyPr/>
          <a:lstStyle/>
          <a:p>
            <a:fld id="{1E7D23FB-BB74-444D-8094-C1B3ABCBD364}" type="slidenum">
              <a:rPr lang="en-US" smtClean="0"/>
              <a:t>96</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they benchmark the result of their algorithm against Make3D which is the state of the art and returning the mean depth of the training data set as your output. So if you look at the metrics, you’ll notice that the old state of art is hardly better than just outputting the mean depth of the data set. The proposed technique performs about 20-30% better on the metrics used to measure performance here.</a:t>
            </a:r>
          </a:p>
        </p:txBody>
      </p:sp>
      <p:sp>
        <p:nvSpPr>
          <p:cNvPr id="4" name="Slide Number Placeholder 3"/>
          <p:cNvSpPr>
            <a:spLocks noGrp="1"/>
          </p:cNvSpPr>
          <p:nvPr>
            <p:ph type="sldNum" sz="quarter" idx="10"/>
          </p:nvPr>
        </p:nvSpPr>
        <p:spPr/>
        <p:txBody>
          <a:bodyPr/>
          <a:lstStyle/>
          <a:p>
            <a:fld id="{1E7D23FB-BB74-444D-8094-C1B3ABCBD364}" type="slidenum">
              <a:rPr lang="en-US" smtClean="0"/>
              <a:t>97</a:t>
            </a:fld>
            <a:endParaRPr lang="en-US"/>
          </a:p>
        </p:txBody>
      </p:sp>
    </p:spTree>
    <p:extLst>
      <p:ext uri="{BB962C8B-B14F-4D97-AF65-F5344CB8AC3E}">
        <p14:creationId xmlns:p14="http://schemas.microsoft.com/office/powerpoint/2010/main" val="500415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I will talk about the second paper which deals more with estimating surface normals than depth.</a:t>
            </a:r>
          </a:p>
        </p:txBody>
      </p:sp>
      <p:sp>
        <p:nvSpPr>
          <p:cNvPr id="4" name="Slide Number Placeholder 3"/>
          <p:cNvSpPr>
            <a:spLocks noGrp="1"/>
          </p:cNvSpPr>
          <p:nvPr>
            <p:ph type="sldNum" sz="quarter" idx="10"/>
          </p:nvPr>
        </p:nvSpPr>
        <p:spPr/>
        <p:txBody>
          <a:bodyPr/>
          <a:lstStyle/>
          <a:p>
            <a:fld id="{1E7D23FB-BB74-444D-8094-C1B3ABCBD364}" type="slidenum">
              <a:rPr lang="en-US" smtClean="0"/>
              <a:t>98</a:t>
            </a:fld>
            <a:endParaRPr lang="en-US"/>
          </a:p>
        </p:txBody>
      </p:sp>
    </p:spTree>
    <p:extLst>
      <p:ext uri="{BB962C8B-B14F-4D97-AF65-F5344CB8AC3E}">
        <p14:creationId xmlns:p14="http://schemas.microsoft.com/office/powerpoint/2010/main" val="9646215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it’s very similar to the first paper, in some sense as it incorporates networks at different scale to learn coarse/fine information.</a:t>
            </a:r>
          </a:p>
        </p:txBody>
      </p:sp>
      <p:sp>
        <p:nvSpPr>
          <p:cNvPr id="4" name="Slide Number Placeholder 3"/>
          <p:cNvSpPr>
            <a:spLocks noGrp="1"/>
          </p:cNvSpPr>
          <p:nvPr>
            <p:ph type="sldNum" sz="quarter" idx="10"/>
          </p:nvPr>
        </p:nvSpPr>
        <p:spPr/>
        <p:txBody>
          <a:bodyPr/>
          <a:lstStyle/>
          <a:p>
            <a:fld id="{1E7D23FB-BB74-444D-8094-C1B3ABCBD364}" type="slidenum">
              <a:rPr lang="en-US" smtClean="0"/>
              <a:t>99</a:t>
            </a:fld>
            <a:endParaRPr lang="en-US"/>
          </a:p>
        </p:txBody>
      </p:sp>
    </p:spTree>
    <p:extLst>
      <p:ext uri="{BB962C8B-B14F-4D97-AF65-F5344CB8AC3E}">
        <p14:creationId xmlns:p14="http://schemas.microsoft.com/office/powerpoint/2010/main" val="344842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AC0B96-CB70-854D-B873-02B709BB28CB}" type="datetime1">
              <a:rPr lang="en-CA" smtClean="0"/>
              <a:t>2016-02-16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260648"/>
            <a:ext cx="2133600" cy="365125"/>
          </a:xfrm>
        </p:spPr>
        <p:txBody>
          <a:bodyPr/>
          <a:lstStyle>
            <a:lvl1pPr>
              <a:defRPr sz="2000"/>
            </a:lvl1pPr>
          </a:lstStyle>
          <a:p>
            <a:fld id="{5A714104-7781-5E49-837B-821D84109658}" type="slidenum">
              <a:rPr lang="en-US" smtClean="0"/>
              <a:pPr/>
              <a:t>‹#›</a:t>
            </a:fld>
            <a:endParaRPr lang="en-US" dirty="0"/>
          </a:p>
        </p:txBody>
      </p:sp>
    </p:spTree>
    <p:extLst>
      <p:ext uri="{BB962C8B-B14F-4D97-AF65-F5344CB8AC3E}">
        <p14:creationId xmlns:p14="http://schemas.microsoft.com/office/powerpoint/2010/main" val="617526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1633D1-12F6-2643-9F25-0393BD8E37A2}" type="datetime1">
              <a:rPr lang="en-CA" smtClean="0"/>
              <a:t>2016-02-16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3944217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1AE8EF-515E-E742-95C5-17AA11C3CC5A}" type="datetime1">
              <a:rPr lang="en-CA" smtClean="0"/>
              <a:t>2016-02-16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87212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5F58E2-AE35-324E-96C9-6C7DF54132F1}" type="datetime1">
              <a:rPr lang="en-CA" smtClean="0"/>
              <a:t>2016-02-16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274638"/>
            <a:ext cx="2133600" cy="365125"/>
          </a:xfrm>
        </p:spPr>
        <p:txBody>
          <a:bodyPr/>
          <a:lstStyle>
            <a:lvl1pPr>
              <a:defRPr sz="2000"/>
            </a:lvl1pPr>
          </a:lstStyle>
          <a:p>
            <a:fld id="{5A714104-7781-5E49-837B-821D84109658}" type="slidenum">
              <a:rPr lang="en-US" smtClean="0"/>
              <a:pPr/>
              <a:t>‹#›</a:t>
            </a:fld>
            <a:endParaRPr lang="en-US" dirty="0"/>
          </a:p>
        </p:txBody>
      </p:sp>
    </p:spTree>
    <p:extLst>
      <p:ext uri="{BB962C8B-B14F-4D97-AF65-F5344CB8AC3E}">
        <p14:creationId xmlns:p14="http://schemas.microsoft.com/office/powerpoint/2010/main" val="281712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33FB9-4CC7-354B-9C5B-F6E967160881}" type="datetime1">
              <a:rPr lang="en-CA" smtClean="0"/>
              <a:t>2016-02-16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1717705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9406C1-6503-864A-B5B8-997DDA0FD6E3}" type="datetime1">
              <a:rPr lang="en-CA" smtClean="0"/>
              <a:t>2016-02-16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1218553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76ACFC-003E-7542-BFEA-E0AFC4D31A69}" type="datetime1">
              <a:rPr lang="en-CA" smtClean="0"/>
              <a:t>2016-02-16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406689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570F89-FA90-614A-936E-55123C701917}" type="datetime1">
              <a:rPr lang="en-CA" smtClean="0"/>
              <a:t>2016-02-16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325173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2BA7A-0EBC-1A4F-BCCF-23217DFE51EC}" type="datetime1">
              <a:rPr lang="en-CA" smtClean="0"/>
              <a:t>2016-02-16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3546130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7F4267-D09A-1447-BAD4-0B9340422187}" type="datetime1">
              <a:rPr lang="en-CA" smtClean="0"/>
              <a:t>2016-02-16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11144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3C1DF6-26C3-5C40-8048-E4207ADAC290}" type="datetime1">
              <a:rPr lang="en-CA" smtClean="0"/>
              <a:t>2016-02-16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14104-7781-5E49-837B-821D84109658}" type="slidenum">
              <a:rPr lang="en-US" smtClean="0"/>
              <a:t>‹#›</a:t>
            </a:fld>
            <a:endParaRPr lang="en-US"/>
          </a:p>
        </p:txBody>
      </p:sp>
    </p:spTree>
    <p:extLst>
      <p:ext uri="{BB962C8B-B14F-4D97-AF65-F5344CB8AC3E}">
        <p14:creationId xmlns:p14="http://schemas.microsoft.com/office/powerpoint/2010/main" val="367875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2EE04-5AF6-2C4C-91D3-184207832BBA}" type="datetime1">
              <a:rPr lang="en-CA" smtClean="0"/>
              <a:t>2016-02-16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D30000"/>
                </a:solidFill>
              </a:defRPr>
            </a:lvl1pPr>
          </a:lstStyle>
          <a:p>
            <a:fld id="{5A714104-7781-5E49-837B-821D84109658}" type="slidenum">
              <a:rPr lang="en-US" smtClean="0"/>
              <a:pPr/>
              <a:t>‹#›</a:t>
            </a:fld>
            <a:endParaRPr lang="en-US" dirty="0"/>
          </a:p>
        </p:txBody>
      </p:sp>
    </p:spTree>
    <p:extLst>
      <p:ext uri="{BB962C8B-B14F-4D97-AF65-F5344CB8AC3E}">
        <p14:creationId xmlns:p14="http://schemas.microsoft.com/office/powerpoint/2010/main" val="3035504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4" Type="http://schemas.openxmlformats.org/officeDocument/2006/relationships/oleObject" Target="../embeddings/oleObject5.bin"/><Relationship Id="rId5" Type="http://schemas.openxmlformats.org/officeDocument/2006/relationships/image" Target="../media/image19.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bin"/><Relationship Id="rId5" Type="http://schemas.openxmlformats.org/officeDocument/2006/relationships/image" Target="../media/image6.emf"/><Relationship Id="rId6" Type="http://schemas.openxmlformats.org/officeDocument/2006/relationships/oleObject" Target="../embeddings/oleObject2.bin"/><Relationship Id="rId7"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3.bin"/><Relationship Id="rId5"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oleObject" Target="../embeddings/oleObject4.bin"/><Relationship Id="rId5" Type="http://schemas.openxmlformats.org/officeDocument/2006/relationships/image" Target="../media/image9.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464" y="4653136"/>
            <a:ext cx="6400800" cy="936104"/>
          </a:xfrm>
        </p:spPr>
        <p:txBody>
          <a:bodyPr>
            <a:normAutofit/>
          </a:bodyPr>
          <a:lstStyle/>
          <a:p>
            <a:pPr algn="l"/>
            <a:r>
              <a:rPr lang="en-US" sz="2800" dirty="0" smtClean="0">
                <a:solidFill>
                  <a:schemeClr val="bg2">
                    <a:lumMod val="10000"/>
                  </a:schemeClr>
                </a:solidFill>
                <a:latin typeface="Corbel"/>
                <a:cs typeface="Corbel"/>
              </a:rPr>
              <a:t>Mian Wei</a:t>
            </a:r>
          </a:p>
          <a:p>
            <a:pPr algn="l"/>
            <a:r>
              <a:rPr lang="en-US" sz="2800" baseline="30000" dirty="0" smtClean="0">
                <a:solidFill>
                  <a:schemeClr val="bg2">
                    <a:lumMod val="10000"/>
                  </a:schemeClr>
                </a:solidFill>
                <a:latin typeface="Corbel"/>
                <a:cs typeface="Corbel"/>
              </a:rPr>
              <a:t>University of Toronto</a:t>
            </a:r>
          </a:p>
          <a:p>
            <a:pPr algn="l"/>
            <a:endParaRPr lang="en-US" sz="2000" baseline="30000" dirty="0">
              <a:solidFill>
                <a:schemeClr val="bg2">
                  <a:lumMod val="10000"/>
                </a:schemeClr>
              </a:solidFil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1</a:t>
            </a:fld>
            <a:endParaRPr lang="en-US" dirty="0"/>
          </a:p>
        </p:txBody>
      </p:sp>
      <p:sp>
        <p:nvSpPr>
          <p:cNvPr id="6" name="Title 5"/>
          <p:cNvSpPr>
            <a:spLocks noGrp="1"/>
          </p:cNvSpPr>
          <p:nvPr>
            <p:ph type="ctrTitle"/>
          </p:nvPr>
        </p:nvSpPr>
        <p:spPr>
          <a:xfrm>
            <a:off x="676464" y="1196752"/>
            <a:ext cx="8010336" cy="1800200"/>
          </a:xfrm>
        </p:spPr>
        <p:txBody>
          <a:bodyPr>
            <a:normAutofit/>
          </a:bodyPr>
          <a:lstStyle/>
          <a:p>
            <a:pPr algn="l"/>
            <a:r>
              <a:rPr lang="en-US" dirty="0" smtClean="0"/>
              <a:t>Depth</a:t>
            </a:r>
            <a:r>
              <a:rPr lang="en-US" dirty="0"/>
              <a:t> </a:t>
            </a:r>
            <a:r>
              <a:rPr lang="en-US" dirty="0" smtClean="0"/>
              <a:t>and Surface Normal Estimation from a Single Image </a:t>
            </a:r>
            <a:br>
              <a:rPr lang="en-US" dirty="0" smtClean="0"/>
            </a:br>
            <a:endParaRPr lang="en-US" sz="2000" dirty="0"/>
          </a:p>
        </p:txBody>
      </p:sp>
    </p:spTree>
    <p:extLst>
      <p:ext uri="{BB962C8B-B14F-4D97-AF65-F5344CB8AC3E}">
        <p14:creationId xmlns:p14="http://schemas.microsoft.com/office/powerpoint/2010/main" val="2718425809"/>
      </p:ext>
    </p:extLst>
  </p:cSld>
  <p:clrMapOvr>
    <a:masterClrMapping/>
  </p:clrMapOvr>
  <mc:AlternateContent xmlns:mc="http://schemas.openxmlformats.org/markup-compatibility/2006" xmlns:p14="http://schemas.microsoft.com/office/powerpoint/2010/main">
    <mc:Choice Requires="p14">
      <p:transition spd="slow" p14:dur="2000" advTm="18190"/>
    </mc:Choice>
    <mc:Fallback xmlns="">
      <p:transition xmlns:p14="http://schemas.microsoft.com/office/powerpoint/2010/main" spd="slow" advTm="18190"/>
    </mc:Fallback>
  </mc:AlternateContent>
  <p:timing>
    <p:tnLst>
      <p:par>
        <p:cTn xmlns:p14="http://schemas.microsoft.com/office/powerpoint/2010/main" id="1" dur="indefinite" restart="never" nodeType="tmRoot"/>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Scale ambiguity</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2620198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100</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Picture 3" descr="Screen Shot 2016-01-30 at 10.31.42 AM.png"/>
          <p:cNvPicPr>
            <a:picLocks noChangeAspect="1"/>
          </p:cNvPicPr>
          <p:nvPr/>
        </p:nvPicPr>
        <p:blipFill rotWithShape="1">
          <a:blip r:embed="rId3">
            <a:extLst>
              <a:ext uri="{28A0092B-C50C-407E-A947-70E740481C1C}">
                <a14:useLocalDpi xmlns:a14="http://schemas.microsoft.com/office/drawing/2010/main" val="0"/>
              </a:ext>
            </a:extLst>
          </a:blip>
          <a:srcRect l="25032" t="32252" r="26961" b="39214"/>
          <a:stretch/>
        </p:blipFill>
        <p:spPr>
          <a:xfrm>
            <a:off x="32403" y="1414268"/>
            <a:ext cx="9165762" cy="3404912"/>
          </a:xfrm>
          <a:prstGeom prst="rect">
            <a:avLst/>
          </a:prstGeom>
        </p:spPr>
      </p:pic>
    </p:spTree>
    <p:extLst>
      <p:ext uri="{BB962C8B-B14F-4D97-AF65-F5344CB8AC3E}">
        <p14:creationId xmlns:p14="http://schemas.microsoft.com/office/powerpoint/2010/main" val="236859997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Trains 3 networks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274451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Global coarse-scale network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923929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103</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5" name="Picture 4" descr="Screen Shot 2016-01-30 at 10.35.39 AM.png"/>
          <p:cNvPicPr>
            <a:picLocks noChangeAspect="1"/>
          </p:cNvPicPr>
          <p:nvPr/>
        </p:nvPicPr>
        <p:blipFill rotWithShape="1">
          <a:blip r:embed="rId3">
            <a:extLst>
              <a:ext uri="{28A0092B-C50C-407E-A947-70E740481C1C}">
                <a14:useLocalDpi xmlns:a14="http://schemas.microsoft.com/office/drawing/2010/main" val="0"/>
              </a:ext>
            </a:extLst>
          </a:blip>
          <a:srcRect l="24346" t="20729" r="26275" b="60399"/>
          <a:stretch/>
        </p:blipFill>
        <p:spPr>
          <a:xfrm>
            <a:off x="288662" y="1756150"/>
            <a:ext cx="8402288" cy="2007028"/>
          </a:xfrm>
          <a:prstGeom prst="rect">
            <a:avLst/>
          </a:prstGeom>
        </p:spPr>
      </p:pic>
    </p:spTree>
    <p:extLst>
      <p:ext uri="{BB962C8B-B14F-4D97-AF65-F5344CB8AC3E}">
        <p14:creationId xmlns:p14="http://schemas.microsoft.com/office/powerpoint/2010/main" val="4118682752"/>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104</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Trains for room layout as well</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9858256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714104-7781-5E49-837B-821D84109658}" type="slidenum">
              <a:rPr lang="en-US" smtClean="0"/>
              <a:pPr/>
              <a:t>105</a:t>
            </a:fld>
            <a:endParaRPr lang="en-US" dirty="0"/>
          </a:p>
        </p:txBody>
      </p:sp>
      <p:pic>
        <p:nvPicPr>
          <p:cNvPr id="5" name="Picture 4" descr="Screen Shot 2016-02-02 at 12.43.42 AM.png"/>
          <p:cNvPicPr>
            <a:picLocks noChangeAspect="1"/>
          </p:cNvPicPr>
          <p:nvPr/>
        </p:nvPicPr>
        <p:blipFill rotWithShape="1">
          <a:blip r:embed="rId3">
            <a:extLst>
              <a:ext uri="{28A0092B-C50C-407E-A947-70E740481C1C}">
                <a14:useLocalDpi xmlns:a14="http://schemas.microsoft.com/office/drawing/2010/main" val="0"/>
              </a:ext>
            </a:extLst>
          </a:blip>
          <a:srcRect l="8839" t="25240" r="51736" b="36602"/>
          <a:stretch/>
        </p:blipFill>
        <p:spPr>
          <a:xfrm>
            <a:off x="467544" y="1052736"/>
            <a:ext cx="8301192" cy="5021485"/>
          </a:xfrm>
          <a:prstGeom prst="rect">
            <a:avLst/>
          </a:prstGeom>
        </p:spPr>
      </p:pic>
    </p:spTree>
    <p:extLst>
      <p:ext uri="{BB962C8B-B14F-4D97-AF65-F5344CB8AC3E}">
        <p14:creationId xmlns:p14="http://schemas.microsoft.com/office/powerpoint/2010/main" val="1494275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106</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Local fine-scale network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57020238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107</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5" name="Picture 4" descr="Screen Shot 2016-01-30 at 10.35.41 AM.png"/>
          <p:cNvPicPr>
            <a:picLocks noChangeAspect="1"/>
          </p:cNvPicPr>
          <p:nvPr/>
        </p:nvPicPr>
        <p:blipFill rotWithShape="1">
          <a:blip r:embed="rId3">
            <a:extLst>
              <a:ext uri="{28A0092B-C50C-407E-A947-70E740481C1C}">
                <a14:useLocalDpi xmlns:a14="http://schemas.microsoft.com/office/drawing/2010/main" val="0"/>
              </a:ext>
            </a:extLst>
          </a:blip>
          <a:srcRect l="24347" t="29783" r="24046" b="52932"/>
          <a:stretch/>
        </p:blipFill>
        <p:spPr>
          <a:xfrm>
            <a:off x="251520" y="1772816"/>
            <a:ext cx="9303397" cy="1947502"/>
          </a:xfrm>
          <a:prstGeom prst="rect">
            <a:avLst/>
          </a:prstGeom>
        </p:spPr>
      </p:pic>
    </p:spTree>
    <p:extLst>
      <p:ext uri="{BB962C8B-B14F-4D97-AF65-F5344CB8AC3E}">
        <p14:creationId xmlns:p14="http://schemas.microsoft.com/office/powerpoint/2010/main" val="4118682752"/>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Trains for edge labels as well</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842595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109</a:t>
            </a:fld>
            <a:endParaRPr lang="en-US" dirty="0"/>
          </a:p>
        </p:txBody>
      </p:sp>
      <p:sp>
        <p:nvSpPr>
          <p:cNvPr id="6" name="Title 5"/>
          <p:cNvSpPr>
            <a:spLocks noGrp="1"/>
          </p:cNvSpPr>
          <p:nvPr>
            <p:ph type="ctrTitle"/>
          </p:nvPr>
        </p:nvSpPr>
        <p:spPr>
          <a:xfrm>
            <a:off x="676464" y="1196752"/>
            <a:ext cx="8576056" cy="1470025"/>
          </a:xfrm>
        </p:spPr>
        <p:txBody>
          <a:bodyPr>
            <a:normAutofit/>
          </a:bodyPr>
          <a:lstStyle/>
          <a:p>
            <a:pPr algn="l"/>
            <a:r>
              <a:rPr lang="en-US" dirty="0" smtClean="0">
                <a:solidFill>
                  <a:schemeClr val="bg1"/>
                </a:solidFill>
              </a:rPr>
              <a:t>Indirect-Invariant </a:t>
            </a:r>
            <a:br>
              <a:rPr lang="en-US" dirty="0" smtClean="0">
                <a:solidFill>
                  <a:schemeClr val="bg1"/>
                </a:solidFill>
              </a:rPr>
            </a:br>
            <a:r>
              <a:rPr lang="en-US" dirty="0" smtClean="0"/>
              <a:t>Convex, concave, occlusion, N/A</a:t>
            </a:r>
            <a:endParaRPr lang="en-US" dirty="0"/>
          </a:p>
        </p:txBody>
      </p:sp>
    </p:spTree>
    <p:extLst>
      <p:ext uri="{BB962C8B-B14F-4D97-AF65-F5344CB8AC3E}">
        <p14:creationId xmlns:p14="http://schemas.microsoft.com/office/powerpoint/2010/main" val="385737339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a:t>
            </a:fld>
            <a:endParaRPr lang="en-US" dirty="0"/>
          </a:p>
        </p:txBody>
      </p:sp>
      <p:grpSp>
        <p:nvGrpSpPr>
          <p:cNvPr id="25" name="Group 24"/>
          <p:cNvGrpSpPr/>
          <p:nvPr/>
        </p:nvGrpSpPr>
        <p:grpSpPr>
          <a:xfrm>
            <a:off x="3483162" y="5328900"/>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1526951" y="390661"/>
            <a:ext cx="4749444" cy="568472"/>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 name="Straight Connector 3"/>
          <p:cNvCxnSpPr>
            <a:stCxn id="24" idx="0"/>
          </p:cNvCxnSpPr>
          <p:nvPr/>
        </p:nvCxnSpPr>
        <p:spPr>
          <a:xfrm>
            <a:off x="1526951" y="390661"/>
            <a:ext cx="2058766" cy="4938239"/>
          </a:xfrm>
          <a:prstGeom prst="line">
            <a:avLst/>
          </a:prstGeom>
          <a:ln w="28575" cmpd="sng">
            <a:solidFill>
              <a:srgbClr val="D30000"/>
            </a:solidFill>
            <a:tailEnd type="arrow"/>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4217629" y="625773"/>
            <a:ext cx="2058766" cy="4703127"/>
          </a:xfrm>
          <a:prstGeom prst="line">
            <a:avLst/>
          </a:prstGeom>
          <a:ln w="28575" cmpd="sng">
            <a:solidFill>
              <a:srgbClr val="D300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7873915"/>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714104-7781-5E49-837B-821D84109658}" type="slidenum">
              <a:rPr lang="en-US" smtClean="0"/>
              <a:pPr/>
              <a:t>110</a:t>
            </a:fld>
            <a:endParaRPr lang="en-US" dirty="0"/>
          </a:p>
        </p:txBody>
      </p:sp>
      <p:pic>
        <p:nvPicPr>
          <p:cNvPr id="5" name="Picture 4" descr="Screen Shot 2016-02-02 at 12.43.42 AM.png"/>
          <p:cNvPicPr>
            <a:picLocks noChangeAspect="1"/>
          </p:cNvPicPr>
          <p:nvPr/>
        </p:nvPicPr>
        <p:blipFill rotWithShape="1">
          <a:blip r:embed="rId3">
            <a:extLst>
              <a:ext uri="{28A0092B-C50C-407E-A947-70E740481C1C}">
                <a14:useLocalDpi xmlns:a14="http://schemas.microsoft.com/office/drawing/2010/main" val="0"/>
              </a:ext>
            </a:extLst>
          </a:blip>
          <a:srcRect l="50000" t="25240" r="10575" b="36602"/>
          <a:stretch/>
        </p:blipFill>
        <p:spPr>
          <a:xfrm>
            <a:off x="467544" y="1052736"/>
            <a:ext cx="8301192" cy="5021485"/>
          </a:xfrm>
          <a:prstGeom prst="rect">
            <a:avLst/>
          </a:prstGeom>
        </p:spPr>
      </p:pic>
    </p:spTree>
    <p:extLst>
      <p:ext uri="{BB962C8B-B14F-4D97-AF65-F5344CB8AC3E}">
        <p14:creationId xmlns:p14="http://schemas.microsoft.com/office/powerpoint/2010/main" val="3883630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111</a:t>
            </a:fld>
            <a:endParaRPr lang="en-US" dirty="0"/>
          </a:p>
        </p:txBody>
      </p:sp>
      <p:sp>
        <p:nvSpPr>
          <p:cNvPr id="6" name="Title 5"/>
          <p:cNvSpPr>
            <a:spLocks noGrp="1"/>
          </p:cNvSpPr>
          <p:nvPr>
            <p:ph type="ctrTitle"/>
          </p:nvPr>
        </p:nvSpPr>
        <p:spPr>
          <a:xfrm>
            <a:off x="676464" y="1196752"/>
            <a:ext cx="8467536" cy="2160240"/>
          </a:xfrm>
        </p:spPr>
        <p:txBody>
          <a:bodyPr>
            <a:normAutofit/>
          </a:bodyPr>
          <a:lstStyle/>
          <a:p>
            <a:pPr algn="l"/>
            <a:r>
              <a:rPr lang="en-US" dirty="0" smtClean="0">
                <a:solidFill>
                  <a:schemeClr val="bg1"/>
                </a:solidFill>
              </a:rPr>
              <a:t>Indirect-Invariant </a:t>
            </a:r>
            <a:br>
              <a:rPr lang="en-US" dirty="0" smtClean="0">
                <a:solidFill>
                  <a:schemeClr val="bg1"/>
                </a:solidFill>
              </a:rPr>
            </a:br>
            <a:r>
              <a:rPr lang="en-US" dirty="0" smtClean="0"/>
              <a:t>Difference: Global and Local</a:t>
            </a:r>
            <a:br>
              <a:rPr lang="en-US" dirty="0" smtClean="0"/>
            </a:br>
            <a:r>
              <a:rPr lang="en-US" dirty="0" smtClean="0"/>
              <a:t>trained separately</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4373392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Fusion Network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420369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113</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Combines both networks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2769344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114</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How to represent normals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9754590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115</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Normals lie in continuous space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735577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116</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Regression as Classification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6594998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117</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Surface normal triangular coding</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919019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118</a:t>
            </a:fld>
            <a:endParaRPr lang="en-US" dirty="0"/>
          </a:p>
        </p:txBody>
      </p:sp>
      <p:sp>
        <p:nvSpPr>
          <p:cNvPr id="3" name="Oval 2"/>
          <p:cNvSpPr/>
          <p:nvPr/>
        </p:nvSpPr>
        <p:spPr>
          <a:xfrm>
            <a:off x="1115616" y="625773"/>
            <a:ext cx="5013027" cy="5013027"/>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Freeform 8"/>
          <p:cNvSpPr/>
          <p:nvPr/>
        </p:nvSpPr>
        <p:spPr>
          <a:xfrm>
            <a:off x="1113566" y="3212976"/>
            <a:ext cx="5016855" cy="1020060"/>
          </a:xfrm>
          <a:custGeom>
            <a:avLst/>
            <a:gdLst>
              <a:gd name="connsiteX0" fmla="*/ 0 w 5142276"/>
              <a:gd name="connsiteY0" fmla="*/ 172479 h 738889"/>
              <a:gd name="connsiteX1" fmla="*/ 2806303 w 5142276"/>
              <a:gd name="connsiteY1" fmla="*/ 736956 h 738889"/>
              <a:gd name="connsiteX2" fmla="*/ 5142276 w 5142276"/>
              <a:gd name="connsiteY2" fmla="*/ 0 h 738889"/>
              <a:gd name="connsiteX0" fmla="*/ 0 w 5142276"/>
              <a:gd name="connsiteY0" fmla="*/ 172479 h 816912"/>
              <a:gd name="connsiteX1" fmla="*/ 2680882 w 5142276"/>
              <a:gd name="connsiteY1" fmla="*/ 815355 h 816912"/>
              <a:gd name="connsiteX2" fmla="*/ 5142276 w 5142276"/>
              <a:gd name="connsiteY2" fmla="*/ 0 h 816912"/>
              <a:gd name="connsiteX0" fmla="*/ 0 w 5142276"/>
              <a:gd name="connsiteY0" fmla="*/ 172479 h 815701"/>
              <a:gd name="connsiteX1" fmla="*/ 2680882 w 5142276"/>
              <a:gd name="connsiteY1" fmla="*/ 815355 h 815701"/>
              <a:gd name="connsiteX2" fmla="*/ 5142276 w 5142276"/>
              <a:gd name="connsiteY2" fmla="*/ 0 h 815701"/>
              <a:gd name="connsiteX0" fmla="*/ 0 w 5142276"/>
              <a:gd name="connsiteY0" fmla="*/ 172479 h 815701"/>
              <a:gd name="connsiteX1" fmla="*/ 2680882 w 5142276"/>
              <a:gd name="connsiteY1" fmla="*/ 815355 h 815701"/>
              <a:gd name="connsiteX2" fmla="*/ 5142276 w 5142276"/>
              <a:gd name="connsiteY2" fmla="*/ 0 h 815701"/>
              <a:gd name="connsiteX0" fmla="*/ 0 w 5079565"/>
              <a:gd name="connsiteY0" fmla="*/ 188159 h 832867"/>
              <a:gd name="connsiteX1" fmla="*/ 2680882 w 5079565"/>
              <a:gd name="connsiteY1" fmla="*/ 831035 h 832867"/>
              <a:gd name="connsiteX2" fmla="*/ 5079565 w 5079565"/>
              <a:gd name="connsiteY2" fmla="*/ 0 h 832867"/>
              <a:gd name="connsiteX0" fmla="*/ 0 w 5016855"/>
              <a:gd name="connsiteY0" fmla="*/ 156799 h 832241"/>
              <a:gd name="connsiteX1" fmla="*/ 2618172 w 5016855"/>
              <a:gd name="connsiteY1" fmla="*/ 831035 h 832241"/>
              <a:gd name="connsiteX2" fmla="*/ 5016855 w 5016855"/>
              <a:gd name="connsiteY2" fmla="*/ 0 h 832241"/>
              <a:gd name="connsiteX0" fmla="*/ 0 w 5016855"/>
              <a:gd name="connsiteY0" fmla="*/ 156799 h 832508"/>
              <a:gd name="connsiteX1" fmla="*/ 2618172 w 5016855"/>
              <a:gd name="connsiteY1" fmla="*/ 831035 h 832508"/>
              <a:gd name="connsiteX2" fmla="*/ 5016855 w 5016855"/>
              <a:gd name="connsiteY2" fmla="*/ 0 h 832508"/>
              <a:gd name="connsiteX0" fmla="*/ 0 w 5016855"/>
              <a:gd name="connsiteY0" fmla="*/ 156799 h 836524"/>
              <a:gd name="connsiteX1" fmla="*/ 2618172 w 5016855"/>
              <a:gd name="connsiteY1" fmla="*/ 831035 h 836524"/>
              <a:gd name="connsiteX2" fmla="*/ 5016855 w 5016855"/>
              <a:gd name="connsiteY2" fmla="*/ 0 h 836524"/>
              <a:gd name="connsiteX0" fmla="*/ 0 w 5016855"/>
              <a:gd name="connsiteY0" fmla="*/ 156799 h 1021162"/>
              <a:gd name="connsiteX1" fmla="*/ 2649527 w 5016855"/>
              <a:gd name="connsiteY1" fmla="*/ 1019194 h 1021162"/>
              <a:gd name="connsiteX2" fmla="*/ 5016855 w 5016855"/>
              <a:gd name="connsiteY2" fmla="*/ 0 h 1021162"/>
              <a:gd name="connsiteX0" fmla="*/ 0 w 5016855"/>
              <a:gd name="connsiteY0" fmla="*/ 156799 h 1021162"/>
              <a:gd name="connsiteX1" fmla="*/ 2649527 w 5016855"/>
              <a:gd name="connsiteY1" fmla="*/ 1019194 h 1021162"/>
              <a:gd name="connsiteX2" fmla="*/ 5016855 w 5016855"/>
              <a:gd name="connsiteY2" fmla="*/ 0 h 1021162"/>
              <a:gd name="connsiteX0" fmla="*/ 0 w 4969822"/>
              <a:gd name="connsiteY0" fmla="*/ 156799 h 1021162"/>
              <a:gd name="connsiteX1" fmla="*/ 2649527 w 4969822"/>
              <a:gd name="connsiteY1" fmla="*/ 1019194 h 1021162"/>
              <a:gd name="connsiteX2" fmla="*/ 4969822 w 4969822"/>
              <a:gd name="connsiteY2" fmla="*/ 0 h 1021162"/>
              <a:gd name="connsiteX0" fmla="*/ 0 w 5016855"/>
              <a:gd name="connsiteY0" fmla="*/ 109759 h 1020060"/>
              <a:gd name="connsiteX1" fmla="*/ 2696560 w 5016855"/>
              <a:gd name="connsiteY1" fmla="*/ 1019194 h 1020060"/>
              <a:gd name="connsiteX2" fmla="*/ 5016855 w 5016855"/>
              <a:gd name="connsiteY2" fmla="*/ 0 h 1020060"/>
            </a:gdLst>
            <a:ahLst/>
            <a:cxnLst>
              <a:cxn ang="0">
                <a:pos x="connsiteX0" y="connsiteY0"/>
              </a:cxn>
              <a:cxn ang="0">
                <a:pos x="connsiteX1" y="connsiteY1"/>
              </a:cxn>
              <a:cxn ang="0">
                <a:pos x="connsiteX2" y="connsiteY2"/>
              </a:cxn>
            </a:cxnLst>
            <a:rect l="l" t="t" r="r" b="b"/>
            <a:pathLst>
              <a:path w="5016855" h="1020060">
                <a:moveTo>
                  <a:pt x="0" y="109759"/>
                </a:moveTo>
                <a:cubicBezTo>
                  <a:pt x="519975" y="767008"/>
                  <a:pt x="1860418" y="1037487"/>
                  <a:pt x="2696560" y="1019194"/>
                </a:cubicBezTo>
                <a:cubicBezTo>
                  <a:pt x="3532702" y="1000901"/>
                  <a:pt x="4831335" y="527891"/>
                  <a:pt x="5016855" y="0"/>
                </a:cubicBezTo>
              </a:path>
            </a:pathLst>
          </a:custGeom>
          <a:ln w="381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rot="10800000">
            <a:off x="1102992" y="2365384"/>
            <a:ext cx="5016855" cy="1020060"/>
          </a:xfrm>
          <a:custGeom>
            <a:avLst/>
            <a:gdLst>
              <a:gd name="connsiteX0" fmla="*/ 0 w 5142276"/>
              <a:gd name="connsiteY0" fmla="*/ 172479 h 738889"/>
              <a:gd name="connsiteX1" fmla="*/ 2806303 w 5142276"/>
              <a:gd name="connsiteY1" fmla="*/ 736956 h 738889"/>
              <a:gd name="connsiteX2" fmla="*/ 5142276 w 5142276"/>
              <a:gd name="connsiteY2" fmla="*/ 0 h 738889"/>
              <a:gd name="connsiteX0" fmla="*/ 0 w 5142276"/>
              <a:gd name="connsiteY0" fmla="*/ 172479 h 816912"/>
              <a:gd name="connsiteX1" fmla="*/ 2680882 w 5142276"/>
              <a:gd name="connsiteY1" fmla="*/ 815355 h 816912"/>
              <a:gd name="connsiteX2" fmla="*/ 5142276 w 5142276"/>
              <a:gd name="connsiteY2" fmla="*/ 0 h 816912"/>
              <a:gd name="connsiteX0" fmla="*/ 0 w 5142276"/>
              <a:gd name="connsiteY0" fmla="*/ 172479 h 815701"/>
              <a:gd name="connsiteX1" fmla="*/ 2680882 w 5142276"/>
              <a:gd name="connsiteY1" fmla="*/ 815355 h 815701"/>
              <a:gd name="connsiteX2" fmla="*/ 5142276 w 5142276"/>
              <a:gd name="connsiteY2" fmla="*/ 0 h 815701"/>
              <a:gd name="connsiteX0" fmla="*/ 0 w 5142276"/>
              <a:gd name="connsiteY0" fmla="*/ 172479 h 815701"/>
              <a:gd name="connsiteX1" fmla="*/ 2680882 w 5142276"/>
              <a:gd name="connsiteY1" fmla="*/ 815355 h 815701"/>
              <a:gd name="connsiteX2" fmla="*/ 5142276 w 5142276"/>
              <a:gd name="connsiteY2" fmla="*/ 0 h 815701"/>
              <a:gd name="connsiteX0" fmla="*/ 0 w 5079565"/>
              <a:gd name="connsiteY0" fmla="*/ 188159 h 832867"/>
              <a:gd name="connsiteX1" fmla="*/ 2680882 w 5079565"/>
              <a:gd name="connsiteY1" fmla="*/ 831035 h 832867"/>
              <a:gd name="connsiteX2" fmla="*/ 5079565 w 5079565"/>
              <a:gd name="connsiteY2" fmla="*/ 0 h 832867"/>
              <a:gd name="connsiteX0" fmla="*/ 0 w 5016855"/>
              <a:gd name="connsiteY0" fmla="*/ 156799 h 832241"/>
              <a:gd name="connsiteX1" fmla="*/ 2618172 w 5016855"/>
              <a:gd name="connsiteY1" fmla="*/ 831035 h 832241"/>
              <a:gd name="connsiteX2" fmla="*/ 5016855 w 5016855"/>
              <a:gd name="connsiteY2" fmla="*/ 0 h 832241"/>
              <a:gd name="connsiteX0" fmla="*/ 0 w 5016855"/>
              <a:gd name="connsiteY0" fmla="*/ 156799 h 832508"/>
              <a:gd name="connsiteX1" fmla="*/ 2618172 w 5016855"/>
              <a:gd name="connsiteY1" fmla="*/ 831035 h 832508"/>
              <a:gd name="connsiteX2" fmla="*/ 5016855 w 5016855"/>
              <a:gd name="connsiteY2" fmla="*/ 0 h 832508"/>
              <a:gd name="connsiteX0" fmla="*/ 0 w 5016855"/>
              <a:gd name="connsiteY0" fmla="*/ 156799 h 836524"/>
              <a:gd name="connsiteX1" fmla="*/ 2618172 w 5016855"/>
              <a:gd name="connsiteY1" fmla="*/ 831035 h 836524"/>
              <a:gd name="connsiteX2" fmla="*/ 5016855 w 5016855"/>
              <a:gd name="connsiteY2" fmla="*/ 0 h 836524"/>
              <a:gd name="connsiteX0" fmla="*/ 0 w 5016855"/>
              <a:gd name="connsiteY0" fmla="*/ 156799 h 1021162"/>
              <a:gd name="connsiteX1" fmla="*/ 2649527 w 5016855"/>
              <a:gd name="connsiteY1" fmla="*/ 1019194 h 1021162"/>
              <a:gd name="connsiteX2" fmla="*/ 5016855 w 5016855"/>
              <a:gd name="connsiteY2" fmla="*/ 0 h 1021162"/>
              <a:gd name="connsiteX0" fmla="*/ 0 w 5016855"/>
              <a:gd name="connsiteY0" fmla="*/ 156799 h 1021162"/>
              <a:gd name="connsiteX1" fmla="*/ 2649527 w 5016855"/>
              <a:gd name="connsiteY1" fmla="*/ 1019194 h 1021162"/>
              <a:gd name="connsiteX2" fmla="*/ 5016855 w 5016855"/>
              <a:gd name="connsiteY2" fmla="*/ 0 h 1021162"/>
              <a:gd name="connsiteX0" fmla="*/ 0 w 4969822"/>
              <a:gd name="connsiteY0" fmla="*/ 156799 h 1021162"/>
              <a:gd name="connsiteX1" fmla="*/ 2649527 w 4969822"/>
              <a:gd name="connsiteY1" fmla="*/ 1019194 h 1021162"/>
              <a:gd name="connsiteX2" fmla="*/ 4969822 w 4969822"/>
              <a:gd name="connsiteY2" fmla="*/ 0 h 1021162"/>
              <a:gd name="connsiteX0" fmla="*/ 0 w 5016855"/>
              <a:gd name="connsiteY0" fmla="*/ 109759 h 1020060"/>
              <a:gd name="connsiteX1" fmla="*/ 2696560 w 5016855"/>
              <a:gd name="connsiteY1" fmla="*/ 1019194 h 1020060"/>
              <a:gd name="connsiteX2" fmla="*/ 5016855 w 5016855"/>
              <a:gd name="connsiteY2" fmla="*/ 0 h 1020060"/>
            </a:gdLst>
            <a:ahLst/>
            <a:cxnLst>
              <a:cxn ang="0">
                <a:pos x="connsiteX0" y="connsiteY0"/>
              </a:cxn>
              <a:cxn ang="0">
                <a:pos x="connsiteX1" y="connsiteY1"/>
              </a:cxn>
              <a:cxn ang="0">
                <a:pos x="connsiteX2" y="connsiteY2"/>
              </a:cxn>
            </a:cxnLst>
            <a:rect l="l" t="t" r="r" b="b"/>
            <a:pathLst>
              <a:path w="5016855" h="1020060">
                <a:moveTo>
                  <a:pt x="0" y="109759"/>
                </a:moveTo>
                <a:cubicBezTo>
                  <a:pt x="519975" y="767008"/>
                  <a:pt x="1860418" y="1037487"/>
                  <a:pt x="2696560" y="1019194"/>
                </a:cubicBezTo>
                <a:cubicBezTo>
                  <a:pt x="3532702" y="1000901"/>
                  <a:pt x="4831335" y="527891"/>
                  <a:pt x="5016855" y="0"/>
                </a:cubicBezTo>
              </a:path>
            </a:pathLst>
          </a:custGeom>
          <a:ln w="38100" cmpd="sng">
            <a:solidFill>
              <a:srgbClr val="000000"/>
            </a:solidFill>
            <a:prstDash val="lg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7902452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119</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Codebook with k-means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326737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a:t>
            </a:fld>
            <a:endParaRPr lang="en-US" dirty="0"/>
          </a:p>
        </p:txBody>
      </p:sp>
      <p:grpSp>
        <p:nvGrpSpPr>
          <p:cNvPr id="25" name="Group 24"/>
          <p:cNvGrpSpPr/>
          <p:nvPr/>
        </p:nvGrpSpPr>
        <p:grpSpPr>
          <a:xfrm>
            <a:off x="3483162" y="5328900"/>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1526951" y="390661"/>
            <a:ext cx="4749444" cy="568472"/>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alpha val="20000"/>
              </a:srgb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Freeform 20"/>
          <p:cNvSpPr/>
          <p:nvPr/>
        </p:nvSpPr>
        <p:spPr>
          <a:xfrm>
            <a:off x="2915816" y="3645024"/>
            <a:ext cx="2010894" cy="240689"/>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 name="Straight Connector 3"/>
          <p:cNvCxnSpPr>
            <a:stCxn id="24" idx="0"/>
          </p:cNvCxnSpPr>
          <p:nvPr/>
        </p:nvCxnSpPr>
        <p:spPr>
          <a:xfrm>
            <a:off x="1526951" y="390661"/>
            <a:ext cx="2058766" cy="4938239"/>
          </a:xfrm>
          <a:prstGeom prst="line">
            <a:avLst/>
          </a:prstGeom>
          <a:ln w="28575" cmpd="sng">
            <a:solidFill>
              <a:srgbClr val="D30000"/>
            </a:solidFill>
            <a:tailEnd type="arrow"/>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4217629" y="625773"/>
            <a:ext cx="2058766" cy="4703127"/>
          </a:xfrm>
          <a:prstGeom prst="line">
            <a:avLst/>
          </a:prstGeom>
          <a:ln w="28575" cmpd="sng">
            <a:solidFill>
              <a:srgbClr val="D30000"/>
            </a:solidFill>
            <a:tailEnd type="arrow"/>
          </a:ln>
        </p:spPr>
        <p:style>
          <a:lnRef idx="1">
            <a:schemeClr val="dk1"/>
          </a:lnRef>
          <a:fillRef idx="0">
            <a:schemeClr val="dk1"/>
          </a:fillRef>
          <a:effectRef idx="0">
            <a:schemeClr val="dk1"/>
          </a:effectRef>
          <a:fontRef idx="minor">
            <a:schemeClr val="tx1"/>
          </a:fontRef>
        </p:style>
      </p:cxnSp>
      <p:cxnSp>
        <p:nvCxnSpPr>
          <p:cNvPr id="3" name="Straight Arrow Connector 2"/>
          <p:cNvCxnSpPr/>
          <p:nvPr/>
        </p:nvCxnSpPr>
        <p:spPr>
          <a:xfrm>
            <a:off x="3923928" y="1772816"/>
            <a:ext cx="0" cy="1008112"/>
          </a:xfrm>
          <a:prstGeom prst="straightConnector1">
            <a:avLst/>
          </a:prstGeom>
          <a:ln w="76200" cmpd="sng">
            <a:solidFill>
              <a:srgbClr val="D300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2030346"/>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120</a:t>
            </a:fld>
            <a:endParaRPr lang="en-US" dirty="0"/>
          </a:p>
        </p:txBody>
      </p:sp>
      <p:sp>
        <p:nvSpPr>
          <p:cNvPr id="3" name="Oval 2"/>
          <p:cNvSpPr/>
          <p:nvPr/>
        </p:nvSpPr>
        <p:spPr>
          <a:xfrm>
            <a:off x="1115616" y="625773"/>
            <a:ext cx="5013027" cy="5013027"/>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Freeform 8"/>
          <p:cNvSpPr/>
          <p:nvPr/>
        </p:nvSpPr>
        <p:spPr>
          <a:xfrm>
            <a:off x="1113566" y="3212976"/>
            <a:ext cx="5016855" cy="1020060"/>
          </a:xfrm>
          <a:custGeom>
            <a:avLst/>
            <a:gdLst>
              <a:gd name="connsiteX0" fmla="*/ 0 w 5142276"/>
              <a:gd name="connsiteY0" fmla="*/ 172479 h 738889"/>
              <a:gd name="connsiteX1" fmla="*/ 2806303 w 5142276"/>
              <a:gd name="connsiteY1" fmla="*/ 736956 h 738889"/>
              <a:gd name="connsiteX2" fmla="*/ 5142276 w 5142276"/>
              <a:gd name="connsiteY2" fmla="*/ 0 h 738889"/>
              <a:gd name="connsiteX0" fmla="*/ 0 w 5142276"/>
              <a:gd name="connsiteY0" fmla="*/ 172479 h 816912"/>
              <a:gd name="connsiteX1" fmla="*/ 2680882 w 5142276"/>
              <a:gd name="connsiteY1" fmla="*/ 815355 h 816912"/>
              <a:gd name="connsiteX2" fmla="*/ 5142276 w 5142276"/>
              <a:gd name="connsiteY2" fmla="*/ 0 h 816912"/>
              <a:gd name="connsiteX0" fmla="*/ 0 w 5142276"/>
              <a:gd name="connsiteY0" fmla="*/ 172479 h 815701"/>
              <a:gd name="connsiteX1" fmla="*/ 2680882 w 5142276"/>
              <a:gd name="connsiteY1" fmla="*/ 815355 h 815701"/>
              <a:gd name="connsiteX2" fmla="*/ 5142276 w 5142276"/>
              <a:gd name="connsiteY2" fmla="*/ 0 h 815701"/>
              <a:gd name="connsiteX0" fmla="*/ 0 w 5142276"/>
              <a:gd name="connsiteY0" fmla="*/ 172479 h 815701"/>
              <a:gd name="connsiteX1" fmla="*/ 2680882 w 5142276"/>
              <a:gd name="connsiteY1" fmla="*/ 815355 h 815701"/>
              <a:gd name="connsiteX2" fmla="*/ 5142276 w 5142276"/>
              <a:gd name="connsiteY2" fmla="*/ 0 h 815701"/>
              <a:gd name="connsiteX0" fmla="*/ 0 w 5079565"/>
              <a:gd name="connsiteY0" fmla="*/ 188159 h 832867"/>
              <a:gd name="connsiteX1" fmla="*/ 2680882 w 5079565"/>
              <a:gd name="connsiteY1" fmla="*/ 831035 h 832867"/>
              <a:gd name="connsiteX2" fmla="*/ 5079565 w 5079565"/>
              <a:gd name="connsiteY2" fmla="*/ 0 h 832867"/>
              <a:gd name="connsiteX0" fmla="*/ 0 w 5016855"/>
              <a:gd name="connsiteY0" fmla="*/ 156799 h 832241"/>
              <a:gd name="connsiteX1" fmla="*/ 2618172 w 5016855"/>
              <a:gd name="connsiteY1" fmla="*/ 831035 h 832241"/>
              <a:gd name="connsiteX2" fmla="*/ 5016855 w 5016855"/>
              <a:gd name="connsiteY2" fmla="*/ 0 h 832241"/>
              <a:gd name="connsiteX0" fmla="*/ 0 w 5016855"/>
              <a:gd name="connsiteY0" fmla="*/ 156799 h 832508"/>
              <a:gd name="connsiteX1" fmla="*/ 2618172 w 5016855"/>
              <a:gd name="connsiteY1" fmla="*/ 831035 h 832508"/>
              <a:gd name="connsiteX2" fmla="*/ 5016855 w 5016855"/>
              <a:gd name="connsiteY2" fmla="*/ 0 h 832508"/>
              <a:gd name="connsiteX0" fmla="*/ 0 w 5016855"/>
              <a:gd name="connsiteY0" fmla="*/ 156799 h 836524"/>
              <a:gd name="connsiteX1" fmla="*/ 2618172 w 5016855"/>
              <a:gd name="connsiteY1" fmla="*/ 831035 h 836524"/>
              <a:gd name="connsiteX2" fmla="*/ 5016855 w 5016855"/>
              <a:gd name="connsiteY2" fmla="*/ 0 h 836524"/>
              <a:gd name="connsiteX0" fmla="*/ 0 w 5016855"/>
              <a:gd name="connsiteY0" fmla="*/ 156799 h 1021162"/>
              <a:gd name="connsiteX1" fmla="*/ 2649527 w 5016855"/>
              <a:gd name="connsiteY1" fmla="*/ 1019194 h 1021162"/>
              <a:gd name="connsiteX2" fmla="*/ 5016855 w 5016855"/>
              <a:gd name="connsiteY2" fmla="*/ 0 h 1021162"/>
              <a:gd name="connsiteX0" fmla="*/ 0 w 5016855"/>
              <a:gd name="connsiteY0" fmla="*/ 156799 h 1021162"/>
              <a:gd name="connsiteX1" fmla="*/ 2649527 w 5016855"/>
              <a:gd name="connsiteY1" fmla="*/ 1019194 h 1021162"/>
              <a:gd name="connsiteX2" fmla="*/ 5016855 w 5016855"/>
              <a:gd name="connsiteY2" fmla="*/ 0 h 1021162"/>
              <a:gd name="connsiteX0" fmla="*/ 0 w 4969822"/>
              <a:gd name="connsiteY0" fmla="*/ 156799 h 1021162"/>
              <a:gd name="connsiteX1" fmla="*/ 2649527 w 4969822"/>
              <a:gd name="connsiteY1" fmla="*/ 1019194 h 1021162"/>
              <a:gd name="connsiteX2" fmla="*/ 4969822 w 4969822"/>
              <a:gd name="connsiteY2" fmla="*/ 0 h 1021162"/>
              <a:gd name="connsiteX0" fmla="*/ 0 w 5016855"/>
              <a:gd name="connsiteY0" fmla="*/ 109759 h 1020060"/>
              <a:gd name="connsiteX1" fmla="*/ 2696560 w 5016855"/>
              <a:gd name="connsiteY1" fmla="*/ 1019194 h 1020060"/>
              <a:gd name="connsiteX2" fmla="*/ 5016855 w 5016855"/>
              <a:gd name="connsiteY2" fmla="*/ 0 h 1020060"/>
            </a:gdLst>
            <a:ahLst/>
            <a:cxnLst>
              <a:cxn ang="0">
                <a:pos x="connsiteX0" y="connsiteY0"/>
              </a:cxn>
              <a:cxn ang="0">
                <a:pos x="connsiteX1" y="connsiteY1"/>
              </a:cxn>
              <a:cxn ang="0">
                <a:pos x="connsiteX2" y="connsiteY2"/>
              </a:cxn>
            </a:cxnLst>
            <a:rect l="l" t="t" r="r" b="b"/>
            <a:pathLst>
              <a:path w="5016855" h="1020060">
                <a:moveTo>
                  <a:pt x="0" y="109759"/>
                </a:moveTo>
                <a:cubicBezTo>
                  <a:pt x="519975" y="767008"/>
                  <a:pt x="1860418" y="1037487"/>
                  <a:pt x="2696560" y="1019194"/>
                </a:cubicBezTo>
                <a:cubicBezTo>
                  <a:pt x="3532702" y="1000901"/>
                  <a:pt x="4831335" y="527891"/>
                  <a:pt x="5016855" y="0"/>
                </a:cubicBezTo>
              </a:path>
            </a:pathLst>
          </a:custGeom>
          <a:ln w="381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rot="10800000">
            <a:off x="1102992" y="2365384"/>
            <a:ext cx="5016855" cy="1020060"/>
          </a:xfrm>
          <a:custGeom>
            <a:avLst/>
            <a:gdLst>
              <a:gd name="connsiteX0" fmla="*/ 0 w 5142276"/>
              <a:gd name="connsiteY0" fmla="*/ 172479 h 738889"/>
              <a:gd name="connsiteX1" fmla="*/ 2806303 w 5142276"/>
              <a:gd name="connsiteY1" fmla="*/ 736956 h 738889"/>
              <a:gd name="connsiteX2" fmla="*/ 5142276 w 5142276"/>
              <a:gd name="connsiteY2" fmla="*/ 0 h 738889"/>
              <a:gd name="connsiteX0" fmla="*/ 0 w 5142276"/>
              <a:gd name="connsiteY0" fmla="*/ 172479 h 816912"/>
              <a:gd name="connsiteX1" fmla="*/ 2680882 w 5142276"/>
              <a:gd name="connsiteY1" fmla="*/ 815355 h 816912"/>
              <a:gd name="connsiteX2" fmla="*/ 5142276 w 5142276"/>
              <a:gd name="connsiteY2" fmla="*/ 0 h 816912"/>
              <a:gd name="connsiteX0" fmla="*/ 0 w 5142276"/>
              <a:gd name="connsiteY0" fmla="*/ 172479 h 815701"/>
              <a:gd name="connsiteX1" fmla="*/ 2680882 w 5142276"/>
              <a:gd name="connsiteY1" fmla="*/ 815355 h 815701"/>
              <a:gd name="connsiteX2" fmla="*/ 5142276 w 5142276"/>
              <a:gd name="connsiteY2" fmla="*/ 0 h 815701"/>
              <a:gd name="connsiteX0" fmla="*/ 0 w 5142276"/>
              <a:gd name="connsiteY0" fmla="*/ 172479 h 815701"/>
              <a:gd name="connsiteX1" fmla="*/ 2680882 w 5142276"/>
              <a:gd name="connsiteY1" fmla="*/ 815355 h 815701"/>
              <a:gd name="connsiteX2" fmla="*/ 5142276 w 5142276"/>
              <a:gd name="connsiteY2" fmla="*/ 0 h 815701"/>
              <a:gd name="connsiteX0" fmla="*/ 0 w 5079565"/>
              <a:gd name="connsiteY0" fmla="*/ 188159 h 832867"/>
              <a:gd name="connsiteX1" fmla="*/ 2680882 w 5079565"/>
              <a:gd name="connsiteY1" fmla="*/ 831035 h 832867"/>
              <a:gd name="connsiteX2" fmla="*/ 5079565 w 5079565"/>
              <a:gd name="connsiteY2" fmla="*/ 0 h 832867"/>
              <a:gd name="connsiteX0" fmla="*/ 0 w 5016855"/>
              <a:gd name="connsiteY0" fmla="*/ 156799 h 832241"/>
              <a:gd name="connsiteX1" fmla="*/ 2618172 w 5016855"/>
              <a:gd name="connsiteY1" fmla="*/ 831035 h 832241"/>
              <a:gd name="connsiteX2" fmla="*/ 5016855 w 5016855"/>
              <a:gd name="connsiteY2" fmla="*/ 0 h 832241"/>
              <a:gd name="connsiteX0" fmla="*/ 0 w 5016855"/>
              <a:gd name="connsiteY0" fmla="*/ 156799 h 832508"/>
              <a:gd name="connsiteX1" fmla="*/ 2618172 w 5016855"/>
              <a:gd name="connsiteY1" fmla="*/ 831035 h 832508"/>
              <a:gd name="connsiteX2" fmla="*/ 5016855 w 5016855"/>
              <a:gd name="connsiteY2" fmla="*/ 0 h 832508"/>
              <a:gd name="connsiteX0" fmla="*/ 0 w 5016855"/>
              <a:gd name="connsiteY0" fmla="*/ 156799 h 836524"/>
              <a:gd name="connsiteX1" fmla="*/ 2618172 w 5016855"/>
              <a:gd name="connsiteY1" fmla="*/ 831035 h 836524"/>
              <a:gd name="connsiteX2" fmla="*/ 5016855 w 5016855"/>
              <a:gd name="connsiteY2" fmla="*/ 0 h 836524"/>
              <a:gd name="connsiteX0" fmla="*/ 0 w 5016855"/>
              <a:gd name="connsiteY0" fmla="*/ 156799 h 1021162"/>
              <a:gd name="connsiteX1" fmla="*/ 2649527 w 5016855"/>
              <a:gd name="connsiteY1" fmla="*/ 1019194 h 1021162"/>
              <a:gd name="connsiteX2" fmla="*/ 5016855 w 5016855"/>
              <a:gd name="connsiteY2" fmla="*/ 0 h 1021162"/>
              <a:gd name="connsiteX0" fmla="*/ 0 w 5016855"/>
              <a:gd name="connsiteY0" fmla="*/ 156799 h 1021162"/>
              <a:gd name="connsiteX1" fmla="*/ 2649527 w 5016855"/>
              <a:gd name="connsiteY1" fmla="*/ 1019194 h 1021162"/>
              <a:gd name="connsiteX2" fmla="*/ 5016855 w 5016855"/>
              <a:gd name="connsiteY2" fmla="*/ 0 h 1021162"/>
              <a:gd name="connsiteX0" fmla="*/ 0 w 4969822"/>
              <a:gd name="connsiteY0" fmla="*/ 156799 h 1021162"/>
              <a:gd name="connsiteX1" fmla="*/ 2649527 w 4969822"/>
              <a:gd name="connsiteY1" fmla="*/ 1019194 h 1021162"/>
              <a:gd name="connsiteX2" fmla="*/ 4969822 w 4969822"/>
              <a:gd name="connsiteY2" fmla="*/ 0 h 1021162"/>
              <a:gd name="connsiteX0" fmla="*/ 0 w 5016855"/>
              <a:gd name="connsiteY0" fmla="*/ 109759 h 1020060"/>
              <a:gd name="connsiteX1" fmla="*/ 2696560 w 5016855"/>
              <a:gd name="connsiteY1" fmla="*/ 1019194 h 1020060"/>
              <a:gd name="connsiteX2" fmla="*/ 5016855 w 5016855"/>
              <a:gd name="connsiteY2" fmla="*/ 0 h 1020060"/>
            </a:gdLst>
            <a:ahLst/>
            <a:cxnLst>
              <a:cxn ang="0">
                <a:pos x="connsiteX0" y="connsiteY0"/>
              </a:cxn>
              <a:cxn ang="0">
                <a:pos x="connsiteX1" y="connsiteY1"/>
              </a:cxn>
              <a:cxn ang="0">
                <a:pos x="connsiteX2" y="connsiteY2"/>
              </a:cxn>
            </a:cxnLst>
            <a:rect l="l" t="t" r="r" b="b"/>
            <a:pathLst>
              <a:path w="5016855" h="1020060">
                <a:moveTo>
                  <a:pt x="0" y="109759"/>
                </a:moveTo>
                <a:cubicBezTo>
                  <a:pt x="519975" y="767008"/>
                  <a:pt x="1860418" y="1037487"/>
                  <a:pt x="2696560" y="1019194"/>
                </a:cubicBezTo>
                <a:cubicBezTo>
                  <a:pt x="3532702" y="1000901"/>
                  <a:pt x="4831335" y="527891"/>
                  <a:pt x="5016855" y="0"/>
                </a:cubicBezTo>
              </a:path>
            </a:pathLst>
          </a:custGeom>
          <a:ln w="38100" cmpd="sng">
            <a:solidFill>
              <a:srgbClr val="000000"/>
            </a:solidFill>
            <a:prstDash val="lg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Oval 11"/>
          <p:cNvSpPr/>
          <p:nvPr/>
        </p:nvSpPr>
        <p:spPr>
          <a:xfrm>
            <a:off x="4572000" y="1628800"/>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63888" y="1196752"/>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203848" y="1844824"/>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95936" y="1988840"/>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19872" y="2924944"/>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427984" y="2780928"/>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851920" y="3573016"/>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11760" y="2492896"/>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195736" y="1628800"/>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619672" y="2852936"/>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763688" y="3933056"/>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411760" y="4653136"/>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627784" y="3501008"/>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419872" y="4581128"/>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347864" y="5229200"/>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283968" y="4509120"/>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788024" y="3429000"/>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860032" y="4221088"/>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788024" y="5013176"/>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436096" y="3573016"/>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220072" y="2276872"/>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724128" y="2780928"/>
            <a:ext cx="144016" cy="144016"/>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40102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121</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Delaunay Triangulation cover</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8220134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122</a:t>
            </a:fld>
            <a:endParaRPr lang="en-US" dirty="0"/>
          </a:p>
        </p:txBody>
      </p:sp>
      <p:sp>
        <p:nvSpPr>
          <p:cNvPr id="3" name="Oval 2"/>
          <p:cNvSpPr/>
          <p:nvPr/>
        </p:nvSpPr>
        <p:spPr>
          <a:xfrm>
            <a:off x="1115616" y="625773"/>
            <a:ext cx="5013027" cy="5013027"/>
          </a:xfrm>
          <a:prstGeom prst="ellipse">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9" name="Freeform 8"/>
          <p:cNvSpPr/>
          <p:nvPr/>
        </p:nvSpPr>
        <p:spPr>
          <a:xfrm>
            <a:off x="1113566" y="3212976"/>
            <a:ext cx="5016855" cy="1020060"/>
          </a:xfrm>
          <a:custGeom>
            <a:avLst/>
            <a:gdLst>
              <a:gd name="connsiteX0" fmla="*/ 0 w 5142276"/>
              <a:gd name="connsiteY0" fmla="*/ 172479 h 738889"/>
              <a:gd name="connsiteX1" fmla="*/ 2806303 w 5142276"/>
              <a:gd name="connsiteY1" fmla="*/ 736956 h 738889"/>
              <a:gd name="connsiteX2" fmla="*/ 5142276 w 5142276"/>
              <a:gd name="connsiteY2" fmla="*/ 0 h 738889"/>
              <a:gd name="connsiteX0" fmla="*/ 0 w 5142276"/>
              <a:gd name="connsiteY0" fmla="*/ 172479 h 816912"/>
              <a:gd name="connsiteX1" fmla="*/ 2680882 w 5142276"/>
              <a:gd name="connsiteY1" fmla="*/ 815355 h 816912"/>
              <a:gd name="connsiteX2" fmla="*/ 5142276 w 5142276"/>
              <a:gd name="connsiteY2" fmla="*/ 0 h 816912"/>
              <a:gd name="connsiteX0" fmla="*/ 0 w 5142276"/>
              <a:gd name="connsiteY0" fmla="*/ 172479 h 815701"/>
              <a:gd name="connsiteX1" fmla="*/ 2680882 w 5142276"/>
              <a:gd name="connsiteY1" fmla="*/ 815355 h 815701"/>
              <a:gd name="connsiteX2" fmla="*/ 5142276 w 5142276"/>
              <a:gd name="connsiteY2" fmla="*/ 0 h 815701"/>
              <a:gd name="connsiteX0" fmla="*/ 0 w 5142276"/>
              <a:gd name="connsiteY0" fmla="*/ 172479 h 815701"/>
              <a:gd name="connsiteX1" fmla="*/ 2680882 w 5142276"/>
              <a:gd name="connsiteY1" fmla="*/ 815355 h 815701"/>
              <a:gd name="connsiteX2" fmla="*/ 5142276 w 5142276"/>
              <a:gd name="connsiteY2" fmla="*/ 0 h 815701"/>
              <a:gd name="connsiteX0" fmla="*/ 0 w 5079565"/>
              <a:gd name="connsiteY0" fmla="*/ 188159 h 832867"/>
              <a:gd name="connsiteX1" fmla="*/ 2680882 w 5079565"/>
              <a:gd name="connsiteY1" fmla="*/ 831035 h 832867"/>
              <a:gd name="connsiteX2" fmla="*/ 5079565 w 5079565"/>
              <a:gd name="connsiteY2" fmla="*/ 0 h 832867"/>
              <a:gd name="connsiteX0" fmla="*/ 0 w 5016855"/>
              <a:gd name="connsiteY0" fmla="*/ 156799 h 832241"/>
              <a:gd name="connsiteX1" fmla="*/ 2618172 w 5016855"/>
              <a:gd name="connsiteY1" fmla="*/ 831035 h 832241"/>
              <a:gd name="connsiteX2" fmla="*/ 5016855 w 5016855"/>
              <a:gd name="connsiteY2" fmla="*/ 0 h 832241"/>
              <a:gd name="connsiteX0" fmla="*/ 0 w 5016855"/>
              <a:gd name="connsiteY0" fmla="*/ 156799 h 832508"/>
              <a:gd name="connsiteX1" fmla="*/ 2618172 w 5016855"/>
              <a:gd name="connsiteY1" fmla="*/ 831035 h 832508"/>
              <a:gd name="connsiteX2" fmla="*/ 5016855 w 5016855"/>
              <a:gd name="connsiteY2" fmla="*/ 0 h 832508"/>
              <a:gd name="connsiteX0" fmla="*/ 0 w 5016855"/>
              <a:gd name="connsiteY0" fmla="*/ 156799 h 836524"/>
              <a:gd name="connsiteX1" fmla="*/ 2618172 w 5016855"/>
              <a:gd name="connsiteY1" fmla="*/ 831035 h 836524"/>
              <a:gd name="connsiteX2" fmla="*/ 5016855 w 5016855"/>
              <a:gd name="connsiteY2" fmla="*/ 0 h 836524"/>
              <a:gd name="connsiteX0" fmla="*/ 0 w 5016855"/>
              <a:gd name="connsiteY0" fmla="*/ 156799 h 1021162"/>
              <a:gd name="connsiteX1" fmla="*/ 2649527 w 5016855"/>
              <a:gd name="connsiteY1" fmla="*/ 1019194 h 1021162"/>
              <a:gd name="connsiteX2" fmla="*/ 5016855 w 5016855"/>
              <a:gd name="connsiteY2" fmla="*/ 0 h 1021162"/>
              <a:gd name="connsiteX0" fmla="*/ 0 w 5016855"/>
              <a:gd name="connsiteY0" fmla="*/ 156799 h 1021162"/>
              <a:gd name="connsiteX1" fmla="*/ 2649527 w 5016855"/>
              <a:gd name="connsiteY1" fmla="*/ 1019194 h 1021162"/>
              <a:gd name="connsiteX2" fmla="*/ 5016855 w 5016855"/>
              <a:gd name="connsiteY2" fmla="*/ 0 h 1021162"/>
              <a:gd name="connsiteX0" fmla="*/ 0 w 4969822"/>
              <a:gd name="connsiteY0" fmla="*/ 156799 h 1021162"/>
              <a:gd name="connsiteX1" fmla="*/ 2649527 w 4969822"/>
              <a:gd name="connsiteY1" fmla="*/ 1019194 h 1021162"/>
              <a:gd name="connsiteX2" fmla="*/ 4969822 w 4969822"/>
              <a:gd name="connsiteY2" fmla="*/ 0 h 1021162"/>
              <a:gd name="connsiteX0" fmla="*/ 0 w 5016855"/>
              <a:gd name="connsiteY0" fmla="*/ 109759 h 1020060"/>
              <a:gd name="connsiteX1" fmla="*/ 2696560 w 5016855"/>
              <a:gd name="connsiteY1" fmla="*/ 1019194 h 1020060"/>
              <a:gd name="connsiteX2" fmla="*/ 5016855 w 5016855"/>
              <a:gd name="connsiteY2" fmla="*/ 0 h 1020060"/>
            </a:gdLst>
            <a:ahLst/>
            <a:cxnLst>
              <a:cxn ang="0">
                <a:pos x="connsiteX0" y="connsiteY0"/>
              </a:cxn>
              <a:cxn ang="0">
                <a:pos x="connsiteX1" y="connsiteY1"/>
              </a:cxn>
              <a:cxn ang="0">
                <a:pos x="connsiteX2" y="connsiteY2"/>
              </a:cxn>
            </a:cxnLst>
            <a:rect l="l" t="t" r="r" b="b"/>
            <a:pathLst>
              <a:path w="5016855" h="1020060">
                <a:moveTo>
                  <a:pt x="0" y="109759"/>
                </a:moveTo>
                <a:cubicBezTo>
                  <a:pt x="519975" y="767008"/>
                  <a:pt x="1860418" y="1037487"/>
                  <a:pt x="2696560" y="1019194"/>
                </a:cubicBezTo>
                <a:cubicBezTo>
                  <a:pt x="3532702" y="1000901"/>
                  <a:pt x="4831335" y="527891"/>
                  <a:pt x="5016855" y="0"/>
                </a:cubicBezTo>
              </a:path>
            </a:pathLst>
          </a:custGeom>
          <a:ln w="381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rot="10800000">
            <a:off x="1102992" y="2365384"/>
            <a:ext cx="5016855" cy="1020060"/>
          </a:xfrm>
          <a:custGeom>
            <a:avLst/>
            <a:gdLst>
              <a:gd name="connsiteX0" fmla="*/ 0 w 5142276"/>
              <a:gd name="connsiteY0" fmla="*/ 172479 h 738889"/>
              <a:gd name="connsiteX1" fmla="*/ 2806303 w 5142276"/>
              <a:gd name="connsiteY1" fmla="*/ 736956 h 738889"/>
              <a:gd name="connsiteX2" fmla="*/ 5142276 w 5142276"/>
              <a:gd name="connsiteY2" fmla="*/ 0 h 738889"/>
              <a:gd name="connsiteX0" fmla="*/ 0 w 5142276"/>
              <a:gd name="connsiteY0" fmla="*/ 172479 h 816912"/>
              <a:gd name="connsiteX1" fmla="*/ 2680882 w 5142276"/>
              <a:gd name="connsiteY1" fmla="*/ 815355 h 816912"/>
              <a:gd name="connsiteX2" fmla="*/ 5142276 w 5142276"/>
              <a:gd name="connsiteY2" fmla="*/ 0 h 816912"/>
              <a:gd name="connsiteX0" fmla="*/ 0 w 5142276"/>
              <a:gd name="connsiteY0" fmla="*/ 172479 h 815701"/>
              <a:gd name="connsiteX1" fmla="*/ 2680882 w 5142276"/>
              <a:gd name="connsiteY1" fmla="*/ 815355 h 815701"/>
              <a:gd name="connsiteX2" fmla="*/ 5142276 w 5142276"/>
              <a:gd name="connsiteY2" fmla="*/ 0 h 815701"/>
              <a:gd name="connsiteX0" fmla="*/ 0 w 5142276"/>
              <a:gd name="connsiteY0" fmla="*/ 172479 h 815701"/>
              <a:gd name="connsiteX1" fmla="*/ 2680882 w 5142276"/>
              <a:gd name="connsiteY1" fmla="*/ 815355 h 815701"/>
              <a:gd name="connsiteX2" fmla="*/ 5142276 w 5142276"/>
              <a:gd name="connsiteY2" fmla="*/ 0 h 815701"/>
              <a:gd name="connsiteX0" fmla="*/ 0 w 5079565"/>
              <a:gd name="connsiteY0" fmla="*/ 188159 h 832867"/>
              <a:gd name="connsiteX1" fmla="*/ 2680882 w 5079565"/>
              <a:gd name="connsiteY1" fmla="*/ 831035 h 832867"/>
              <a:gd name="connsiteX2" fmla="*/ 5079565 w 5079565"/>
              <a:gd name="connsiteY2" fmla="*/ 0 h 832867"/>
              <a:gd name="connsiteX0" fmla="*/ 0 w 5016855"/>
              <a:gd name="connsiteY0" fmla="*/ 156799 h 832241"/>
              <a:gd name="connsiteX1" fmla="*/ 2618172 w 5016855"/>
              <a:gd name="connsiteY1" fmla="*/ 831035 h 832241"/>
              <a:gd name="connsiteX2" fmla="*/ 5016855 w 5016855"/>
              <a:gd name="connsiteY2" fmla="*/ 0 h 832241"/>
              <a:gd name="connsiteX0" fmla="*/ 0 w 5016855"/>
              <a:gd name="connsiteY0" fmla="*/ 156799 h 832508"/>
              <a:gd name="connsiteX1" fmla="*/ 2618172 w 5016855"/>
              <a:gd name="connsiteY1" fmla="*/ 831035 h 832508"/>
              <a:gd name="connsiteX2" fmla="*/ 5016855 w 5016855"/>
              <a:gd name="connsiteY2" fmla="*/ 0 h 832508"/>
              <a:gd name="connsiteX0" fmla="*/ 0 w 5016855"/>
              <a:gd name="connsiteY0" fmla="*/ 156799 h 836524"/>
              <a:gd name="connsiteX1" fmla="*/ 2618172 w 5016855"/>
              <a:gd name="connsiteY1" fmla="*/ 831035 h 836524"/>
              <a:gd name="connsiteX2" fmla="*/ 5016855 w 5016855"/>
              <a:gd name="connsiteY2" fmla="*/ 0 h 836524"/>
              <a:gd name="connsiteX0" fmla="*/ 0 w 5016855"/>
              <a:gd name="connsiteY0" fmla="*/ 156799 h 1021162"/>
              <a:gd name="connsiteX1" fmla="*/ 2649527 w 5016855"/>
              <a:gd name="connsiteY1" fmla="*/ 1019194 h 1021162"/>
              <a:gd name="connsiteX2" fmla="*/ 5016855 w 5016855"/>
              <a:gd name="connsiteY2" fmla="*/ 0 h 1021162"/>
              <a:gd name="connsiteX0" fmla="*/ 0 w 5016855"/>
              <a:gd name="connsiteY0" fmla="*/ 156799 h 1021162"/>
              <a:gd name="connsiteX1" fmla="*/ 2649527 w 5016855"/>
              <a:gd name="connsiteY1" fmla="*/ 1019194 h 1021162"/>
              <a:gd name="connsiteX2" fmla="*/ 5016855 w 5016855"/>
              <a:gd name="connsiteY2" fmla="*/ 0 h 1021162"/>
              <a:gd name="connsiteX0" fmla="*/ 0 w 4969822"/>
              <a:gd name="connsiteY0" fmla="*/ 156799 h 1021162"/>
              <a:gd name="connsiteX1" fmla="*/ 2649527 w 4969822"/>
              <a:gd name="connsiteY1" fmla="*/ 1019194 h 1021162"/>
              <a:gd name="connsiteX2" fmla="*/ 4969822 w 4969822"/>
              <a:gd name="connsiteY2" fmla="*/ 0 h 1021162"/>
              <a:gd name="connsiteX0" fmla="*/ 0 w 5016855"/>
              <a:gd name="connsiteY0" fmla="*/ 109759 h 1020060"/>
              <a:gd name="connsiteX1" fmla="*/ 2696560 w 5016855"/>
              <a:gd name="connsiteY1" fmla="*/ 1019194 h 1020060"/>
              <a:gd name="connsiteX2" fmla="*/ 5016855 w 5016855"/>
              <a:gd name="connsiteY2" fmla="*/ 0 h 1020060"/>
            </a:gdLst>
            <a:ahLst/>
            <a:cxnLst>
              <a:cxn ang="0">
                <a:pos x="connsiteX0" y="connsiteY0"/>
              </a:cxn>
              <a:cxn ang="0">
                <a:pos x="connsiteX1" y="connsiteY1"/>
              </a:cxn>
              <a:cxn ang="0">
                <a:pos x="connsiteX2" y="connsiteY2"/>
              </a:cxn>
            </a:cxnLst>
            <a:rect l="l" t="t" r="r" b="b"/>
            <a:pathLst>
              <a:path w="5016855" h="1020060">
                <a:moveTo>
                  <a:pt x="0" y="109759"/>
                </a:moveTo>
                <a:cubicBezTo>
                  <a:pt x="519975" y="767008"/>
                  <a:pt x="1860418" y="1037487"/>
                  <a:pt x="2696560" y="1019194"/>
                </a:cubicBezTo>
                <a:cubicBezTo>
                  <a:pt x="3532702" y="1000901"/>
                  <a:pt x="4831335" y="527891"/>
                  <a:pt x="5016855" y="0"/>
                </a:cubicBezTo>
              </a:path>
            </a:pathLst>
          </a:custGeom>
          <a:ln w="38100" cmpd="sng">
            <a:solidFill>
              <a:srgbClr val="000000"/>
            </a:solidFill>
            <a:prstDash val="lg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Oval 11"/>
          <p:cNvSpPr/>
          <p:nvPr/>
        </p:nvSpPr>
        <p:spPr>
          <a:xfrm>
            <a:off x="4572000" y="1628800"/>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563888" y="1196752"/>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203848" y="1844824"/>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95936" y="1988840"/>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19872" y="2924944"/>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427984" y="2780928"/>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851920" y="3573016"/>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11760" y="2492896"/>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195736" y="1628800"/>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619672" y="2852936"/>
            <a:ext cx="144016" cy="144016"/>
          </a:xfrm>
          <a:prstGeom prst="ellipse">
            <a:avLst/>
          </a:prstGeom>
          <a:solidFill>
            <a:srgbClr val="D30000"/>
          </a:solidFill>
          <a:ln w="127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1763688" y="3933056"/>
            <a:ext cx="144016" cy="144016"/>
          </a:xfrm>
          <a:prstGeom prst="ellipse">
            <a:avLst/>
          </a:prstGeom>
          <a:solidFill>
            <a:srgbClr val="D30000"/>
          </a:solidFill>
          <a:ln w="127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411760" y="4653136"/>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627784" y="3501008"/>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419872" y="4581128"/>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347864" y="5229200"/>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283968" y="4509120"/>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788024" y="3429000"/>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860032" y="4221088"/>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788024" y="5013176"/>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436096" y="3573016"/>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220072" y="2276872"/>
            <a:ext cx="144016" cy="144016"/>
          </a:xfrm>
          <a:prstGeom prst="ellipse">
            <a:avLst/>
          </a:prstGeom>
          <a:solidFill>
            <a:srgbClr val="D30000"/>
          </a:solid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724128" y="2780928"/>
            <a:ext cx="144016" cy="144016"/>
          </a:xfrm>
          <a:prstGeom prst="ellipse">
            <a:avLst/>
          </a:prstGeom>
          <a:solidFill>
            <a:srgbClr val="D30000"/>
          </a:solidFill>
          <a:ln w="127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2273262" y="1270073"/>
            <a:ext cx="1363957" cy="627196"/>
          </a:xfrm>
          <a:custGeom>
            <a:avLst/>
            <a:gdLst>
              <a:gd name="connsiteX0" fmla="*/ 1363957 w 1363957"/>
              <a:gd name="connsiteY0" fmla="*/ 0 h 627196"/>
              <a:gd name="connsiteX1" fmla="*/ 0 w 1363957"/>
              <a:gd name="connsiteY1" fmla="*/ 407677 h 627196"/>
              <a:gd name="connsiteX2" fmla="*/ 987693 w 1363957"/>
              <a:gd name="connsiteY2" fmla="*/ 627196 h 627196"/>
              <a:gd name="connsiteX3" fmla="*/ 1363957 w 1363957"/>
              <a:gd name="connsiteY3" fmla="*/ 0 h 627196"/>
            </a:gdLst>
            <a:ahLst/>
            <a:cxnLst>
              <a:cxn ang="0">
                <a:pos x="connsiteX0" y="connsiteY0"/>
              </a:cxn>
              <a:cxn ang="0">
                <a:pos x="connsiteX1" y="connsiteY1"/>
              </a:cxn>
              <a:cxn ang="0">
                <a:pos x="connsiteX2" y="connsiteY2"/>
              </a:cxn>
              <a:cxn ang="0">
                <a:pos x="connsiteX3" y="connsiteY3"/>
              </a:cxn>
            </a:cxnLst>
            <a:rect l="l" t="t" r="r" b="b"/>
            <a:pathLst>
              <a:path w="1363957" h="627196">
                <a:moveTo>
                  <a:pt x="1363957" y="0"/>
                </a:moveTo>
                <a:lnTo>
                  <a:pt x="0" y="407677"/>
                </a:lnTo>
                <a:lnTo>
                  <a:pt x="987693" y="627196"/>
                </a:lnTo>
                <a:lnTo>
                  <a:pt x="1363957" y="0"/>
                </a:lnTo>
                <a:close/>
              </a:path>
            </a:pathLst>
          </a:custGeom>
          <a:no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3637219" y="1254393"/>
            <a:ext cx="1019048" cy="799675"/>
          </a:xfrm>
          <a:custGeom>
            <a:avLst/>
            <a:gdLst>
              <a:gd name="connsiteX0" fmla="*/ 0 w 1019048"/>
              <a:gd name="connsiteY0" fmla="*/ 0 h 799675"/>
              <a:gd name="connsiteX1" fmla="*/ 438975 w 1019048"/>
              <a:gd name="connsiteY1" fmla="*/ 799675 h 799675"/>
              <a:gd name="connsiteX2" fmla="*/ 1019048 w 1019048"/>
              <a:gd name="connsiteY2" fmla="*/ 439037 h 799675"/>
              <a:gd name="connsiteX3" fmla="*/ 0 w 1019048"/>
              <a:gd name="connsiteY3" fmla="*/ 0 h 799675"/>
            </a:gdLst>
            <a:ahLst/>
            <a:cxnLst>
              <a:cxn ang="0">
                <a:pos x="connsiteX0" y="connsiteY0"/>
              </a:cxn>
              <a:cxn ang="0">
                <a:pos x="connsiteX1" y="connsiteY1"/>
              </a:cxn>
              <a:cxn ang="0">
                <a:pos x="connsiteX2" y="connsiteY2"/>
              </a:cxn>
              <a:cxn ang="0">
                <a:pos x="connsiteX3" y="connsiteY3"/>
              </a:cxn>
            </a:cxnLst>
            <a:rect l="l" t="t" r="r" b="b"/>
            <a:pathLst>
              <a:path w="1019048" h="799675">
                <a:moveTo>
                  <a:pt x="0" y="0"/>
                </a:moveTo>
                <a:lnTo>
                  <a:pt x="438975" y="799675"/>
                </a:lnTo>
                <a:lnTo>
                  <a:pt x="1019048" y="439037"/>
                </a:lnTo>
                <a:lnTo>
                  <a:pt x="0" y="0"/>
                </a:lnTo>
                <a:close/>
              </a:path>
            </a:pathLst>
          </a:custGeom>
          <a:noFill/>
          <a:ln w="12700" cmpd="sng">
            <a:solidFill>
              <a:srgbClr val="D3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1834287" y="1677750"/>
            <a:ext cx="3966450" cy="3637739"/>
          </a:xfrm>
          <a:custGeom>
            <a:avLst/>
            <a:gdLst>
              <a:gd name="connsiteX0" fmla="*/ 1426668 w 3966450"/>
              <a:gd name="connsiteY0" fmla="*/ 203839 h 3637739"/>
              <a:gd name="connsiteX1" fmla="*/ 2257584 w 3966450"/>
              <a:gd name="connsiteY1" fmla="*/ 376318 h 3637739"/>
              <a:gd name="connsiteX2" fmla="*/ 1677511 w 3966450"/>
              <a:gd name="connsiteY2" fmla="*/ 1301433 h 3637739"/>
              <a:gd name="connsiteX3" fmla="*/ 2680881 w 3966450"/>
              <a:gd name="connsiteY3" fmla="*/ 1160313 h 3637739"/>
              <a:gd name="connsiteX4" fmla="*/ 2806303 w 3966450"/>
              <a:gd name="connsiteY4" fmla="*/ 0 h 3637739"/>
              <a:gd name="connsiteX5" fmla="*/ 3449087 w 3966450"/>
              <a:gd name="connsiteY5" fmla="*/ 674236 h 3637739"/>
              <a:gd name="connsiteX6" fmla="*/ 3966450 w 3966450"/>
              <a:gd name="connsiteY6" fmla="*/ 1175993 h 3637739"/>
              <a:gd name="connsiteX7" fmla="*/ 3684252 w 3966450"/>
              <a:gd name="connsiteY7" fmla="*/ 1975669 h 3637739"/>
              <a:gd name="connsiteX8" fmla="*/ 2994435 w 3966450"/>
              <a:gd name="connsiteY8" fmla="*/ 1787510 h 3637739"/>
              <a:gd name="connsiteX9" fmla="*/ 3119856 w 3966450"/>
              <a:gd name="connsiteY9" fmla="*/ 2602865 h 3637739"/>
              <a:gd name="connsiteX10" fmla="*/ 3010112 w 3966450"/>
              <a:gd name="connsiteY10" fmla="*/ 3371181 h 3637739"/>
              <a:gd name="connsiteX11" fmla="*/ 2539782 w 3966450"/>
              <a:gd name="connsiteY11" fmla="*/ 2916463 h 3637739"/>
              <a:gd name="connsiteX12" fmla="*/ 2116485 w 3966450"/>
              <a:gd name="connsiteY12" fmla="*/ 1959989 h 3637739"/>
              <a:gd name="connsiteX13" fmla="*/ 1630478 w 3966450"/>
              <a:gd name="connsiteY13" fmla="*/ 2979183 h 3637739"/>
              <a:gd name="connsiteX14" fmla="*/ 1583445 w 3966450"/>
              <a:gd name="connsiteY14" fmla="*/ 3637739 h 3637739"/>
              <a:gd name="connsiteX15" fmla="*/ 658462 w 3966450"/>
              <a:gd name="connsiteY15" fmla="*/ 3026223 h 3637739"/>
              <a:gd name="connsiteX16" fmla="*/ 0 w 3966450"/>
              <a:gd name="connsiteY16" fmla="*/ 2304947 h 3637739"/>
              <a:gd name="connsiteX17" fmla="*/ 893627 w 3966450"/>
              <a:gd name="connsiteY17" fmla="*/ 1865909 h 3637739"/>
              <a:gd name="connsiteX18" fmla="*/ 689818 w 3966450"/>
              <a:gd name="connsiteY18" fmla="*/ 846715 h 363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6450" h="3637739">
                <a:moveTo>
                  <a:pt x="1426668" y="203839"/>
                </a:moveTo>
                <a:lnTo>
                  <a:pt x="2257584" y="376318"/>
                </a:lnTo>
                <a:lnTo>
                  <a:pt x="1677511" y="1301433"/>
                </a:lnTo>
                <a:lnTo>
                  <a:pt x="2680881" y="1160313"/>
                </a:lnTo>
                <a:lnTo>
                  <a:pt x="2806303" y="0"/>
                </a:lnTo>
                <a:lnTo>
                  <a:pt x="3449087" y="674236"/>
                </a:lnTo>
                <a:lnTo>
                  <a:pt x="3966450" y="1175993"/>
                </a:lnTo>
                <a:lnTo>
                  <a:pt x="3684252" y="1975669"/>
                </a:lnTo>
                <a:lnTo>
                  <a:pt x="2994435" y="1787510"/>
                </a:lnTo>
                <a:lnTo>
                  <a:pt x="3119856" y="2602865"/>
                </a:lnTo>
                <a:lnTo>
                  <a:pt x="3010112" y="3371181"/>
                </a:lnTo>
                <a:lnTo>
                  <a:pt x="2539782" y="2916463"/>
                </a:lnTo>
                <a:lnTo>
                  <a:pt x="2116485" y="1959989"/>
                </a:lnTo>
                <a:lnTo>
                  <a:pt x="1630478" y="2979183"/>
                </a:lnTo>
                <a:lnTo>
                  <a:pt x="1583445" y="3637739"/>
                </a:lnTo>
                <a:lnTo>
                  <a:pt x="658462" y="3026223"/>
                </a:lnTo>
                <a:lnTo>
                  <a:pt x="0" y="2304947"/>
                </a:lnTo>
                <a:lnTo>
                  <a:pt x="893627" y="1865909"/>
                </a:lnTo>
                <a:lnTo>
                  <a:pt x="689818" y="846715"/>
                </a:lnTo>
              </a:path>
            </a:pathLst>
          </a:custGeom>
          <a:ln w="12700" cmpd="sng"/>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a:off x="1693188" y="1693430"/>
            <a:ext cx="4091872" cy="1928629"/>
          </a:xfrm>
          <a:custGeom>
            <a:avLst/>
            <a:gdLst>
              <a:gd name="connsiteX0" fmla="*/ 564396 w 4091872"/>
              <a:gd name="connsiteY0" fmla="*/ 0 h 1928629"/>
              <a:gd name="connsiteX1" fmla="*/ 0 w 4091872"/>
              <a:gd name="connsiteY1" fmla="*/ 1223033 h 1928629"/>
              <a:gd name="connsiteX2" fmla="*/ 815239 w 4091872"/>
              <a:gd name="connsiteY2" fmla="*/ 831035 h 1928629"/>
              <a:gd name="connsiteX3" fmla="*/ 1583445 w 4091872"/>
              <a:gd name="connsiteY3" fmla="*/ 235199 h 1928629"/>
              <a:gd name="connsiteX4" fmla="*/ 1787254 w 4091872"/>
              <a:gd name="connsiteY4" fmla="*/ 1332792 h 1928629"/>
              <a:gd name="connsiteX5" fmla="*/ 2257584 w 4091872"/>
              <a:gd name="connsiteY5" fmla="*/ 1928629 h 1928629"/>
              <a:gd name="connsiteX6" fmla="*/ 2821980 w 4091872"/>
              <a:gd name="connsiteY6" fmla="*/ 1144633 h 1928629"/>
              <a:gd name="connsiteX7" fmla="*/ 3621542 w 4091872"/>
              <a:gd name="connsiteY7" fmla="*/ 658556 h 1928629"/>
              <a:gd name="connsiteX8" fmla="*/ 3182567 w 4091872"/>
              <a:gd name="connsiteY8" fmla="*/ 1787510 h 1928629"/>
              <a:gd name="connsiteX9" fmla="*/ 4091872 w 4091872"/>
              <a:gd name="connsiteY9" fmla="*/ 1144633 h 19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91872" h="1928629">
                <a:moveTo>
                  <a:pt x="564396" y="0"/>
                </a:moveTo>
                <a:lnTo>
                  <a:pt x="0" y="1223033"/>
                </a:lnTo>
                <a:lnTo>
                  <a:pt x="815239" y="831035"/>
                </a:lnTo>
                <a:lnTo>
                  <a:pt x="1583445" y="235199"/>
                </a:lnTo>
                <a:lnTo>
                  <a:pt x="1787254" y="1332792"/>
                </a:lnTo>
                <a:lnTo>
                  <a:pt x="2257584" y="1928629"/>
                </a:lnTo>
                <a:lnTo>
                  <a:pt x="2821980" y="1144633"/>
                </a:lnTo>
                <a:lnTo>
                  <a:pt x="3621542" y="658556"/>
                </a:lnTo>
                <a:lnTo>
                  <a:pt x="3182567" y="1787510"/>
                </a:lnTo>
                <a:lnTo>
                  <a:pt x="4091872" y="1144633"/>
                </a:lnTo>
              </a:path>
            </a:pathLst>
          </a:custGeom>
          <a:ln w="12700" cmpd="sng"/>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6" name="Freeform 35"/>
          <p:cNvSpPr/>
          <p:nvPr/>
        </p:nvSpPr>
        <p:spPr>
          <a:xfrm>
            <a:off x="1693188" y="2885103"/>
            <a:ext cx="3166889" cy="2430386"/>
          </a:xfrm>
          <a:custGeom>
            <a:avLst/>
            <a:gdLst>
              <a:gd name="connsiteX0" fmla="*/ 156777 w 3166889"/>
              <a:gd name="connsiteY0" fmla="*/ 1097594 h 2430386"/>
              <a:gd name="connsiteX1" fmla="*/ 0 w 3166889"/>
              <a:gd name="connsiteY1" fmla="*/ 0 h 2430386"/>
              <a:gd name="connsiteX2" fmla="*/ 1019049 w 3166889"/>
              <a:gd name="connsiteY2" fmla="*/ 674236 h 2430386"/>
              <a:gd name="connsiteX3" fmla="*/ 815239 w 3166889"/>
              <a:gd name="connsiteY3" fmla="*/ 1818870 h 2430386"/>
              <a:gd name="connsiteX4" fmla="*/ 1818610 w 3166889"/>
              <a:gd name="connsiteY4" fmla="*/ 1756150 h 2430386"/>
              <a:gd name="connsiteX5" fmla="*/ 2665204 w 3166889"/>
              <a:gd name="connsiteY5" fmla="*/ 1693430 h 2430386"/>
              <a:gd name="connsiteX6" fmla="*/ 1755899 w 3166889"/>
              <a:gd name="connsiteY6" fmla="*/ 2430386 h 2430386"/>
              <a:gd name="connsiteX7" fmla="*/ 3166889 w 3166889"/>
              <a:gd name="connsiteY7" fmla="*/ 2195187 h 24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6889" h="2430386">
                <a:moveTo>
                  <a:pt x="156777" y="1097594"/>
                </a:moveTo>
                <a:lnTo>
                  <a:pt x="0" y="0"/>
                </a:lnTo>
                <a:lnTo>
                  <a:pt x="1019049" y="674236"/>
                </a:lnTo>
                <a:lnTo>
                  <a:pt x="815239" y="1818870"/>
                </a:lnTo>
                <a:lnTo>
                  <a:pt x="1818610" y="1756150"/>
                </a:lnTo>
                <a:lnTo>
                  <a:pt x="2665204" y="1693430"/>
                </a:lnTo>
                <a:lnTo>
                  <a:pt x="1755899" y="2430386"/>
                </a:lnTo>
                <a:lnTo>
                  <a:pt x="3166889" y="2195187"/>
                </a:lnTo>
              </a:path>
            </a:pathLst>
          </a:custGeom>
          <a:ln w="12700" cmpd="sng"/>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7" name="Freeform 36"/>
          <p:cNvSpPr/>
          <p:nvPr/>
        </p:nvSpPr>
        <p:spPr>
          <a:xfrm>
            <a:off x="2508427" y="2524465"/>
            <a:ext cx="1003371" cy="2101108"/>
          </a:xfrm>
          <a:custGeom>
            <a:avLst/>
            <a:gdLst>
              <a:gd name="connsiteX0" fmla="*/ 0 w 1003371"/>
              <a:gd name="connsiteY0" fmla="*/ 0 h 2101108"/>
              <a:gd name="connsiteX1" fmla="*/ 987693 w 1003371"/>
              <a:gd name="connsiteY1" fmla="*/ 486077 h 2101108"/>
              <a:gd name="connsiteX2" fmla="*/ 219487 w 1003371"/>
              <a:gd name="connsiteY2" fmla="*/ 1034874 h 2101108"/>
              <a:gd name="connsiteX3" fmla="*/ 1003371 w 1003371"/>
              <a:gd name="connsiteY3" fmla="*/ 2101108 h 2101108"/>
            </a:gdLst>
            <a:ahLst/>
            <a:cxnLst>
              <a:cxn ang="0">
                <a:pos x="connsiteX0" y="connsiteY0"/>
              </a:cxn>
              <a:cxn ang="0">
                <a:pos x="connsiteX1" y="connsiteY1"/>
              </a:cxn>
              <a:cxn ang="0">
                <a:pos x="connsiteX2" y="connsiteY2"/>
              </a:cxn>
              <a:cxn ang="0">
                <a:pos x="connsiteX3" y="connsiteY3"/>
              </a:cxn>
            </a:cxnLst>
            <a:rect l="l" t="t" r="r" b="b"/>
            <a:pathLst>
              <a:path w="1003371" h="2101108">
                <a:moveTo>
                  <a:pt x="0" y="0"/>
                </a:moveTo>
                <a:lnTo>
                  <a:pt x="987693" y="486077"/>
                </a:lnTo>
                <a:lnTo>
                  <a:pt x="219487" y="1034874"/>
                </a:lnTo>
                <a:lnTo>
                  <a:pt x="1003371" y="2101108"/>
                </a:lnTo>
              </a:path>
            </a:pathLst>
          </a:custGeom>
          <a:ln w="12700" cmpd="sng">
            <a:headEnd type="none"/>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8" name="Freeform 37"/>
          <p:cNvSpPr/>
          <p:nvPr/>
        </p:nvSpPr>
        <p:spPr>
          <a:xfrm>
            <a:off x="2696559" y="3512300"/>
            <a:ext cx="2853336" cy="1567990"/>
          </a:xfrm>
          <a:custGeom>
            <a:avLst/>
            <a:gdLst>
              <a:gd name="connsiteX0" fmla="*/ 0 w 2853336"/>
              <a:gd name="connsiteY0" fmla="*/ 31359 h 1567990"/>
              <a:gd name="connsiteX1" fmla="*/ 1269891 w 2853336"/>
              <a:gd name="connsiteY1" fmla="*/ 125439 h 1567990"/>
              <a:gd name="connsiteX2" fmla="*/ 2179196 w 2853336"/>
              <a:gd name="connsiteY2" fmla="*/ 0 h 1567990"/>
              <a:gd name="connsiteX3" fmla="*/ 1677510 w 2853336"/>
              <a:gd name="connsiteY3" fmla="*/ 1050553 h 1567990"/>
              <a:gd name="connsiteX4" fmla="*/ 2257584 w 2853336"/>
              <a:gd name="connsiteY4" fmla="*/ 768315 h 1567990"/>
              <a:gd name="connsiteX5" fmla="*/ 2853336 w 2853336"/>
              <a:gd name="connsiteY5" fmla="*/ 125439 h 1567990"/>
              <a:gd name="connsiteX6" fmla="*/ 2179196 w 2853336"/>
              <a:gd name="connsiteY6" fmla="*/ 1567990 h 156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336" h="1567990">
                <a:moveTo>
                  <a:pt x="0" y="31359"/>
                </a:moveTo>
                <a:lnTo>
                  <a:pt x="1269891" y="125439"/>
                </a:lnTo>
                <a:lnTo>
                  <a:pt x="2179196" y="0"/>
                </a:lnTo>
                <a:lnTo>
                  <a:pt x="1677510" y="1050553"/>
                </a:lnTo>
                <a:lnTo>
                  <a:pt x="2257584" y="768315"/>
                </a:lnTo>
                <a:lnTo>
                  <a:pt x="2853336" y="125439"/>
                </a:lnTo>
                <a:lnTo>
                  <a:pt x="2179196" y="1567990"/>
                </a:lnTo>
              </a:path>
            </a:pathLst>
          </a:custGeom>
          <a:ln w="12700" cmpd="sng">
            <a:headEnd type="none"/>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0" name="Straight Connector 39"/>
          <p:cNvCxnSpPr>
            <a:stCxn id="35" idx="6"/>
            <a:endCxn id="38" idx="2"/>
          </p:cNvCxnSpPr>
          <p:nvPr/>
        </p:nvCxnSpPr>
        <p:spPr>
          <a:xfrm>
            <a:off x="4515168" y="2838063"/>
            <a:ext cx="360587" cy="674237"/>
          </a:xfrm>
          <a:prstGeom prst="line">
            <a:avLst/>
          </a:prstGeom>
          <a:ln w="12700"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42" name="Straight Connector 41"/>
          <p:cNvCxnSpPr>
            <a:stCxn id="35" idx="0"/>
            <a:endCxn id="20" idx="3"/>
          </p:cNvCxnSpPr>
          <p:nvPr/>
        </p:nvCxnSpPr>
        <p:spPr>
          <a:xfrm>
            <a:off x="2257584" y="1693430"/>
            <a:ext cx="175267" cy="922391"/>
          </a:xfrm>
          <a:prstGeom prst="line">
            <a:avLst/>
          </a:prstGeom>
          <a:ln w="12700"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44" name="Straight Connector 43"/>
          <p:cNvCxnSpPr>
            <a:stCxn id="13" idx="1"/>
            <a:endCxn id="35" idx="6"/>
          </p:cNvCxnSpPr>
          <p:nvPr/>
        </p:nvCxnSpPr>
        <p:spPr>
          <a:xfrm>
            <a:off x="4091871" y="2054068"/>
            <a:ext cx="423297" cy="783995"/>
          </a:xfrm>
          <a:prstGeom prst="line">
            <a:avLst/>
          </a:prstGeom>
          <a:ln w="12700"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sp>
        <p:nvSpPr>
          <p:cNvPr id="45" name="Freeform 44"/>
          <p:cNvSpPr/>
          <p:nvPr/>
        </p:nvSpPr>
        <p:spPr>
          <a:xfrm>
            <a:off x="1175825" y="768316"/>
            <a:ext cx="4954143" cy="4782372"/>
          </a:xfrm>
          <a:custGeom>
            <a:avLst/>
            <a:gdLst>
              <a:gd name="connsiteX0" fmla="*/ 2461394 w 4954143"/>
              <a:gd name="connsiteY0" fmla="*/ 470397 h 4782372"/>
              <a:gd name="connsiteX1" fmla="*/ 1677511 w 4954143"/>
              <a:gd name="connsiteY1" fmla="*/ 0 h 4782372"/>
              <a:gd name="connsiteX2" fmla="*/ 1066082 w 4954143"/>
              <a:gd name="connsiteY2" fmla="*/ 925114 h 4782372"/>
              <a:gd name="connsiteX3" fmla="*/ 564396 w 4954143"/>
              <a:gd name="connsiteY3" fmla="*/ 705595 h 4782372"/>
              <a:gd name="connsiteX4" fmla="*/ 501686 w 4954143"/>
              <a:gd name="connsiteY4" fmla="*/ 2132467 h 4782372"/>
              <a:gd name="connsiteX5" fmla="*/ 0 w 4954143"/>
              <a:gd name="connsiteY5" fmla="*/ 2900783 h 4782372"/>
              <a:gd name="connsiteX6" fmla="*/ 642785 w 4954143"/>
              <a:gd name="connsiteY6" fmla="*/ 3261420 h 4782372"/>
              <a:gd name="connsiteX7" fmla="*/ 517363 w 4954143"/>
              <a:gd name="connsiteY7" fmla="*/ 3951336 h 4782372"/>
              <a:gd name="connsiteX8" fmla="*/ 1285569 w 4954143"/>
              <a:gd name="connsiteY8" fmla="*/ 3982696 h 4782372"/>
              <a:gd name="connsiteX9" fmla="*/ 1458023 w 4954143"/>
              <a:gd name="connsiteY9" fmla="*/ 4656932 h 4782372"/>
              <a:gd name="connsiteX10" fmla="*/ 2241907 w 4954143"/>
              <a:gd name="connsiteY10" fmla="*/ 4547173 h 4782372"/>
              <a:gd name="connsiteX11" fmla="*/ 3088501 w 4954143"/>
              <a:gd name="connsiteY11" fmla="*/ 4782372 h 4782372"/>
              <a:gd name="connsiteX12" fmla="*/ 3684252 w 4954143"/>
              <a:gd name="connsiteY12" fmla="*/ 4311974 h 4782372"/>
              <a:gd name="connsiteX13" fmla="*/ 4577879 w 4954143"/>
              <a:gd name="connsiteY13" fmla="*/ 3684778 h 4782372"/>
              <a:gd name="connsiteX14" fmla="*/ 4342714 w 4954143"/>
              <a:gd name="connsiteY14" fmla="*/ 2869423 h 4782372"/>
              <a:gd name="connsiteX15" fmla="*/ 4954143 w 4954143"/>
              <a:gd name="connsiteY15" fmla="*/ 2148147 h 4782372"/>
              <a:gd name="connsiteX16" fmla="*/ 4640590 w 4954143"/>
              <a:gd name="connsiteY16" fmla="*/ 2085427 h 4782372"/>
              <a:gd name="connsiteX17" fmla="*/ 4703301 w 4954143"/>
              <a:gd name="connsiteY17" fmla="*/ 1270072 h 4782372"/>
              <a:gd name="connsiteX18" fmla="*/ 4138905 w 4954143"/>
              <a:gd name="connsiteY18" fmla="*/ 1536631 h 4782372"/>
              <a:gd name="connsiteX19" fmla="*/ 4295681 w 4954143"/>
              <a:gd name="connsiteY19" fmla="*/ 658556 h 4782372"/>
              <a:gd name="connsiteX20" fmla="*/ 3464765 w 4954143"/>
              <a:gd name="connsiteY20" fmla="*/ 925114 h 4782372"/>
              <a:gd name="connsiteX21" fmla="*/ 3323666 w 4954143"/>
              <a:gd name="connsiteY21" fmla="*/ 0 h 478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54143" h="4782372">
                <a:moveTo>
                  <a:pt x="2461394" y="470397"/>
                </a:moveTo>
                <a:lnTo>
                  <a:pt x="1677511" y="0"/>
                </a:lnTo>
                <a:lnTo>
                  <a:pt x="1066082" y="925114"/>
                </a:lnTo>
                <a:lnTo>
                  <a:pt x="564396" y="705595"/>
                </a:lnTo>
                <a:lnTo>
                  <a:pt x="501686" y="2132467"/>
                </a:lnTo>
                <a:lnTo>
                  <a:pt x="0" y="2900783"/>
                </a:lnTo>
                <a:lnTo>
                  <a:pt x="642785" y="3261420"/>
                </a:lnTo>
                <a:lnTo>
                  <a:pt x="517363" y="3951336"/>
                </a:lnTo>
                <a:lnTo>
                  <a:pt x="1285569" y="3982696"/>
                </a:lnTo>
                <a:lnTo>
                  <a:pt x="1458023" y="4656932"/>
                </a:lnTo>
                <a:lnTo>
                  <a:pt x="2241907" y="4547173"/>
                </a:lnTo>
                <a:lnTo>
                  <a:pt x="3088501" y="4782372"/>
                </a:lnTo>
                <a:lnTo>
                  <a:pt x="3684252" y="4311974"/>
                </a:lnTo>
                <a:lnTo>
                  <a:pt x="4577879" y="3684778"/>
                </a:lnTo>
                <a:lnTo>
                  <a:pt x="4342714" y="2869423"/>
                </a:lnTo>
                <a:lnTo>
                  <a:pt x="4954143" y="2148147"/>
                </a:lnTo>
                <a:lnTo>
                  <a:pt x="4640590" y="2085427"/>
                </a:lnTo>
                <a:lnTo>
                  <a:pt x="4703301" y="1270072"/>
                </a:lnTo>
                <a:lnTo>
                  <a:pt x="4138905" y="1536631"/>
                </a:lnTo>
                <a:lnTo>
                  <a:pt x="4295681" y="658556"/>
                </a:lnTo>
                <a:lnTo>
                  <a:pt x="3464765" y="925114"/>
                </a:lnTo>
                <a:lnTo>
                  <a:pt x="3323666" y="0"/>
                </a:lnTo>
              </a:path>
            </a:pathLst>
          </a:custGeom>
          <a:ln w="12700" cmpd="sng"/>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7" name="Straight Connector 46"/>
          <p:cNvCxnSpPr>
            <a:stCxn id="45" idx="21"/>
            <a:endCxn id="4" idx="0"/>
          </p:cNvCxnSpPr>
          <p:nvPr/>
        </p:nvCxnSpPr>
        <p:spPr>
          <a:xfrm flipH="1">
            <a:off x="3637219" y="768316"/>
            <a:ext cx="862272" cy="486077"/>
          </a:xfrm>
          <a:prstGeom prst="line">
            <a:avLst/>
          </a:prstGeom>
          <a:ln w="12700"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441343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123</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Triangles as classes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4417904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124</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Represent Surface Normals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1992078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125</a:t>
            </a:fld>
            <a:endParaRPr lang="en-US" dirty="0"/>
          </a:p>
        </p:txBody>
      </p:sp>
      <p:sp>
        <p:nvSpPr>
          <p:cNvPr id="6" name="Title 5"/>
          <p:cNvSpPr>
            <a:spLocks noGrp="1"/>
          </p:cNvSpPr>
          <p:nvPr>
            <p:ph type="ctrTitle"/>
          </p:nvPr>
        </p:nvSpPr>
        <p:spPr>
          <a:xfrm>
            <a:off x="676464" y="1196752"/>
            <a:ext cx="80720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Weighted sum of triangle corners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60784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126</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Loss Function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004357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1754469713"/>
              </p:ext>
            </p:extLst>
          </p:nvPr>
        </p:nvGraphicFramePr>
        <p:xfrm>
          <a:off x="676464" y="1628800"/>
          <a:ext cx="7189788" cy="1455737"/>
        </p:xfrm>
        <a:graphic>
          <a:graphicData uri="http://schemas.openxmlformats.org/presentationml/2006/ole">
            <mc:AlternateContent xmlns:mc="http://schemas.openxmlformats.org/markup-compatibility/2006">
              <mc:Choice xmlns:v="urn:schemas-microsoft-com:vml" Requires="v">
                <p:oleObj spid="_x0000_s5241" name="Equation" r:id="rId4" imgW="2260600" imgH="457200" progId="Equation.3">
                  <p:embed/>
                </p:oleObj>
              </mc:Choice>
              <mc:Fallback>
                <p:oleObj name="Equation" r:id="rId4" imgW="2260600" imgH="457200" progId="Equation.3">
                  <p:embed/>
                  <p:pic>
                    <p:nvPicPr>
                      <p:cNvPr id="0" name=""/>
                      <p:cNvPicPr/>
                      <p:nvPr/>
                    </p:nvPicPr>
                    <p:blipFill>
                      <a:blip r:embed="rId5"/>
                      <a:stretch>
                        <a:fillRect/>
                      </a:stretch>
                    </p:blipFill>
                    <p:spPr>
                      <a:xfrm>
                        <a:off x="676464" y="1628800"/>
                        <a:ext cx="7189788" cy="1455737"/>
                      </a:xfrm>
                      <a:prstGeom prst="rect">
                        <a:avLst/>
                      </a:prstGeom>
                    </p:spPr>
                  </p:pic>
                </p:oleObj>
              </mc:Fallback>
            </mc:AlternateContent>
          </a:graphicData>
        </a:graphic>
      </p:graphicFrame>
      <p:sp>
        <p:nvSpPr>
          <p:cNvPr id="7" name="Slide Number Placeholder 6"/>
          <p:cNvSpPr>
            <a:spLocks noGrp="1"/>
          </p:cNvSpPr>
          <p:nvPr>
            <p:ph type="sldNum" sz="quarter" idx="12"/>
          </p:nvPr>
        </p:nvSpPr>
        <p:spPr/>
        <p:txBody>
          <a:bodyPr/>
          <a:lstStyle/>
          <a:p>
            <a:fld id="{5A714104-7781-5E49-837B-821D84109658}" type="slidenum">
              <a:rPr lang="en-US" smtClean="0"/>
              <a:t>127</a:t>
            </a:fld>
            <a:endParaRPr lang="en-US" dirty="0"/>
          </a:p>
        </p:txBody>
      </p:sp>
    </p:spTree>
    <p:extLst>
      <p:ext uri="{BB962C8B-B14F-4D97-AF65-F5344CB8AC3E}">
        <p14:creationId xmlns:p14="http://schemas.microsoft.com/office/powerpoint/2010/main" val="199735319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128</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Picture 3" descr="Screen Shot 2016-02-02 at 12.50.34 AM.png"/>
          <p:cNvPicPr>
            <a:picLocks noChangeAspect="1"/>
          </p:cNvPicPr>
          <p:nvPr/>
        </p:nvPicPr>
        <p:blipFill rotWithShape="1">
          <a:blip r:embed="rId3">
            <a:extLst>
              <a:ext uri="{28A0092B-C50C-407E-A947-70E740481C1C}">
                <a14:useLocalDpi xmlns:a14="http://schemas.microsoft.com/office/drawing/2010/main" val="0"/>
              </a:ext>
            </a:extLst>
          </a:blip>
          <a:srcRect l="3509" t="27278" r="3613" b="32114"/>
          <a:stretch/>
        </p:blipFill>
        <p:spPr>
          <a:xfrm>
            <a:off x="314358" y="625773"/>
            <a:ext cx="8492919" cy="2320782"/>
          </a:xfrm>
          <a:prstGeom prst="rect">
            <a:avLst/>
          </a:prstGeom>
        </p:spPr>
      </p:pic>
      <p:pic>
        <p:nvPicPr>
          <p:cNvPr id="5" name="Picture 4" descr="Screen Shot 2016-02-02 at 12.50.53 AM.png"/>
          <p:cNvPicPr>
            <a:picLocks noChangeAspect="1"/>
          </p:cNvPicPr>
          <p:nvPr/>
        </p:nvPicPr>
        <p:blipFill rotWithShape="1">
          <a:blip r:embed="rId4">
            <a:extLst>
              <a:ext uri="{28A0092B-C50C-407E-A947-70E740481C1C}">
                <a14:useLocalDpi xmlns:a14="http://schemas.microsoft.com/office/drawing/2010/main" val="0"/>
              </a:ext>
            </a:extLst>
          </a:blip>
          <a:srcRect l="40407" t="32422" r="11891" b="13708"/>
          <a:stretch/>
        </p:blipFill>
        <p:spPr>
          <a:xfrm>
            <a:off x="1763688" y="2921992"/>
            <a:ext cx="5576664" cy="3936008"/>
          </a:xfrm>
          <a:prstGeom prst="rect">
            <a:avLst/>
          </a:prstGeom>
        </p:spPr>
      </p:pic>
    </p:spTree>
    <p:extLst>
      <p:ext uri="{BB962C8B-B14F-4D97-AF65-F5344CB8AC3E}">
        <p14:creationId xmlns:p14="http://schemas.microsoft.com/office/powerpoint/2010/main" val="255742742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129</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Picture 3" descr="Screen Shot 2016-02-02 at 12.50.34 AM.png"/>
          <p:cNvPicPr>
            <a:picLocks noChangeAspect="1"/>
          </p:cNvPicPr>
          <p:nvPr/>
        </p:nvPicPr>
        <p:blipFill rotWithShape="1">
          <a:blip r:embed="rId3">
            <a:extLst>
              <a:ext uri="{28A0092B-C50C-407E-A947-70E740481C1C}">
                <a14:useLocalDpi xmlns:a14="http://schemas.microsoft.com/office/drawing/2010/main" val="0"/>
              </a:ext>
            </a:extLst>
          </a:blip>
          <a:srcRect l="3509" t="27278" r="3613" b="32114"/>
          <a:stretch/>
        </p:blipFill>
        <p:spPr>
          <a:xfrm>
            <a:off x="314358" y="625773"/>
            <a:ext cx="8492919" cy="2320782"/>
          </a:xfrm>
          <a:prstGeom prst="rect">
            <a:avLst/>
          </a:prstGeom>
        </p:spPr>
      </p:pic>
      <p:pic>
        <p:nvPicPr>
          <p:cNvPr id="5" name="Picture 4" descr="Screen Shot 2016-02-02 at 12.50.53 AM.png"/>
          <p:cNvPicPr>
            <a:picLocks noChangeAspect="1"/>
          </p:cNvPicPr>
          <p:nvPr/>
        </p:nvPicPr>
        <p:blipFill rotWithShape="1">
          <a:blip r:embed="rId4">
            <a:extLst>
              <a:ext uri="{28A0092B-C50C-407E-A947-70E740481C1C}">
                <a14:useLocalDpi xmlns:a14="http://schemas.microsoft.com/office/drawing/2010/main" val="0"/>
              </a:ext>
            </a:extLst>
          </a:blip>
          <a:srcRect l="40407" t="32422" r="11891" b="13708"/>
          <a:stretch/>
        </p:blipFill>
        <p:spPr>
          <a:xfrm>
            <a:off x="1763688" y="2921992"/>
            <a:ext cx="5576664" cy="3936008"/>
          </a:xfrm>
          <a:prstGeom prst="rect">
            <a:avLst/>
          </a:prstGeom>
        </p:spPr>
      </p:pic>
      <p:sp>
        <p:nvSpPr>
          <p:cNvPr id="6" name="Rectangle 5"/>
          <p:cNvSpPr/>
          <p:nvPr/>
        </p:nvSpPr>
        <p:spPr>
          <a:xfrm>
            <a:off x="3779912" y="1052736"/>
            <a:ext cx="648072" cy="576064"/>
          </a:xfrm>
          <a:prstGeom prst="rect">
            <a:avLst/>
          </a:prstGeom>
          <a:noFill/>
          <a:ln w="381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956376" y="1052736"/>
            <a:ext cx="648072" cy="576064"/>
          </a:xfrm>
          <a:prstGeom prst="rect">
            <a:avLst/>
          </a:prstGeom>
          <a:noFill/>
          <a:ln w="381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39682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a:t>Bas-relief ambiguity</a:t>
            </a:r>
          </a:p>
        </p:txBody>
      </p:sp>
      <p:sp>
        <p:nvSpPr>
          <p:cNvPr id="2" name="Subtitle 1"/>
          <p:cNvSpPr>
            <a:spLocks noGrp="1"/>
          </p:cNvSpPr>
          <p:nvPr>
            <p:ph type="subTitle" idx="1"/>
          </p:nvPr>
        </p:nvSpPr>
        <p:spPr/>
        <p:txBody>
          <a:bodyPr/>
          <a:lstStyle/>
          <a:p>
            <a:endParaRPr lang="en-US" dirty="0"/>
          </a:p>
        </p:txBody>
      </p:sp>
      <p:sp>
        <p:nvSpPr>
          <p:cNvPr id="3" name="Footer Placeholder 2"/>
          <p:cNvSpPr>
            <a:spLocks noGrp="1"/>
          </p:cNvSpPr>
          <p:nvPr>
            <p:ph type="ftr" sz="quarter" idx="11"/>
          </p:nvPr>
        </p:nvSpPr>
        <p:spPr>
          <a:xfrm>
            <a:off x="676464" y="6309320"/>
            <a:ext cx="5832648" cy="365125"/>
          </a:xfrm>
        </p:spPr>
        <p:txBody>
          <a:bodyPr/>
          <a:lstStyle/>
          <a:p>
            <a:pPr algn="l"/>
            <a:r>
              <a:rPr lang="en-CA" dirty="0"/>
              <a:t>P. </a:t>
            </a:r>
            <a:r>
              <a:rPr lang="en-CA" dirty="0" err="1"/>
              <a:t>Belhumeur</a:t>
            </a:r>
            <a:r>
              <a:rPr lang="en-CA" dirty="0"/>
              <a:t>, D. </a:t>
            </a:r>
            <a:r>
              <a:rPr lang="en-CA" dirty="0" err="1"/>
              <a:t>Kriegman</a:t>
            </a:r>
            <a:r>
              <a:rPr lang="en-CA" dirty="0"/>
              <a:t>, and A. </a:t>
            </a:r>
            <a:r>
              <a:rPr lang="en-CA" dirty="0" err="1"/>
              <a:t>Yuille</a:t>
            </a:r>
            <a:r>
              <a:rPr lang="en-CA" dirty="0"/>
              <a:t>, “The Bas-Relief Ambiguity,” Proc. IEEE Conf. </a:t>
            </a:r>
            <a:r>
              <a:rPr lang="en-CA" dirty="0" smtClean="0"/>
              <a:t>	Computer </a:t>
            </a:r>
            <a:r>
              <a:rPr lang="en-CA" dirty="0"/>
              <a:t>Vision and Pattern Recognition, pp. 1040-1046, 1997.</a:t>
            </a:r>
          </a:p>
          <a:p>
            <a:pPr algn="l"/>
            <a:endParaRPr lang="en-US" dirty="0"/>
          </a:p>
        </p:txBody>
      </p:sp>
    </p:spTree>
    <p:extLst>
      <p:ext uri="{BB962C8B-B14F-4D97-AF65-F5344CB8AC3E}">
        <p14:creationId xmlns:p14="http://schemas.microsoft.com/office/powerpoint/2010/main" val="292239819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130</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Thoughts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6307801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Do not address bas-relief</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4192180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Incorporate Computer Graphics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489809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133</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Inverse problem</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056495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134</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Given surface normals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224963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How should the scene look?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510059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136</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What is the correct image?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241045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137</a:t>
            </a:fld>
            <a:endParaRPr lang="en-US" dirty="0"/>
          </a:p>
        </p:txBody>
      </p:sp>
      <p:sp>
        <p:nvSpPr>
          <p:cNvPr id="6" name="Title 5"/>
          <p:cNvSpPr>
            <a:spLocks noGrp="1"/>
          </p:cNvSpPr>
          <p:nvPr>
            <p:ph type="ctrTitle"/>
          </p:nvPr>
        </p:nvSpPr>
        <p:spPr>
          <a:xfrm>
            <a:off x="676464" y="1196752"/>
            <a:ext cx="8467536" cy="2160240"/>
          </a:xfrm>
        </p:spPr>
        <p:txBody>
          <a:bodyPr>
            <a:normAutofit/>
          </a:bodyPr>
          <a:lstStyle/>
          <a:p>
            <a:pPr algn="l"/>
            <a:r>
              <a:rPr lang="en-US" dirty="0" smtClean="0">
                <a:solidFill>
                  <a:schemeClr val="bg1"/>
                </a:solidFill>
              </a:rPr>
              <a:t>Indirect-Invariant </a:t>
            </a:r>
            <a:br>
              <a:rPr lang="en-US" dirty="0" smtClean="0">
                <a:solidFill>
                  <a:schemeClr val="bg1"/>
                </a:solidFill>
              </a:rPr>
            </a:br>
            <a:r>
              <a:rPr lang="en-US" dirty="0" smtClean="0"/>
              <a:t>Incorporate image </a:t>
            </a:r>
            <a:br>
              <a:rPr lang="en-US" dirty="0" smtClean="0"/>
            </a:br>
            <a:r>
              <a:rPr lang="en-US" dirty="0" smtClean="0"/>
              <a:t>formation model</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9700323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138</a:t>
            </a:fld>
            <a:endParaRPr lang="en-US" dirty="0"/>
          </a:p>
        </p:txBody>
      </p:sp>
      <p:sp>
        <p:nvSpPr>
          <p:cNvPr id="6" name="Title 5"/>
          <p:cNvSpPr>
            <a:spLocks noGrp="1"/>
          </p:cNvSpPr>
          <p:nvPr>
            <p:ph type="ctrTitle"/>
          </p:nvPr>
        </p:nvSpPr>
        <p:spPr>
          <a:xfrm>
            <a:off x="676464" y="1196752"/>
            <a:ext cx="8467536" cy="2160240"/>
          </a:xfrm>
        </p:spPr>
        <p:txBody>
          <a:bodyPr>
            <a:normAutofit/>
          </a:bodyPr>
          <a:lstStyle/>
          <a:p>
            <a:pPr algn="l"/>
            <a:r>
              <a:rPr lang="en-US" dirty="0" smtClean="0">
                <a:solidFill>
                  <a:schemeClr val="bg1"/>
                </a:solidFill>
              </a:rPr>
              <a:t>Indirect-Invariant </a:t>
            </a:r>
            <a:br>
              <a:rPr lang="en-US" dirty="0" smtClean="0">
                <a:solidFill>
                  <a:schemeClr val="bg1"/>
                </a:solidFill>
              </a:rPr>
            </a:br>
            <a:r>
              <a:rPr lang="en-US" dirty="0" smtClean="0"/>
              <a:t>Why depth from single image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632612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14</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Let’s play a game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010152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Spot the Difference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2587383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16</a:t>
            </a:fld>
            <a:endParaRPr lang="en-US" dirty="0"/>
          </a:p>
        </p:txBody>
      </p:sp>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endParaRPr lang="en-US"/>
          </a:p>
        </p:txBody>
      </p:sp>
      <p:grpSp>
        <p:nvGrpSpPr>
          <p:cNvPr id="5" name="Group 4"/>
          <p:cNvGrpSpPr/>
          <p:nvPr/>
        </p:nvGrpSpPr>
        <p:grpSpPr>
          <a:xfrm>
            <a:off x="685800" y="108296"/>
            <a:ext cx="4866769" cy="6057008"/>
            <a:chOff x="686552" y="-14185"/>
            <a:chExt cx="5305662" cy="6603238"/>
          </a:xfrm>
        </p:grpSpPr>
        <p:pic>
          <p:nvPicPr>
            <p:cNvPr id="4" name="Picture 3"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686552" y="-14185"/>
              <a:ext cx="2860374" cy="3448085"/>
            </a:xfrm>
            <a:prstGeom prst="rect">
              <a:avLst/>
            </a:prstGeom>
          </p:spPr>
        </p:pic>
        <p:pic>
          <p:nvPicPr>
            <p:cNvPr id="10" name="Picture 9"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686552" y="3140968"/>
              <a:ext cx="2860374" cy="3448085"/>
            </a:xfrm>
            <a:prstGeom prst="rect">
              <a:avLst/>
            </a:prstGeom>
          </p:spPr>
        </p:pic>
        <p:pic>
          <p:nvPicPr>
            <p:cNvPr id="11" name="Picture 10"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3131840" y="3140968"/>
              <a:ext cx="2860374" cy="3448085"/>
            </a:xfrm>
            <a:prstGeom prst="rect">
              <a:avLst/>
            </a:prstGeom>
          </p:spPr>
        </p:pic>
        <p:pic>
          <p:nvPicPr>
            <p:cNvPr id="12" name="Picture 11"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3131840" y="986"/>
              <a:ext cx="2860374" cy="3448085"/>
            </a:xfrm>
            <a:prstGeom prst="rect">
              <a:avLst/>
            </a:prstGeom>
          </p:spPr>
        </p:pic>
      </p:grpSp>
      <p:sp>
        <p:nvSpPr>
          <p:cNvPr id="6" name="Rectangle 5"/>
          <p:cNvSpPr/>
          <p:nvPr/>
        </p:nvSpPr>
        <p:spPr>
          <a:xfrm>
            <a:off x="-180528" y="-387424"/>
            <a:ext cx="6408712" cy="6480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4" name="Footer Placeholder 2"/>
          <p:cNvSpPr>
            <a:spLocks noGrp="1"/>
          </p:cNvSpPr>
          <p:nvPr>
            <p:ph type="ftr" sz="quarter" idx="11"/>
          </p:nvPr>
        </p:nvSpPr>
        <p:spPr>
          <a:xfrm>
            <a:off x="676464" y="6309320"/>
            <a:ext cx="5832648" cy="365125"/>
          </a:xfrm>
        </p:spPr>
        <p:txBody>
          <a:bodyPr/>
          <a:lstStyle/>
          <a:p>
            <a:pPr algn="l"/>
            <a:r>
              <a:rPr lang="en-CA" dirty="0"/>
              <a:t>P. </a:t>
            </a:r>
            <a:r>
              <a:rPr lang="en-CA" dirty="0" err="1"/>
              <a:t>Belhumeur</a:t>
            </a:r>
            <a:r>
              <a:rPr lang="en-CA" dirty="0"/>
              <a:t>, D. </a:t>
            </a:r>
            <a:r>
              <a:rPr lang="en-CA" dirty="0" err="1"/>
              <a:t>Kriegman</a:t>
            </a:r>
            <a:r>
              <a:rPr lang="en-CA" dirty="0"/>
              <a:t>, and A. </a:t>
            </a:r>
            <a:r>
              <a:rPr lang="en-CA" dirty="0" err="1"/>
              <a:t>Yuille</a:t>
            </a:r>
            <a:r>
              <a:rPr lang="en-CA" dirty="0"/>
              <a:t>, “The Bas-Relief Ambiguity,” Proc. IEEE Conf. </a:t>
            </a:r>
            <a:r>
              <a:rPr lang="en-CA" dirty="0" smtClean="0"/>
              <a:t>	Computer </a:t>
            </a:r>
            <a:r>
              <a:rPr lang="en-CA" dirty="0"/>
              <a:t>Vision and Pattern Recognition, pp. 1040-1046, 1997.</a:t>
            </a:r>
          </a:p>
          <a:p>
            <a:pPr algn="l"/>
            <a:endParaRPr lang="en-US" dirty="0"/>
          </a:p>
        </p:txBody>
      </p:sp>
    </p:spTree>
    <p:extLst>
      <p:ext uri="{BB962C8B-B14F-4D97-AF65-F5344CB8AC3E}">
        <p14:creationId xmlns:p14="http://schemas.microsoft.com/office/powerpoint/2010/main" val="20192440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17</a:t>
            </a:fld>
            <a:endParaRPr lang="en-US" dirty="0"/>
          </a:p>
        </p:txBody>
      </p:sp>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endParaRPr lang="en-US"/>
          </a:p>
        </p:txBody>
      </p:sp>
      <p:grpSp>
        <p:nvGrpSpPr>
          <p:cNvPr id="5" name="Group 4"/>
          <p:cNvGrpSpPr/>
          <p:nvPr/>
        </p:nvGrpSpPr>
        <p:grpSpPr>
          <a:xfrm>
            <a:off x="685800" y="108296"/>
            <a:ext cx="4866769" cy="6057008"/>
            <a:chOff x="686552" y="-14185"/>
            <a:chExt cx="5305662" cy="6603238"/>
          </a:xfrm>
        </p:grpSpPr>
        <p:pic>
          <p:nvPicPr>
            <p:cNvPr id="4" name="Picture 3"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686552" y="-14185"/>
              <a:ext cx="2860374" cy="3448085"/>
            </a:xfrm>
            <a:prstGeom prst="rect">
              <a:avLst/>
            </a:prstGeom>
          </p:spPr>
        </p:pic>
        <p:pic>
          <p:nvPicPr>
            <p:cNvPr id="10" name="Picture 9"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686552" y="3140968"/>
              <a:ext cx="2860374" cy="3448085"/>
            </a:xfrm>
            <a:prstGeom prst="rect">
              <a:avLst/>
            </a:prstGeom>
          </p:spPr>
        </p:pic>
        <p:pic>
          <p:nvPicPr>
            <p:cNvPr id="11" name="Picture 10"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3131840" y="3140968"/>
              <a:ext cx="2860374" cy="3448085"/>
            </a:xfrm>
            <a:prstGeom prst="rect">
              <a:avLst/>
            </a:prstGeom>
          </p:spPr>
        </p:pic>
        <p:pic>
          <p:nvPicPr>
            <p:cNvPr id="12" name="Picture 11"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35685"/>
            <a:stretch/>
          </p:blipFill>
          <p:spPr>
            <a:xfrm>
              <a:off x="3131840" y="986"/>
              <a:ext cx="2860374" cy="3448085"/>
            </a:xfrm>
            <a:prstGeom prst="rect">
              <a:avLst/>
            </a:prstGeom>
          </p:spPr>
        </p:pic>
      </p:grpSp>
      <p:sp>
        <p:nvSpPr>
          <p:cNvPr id="6" name="Rectangle 5"/>
          <p:cNvSpPr/>
          <p:nvPr/>
        </p:nvSpPr>
        <p:spPr>
          <a:xfrm>
            <a:off x="-180528" y="-387424"/>
            <a:ext cx="6408712" cy="6480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3" name="Rectangle 12"/>
          <p:cNvSpPr/>
          <p:nvPr/>
        </p:nvSpPr>
        <p:spPr>
          <a:xfrm>
            <a:off x="685800" y="260648"/>
            <a:ext cx="2243010" cy="2754405"/>
          </a:xfrm>
          <a:prstGeom prst="rect">
            <a:avLst/>
          </a:prstGeom>
          <a:noFill/>
          <a:ln w="5715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2"/>
          <p:cNvSpPr>
            <a:spLocks noGrp="1"/>
          </p:cNvSpPr>
          <p:nvPr>
            <p:ph type="ftr" sz="quarter" idx="11"/>
          </p:nvPr>
        </p:nvSpPr>
        <p:spPr>
          <a:xfrm>
            <a:off x="676464" y="6309320"/>
            <a:ext cx="5832648" cy="365125"/>
          </a:xfrm>
        </p:spPr>
        <p:txBody>
          <a:bodyPr/>
          <a:lstStyle/>
          <a:p>
            <a:pPr algn="l"/>
            <a:r>
              <a:rPr lang="en-CA" dirty="0"/>
              <a:t>P. </a:t>
            </a:r>
            <a:r>
              <a:rPr lang="en-CA" dirty="0" err="1"/>
              <a:t>Belhumeur</a:t>
            </a:r>
            <a:r>
              <a:rPr lang="en-CA" dirty="0"/>
              <a:t>, D. </a:t>
            </a:r>
            <a:r>
              <a:rPr lang="en-CA" dirty="0" err="1"/>
              <a:t>Kriegman</a:t>
            </a:r>
            <a:r>
              <a:rPr lang="en-CA" dirty="0"/>
              <a:t>, and A. </a:t>
            </a:r>
            <a:r>
              <a:rPr lang="en-CA" dirty="0" err="1"/>
              <a:t>Yuille</a:t>
            </a:r>
            <a:r>
              <a:rPr lang="en-CA" dirty="0"/>
              <a:t>, “The Bas-Relief Ambiguity,” Proc. IEEE Conf. </a:t>
            </a:r>
            <a:r>
              <a:rPr lang="en-CA" dirty="0" smtClean="0"/>
              <a:t>	Computer </a:t>
            </a:r>
            <a:r>
              <a:rPr lang="en-CA" dirty="0"/>
              <a:t>Vision and Pattern Recognition, pp. 1040-1046, 1997.</a:t>
            </a:r>
          </a:p>
          <a:p>
            <a:pPr algn="l"/>
            <a:endParaRPr lang="en-US" dirty="0"/>
          </a:p>
        </p:txBody>
      </p:sp>
    </p:spTree>
    <p:extLst>
      <p:ext uri="{BB962C8B-B14F-4D97-AF65-F5344CB8AC3E}">
        <p14:creationId xmlns:p14="http://schemas.microsoft.com/office/powerpoint/2010/main" val="187303615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All the same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7885212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19</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grpSp>
        <p:nvGrpSpPr>
          <p:cNvPr id="5" name="Group 4"/>
          <p:cNvGrpSpPr/>
          <p:nvPr/>
        </p:nvGrpSpPr>
        <p:grpSpPr>
          <a:xfrm>
            <a:off x="676457" y="181824"/>
            <a:ext cx="4709571" cy="6055488"/>
            <a:chOff x="676457" y="37808"/>
            <a:chExt cx="5304309" cy="6820192"/>
          </a:xfrm>
        </p:grpSpPr>
        <p:grpSp>
          <p:nvGrpSpPr>
            <p:cNvPr id="9" name="Group 8"/>
            <p:cNvGrpSpPr/>
            <p:nvPr/>
          </p:nvGrpSpPr>
          <p:grpSpPr>
            <a:xfrm>
              <a:off x="676457" y="37808"/>
              <a:ext cx="5304309" cy="6820192"/>
              <a:chOff x="1979712" y="141120"/>
              <a:chExt cx="1711136" cy="2200150"/>
            </a:xfrm>
          </p:grpSpPr>
          <p:pic>
            <p:nvPicPr>
              <p:cNvPr id="4" name="Picture 3"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49269" r="57394" b="20850"/>
              <a:stretch/>
            </p:blipFill>
            <p:spPr>
              <a:xfrm>
                <a:off x="1979712" y="141121"/>
                <a:ext cx="919048" cy="2200149"/>
              </a:xfrm>
              <a:prstGeom prst="rect">
                <a:avLst/>
              </a:prstGeom>
            </p:spPr>
          </p:pic>
          <p:pic>
            <p:nvPicPr>
              <p:cNvPr id="8" name="Picture 7"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34805" t="21395" r="57394" b="48725"/>
              <a:stretch/>
            </p:blipFill>
            <p:spPr>
              <a:xfrm>
                <a:off x="2771800" y="141120"/>
                <a:ext cx="919048" cy="2200150"/>
              </a:xfrm>
              <a:prstGeom prst="rect">
                <a:avLst/>
              </a:prstGeom>
            </p:spPr>
          </p:pic>
        </p:grpSp>
        <p:sp>
          <p:nvSpPr>
            <p:cNvPr id="10" name="Rectangle 9"/>
            <p:cNvSpPr/>
            <p:nvPr/>
          </p:nvSpPr>
          <p:spPr>
            <a:xfrm>
              <a:off x="685799" y="37811"/>
              <a:ext cx="2456123" cy="3264529"/>
            </a:xfrm>
            <a:prstGeom prst="rect">
              <a:avLst/>
            </a:prstGeom>
            <a:noFill/>
            <a:ln w="5715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Footer Placeholder 2"/>
          <p:cNvSpPr>
            <a:spLocks noGrp="1"/>
          </p:cNvSpPr>
          <p:nvPr>
            <p:ph type="ftr" sz="quarter" idx="11"/>
          </p:nvPr>
        </p:nvSpPr>
        <p:spPr>
          <a:xfrm>
            <a:off x="676464" y="6309320"/>
            <a:ext cx="5832648" cy="365125"/>
          </a:xfrm>
        </p:spPr>
        <p:txBody>
          <a:bodyPr/>
          <a:lstStyle/>
          <a:p>
            <a:pPr algn="l"/>
            <a:r>
              <a:rPr lang="en-CA" dirty="0"/>
              <a:t>P. </a:t>
            </a:r>
            <a:r>
              <a:rPr lang="en-CA" dirty="0" err="1"/>
              <a:t>Belhumeur</a:t>
            </a:r>
            <a:r>
              <a:rPr lang="en-CA" dirty="0"/>
              <a:t>, D. </a:t>
            </a:r>
            <a:r>
              <a:rPr lang="en-CA" dirty="0" err="1"/>
              <a:t>Kriegman</a:t>
            </a:r>
            <a:r>
              <a:rPr lang="en-CA" dirty="0"/>
              <a:t>, and A. </a:t>
            </a:r>
            <a:r>
              <a:rPr lang="en-CA" dirty="0" err="1"/>
              <a:t>Yuille</a:t>
            </a:r>
            <a:r>
              <a:rPr lang="en-CA" dirty="0"/>
              <a:t>, “The Bas-Relief Ambiguity,” Proc. IEEE Conf. </a:t>
            </a:r>
            <a:r>
              <a:rPr lang="en-CA" dirty="0" smtClean="0"/>
              <a:t>	Computer </a:t>
            </a:r>
            <a:r>
              <a:rPr lang="en-CA" dirty="0"/>
              <a:t>Vision and Pattern Recognition, pp. 1040-1046, 1997.</a:t>
            </a:r>
          </a:p>
          <a:p>
            <a:pPr algn="l"/>
            <a:endParaRPr lang="en-US" dirty="0"/>
          </a:p>
        </p:txBody>
      </p:sp>
    </p:spTree>
    <p:extLst>
      <p:ext uri="{BB962C8B-B14F-4D97-AF65-F5344CB8AC3E}">
        <p14:creationId xmlns:p14="http://schemas.microsoft.com/office/powerpoint/2010/main" val="323206527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What is the problem?</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232672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20</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dirty="0"/>
          </a:p>
        </p:txBody>
      </p:sp>
      <p:grpSp>
        <p:nvGrpSpPr>
          <p:cNvPr id="5" name="Group 4"/>
          <p:cNvGrpSpPr/>
          <p:nvPr/>
        </p:nvGrpSpPr>
        <p:grpSpPr>
          <a:xfrm>
            <a:off x="522941" y="901463"/>
            <a:ext cx="7935259" cy="5316372"/>
            <a:chOff x="1619672" y="1128952"/>
            <a:chExt cx="2691457" cy="1803191"/>
          </a:xfrm>
        </p:grpSpPr>
        <p:pic>
          <p:nvPicPr>
            <p:cNvPr id="8" name="Picture 7"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50129" t="20542" r="34753" b="48198"/>
            <a:stretch/>
          </p:blipFill>
          <p:spPr>
            <a:xfrm>
              <a:off x="1619672" y="1128952"/>
              <a:ext cx="1395313" cy="1803191"/>
            </a:xfrm>
            <a:prstGeom prst="rect">
              <a:avLst/>
            </a:prstGeom>
          </p:spPr>
        </p:pic>
        <p:pic>
          <p:nvPicPr>
            <p:cNvPr id="10" name="Picture 9" descr="Screen Shot 2016-01-30 at 11.15.17 AM.png"/>
            <p:cNvPicPr>
              <a:picLocks noChangeAspect="1"/>
            </p:cNvPicPr>
            <p:nvPr/>
          </p:nvPicPr>
          <p:blipFill rotWithShape="1">
            <a:blip r:embed="rId3">
              <a:extLst>
                <a:ext uri="{28A0092B-C50C-407E-A947-70E740481C1C}">
                  <a14:useLocalDpi xmlns:a14="http://schemas.microsoft.com/office/drawing/2010/main" val="0"/>
                </a:ext>
              </a:extLst>
            </a:blip>
            <a:srcRect l="50129" t="49692" r="34753" b="19048"/>
            <a:stretch/>
          </p:blipFill>
          <p:spPr>
            <a:xfrm>
              <a:off x="2915816" y="1128952"/>
              <a:ext cx="1395313" cy="1803191"/>
            </a:xfrm>
            <a:prstGeom prst="rect">
              <a:avLst/>
            </a:prstGeom>
          </p:spPr>
        </p:pic>
      </p:grpSp>
      <p:sp>
        <p:nvSpPr>
          <p:cNvPr id="9" name="Footer Placeholder 2"/>
          <p:cNvSpPr>
            <a:spLocks noGrp="1"/>
          </p:cNvSpPr>
          <p:nvPr>
            <p:ph type="ftr" sz="quarter" idx="11"/>
          </p:nvPr>
        </p:nvSpPr>
        <p:spPr>
          <a:xfrm>
            <a:off x="676464" y="6309320"/>
            <a:ext cx="5832648" cy="365125"/>
          </a:xfrm>
        </p:spPr>
        <p:txBody>
          <a:bodyPr/>
          <a:lstStyle/>
          <a:p>
            <a:pPr algn="l"/>
            <a:r>
              <a:rPr lang="en-CA" dirty="0"/>
              <a:t>P. </a:t>
            </a:r>
            <a:r>
              <a:rPr lang="en-CA" dirty="0" err="1"/>
              <a:t>Belhumeur</a:t>
            </a:r>
            <a:r>
              <a:rPr lang="en-CA" dirty="0"/>
              <a:t>, D. </a:t>
            </a:r>
            <a:r>
              <a:rPr lang="en-CA" dirty="0" err="1"/>
              <a:t>Kriegman</a:t>
            </a:r>
            <a:r>
              <a:rPr lang="en-CA" dirty="0"/>
              <a:t>, and A. </a:t>
            </a:r>
            <a:r>
              <a:rPr lang="en-CA" dirty="0" err="1"/>
              <a:t>Yuille</a:t>
            </a:r>
            <a:r>
              <a:rPr lang="en-CA" dirty="0"/>
              <a:t>, “The Bas-Relief Ambiguity,” Proc. IEEE Conf. </a:t>
            </a:r>
            <a:r>
              <a:rPr lang="en-CA" dirty="0" smtClean="0"/>
              <a:t>	Computer </a:t>
            </a:r>
            <a:r>
              <a:rPr lang="en-CA" dirty="0"/>
              <a:t>Vision and Pattern Recognition, pp. 1040-1046, 1997.</a:t>
            </a:r>
          </a:p>
          <a:p>
            <a:pPr algn="l"/>
            <a:endParaRPr lang="en-US" dirty="0"/>
          </a:p>
        </p:txBody>
      </p:sp>
    </p:spTree>
    <p:extLst>
      <p:ext uri="{BB962C8B-B14F-4D97-AF65-F5344CB8AC3E}">
        <p14:creationId xmlns:p14="http://schemas.microsoft.com/office/powerpoint/2010/main" val="246570376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Family of transformation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473803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Generalized Bas-Relief</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78304492"/>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23</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Change shape and illumination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934831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24</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Yield same image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713582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Existing works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00835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26</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Multi-view Stereo</a:t>
            </a:r>
            <a:endParaRPr lang="en-US" dirty="0"/>
          </a:p>
        </p:txBody>
      </p:sp>
      <p:sp>
        <p:nvSpPr>
          <p:cNvPr id="2" name="Subtitle 1"/>
          <p:cNvSpPr>
            <a:spLocks noGrp="1"/>
          </p:cNvSpPr>
          <p:nvPr>
            <p:ph type="subTitle" idx="1"/>
          </p:nvPr>
        </p:nvSpPr>
        <p:spPr/>
        <p:txBody>
          <a:bodyPr/>
          <a:lstStyle/>
          <a:p>
            <a:endParaRPr lang="en-US"/>
          </a:p>
        </p:txBody>
      </p:sp>
      <p:sp>
        <p:nvSpPr>
          <p:cNvPr id="5" name="Footer Placeholder 2"/>
          <p:cNvSpPr>
            <a:spLocks noGrp="1"/>
          </p:cNvSpPr>
          <p:nvPr>
            <p:ph type="ftr" sz="quarter" idx="11"/>
          </p:nvPr>
        </p:nvSpPr>
        <p:spPr>
          <a:xfrm>
            <a:off x="676464" y="6309320"/>
            <a:ext cx="5832648" cy="365125"/>
          </a:xfrm>
        </p:spPr>
        <p:txBody>
          <a:bodyPr/>
          <a:lstStyle/>
          <a:p>
            <a:pPr algn="l"/>
            <a:r>
              <a:rPr lang="en-US" dirty="0" err="1" smtClean="0"/>
              <a:t>Hartley,R</a:t>
            </a:r>
            <a:r>
              <a:rPr lang="en-US" dirty="0" smtClean="0"/>
              <a:t>. and </a:t>
            </a:r>
            <a:r>
              <a:rPr lang="en-US" dirty="0" err="1" smtClean="0"/>
              <a:t>Zisserman</a:t>
            </a:r>
            <a:r>
              <a:rPr lang="en-US" dirty="0" smtClean="0"/>
              <a:t>, A. 2000. </a:t>
            </a:r>
            <a:r>
              <a:rPr lang="en-US" i="1" dirty="0" smtClean="0"/>
              <a:t>Multiple view geometry in computer vision</a:t>
            </a:r>
            <a:r>
              <a:rPr lang="en-US" dirty="0" smtClean="0"/>
              <a:t>, Cambridge University Press: Cambridge, UK.</a:t>
            </a:r>
            <a:endParaRPr lang="en-US" dirty="0"/>
          </a:p>
        </p:txBody>
      </p:sp>
    </p:spTree>
    <p:extLst>
      <p:ext uri="{BB962C8B-B14F-4D97-AF65-F5344CB8AC3E}">
        <p14:creationId xmlns:p14="http://schemas.microsoft.com/office/powerpoint/2010/main" val="140520120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27</a:t>
            </a:fld>
            <a:endParaRPr lang="en-US" dirty="0"/>
          </a:p>
        </p:txBody>
      </p:sp>
      <p:sp>
        <p:nvSpPr>
          <p:cNvPr id="24" name="Freeform 23"/>
          <p:cNvSpPr/>
          <p:nvPr/>
        </p:nvSpPr>
        <p:spPr>
          <a:xfrm>
            <a:off x="496455" y="554182"/>
            <a:ext cx="8104909" cy="970096"/>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5" name="Group 14"/>
          <p:cNvGrpSpPr/>
          <p:nvPr/>
        </p:nvGrpSpPr>
        <p:grpSpPr>
          <a:xfrm rot="1941121">
            <a:off x="1979945" y="5277421"/>
            <a:ext cx="820437" cy="1152130"/>
            <a:chOff x="2843808" y="4356142"/>
            <a:chExt cx="1152128" cy="1617919"/>
          </a:xfrm>
        </p:grpSpPr>
        <p:sp>
          <p:nvSpPr>
            <p:cNvPr id="16" name="Rectangle 15"/>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rapezoid 16"/>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648549378"/>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28</a:t>
            </a:fld>
            <a:endParaRPr lang="en-US" dirty="0"/>
          </a:p>
        </p:txBody>
      </p:sp>
      <p:grpSp>
        <p:nvGrpSpPr>
          <p:cNvPr id="25" name="Group 24"/>
          <p:cNvGrpSpPr/>
          <p:nvPr/>
        </p:nvGrpSpPr>
        <p:grpSpPr>
          <a:xfrm rot="20172336">
            <a:off x="6353724" y="5318742"/>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496455" y="554182"/>
            <a:ext cx="8104909" cy="970096"/>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6" name="Rectangle 15"/>
          <p:cNvSpPr/>
          <p:nvPr/>
        </p:nvSpPr>
        <p:spPr>
          <a:xfrm rot="1941121">
            <a:off x="1891197" y="5583370"/>
            <a:ext cx="820437" cy="820437"/>
          </a:xfrm>
          <a:prstGeom prst="rect">
            <a:avLst/>
          </a:prstGeom>
          <a:solidFill>
            <a:schemeClr val="tx1">
              <a:lumMod val="60000"/>
              <a:lumOff val="40000"/>
              <a:alpha val="20000"/>
            </a:schemeClr>
          </a:solidFill>
          <a:ln>
            <a:solidFill>
              <a:srgbClr val="000000">
                <a:alpha val="20000"/>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rapezoid 16"/>
          <p:cNvSpPr/>
          <p:nvPr/>
        </p:nvSpPr>
        <p:spPr>
          <a:xfrm rot="1941121" flipV="1">
            <a:off x="2302016" y="5341097"/>
            <a:ext cx="615328" cy="331691"/>
          </a:xfrm>
          <a:prstGeom prst="trapezoid">
            <a:avLst>
              <a:gd name="adj" fmla="val 38111"/>
            </a:avLst>
          </a:prstGeom>
          <a:solidFill>
            <a:schemeClr val="bg1">
              <a:lumMod val="75000"/>
              <a:alpha val="20000"/>
            </a:schemeClr>
          </a:solidFill>
          <a:ln>
            <a:solidFill>
              <a:srgbClr val="000000">
                <a:alpha val="20000"/>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7489623"/>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29</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Photometric Stereo</a:t>
            </a:r>
            <a:endParaRPr lang="en-US" dirty="0"/>
          </a:p>
        </p:txBody>
      </p:sp>
      <p:sp>
        <p:nvSpPr>
          <p:cNvPr id="2" name="Subtitle 1"/>
          <p:cNvSpPr>
            <a:spLocks noGrp="1"/>
          </p:cNvSpPr>
          <p:nvPr>
            <p:ph type="subTitle" idx="1"/>
          </p:nvPr>
        </p:nvSpPr>
        <p:spPr/>
        <p:txBody>
          <a:bodyPr/>
          <a:lstStyle/>
          <a:p>
            <a:endParaRPr lang="en-US"/>
          </a:p>
        </p:txBody>
      </p:sp>
      <p:sp>
        <p:nvSpPr>
          <p:cNvPr id="8" name="Footer Placeholder 2"/>
          <p:cNvSpPr>
            <a:spLocks noGrp="1"/>
          </p:cNvSpPr>
          <p:nvPr>
            <p:ph type="ftr" sz="quarter" idx="11"/>
          </p:nvPr>
        </p:nvSpPr>
        <p:spPr>
          <a:xfrm>
            <a:off x="676464" y="6309320"/>
            <a:ext cx="5832648" cy="365125"/>
          </a:xfrm>
        </p:spPr>
        <p:txBody>
          <a:bodyPr/>
          <a:lstStyle/>
          <a:p>
            <a:pPr algn="l"/>
            <a:r>
              <a:rPr lang="en-US" dirty="0"/>
              <a:t> </a:t>
            </a:r>
            <a:r>
              <a:rPr lang="en-US" dirty="0" err="1"/>
              <a:t>Woodham</a:t>
            </a:r>
            <a:r>
              <a:rPr lang="en-US" dirty="0"/>
              <a:t>, R.J. (1980), Photometric method for determining surface orientation </a:t>
            </a:r>
            <a:r>
              <a:rPr lang="en-US" dirty="0" smtClean="0"/>
              <a:t>from 	multiple images</a:t>
            </a:r>
            <a:r>
              <a:rPr lang="en-US" dirty="0"/>
              <a:t>, Optical Engineering 19 (1) 139-144. </a:t>
            </a:r>
          </a:p>
        </p:txBody>
      </p:sp>
    </p:spTree>
    <p:extLst>
      <p:ext uri="{BB962C8B-B14F-4D97-AF65-F5344CB8AC3E}">
        <p14:creationId xmlns:p14="http://schemas.microsoft.com/office/powerpoint/2010/main" val="333410092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3</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Given one image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097964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30</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Collimated Light Sources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275009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31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Light rays parallel</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11748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32</a:t>
            </a:fld>
            <a:endParaRPr lang="en-US" dirty="0"/>
          </a:p>
        </p:txBody>
      </p:sp>
      <p:grpSp>
        <p:nvGrpSpPr>
          <p:cNvPr id="12" name="Group 11"/>
          <p:cNvGrpSpPr/>
          <p:nvPr/>
        </p:nvGrpSpPr>
        <p:grpSpPr>
          <a:xfrm rot="1952552">
            <a:off x="808368" y="4948352"/>
            <a:ext cx="622712" cy="922537"/>
            <a:chOff x="2267744" y="2420888"/>
            <a:chExt cx="1944216" cy="2880320"/>
          </a:xfrm>
        </p:grpSpPr>
        <p:sp>
          <p:nvSpPr>
            <p:cNvPr id="10" name="Oval 9"/>
            <p:cNvSpPr/>
            <p:nvPr/>
          </p:nvSpPr>
          <p:spPr>
            <a:xfrm>
              <a:off x="2267744" y="2420888"/>
              <a:ext cx="1944216" cy="2160240"/>
            </a:xfrm>
            <a:prstGeom prst="ellipse">
              <a:avLst/>
            </a:prstGeom>
            <a:solidFill>
              <a:srgbClr val="FFFF00"/>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2682458" y="4437112"/>
              <a:ext cx="1080120" cy="864096"/>
            </a:xfrm>
            <a:prstGeom prst="rect">
              <a:avLst/>
            </a:prstGeom>
            <a:solidFill>
              <a:schemeClr val="bg1">
                <a:lumMod val="7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5" name="Group 24"/>
          <p:cNvGrpSpPr/>
          <p:nvPr/>
        </p:nvGrpSpPr>
        <p:grpSpPr>
          <a:xfrm>
            <a:off x="3483162" y="5328900"/>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496455" y="554182"/>
            <a:ext cx="8104909" cy="970096"/>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92185894"/>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33</a:t>
            </a:fld>
            <a:endParaRPr lang="en-US" dirty="0"/>
          </a:p>
        </p:txBody>
      </p:sp>
      <p:sp>
        <p:nvSpPr>
          <p:cNvPr id="10" name="Oval 9"/>
          <p:cNvSpPr/>
          <p:nvPr/>
        </p:nvSpPr>
        <p:spPr>
          <a:xfrm rot="1952552">
            <a:off x="870400" y="4966458"/>
            <a:ext cx="622712" cy="691903"/>
          </a:xfrm>
          <a:prstGeom prst="ellipse">
            <a:avLst/>
          </a:prstGeom>
          <a:solidFill>
            <a:srgbClr val="FFFF00">
              <a:alpha val="20000"/>
            </a:srgbClr>
          </a:solidFill>
          <a:ln>
            <a:solidFill>
              <a:srgbClr val="FFFF00">
                <a:alpha val="20000"/>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rot="1952552">
            <a:off x="768379" y="5540446"/>
            <a:ext cx="345951" cy="276761"/>
          </a:xfrm>
          <a:prstGeom prst="rect">
            <a:avLst/>
          </a:prstGeom>
          <a:solidFill>
            <a:schemeClr val="bg1">
              <a:lumMod val="75000"/>
              <a:alpha val="20000"/>
            </a:schemeClr>
          </a:solidFill>
          <a:ln>
            <a:solidFill>
              <a:schemeClr val="bg1">
                <a:lumMod val="75000"/>
                <a:alpha val="2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5" name="Group 24"/>
          <p:cNvGrpSpPr/>
          <p:nvPr/>
        </p:nvGrpSpPr>
        <p:grpSpPr>
          <a:xfrm>
            <a:off x="3483162" y="5328900"/>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496455" y="554182"/>
            <a:ext cx="8104909" cy="970096"/>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Oval 26"/>
          <p:cNvSpPr/>
          <p:nvPr/>
        </p:nvSpPr>
        <p:spPr>
          <a:xfrm rot="20346138">
            <a:off x="5977188" y="5206910"/>
            <a:ext cx="622712" cy="691903"/>
          </a:xfrm>
          <a:prstGeom prst="ellipse">
            <a:avLst/>
          </a:prstGeom>
          <a:solidFill>
            <a:srgbClr val="FFFF00"/>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p:nvSpPr>
        <p:spPr>
          <a:xfrm rot="20346138">
            <a:off x="6266690" y="5825840"/>
            <a:ext cx="345951" cy="276761"/>
          </a:xfrm>
          <a:prstGeom prst="rect">
            <a:avLst/>
          </a:prstGeom>
          <a:solidFill>
            <a:schemeClr val="bg1">
              <a:lumMod val="7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7671166"/>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34</a:t>
            </a:fld>
            <a:endParaRPr lang="en-US" dirty="0"/>
          </a:p>
        </p:txBody>
      </p:sp>
      <p:grpSp>
        <p:nvGrpSpPr>
          <p:cNvPr id="25" name="Group 24"/>
          <p:cNvGrpSpPr/>
          <p:nvPr/>
        </p:nvGrpSpPr>
        <p:grpSpPr>
          <a:xfrm>
            <a:off x="3483162" y="5328900"/>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496455" y="554182"/>
            <a:ext cx="8104909" cy="970096"/>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Oval 26"/>
          <p:cNvSpPr/>
          <p:nvPr/>
        </p:nvSpPr>
        <p:spPr>
          <a:xfrm rot="20346138">
            <a:off x="5977188" y="5206910"/>
            <a:ext cx="622712" cy="691903"/>
          </a:xfrm>
          <a:prstGeom prst="ellipse">
            <a:avLst/>
          </a:prstGeom>
          <a:solidFill>
            <a:srgbClr val="FFFF00">
              <a:alpha val="20000"/>
            </a:srgbClr>
          </a:solidFill>
          <a:ln>
            <a:solidFill>
              <a:srgbClr val="FFFF00">
                <a:alpha val="20000"/>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p:nvSpPr>
        <p:spPr>
          <a:xfrm rot="20346138">
            <a:off x="6266690" y="5825840"/>
            <a:ext cx="345951" cy="276761"/>
          </a:xfrm>
          <a:prstGeom prst="rect">
            <a:avLst/>
          </a:prstGeom>
          <a:solidFill>
            <a:schemeClr val="bg1">
              <a:lumMod val="75000"/>
              <a:alpha val="20000"/>
            </a:schemeClr>
          </a:solidFill>
          <a:ln>
            <a:solidFill>
              <a:schemeClr val="bg1">
                <a:lumMod val="75000"/>
                <a:alpha val="2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Oval 29"/>
          <p:cNvSpPr/>
          <p:nvPr/>
        </p:nvSpPr>
        <p:spPr>
          <a:xfrm rot="18754627">
            <a:off x="8205092" y="4340192"/>
            <a:ext cx="622712" cy="691903"/>
          </a:xfrm>
          <a:prstGeom prst="ellipse">
            <a:avLst/>
          </a:prstGeom>
          <a:solidFill>
            <a:srgbClr val="FFFF00"/>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p:cNvSpPr/>
          <p:nvPr/>
        </p:nvSpPr>
        <p:spPr>
          <a:xfrm rot="18754627">
            <a:off x="8662396" y="4848332"/>
            <a:ext cx="345951" cy="276761"/>
          </a:xfrm>
          <a:prstGeom prst="rect">
            <a:avLst/>
          </a:prstGeom>
          <a:solidFill>
            <a:schemeClr val="bg1">
              <a:lumMod val="7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Oval 15"/>
          <p:cNvSpPr/>
          <p:nvPr/>
        </p:nvSpPr>
        <p:spPr>
          <a:xfrm rot="1952552">
            <a:off x="870400" y="4966458"/>
            <a:ext cx="622712" cy="691903"/>
          </a:xfrm>
          <a:prstGeom prst="ellipse">
            <a:avLst/>
          </a:prstGeom>
          <a:solidFill>
            <a:srgbClr val="FFFF00">
              <a:alpha val="20000"/>
            </a:srgbClr>
          </a:solidFill>
          <a:ln>
            <a:solidFill>
              <a:srgbClr val="FFFF00">
                <a:alpha val="20000"/>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rot="1952552">
            <a:off x="768379" y="5540446"/>
            <a:ext cx="345951" cy="276761"/>
          </a:xfrm>
          <a:prstGeom prst="rect">
            <a:avLst/>
          </a:prstGeom>
          <a:solidFill>
            <a:schemeClr val="bg1">
              <a:lumMod val="75000"/>
              <a:alpha val="20000"/>
            </a:schemeClr>
          </a:solidFill>
          <a:ln>
            <a:solidFill>
              <a:schemeClr val="bg1">
                <a:lumMod val="75000"/>
                <a:alpha val="2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63715028"/>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35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Shape from </a:t>
            </a:r>
            <a:r>
              <a:rPr lang="en-US" dirty="0"/>
              <a:t>F</a:t>
            </a:r>
            <a:r>
              <a:rPr lang="en-US" dirty="0" smtClean="0"/>
              <a:t>ocus</a:t>
            </a:r>
            <a:endParaRPr lang="en-US" dirty="0"/>
          </a:p>
        </p:txBody>
      </p:sp>
      <p:sp>
        <p:nvSpPr>
          <p:cNvPr id="2" name="Subtitle 1"/>
          <p:cNvSpPr>
            <a:spLocks noGrp="1"/>
          </p:cNvSpPr>
          <p:nvPr>
            <p:ph type="subTitle" idx="1"/>
          </p:nvPr>
        </p:nvSpPr>
        <p:spPr/>
        <p:txBody>
          <a:bodyPr/>
          <a:lstStyle/>
          <a:p>
            <a:endParaRPr lang="en-US"/>
          </a:p>
        </p:txBody>
      </p:sp>
      <p:sp>
        <p:nvSpPr>
          <p:cNvPr id="8" name="Footer Placeholder 2"/>
          <p:cNvSpPr>
            <a:spLocks noGrp="1"/>
          </p:cNvSpPr>
          <p:nvPr>
            <p:ph type="ftr" sz="quarter" idx="11"/>
          </p:nvPr>
        </p:nvSpPr>
        <p:spPr>
          <a:xfrm>
            <a:off x="676464" y="6309320"/>
            <a:ext cx="5832648" cy="365125"/>
          </a:xfrm>
        </p:spPr>
        <p:txBody>
          <a:bodyPr/>
          <a:lstStyle/>
          <a:p>
            <a:pPr algn="l"/>
            <a:r>
              <a:rPr lang="en-US" dirty="0"/>
              <a:t>S. Nayar and N. </a:t>
            </a:r>
            <a:r>
              <a:rPr lang="en-US" dirty="0" err="1"/>
              <a:t>Yasuo</a:t>
            </a:r>
            <a:r>
              <a:rPr lang="en-US" dirty="0"/>
              <a:t>, “Shape From Focus,” IEEE Trans. </a:t>
            </a:r>
            <a:r>
              <a:rPr lang="en-US" dirty="0" smtClean="0"/>
              <a:t>Pattern Analysis </a:t>
            </a:r>
            <a:r>
              <a:rPr lang="en-US" dirty="0"/>
              <a:t>and Machine </a:t>
            </a:r>
            <a:r>
              <a:rPr lang="en-US" dirty="0" smtClean="0"/>
              <a:t>	Intelligence</a:t>
            </a:r>
            <a:r>
              <a:rPr lang="en-US" dirty="0"/>
              <a:t>, vol. 16, no. 8, pp. 824-831, 1994.</a:t>
            </a:r>
          </a:p>
        </p:txBody>
      </p:sp>
    </p:spTree>
    <p:extLst>
      <p:ext uri="{BB962C8B-B14F-4D97-AF65-F5344CB8AC3E}">
        <p14:creationId xmlns:p14="http://schemas.microsoft.com/office/powerpoint/2010/main" val="127121300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36</a:t>
            </a:fld>
            <a:endParaRPr lang="en-US" dirty="0"/>
          </a:p>
        </p:txBody>
      </p:sp>
      <p:sp>
        <p:nvSpPr>
          <p:cNvPr id="19" name="Rectangle 18"/>
          <p:cNvSpPr/>
          <p:nvPr/>
        </p:nvSpPr>
        <p:spPr>
          <a:xfrm>
            <a:off x="3483162" y="5660593"/>
            <a:ext cx="820437" cy="820437"/>
          </a:xfrm>
          <a:prstGeom prst="rect">
            <a:avLst/>
          </a:prstGeom>
          <a:solidFill>
            <a:srgbClr val="D30000"/>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3585717" y="5328900"/>
            <a:ext cx="615328" cy="331691"/>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 name="Straight Connector 2"/>
          <p:cNvCxnSpPr/>
          <p:nvPr/>
        </p:nvCxnSpPr>
        <p:spPr>
          <a:xfrm>
            <a:off x="676464" y="1340768"/>
            <a:ext cx="7639952"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52869981"/>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37</a:t>
            </a:fld>
            <a:endParaRPr lang="en-US" dirty="0"/>
          </a:p>
        </p:txBody>
      </p:sp>
      <p:cxnSp>
        <p:nvCxnSpPr>
          <p:cNvPr id="3" name="Straight Connector 2"/>
          <p:cNvCxnSpPr/>
          <p:nvPr/>
        </p:nvCxnSpPr>
        <p:spPr>
          <a:xfrm>
            <a:off x="676464" y="1340768"/>
            <a:ext cx="7639952"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4704022"/>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38</a:t>
            </a:fld>
            <a:endParaRPr lang="en-US" dirty="0"/>
          </a:p>
        </p:txBody>
      </p:sp>
      <p:cxnSp>
        <p:nvCxnSpPr>
          <p:cNvPr id="3" name="Straight Connector 2"/>
          <p:cNvCxnSpPr/>
          <p:nvPr/>
        </p:nvCxnSpPr>
        <p:spPr>
          <a:xfrm>
            <a:off x="676464" y="1340768"/>
            <a:ext cx="7639952"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D3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D3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2931892"/>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39</a:t>
            </a:fld>
            <a:endParaRPr lang="en-US" dirty="0"/>
          </a:p>
        </p:txBody>
      </p:sp>
      <p:cxnSp>
        <p:nvCxnSpPr>
          <p:cNvPr id="3" name="Straight Connector 2"/>
          <p:cNvCxnSpPr/>
          <p:nvPr/>
        </p:nvCxnSpPr>
        <p:spPr>
          <a:xfrm>
            <a:off x="676464" y="1340768"/>
            <a:ext cx="7639952"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02931892"/>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dRGB97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99" y="908720"/>
            <a:ext cx="7139265" cy="5040560"/>
          </a:xfrm>
          <a:prstGeom prst="rect">
            <a:avLst/>
          </a:prstGeom>
        </p:spPr>
      </p:pic>
      <p:sp>
        <p:nvSpPr>
          <p:cNvPr id="7" name="Slide Number Placeholder 6"/>
          <p:cNvSpPr>
            <a:spLocks noGrp="1"/>
          </p:cNvSpPr>
          <p:nvPr>
            <p:ph type="sldNum" sz="quarter" idx="12"/>
          </p:nvPr>
        </p:nvSpPr>
        <p:spPr/>
        <p:txBody>
          <a:bodyPr/>
          <a:lstStyle/>
          <a:p>
            <a:fld id="{5A714104-7781-5E49-837B-821D84109658}" type="slidenum">
              <a:rPr lang="en-US" smtClean="0"/>
              <a:t>4</a:t>
            </a:fld>
            <a:endParaRPr lang="en-US" dirty="0"/>
          </a:p>
        </p:txBody>
      </p:sp>
      <p:sp>
        <p:nvSpPr>
          <p:cNvPr id="2" name="Subtitle 1"/>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endParaRPr lang="en-US"/>
          </a:p>
        </p:txBody>
      </p:sp>
      <p:sp>
        <p:nvSpPr>
          <p:cNvPr id="6" name="Footer Placeholder 2"/>
          <p:cNvSpPr>
            <a:spLocks noGrp="1"/>
          </p:cNvSpPr>
          <p:nvPr>
            <p:ph type="ftr" sz="quarter" idx="11"/>
          </p:nvPr>
        </p:nvSpPr>
        <p:spPr>
          <a:xfrm>
            <a:off x="676464" y="6309320"/>
            <a:ext cx="6127784" cy="365125"/>
          </a:xfrm>
        </p:spPr>
        <p:txBody>
          <a:bodyPr/>
          <a:lstStyle/>
          <a:p>
            <a:pPr algn="l"/>
            <a:r>
              <a:rPr lang="en-US" dirty="0" smtClean="0"/>
              <a:t>N</a:t>
            </a:r>
            <a:r>
              <a:rPr lang="en-US" dirty="0"/>
              <a:t>. </a:t>
            </a:r>
            <a:r>
              <a:rPr lang="en-US" dirty="0" err="1"/>
              <a:t>Silberman</a:t>
            </a:r>
            <a:r>
              <a:rPr lang="en-US" dirty="0"/>
              <a:t>, D. </a:t>
            </a:r>
            <a:r>
              <a:rPr lang="en-US" dirty="0" err="1"/>
              <a:t>Hoiem</a:t>
            </a:r>
            <a:r>
              <a:rPr lang="en-US" dirty="0"/>
              <a:t>, P. </a:t>
            </a:r>
            <a:r>
              <a:rPr lang="en-US" dirty="0" err="1"/>
              <a:t>Kohli</a:t>
            </a:r>
            <a:r>
              <a:rPr lang="en-US" dirty="0"/>
              <a:t>, and R. Fergus, “Indoor segmentation and support </a:t>
            </a:r>
            <a:r>
              <a:rPr lang="en-US" dirty="0" smtClean="0"/>
              <a:t>	inference </a:t>
            </a:r>
            <a:r>
              <a:rPr lang="en-US" dirty="0"/>
              <a:t>from RGBD images,” in </a:t>
            </a:r>
            <a:r>
              <a:rPr lang="en-US" i="1" dirty="0"/>
              <a:t>Proc. Eur. Conf. </a:t>
            </a:r>
            <a:r>
              <a:rPr lang="en-US" i="1" dirty="0" err="1"/>
              <a:t>Comput</a:t>
            </a:r>
            <a:r>
              <a:rPr lang="en-US" i="1" dirty="0"/>
              <a:t>. Vision</a:t>
            </a:r>
            <a:r>
              <a:rPr lang="en-US" dirty="0"/>
              <a:t>, 2012, pp. 746–760. </a:t>
            </a:r>
          </a:p>
        </p:txBody>
      </p:sp>
    </p:spTree>
    <p:extLst>
      <p:ext uri="{BB962C8B-B14F-4D97-AF65-F5344CB8AC3E}">
        <p14:creationId xmlns:p14="http://schemas.microsoft.com/office/powerpoint/2010/main" val="284710786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40</a:t>
            </a:fld>
            <a:endParaRPr lang="en-US" dirty="0"/>
          </a:p>
        </p:txBody>
      </p:sp>
      <p:cxnSp>
        <p:nvCxnSpPr>
          <p:cNvPr id="3" name="Straight Connector 2"/>
          <p:cNvCxnSpPr/>
          <p:nvPr/>
        </p:nvCxnSpPr>
        <p:spPr>
          <a:xfrm>
            <a:off x="676464" y="1340768"/>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1340768"/>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6535261"/>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41</a:t>
            </a:fld>
            <a:endParaRPr lang="en-US" dirty="0"/>
          </a:p>
        </p:txBody>
      </p:sp>
      <p:cxnSp>
        <p:nvCxnSpPr>
          <p:cNvPr id="3" name="Straight Connector 2"/>
          <p:cNvCxnSpPr/>
          <p:nvPr/>
        </p:nvCxnSpPr>
        <p:spPr>
          <a:xfrm>
            <a:off x="676464" y="1340768"/>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1340768"/>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0" idx="0"/>
          </p:cNvCxnSpPr>
          <p:nvPr/>
        </p:nvCxnSpPr>
        <p:spPr>
          <a:xfrm>
            <a:off x="3923928" y="1340768"/>
            <a:ext cx="379671" cy="3453327"/>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Arrow Connector 15"/>
          <p:cNvCxnSpPr>
            <a:endCxn id="10" idx="2"/>
          </p:cNvCxnSpPr>
          <p:nvPr/>
        </p:nvCxnSpPr>
        <p:spPr>
          <a:xfrm flipH="1">
            <a:off x="3415261" y="1340768"/>
            <a:ext cx="353096" cy="344338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9" idx="2"/>
          </p:cNvCxnSpPr>
          <p:nvPr/>
        </p:nvCxnSpPr>
        <p:spPr>
          <a:xfrm flipH="1">
            <a:off x="3923928" y="4746035"/>
            <a:ext cx="377153" cy="1275253"/>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0" idx="2"/>
          </p:cNvCxnSpPr>
          <p:nvPr/>
        </p:nvCxnSpPr>
        <p:spPr>
          <a:xfrm>
            <a:off x="3415261" y="4784148"/>
            <a:ext cx="508667" cy="123714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548011002"/>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42</a:t>
            </a:fld>
            <a:endParaRPr lang="en-US" dirty="0"/>
          </a:p>
        </p:txBody>
      </p:sp>
      <p:cxnSp>
        <p:nvCxnSpPr>
          <p:cNvPr id="3" name="Straight Connector 2"/>
          <p:cNvCxnSpPr/>
          <p:nvPr/>
        </p:nvCxnSpPr>
        <p:spPr>
          <a:xfrm>
            <a:off x="676464" y="1340768"/>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1340768"/>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0" idx="0"/>
          </p:cNvCxnSpPr>
          <p:nvPr/>
        </p:nvCxnSpPr>
        <p:spPr>
          <a:xfrm>
            <a:off x="3923928" y="1340768"/>
            <a:ext cx="379671" cy="3453327"/>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Arrow Connector 15"/>
          <p:cNvCxnSpPr>
            <a:endCxn id="10" idx="2"/>
          </p:cNvCxnSpPr>
          <p:nvPr/>
        </p:nvCxnSpPr>
        <p:spPr>
          <a:xfrm flipH="1">
            <a:off x="3415261" y="1340768"/>
            <a:ext cx="353096" cy="344338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9" idx="2"/>
          </p:cNvCxnSpPr>
          <p:nvPr/>
        </p:nvCxnSpPr>
        <p:spPr>
          <a:xfrm flipH="1">
            <a:off x="3923928" y="4746035"/>
            <a:ext cx="377153" cy="1275253"/>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0" idx="2"/>
          </p:cNvCxnSpPr>
          <p:nvPr/>
        </p:nvCxnSpPr>
        <p:spPr>
          <a:xfrm>
            <a:off x="3415261" y="4784148"/>
            <a:ext cx="508667" cy="123714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sp>
        <p:nvSpPr>
          <p:cNvPr id="27" name="Rectangle 26"/>
          <p:cNvSpPr/>
          <p:nvPr/>
        </p:nvSpPr>
        <p:spPr>
          <a:xfrm>
            <a:off x="5724128" y="4077072"/>
            <a:ext cx="2962672" cy="194421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36296" y="5021064"/>
            <a:ext cx="144016" cy="136128"/>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704022"/>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43</a:t>
            </a:fld>
            <a:endParaRPr lang="en-US" dirty="0"/>
          </a:p>
        </p:txBody>
      </p:sp>
      <p:cxnSp>
        <p:nvCxnSpPr>
          <p:cNvPr id="3" name="Straight Connector 2"/>
          <p:cNvCxnSpPr/>
          <p:nvPr/>
        </p:nvCxnSpPr>
        <p:spPr>
          <a:xfrm>
            <a:off x="676464" y="1340768"/>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1340768"/>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0" idx="0"/>
          </p:cNvCxnSpPr>
          <p:nvPr/>
        </p:nvCxnSpPr>
        <p:spPr>
          <a:xfrm>
            <a:off x="3923928" y="1340768"/>
            <a:ext cx="379671" cy="3453327"/>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Arrow Connector 15"/>
          <p:cNvCxnSpPr>
            <a:endCxn id="10" idx="2"/>
          </p:cNvCxnSpPr>
          <p:nvPr/>
        </p:nvCxnSpPr>
        <p:spPr>
          <a:xfrm flipH="1">
            <a:off x="3415261" y="1340768"/>
            <a:ext cx="353096" cy="344338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9" idx="2"/>
          </p:cNvCxnSpPr>
          <p:nvPr/>
        </p:nvCxnSpPr>
        <p:spPr>
          <a:xfrm flipH="1">
            <a:off x="3923928" y="4746035"/>
            <a:ext cx="377153" cy="1275253"/>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0" idx="2"/>
          </p:cNvCxnSpPr>
          <p:nvPr/>
        </p:nvCxnSpPr>
        <p:spPr>
          <a:xfrm>
            <a:off x="3415261" y="4784148"/>
            <a:ext cx="508667" cy="123714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sp>
        <p:nvSpPr>
          <p:cNvPr id="27" name="Rectangle 26"/>
          <p:cNvSpPr/>
          <p:nvPr/>
        </p:nvSpPr>
        <p:spPr>
          <a:xfrm>
            <a:off x="5724128" y="4077072"/>
            <a:ext cx="2962672" cy="194421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36296" y="5021064"/>
            <a:ext cx="144016" cy="136128"/>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 name="Group 50"/>
          <p:cNvGrpSpPr/>
          <p:nvPr/>
        </p:nvGrpSpPr>
        <p:grpSpPr>
          <a:xfrm>
            <a:off x="5724128" y="4077072"/>
            <a:ext cx="2962672" cy="1944216"/>
            <a:chOff x="5724128" y="4077072"/>
            <a:chExt cx="2962672" cy="1944216"/>
          </a:xfrm>
        </p:grpSpPr>
        <p:cxnSp>
          <p:nvCxnSpPr>
            <p:cNvPr id="33" name="Straight Connector 32"/>
            <p:cNvCxnSpPr/>
            <p:nvPr/>
          </p:nvCxnSpPr>
          <p:spPr>
            <a:xfrm>
              <a:off x="5724128" y="4941168"/>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5724128" y="4365104"/>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5724128" y="4653136"/>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5724128" y="5229200"/>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5724128" y="5517232"/>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5724128" y="5805264"/>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6012160"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6300192"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6588224"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6876256"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7164288"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7452320"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a:off x="7740352"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8028384"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8316416"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00892065"/>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44</a:t>
            </a:fld>
            <a:endParaRPr lang="en-US" dirty="0"/>
          </a:p>
        </p:txBody>
      </p:sp>
      <p:cxnSp>
        <p:nvCxnSpPr>
          <p:cNvPr id="3" name="Straight Connector 2"/>
          <p:cNvCxnSpPr/>
          <p:nvPr/>
        </p:nvCxnSpPr>
        <p:spPr>
          <a:xfrm>
            <a:off x="676464" y="1633468"/>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1633468"/>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0" idx="0"/>
          </p:cNvCxnSpPr>
          <p:nvPr/>
        </p:nvCxnSpPr>
        <p:spPr>
          <a:xfrm>
            <a:off x="3923928" y="1633468"/>
            <a:ext cx="379671" cy="3160627"/>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Arrow Connector 15"/>
          <p:cNvCxnSpPr>
            <a:endCxn id="10" idx="2"/>
          </p:cNvCxnSpPr>
          <p:nvPr/>
        </p:nvCxnSpPr>
        <p:spPr>
          <a:xfrm flipH="1">
            <a:off x="3415261" y="1633468"/>
            <a:ext cx="353096" cy="315068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9" idx="2"/>
          </p:cNvCxnSpPr>
          <p:nvPr/>
        </p:nvCxnSpPr>
        <p:spPr>
          <a:xfrm flipH="1">
            <a:off x="4067944" y="4746035"/>
            <a:ext cx="233137" cy="1275253"/>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0" idx="2"/>
          </p:cNvCxnSpPr>
          <p:nvPr/>
        </p:nvCxnSpPr>
        <p:spPr>
          <a:xfrm>
            <a:off x="3415261" y="4784148"/>
            <a:ext cx="353096" cy="123714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5724128" y="4077072"/>
            <a:ext cx="2962672" cy="194421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155943" y="4949056"/>
            <a:ext cx="296377" cy="280144"/>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594676"/>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45</a:t>
            </a:fld>
            <a:endParaRPr lang="en-US" dirty="0"/>
          </a:p>
        </p:txBody>
      </p:sp>
      <p:cxnSp>
        <p:nvCxnSpPr>
          <p:cNvPr id="3" name="Straight Connector 2"/>
          <p:cNvCxnSpPr/>
          <p:nvPr/>
        </p:nvCxnSpPr>
        <p:spPr>
          <a:xfrm>
            <a:off x="676464" y="1988840"/>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1988840"/>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0" idx="0"/>
          </p:cNvCxnSpPr>
          <p:nvPr/>
        </p:nvCxnSpPr>
        <p:spPr>
          <a:xfrm>
            <a:off x="3923928" y="1988840"/>
            <a:ext cx="379671" cy="2805255"/>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3415261" y="1988840"/>
            <a:ext cx="353096" cy="2795308"/>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9" idx="2"/>
          </p:cNvCxnSpPr>
          <p:nvPr/>
        </p:nvCxnSpPr>
        <p:spPr>
          <a:xfrm flipH="1">
            <a:off x="4139952" y="4746035"/>
            <a:ext cx="161129" cy="1275253"/>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0" idx="2"/>
          </p:cNvCxnSpPr>
          <p:nvPr/>
        </p:nvCxnSpPr>
        <p:spPr>
          <a:xfrm>
            <a:off x="3415261" y="4784148"/>
            <a:ext cx="220635" cy="123714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5724128" y="4077072"/>
            <a:ext cx="2962672" cy="194421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088225" y="4877048"/>
            <a:ext cx="436103" cy="424160"/>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418767"/>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46</a:t>
            </a:fld>
            <a:endParaRPr lang="en-US" dirty="0"/>
          </a:p>
        </p:txBody>
      </p:sp>
      <p:cxnSp>
        <p:nvCxnSpPr>
          <p:cNvPr id="3" name="Straight Connector 2"/>
          <p:cNvCxnSpPr/>
          <p:nvPr/>
        </p:nvCxnSpPr>
        <p:spPr>
          <a:xfrm>
            <a:off x="676464" y="2348880"/>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2348880"/>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0" idx="0"/>
          </p:cNvCxnSpPr>
          <p:nvPr/>
        </p:nvCxnSpPr>
        <p:spPr>
          <a:xfrm>
            <a:off x="3923928" y="2348880"/>
            <a:ext cx="379671" cy="2445215"/>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Arrow Connector 15"/>
          <p:cNvCxnSpPr>
            <a:endCxn id="10" idx="2"/>
          </p:cNvCxnSpPr>
          <p:nvPr/>
        </p:nvCxnSpPr>
        <p:spPr>
          <a:xfrm flipH="1">
            <a:off x="3415261" y="2348880"/>
            <a:ext cx="353096" cy="2435268"/>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9" idx="2"/>
          </p:cNvCxnSpPr>
          <p:nvPr/>
        </p:nvCxnSpPr>
        <p:spPr>
          <a:xfrm flipH="1">
            <a:off x="4211960" y="4746035"/>
            <a:ext cx="89121" cy="1275253"/>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0" idx="2"/>
          </p:cNvCxnSpPr>
          <p:nvPr/>
        </p:nvCxnSpPr>
        <p:spPr>
          <a:xfrm>
            <a:off x="3415261" y="4784148"/>
            <a:ext cx="148627" cy="123714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5724128" y="4077072"/>
            <a:ext cx="2962672" cy="194421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04052" y="4797152"/>
            <a:ext cx="592284" cy="576064"/>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241756"/>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7004052" y="4797152"/>
            <a:ext cx="592284" cy="576064"/>
          </a:xfrm>
          <a:prstGeom prst="ellipse">
            <a:avLst/>
          </a:prstGeom>
          <a:solidFill>
            <a:srgbClr val="D30000"/>
          </a:solidFill>
          <a:ln>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5724128" y="4077072"/>
            <a:ext cx="2962672" cy="1944216"/>
            <a:chOff x="5724128" y="4077072"/>
            <a:chExt cx="2962672" cy="1944216"/>
          </a:xfrm>
        </p:grpSpPr>
        <p:cxnSp>
          <p:nvCxnSpPr>
            <p:cNvPr id="25" name="Straight Connector 24"/>
            <p:cNvCxnSpPr/>
            <p:nvPr/>
          </p:nvCxnSpPr>
          <p:spPr>
            <a:xfrm>
              <a:off x="5724128" y="4941168"/>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5724128" y="4365104"/>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5724128" y="4653136"/>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5724128" y="5229200"/>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5724128" y="5517232"/>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5724128" y="5805264"/>
              <a:ext cx="2962672" cy="0"/>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6012160"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6300192"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6588224"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6876256"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7164288"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7452320"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7740352"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8028384"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8316416" y="4077072"/>
              <a:ext cx="0" cy="1944216"/>
            </a:xfrm>
            <a:prstGeom prst="line">
              <a:avLst/>
            </a:prstGeom>
            <a:ln w="9525"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grpSp>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47</a:t>
            </a:fld>
            <a:endParaRPr lang="en-US" dirty="0"/>
          </a:p>
        </p:txBody>
      </p:sp>
      <p:cxnSp>
        <p:nvCxnSpPr>
          <p:cNvPr id="3" name="Straight Connector 2"/>
          <p:cNvCxnSpPr/>
          <p:nvPr/>
        </p:nvCxnSpPr>
        <p:spPr>
          <a:xfrm>
            <a:off x="676464" y="2348880"/>
            <a:ext cx="7639952" cy="0"/>
          </a:xfrm>
          <a:prstGeom prst="line">
            <a:avLst/>
          </a:prstGeom>
          <a:ln w="76200" cmpd="sng">
            <a:solidFill>
              <a:srgbClr val="000000">
                <a:alpha val="20000"/>
              </a:srgbClr>
            </a:solidFill>
            <a:headEnd type="none"/>
            <a:tailEnd type="non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768357" y="2348880"/>
            <a:ext cx="155571" cy="0"/>
          </a:xfrm>
          <a:prstGeom prst="line">
            <a:avLst/>
          </a:prstGeom>
          <a:ln w="76200" cmpd="sng">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Arrow Connector 13"/>
          <p:cNvCxnSpPr>
            <a:endCxn id="10" idx="0"/>
          </p:cNvCxnSpPr>
          <p:nvPr/>
        </p:nvCxnSpPr>
        <p:spPr>
          <a:xfrm>
            <a:off x="3923928" y="2348880"/>
            <a:ext cx="379671" cy="2445215"/>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Arrow Connector 15"/>
          <p:cNvCxnSpPr>
            <a:endCxn id="10" idx="2"/>
          </p:cNvCxnSpPr>
          <p:nvPr/>
        </p:nvCxnSpPr>
        <p:spPr>
          <a:xfrm flipH="1">
            <a:off x="3415261" y="2348880"/>
            <a:ext cx="353096" cy="2435268"/>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9" idx="2"/>
          </p:cNvCxnSpPr>
          <p:nvPr/>
        </p:nvCxnSpPr>
        <p:spPr>
          <a:xfrm flipH="1">
            <a:off x="4211960" y="4746035"/>
            <a:ext cx="89121" cy="1275253"/>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0" idx="2"/>
          </p:cNvCxnSpPr>
          <p:nvPr/>
        </p:nvCxnSpPr>
        <p:spPr>
          <a:xfrm>
            <a:off x="3415261" y="4784148"/>
            <a:ext cx="148627" cy="1237140"/>
          </a:xfrm>
          <a:prstGeom prst="straightConnector1">
            <a:avLst/>
          </a:prstGeom>
          <a:ln w="28575" cmpd="sng">
            <a:solidFill>
              <a:srgbClr val="D30000"/>
            </a:solidFill>
            <a:headEnd type="none"/>
            <a:tailEnd type="non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3412743" y="4653136"/>
            <a:ext cx="890856" cy="223911"/>
            <a:chOff x="2601310" y="3499669"/>
            <a:chExt cx="2624493" cy="1064636"/>
          </a:xfrm>
        </p:grpSpPr>
        <p:sp>
          <p:nvSpPr>
            <p:cNvPr id="9" name="Freeform 8"/>
            <p:cNvSpPr/>
            <p:nvPr/>
          </p:nvSpPr>
          <p:spPr>
            <a:xfrm>
              <a:off x="2601310" y="3499669"/>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10800000">
              <a:off x="2608727" y="4122595"/>
              <a:ext cx="2617076" cy="441710"/>
            </a:xfrm>
            <a:custGeom>
              <a:avLst/>
              <a:gdLst>
                <a:gd name="connsiteX0" fmla="*/ 0 w 2617076"/>
                <a:gd name="connsiteY0" fmla="*/ 347095 h 394391"/>
                <a:gd name="connsiteX1" fmla="*/ 1261242 w 2617076"/>
                <a:gd name="connsiteY1" fmla="*/ 253 h 394391"/>
                <a:gd name="connsiteX2" fmla="*/ 2617076 w 2617076"/>
                <a:gd name="connsiteY2" fmla="*/ 394391 h 394391"/>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78589 h 425885"/>
                <a:gd name="connsiteX1" fmla="*/ 1434662 w 2617076"/>
                <a:gd name="connsiteY1" fmla="*/ 216 h 425885"/>
                <a:gd name="connsiteX2" fmla="*/ 2617076 w 2617076"/>
                <a:gd name="connsiteY2" fmla="*/ 425885 h 425885"/>
                <a:gd name="connsiteX0" fmla="*/ 0 w 2617076"/>
                <a:gd name="connsiteY0" fmla="*/ 394339 h 441635"/>
                <a:gd name="connsiteX1" fmla="*/ 1340069 w 2617076"/>
                <a:gd name="connsiteY1" fmla="*/ 201 h 441635"/>
                <a:gd name="connsiteX2" fmla="*/ 2617076 w 2617076"/>
                <a:gd name="connsiteY2" fmla="*/ 441635 h 441635"/>
                <a:gd name="connsiteX0" fmla="*/ 0 w 2617076"/>
                <a:gd name="connsiteY0" fmla="*/ 394414 h 441710"/>
                <a:gd name="connsiteX1" fmla="*/ 1340069 w 2617076"/>
                <a:gd name="connsiteY1" fmla="*/ 276 h 441710"/>
                <a:gd name="connsiteX2" fmla="*/ 2617076 w 2617076"/>
                <a:gd name="connsiteY2" fmla="*/ 441710 h 441710"/>
              </a:gdLst>
              <a:ahLst/>
              <a:cxnLst>
                <a:cxn ang="0">
                  <a:pos x="connsiteX0" y="connsiteY0"/>
                </a:cxn>
                <a:cxn ang="0">
                  <a:pos x="connsiteX1" y="connsiteY1"/>
                </a:cxn>
                <a:cxn ang="0">
                  <a:pos x="connsiteX2" y="connsiteY2"/>
                </a:cxn>
              </a:cxnLst>
              <a:rect l="l" t="t" r="r" b="b"/>
              <a:pathLst>
                <a:path w="2617076" h="441710">
                  <a:moveTo>
                    <a:pt x="0" y="394414"/>
                  </a:moveTo>
                  <a:cubicBezTo>
                    <a:pt x="396765" y="153989"/>
                    <a:pt x="903890" y="-7607"/>
                    <a:pt x="1340069" y="276"/>
                  </a:cubicBezTo>
                  <a:cubicBezTo>
                    <a:pt x="1776248" y="8159"/>
                    <a:pt x="2217682" y="189462"/>
                    <a:pt x="2617076" y="441710"/>
                  </a:cubicBezTo>
                </a:path>
              </a:pathLst>
            </a:custGeom>
            <a:noFill/>
            <a:ln w="444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9" idx="2"/>
              <a:endCxn id="10" idx="0"/>
            </p:cNvCxnSpPr>
            <p:nvPr/>
          </p:nvCxnSpPr>
          <p:spPr>
            <a:xfrm>
              <a:off x="5218386" y="3941379"/>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9" idx="0"/>
              <a:endCxn id="10" idx="2"/>
            </p:cNvCxnSpPr>
            <p:nvPr/>
          </p:nvCxnSpPr>
          <p:spPr>
            <a:xfrm>
              <a:off x="2601310" y="3894083"/>
              <a:ext cx="7417" cy="228512"/>
            </a:xfrm>
            <a:prstGeom prst="line">
              <a:avLst/>
            </a:prstGeom>
            <a:ln w="44450" cmpd="sng">
              <a:solidFill>
                <a:srgbClr val="000000"/>
              </a:solidFill>
              <a:tailEnd type="none"/>
            </a:ln>
          </p:spPr>
          <p:style>
            <a:lnRef idx="1">
              <a:schemeClr val="dk1"/>
            </a:lnRef>
            <a:fillRef idx="0">
              <a:schemeClr val="dk1"/>
            </a:fillRef>
            <a:effectRef idx="0">
              <a:schemeClr val="dk1"/>
            </a:effectRef>
            <a:fontRef idx="minor">
              <a:schemeClr val="tx1"/>
            </a:fontRef>
          </p:style>
        </p:cxnSp>
      </p:grpSp>
      <p:cxnSp>
        <p:nvCxnSpPr>
          <p:cNvPr id="13" name="Straight Connector 12"/>
          <p:cNvCxnSpPr/>
          <p:nvPr/>
        </p:nvCxnSpPr>
        <p:spPr>
          <a:xfrm>
            <a:off x="3131840" y="6021288"/>
            <a:ext cx="1440160" cy="0"/>
          </a:xfrm>
          <a:prstGeom prst="line">
            <a:avLst/>
          </a:prstGeom>
          <a:ln w="76200" cmpd="sng">
            <a:solidFill>
              <a:srgbClr val="000000"/>
            </a:solidFill>
            <a:headEnd type="none"/>
            <a:tailEnd type="non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5724128" y="4077072"/>
            <a:ext cx="2962672" cy="194421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13326"/>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48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Light Fall-off Stereo</a:t>
            </a:r>
            <a:endParaRPr lang="en-US" dirty="0"/>
          </a:p>
        </p:txBody>
      </p:sp>
      <p:sp>
        <p:nvSpPr>
          <p:cNvPr id="8" name="Footer Placeholder 2"/>
          <p:cNvSpPr>
            <a:spLocks noGrp="1"/>
          </p:cNvSpPr>
          <p:nvPr>
            <p:ph type="ftr" sz="quarter" idx="11"/>
          </p:nvPr>
        </p:nvSpPr>
        <p:spPr>
          <a:xfrm>
            <a:off x="676464" y="6309320"/>
            <a:ext cx="5832648" cy="365125"/>
          </a:xfrm>
        </p:spPr>
        <p:txBody>
          <a:bodyPr/>
          <a:lstStyle/>
          <a:p>
            <a:pPr algn="l"/>
            <a:r>
              <a:rPr lang="en-US" dirty="0"/>
              <a:t>M. Liao, L. Wang, R. Yang, and M. Gong. Light fall-</a:t>
            </a:r>
            <a:r>
              <a:rPr lang="en-US" dirty="0" smtClean="0"/>
              <a:t>off stereo</a:t>
            </a:r>
            <a:r>
              <a:rPr lang="en-US" dirty="0"/>
              <a:t>. In Proceedings of CVPR, </a:t>
            </a:r>
            <a:r>
              <a:rPr lang="en-US" dirty="0" smtClean="0"/>
              <a:t>	pages </a:t>
            </a:r>
            <a:r>
              <a:rPr lang="en-US" dirty="0"/>
              <a:t>1–8, 2007.</a:t>
            </a:r>
          </a:p>
        </p:txBody>
      </p:sp>
    </p:spTree>
    <p:extLst>
      <p:ext uri="{BB962C8B-B14F-4D97-AF65-F5344CB8AC3E}">
        <p14:creationId xmlns:p14="http://schemas.microsoft.com/office/powerpoint/2010/main" val="271087794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49</a:t>
            </a:fld>
            <a:endParaRPr lang="en-US" dirty="0"/>
          </a:p>
        </p:txBody>
      </p:sp>
      <p:grpSp>
        <p:nvGrpSpPr>
          <p:cNvPr id="25" name="Group 24"/>
          <p:cNvGrpSpPr/>
          <p:nvPr/>
        </p:nvGrpSpPr>
        <p:grpSpPr>
          <a:xfrm>
            <a:off x="3483162" y="5328900"/>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496455" y="554182"/>
            <a:ext cx="8104909" cy="970096"/>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Oval 26"/>
          <p:cNvSpPr/>
          <p:nvPr/>
        </p:nvSpPr>
        <p:spPr>
          <a:xfrm rot="20346138">
            <a:off x="6043072" y="4073082"/>
            <a:ext cx="622712" cy="691903"/>
          </a:xfrm>
          <a:prstGeom prst="ellipse">
            <a:avLst/>
          </a:prstGeom>
          <a:solidFill>
            <a:srgbClr val="FFFF00"/>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p:nvSpPr>
        <p:spPr>
          <a:xfrm rot="20346138">
            <a:off x="6332574" y="4692012"/>
            <a:ext cx="345951" cy="276761"/>
          </a:xfrm>
          <a:prstGeom prst="rect">
            <a:avLst/>
          </a:prstGeom>
          <a:solidFill>
            <a:schemeClr val="bg1">
              <a:lumMod val="7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0969447"/>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Estimate the following:</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097964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6464" y="1633468"/>
            <a:ext cx="7739999" cy="1440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dirty="0">
              <a:solidFill>
                <a:srgbClr val="D30000"/>
              </a:solidFill>
              <a:latin typeface="Corbel"/>
              <a:cs typeface="Corbel"/>
            </a:endParaRPr>
          </a:p>
        </p:txBody>
      </p:sp>
      <p:sp>
        <p:nvSpPr>
          <p:cNvPr id="7" name="Slide Number Placeholder 6"/>
          <p:cNvSpPr>
            <a:spLocks noGrp="1"/>
          </p:cNvSpPr>
          <p:nvPr>
            <p:ph type="sldNum" sz="quarter" idx="12"/>
          </p:nvPr>
        </p:nvSpPr>
        <p:spPr/>
        <p:txBody>
          <a:bodyPr/>
          <a:lstStyle/>
          <a:p>
            <a:fld id="{5A714104-7781-5E49-837B-821D84109658}" type="slidenum">
              <a:rPr lang="en-US" smtClean="0"/>
              <a:t>50</a:t>
            </a:fld>
            <a:endParaRPr lang="en-US" dirty="0"/>
          </a:p>
        </p:txBody>
      </p:sp>
      <p:grpSp>
        <p:nvGrpSpPr>
          <p:cNvPr id="25" name="Group 24"/>
          <p:cNvGrpSpPr/>
          <p:nvPr/>
        </p:nvGrpSpPr>
        <p:grpSpPr>
          <a:xfrm>
            <a:off x="3483162" y="5328900"/>
            <a:ext cx="820437" cy="1152130"/>
            <a:chOff x="2843808" y="4356142"/>
            <a:chExt cx="1152128" cy="1617919"/>
          </a:xfrm>
        </p:grpSpPr>
        <p:sp>
          <p:nvSpPr>
            <p:cNvPr id="19" name="Rectangle 18"/>
            <p:cNvSpPr/>
            <p:nvPr/>
          </p:nvSpPr>
          <p:spPr>
            <a:xfrm>
              <a:off x="2843808" y="4821933"/>
              <a:ext cx="1152128" cy="1152128"/>
            </a:xfrm>
            <a:prstGeom prst="rect">
              <a:avLst/>
            </a:prstGeom>
            <a:solidFill>
              <a:schemeClr val="tx1">
                <a:lumMod val="60000"/>
                <a:lumOff val="40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rapezoid 19"/>
            <p:cNvSpPr/>
            <p:nvPr/>
          </p:nvSpPr>
          <p:spPr>
            <a:xfrm flipV="1">
              <a:off x="2987824" y="4356142"/>
              <a:ext cx="864096" cy="465789"/>
            </a:xfrm>
            <a:prstGeom prst="trapezoid">
              <a:avLst>
                <a:gd name="adj" fmla="val 38111"/>
              </a:avLst>
            </a:prstGeom>
            <a:solidFill>
              <a:schemeClr val="bg1">
                <a:lumMod val="75000"/>
              </a:schemeClr>
            </a:solidFill>
            <a:ln>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4" name="Freeform 23"/>
          <p:cNvSpPr/>
          <p:nvPr/>
        </p:nvSpPr>
        <p:spPr>
          <a:xfrm>
            <a:off x="496455" y="554182"/>
            <a:ext cx="8104909" cy="970096"/>
          </a:xfrm>
          <a:custGeom>
            <a:avLst/>
            <a:gdLst>
              <a:gd name="connsiteX0" fmla="*/ 0 w 8104909"/>
              <a:gd name="connsiteY0" fmla="*/ 0 h 970096"/>
              <a:gd name="connsiteX1" fmla="*/ 3198090 w 8104909"/>
              <a:gd name="connsiteY1" fmla="*/ 969818 h 970096"/>
              <a:gd name="connsiteX2" fmla="*/ 6165272 w 8104909"/>
              <a:gd name="connsiteY2" fmla="*/ 103909 h 970096"/>
              <a:gd name="connsiteX3" fmla="*/ 8104909 w 8104909"/>
              <a:gd name="connsiteY3" fmla="*/ 450273 h 970096"/>
            </a:gdLst>
            <a:ahLst/>
            <a:cxnLst>
              <a:cxn ang="0">
                <a:pos x="connsiteX0" y="connsiteY0"/>
              </a:cxn>
              <a:cxn ang="0">
                <a:pos x="connsiteX1" y="connsiteY1"/>
              </a:cxn>
              <a:cxn ang="0">
                <a:pos x="connsiteX2" y="connsiteY2"/>
              </a:cxn>
              <a:cxn ang="0">
                <a:pos x="connsiteX3" y="connsiteY3"/>
              </a:cxn>
            </a:cxnLst>
            <a:rect l="l" t="t" r="r" b="b"/>
            <a:pathLst>
              <a:path w="8104909" h="970096">
                <a:moveTo>
                  <a:pt x="0" y="0"/>
                </a:moveTo>
                <a:cubicBezTo>
                  <a:pt x="1085272" y="476250"/>
                  <a:pt x="2170545" y="952500"/>
                  <a:pt x="3198090" y="969818"/>
                </a:cubicBezTo>
                <a:cubicBezTo>
                  <a:pt x="4225635" y="987136"/>
                  <a:pt x="5347469" y="190500"/>
                  <a:pt x="6165272" y="103909"/>
                </a:cubicBezTo>
                <a:cubicBezTo>
                  <a:pt x="6983075" y="17318"/>
                  <a:pt x="8104909" y="450273"/>
                  <a:pt x="8104909" y="450273"/>
                </a:cubicBezTo>
              </a:path>
            </a:pathLst>
          </a:custGeom>
          <a:ln w="76200" cmpd="sng">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Oval 26"/>
          <p:cNvSpPr/>
          <p:nvPr/>
        </p:nvSpPr>
        <p:spPr>
          <a:xfrm rot="20346138">
            <a:off x="6043072" y="4073082"/>
            <a:ext cx="622712" cy="691903"/>
          </a:xfrm>
          <a:prstGeom prst="ellipse">
            <a:avLst/>
          </a:prstGeom>
          <a:solidFill>
            <a:srgbClr val="FFFF00">
              <a:alpha val="20000"/>
            </a:srgbClr>
          </a:solidFill>
          <a:ln>
            <a:solidFill>
              <a:srgbClr val="FFFF00">
                <a:alpha val="20000"/>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Rectangle 27"/>
          <p:cNvSpPr/>
          <p:nvPr/>
        </p:nvSpPr>
        <p:spPr>
          <a:xfrm rot="20346138">
            <a:off x="6332574" y="4692012"/>
            <a:ext cx="345951" cy="276761"/>
          </a:xfrm>
          <a:prstGeom prst="rect">
            <a:avLst/>
          </a:prstGeom>
          <a:solidFill>
            <a:schemeClr val="bg1">
              <a:lumMod val="75000"/>
              <a:alpha val="20000"/>
            </a:schemeClr>
          </a:solidFill>
          <a:ln>
            <a:solidFill>
              <a:schemeClr val="bg1">
                <a:lumMod val="75000"/>
                <a:alpha val="2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Oval 14"/>
          <p:cNvSpPr/>
          <p:nvPr/>
        </p:nvSpPr>
        <p:spPr>
          <a:xfrm rot="20346138">
            <a:off x="6620260" y="5513710"/>
            <a:ext cx="622712" cy="691903"/>
          </a:xfrm>
          <a:prstGeom prst="ellipse">
            <a:avLst/>
          </a:prstGeom>
          <a:solidFill>
            <a:srgbClr val="FFFF00"/>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rot="20346138">
            <a:off x="6909762" y="6132640"/>
            <a:ext cx="345951" cy="276761"/>
          </a:xfrm>
          <a:prstGeom prst="rect">
            <a:avLst/>
          </a:prstGeom>
          <a:solidFill>
            <a:schemeClr val="bg1">
              <a:lumMod val="7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 name="Straight Arrow Connector 2"/>
          <p:cNvCxnSpPr>
            <a:stCxn id="28" idx="2"/>
          </p:cNvCxnSpPr>
          <p:nvPr/>
        </p:nvCxnSpPr>
        <p:spPr>
          <a:xfrm>
            <a:off x="6554910" y="4959670"/>
            <a:ext cx="213794" cy="548254"/>
          </a:xfrm>
          <a:prstGeom prst="straightConnector1">
            <a:avLst/>
          </a:prstGeom>
          <a:ln w="57150" cmpd="sng">
            <a:solidFill>
              <a:srgbClr val="D3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7686129"/>
      </p:ext>
    </p:extLst>
  </p:cSld>
  <p:clrMapOvr>
    <a:masterClrMapping/>
  </p:clrMapOvr>
  <mc:AlternateContent xmlns:mc="http://schemas.openxmlformats.org/markup-compatibility/2006" xmlns:p14="http://schemas.microsoft.com/office/powerpoint/2010/main">
    <mc:Choice Requires="p14">
      <p:transition spd="slow" p14:dur="2000" advTm="18263"/>
    </mc:Choice>
    <mc:Fallback xmlns="">
      <p:transition xmlns:p14="http://schemas.microsoft.com/office/powerpoint/2010/main" spd="slow" advTm="18263"/>
    </mc:Fallback>
  </mc:AlternateContent>
  <p:timing>
    <p:tnLst>
      <p:par>
        <p:cTn xmlns:p14="http://schemas.microsoft.com/office/powerpoint/2010/main" id="1" dur="indefinite" restart="never" nodeType="tmRoot"/>
      </p:par>
    </p:tnLst>
  </p:timing>
  <p:extLst mod="1"/>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Specialized Hardware</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6307801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Laser Scanner</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0862602"/>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53</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Active Illumination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6432000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54</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Time of Flight</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80557337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r>
              <a:rPr lang="en-US" smtClean="0">
                <a:solidFill>
                  <a:schemeClr val="bg1"/>
                </a:solidFill>
              </a:rPr>
              <a:t/>
            </a:r>
            <a:br>
              <a:rPr lang="en-US" smtClean="0">
                <a:solidFill>
                  <a:schemeClr val="bg1"/>
                </a:solidFill>
              </a:rPr>
            </a:br>
            <a:r>
              <a:rPr lang="en-US" smtClean="0"/>
              <a:t>Estimating Depth</a:t>
            </a:r>
            <a:endParaRPr lang="en-US" dirty="0"/>
          </a:p>
        </p:txBody>
      </p:sp>
      <p:sp>
        <p:nvSpPr>
          <p:cNvPr id="2" name="Subtitle 1"/>
          <p:cNvSpPr>
            <a:spLocks noGrp="1"/>
          </p:cNvSpPr>
          <p:nvPr>
            <p:ph type="subTitle" idx="1"/>
          </p:nvPr>
        </p:nvSpPr>
        <p:spPr/>
        <p:txBody>
          <a:bodyPr/>
          <a:lstStyle/>
          <a:p>
            <a:endParaRPr lang="en-US"/>
          </a:p>
        </p:txBody>
      </p:sp>
      <p:sp>
        <p:nvSpPr>
          <p:cNvPr id="3" name="Footer Placeholder 2"/>
          <p:cNvSpPr>
            <a:spLocks noGrp="1"/>
          </p:cNvSpPr>
          <p:nvPr>
            <p:ph type="ftr" sz="quarter" idx="11"/>
          </p:nvPr>
        </p:nvSpPr>
        <p:spPr>
          <a:xfrm>
            <a:off x="676464" y="6309320"/>
            <a:ext cx="5832648" cy="365125"/>
          </a:xfrm>
        </p:spPr>
        <p:txBody>
          <a:bodyPr/>
          <a:lstStyle/>
          <a:p>
            <a:pPr algn="l"/>
            <a:r>
              <a:rPr lang="en-US" dirty="0"/>
              <a:t>D. Eigen, C. </a:t>
            </a:r>
            <a:r>
              <a:rPr lang="en-US" dirty="0" err="1"/>
              <a:t>Puhrsch</a:t>
            </a:r>
            <a:r>
              <a:rPr lang="en-US" dirty="0"/>
              <a:t>, and R. Fergus. Depth map prediction from a single image using </a:t>
            </a:r>
            <a:r>
              <a:rPr lang="en-US" dirty="0" smtClean="0"/>
              <a:t>a 	multi-scale </a:t>
            </a:r>
            <a:r>
              <a:rPr lang="en-US" dirty="0"/>
              <a:t>deep network. </a:t>
            </a:r>
            <a:r>
              <a:rPr lang="en-US" dirty="0" smtClean="0"/>
              <a:t>NIPS 2014</a:t>
            </a:r>
            <a:endParaRPr lang="en-US" dirty="0"/>
          </a:p>
        </p:txBody>
      </p:sp>
    </p:spTree>
    <p:extLst>
      <p:ext uri="{BB962C8B-B14F-4D97-AF65-F5344CB8AC3E}">
        <p14:creationId xmlns:p14="http://schemas.microsoft.com/office/powerpoint/2010/main" val="90125374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6-01-30 at 9.48.12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9687" t="28240" r="28990" b="47765"/>
          <a:stretch/>
        </p:blipFill>
        <p:spPr>
          <a:xfrm>
            <a:off x="-236746" y="836712"/>
            <a:ext cx="9919733" cy="3600104"/>
          </a:xfrm>
        </p:spPr>
      </p:pic>
      <p:sp>
        <p:nvSpPr>
          <p:cNvPr id="4" name="Slide Number Placeholder 3"/>
          <p:cNvSpPr>
            <a:spLocks noGrp="1"/>
          </p:cNvSpPr>
          <p:nvPr>
            <p:ph type="sldNum" sz="quarter" idx="12"/>
          </p:nvPr>
        </p:nvSpPr>
        <p:spPr/>
        <p:txBody>
          <a:bodyPr/>
          <a:lstStyle/>
          <a:p>
            <a:fld id="{5A714104-7781-5E49-837B-821D84109658}" type="slidenum">
              <a:rPr lang="en-US" smtClean="0"/>
              <a:pPr/>
              <a:t>56</a:t>
            </a:fld>
            <a:endParaRPr lang="en-US" dirty="0"/>
          </a:p>
        </p:txBody>
      </p:sp>
      <p:pic>
        <p:nvPicPr>
          <p:cNvPr id="7" name="Picture 6" descr="bedRGB976.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4553744"/>
            <a:ext cx="2314728" cy="1634275"/>
          </a:xfrm>
          <a:prstGeom prst="rect">
            <a:avLst/>
          </a:prstGeom>
        </p:spPr>
      </p:pic>
    </p:spTree>
    <p:extLst>
      <p:ext uri="{BB962C8B-B14F-4D97-AF65-F5344CB8AC3E}">
        <p14:creationId xmlns:p14="http://schemas.microsoft.com/office/powerpoint/2010/main" val="165294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57</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Train 2 networks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310966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Global coarse-scale network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541323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59</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Local fine-scale network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0913499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a:t>
            </a:fld>
            <a:endParaRPr lang="en-US" dirty="0"/>
          </a:p>
        </p:txBody>
      </p:sp>
      <p:sp>
        <p:nvSpPr>
          <p:cNvPr id="2" name="Subtitle 1"/>
          <p:cNvSpPr>
            <a:spLocks noGrp="1"/>
          </p:cNvSpPr>
          <p:nvPr>
            <p:ph type="subTitle" idx="1"/>
          </p:nvPr>
        </p:nvSpPr>
        <p:spPr/>
        <p:txBody>
          <a:bodyPr/>
          <a:lstStyle/>
          <a:p>
            <a:endParaRPr lang="en-US"/>
          </a:p>
        </p:txBody>
      </p:sp>
      <p:sp>
        <p:nvSpPr>
          <p:cNvPr id="8" name="Footer Placeholder 2"/>
          <p:cNvSpPr>
            <a:spLocks noGrp="1"/>
          </p:cNvSpPr>
          <p:nvPr>
            <p:ph type="ftr" sz="quarter" idx="11"/>
          </p:nvPr>
        </p:nvSpPr>
        <p:spPr>
          <a:xfrm>
            <a:off x="676464" y="6309320"/>
            <a:ext cx="5832648" cy="365125"/>
          </a:xfrm>
        </p:spPr>
        <p:txBody>
          <a:bodyPr/>
          <a:lstStyle/>
          <a:p>
            <a:pPr algn="l"/>
            <a:r>
              <a:rPr lang="en-US" dirty="0"/>
              <a:t>Eigen, D. and Fergus, R. Predicting depth, surface normals and semantic labels with a </a:t>
            </a:r>
            <a:r>
              <a:rPr lang="en-US" dirty="0" smtClean="0"/>
              <a:t>	common </a:t>
            </a:r>
            <a:r>
              <a:rPr lang="en-US" dirty="0"/>
              <a:t>multi-scale convolutional architecture. </a:t>
            </a:r>
            <a:r>
              <a:rPr lang="en-US" dirty="0" smtClean="0"/>
              <a:t>ICCV 2015</a:t>
            </a:r>
            <a:endParaRPr lang="en-US" dirty="0"/>
          </a:p>
        </p:txBody>
      </p:sp>
      <p:pic>
        <p:nvPicPr>
          <p:cNvPr id="4" name="Picture 3" descr="Screen Shot 2016-02-02 at 9.30.29 AM.png"/>
          <p:cNvPicPr>
            <a:picLocks noChangeAspect="1"/>
          </p:cNvPicPr>
          <p:nvPr/>
        </p:nvPicPr>
        <p:blipFill rotWithShape="1">
          <a:blip r:embed="rId3">
            <a:extLst>
              <a:ext uri="{28A0092B-C50C-407E-A947-70E740481C1C}">
                <a14:useLocalDpi xmlns:a14="http://schemas.microsoft.com/office/drawing/2010/main" val="0"/>
              </a:ext>
            </a:extLst>
          </a:blip>
          <a:srcRect l="-1368" t="18534" r="54423" b="23576"/>
          <a:stretch/>
        </p:blipFill>
        <p:spPr>
          <a:xfrm>
            <a:off x="1340014" y="836712"/>
            <a:ext cx="6002592" cy="4626254"/>
          </a:xfrm>
          <a:prstGeom prst="rect">
            <a:avLst/>
          </a:prstGeom>
        </p:spPr>
      </p:pic>
      <p:sp>
        <p:nvSpPr>
          <p:cNvPr id="5" name="Title 4"/>
          <p:cNvSpPr>
            <a:spLocks noGrp="1"/>
          </p:cNvSpPr>
          <p:nvPr>
            <p:ph type="ctrTitle"/>
          </p:nvPr>
        </p:nvSpPr>
        <p:spPr/>
        <p:txBody>
          <a:bodyPr/>
          <a:lstStyle/>
          <a:p>
            <a:endParaRPr lang="en-US" dirty="0"/>
          </a:p>
        </p:txBody>
      </p:sp>
    </p:spTree>
    <p:extLst>
      <p:ext uri="{BB962C8B-B14F-4D97-AF65-F5344CB8AC3E}">
        <p14:creationId xmlns:p14="http://schemas.microsoft.com/office/powerpoint/2010/main" val="127615299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60</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Global coarse-scale network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75910108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Learns a coarse depth map</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7493006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62</a:t>
            </a:fld>
            <a:endParaRPr lang="en-US" dirty="0"/>
          </a:p>
        </p:txBody>
      </p:sp>
      <p:pic>
        <p:nvPicPr>
          <p:cNvPr id="2" name="Picture 1"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30690" t="17692" r="62626" b="74618"/>
          <a:stretch/>
        </p:blipFill>
        <p:spPr>
          <a:xfrm>
            <a:off x="-13712" y="1536631"/>
            <a:ext cx="4622946" cy="3324141"/>
          </a:xfrm>
          <a:prstGeom prst="rect">
            <a:avLst/>
          </a:prstGeom>
        </p:spPr>
      </p:pic>
    </p:spTree>
    <p:extLst>
      <p:ext uri="{BB962C8B-B14F-4D97-AF65-F5344CB8AC3E}">
        <p14:creationId xmlns:p14="http://schemas.microsoft.com/office/powerpoint/2010/main" val="114789565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63</a:t>
            </a:fld>
            <a:endParaRPr lang="en-US" dirty="0"/>
          </a:p>
        </p:txBody>
      </p:sp>
      <p:pic>
        <p:nvPicPr>
          <p:cNvPr id="2" name="Picture 1"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30690" t="17692" r="56257" b="74618"/>
          <a:stretch/>
        </p:blipFill>
        <p:spPr>
          <a:xfrm>
            <a:off x="-13712" y="1536631"/>
            <a:ext cx="9028372" cy="3324141"/>
          </a:xfrm>
          <a:prstGeom prst="rect">
            <a:avLst/>
          </a:prstGeom>
        </p:spPr>
      </p:pic>
    </p:spTree>
    <p:extLst>
      <p:ext uri="{BB962C8B-B14F-4D97-AF65-F5344CB8AC3E}">
        <p14:creationId xmlns:p14="http://schemas.microsoft.com/office/powerpoint/2010/main" val="55079960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64</a:t>
            </a:fld>
            <a:endParaRPr lang="en-US" dirty="0"/>
          </a:p>
        </p:txBody>
      </p:sp>
      <p:pic>
        <p:nvPicPr>
          <p:cNvPr id="2" name="Picture 1"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30690" t="17692" r="56257" b="74618"/>
          <a:stretch/>
        </p:blipFill>
        <p:spPr>
          <a:xfrm>
            <a:off x="-13712" y="1536631"/>
            <a:ext cx="9028372" cy="3324141"/>
          </a:xfrm>
          <a:prstGeom prst="rect">
            <a:avLst/>
          </a:prstGeom>
        </p:spPr>
      </p:pic>
      <p:sp>
        <p:nvSpPr>
          <p:cNvPr id="3" name="Rectangle 2"/>
          <p:cNvSpPr/>
          <p:nvPr/>
        </p:nvSpPr>
        <p:spPr>
          <a:xfrm>
            <a:off x="1331640" y="3789040"/>
            <a:ext cx="1152128" cy="1071732"/>
          </a:xfrm>
          <a:prstGeom prst="rect">
            <a:avLst/>
          </a:prstGeom>
          <a:noFill/>
          <a:ln w="381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580112" y="3789040"/>
            <a:ext cx="1152128" cy="1071732"/>
          </a:xfrm>
          <a:prstGeom prst="rect">
            <a:avLst/>
          </a:prstGeom>
          <a:noFill/>
          <a:ln w="381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347864" y="3789040"/>
            <a:ext cx="1152128" cy="1071732"/>
          </a:xfrm>
          <a:prstGeom prst="rect">
            <a:avLst/>
          </a:prstGeom>
          <a:noFill/>
          <a:ln w="381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812360" y="3789040"/>
            <a:ext cx="1152128" cy="1071732"/>
          </a:xfrm>
          <a:prstGeom prst="rect">
            <a:avLst/>
          </a:prstGeom>
          <a:noFill/>
          <a:ln w="38100" cmpd="sng">
            <a:solidFill>
              <a:srgbClr val="D3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83843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Used as input to local network</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053504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66</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Intuition: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5076304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67</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Coarse info learnt already</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275521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Focus on learning finer info</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2019249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69</a:t>
            </a:fld>
            <a:endParaRPr lang="en-US" dirty="0"/>
          </a:p>
        </p:txBody>
      </p:sp>
      <p:pic>
        <p:nvPicPr>
          <p:cNvPr id="2" name="Picture 1"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30690" t="17692" r="62649" b="74618"/>
          <a:stretch/>
        </p:blipFill>
        <p:spPr>
          <a:xfrm>
            <a:off x="-13712" y="1536631"/>
            <a:ext cx="4607270" cy="3324141"/>
          </a:xfrm>
          <a:prstGeom prst="rect">
            <a:avLst/>
          </a:prstGeom>
        </p:spPr>
      </p:pic>
      <p:pic>
        <p:nvPicPr>
          <p:cNvPr id="4" name="Picture 3"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43710" t="17692" r="49813" b="74618"/>
          <a:stretch/>
        </p:blipFill>
        <p:spPr>
          <a:xfrm>
            <a:off x="4593558" y="1536631"/>
            <a:ext cx="4479894" cy="3324141"/>
          </a:xfrm>
          <a:prstGeom prst="rect">
            <a:avLst/>
          </a:prstGeom>
        </p:spPr>
      </p:pic>
    </p:spTree>
    <p:extLst>
      <p:ext uri="{BB962C8B-B14F-4D97-AF65-F5344CB8AC3E}">
        <p14:creationId xmlns:p14="http://schemas.microsoft.com/office/powerpoint/2010/main" val="1931407102"/>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a:t>
            </a:fld>
            <a:endParaRPr lang="en-US" dirty="0"/>
          </a:p>
        </p:txBody>
      </p:sp>
      <p:sp>
        <p:nvSpPr>
          <p:cNvPr id="2" name="Subtitle 1"/>
          <p:cNvSpPr>
            <a:spLocks noGrp="1"/>
          </p:cNvSpPr>
          <p:nvPr>
            <p:ph type="subTitle" idx="1"/>
          </p:nvPr>
        </p:nvSpPr>
        <p:spPr/>
        <p:txBody>
          <a:bodyPr/>
          <a:lstStyle/>
          <a:p>
            <a:endParaRPr lang="en-US"/>
          </a:p>
        </p:txBody>
      </p:sp>
      <p:sp>
        <p:nvSpPr>
          <p:cNvPr id="8" name="Footer Placeholder 2"/>
          <p:cNvSpPr>
            <a:spLocks noGrp="1"/>
          </p:cNvSpPr>
          <p:nvPr>
            <p:ph type="ftr" sz="quarter" idx="11"/>
          </p:nvPr>
        </p:nvSpPr>
        <p:spPr>
          <a:xfrm>
            <a:off x="676464" y="6309320"/>
            <a:ext cx="5832648" cy="365125"/>
          </a:xfrm>
        </p:spPr>
        <p:txBody>
          <a:bodyPr/>
          <a:lstStyle/>
          <a:p>
            <a:pPr algn="l"/>
            <a:r>
              <a:rPr lang="en-US" dirty="0"/>
              <a:t>Eigen, D. and Fergus, R. Predicting depth, surface normals and semantic labels with a </a:t>
            </a:r>
            <a:r>
              <a:rPr lang="en-US" dirty="0" smtClean="0"/>
              <a:t>	common </a:t>
            </a:r>
            <a:r>
              <a:rPr lang="en-US" dirty="0"/>
              <a:t>multi-scale convolutional architecture. </a:t>
            </a:r>
            <a:r>
              <a:rPr lang="en-US" dirty="0" smtClean="0"/>
              <a:t>ICCV 2015</a:t>
            </a:r>
            <a:endParaRPr lang="en-US" dirty="0"/>
          </a:p>
        </p:txBody>
      </p:sp>
      <p:pic>
        <p:nvPicPr>
          <p:cNvPr id="4" name="Picture 3" descr="Screen Shot 2016-02-02 at 9.30.29 AM.png"/>
          <p:cNvPicPr>
            <a:picLocks noChangeAspect="1"/>
          </p:cNvPicPr>
          <p:nvPr/>
        </p:nvPicPr>
        <p:blipFill rotWithShape="1">
          <a:blip r:embed="rId3">
            <a:extLst>
              <a:ext uri="{28A0092B-C50C-407E-A947-70E740481C1C}">
                <a14:useLocalDpi xmlns:a14="http://schemas.microsoft.com/office/drawing/2010/main" val="0"/>
              </a:ext>
            </a:extLst>
          </a:blip>
          <a:srcRect l="51779" t="18534" r="1276" b="23576"/>
          <a:stretch/>
        </p:blipFill>
        <p:spPr>
          <a:xfrm>
            <a:off x="1340014" y="836712"/>
            <a:ext cx="6002592" cy="4626254"/>
          </a:xfrm>
          <a:prstGeom prst="rect">
            <a:avLst/>
          </a:prstGeom>
        </p:spPr>
      </p:pic>
      <p:sp>
        <p:nvSpPr>
          <p:cNvPr id="5" name="Title 4"/>
          <p:cNvSpPr>
            <a:spLocks noGrp="1"/>
          </p:cNvSpPr>
          <p:nvPr>
            <p:ph type="ctrTitle"/>
          </p:nvPr>
        </p:nvSpPr>
        <p:spPr/>
        <p:txBody>
          <a:bodyPr/>
          <a:lstStyle/>
          <a:p>
            <a:endParaRPr lang="en-US"/>
          </a:p>
        </p:txBody>
      </p:sp>
    </p:spTree>
    <p:extLst>
      <p:ext uri="{BB962C8B-B14F-4D97-AF65-F5344CB8AC3E}">
        <p14:creationId xmlns:p14="http://schemas.microsoft.com/office/powerpoint/2010/main" val="505814166"/>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70</a:t>
            </a:fld>
            <a:endParaRPr lang="en-US" dirty="0"/>
          </a:p>
        </p:txBody>
      </p:sp>
      <p:pic>
        <p:nvPicPr>
          <p:cNvPr id="4" name="Picture 3"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37340" t="17692" r="49814" b="74618"/>
          <a:stretch/>
        </p:blipFill>
        <p:spPr>
          <a:xfrm>
            <a:off x="188132" y="1536631"/>
            <a:ext cx="8885320" cy="3324141"/>
          </a:xfrm>
          <a:prstGeom prst="rect">
            <a:avLst/>
          </a:prstGeom>
        </p:spPr>
      </p:pic>
    </p:spTree>
    <p:extLst>
      <p:ext uri="{BB962C8B-B14F-4D97-AF65-F5344CB8AC3E}">
        <p14:creationId xmlns:p14="http://schemas.microsoft.com/office/powerpoint/2010/main" val="89355478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Scale ambiguity</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80112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Scale invariant error function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87609249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4087747240"/>
              </p:ext>
            </p:extLst>
          </p:nvPr>
        </p:nvGraphicFramePr>
        <p:xfrm>
          <a:off x="695375" y="1628800"/>
          <a:ext cx="8180859" cy="1453318"/>
        </p:xfrm>
        <a:graphic>
          <a:graphicData uri="http://schemas.openxmlformats.org/presentationml/2006/ole">
            <mc:AlternateContent xmlns:mc="http://schemas.openxmlformats.org/markup-compatibility/2006">
              <mc:Choice xmlns:v="urn:schemas-microsoft-com:vml" Requires="v">
                <p:oleObj spid="_x0000_s1260" name="Equation" r:id="rId4" imgW="2578100" imgH="457200" progId="Equation.3">
                  <p:embed/>
                </p:oleObj>
              </mc:Choice>
              <mc:Fallback>
                <p:oleObj name="Equation" r:id="rId4" imgW="2578100" imgH="457200" progId="Equation.3">
                  <p:embed/>
                  <p:pic>
                    <p:nvPicPr>
                      <p:cNvPr id="0" name=""/>
                      <p:cNvPicPr/>
                      <p:nvPr/>
                    </p:nvPicPr>
                    <p:blipFill>
                      <a:blip r:embed="rId5"/>
                      <a:stretch>
                        <a:fillRect/>
                      </a:stretch>
                    </p:blipFill>
                    <p:spPr>
                      <a:xfrm>
                        <a:off x="695375" y="1628800"/>
                        <a:ext cx="8180859" cy="1453318"/>
                      </a:xfrm>
                      <a:prstGeom prst="rect">
                        <a:avLst/>
                      </a:prstGeom>
                    </p:spPr>
                  </p:pic>
                </p:oleObj>
              </mc:Fallback>
            </mc:AlternateContent>
          </a:graphicData>
        </a:graphic>
      </p:graphicFrame>
      <p:sp>
        <p:nvSpPr>
          <p:cNvPr id="7" name="Slide Number Placeholder 6"/>
          <p:cNvSpPr>
            <a:spLocks noGrp="1"/>
          </p:cNvSpPr>
          <p:nvPr>
            <p:ph type="sldNum" sz="quarter" idx="12"/>
          </p:nvPr>
        </p:nvSpPr>
        <p:spPr/>
        <p:txBody>
          <a:bodyPr/>
          <a:lstStyle/>
          <a:p>
            <a:fld id="{5A714104-7781-5E49-837B-821D84109658}" type="slidenum">
              <a:rPr lang="en-US" smtClean="0"/>
              <a:t>73</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714389024"/>
              </p:ext>
            </p:extLst>
          </p:nvPr>
        </p:nvGraphicFramePr>
        <p:xfrm>
          <a:off x="655638" y="2924175"/>
          <a:ext cx="5842000" cy="1454150"/>
        </p:xfrm>
        <a:graphic>
          <a:graphicData uri="http://schemas.openxmlformats.org/presentationml/2006/ole">
            <mc:AlternateContent xmlns:mc="http://schemas.openxmlformats.org/markup-compatibility/2006">
              <mc:Choice xmlns:v="urn:schemas-microsoft-com:vml" Requires="v">
                <p:oleObj spid="_x0000_s1261" name="Equation" r:id="rId6" imgW="1841500" imgH="457200" progId="Equation.3">
                  <p:embed/>
                </p:oleObj>
              </mc:Choice>
              <mc:Fallback>
                <p:oleObj name="Equation" r:id="rId6" imgW="1841500" imgH="457200" progId="Equation.3">
                  <p:embed/>
                  <p:pic>
                    <p:nvPicPr>
                      <p:cNvPr id="0" name=""/>
                      <p:cNvPicPr/>
                      <p:nvPr/>
                    </p:nvPicPr>
                    <p:blipFill>
                      <a:blip r:embed="rId7"/>
                      <a:stretch>
                        <a:fillRect/>
                      </a:stretch>
                    </p:blipFill>
                    <p:spPr>
                      <a:xfrm>
                        <a:off x="655638" y="2924175"/>
                        <a:ext cx="5842000" cy="1454150"/>
                      </a:xfrm>
                      <a:prstGeom prst="rect">
                        <a:avLst/>
                      </a:prstGeom>
                    </p:spPr>
                  </p:pic>
                </p:oleObj>
              </mc:Fallback>
            </mc:AlternateContent>
          </a:graphicData>
        </a:graphic>
      </p:graphicFrame>
    </p:spTree>
    <p:extLst>
      <p:ext uri="{BB962C8B-B14F-4D97-AF65-F5344CB8AC3E}">
        <p14:creationId xmlns:p14="http://schemas.microsoft.com/office/powerpoint/2010/main" val="203390546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573889534"/>
              </p:ext>
            </p:extLst>
          </p:nvPr>
        </p:nvGraphicFramePr>
        <p:xfrm>
          <a:off x="420466" y="1412776"/>
          <a:ext cx="8704163" cy="3835455"/>
        </p:xfrm>
        <a:graphic>
          <a:graphicData uri="http://schemas.openxmlformats.org/presentationml/2006/ole">
            <mc:AlternateContent xmlns:mc="http://schemas.openxmlformats.org/markup-compatibility/2006">
              <mc:Choice xmlns:v="urn:schemas-microsoft-com:vml" Requires="v">
                <p:oleObj spid="_x0000_s2170" name="Equation" r:id="rId4" imgW="3708400" imgH="1638300" progId="Equation.3">
                  <p:embed/>
                </p:oleObj>
              </mc:Choice>
              <mc:Fallback>
                <p:oleObj name="Equation" r:id="rId4" imgW="3708400" imgH="1638300" progId="Equation.3">
                  <p:embed/>
                  <p:pic>
                    <p:nvPicPr>
                      <p:cNvPr id="0" name=""/>
                      <p:cNvPicPr/>
                      <p:nvPr/>
                    </p:nvPicPr>
                    <p:blipFill>
                      <a:blip r:embed="rId5"/>
                      <a:stretch>
                        <a:fillRect/>
                      </a:stretch>
                    </p:blipFill>
                    <p:spPr>
                      <a:xfrm>
                        <a:off x="420466" y="1412776"/>
                        <a:ext cx="8704163" cy="3835455"/>
                      </a:xfrm>
                      <a:prstGeom prst="rect">
                        <a:avLst/>
                      </a:prstGeom>
                    </p:spPr>
                  </p:pic>
                </p:oleObj>
              </mc:Fallback>
            </mc:AlternateContent>
          </a:graphicData>
        </a:graphic>
      </p:graphicFrame>
      <p:sp>
        <p:nvSpPr>
          <p:cNvPr id="7" name="Slide Number Placeholder 6"/>
          <p:cNvSpPr>
            <a:spLocks noGrp="1"/>
          </p:cNvSpPr>
          <p:nvPr>
            <p:ph type="sldNum" sz="quarter" idx="12"/>
          </p:nvPr>
        </p:nvSpPr>
        <p:spPr/>
        <p:txBody>
          <a:bodyPr/>
          <a:lstStyle/>
          <a:p>
            <a:fld id="{5A714104-7781-5E49-837B-821D84109658}" type="slidenum">
              <a:rPr lang="en-US" smtClean="0"/>
              <a:t>74</a:t>
            </a:fld>
            <a:endParaRPr lang="en-US" dirty="0"/>
          </a:p>
        </p:txBody>
      </p:sp>
    </p:spTree>
    <p:extLst>
      <p:ext uri="{BB962C8B-B14F-4D97-AF65-F5344CB8AC3E}">
        <p14:creationId xmlns:p14="http://schemas.microsoft.com/office/powerpoint/2010/main" val="327764041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Loss Function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811558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76</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Scale invariant</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5298660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77</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226867465"/>
              </p:ext>
            </p:extLst>
          </p:nvPr>
        </p:nvGraphicFramePr>
        <p:xfrm>
          <a:off x="703263" y="1628775"/>
          <a:ext cx="5721350" cy="2259013"/>
        </p:xfrm>
        <a:graphic>
          <a:graphicData uri="http://schemas.openxmlformats.org/presentationml/2006/ole">
            <mc:AlternateContent xmlns:mc="http://schemas.openxmlformats.org/markup-compatibility/2006">
              <mc:Choice xmlns:v="urn:schemas-microsoft-com:vml" Requires="v">
                <p:oleObj spid="_x0000_s3194" name="Equation" r:id="rId4" imgW="1803400" imgH="711200" progId="Equation.3">
                  <p:embed/>
                </p:oleObj>
              </mc:Choice>
              <mc:Fallback>
                <p:oleObj name="Equation" r:id="rId4" imgW="1803400" imgH="711200" progId="Equation.3">
                  <p:embed/>
                  <p:pic>
                    <p:nvPicPr>
                      <p:cNvPr id="0" name=""/>
                      <p:cNvPicPr/>
                      <p:nvPr/>
                    </p:nvPicPr>
                    <p:blipFill>
                      <a:blip r:embed="rId5"/>
                      <a:stretch>
                        <a:fillRect/>
                      </a:stretch>
                    </p:blipFill>
                    <p:spPr>
                      <a:xfrm>
                        <a:off x="703263" y="1628775"/>
                        <a:ext cx="5721350" cy="2259013"/>
                      </a:xfrm>
                      <a:prstGeom prst="rect">
                        <a:avLst/>
                      </a:prstGeom>
                    </p:spPr>
                  </p:pic>
                </p:oleObj>
              </mc:Fallback>
            </mc:AlternateContent>
          </a:graphicData>
        </a:graphic>
      </p:graphicFrame>
    </p:spTree>
    <p:extLst>
      <p:ext uri="{BB962C8B-B14F-4D97-AF65-F5344CB8AC3E}">
        <p14:creationId xmlns:p14="http://schemas.microsoft.com/office/powerpoint/2010/main" val="361311437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2 Datasets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9395775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79</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NYUDepthV2</a:t>
            </a:r>
            <a:endParaRPr lang="en-US" dirty="0"/>
          </a:p>
        </p:txBody>
      </p:sp>
      <p:sp>
        <p:nvSpPr>
          <p:cNvPr id="2" name="Subtitle 1"/>
          <p:cNvSpPr>
            <a:spLocks noGrp="1"/>
          </p:cNvSpPr>
          <p:nvPr>
            <p:ph type="subTitle" idx="1"/>
          </p:nvPr>
        </p:nvSpPr>
        <p:spPr/>
        <p:txBody>
          <a:bodyPr/>
          <a:lstStyle/>
          <a:p>
            <a:endParaRPr lang="en-US"/>
          </a:p>
        </p:txBody>
      </p:sp>
      <p:sp>
        <p:nvSpPr>
          <p:cNvPr id="5" name="Footer Placeholder 2"/>
          <p:cNvSpPr>
            <a:spLocks noGrp="1"/>
          </p:cNvSpPr>
          <p:nvPr>
            <p:ph type="ftr" sz="quarter" idx="11"/>
          </p:nvPr>
        </p:nvSpPr>
        <p:spPr>
          <a:xfrm>
            <a:off x="676464" y="6309320"/>
            <a:ext cx="6127784" cy="365125"/>
          </a:xfrm>
        </p:spPr>
        <p:txBody>
          <a:bodyPr/>
          <a:lstStyle/>
          <a:p>
            <a:pPr algn="l"/>
            <a:r>
              <a:rPr lang="en-US" dirty="0" smtClean="0"/>
              <a:t>N</a:t>
            </a:r>
            <a:r>
              <a:rPr lang="en-US" dirty="0"/>
              <a:t>. </a:t>
            </a:r>
            <a:r>
              <a:rPr lang="en-US" dirty="0" err="1"/>
              <a:t>Silberman</a:t>
            </a:r>
            <a:r>
              <a:rPr lang="en-US" dirty="0"/>
              <a:t>, D. </a:t>
            </a:r>
            <a:r>
              <a:rPr lang="en-US" dirty="0" err="1"/>
              <a:t>Hoiem</a:t>
            </a:r>
            <a:r>
              <a:rPr lang="en-US" dirty="0"/>
              <a:t>, P. </a:t>
            </a:r>
            <a:r>
              <a:rPr lang="en-US" dirty="0" err="1"/>
              <a:t>Kohli</a:t>
            </a:r>
            <a:r>
              <a:rPr lang="en-US" dirty="0"/>
              <a:t>, and R. Fergus, “Indoor segmentation and support </a:t>
            </a:r>
            <a:r>
              <a:rPr lang="en-US" dirty="0" smtClean="0"/>
              <a:t>	inference </a:t>
            </a:r>
            <a:r>
              <a:rPr lang="en-US" dirty="0"/>
              <a:t>from RGBD images,” in </a:t>
            </a:r>
            <a:r>
              <a:rPr lang="en-US" i="1" dirty="0"/>
              <a:t>Proc. Eur. Conf. </a:t>
            </a:r>
            <a:r>
              <a:rPr lang="en-US" i="1" dirty="0" err="1"/>
              <a:t>Comput</a:t>
            </a:r>
            <a:r>
              <a:rPr lang="en-US" i="1" dirty="0"/>
              <a:t>. Vision</a:t>
            </a:r>
            <a:r>
              <a:rPr lang="en-US" dirty="0"/>
              <a:t>, 2012, pp. 746–760. </a:t>
            </a:r>
          </a:p>
        </p:txBody>
      </p:sp>
    </p:spTree>
    <p:extLst>
      <p:ext uri="{BB962C8B-B14F-4D97-AF65-F5344CB8AC3E}">
        <p14:creationId xmlns:p14="http://schemas.microsoft.com/office/powerpoint/2010/main" val="168287509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Why is this hard?</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2883617"/>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80</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Indoor Rooms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3313390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81</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Picture 3" descr="Screen Shot 2016-02-01 at 11.28.17 PM.png"/>
          <p:cNvPicPr>
            <a:picLocks noChangeAspect="1"/>
          </p:cNvPicPr>
          <p:nvPr/>
        </p:nvPicPr>
        <p:blipFill rotWithShape="1">
          <a:blip r:embed="rId3">
            <a:extLst>
              <a:ext uri="{28A0092B-C50C-407E-A947-70E740481C1C}">
                <a14:useLocalDpi xmlns:a14="http://schemas.microsoft.com/office/drawing/2010/main" val="0"/>
              </a:ext>
            </a:extLst>
          </a:blip>
          <a:srcRect l="15000" t="27278" r="19588" b="11334"/>
          <a:stretch/>
        </p:blipFill>
        <p:spPr>
          <a:xfrm>
            <a:off x="-180528" y="858247"/>
            <a:ext cx="9444024" cy="5539531"/>
          </a:xfrm>
          <a:prstGeom prst="rect">
            <a:avLst/>
          </a:prstGeom>
        </p:spPr>
      </p:pic>
    </p:spTree>
    <p:extLst>
      <p:ext uri="{BB962C8B-B14F-4D97-AF65-F5344CB8AC3E}">
        <p14:creationId xmlns:p14="http://schemas.microsoft.com/office/powerpoint/2010/main" val="57691854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KITTI </a:t>
            </a:r>
            <a:endParaRPr lang="en-US" dirty="0"/>
          </a:p>
        </p:txBody>
      </p:sp>
      <p:sp>
        <p:nvSpPr>
          <p:cNvPr id="2" name="Subtitle 1"/>
          <p:cNvSpPr>
            <a:spLocks noGrp="1"/>
          </p:cNvSpPr>
          <p:nvPr>
            <p:ph type="subTitle" idx="1"/>
          </p:nvPr>
        </p:nvSpPr>
        <p:spPr/>
        <p:txBody>
          <a:bodyPr/>
          <a:lstStyle/>
          <a:p>
            <a:endParaRPr lang="en-US" dirty="0"/>
          </a:p>
        </p:txBody>
      </p:sp>
      <p:sp>
        <p:nvSpPr>
          <p:cNvPr id="5" name="Footer Placeholder 2"/>
          <p:cNvSpPr>
            <a:spLocks noGrp="1"/>
          </p:cNvSpPr>
          <p:nvPr>
            <p:ph type="ftr" sz="quarter" idx="11"/>
          </p:nvPr>
        </p:nvSpPr>
        <p:spPr>
          <a:xfrm>
            <a:off x="676464" y="6309320"/>
            <a:ext cx="6127784" cy="365125"/>
          </a:xfrm>
        </p:spPr>
        <p:txBody>
          <a:bodyPr/>
          <a:lstStyle/>
          <a:p>
            <a:pPr algn="l"/>
            <a:r>
              <a:rPr lang="en-US" dirty="0" smtClean="0"/>
              <a:t>A. </a:t>
            </a:r>
            <a:r>
              <a:rPr lang="en-US" dirty="0" err="1" smtClean="0"/>
              <a:t>Greiger</a:t>
            </a:r>
            <a:r>
              <a:rPr lang="en-US" dirty="0" smtClean="0"/>
              <a:t>, P. Lenz, C. Stiller, and R. </a:t>
            </a:r>
            <a:r>
              <a:rPr lang="en-US" dirty="0" err="1" smtClean="0"/>
              <a:t>Urtasun</a:t>
            </a:r>
            <a:r>
              <a:rPr lang="en-US" dirty="0" smtClean="0"/>
              <a:t>. Vision meets robotics: The </a:t>
            </a:r>
            <a:r>
              <a:rPr lang="en-US" dirty="0" err="1" smtClean="0"/>
              <a:t>kitti</a:t>
            </a:r>
            <a:r>
              <a:rPr lang="en-US" dirty="0" smtClean="0"/>
              <a:t> dataset. 	</a:t>
            </a:r>
            <a:r>
              <a:rPr lang="en-US" i="1" dirty="0" smtClean="0"/>
              <a:t>International Journal of Robotics Research (IJRR).</a:t>
            </a:r>
            <a:r>
              <a:rPr lang="en-US" dirty="0" smtClean="0"/>
              <a:t> 2013.</a:t>
            </a:r>
            <a:endParaRPr lang="en-US" dirty="0"/>
          </a:p>
        </p:txBody>
      </p:sp>
    </p:spTree>
    <p:extLst>
      <p:ext uri="{BB962C8B-B14F-4D97-AF65-F5344CB8AC3E}">
        <p14:creationId xmlns:p14="http://schemas.microsoft.com/office/powerpoint/2010/main" val="168287509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83</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Outdoor images taken on a car</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75472031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84</a:t>
            </a:fld>
            <a:endParaRPr lang="en-US" dirty="0"/>
          </a:p>
        </p:txBody>
      </p:sp>
      <p:pic>
        <p:nvPicPr>
          <p:cNvPr id="3" name="Picture 2" descr="Screen Shot 2016-02-01 at 11.36.25 PM.png"/>
          <p:cNvPicPr>
            <a:picLocks noChangeAspect="1"/>
          </p:cNvPicPr>
          <p:nvPr/>
        </p:nvPicPr>
        <p:blipFill rotWithShape="1">
          <a:blip r:embed="rId3">
            <a:extLst>
              <a:ext uri="{28A0092B-C50C-407E-A947-70E740481C1C}">
                <a14:useLocalDpi xmlns:a14="http://schemas.microsoft.com/office/drawing/2010/main" val="0"/>
              </a:ext>
            </a:extLst>
          </a:blip>
          <a:srcRect l="25375" t="18210" r="57479" b="44864"/>
          <a:stretch/>
        </p:blipFill>
        <p:spPr>
          <a:xfrm>
            <a:off x="251520" y="625773"/>
            <a:ext cx="4248472" cy="5718740"/>
          </a:xfrm>
          <a:prstGeom prst="rect">
            <a:avLst/>
          </a:prstGeom>
        </p:spPr>
      </p:pic>
      <p:pic>
        <p:nvPicPr>
          <p:cNvPr id="10" name="Picture 9" descr="Screen Shot 2016-02-01 at 11.36.25 PM.png"/>
          <p:cNvPicPr>
            <a:picLocks noChangeAspect="1"/>
          </p:cNvPicPr>
          <p:nvPr/>
        </p:nvPicPr>
        <p:blipFill rotWithShape="1">
          <a:blip r:embed="rId3">
            <a:extLst>
              <a:ext uri="{28A0092B-C50C-407E-A947-70E740481C1C}">
                <a14:useLocalDpi xmlns:a14="http://schemas.microsoft.com/office/drawing/2010/main" val="0"/>
              </a:ext>
            </a:extLst>
          </a:blip>
          <a:srcRect l="25502" t="45850" r="57352" b="17224"/>
          <a:stretch/>
        </p:blipFill>
        <p:spPr>
          <a:xfrm>
            <a:off x="4715239" y="625773"/>
            <a:ext cx="4248472" cy="5718740"/>
          </a:xfrm>
          <a:prstGeom prst="rect">
            <a:avLst/>
          </a:prstGeom>
        </p:spPr>
      </p:pic>
    </p:spTree>
    <p:extLst>
      <p:ext uri="{BB962C8B-B14F-4D97-AF65-F5344CB8AC3E}">
        <p14:creationId xmlns:p14="http://schemas.microsoft.com/office/powerpoint/2010/main" val="81380812"/>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85</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How do you get ground truth?</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9020871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86</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NYUDepthV2</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53412447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87</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Kinect</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1851537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88</a:t>
            </a:fld>
            <a:endParaRPr lang="en-US" dirty="0"/>
          </a:p>
        </p:txBody>
      </p:sp>
      <p:pic>
        <p:nvPicPr>
          <p:cNvPr id="2" name="Picture 1" descr="kinec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700"/>
            <a:ext cx="9144000" cy="3257550"/>
          </a:xfrm>
          <a:prstGeom prst="rect">
            <a:avLst/>
          </a:prstGeom>
        </p:spPr>
      </p:pic>
    </p:spTree>
    <p:extLst>
      <p:ext uri="{BB962C8B-B14F-4D97-AF65-F5344CB8AC3E}">
        <p14:creationId xmlns:p14="http://schemas.microsoft.com/office/powerpoint/2010/main" val="316893880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89</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KITTI</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4518890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Multiple ambiguities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46451532"/>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90</a:t>
            </a:fld>
            <a:endParaRPr lang="en-US" dirty="0"/>
          </a:p>
        </p:txBody>
      </p:sp>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Picture 3" descr="Screen Shot 2016-02-01 at 11.35.55 PM.png"/>
          <p:cNvPicPr>
            <a:picLocks noChangeAspect="1"/>
          </p:cNvPicPr>
          <p:nvPr/>
        </p:nvPicPr>
        <p:blipFill rotWithShape="1">
          <a:blip r:embed="rId3">
            <a:extLst>
              <a:ext uri="{28A0092B-C50C-407E-A947-70E740481C1C}">
                <a14:useLocalDpi xmlns:a14="http://schemas.microsoft.com/office/drawing/2010/main" val="0"/>
              </a:ext>
            </a:extLst>
          </a:blip>
          <a:srcRect l="24382" t="20124" r="26080" b="13951"/>
          <a:stretch/>
        </p:blipFill>
        <p:spPr>
          <a:xfrm>
            <a:off x="539552" y="625773"/>
            <a:ext cx="6912768" cy="5749872"/>
          </a:xfrm>
          <a:prstGeom prst="rect">
            <a:avLst/>
          </a:prstGeom>
        </p:spPr>
      </p:pic>
    </p:spTree>
    <p:extLst>
      <p:ext uri="{BB962C8B-B14F-4D97-AF65-F5344CB8AC3E}">
        <p14:creationId xmlns:p14="http://schemas.microsoft.com/office/powerpoint/2010/main" val="393465470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91</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Time of Flight</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0385866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92</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Times how long light travels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551887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93</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From light source to camera</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2462538"/>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94</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Results</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52100296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95</a:t>
            </a:fld>
            <a:endParaRPr lang="en-US" dirty="0"/>
          </a:p>
        </p:txBody>
      </p:sp>
      <p:pic>
        <p:nvPicPr>
          <p:cNvPr id="3" name="Picture 2"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30862" t="41022" r="43592" b="29751"/>
          <a:stretch/>
        </p:blipFill>
        <p:spPr>
          <a:xfrm>
            <a:off x="467544" y="633656"/>
            <a:ext cx="8219256" cy="5876962"/>
          </a:xfrm>
          <a:prstGeom prst="rect">
            <a:avLst/>
          </a:prstGeom>
        </p:spPr>
      </p:pic>
    </p:spTree>
    <p:extLst>
      <p:ext uri="{BB962C8B-B14F-4D97-AF65-F5344CB8AC3E}">
        <p14:creationId xmlns:p14="http://schemas.microsoft.com/office/powerpoint/2010/main" val="3928428323"/>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96</a:t>
            </a:fld>
            <a:endParaRPr lang="en-US" dirty="0"/>
          </a:p>
        </p:txBody>
      </p:sp>
      <p:pic>
        <p:nvPicPr>
          <p:cNvPr id="3" name="Picture 2" descr="Screen Shot 2016-02-01 at 11.08.30 PM.png"/>
          <p:cNvPicPr>
            <a:picLocks noChangeAspect="1"/>
          </p:cNvPicPr>
          <p:nvPr/>
        </p:nvPicPr>
        <p:blipFill rotWithShape="1">
          <a:blip r:embed="rId3">
            <a:extLst>
              <a:ext uri="{28A0092B-C50C-407E-A947-70E740481C1C}">
                <a14:useLocalDpi xmlns:a14="http://schemas.microsoft.com/office/drawing/2010/main" val="0"/>
              </a:ext>
            </a:extLst>
          </a:blip>
          <a:srcRect l="57281" t="34288" r="30001" b="49024"/>
          <a:stretch/>
        </p:blipFill>
        <p:spPr>
          <a:xfrm>
            <a:off x="539552" y="625773"/>
            <a:ext cx="7416824" cy="6082096"/>
          </a:xfrm>
          <a:prstGeom prst="rect">
            <a:avLst/>
          </a:prstGeom>
        </p:spPr>
      </p:pic>
    </p:spTree>
    <p:extLst>
      <p:ext uri="{BB962C8B-B14F-4D97-AF65-F5344CB8AC3E}">
        <p14:creationId xmlns:p14="http://schemas.microsoft.com/office/powerpoint/2010/main" val="1147895650"/>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97</a:t>
            </a:fld>
            <a:endParaRPr lang="en-US" dirty="0"/>
          </a:p>
        </p:txBody>
      </p:sp>
      <p:pic>
        <p:nvPicPr>
          <p:cNvPr id="3" name="Picture 2" descr="Screen Shot 2016-02-01 at 11.08.22 PM.png"/>
          <p:cNvPicPr>
            <a:picLocks noChangeAspect="1"/>
          </p:cNvPicPr>
          <p:nvPr/>
        </p:nvPicPr>
        <p:blipFill rotWithShape="1">
          <a:blip r:embed="rId3">
            <a:extLst>
              <a:ext uri="{28A0092B-C50C-407E-A947-70E740481C1C}">
                <a14:useLocalDpi xmlns:a14="http://schemas.microsoft.com/office/drawing/2010/main" val="0"/>
              </a:ext>
            </a:extLst>
          </a:blip>
          <a:srcRect l="28633" t="44873" r="30219" b="35373"/>
          <a:stretch/>
        </p:blipFill>
        <p:spPr>
          <a:xfrm>
            <a:off x="-215708" y="1988840"/>
            <a:ext cx="9359708" cy="2808312"/>
          </a:xfrm>
          <a:prstGeom prst="rect">
            <a:avLst/>
          </a:prstGeom>
        </p:spPr>
      </p:pic>
    </p:spTree>
    <p:extLst>
      <p:ext uri="{BB962C8B-B14F-4D97-AF65-F5344CB8AC3E}">
        <p14:creationId xmlns:p14="http://schemas.microsoft.com/office/powerpoint/2010/main" val="521002964"/>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98</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Estimating Surface Normals</a:t>
            </a:r>
            <a:endParaRPr lang="en-US" dirty="0"/>
          </a:p>
        </p:txBody>
      </p:sp>
      <p:sp>
        <p:nvSpPr>
          <p:cNvPr id="2" name="Subtitle 1"/>
          <p:cNvSpPr>
            <a:spLocks noGrp="1"/>
          </p:cNvSpPr>
          <p:nvPr>
            <p:ph type="subTitle" idx="1"/>
          </p:nvPr>
        </p:nvSpPr>
        <p:spPr/>
        <p:txBody>
          <a:bodyPr/>
          <a:lstStyle/>
          <a:p>
            <a:endParaRPr lang="en-US"/>
          </a:p>
        </p:txBody>
      </p:sp>
      <p:sp>
        <p:nvSpPr>
          <p:cNvPr id="3" name="Footer Placeholder 2"/>
          <p:cNvSpPr>
            <a:spLocks noGrp="1"/>
          </p:cNvSpPr>
          <p:nvPr>
            <p:ph type="ftr" sz="quarter" idx="11"/>
          </p:nvPr>
        </p:nvSpPr>
        <p:spPr>
          <a:xfrm>
            <a:off x="676464" y="6309320"/>
            <a:ext cx="5832648" cy="365125"/>
          </a:xfrm>
        </p:spPr>
        <p:txBody>
          <a:bodyPr/>
          <a:lstStyle/>
          <a:p>
            <a:pPr algn="l"/>
            <a:r>
              <a:rPr lang="en-US" dirty="0"/>
              <a:t>X. Wang, D. F. </a:t>
            </a:r>
            <a:r>
              <a:rPr lang="en-US" dirty="0" err="1"/>
              <a:t>Fouhey</a:t>
            </a:r>
            <a:r>
              <a:rPr lang="en-US" dirty="0"/>
              <a:t>, and A. Gupta. Designing deep networks for surface normal </a:t>
            </a:r>
            <a:r>
              <a:rPr lang="en-US" dirty="0" smtClean="0"/>
              <a:t>	estimation</a:t>
            </a:r>
            <a:r>
              <a:rPr lang="en-US" dirty="0"/>
              <a:t>. </a:t>
            </a:r>
            <a:r>
              <a:rPr lang="en-US" dirty="0" smtClean="0"/>
              <a:t>CVPR 2015</a:t>
            </a:r>
            <a:endParaRPr lang="en-US" dirty="0"/>
          </a:p>
        </p:txBody>
      </p:sp>
    </p:spTree>
    <p:extLst>
      <p:ext uri="{BB962C8B-B14F-4D97-AF65-F5344CB8AC3E}">
        <p14:creationId xmlns:p14="http://schemas.microsoft.com/office/powerpoint/2010/main" val="1652292239"/>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A714104-7781-5E49-837B-821D84109658}" type="slidenum">
              <a:rPr lang="en-US" smtClean="0"/>
              <a:t>99</a:t>
            </a:fld>
            <a:endParaRPr lang="en-US" dirty="0"/>
          </a:p>
        </p:txBody>
      </p:sp>
      <p:sp>
        <p:nvSpPr>
          <p:cNvPr id="6" name="Title 5"/>
          <p:cNvSpPr>
            <a:spLocks noGrp="1"/>
          </p:cNvSpPr>
          <p:nvPr>
            <p:ph type="ctrTitle"/>
          </p:nvPr>
        </p:nvSpPr>
        <p:spPr>
          <a:xfrm>
            <a:off x="676464" y="1196752"/>
            <a:ext cx="7772400" cy="1470025"/>
          </a:xfrm>
        </p:spPr>
        <p:txBody>
          <a:bodyPr/>
          <a:lstStyle/>
          <a:p>
            <a:pPr algn="l"/>
            <a:r>
              <a:rPr lang="en-US" dirty="0" smtClean="0">
                <a:solidFill>
                  <a:schemeClr val="bg1"/>
                </a:solidFill>
              </a:rPr>
              <a:t>Indirect-Invariant </a:t>
            </a:r>
            <a:br>
              <a:rPr lang="en-US" dirty="0" smtClean="0">
                <a:solidFill>
                  <a:schemeClr val="bg1"/>
                </a:solidFill>
              </a:rPr>
            </a:br>
            <a:r>
              <a:rPr lang="en-US" dirty="0" smtClean="0"/>
              <a:t>Similar to Eigen</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56785215"/>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extLst mod="1"/>
</p:sld>
</file>

<file path=ppt/theme/theme1.xml><?xml version="1.0" encoding="utf-8"?>
<a:theme xmlns:a="http://schemas.openxmlformats.org/drawingml/2006/main" name="Office Theme">
  <a:themeElements>
    <a:clrScheme name="Custom 2">
      <a:dk1>
        <a:srgbClr val="D3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8575" cmpd="sng">
          <a:solidFill>
            <a:srgbClr val="D30000"/>
          </a:solidFill>
          <a:tailEnd type="arrow"/>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20173</TotalTime>
  <Words>3995</Words>
  <Application>Microsoft Macintosh PowerPoint</Application>
  <PresentationFormat>On-screen Show (4:3)</PresentationFormat>
  <Paragraphs>515</Paragraphs>
  <Slides>138</Slides>
  <Notes>138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0" baseType="lpstr">
      <vt:lpstr>Office Theme</vt:lpstr>
      <vt:lpstr>Equation</vt:lpstr>
      <vt:lpstr>Depth and Surface Normal Estimation from a Single Image  </vt:lpstr>
      <vt:lpstr>Indirect-Invariant  What is the problem?</vt:lpstr>
      <vt:lpstr>Indirect-Invariant  Given one image</vt:lpstr>
      <vt:lpstr>PowerPoint Presentation</vt:lpstr>
      <vt:lpstr>Indirect-Invariant  Estimate the following:</vt:lpstr>
      <vt:lpstr>PowerPoint Presentation</vt:lpstr>
      <vt:lpstr>PowerPoint Presentation</vt:lpstr>
      <vt:lpstr>Indirect-Invariant  Why is this hard?</vt:lpstr>
      <vt:lpstr>Indirect-Invariant  Multiple ambiguities</vt:lpstr>
      <vt:lpstr>Indirect-Invariant  Scale ambiguity</vt:lpstr>
      <vt:lpstr>PowerPoint Presentation</vt:lpstr>
      <vt:lpstr>PowerPoint Presentation</vt:lpstr>
      <vt:lpstr>Indirect-Invariant  Bas-relief ambiguity</vt:lpstr>
      <vt:lpstr>Indirect-Invariant  Let’s play a game</vt:lpstr>
      <vt:lpstr>Indirect-Invariant  Spot the Difference</vt:lpstr>
      <vt:lpstr>PowerPoint Presentation</vt:lpstr>
      <vt:lpstr>PowerPoint Presentation</vt:lpstr>
      <vt:lpstr>Indirect-Invariant  All the same</vt:lpstr>
      <vt:lpstr>PowerPoint Presentation</vt:lpstr>
      <vt:lpstr>PowerPoint Presentation</vt:lpstr>
      <vt:lpstr>Indirect-Invariant  Family of transformation</vt:lpstr>
      <vt:lpstr>Indirect-Invariant  Generalized Bas-Relief</vt:lpstr>
      <vt:lpstr>Indirect-Invariant  Change shape and illumination</vt:lpstr>
      <vt:lpstr>Indirect-Invariant  Yield same image</vt:lpstr>
      <vt:lpstr>Indirect-Invariant  Existing works</vt:lpstr>
      <vt:lpstr>Indirect-Invariant  Multi-view Stereo</vt:lpstr>
      <vt:lpstr>PowerPoint Presentation</vt:lpstr>
      <vt:lpstr>PowerPoint Presentation</vt:lpstr>
      <vt:lpstr>Indirect-Invariant  Photometric Stereo</vt:lpstr>
      <vt:lpstr>Indirect-Invariant  Collimated Light Sources</vt:lpstr>
      <vt:lpstr>Indirect-Invariant  Light rays parallel</vt:lpstr>
      <vt:lpstr>PowerPoint Presentation</vt:lpstr>
      <vt:lpstr>PowerPoint Presentation</vt:lpstr>
      <vt:lpstr>PowerPoint Presentation</vt:lpstr>
      <vt:lpstr>Indirect-Invariant  Shape from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Indirect-Invariant  Light Fall-off Stereo</vt:lpstr>
      <vt:lpstr>PowerPoint Presentation</vt:lpstr>
      <vt:lpstr>PowerPoint Presentation</vt:lpstr>
      <vt:lpstr>Indirect-Invariant  Specialized Hardware</vt:lpstr>
      <vt:lpstr>Indirect-Invariant  Laser Scanner</vt:lpstr>
      <vt:lpstr>Indirect-Invariant  Active Illumination</vt:lpstr>
      <vt:lpstr>Indirect-Invariant  Time of Flight</vt:lpstr>
      <vt:lpstr>Indirect-Invariant  Estimating Depth</vt:lpstr>
      <vt:lpstr>PowerPoint Presentation</vt:lpstr>
      <vt:lpstr>Indirect-Invariant  Train 2 networks</vt:lpstr>
      <vt:lpstr>Indirect-Invariant  Global coarse-scale network</vt:lpstr>
      <vt:lpstr>Indirect-Invariant  Local fine-scale network</vt:lpstr>
      <vt:lpstr>Indirect-Invariant  Global coarse-scale network</vt:lpstr>
      <vt:lpstr>Indirect-Invariant  Learns a coarse depth map</vt:lpstr>
      <vt:lpstr>PowerPoint Presentation</vt:lpstr>
      <vt:lpstr>PowerPoint Presentation</vt:lpstr>
      <vt:lpstr>PowerPoint Presentation</vt:lpstr>
      <vt:lpstr>Indirect-Invariant  Used as input to local network</vt:lpstr>
      <vt:lpstr>Indirect-Invariant  Intuition:</vt:lpstr>
      <vt:lpstr>Indirect-Invariant  Coarse info learnt already</vt:lpstr>
      <vt:lpstr>Indirect-Invariant  Focus on learning finer info</vt:lpstr>
      <vt:lpstr>PowerPoint Presentation</vt:lpstr>
      <vt:lpstr>PowerPoint Presentation</vt:lpstr>
      <vt:lpstr>Indirect-Invariant  Scale ambiguity</vt:lpstr>
      <vt:lpstr>Indirect-Invariant  Scale invariant error function</vt:lpstr>
      <vt:lpstr>PowerPoint Presentation</vt:lpstr>
      <vt:lpstr>PowerPoint Presentation</vt:lpstr>
      <vt:lpstr>Indirect-Invariant  Loss Function</vt:lpstr>
      <vt:lpstr>Indirect-Invariant  Scale invariant</vt:lpstr>
      <vt:lpstr>PowerPoint Presentation</vt:lpstr>
      <vt:lpstr>Indirect-Invariant  2 Datasets</vt:lpstr>
      <vt:lpstr>Indirect-Invariant  NYUDepthV2</vt:lpstr>
      <vt:lpstr>Indirect-Invariant  Indoor Rooms</vt:lpstr>
      <vt:lpstr>PowerPoint Presentation</vt:lpstr>
      <vt:lpstr>Indirect-Invariant  KITTI </vt:lpstr>
      <vt:lpstr>Indirect-Invariant  Outdoor images taken on a car</vt:lpstr>
      <vt:lpstr>PowerPoint Presentation</vt:lpstr>
      <vt:lpstr>Indirect-Invariant  How do you get ground truth?</vt:lpstr>
      <vt:lpstr>Indirect-Invariant  NYUDepthV2</vt:lpstr>
      <vt:lpstr>Indirect-Invariant  Kinect</vt:lpstr>
      <vt:lpstr>PowerPoint Presentation</vt:lpstr>
      <vt:lpstr>Indirect-Invariant  KITTI</vt:lpstr>
      <vt:lpstr>PowerPoint Presentation</vt:lpstr>
      <vt:lpstr>Indirect-Invariant  Time of Flight</vt:lpstr>
      <vt:lpstr>Indirect-Invariant  Times how long light travels</vt:lpstr>
      <vt:lpstr>Indirect-Invariant  From light source to camera</vt:lpstr>
      <vt:lpstr>Indirect-Invariant  Results</vt:lpstr>
      <vt:lpstr>PowerPoint Presentation</vt:lpstr>
      <vt:lpstr>PowerPoint Presentation</vt:lpstr>
      <vt:lpstr>PowerPoint Presentation</vt:lpstr>
      <vt:lpstr>Indirect-Invariant  Estimating Surface Normals</vt:lpstr>
      <vt:lpstr>Indirect-Invariant  Similar to Eigen</vt:lpstr>
      <vt:lpstr>PowerPoint Presentation</vt:lpstr>
      <vt:lpstr>Indirect-Invariant  Trains 3 networks</vt:lpstr>
      <vt:lpstr>Indirect-Invariant  Global coarse-scale network</vt:lpstr>
      <vt:lpstr>PowerPoint Presentation</vt:lpstr>
      <vt:lpstr>Indirect-Invariant  Trains for room layout as well</vt:lpstr>
      <vt:lpstr>PowerPoint Presentation</vt:lpstr>
      <vt:lpstr>Indirect-Invariant  Local fine-scale network</vt:lpstr>
      <vt:lpstr>PowerPoint Presentation</vt:lpstr>
      <vt:lpstr>Indirect-Invariant  Trains for edge labels as well</vt:lpstr>
      <vt:lpstr>Indirect-Invariant  Convex, concave, occlusion, N/A</vt:lpstr>
      <vt:lpstr>PowerPoint Presentation</vt:lpstr>
      <vt:lpstr>Indirect-Invariant  Difference: Global and Local trained separately</vt:lpstr>
      <vt:lpstr>Indirect-Invariant  Fusion Network</vt:lpstr>
      <vt:lpstr>Indirect-Invariant  Combines both networks</vt:lpstr>
      <vt:lpstr>Indirect-Invariant  How to represent normals</vt:lpstr>
      <vt:lpstr>Indirect-Invariant  Normals lie in continuous space</vt:lpstr>
      <vt:lpstr>Indirect-Invariant  Regression as Classification</vt:lpstr>
      <vt:lpstr>Indirect-Invariant  Surface normal triangular coding</vt:lpstr>
      <vt:lpstr>PowerPoint Presentation</vt:lpstr>
      <vt:lpstr>Indirect-Invariant  Codebook with k-means</vt:lpstr>
      <vt:lpstr>PowerPoint Presentation</vt:lpstr>
      <vt:lpstr>Indirect-Invariant  Delaunay Triangulation cover</vt:lpstr>
      <vt:lpstr>PowerPoint Presentation</vt:lpstr>
      <vt:lpstr>Indirect-Invariant  Triangles as classes</vt:lpstr>
      <vt:lpstr>Indirect-Invariant  Represent Surface Normals</vt:lpstr>
      <vt:lpstr>Indirect-Invariant  Weighted sum of triangle corners</vt:lpstr>
      <vt:lpstr>Indirect-Invariant  Loss Function</vt:lpstr>
      <vt:lpstr>PowerPoint Presentation</vt:lpstr>
      <vt:lpstr>PowerPoint Presentation</vt:lpstr>
      <vt:lpstr>PowerPoint Presentation</vt:lpstr>
      <vt:lpstr>Indirect-Invariant  Thoughts</vt:lpstr>
      <vt:lpstr>Indirect-Invariant  Do not address bas-relief</vt:lpstr>
      <vt:lpstr>Indirect-Invariant  Incorporate Computer Graphics</vt:lpstr>
      <vt:lpstr>Indirect-Invariant  Inverse problem</vt:lpstr>
      <vt:lpstr>Indirect-Invariant  Given surface normals</vt:lpstr>
      <vt:lpstr>Indirect-Invariant  How should the scene look?</vt:lpstr>
      <vt:lpstr>Indirect-Invariant  What is the correct image?</vt:lpstr>
      <vt:lpstr>Indirect-Invariant  Incorporate image  formation model</vt:lpstr>
      <vt:lpstr>Indirect-Invariant  Why depth from single image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Indirect-only Imaging of Skin</dc:title>
  <dc:creator>Mian Wei</dc:creator>
  <cp:lastModifiedBy>Mian Wei</cp:lastModifiedBy>
  <cp:revision>357</cp:revision>
  <cp:lastPrinted>2014-07-18T21:32:46Z</cp:lastPrinted>
  <dcterms:created xsi:type="dcterms:W3CDTF">2014-07-03T14:20:56Z</dcterms:created>
  <dcterms:modified xsi:type="dcterms:W3CDTF">2016-02-16T21:23:11Z</dcterms:modified>
</cp:coreProperties>
</file>