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7" r:id="rId1"/>
  </p:sldMasterIdLst>
  <p:sldIdLst>
    <p:sldId id="256" r:id="rId2"/>
    <p:sldId id="258" r:id="rId3"/>
    <p:sldId id="257" r:id="rId4"/>
    <p:sldId id="259" r:id="rId5"/>
    <p:sldId id="260" r:id="rId6"/>
    <p:sldId id="262" r:id="rId7"/>
    <p:sldId id="261" r:id="rId8"/>
    <p:sldId id="263" r:id="rId9"/>
    <p:sldId id="265" r:id="rId10"/>
    <p:sldId id="264"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430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67630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9901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0954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723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3/21/2016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19356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3/21/2016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07364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3/21/2016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7586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smtClean="0"/>
              <a:t>3/21/2016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256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smtClean="0"/>
              <a:t>3/21/2016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2681271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3/21/2016</a:t>
            </a:fld>
            <a:endParaRPr lang="en-US" dirty="0"/>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85650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smtClean="0"/>
              <a:pPr/>
              <a:t>3/21/2016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03778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CA" sz="4800" dirty="0" smtClean="0"/>
              <a:t>Classifying and Segmenting Microscopy Images Using Convolutional Multiple Instance Learning</a:t>
            </a:r>
            <a:endParaRPr lang="en-CA" sz="4800" dirty="0"/>
          </a:p>
        </p:txBody>
      </p:sp>
      <p:sp>
        <p:nvSpPr>
          <p:cNvPr id="3" name="Subtitle 2"/>
          <p:cNvSpPr>
            <a:spLocks noGrp="1"/>
          </p:cNvSpPr>
          <p:nvPr>
            <p:ph type="subTitle" idx="1"/>
          </p:nvPr>
        </p:nvSpPr>
        <p:spPr/>
        <p:txBody>
          <a:bodyPr/>
          <a:lstStyle/>
          <a:p>
            <a:pPr algn="ctr"/>
            <a:r>
              <a:rPr lang="en-CA" dirty="0" smtClean="0"/>
              <a:t>Presented by Alex </a:t>
            </a:r>
            <a:r>
              <a:rPr lang="en-CA" dirty="0" err="1" smtClean="0"/>
              <a:t>lu</a:t>
            </a:r>
            <a:r>
              <a:rPr lang="en-CA" dirty="0" smtClean="0"/>
              <a:t> for csc2523</a:t>
            </a:r>
            <a:endParaRPr lang="en-CA" dirty="0"/>
          </a:p>
        </p:txBody>
      </p:sp>
      <p:sp>
        <p:nvSpPr>
          <p:cNvPr id="4" name="Rectangle 3"/>
          <p:cNvSpPr/>
          <p:nvPr/>
        </p:nvSpPr>
        <p:spPr>
          <a:xfrm>
            <a:off x="2091424" y="6096805"/>
            <a:ext cx="8070112" cy="261610"/>
          </a:xfrm>
          <a:prstGeom prst="rect">
            <a:avLst/>
          </a:prstGeom>
        </p:spPr>
        <p:txBody>
          <a:bodyPr wrap="square">
            <a:spAutoFit/>
          </a:bodyPr>
          <a:lstStyle/>
          <a:p>
            <a:pPr algn="ctr"/>
            <a:r>
              <a:rPr lang="en-CA" sz="1100" dirty="0" smtClean="0"/>
              <a:t>Kraus </a:t>
            </a:r>
            <a:r>
              <a:rPr lang="en-CA" sz="1100" dirty="0"/>
              <a:t>OZ, Ba LJ, Frey B. Classifying and Segmenting Microscopy Images Using Convolutional Multiple Instance Learning. 2015 Nov 17; </a:t>
            </a:r>
          </a:p>
        </p:txBody>
      </p:sp>
    </p:spTree>
    <p:extLst>
      <p:ext uri="{BB962C8B-B14F-4D97-AF65-F5344CB8AC3E}">
        <p14:creationId xmlns:p14="http://schemas.microsoft.com/office/powerpoint/2010/main" val="14672908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CNN Architecture and Training</a:t>
            </a:r>
            <a:endParaRPr lang="en-CA" dirty="0"/>
          </a:p>
        </p:txBody>
      </p:sp>
      <p:pic>
        <p:nvPicPr>
          <p:cNvPr id="4" name="Content Placeholder 3"/>
          <p:cNvPicPr>
            <a:picLocks noGrp="1" noChangeAspect="1"/>
          </p:cNvPicPr>
          <p:nvPr>
            <p:ph idx="1"/>
          </p:nvPr>
        </p:nvPicPr>
        <p:blipFill rotWithShape="1">
          <a:blip r:embed="rId2"/>
          <a:srcRect l="67314" t="31818" r="15925" b="39899"/>
          <a:stretch/>
        </p:blipFill>
        <p:spPr>
          <a:xfrm>
            <a:off x="925830" y="1905000"/>
            <a:ext cx="5924550" cy="2811649"/>
          </a:xfrm>
          <a:prstGeom prst="rect">
            <a:avLst/>
          </a:prstGeom>
        </p:spPr>
      </p:pic>
      <p:cxnSp>
        <p:nvCxnSpPr>
          <p:cNvPr id="6" name="Straight Arrow Connector 5"/>
          <p:cNvCxnSpPr/>
          <p:nvPr/>
        </p:nvCxnSpPr>
        <p:spPr>
          <a:xfrm>
            <a:off x="2686050" y="4716649"/>
            <a:ext cx="76200" cy="283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36001" y="5000625"/>
            <a:ext cx="5182444" cy="646331"/>
          </a:xfrm>
          <a:prstGeom prst="rect">
            <a:avLst/>
          </a:prstGeom>
          <a:noFill/>
        </p:spPr>
        <p:txBody>
          <a:bodyPr wrap="none" rtlCol="0">
            <a:spAutoFit/>
          </a:bodyPr>
          <a:lstStyle/>
          <a:p>
            <a:pPr algn="ctr"/>
            <a:r>
              <a:rPr lang="en-CA" dirty="0" smtClean="0"/>
              <a:t>Convolutional network generates a probabilistic </a:t>
            </a:r>
            <a:br>
              <a:rPr lang="en-CA" dirty="0" smtClean="0"/>
            </a:br>
            <a:r>
              <a:rPr lang="en-CA" dirty="0" smtClean="0"/>
              <a:t>prediction for each class for each patch in the image. </a:t>
            </a:r>
            <a:endParaRPr lang="en-CA" dirty="0"/>
          </a:p>
        </p:txBody>
      </p:sp>
      <p:cxnSp>
        <p:nvCxnSpPr>
          <p:cNvPr id="9" name="Straight Arrow Connector 8"/>
          <p:cNvCxnSpPr/>
          <p:nvPr/>
        </p:nvCxnSpPr>
        <p:spPr>
          <a:xfrm flipV="1">
            <a:off x="5791200" y="2305051"/>
            <a:ext cx="1059180" cy="2190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764654" y="2021074"/>
            <a:ext cx="4391025" cy="1754326"/>
          </a:xfrm>
          <a:prstGeom prst="rect">
            <a:avLst/>
          </a:prstGeom>
          <a:noFill/>
        </p:spPr>
        <p:txBody>
          <a:bodyPr wrap="square" rtlCol="0">
            <a:spAutoFit/>
          </a:bodyPr>
          <a:lstStyle/>
          <a:p>
            <a:r>
              <a:rPr lang="en-CA" u="sng" dirty="0" smtClean="0"/>
              <a:t>Multiple instance learning layer:</a:t>
            </a:r>
          </a:p>
          <a:p>
            <a:r>
              <a:rPr lang="en-CA" dirty="0" smtClean="0"/>
              <a:t>Aggregates instance (patch) probabilities for each class into a single image-wide probability (unlike conventional MIL strategies, which outputs a positive binary label if even one instance is positive.)</a:t>
            </a:r>
            <a:endParaRPr lang="en-CA" dirty="0"/>
          </a:p>
        </p:txBody>
      </p:sp>
      <p:sp>
        <p:nvSpPr>
          <p:cNvPr id="12" name="TextBox 11"/>
          <p:cNvSpPr txBox="1"/>
          <p:nvPr/>
        </p:nvSpPr>
        <p:spPr>
          <a:xfrm>
            <a:off x="6764654" y="3986944"/>
            <a:ext cx="4379595" cy="1200329"/>
          </a:xfrm>
          <a:prstGeom prst="rect">
            <a:avLst/>
          </a:prstGeom>
          <a:noFill/>
        </p:spPr>
        <p:txBody>
          <a:bodyPr wrap="square" rtlCol="0">
            <a:spAutoFit/>
          </a:bodyPr>
          <a:lstStyle/>
          <a:p>
            <a:r>
              <a:rPr lang="en-CA" u="sng" dirty="0" smtClean="0"/>
              <a:t>Training:</a:t>
            </a:r>
          </a:p>
          <a:p>
            <a:r>
              <a:rPr lang="en-CA" dirty="0" smtClean="0"/>
              <a:t>Image-wide labels can thus be provided to train the output of the MIL layer (as opposed to single cell labels.) </a:t>
            </a:r>
            <a:endParaRPr lang="en-CA" dirty="0"/>
          </a:p>
        </p:txBody>
      </p:sp>
    </p:spTree>
    <p:extLst>
      <p:ext uri="{BB962C8B-B14F-4D97-AF65-F5344CB8AC3E}">
        <p14:creationId xmlns:p14="http://schemas.microsoft.com/office/powerpoint/2010/main" val="3080363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Output</a:t>
            </a:r>
            <a:endParaRPr lang="en-CA" dirty="0"/>
          </a:p>
        </p:txBody>
      </p:sp>
      <p:sp>
        <p:nvSpPr>
          <p:cNvPr id="3" name="Content Placeholder 2"/>
          <p:cNvSpPr>
            <a:spLocks noGrp="1"/>
          </p:cNvSpPr>
          <p:nvPr>
            <p:ph idx="1"/>
          </p:nvPr>
        </p:nvSpPr>
        <p:spPr>
          <a:xfrm>
            <a:off x="1097280" y="1845734"/>
            <a:ext cx="10058400" cy="773641"/>
          </a:xfrm>
        </p:spPr>
        <p:txBody>
          <a:bodyPr/>
          <a:lstStyle/>
          <a:p>
            <a:r>
              <a:rPr lang="en-CA" dirty="0" smtClean="0"/>
              <a:t>The MIL Pooling Layer learns to output classification predictions for a full image, but the CNN also learns to output class-specific feature maps. </a:t>
            </a:r>
            <a:endParaRPr lang="en-CA" dirty="0"/>
          </a:p>
        </p:txBody>
      </p:sp>
      <p:pic>
        <p:nvPicPr>
          <p:cNvPr id="4" name="Picture 3"/>
          <p:cNvPicPr>
            <a:picLocks noChangeAspect="1"/>
          </p:cNvPicPr>
          <p:nvPr/>
        </p:nvPicPr>
        <p:blipFill rotWithShape="1">
          <a:blip r:embed="rId2"/>
          <a:srcRect l="64715" t="28129" r="14759" b="31169"/>
          <a:stretch/>
        </p:blipFill>
        <p:spPr>
          <a:xfrm>
            <a:off x="1097280" y="2619375"/>
            <a:ext cx="6366776" cy="3550701"/>
          </a:xfrm>
          <a:prstGeom prst="rect">
            <a:avLst/>
          </a:prstGeom>
        </p:spPr>
      </p:pic>
      <p:sp>
        <p:nvSpPr>
          <p:cNvPr id="5" name="Content Placeholder 2"/>
          <p:cNvSpPr txBox="1">
            <a:spLocks/>
          </p:cNvSpPr>
          <p:nvPr/>
        </p:nvSpPr>
        <p:spPr>
          <a:xfrm>
            <a:off x="7464056" y="2580610"/>
            <a:ext cx="3691624" cy="367133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CA" u="sng" dirty="0" smtClean="0">
                <a:solidFill>
                  <a:schemeClr val="accent2"/>
                </a:solidFill>
              </a:rPr>
              <a:t>Note</a:t>
            </a:r>
            <a:r>
              <a:rPr lang="en-CA" dirty="0" smtClean="0"/>
              <a:t>: Former output is useful for classification, but feature maps are also very useful in facilitating unsupervised approaches because they can “</a:t>
            </a:r>
            <a:r>
              <a:rPr lang="en-CA" dirty="0" err="1" smtClean="0"/>
              <a:t>unmix</a:t>
            </a:r>
            <a:r>
              <a:rPr lang="en-CA" dirty="0" smtClean="0"/>
              <a:t>” a heterogeneous sample of cells.  </a:t>
            </a:r>
            <a:endParaRPr lang="en-CA" dirty="0"/>
          </a:p>
        </p:txBody>
      </p:sp>
    </p:spTree>
    <p:extLst>
      <p:ext uri="{BB962C8B-B14F-4D97-AF65-F5344CB8AC3E}">
        <p14:creationId xmlns:p14="http://schemas.microsoft.com/office/powerpoint/2010/main" val="3727165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CA" u="sng" dirty="0" smtClean="0"/>
              <a:t>Performance</a:t>
            </a:r>
            <a:endParaRPr lang="en-CA" u="sng" dirty="0"/>
          </a:p>
        </p:txBody>
      </p:sp>
      <p:sp>
        <p:nvSpPr>
          <p:cNvPr id="3" name="Content Placeholder 2"/>
          <p:cNvSpPr txBox="1">
            <a:spLocks/>
          </p:cNvSpPr>
          <p:nvPr/>
        </p:nvSpPr>
        <p:spPr>
          <a:xfrm>
            <a:off x="1097280" y="1011981"/>
            <a:ext cx="10058400" cy="66355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CA" dirty="0" smtClean="0"/>
              <a:t>Evaluated on classification tasks for yeast localization datasets and breast cancer mechanism-of-action datasets. </a:t>
            </a:r>
            <a:endParaRPr lang="en-CA" dirty="0"/>
          </a:p>
        </p:txBody>
      </p:sp>
      <p:pic>
        <p:nvPicPr>
          <p:cNvPr id="4" name="Picture 3"/>
          <p:cNvPicPr>
            <a:picLocks noChangeAspect="1"/>
          </p:cNvPicPr>
          <p:nvPr/>
        </p:nvPicPr>
        <p:blipFill rotWithShape="1">
          <a:blip r:embed="rId2"/>
          <a:srcRect l="64279" t="35714" r="14613" b="45225"/>
          <a:stretch/>
        </p:blipFill>
        <p:spPr>
          <a:xfrm>
            <a:off x="485232" y="1675531"/>
            <a:ext cx="7720604" cy="1960804"/>
          </a:xfrm>
          <a:prstGeom prst="rect">
            <a:avLst/>
          </a:prstGeom>
        </p:spPr>
      </p:pic>
      <p:pic>
        <p:nvPicPr>
          <p:cNvPr id="5" name="Picture 4"/>
          <p:cNvPicPr>
            <a:picLocks noChangeAspect="1"/>
          </p:cNvPicPr>
          <p:nvPr/>
        </p:nvPicPr>
        <p:blipFill rotWithShape="1">
          <a:blip r:embed="rId3"/>
          <a:srcRect l="64780" t="36082" r="15889" b="44656"/>
          <a:stretch/>
        </p:blipFill>
        <p:spPr>
          <a:xfrm>
            <a:off x="485232" y="3636335"/>
            <a:ext cx="7070651" cy="1981539"/>
          </a:xfrm>
          <a:prstGeom prst="rect">
            <a:avLst/>
          </a:prstGeom>
        </p:spPr>
      </p:pic>
      <p:sp>
        <p:nvSpPr>
          <p:cNvPr id="7" name="Content Placeholder 2"/>
          <p:cNvSpPr txBox="1">
            <a:spLocks/>
          </p:cNvSpPr>
          <p:nvPr/>
        </p:nvSpPr>
        <p:spPr>
          <a:xfrm>
            <a:off x="7852047" y="4274947"/>
            <a:ext cx="3913909" cy="1041853"/>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CA" sz="1800" dirty="0" smtClean="0"/>
              <a:t>Outperforms current yeast localization classification method, but not breast cancer mechanism of action.</a:t>
            </a:r>
          </a:p>
          <a:p>
            <a:endParaRPr lang="en-CA" dirty="0"/>
          </a:p>
        </p:txBody>
      </p:sp>
    </p:spTree>
    <p:extLst>
      <p:ext uri="{BB962C8B-B14F-4D97-AF65-F5344CB8AC3E}">
        <p14:creationId xmlns:p14="http://schemas.microsoft.com/office/powerpoint/2010/main" val="3725012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Conclusions</a:t>
            </a:r>
            <a:endParaRPr lang="en-CA" dirty="0"/>
          </a:p>
        </p:txBody>
      </p:sp>
      <p:sp>
        <p:nvSpPr>
          <p:cNvPr id="3" name="Content Placeholder 2"/>
          <p:cNvSpPr>
            <a:spLocks noGrp="1"/>
          </p:cNvSpPr>
          <p:nvPr>
            <p:ph idx="1"/>
          </p:nvPr>
        </p:nvSpPr>
        <p:spPr/>
        <p:txBody>
          <a:bodyPr/>
          <a:lstStyle/>
          <a:p>
            <a:r>
              <a:rPr lang="en-CA" dirty="0" smtClean="0"/>
              <a:t>Application of CNN to cellular images a very new prospect. Paper demonstrates how to overcome inherent issues with lack of ground truths for these datasets. </a:t>
            </a:r>
          </a:p>
          <a:p>
            <a:r>
              <a:rPr lang="en-CA" dirty="0" smtClean="0"/>
              <a:t>Performance on yeast localization classification is good; performance on breast cancer mechanism-of-action classification is weaker than traditional approach, but there are reasons for this – method still avoids segmentation as a predefining step. </a:t>
            </a:r>
          </a:p>
          <a:p>
            <a:r>
              <a:rPr lang="en-CA" dirty="0" smtClean="0"/>
              <a:t>While paper focuses upon evaluation of classification output, the feature map output is also extremely interesting for biologists: heterogeneous samples often make biological image data difficult to profile, method could facilitate an “</a:t>
            </a:r>
            <a:r>
              <a:rPr lang="en-CA" dirty="0" err="1" smtClean="0"/>
              <a:t>unmixing</a:t>
            </a:r>
            <a:r>
              <a:rPr lang="en-CA" dirty="0" smtClean="0"/>
              <a:t>” and separate profiling of each class within an image. </a:t>
            </a:r>
            <a:endParaRPr lang="en-CA" dirty="0"/>
          </a:p>
        </p:txBody>
      </p:sp>
    </p:spTree>
    <p:extLst>
      <p:ext uri="{BB962C8B-B14F-4D97-AF65-F5344CB8AC3E}">
        <p14:creationId xmlns:p14="http://schemas.microsoft.com/office/powerpoint/2010/main" val="3830708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t>Cell Fluorescent Microscopy and Localization Classification</a:t>
            </a:r>
            <a:endParaRPr lang="en-CA" sz="3200" dirty="0"/>
          </a:p>
        </p:txBody>
      </p:sp>
      <p:sp>
        <p:nvSpPr>
          <p:cNvPr id="3" name="Content Placeholder 2"/>
          <p:cNvSpPr>
            <a:spLocks noGrp="1"/>
          </p:cNvSpPr>
          <p:nvPr>
            <p:ph idx="1"/>
          </p:nvPr>
        </p:nvSpPr>
        <p:spPr>
          <a:xfrm>
            <a:off x="1097281" y="1845734"/>
            <a:ext cx="4222866" cy="980593"/>
          </a:xfrm>
        </p:spPr>
        <p:txBody>
          <a:bodyPr/>
          <a:lstStyle/>
          <a:p>
            <a:r>
              <a:rPr lang="en-CA" dirty="0" smtClean="0"/>
              <a:t>Biologists can tag proteins with green fluorescent protein (GFP) to make proteins glow under a microscope.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929" t="3515" r="47685" b="62924"/>
          <a:stretch/>
        </p:blipFill>
        <p:spPr>
          <a:xfrm>
            <a:off x="8508075" y="2706640"/>
            <a:ext cx="2984269" cy="230154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7381" t="43152" r="1766" b="38545"/>
          <a:stretch/>
        </p:blipFill>
        <p:spPr>
          <a:xfrm>
            <a:off x="5320147" y="1903922"/>
            <a:ext cx="2842954" cy="1255222"/>
          </a:xfrm>
          <a:prstGeom prst="rect">
            <a:avLst/>
          </a:prstGeom>
        </p:spPr>
      </p:pic>
      <p:pic>
        <p:nvPicPr>
          <p:cNvPr id="1026" name="Picture 2" descr="http://www.biologycorner.com/resources/cell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900" y="3790912"/>
            <a:ext cx="3176753" cy="243532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a:off x="5860473" y="2706640"/>
            <a:ext cx="8312" cy="18986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627719" y="3961862"/>
            <a:ext cx="3554381" cy="15944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a:off x="758017" y="2926389"/>
            <a:ext cx="3370909" cy="193547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CA" dirty="0"/>
              <a:t>One goal: use these images to label each cell, protein, or sample with the organelle that the protein localizes to. (Classification problem)</a:t>
            </a:r>
          </a:p>
        </p:txBody>
      </p:sp>
      <p:sp>
        <p:nvSpPr>
          <p:cNvPr id="17" name="Content Placeholder 2"/>
          <p:cNvSpPr txBox="1">
            <a:spLocks/>
          </p:cNvSpPr>
          <p:nvPr/>
        </p:nvSpPr>
        <p:spPr>
          <a:xfrm>
            <a:off x="827115" y="4605251"/>
            <a:ext cx="3646785" cy="151291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CA" dirty="0" smtClean="0"/>
              <a:t>High content screening can generate 10</a:t>
            </a:r>
            <a:r>
              <a:rPr lang="en-CA" baseline="30000" dirty="0" smtClean="0"/>
              <a:t>5</a:t>
            </a:r>
            <a:r>
              <a:rPr lang="en-CA" dirty="0" smtClean="0"/>
              <a:t> images every day – automated image analysis techniques are needed! </a:t>
            </a:r>
          </a:p>
        </p:txBody>
      </p:sp>
      <p:sp>
        <p:nvSpPr>
          <p:cNvPr id="15" name="TextBox 14"/>
          <p:cNvSpPr txBox="1"/>
          <p:nvPr/>
        </p:nvSpPr>
        <p:spPr>
          <a:xfrm>
            <a:off x="6062276" y="6118167"/>
            <a:ext cx="1911101" cy="230832"/>
          </a:xfrm>
          <a:prstGeom prst="rect">
            <a:avLst/>
          </a:prstGeom>
          <a:noFill/>
        </p:spPr>
        <p:txBody>
          <a:bodyPr wrap="none" rtlCol="0">
            <a:spAutoFit/>
          </a:bodyPr>
          <a:lstStyle/>
          <a:p>
            <a:r>
              <a:rPr lang="en-CA" sz="900" dirty="0" smtClean="0"/>
              <a:t>Image from www.biologycorner.com</a:t>
            </a:r>
            <a:endParaRPr lang="en-CA" sz="900" dirty="0"/>
          </a:p>
        </p:txBody>
      </p:sp>
    </p:spTree>
    <p:extLst>
      <p:ext uri="{BB962C8B-B14F-4D97-AF65-F5344CB8AC3E}">
        <p14:creationId xmlns:p14="http://schemas.microsoft.com/office/powerpoint/2010/main" val="810082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Challenges of Microscopy Images</a:t>
            </a:r>
            <a:endParaRPr lang="en-CA" dirty="0"/>
          </a:p>
        </p:txBody>
      </p:sp>
      <p:sp>
        <p:nvSpPr>
          <p:cNvPr id="3" name="Content Placeholder 2"/>
          <p:cNvSpPr>
            <a:spLocks noGrp="1"/>
          </p:cNvSpPr>
          <p:nvPr>
            <p:ph idx="1"/>
          </p:nvPr>
        </p:nvSpPr>
        <p:spPr>
          <a:xfrm>
            <a:off x="1097280" y="1845734"/>
            <a:ext cx="10058400" cy="423641"/>
          </a:xfrm>
        </p:spPr>
        <p:txBody>
          <a:bodyPr>
            <a:normAutofit fontScale="92500" lnSpcReduction="10000"/>
          </a:bodyPr>
          <a:lstStyle/>
          <a:p>
            <a:pPr algn="ctr"/>
            <a:r>
              <a:rPr lang="en-CA" dirty="0" smtClean="0"/>
              <a:t>“</a:t>
            </a:r>
            <a:r>
              <a:rPr lang="en-CA" sz="2800" dirty="0" smtClean="0"/>
              <a:t>What you see isn’t what you get.”</a:t>
            </a:r>
            <a:endParaRPr lang="en-CA" sz="2800" dirty="0"/>
          </a:p>
        </p:txBody>
      </p:sp>
      <p:pic>
        <p:nvPicPr>
          <p:cNvPr id="2050" name="Picture 2" descr="http://www.zeiss.com/content/microscopy/international/website/en_de/desktop/solutions/references/spectral-imaging/introduction-to-spectral-imaging-and-linear-unmixing/_jcr_content/mainpar/inpagetabs_8060/tab-13795915496/corpimageml_6c15/image.img.jpg/1438848117424.jpg/spectral-imaging-intro8.jpg"/>
          <p:cNvPicPr>
            <a:picLocks noChangeAspect="1" noChangeArrowheads="1"/>
          </p:cNvPicPr>
          <p:nvPr/>
        </p:nvPicPr>
        <p:blipFill rotWithShape="1">
          <a:blip r:embed="rId2">
            <a:extLst>
              <a:ext uri="{28A0092B-C50C-407E-A947-70E740481C1C}">
                <a14:useLocalDpi xmlns:a14="http://schemas.microsoft.com/office/drawing/2010/main" val="0"/>
              </a:ext>
            </a:extLst>
          </a:blip>
          <a:srcRect t="10823" r="11261" b="6792"/>
          <a:stretch/>
        </p:blipFill>
        <p:spPr bwMode="auto">
          <a:xfrm>
            <a:off x="1654291" y="2504564"/>
            <a:ext cx="4023360" cy="1961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gapixel interline CCD vs. Luca-R EMCC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651" y="2466427"/>
            <a:ext cx="4271133" cy="26015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70914" y="5150688"/>
            <a:ext cx="4208606" cy="307777"/>
          </a:xfrm>
          <a:prstGeom prst="rect">
            <a:avLst/>
          </a:prstGeom>
        </p:spPr>
        <p:txBody>
          <a:bodyPr wrap="square">
            <a:spAutoFit/>
          </a:bodyPr>
          <a:lstStyle/>
          <a:p>
            <a:pPr algn="ctr"/>
            <a:r>
              <a:rPr lang="en-CA" sz="700" dirty="0">
                <a:solidFill>
                  <a:srgbClr val="000000"/>
                </a:solidFill>
                <a:latin typeface="Times New Roman" panose="02020603050405020304" pitchFamily="18" charset="0"/>
              </a:rPr>
              <a:t>"Resources: Spectral Imaging." Zeiss, </a:t>
            </a:r>
            <a:r>
              <a:rPr lang="en-CA" sz="700" dirty="0" err="1">
                <a:solidFill>
                  <a:srgbClr val="000000"/>
                </a:solidFill>
                <a:latin typeface="Times New Roman" panose="02020603050405020304" pitchFamily="18" charset="0"/>
              </a:rPr>
              <a:t>n.d.</a:t>
            </a:r>
            <a:r>
              <a:rPr lang="en-CA" sz="700" dirty="0">
                <a:solidFill>
                  <a:srgbClr val="000000"/>
                </a:solidFill>
                <a:latin typeface="Times New Roman" panose="02020603050405020304" pitchFamily="18" charset="0"/>
              </a:rPr>
              <a:t> Web. 14 Mar. 2016. &lt;http://www.zeiss.com/microscopy/en_de/solutions/reference/spectral-imaging/introduction.html&gt;.</a:t>
            </a:r>
            <a:endParaRPr lang="en-CA" sz="700" dirty="0"/>
          </a:p>
        </p:txBody>
      </p:sp>
      <p:sp>
        <p:nvSpPr>
          <p:cNvPr id="5" name="Rectangle 4"/>
          <p:cNvSpPr/>
          <p:nvPr/>
        </p:nvSpPr>
        <p:spPr>
          <a:xfrm>
            <a:off x="1621040" y="4618673"/>
            <a:ext cx="4089861" cy="415498"/>
          </a:xfrm>
          <a:prstGeom prst="rect">
            <a:avLst/>
          </a:prstGeom>
        </p:spPr>
        <p:txBody>
          <a:bodyPr wrap="square">
            <a:spAutoFit/>
          </a:bodyPr>
          <a:lstStyle/>
          <a:p>
            <a:pPr algn="ctr"/>
            <a:r>
              <a:rPr lang="en-CA" sz="700" dirty="0">
                <a:solidFill>
                  <a:srgbClr val="000000"/>
                </a:solidFill>
                <a:latin typeface="Times New Roman" panose="02020603050405020304" pitchFamily="18" charset="0"/>
              </a:rPr>
              <a:t>"Luca-R EMCCD versus interline CCD cameras for cell microscopy applications." Microscopy and Analysis, </a:t>
            </a:r>
            <a:r>
              <a:rPr lang="en-CA" sz="700" dirty="0" err="1">
                <a:solidFill>
                  <a:srgbClr val="000000"/>
                </a:solidFill>
                <a:latin typeface="Times New Roman" panose="02020603050405020304" pitchFamily="18" charset="0"/>
              </a:rPr>
              <a:t>n.d.</a:t>
            </a:r>
            <a:r>
              <a:rPr lang="en-CA" sz="700" dirty="0">
                <a:solidFill>
                  <a:srgbClr val="000000"/>
                </a:solidFill>
                <a:latin typeface="Times New Roman" panose="02020603050405020304" pitchFamily="18" charset="0"/>
              </a:rPr>
              <a:t> Web. 14 Mar. 2016. &lt;http://www.microscopy-analysis.com/editorials/editorial-listings/luca-r-emccd-versus-interline-ccd-cameras-cell-microscopy-applications&gt;.</a:t>
            </a:r>
            <a:endParaRPr lang="en-CA" sz="700" dirty="0"/>
          </a:p>
        </p:txBody>
      </p:sp>
    </p:spTree>
    <p:extLst>
      <p:ext uri="{BB962C8B-B14F-4D97-AF65-F5344CB8AC3E}">
        <p14:creationId xmlns:p14="http://schemas.microsoft.com/office/powerpoint/2010/main" val="35344556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t>Challenges of Microscopy Images</a:t>
            </a:r>
          </a:p>
        </p:txBody>
      </p:sp>
      <p:sp>
        <p:nvSpPr>
          <p:cNvPr id="4" name="Content Placeholder 2"/>
          <p:cNvSpPr>
            <a:spLocks noGrp="1"/>
          </p:cNvSpPr>
          <p:nvPr>
            <p:ph idx="1"/>
          </p:nvPr>
        </p:nvSpPr>
        <p:spPr>
          <a:xfrm>
            <a:off x="1097280" y="1845734"/>
            <a:ext cx="10058400" cy="423641"/>
          </a:xfrm>
        </p:spPr>
        <p:txBody>
          <a:bodyPr>
            <a:noAutofit/>
          </a:bodyPr>
          <a:lstStyle/>
          <a:p>
            <a:pPr algn="ctr"/>
            <a:r>
              <a:rPr lang="en-CA" sz="2800" dirty="0" smtClean="0"/>
              <a:t>Tons of objects to keep track of!</a:t>
            </a:r>
            <a:endParaRPr lang="en-CA" sz="3600" dirty="0"/>
          </a:p>
        </p:txBody>
      </p:sp>
      <p:pic>
        <p:nvPicPr>
          <p:cNvPr id="5" name="Picture 4"/>
          <p:cNvPicPr>
            <a:picLocks noChangeAspect="1"/>
          </p:cNvPicPr>
          <p:nvPr/>
        </p:nvPicPr>
        <p:blipFill rotWithShape="1">
          <a:blip r:embed="rId2"/>
          <a:srcRect l="60833" t="11905" r="15774" b="25873"/>
          <a:stretch/>
        </p:blipFill>
        <p:spPr>
          <a:xfrm>
            <a:off x="3965998" y="2463474"/>
            <a:ext cx="4320963" cy="3232476"/>
          </a:xfrm>
          <a:prstGeom prst="rect">
            <a:avLst/>
          </a:prstGeom>
        </p:spPr>
      </p:pic>
    </p:spTree>
    <p:extLst>
      <p:ext uri="{BB962C8B-B14F-4D97-AF65-F5344CB8AC3E}">
        <p14:creationId xmlns:p14="http://schemas.microsoft.com/office/powerpoint/2010/main" val="28081069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2.ku.edu/~telab/LiveDea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5765" y="2744271"/>
            <a:ext cx="3260667" cy="21285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CA" dirty="0"/>
              <a:t>Challenges of Microscopy Images</a:t>
            </a:r>
          </a:p>
        </p:txBody>
      </p:sp>
      <p:sp>
        <p:nvSpPr>
          <p:cNvPr id="4" name="Content Placeholder 2"/>
          <p:cNvSpPr>
            <a:spLocks noGrp="1"/>
          </p:cNvSpPr>
          <p:nvPr>
            <p:ph idx="1"/>
          </p:nvPr>
        </p:nvSpPr>
        <p:spPr>
          <a:xfrm>
            <a:off x="1097280" y="1845734"/>
            <a:ext cx="10058400" cy="423641"/>
          </a:xfrm>
        </p:spPr>
        <p:txBody>
          <a:bodyPr>
            <a:noAutofit/>
          </a:bodyPr>
          <a:lstStyle/>
          <a:p>
            <a:pPr algn="ctr"/>
            <a:r>
              <a:rPr lang="en-CA" sz="2800" dirty="0" smtClean="0"/>
              <a:t>Cells are highly variable, and may be clustered/overlapping.</a:t>
            </a:r>
            <a:endParaRPr lang="en-CA" sz="3600" dirty="0"/>
          </a:p>
        </p:txBody>
      </p:sp>
      <p:pic>
        <p:nvPicPr>
          <p:cNvPr id="5" name="Picture 4"/>
          <p:cNvPicPr>
            <a:picLocks noChangeAspect="1"/>
          </p:cNvPicPr>
          <p:nvPr/>
        </p:nvPicPr>
        <p:blipFill rotWithShape="1">
          <a:blip r:embed="rId3"/>
          <a:srcRect l="60833" t="12518" r="15774" b="25874"/>
          <a:stretch/>
        </p:blipFill>
        <p:spPr>
          <a:xfrm>
            <a:off x="1097280" y="2744271"/>
            <a:ext cx="2873696" cy="2128585"/>
          </a:xfrm>
          <a:prstGeom prst="rect">
            <a:avLst/>
          </a:prstGeom>
        </p:spPr>
      </p:pic>
      <p:pic>
        <p:nvPicPr>
          <p:cNvPr id="4098" name="Picture 2" descr="Aurora kinase inhibi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550" y="2744271"/>
            <a:ext cx="2860461" cy="21285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86537" y="5347752"/>
            <a:ext cx="8479885" cy="369332"/>
          </a:xfrm>
          <a:prstGeom prst="rect">
            <a:avLst/>
          </a:prstGeom>
          <a:noFill/>
        </p:spPr>
        <p:txBody>
          <a:bodyPr wrap="none" rtlCol="0">
            <a:spAutoFit/>
          </a:bodyPr>
          <a:lstStyle/>
          <a:p>
            <a:r>
              <a:rPr lang="en-CA" dirty="0" smtClean="0"/>
              <a:t>Single cell ground truths are almost non-existent, especially working at the domain level.</a:t>
            </a:r>
            <a:endParaRPr lang="en-CA" dirty="0"/>
          </a:p>
        </p:txBody>
      </p:sp>
    </p:spTree>
    <p:extLst>
      <p:ext uri="{BB962C8B-B14F-4D97-AF65-F5344CB8AC3E}">
        <p14:creationId xmlns:p14="http://schemas.microsoft.com/office/powerpoint/2010/main" val="1336315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8444" y="1610360"/>
            <a:ext cx="9140771" cy="2893100"/>
          </a:xfrm>
          <a:prstGeom prst="rect">
            <a:avLst/>
          </a:prstGeom>
          <a:noFill/>
        </p:spPr>
        <p:txBody>
          <a:bodyPr wrap="none" rtlCol="0">
            <a:spAutoFit/>
          </a:bodyPr>
          <a:lstStyle/>
          <a:p>
            <a:pPr algn="ctr"/>
            <a:r>
              <a:rPr lang="en-CA" sz="5000" u="sng" dirty="0" smtClean="0"/>
              <a:t>Key Takeaway:</a:t>
            </a:r>
          </a:p>
          <a:p>
            <a:pPr algn="ctr"/>
            <a:r>
              <a:rPr lang="en-CA" sz="4400" dirty="0" smtClean="0"/>
              <a:t>Working with cell microscopy images </a:t>
            </a:r>
          </a:p>
          <a:p>
            <a:pPr algn="ctr"/>
            <a:r>
              <a:rPr lang="en-CA" sz="4400" dirty="0" smtClean="0"/>
              <a:t>poses a different set of challenges than</a:t>
            </a:r>
          </a:p>
          <a:p>
            <a:pPr algn="ctr"/>
            <a:r>
              <a:rPr lang="en-CA" sz="4400" dirty="0"/>
              <a:t>w</a:t>
            </a:r>
            <a:r>
              <a:rPr lang="en-CA" sz="4400" dirty="0" smtClean="0"/>
              <a:t>orking with natural images.</a:t>
            </a:r>
          </a:p>
        </p:txBody>
      </p:sp>
    </p:spTree>
    <p:extLst>
      <p:ext uri="{BB962C8B-B14F-4D97-AF65-F5344CB8AC3E}">
        <p14:creationId xmlns:p14="http://schemas.microsoft.com/office/powerpoint/2010/main" val="97797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Traditional Approaches</a:t>
            </a:r>
            <a:endParaRPr lang="en-CA" dirty="0"/>
          </a:p>
        </p:txBody>
      </p:sp>
      <p:sp>
        <p:nvSpPr>
          <p:cNvPr id="3" name="Content Placeholder 2"/>
          <p:cNvSpPr>
            <a:spLocks noGrp="1"/>
          </p:cNvSpPr>
          <p:nvPr>
            <p:ph idx="1"/>
          </p:nvPr>
        </p:nvSpPr>
        <p:spPr>
          <a:xfrm>
            <a:off x="4762500" y="1990725"/>
            <a:ext cx="6393180" cy="3429000"/>
          </a:xfrm>
        </p:spPr>
        <p:txBody>
          <a:bodyPr>
            <a:normAutofit/>
          </a:bodyPr>
          <a:lstStyle/>
          <a:p>
            <a:r>
              <a:rPr lang="en-CA" sz="2400" dirty="0" smtClean="0"/>
              <a:t>1 – Segment image into the single cell level. </a:t>
            </a:r>
            <a:r>
              <a:rPr lang="en-CA" sz="2400" dirty="0"/>
              <a:t/>
            </a:r>
            <a:br>
              <a:rPr lang="en-CA" sz="2400" dirty="0"/>
            </a:br>
            <a:r>
              <a:rPr lang="en-CA" sz="2400" dirty="0" smtClean="0"/>
              <a:t>2 – Classify single cells into localization classes. Sample localization class can be represented as a proportion of cell labels (e.g. 50% mitochondrial, 50% nuclear.)</a:t>
            </a:r>
          </a:p>
          <a:p>
            <a:endParaRPr lang="en-CA" sz="2400" u="sng" dirty="0" smtClean="0">
              <a:solidFill>
                <a:schemeClr val="accent2"/>
              </a:solidFill>
            </a:endParaRPr>
          </a:p>
          <a:p>
            <a:r>
              <a:rPr lang="en-CA" sz="2400" u="sng" dirty="0" smtClean="0">
                <a:solidFill>
                  <a:schemeClr val="accent2"/>
                </a:solidFill>
              </a:rPr>
              <a:t>Problem</a:t>
            </a:r>
            <a:r>
              <a:rPr lang="en-CA" sz="2400" dirty="0" smtClean="0"/>
              <a:t>: Pipeline relies upon accurate single cell segmentation. But this is not always possible due to issues outlined before!</a:t>
            </a:r>
          </a:p>
        </p:txBody>
      </p:sp>
      <p:pic>
        <p:nvPicPr>
          <p:cNvPr id="4" name="Picture 2" descr="An external file that holds a picture, illustration, etc.&#10;Object name is pcbi.1003085.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130" y="1845734"/>
            <a:ext cx="3055228" cy="43328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62500" y="5869094"/>
            <a:ext cx="6096000" cy="507831"/>
          </a:xfrm>
          <a:prstGeom prst="rect">
            <a:avLst/>
          </a:prstGeom>
        </p:spPr>
        <p:txBody>
          <a:bodyPr>
            <a:spAutoFit/>
          </a:bodyPr>
          <a:lstStyle/>
          <a:p>
            <a:r>
              <a:rPr lang="en-CA" sz="900" dirty="0"/>
              <a:t>Handfield LF, Chong YT, Simmons J, Andrews BJ, Moses AM. Unsupervised clustering of subcellular protein expression patterns in high-throughput microscopy images reveals protein complexes and functional relationships between proteins. </a:t>
            </a:r>
            <a:r>
              <a:rPr lang="en-CA" sz="900" dirty="0" err="1"/>
              <a:t>PLoS</a:t>
            </a:r>
            <a:r>
              <a:rPr lang="en-CA" sz="900" dirty="0"/>
              <a:t> </a:t>
            </a:r>
            <a:r>
              <a:rPr lang="en-CA" sz="900" dirty="0" err="1"/>
              <a:t>Comput</a:t>
            </a:r>
            <a:r>
              <a:rPr lang="en-CA" sz="900" dirty="0"/>
              <a:t> Biol. 2013;9(6):e1003085.</a:t>
            </a:r>
          </a:p>
        </p:txBody>
      </p:sp>
    </p:spTree>
    <p:extLst>
      <p:ext uri="{BB962C8B-B14F-4D97-AF65-F5344CB8AC3E}">
        <p14:creationId xmlns:p14="http://schemas.microsoft.com/office/powerpoint/2010/main" val="2669544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400" dirty="0" smtClean="0"/>
              <a:t>Approach used by Kraus </a:t>
            </a:r>
            <a:r>
              <a:rPr lang="en-CA" sz="4400" i="1" dirty="0" smtClean="0"/>
              <a:t>et al</a:t>
            </a:r>
            <a:r>
              <a:rPr lang="en-CA" sz="4400" dirty="0" smtClean="0"/>
              <a:t>.:</a:t>
            </a:r>
            <a:br>
              <a:rPr lang="en-CA" sz="4400" dirty="0" smtClean="0"/>
            </a:br>
            <a:r>
              <a:rPr lang="en-CA" sz="4400" dirty="0" smtClean="0"/>
              <a:t>Feature Maps</a:t>
            </a:r>
            <a:endParaRPr lang="en-CA" sz="4400" dirty="0"/>
          </a:p>
        </p:txBody>
      </p:sp>
      <p:pic>
        <p:nvPicPr>
          <p:cNvPr id="4" name="Content Placeholder 3"/>
          <p:cNvPicPr>
            <a:picLocks noGrp="1" noChangeAspect="1"/>
          </p:cNvPicPr>
          <p:nvPr>
            <p:ph idx="1"/>
          </p:nvPr>
        </p:nvPicPr>
        <p:blipFill rotWithShape="1">
          <a:blip r:embed="rId2"/>
          <a:srcRect l="69587" t="35055" r="6651" b="16472"/>
          <a:stretch/>
        </p:blipFill>
        <p:spPr>
          <a:xfrm>
            <a:off x="4758690" y="2048780"/>
            <a:ext cx="6873240" cy="3943350"/>
          </a:xfrm>
          <a:prstGeom prst="rect">
            <a:avLst/>
          </a:prstGeom>
        </p:spPr>
      </p:pic>
      <p:sp>
        <p:nvSpPr>
          <p:cNvPr id="6" name="Rectangle 5"/>
          <p:cNvSpPr/>
          <p:nvPr/>
        </p:nvSpPr>
        <p:spPr>
          <a:xfrm>
            <a:off x="5610225" y="5943600"/>
            <a:ext cx="6096000" cy="230832"/>
          </a:xfrm>
          <a:prstGeom prst="rect">
            <a:avLst/>
          </a:prstGeom>
        </p:spPr>
        <p:txBody>
          <a:bodyPr>
            <a:spAutoFit/>
          </a:bodyPr>
          <a:lstStyle/>
          <a:p>
            <a:r>
              <a:rPr lang="en-CA" sz="900" dirty="0"/>
              <a:t>Jonathan Long, et al. Fully convolutional networks for semantic segmentation. </a:t>
            </a:r>
            <a:r>
              <a:rPr lang="en-CA" sz="900" dirty="0" err="1"/>
              <a:t>arXiv</a:t>
            </a:r>
            <a:r>
              <a:rPr lang="en-CA" sz="900" dirty="0"/>
              <a:t> preprint arXiv:1411.4038, 2014</a:t>
            </a:r>
          </a:p>
        </p:txBody>
      </p:sp>
      <p:sp>
        <p:nvSpPr>
          <p:cNvPr id="8" name="Content Placeholder 2"/>
          <p:cNvSpPr txBox="1">
            <a:spLocks/>
          </p:cNvSpPr>
          <p:nvPr/>
        </p:nvSpPr>
        <p:spPr>
          <a:xfrm>
            <a:off x="1259205" y="2409172"/>
            <a:ext cx="4222866" cy="69744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CA" dirty="0" smtClean="0"/>
              <a:t>Previously used by Long </a:t>
            </a:r>
            <a:r>
              <a:rPr lang="en-CA" i="1" dirty="0" smtClean="0"/>
              <a:t>et al</a:t>
            </a:r>
            <a:r>
              <a:rPr lang="en-CA" dirty="0" smtClean="0"/>
              <a:t>. (2014) for semantic segmentation.  </a:t>
            </a:r>
          </a:p>
        </p:txBody>
      </p:sp>
      <p:sp>
        <p:nvSpPr>
          <p:cNvPr id="9" name="Content Placeholder 2"/>
          <p:cNvSpPr txBox="1">
            <a:spLocks/>
          </p:cNvSpPr>
          <p:nvPr/>
        </p:nvSpPr>
        <p:spPr>
          <a:xfrm>
            <a:off x="535824" y="4164446"/>
            <a:ext cx="4222866" cy="200998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CA" dirty="0" smtClean="0"/>
              <a:t>Uses a fully connected convolutional neural network to create class-wise probabilistic feature maps. </a:t>
            </a:r>
          </a:p>
        </p:txBody>
      </p:sp>
    </p:spTree>
    <p:extLst>
      <p:ext uri="{BB962C8B-B14F-4D97-AF65-F5344CB8AC3E}">
        <p14:creationId xmlns:p14="http://schemas.microsoft.com/office/powerpoint/2010/main" val="3253998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Key Advantages of Approach</a:t>
            </a:r>
            <a:endParaRPr lang="en-CA" dirty="0"/>
          </a:p>
        </p:txBody>
      </p:sp>
      <p:sp>
        <p:nvSpPr>
          <p:cNvPr id="3" name="Content Placeholder 2"/>
          <p:cNvSpPr>
            <a:spLocks noGrp="1"/>
          </p:cNvSpPr>
          <p:nvPr>
            <p:ph idx="1"/>
          </p:nvPr>
        </p:nvSpPr>
        <p:spPr/>
        <p:txBody>
          <a:bodyPr>
            <a:normAutofit/>
          </a:bodyPr>
          <a:lstStyle/>
          <a:p>
            <a:r>
              <a:rPr lang="en-CA" sz="2400" dirty="0" smtClean="0"/>
              <a:t>1 – </a:t>
            </a:r>
            <a:r>
              <a:rPr lang="en-CA" sz="2400" dirty="0" smtClean="0">
                <a:solidFill>
                  <a:schemeClr val="accent2"/>
                </a:solidFill>
              </a:rPr>
              <a:t>Segmentation prior to classification is not necessary</a:t>
            </a:r>
            <a:r>
              <a:rPr lang="en-CA" sz="2400" dirty="0" smtClean="0"/>
              <a:t>. Does not force a commitment to (potentially inaccurate) single cell segmentations.</a:t>
            </a:r>
          </a:p>
          <a:p>
            <a:r>
              <a:rPr lang="en-CA" sz="2400" dirty="0" smtClean="0"/>
              <a:t>2 – Cells tend to be roughly in the same range of size within a single image (there is little depth variance in microscopy images typically.) Thus, </a:t>
            </a:r>
            <a:r>
              <a:rPr lang="en-CA" sz="2400" dirty="0" smtClean="0">
                <a:solidFill>
                  <a:schemeClr val="accent2"/>
                </a:solidFill>
              </a:rPr>
              <a:t>image patch classifications are a good estimate of the proportion of cells of each class </a:t>
            </a:r>
            <a:r>
              <a:rPr lang="en-CA" sz="2400" dirty="0" smtClean="0"/>
              <a:t>within an image/sample. </a:t>
            </a:r>
            <a:r>
              <a:rPr lang="en-CA" sz="2400" dirty="0" smtClean="0">
                <a:solidFill>
                  <a:schemeClr val="accent2"/>
                </a:solidFill>
              </a:rPr>
              <a:t>Implemented through a MIL pooling layer</a:t>
            </a:r>
            <a:r>
              <a:rPr lang="en-CA" sz="2400" dirty="0" smtClean="0"/>
              <a:t>. </a:t>
            </a:r>
          </a:p>
          <a:p>
            <a:r>
              <a:rPr lang="en-CA" sz="2400" dirty="0" smtClean="0"/>
              <a:t>3 – Thanks to the MIL pooling layer, </a:t>
            </a:r>
            <a:r>
              <a:rPr lang="en-CA" sz="2400" dirty="0" smtClean="0">
                <a:solidFill>
                  <a:schemeClr val="accent2"/>
                </a:solidFill>
              </a:rPr>
              <a:t>training can be done with ground truth image labels</a:t>
            </a:r>
            <a:r>
              <a:rPr lang="en-CA" sz="2400" dirty="0" smtClean="0"/>
              <a:t>. This is good because we don’t usually have single cell ground truths for cell microscopy images. Image labels are much easier to generate given the huge number of cells in an image! </a:t>
            </a:r>
            <a:endParaRPr lang="en-CA" sz="2400" dirty="0"/>
          </a:p>
        </p:txBody>
      </p:sp>
    </p:spTree>
    <p:extLst>
      <p:ext uri="{BB962C8B-B14F-4D97-AF65-F5344CB8AC3E}">
        <p14:creationId xmlns:p14="http://schemas.microsoft.com/office/powerpoint/2010/main" val="2557922775"/>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docProps/app.xml><?xml version="1.0" encoding="utf-8"?>
<Properties xmlns="http://schemas.openxmlformats.org/officeDocument/2006/extended-properties" xmlns:vt="http://schemas.openxmlformats.org/officeDocument/2006/docPropsVTypes">
  <Template>Retrospect</Template>
  <TotalTime>11772</TotalTime>
  <Words>755</Words>
  <Application>Microsoft Office PowerPoint</Application>
  <PresentationFormat>Widescreen</PresentationFormat>
  <Paragraphs>50</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Calibri Light</vt:lpstr>
      <vt:lpstr>Times New Roman</vt:lpstr>
      <vt:lpstr>Retrospect</vt:lpstr>
      <vt:lpstr>Classifying and Segmenting Microscopy Images Using Convolutional Multiple Instance Learning</vt:lpstr>
      <vt:lpstr>Cell Fluorescent Microscopy and Localization Classification</vt:lpstr>
      <vt:lpstr>Challenges of Microscopy Images</vt:lpstr>
      <vt:lpstr>Challenges of Microscopy Images</vt:lpstr>
      <vt:lpstr>Challenges of Microscopy Images</vt:lpstr>
      <vt:lpstr>PowerPoint Presentation</vt:lpstr>
      <vt:lpstr>Traditional Approaches</vt:lpstr>
      <vt:lpstr>Approach used by Kraus et al.: Feature Maps</vt:lpstr>
      <vt:lpstr>Key Advantages of Approach</vt:lpstr>
      <vt:lpstr>CNN Architecture and Training</vt:lpstr>
      <vt:lpstr>Output</vt:lpstr>
      <vt:lpstr>PowerPoint Presentation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Lu</dc:creator>
  <cp:lastModifiedBy>Alex Lu</cp:lastModifiedBy>
  <cp:revision>29</cp:revision>
  <dcterms:created xsi:type="dcterms:W3CDTF">2016-03-09T14:33:35Z</dcterms:created>
  <dcterms:modified xsi:type="dcterms:W3CDTF">2016-03-23T21:00:50Z</dcterms:modified>
</cp:coreProperties>
</file>