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358" r:id="rId2"/>
    <p:sldId id="364" r:id="rId3"/>
    <p:sldId id="388" r:id="rId4"/>
    <p:sldId id="389" r:id="rId5"/>
    <p:sldId id="399" r:id="rId6"/>
    <p:sldId id="412" r:id="rId7"/>
    <p:sldId id="401" r:id="rId8"/>
    <p:sldId id="414" r:id="rId9"/>
    <p:sldId id="408" r:id="rId10"/>
    <p:sldId id="409" r:id="rId11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13DCCE-35B9-40F0-B998-65665C7DD039}">
  <a:tblStyle styleId="{B513DCCE-35B9-40F0-B998-65665C7DD0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/>
    <p:restoredTop sz="91565"/>
  </p:normalViewPr>
  <p:slideViewPr>
    <p:cSldViewPr snapToGrid="0" snapToObjects="1">
      <p:cViewPr varScale="1">
        <p:scale>
          <a:sx n="150" d="100"/>
          <a:sy n="150" d="100"/>
        </p:scale>
        <p:origin x="5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8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8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35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66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5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34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89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32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82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65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ewei-sun/slanggen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hyperlink" Target="https://doi.org/10.1162/tacl_a_0037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ewei-sun/slangg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61800" y="0"/>
            <a:ext cx="8782200" cy="23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 Computation Framework      for Slang Generation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99552" y="3156912"/>
            <a:ext cx="8123100" cy="1796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Zhewei Sun, Richard </a:t>
            </a:r>
            <a:r>
              <a:rPr lang="en" sz="2200" dirty="0" err="1"/>
              <a:t>Zemel</a:t>
            </a:r>
            <a:r>
              <a:rPr lang="en" sz="2200" dirty="0"/>
              <a:t>, and Yang Xu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Department of Computer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University of Toronto</a:t>
            </a: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387DD-8537-7F44-9856-D7E0A497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969" y="3564467"/>
            <a:ext cx="3108031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Code and data: </a:t>
            </a:r>
            <a:r>
              <a:rPr lang="en-CA" dirty="0">
                <a:hlinkClick r:id="rId3"/>
              </a:rPr>
              <a:t>https://github.com/zhewei-sun/slanggen</a:t>
            </a:r>
            <a:endParaRPr lang="en-CA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Link to paper: </a:t>
            </a:r>
            <a:r>
              <a:rPr lang="en-CA" dirty="0">
                <a:hlinkClick r:id="rId4"/>
              </a:rPr>
              <a:t>https://doi.org/10.1162/tacl_a_00378</a:t>
            </a: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37ECA-BFB3-F34D-9C61-2B295D11F7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60992" y="2362958"/>
            <a:ext cx="1492805" cy="149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FF8E6-1DC4-5B4F-9D8C-C3EAA60DFA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39823" y="2375535"/>
            <a:ext cx="1090430" cy="1502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277D5-FDF2-C64D-8920-06B39240DE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37" r="7736"/>
          <a:stretch/>
        </p:blipFill>
        <p:spPr>
          <a:xfrm>
            <a:off x="6929383" y="2380825"/>
            <a:ext cx="1064792" cy="1483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3CC9E9-95EB-674B-8EDB-2BCFFB8943FE}"/>
              </a:ext>
            </a:extLst>
          </p:cNvPr>
          <p:cNvSpPr txBox="1"/>
          <p:nvPr/>
        </p:nvSpPr>
        <p:spPr>
          <a:xfrm>
            <a:off x="921659" y="4072673"/>
            <a:ext cx="217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Zhewei Sun</a:t>
            </a:r>
          </a:p>
          <a:p>
            <a:pPr algn="ctr"/>
            <a:r>
              <a:rPr lang="en-US" sz="1600" dirty="0"/>
              <a:t>University of Toronto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27B5D-547F-D540-A997-29F76B53792A}"/>
              </a:ext>
            </a:extLst>
          </p:cNvPr>
          <p:cNvSpPr txBox="1"/>
          <p:nvPr/>
        </p:nvSpPr>
        <p:spPr>
          <a:xfrm>
            <a:off x="3625055" y="3983500"/>
            <a:ext cx="23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Richard </a:t>
            </a:r>
            <a:r>
              <a:rPr lang="en-US" sz="1600" dirty="0" err="1"/>
              <a:t>Zemel</a:t>
            </a:r>
            <a:endParaRPr lang="en-US" sz="1600" dirty="0"/>
          </a:p>
          <a:p>
            <a:pPr algn="ctr"/>
            <a:r>
              <a:rPr lang="en-US" sz="1600" dirty="0"/>
              <a:t>University of Toronto</a:t>
            </a:r>
          </a:p>
          <a:p>
            <a:pPr algn="ctr"/>
            <a:r>
              <a:rPr lang="en-US" sz="1600" dirty="0"/>
              <a:t>Vector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38593-88E7-0949-8F1F-2963F1A0B6CE}"/>
              </a:ext>
            </a:extLst>
          </p:cNvPr>
          <p:cNvSpPr txBox="1"/>
          <p:nvPr/>
        </p:nvSpPr>
        <p:spPr>
          <a:xfrm>
            <a:off x="6246430" y="3979599"/>
            <a:ext cx="2430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Yang Xu</a:t>
            </a:r>
          </a:p>
          <a:p>
            <a:pPr algn="ctr"/>
            <a:r>
              <a:rPr lang="en-US" sz="1600" dirty="0"/>
              <a:t>University of Toronto</a:t>
            </a:r>
          </a:p>
          <a:p>
            <a:pPr algn="ctr"/>
            <a:r>
              <a:rPr lang="en-US" sz="1600" dirty="0"/>
              <a:t>Vector Institute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0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1C626-E118-9A44-BB19-06C11B69F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460" y="1214525"/>
            <a:ext cx="4403938" cy="3842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32BDE-B091-AC4D-8AD5-106E4947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17566" y="1840775"/>
            <a:ext cx="4614733" cy="1588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9EE11F-315A-0144-9341-54787A83CB5D}"/>
              </a:ext>
            </a:extLst>
          </p:cNvPr>
          <p:cNvSpPr txBox="1"/>
          <p:nvPr/>
        </p:nvSpPr>
        <p:spPr>
          <a:xfrm>
            <a:off x="4783227" y="1480678"/>
            <a:ext cx="387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GPT2_LM ( “That salsa has quite a ___ to it.” 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A07C2B-D787-B741-A3D4-ED4ADE5D64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4460" y="1214524"/>
            <a:ext cx="4403937" cy="3842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5BBBFF-129E-8042-8429-0BC53B1CD1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4459" y="1214523"/>
            <a:ext cx="4403937" cy="3842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2F8C34-3CE7-974E-A104-AB637AF35E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4459" y="1214520"/>
            <a:ext cx="4403936" cy="38422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C3F5C1-639F-084C-A52F-6EA54D066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4456" y="1214520"/>
            <a:ext cx="4403936" cy="38422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67391B-8335-1349-AAEA-A83692E5EF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17565" y="1840370"/>
            <a:ext cx="4614733" cy="1588758"/>
          </a:xfrm>
          <a:prstGeom prst="rect">
            <a:avLst/>
          </a:prstGeom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Slang in Natural Language Processing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156C-56D7-514A-A8E7-282874417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Motivation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Slang is prevalent in natural text, but understudied in NLP!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Previous work has looked at how to process slang using the surrounding context:</a:t>
            </a: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CA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Seq2seq-based translation models for slang interpretation [Ni and Wang, 2017]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 err="1"/>
              <a:t>BiLSTM</a:t>
            </a:r>
            <a:r>
              <a:rPr lang="en-CA" dirty="0"/>
              <a:t>-CRF based models for slang detection [Pei et al., 2019]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The slang word itself provides valuable cues about the intended meaning.</a:t>
            </a: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How to model the semantics of slang?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Why certain words are picked to express a given meaning?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27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Slang Generation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BE507-C0AE-634F-B76D-A6041697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9" y="1017725"/>
            <a:ext cx="6948421" cy="3329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39487-9A87-6948-B017-2A67B3CC42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788" y="1017725"/>
            <a:ext cx="6948421" cy="3329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E3A6C-ACC1-6B48-94B6-3F06CA7784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788" y="1017724"/>
            <a:ext cx="6948418" cy="3329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599F2-B4A6-0642-B61F-A326BDACF2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7788" y="1017723"/>
            <a:ext cx="6948418" cy="3329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98926-89B6-B94E-BB55-DC490D90C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058" y="3330647"/>
            <a:ext cx="3256236" cy="15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Slang word-definition pairs from dictionaries:</a:t>
            </a:r>
          </a:p>
          <a:p>
            <a:pPr lvl="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939800" lvl="1" indent="-342900">
              <a:lnSpc>
                <a:spcPct val="100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-CA" sz="1800" dirty="0"/>
              <a:t>Online Slang Dictionary (OSD)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1,635 words and 2,979 slang definition sentences.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Contains POS and example usage context.</a:t>
            </a:r>
          </a:p>
          <a:p>
            <a:pPr marL="939800" lvl="1" indent="-342900">
              <a:lnSpc>
                <a:spcPct val="100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-CA" sz="1800" dirty="0"/>
              <a:t>Green’s Dictionary of Slang (</a:t>
            </a:r>
            <a:r>
              <a:rPr lang="en-CA" sz="1800" dirty="0" err="1"/>
              <a:t>GDoS</a:t>
            </a:r>
            <a:r>
              <a:rPr lang="en-CA" sz="1800" dirty="0"/>
              <a:t>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6,540 words and 29,300 slang definition sentences.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Contains POS and time of emergence.</a:t>
            </a:r>
          </a:p>
          <a:p>
            <a:pPr marL="939800" lvl="1" indent="-342900">
              <a:lnSpc>
                <a:spcPct val="100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-CA" sz="1800" dirty="0"/>
              <a:t>Urban Dictionary (UD)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1.464 words and 2,631 slang definition sentences.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CA" sz="1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Conventional senses from Online English Dictionary by Oxford (OD)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Urban data a</a:t>
            </a:r>
            <a:r>
              <a:rPr lang="en-CA" sz="1800" dirty="0"/>
              <a:t>vailable at </a:t>
            </a:r>
            <a:r>
              <a:rPr lang="en-CA" sz="1800" dirty="0">
                <a:hlinkClick r:id="rId3"/>
              </a:rPr>
              <a:t>https://github.com/zhewei-sun/slanggen</a:t>
            </a:r>
            <a:endParaRPr lang="en-CA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6688A-65D5-9F43-A8B7-CDE4E0269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Computational Framework - Overview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527980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CA" dirty="0"/>
              <a:t>Contextual prior model that makes a prediction based on the usage context.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CA" dirty="0"/>
              <a:t>Semantic model based on few-shot learning that matches the input slang sense to candidate words with close conventional senses.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CA" dirty="0"/>
              <a:t>Contrastively learned sense representation extracted from pairs of corresponding slang and conventional senses from data.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3ECBE94-B151-A546-AA80-42CFAF5458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6EA79-BF0B-3D41-BDFE-6B32F3F2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147" y="1671145"/>
            <a:ext cx="2922608" cy="1948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CC330-0570-914D-8C4D-BEA7BBDA03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09172" y="1576552"/>
            <a:ext cx="3911986" cy="2522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3FFB4C-E0A0-E346-A733-67C9F5DD8C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05147" y="2463231"/>
            <a:ext cx="1399966" cy="1147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B4E7D9-1D45-904A-8BF0-42B0EC8B73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2566" y="955778"/>
            <a:ext cx="2088072" cy="11620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F3385-0A44-E64A-9587-A51A877B17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40059" y="3383917"/>
            <a:ext cx="1879265" cy="11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679E-6 L -0.13836 0.053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26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34568E-6 L 0.05399 0.029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– Predicting Slang Word Choice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ROC curves for Online Slang Dictionary (OSD) test set: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b="1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B2473-43DF-B14D-88CC-D252E42C6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93867" y="1672533"/>
            <a:ext cx="4956265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E9E0-8DDD-5247-ADF3-19ADE598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93866" y="1672533"/>
            <a:ext cx="4956265" cy="331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B09C8-5163-D148-9633-1E8CB1FF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93865" y="1672533"/>
            <a:ext cx="4956265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- Summary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51075"/>
            <a:ext cx="816075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find similar results across all three datasets, consistent in cases where contextual information may not be available.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Novel slang usages can be predicted by training on historically emerged slang.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CA" dirty="0"/>
              <a:t>Contrastive training indeed brings closer the slang senses and their corresponding conventional senses. The effect is significant even on the test sets!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94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There exist predictable patterns of semantic shift in novel slang usages.</a:t>
            </a:r>
            <a:endParaRPr lang="en-CA" sz="1800" dirty="0"/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CA" sz="1800" baseline="-25000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Few-shot and contrastive learning schemes can be applied to extract such patterns from dictionary data.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The learned patterns can be used to generate flexible slang word usages that are novel.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2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{A84E939C-5690-184A-AF01-457A5E65128F}tf16401378</Template>
  <TotalTime>97061</TotalTime>
  <Words>464</Words>
  <Application>Microsoft Macintosh PowerPoint</Application>
  <PresentationFormat>On-screen Show (16:9)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Proxima Nova</vt:lpstr>
      <vt:lpstr>Arial</vt:lpstr>
      <vt:lpstr>Spearmint</vt:lpstr>
      <vt:lpstr>A Computation Framework      for Slang Generation</vt:lpstr>
      <vt:lpstr>Slang in Natural Language Processing</vt:lpstr>
      <vt:lpstr>Motivation</vt:lpstr>
      <vt:lpstr>Slang Generation</vt:lpstr>
      <vt:lpstr>Datasets</vt:lpstr>
      <vt:lpstr>Computational Framework - Overview</vt:lpstr>
      <vt:lpstr>Results – Predicting Slang Word Choice</vt:lpstr>
      <vt:lpstr>Results - Summary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Slang Choice via Contextualized Categorization</dc:title>
  <cp:lastModifiedBy>Zhewei Sun</cp:lastModifiedBy>
  <cp:revision>667</cp:revision>
  <cp:lastPrinted>2021-06-19T08:32:49Z</cp:lastPrinted>
  <dcterms:modified xsi:type="dcterms:W3CDTF">2022-07-06T22:03:34Z</dcterms:modified>
</cp:coreProperties>
</file>