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22"/>
  </p:notesMasterIdLst>
  <p:sldIdLst>
    <p:sldId id="358" r:id="rId2"/>
    <p:sldId id="416" r:id="rId3"/>
    <p:sldId id="426" r:id="rId4"/>
    <p:sldId id="427" r:id="rId5"/>
    <p:sldId id="425" r:id="rId6"/>
    <p:sldId id="428" r:id="rId7"/>
    <p:sldId id="430" r:id="rId8"/>
    <p:sldId id="433" r:id="rId9"/>
    <p:sldId id="434" r:id="rId10"/>
    <p:sldId id="435" r:id="rId11"/>
    <p:sldId id="436" r:id="rId12"/>
    <p:sldId id="437" r:id="rId13"/>
    <p:sldId id="439" r:id="rId14"/>
    <p:sldId id="440" r:id="rId15"/>
    <p:sldId id="438" r:id="rId16"/>
    <p:sldId id="408" r:id="rId17"/>
    <p:sldId id="409" r:id="rId18"/>
    <p:sldId id="445" r:id="rId19"/>
    <p:sldId id="442" r:id="rId20"/>
    <p:sldId id="444" r:id="rId21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13DCCE-35B9-40F0-B998-65665C7DD039}">
  <a:tblStyle styleId="{B513DCCE-35B9-40F0-B998-65665C7DD0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565"/>
  </p:normalViewPr>
  <p:slideViewPr>
    <p:cSldViewPr snapToGrid="0" snapToObjects="1">
      <p:cViewPr varScale="1">
        <p:scale>
          <a:sx n="143" d="100"/>
          <a:sy n="143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8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12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34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01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6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173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94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820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Aggregate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dirty="0"/>
              <a:t>One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55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5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79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32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49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65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69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60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75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50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5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ewei-sun/slanginterp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hyperlink" Target="https://arxiv.org/abs/2205.00616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61800" y="0"/>
            <a:ext cx="8782200" cy="23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Semantically Informed        Slang Interpretation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99552" y="3156912"/>
            <a:ext cx="8123100" cy="1796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Zhewei Sun, Richard </a:t>
            </a:r>
            <a:r>
              <a:rPr lang="en" sz="2200" dirty="0" err="1"/>
              <a:t>Zemel</a:t>
            </a:r>
            <a:r>
              <a:rPr lang="en" sz="2200" dirty="0"/>
              <a:t>, and Yang Xu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Department of Computer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University of Toronto</a:t>
            </a: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387DD-8537-7F44-9856-D7E0A497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969" y="3564467"/>
            <a:ext cx="3108031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Model – Slang semantics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23747-6223-50DB-A623-BA791CB6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39529" y="854583"/>
            <a:ext cx="4893957" cy="1985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54D57-BCF6-69F9-5795-1AB67D6B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2388" y="2916319"/>
            <a:ext cx="5250684" cy="214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89670-C324-4B78-25C0-A7BCA97B17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02388" y="2916319"/>
            <a:ext cx="5250684" cy="2140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E6BAD-0E95-C00D-C470-EB2FF009F6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02388" y="2916319"/>
            <a:ext cx="5221950" cy="214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CCAB9-980A-176E-E0F7-85F86720FD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911120" y="2938621"/>
            <a:ext cx="5204486" cy="2140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261345-140E-1117-1067-C193464D0A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9528" y="854583"/>
            <a:ext cx="4893956" cy="198588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4FB8CE8-72F7-840D-BF2E-7FA491F06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3754" y="4048211"/>
            <a:ext cx="300990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7894149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Each example usage sentence from a slang dictionary entry is used as an example (10% held out for testing):</a:t>
            </a:r>
          </a:p>
          <a:p>
            <a:pPr lvl="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939800" lvl="1" indent="-342900">
              <a:lnSpc>
                <a:spcPct val="100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-CA" sz="1800" dirty="0"/>
              <a:t>Online Slang Dictionary (OSD)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3,718 sentences from 2,979 slang definition entries.</a:t>
            </a:r>
          </a:p>
          <a:p>
            <a:pPr marL="939800" lvl="1" indent="-342900">
              <a:lnSpc>
                <a:spcPct val="150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-CA" sz="1800" dirty="0"/>
              <a:t>Urban Dictionary (UD)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Dataset from Ni and Wang (2017).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65,487 sentences where each corresponds to a slang definition entry.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CA" sz="1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Conventional definitions obtained from Online English Dictionary by Oxford (OD).</a:t>
            </a:r>
            <a:endParaRPr lang="en-CA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6688A-65D5-9F43-A8B7-CDE4E0269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827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– Slang interpretation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Evaluation: Rank the predicted definition against the </a:t>
            </a:r>
            <a:r>
              <a:rPr lang="en-CA" dirty="0" err="1"/>
              <a:t>groundtruth</a:t>
            </a:r>
            <a:r>
              <a:rPr lang="en-CA" dirty="0"/>
              <a:t> and 4 randomly sampled definitions using Sentence-BERT (SBERT). Report the mean-</a:t>
            </a:r>
            <a:r>
              <a:rPr lang="en-US" dirty="0"/>
              <a:t>reciprocal</a:t>
            </a:r>
            <a:r>
              <a:rPr lang="en-CA" dirty="0"/>
              <a:t> rank (MRR) of the </a:t>
            </a:r>
            <a:r>
              <a:rPr lang="en-CA" dirty="0" err="1"/>
              <a:t>groundtruth</a:t>
            </a:r>
            <a:r>
              <a:rPr lang="en-CA" dirty="0"/>
              <a:t> definition.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C52A7A-1883-CAEE-3A8C-FB92B6EB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908034" y="2178257"/>
            <a:ext cx="5327932" cy="28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– Slang interpretation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On OSD definition entries with more than one usage sentence, finetune the LM on one of the sentences and test on the rest: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C52A7A-1883-CAEE-3A8C-FB92B6EB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611939" y="1962275"/>
            <a:ext cx="5920122" cy="28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0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Slang translation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Translate sentences containing slang by first replacing the slang with an interpreted paraphrase: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DEFDC-441E-54CC-0D4B-247CC1F5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71528" y="1913791"/>
            <a:ext cx="5600943" cy="3073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FE23A2-109A-FB13-813F-BA7002A0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71528" y="1913791"/>
            <a:ext cx="5600941" cy="3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– Slang translation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Given a sentence containing a slang, apply the LM-based interpreter (with or without semantically informed slang interpretation (SSI)) before translating.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EB727D-09A4-0A1F-4462-1C1A5F8AD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61991"/>
              </p:ext>
            </p:extLst>
          </p:nvPr>
        </p:nvGraphicFramePr>
        <p:xfrm>
          <a:off x="482600" y="2259005"/>
          <a:ext cx="8178800" cy="1793887"/>
        </p:xfrm>
        <a:graphic>
          <a:graphicData uri="http://schemas.openxmlformats.org/drawingml/2006/table">
            <a:tbl>
              <a:tblPr firstRow="1" bandRow="1">
                <a:tableStyleId>{B513DCCE-35B9-40F0-B998-65665C7DD039}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41328185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4819339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860984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397471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03570539"/>
                    </a:ext>
                  </a:extLst>
                </a:gridCol>
                <a:gridCol w="714027">
                  <a:extLst>
                    <a:ext uri="{9D8B030D-6E8A-4147-A177-3AD203B41FA5}">
                      <a16:colId xmlns:a16="http://schemas.microsoft.com/office/drawing/2014/main" val="2956449595"/>
                    </a:ext>
                  </a:extLst>
                </a:gridCol>
                <a:gridCol w="836122">
                  <a:extLst>
                    <a:ext uri="{9D8B030D-6E8A-4147-A177-3AD203B41FA5}">
                      <a16:colId xmlns:a16="http://schemas.microsoft.com/office/drawing/2014/main" val="4074493980"/>
                    </a:ext>
                  </a:extLst>
                </a:gridCol>
                <a:gridCol w="824751">
                  <a:extLst>
                    <a:ext uri="{9D8B030D-6E8A-4147-A177-3AD203B41FA5}">
                      <a16:colId xmlns:a16="http://schemas.microsoft.com/office/drawing/2014/main" val="30039943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456388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2535113"/>
                    </a:ext>
                  </a:extLst>
                </a:gridCol>
              </a:tblGrid>
              <a:tr h="256616">
                <a:tc rowSpan="2"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sym typeface="Proxima Nova"/>
                        </a:rPr>
                        <a:t>Language Pairs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BLEU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BLEU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0" i="0" u="none" strike="noStrike" cap="none" dirty="0">
                        <a:solidFill>
                          <a:schemeClr val="accent3"/>
                        </a:solidFill>
                        <a:latin typeface="Proxima Nova"/>
                        <a:cs typeface="Arial"/>
                        <a:sym typeface="Arial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BLEURT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BLEURT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0" i="0" u="none" strike="noStrike" cap="none" dirty="0">
                        <a:solidFill>
                          <a:schemeClr val="accent3"/>
                        </a:solidFill>
                        <a:latin typeface="Proxima Nova"/>
                        <a:cs typeface="Arial"/>
                        <a:sym typeface="Arial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COMET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COMET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0" i="0" u="none" strike="noStrike" cap="none" dirty="0">
                        <a:solidFill>
                          <a:schemeClr val="accent3"/>
                        </a:solidFill>
                        <a:latin typeface="Proxima Nova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77105"/>
                  </a:ext>
                </a:extLst>
              </a:tr>
              <a:tr h="305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+ 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+ 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LM + 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14666"/>
                  </a:ext>
                </a:extLst>
              </a:tr>
              <a:tr h="591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EN → 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54.07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64.15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41.92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56.76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57.56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-0.28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104778"/>
                  </a:ext>
                </a:extLst>
              </a:tr>
              <a:tr h="591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EN →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56.43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63.27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64.02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49.61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63.74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63.75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-0.29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cs typeface="Arial"/>
                          <a:sym typeface="Arial"/>
                        </a:rPr>
                        <a:t>0.20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74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20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Knowledge about slang semantic extension can be incorporated to improve automated slang interpretation.</a:t>
            </a:r>
            <a:endParaRPr lang="en-CA" sz="1800" dirty="0"/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CA" sz="1800" baseline="-25000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Computational framework combining both semantic and contextual knowledge that effectively interpret and translate slang usage.</a:t>
            </a: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2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Code and data: </a:t>
            </a:r>
            <a:r>
              <a:rPr lang="en-CA" dirty="0">
                <a:hlinkClick r:id="rId3"/>
              </a:rPr>
              <a:t>https://github.com/zhewei-sun/slanginterp</a:t>
            </a:r>
            <a:endParaRPr lang="en-CA" dirty="0"/>
          </a:p>
          <a:p>
            <a:pPr marL="114300" lvl="0" indent="0">
              <a:lnSpc>
                <a:spcPct val="150000"/>
              </a:lnSpc>
              <a:buNone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Link to paper: </a:t>
            </a:r>
            <a:r>
              <a:rPr lang="en-CA" dirty="0">
                <a:hlinkClick r:id="rId4"/>
              </a:rPr>
              <a:t>https://arxiv.org/abs/2205.00616</a:t>
            </a: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37ECA-BFB3-F34D-9C61-2B295D11F7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60992" y="2362958"/>
            <a:ext cx="1492805" cy="149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FF8E6-1DC4-5B4F-9D8C-C3EAA60DFA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39823" y="2375535"/>
            <a:ext cx="1090430" cy="1502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277D5-FDF2-C64D-8920-06B39240DE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37" r="7736"/>
          <a:stretch/>
        </p:blipFill>
        <p:spPr>
          <a:xfrm>
            <a:off x="6929383" y="2380825"/>
            <a:ext cx="1064792" cy="1483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3CC9E9-95EB-674B-8EDB-2BCFFB8943FE}"/>
              </a:ext>
            </a:extLst>
          </p:cNvPr>
          <p:cNvSpPr txBox="1"/>
          <p:nvPr/>
        </p:nvSpPr>
        <p:spPr>
          <a:xfrm>
            <a:off x="921659" y="4072673"/>
            <a:ext cx="217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Zhewei Sun</a:t>
            </a:r>
          </a:p>
          <a:p>
            <a:pPr algn="ctr"/>
            <a:r>
              <a:rPr lang="en-US" sz="1600" dirty="0"/>
              <a:t>University of Toronto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27B5D-547F-D540-A997-29F76B53792A}"/>
              </a:ext>
            </a:extLst>
          </p:cNvPr>
          <p:cNvSpPr txBox="1"/>
          <p:nvPr/>
        </p:nvSpPr>
        <p:spPr>
          <a:xfrm>
            <a:off x="3625055" y="3983500"/>
            <a:ext cx="23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Richard </a:t>
            </a:r>
            <a:r>
              <a:rPr lang="en-US" sz="1600" dirty="0" err="1"/>
              <a:t>Zemel</a:t>
            </a:r>
            <a:endParaRPr lang="en-US" sz="1600" dirty="0"/>
          </a:p>
          <a:p>
            <a:pPr algn="ctr"/>
            <a:r>
              <a:rPr lang="en-US" sz="1600" dirty="0"/>
              <a:t>University of Toronto</a:t>
            </a:r>
          </a:p>
          <a:p>
            <a:pPr algn="ctr"/>
            <a:r>
              <a:rPr lang="en-US" sz="1600" dirty="0"/>
              <a:t>Vector Institute of 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38593-88E7-0949-8F1F-2963F1A0B6CE}"/>
              </a:ext>
            </a:extLst>
          </p:cNvPr>
          <p:cNvSpPr txBox="1"/>
          <p:nvPr/>
        </p:nvSpPr>
        <p:spPr>
          <a:xfrm>
            <a:off x="6246430" y="3979599"/>
            <a:ext cx="2430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Yang Xu</a:t>
            </a:r>
          </a:p>
          <a:p>
            <a:pPr algn="ctr"/>
            <a:r>
              <a:rPr lang="en-US" sz="1600" dirty="0"/>
              <a:t>University of Toronto</a:t>
            </a:r>
          </a:p>
          <a:p>
            <a:pPr algn="ctr"/>
            <a:r>
              <a:rPr lang="en-US" sz="1600" dirty="0"/>
              <a:t>Vector Institute of AI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0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Appendix – Slang translation plots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Given a sentence containing a slang, apply the LM-based interpreter (with or without semantically informed slang interpretation (SSI)) before translating.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8F69B-9EA7-DD7C-6E94-4A221ACC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2" y="2094753"/>
            <a:ext cx="2439667" cy="1217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C1979-DC78-FFD6-8DDF-302A78B1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71351" y="2094753"/>
            <a:ext cx="2439666" cy="1217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2B0A79-DE6B-189B-2634-DC15E3EA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4420" y="2128769"/>
            <a:ext cx="2439667" cy="1180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D6337B-8AE0-1E44-065F-9D94D3CD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8282" y="3625696"/>
            <a:ext cx="2439666" cy="1217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84A9A-8DF2-9331-27D2-CA659719A0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71351" y="3633721"/>
            <a:ext cx="2439667" cy="1201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EEF5C-48BB-0A25-E95A-441B24090B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184420" y="3643824"/>
            <a:ext cx="2439667" cy="1180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EE18B-20C1-38D1-BDDF-D4FC61606695}"/>
              </a:ext>
            </a:extLst>
          </p:cNvPr>
          <p:cNvSpPr txBox="1"/>
          <p:nvPr/>
        </p:nvSpPr>
        <p:spPr>
          <a:xfrm>
            <a:off x="186847" y="2349888"/>
            <a:ext cx="434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</a:t>
            </a:r>
          </a:p>
          <a:p>
            <a:r>
              <a:rPr lang="en-US" dirty="0"/>
              <a:t> →</a:t>
            </a:r>
          </a:p>
          <a:p>
            <a:pPr algn="ctr"/>
            <a:r>
              <a:rPr lang="en-US" dirty="0"/>
              <a:t>FR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36931C-2476-60E2-F339-02F7FA3B4615}"/>
              </a:ext>
            </a:extLst>
          </p:cNvPr>
          <p:cNvSpPr txBox="1"/>
          <p:nvPr/>
        </p:nvSpPr>
        <p:spPr>
          <a:xfrm>
            <a:off x="186847" y="3763781"/>
            <a:ext cx="434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</a:t>
            </a:r>
          </a:p>
          <a:p>
            <a:r>
              <a:rPr lang="en-US" dirty="0"/>
              <a:t> →</a:t>
            </a:r>
          </a:p>
          <a:p>
            <a:pPr algn="ctr"/>
            <a:r>
              <a:rPr lang="en-US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06096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Appendix – Interpretation examples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F7BC5BC-8F5C-5141-50ED-587FA64D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00" y="1884030"/>
            <a:ext cx="7623958" cy="1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Slang is a type of informal language that can frequently occur in natural conversations.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661F1C-6E40-FA7E-B002-AD832A94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22" y="1999525"/>
            <a:ext cx="5820555" cy="269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B2BC5-D124-CE4C-3E5A-9C5CA14C8C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61721" y="1999525"/>
            <a:ext cx="5820554" cy="269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C81AB-B51F-0EA8-C8F7-C38617F993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61721" y="1999525"/>
            <a:ext cx="5820554" cy="2698949"/>
          </a:xfrm>
          <a:prstGeom prst="rect">
            <a:avLst/>
          </a:prstGeom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Slang interpretation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Appendix – Translation examples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4A4B383D-FEF6-A955-8B3B-CDA3DCA0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81" y="1066771"/>
            <a:ext cx="7825838" cy="36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9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Previous approaches infer slang meaning from the usage context.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E.g. I got really ___ when my car broke down!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Seq2seq-based translation models for slang interpretation (Ni and Wang, 2017)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However, the context is generally underspecified: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F90E8-69BE-A614-23F8-5BB8AEF5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37840" y="3075074"/>
            <a:ext cx="5108478" cy="1825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F8DB2-8C90-FD81-52C5-4631F74D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7841" y="3075073"/>
            <a:ext cx="5108475" cy="1825751"/>
          </a:xfrm>
          <a:prstGeom prst="rect">
            <a:avLst/>
          </a:prstGeom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Context-based Interpretation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9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Encode the slang word’s morphological form (Ni and Wang, 2017).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Incorporate a model of slang semantic extension: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Given the conventional meaning of a word, how likely will it be used to express a meaning?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Can be used to infer the appropriateness of a meaning with respect to a word.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Consider both context and semantics when interpreting slang.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about the slang word?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formulation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680685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Input: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A slang expression within a sentence.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Usage context of the slang.</a:t>
            </a:r>
          </a:p>
          <a:p>
            <a:pPr lvl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Output: A definition for the slang expression in the given usage context.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69DC5BC7-788B-9143-9244-CFAA205B90B2}"/>
              </a:ext>
            </a:extLst>
          </p:cNvPr>
          <p:cNvSpPr txBox="1">
            <a:spLocks/>
          </p:cNvSpPr>
          <p:nvPr/>
        </p:nvSpPr>
        <p:spPr>
          <a:xfrm>
            <a:off x="6522408" y="1687076"/>
            <a:ext cx="1956620" cy="4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 algn="r">
              <a:lnSpc>
                <a:spcPct val="100000"/>
              </a:lnSpc>
              <a:buNone/>
            </a:pPr>
            <a:r>
              <a:rPr lang="en-CA" dirty="0">
                <a:solidFill>
                  <a:srgbClr val="0070C0"/>
                </a:solidFill>
              </a:rPr>
              <a:t>Steamed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61FD6B2E-857B-B045-8FD5-4BCA503342D3}"/>
              </a:ext>
            </a:extLst>
          </p:cNvPr>
          <p:cNvSpPr txBox="1">
            <a:spLocks/>
          </p:cNvSpPr>
          <p:nvPr/>
        </p:nvSpPr>
        <p:spPr>
          <a:xfrm>
            <a:off x="5034117" y="2231922"/>
            <a:ext cx="3438341" cy="4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 algn="r">
              <a:lnSpc>
                <a:spcPct val="100000"/>
              </a:lnSpc>
              <a:buNone/>
            </a:pPr>
            <a:r>
              <a:rPr lang="en-CA" dirty="0">
                <a:solidFill>
                  <a:srgbClr val="0070C0"/>
                </a:solidFill>
              </a:rPr>
              <a:t>I got really </a:t>
            </a:r>
            <a:r>
              <a:rPr lang="en-CA" dirty="0">
                <a:solidFill>
                  <a:srgbClr val="FF0000"/>
                </a:solidFill>
              </a:rPr>
              <a:t>steamed</a:t>
            </a:r>
            <a:r>
              <a:rPr lang="en-CA" dirty="0">
                <a:solidFill>
                  <a:srgbClr val="0070C0"/>
                </a:solidFill>
              </a:rPr>
              <a:t> when my car broke down!</a:t>
            </a: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AFFEABCC-BE36-E445-8BE9-A77795E8C731}"/>
              </a:ext>
            </a:extLst>
          </p:cNvPr>
          <p:cNvSpPr txBox="1">
            <a:spLocks/>
          </p:cNvSpPr>
          <p:nvPr/>
        </p:nvSpPr>
        <p:spPr>
          <a:xfrm>
            <a:off x="6521557" y="3099959"/>
            <a:ext cx="1956620" cy="4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 algn="r">
              <a:lnSpc>
                <a:spcPct val="100000"/>
              </a:lnSpc>
              <a:buNone/>
            </a:pPr>
            <a:r>
              <a:rPr lang="en-CA" dirty="0">
                <a:solidFill>
                  <a:srgbClr val="FF0000"/>
                </a:solidFill>
              </a:rPr>
              <a:t>Being angry.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7E857-3B19-8AB6-E928-1C30A8200653}"/>
              </a:ext>
            </a:extLst>
          </p:cNvPr>
          <p:cNvSpPr txBox="1"/>
          <p:nvPr/>
        </p:nvSpPr>
        <p:spPr>
          <a:xfrm>
            <a:off x="7956331" y="39518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E8D61-ED64-428B-7C41-658594B88F23}"/>
              </a:ext>
            </a:extLst>
          </p:cNvPr>
          <p:cNvSpPr txBox="1"/>
          <p:nvPr/>
        </p:nvSpPr>
        <p:spPr>
          <a:xfrm>
            <a:off x="8029903" y="37206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7252B-4368-CB52-2732-B0A54CA0E79B}"/>
              </a:ext>
            </a:extLst>
          </p:cNvPr>
          <p:cNvSpPr txBox="1"/>
          <p:nvPr/>
        </p:nvSpPr>
        <p:spPr>
          <a:xfrm>
            <a:off x="7924800" y="522364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FD69D-8E15-85C6-8869-CA033827184C}"/>
              </a:ext>
            </a:extLst>
          </p:cNvPr>
          <p:cNvSpPr txBox="1"/>
          <p:nvPr/>
        </p:nvSpPr>
        <p:spPr>
          <a:xfrm>
            <a:off x="6915807" y="57071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Model – Overview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ED1D8-D8EF-D3DE-2F86-C48E9F2A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7018" y="1289274"/>
            <a:ext cx="7645439" cy="3102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D1E4EB-EB77-852E-A05F-F86E3B25F0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018" y="1289274"/>
            <a:ext cx="7645439" cy="3102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8E9AF2-D5A4-F0FA-5D9C-F8FA38EE62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7019" y="1289273"/>
            <a:ext cx="7645437" cy="3102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F5B8E-3D37-D6B1-1899-81ECB6A0A9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7019" y="1289273"/>
            <a:ext cx="7645437" cy="31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26208" y="285347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Step 1 - Obtain a list of candidate interpretations using the context.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GPT-2 based language infilling (Donahue et al., 2020).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Given the context, retrieve the list of most likely words for the blank.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Prefer words that share the same POS tag as the slang.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Model – Baseline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23747-6223-50DB-A623-BA791CB6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39529" y="854583"/>
            <a:ext cx="4893957" cy="19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26208" y="285347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Seq2Seq based dual decoder (Ni and Wang, 2017):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Model – Baseline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23747-6223-50DB-A623-BA791CB6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39529" y="854583"/>
            <a:ext cx="4893957" cy="1985888"/>
          </a:xfrm>
          <a:prstGeom prst="rect">
            <a:avLst/>
          </a:prstGeom>
        </p:spPr>
      </p:pic>
      <p:pic>
        <p:nvPicPr>
          <p:cNvPr id="7" name="Picture 1" descr="page3image937061152">
            <a:extLst>
              <a:ext uri="{FF2B5EF4-FFF2-40B4-BE49-F238E27FC236}">
                <a16:creationId xmlns:a16="http://schemas.microsoft.com/office/drawing/2014/main" id="{3CAD72E6-209D-C28F-2A1D-3439B64D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6" y="3354616"/>
            <a:ext cx="2985961" cy="14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6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26208" y="2853479"/>
            <a:ext cx="779151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Step 2 - Check the appropriateness of each candidate meaning against conventional senses of the slang word.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Apply a model of slang semantic extension (Sun et al., 2021) where both conventional and slang senses are represented using contrastively learned sense embeddings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Model – Slang semantics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604D3-729B-F391-5207-0C34021B6536}"/>
              </a:ext>
            </a:extLst>
          </p:cNvPr>
          <p:cNvSpPr txBox="1"/>
          <p:nvPr/>
        </p:nvSpPr>
        <p:spPr>
          <a:xfrm>
            <a:off x="4435366" y="5549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23747-6223-50DB-A623-BA791CB6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39529" y="854583"/>
            <a:ext cx="4893957" cy="19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7886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A822A8-DB97-DA45-8782-74D435BFE649}">
  <we:reference id="e22f1a2d-2826-4e63-97f6-33b99c0ae228" version="2.0.0.0" store="EXCatalog" storeType="EXCatalog"/>
  <we:alternateReferences>
    <we:reference id="WA104379370" version="2.0.0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{A84E939C-5690-184A-AF01-457A5E65128F}tf16401378</Template>
  <TotalTime>102487</TotalTime>
  <Words>714</Words>
  <Application>Microsoft Macintosh PowerPoint</Application>
  <PresentationFormat>On-screen Show (16:9)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Proxima Nova</vt:lpstr>
      <vt:lpstr>Arial</vt:lpstr>
      <vt:lpstr>Spearmint</vt:lpstr>
      <vt:lpstr>Semantically Informed        Slang Interpretation</vt:lpstr>
      <vt:lpstr>Slang interpretation</vt:lpstr>
      <vt:lpstr>Context-based Interpretation</vt:lpstr>
      <vt:lpstr>What about the slang word?</vt:lpstr>
      <vt:lpstr>Problem formulation</vt:lpstr>
      <vt:lpstr>Model – Overview</vt:lpstr>
      <vt:lpstr>Model – Baseline</vt:lpstr>
      <vt:lpstr>Model – Baseline</vt:lpstr>
      <vt:lpstr>Model – Slang semantics</vt:lpstr>
      <vt:lpstr>Model – Slang semantics</vt:lpstr>
      <vt:lpstr>Datasets</vt:lpstr>
      <vt:lpstr>Results – Slang interpretation</vt:lpstr>
      <vt:lpstr>Results – Slang interpretation</vt:lpstr>
      <vt:lpstr>Slang translation</vt:lpstr>
      <vt:lpstr>Results – Slang translation</vt:lpstr>
      <vt:lpstr>Conclusion</vt:lpstr>
      <vt:lpstr>Thank you!</vt:lpstr>
      <vt:lpstr>Appendix – Slang translation plots</vt:lpstr>
      <vt:lpstr>Appendix – Interpretation examples</vt:lpstr>
      <vt:lpstr>Appendix – Translation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Slang Choice via Contextualized Categorization</dc:title>
  <cp:lastModifiedBy>Zhewei Sun</cp:lastModifiedBy>
  <cp:revision>730</cp:revision>
  <cp:lastPrinted>2021-06-19T08:32:49Z</cp:lastPrinted>
  <dcterms:modified xsi:type="dcterms:W3CDTF">2022-10-23T21:14:32Z</dcterms:modified>
</cp:coreProperties>
</file>