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367" r:id="rId3"/>
    <p:sldId id="424" r:id="rId4"/>
    <p:sldId id="361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62" r:id="rId28"/>
    <p:sldId id="363" r:id="rId29"/>
    <p:sldId id="364" r:id="rId30"/>
    <p:sldId id="366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2" autoAdjust="0"/>
    <p:restoredTop sz="94944" autoAdjust="0"/>
  </p:normalViewPr>
  <p:slideViewPr>
    <p:cSldViewPr>
      <p:cViewPr varScale="1">
        <p:scale>
          <a:sx n="117" d="100"/>
          <a:sy n="117" d="100"/>
        </p:scale>
        <p:origin x="1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/>
          <a:lstStyle>
            <a:lvl1pPr algn="r">
              <a:defRPr sz="1200"/>
            </a:lvl1pPr>
          </a:lstStyle>
          <a:p>
            <a:fld id="{F6E8FB5F-E7AB-4BA0-A6C1-C4CE60F54423}" type="datetimeFigureOut">
              <a:rPr lang="en-US" smtClean="0"/>
              <a:pPr/>
              <a:t>11/24/19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 anchor="b"/>
          <a:lstStyle>
            <a:lvl1pPr algn="r">
              <a:defRPr sz="12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942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/>
          <a:lstStyle>
            <a:lvl1pPr algn="r">
              <a:defRPr sz="1200"/>
            </a:lvl1pPr>
          </a:lstStyle>
          <a:p>
            <a:fld id="{72B8EC05-3D9B-431F-86FE-1307797B1786}" type="datetimeFigureOut">
              <a:rPr lang="en-US" smtClean="0"/>
              <a:pPr/>
              <a:t>11/24/19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1" tIns="46406" rIns="92811" bIns="4640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11" tIns="46406" rIns="92811" bIns="464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11" tIns="46406" rIns="92811" bIns="46406" rtlCol="0" anchor="b"/>
          <a:lstStyle>
            <a:lvl1pPr algn="r">
              <a:defRPr sz="12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942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17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9337B-83A3-ED4F-99C4-5DEA6BC4FA7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5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45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0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1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68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05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60955-FDB3-9C41-83FE-C263DAE8596F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0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009D7B-D3C0-8248-A88B-6B40BB974C0D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559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873D8-E1B7-4C70-8FA3-947F58C39C15}" type="slidenum">
              <a:rPr lang="en-US"/>
              <a:pPr/>
              <a:t>2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5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9B6688-6865-DB43-A9C6-9882B76C036F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807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9F25DA-CCA0-194F-B2E5-062CC78471F7}" type="slidenum">
              <a:rPr 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82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17DE25-3DBD-9C4C-B6EE-B086DD316DA9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66563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AC56F6-D2B1-9D4F-B2C1-165A71166825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37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5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30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CD67A-02A9-1D4F-8D00-230CE0DE0BB5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86019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6584D8-80CD-604E-BC9B-59B146D45EF1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42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34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195F3-04F5-2849-8A2D-5FFF9265EC16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30FA614-6FDE-4541-9EE2-F1C6FD864C19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43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2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11609-C396-8E4C-A959-186D80B86A16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00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3F2709-8EDE-D341-B1E0-BD5A64C80F2C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6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C530A0-7F90-F044-BB8A-305262CDF28B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20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09B9F8-087F-7B40-BDFC-CBF940A1C575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AA8DA6-F55C-4410-B8BB-E59ADA15473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61FD6D-6D52-1847-9DC8-FCAFEDC92567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49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A62E1-739F-3D4C-AE03-0B67F9C9252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153400" cy="2362200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81200" y="3124200"/>
            <a:ext cx="6705600" cy="32004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35592" y="3200400"/>
            <a:ext cx="1371600" cy="2209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-19017" y="-7144"/>
            <a:ext cx="9180548" cy="1150144"/>
            <a:chOff x="-19017" y="-7144"/>
            <a:chExt cx="9180548" cy="104140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9525" y="-714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500" y="-7144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-19017" y="202408"/>
              <a:ext cx="9180548" cy="649224"/>
              <a:chOff x="-19045" y="216551"/>
              <a:chExt cx="9180548" cy="649224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1435692">
                <a:off x="-19045" y="216551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229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EF1D6949-4E01-4D79-93F9-27BFFFAC3D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1829EC36-CC5E-4B07-B666-CDE2F1BB9B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5922D2D3-CA9A-427B-9EB2-783E2E5638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4B64FD5F-FEBA-4F89-A904-398C4263F7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0132E7DA-7BBF-442E-BEE9-E5CB54CE37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9285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  <p:sldLayoutId id="2147483676" r:id="rId13"/>
    <p:sldLayoutId id="2147483678" r:id="rId14"/>
    <p:sldLayoutId id="2147483679" r:id="rId15"/>
    <p:sldLayoutId id="2147483681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305800" cy="13716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Handout # 16: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Software-Defined </a:t>
            </a:r>
            <a:r>
              <a:rPr lang="en-US" sz="4400" dirty="0">
                <a:solidFill>
                  <a:srgbClr val="0070C0"/>
                </a:solidFill>
              </a:rPr>
              <a:t>Networking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6705600" cy="3124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Professor Yashar Ganjali</a:t>
            </a:r>
          </a:p>
          <a:p>
            <a:r>
              <a:rPr lang="en-US" b="1" dirty="0">
                <a:solidFill>
                  <a:schemeClr val="tx2"/>
                </a:solidFill>
              </a:rPr>
              <a:t>Department of Computer Science</a:t>
            </a:r>
          </a:p>
          <a:p>
            <a:r>
              <a:rPr lang="en-US" b="1" dirty="0">
                <a:solidFill>
                  <a:schemeClr val="tx2"/>
                </a:solidFill>
              </a:rPr>
              <a:t>University </a:t>
            </a:r>
            <a:r>
              <a:rPr lang="en-US" b="1">
                <a:solidFill>
                  <a:schemeClr val="tx2"/>
                </a:solidFill>
              </a:rPr>
              <a:t>of Toronto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yganjali@cs.toronto.edu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1066800"/>
            <a:ext cx="8153400" cy="457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CSC 458/2209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– Computer Networks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438400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Million of lines</a:t>
              </a:r>
              <a:br>
                <a:rPr lang="en-US">
                  <a:latin typeface="+mj-lt"/>
                  <a:ea typeface="+mn-ea"/>
                  <a:cs typeface="+mn-cs"/>
                </a:rPr>
              </a:br>
              <a:r>
                <a:rPr lang="en-US">
                  <a:latin typeface="+mj-lt"/>
                  <a:ea typeface="+mn-ea"/>
                  <a:cs typeface="+mn-cs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2855912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6,000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024312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165600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165600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77950" y="5410200"/>
            <a:ext cx="6546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Calibri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Calibri" charset="0"/>
              </a:rPr>
              <a:t> Networking industry with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mainframe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mind-set</a:t>
            </a:r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dirty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023934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</a:rPr>
              <a:t>Custom Hardware</a:t>
            </a:r>
            <a:endParaRPr lang="en-US" sz="1800" b="1">
              <a:solidFill>
                <a:srgbClr val="C3D69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132770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OS</a:t>
            </a: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981200" y="1066800"/>
            <a:ext cx="5257799" cy="1447800"/>
            <a:chOff x="2890576" y="1144435"/>
            <a:chExt cx="5258696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Routing, management, mobility management, </a:t>
              </a:r>
              <a:br>
                <a:rPr lang="en-US" sz="1800" dirty="0"/>
              </a:br>
              <a:r>
                <a:rPr lang="en-US" sz="1800" dirty="0"/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503509"/>
            <a:ext cx="1277573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500312"/>
            <a:ext cx="1437149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0480"/>
            <a:ext cx="196215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Lost Our Way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54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0"/>
          <p:cNvSpPr>
            <a:spLocks noChangeArrowheads="1"/>
          </p:cNvSpPr>
          <p:nvPr/>
        </p:nvSpPr>
        <p:spPr bwMode="auto">
          <a:xfrm>
            <a:off x="5330825" y="2303463"/>
            <a:ext cx="2366963" cy="1558925"/>
          </a:xfrm>
          <a:custGeom>
            <a:avLst/>
            <a:gdLst>
              <a:gd name="T0" fmla="*/ 0 w 2451027"/>
              <a:gd name="T1" fmla="*/ 0 h 1403627"/>
              <a:gd name="T2" fmla="*/ 548710 w 2451027"/>
              <a:gd name="T3" fmla="*/ 12378 h 1403627"/>
              <a:gd name="T4" fmla="*/ 914517 w 2451027"/>
              <a:gd name="T5" fmla="*/ 507485 h 1403627"/>
              <a:gd name="T6" fmla="*/ 1269564 w 2451027"/>
              <a:gd name="T7" fmla="*/ 482730 h 1403627"/>
              <a:gd name="T8" fmla="*/ 1366395 w 2451027"/>
              <a:gd name="T9" fmla="*/ 210420 h 1403627"/>
              <a:gd name="T10" fmla="*/ 1635371 w 2451027"/>
              <a:gd name="T11" fmla="*/ 198043 h 1403627"/>
              <a:gd name="T12" fmla="*/ 1613852 w 2451027"/>
              <a:gd name="T13" fmla="*/ 742661 h 1403627"/>
              <a:gd name="T14" fmla="*/ 2033454 w 2451027"/>
              <a:gd name="T15" fmla="*/ 742661 h 1403627"/>
              <a:gd name="T16" fmla="*/ 2044213 w 2451027"/>
              <a:gd name="T17" fmla="*/ 12378 h 1403627"/>
              <a:gd name="T18" fmla="*/ 2366984 w 2451027"/>
              <a:gd name="T19" fmla="*/ 0 h 1403627"/>
              <a:gd name="T20" fmla="*/ 2356225 w 2451027"/>
              <a:gd name="T21" fmla="*/ 1027348 h 1403627"/>
              <a:gd name="T22" fmla="*/ 1796756 w 2451027"/>
              <a:gd name="T23" fmla="*/ 1027348 h 1403627"/>
              <a:gd name="T24" fmla="*/ 1785997 w 2451027"/>
              <a:gd name="T25" fmla="*/ 1559588 h 1403627"/>
              <a:gd name="T26" fmla="*/ 1291082 w 2451027"/>
              <a:gd name="T27" fmla="*/ 1386301 h 1403627"/>
              <a:gd name="T28" fmla="*/ 1248045 w 2451027"/>
              <a:gd name="T29" fmla="*/ 841682 h 1403627"/>
              <a:gd name="T30" fmla="*/ 602505 w 2451027"/>
              <a:gd name="T31" fmla="*/ 940704 h 1403627"/>
              <a:gd name="T32" fmla="*/ 494914 w 2451027"/>
              <a:gd name="T33" fmla="*/ 1225391 h 1403627"/>
              <a:gd name="T34" fmla="*/ 150626 w 2451027"/>
              <a:gd name="T35" fmla="*/ 1200635 h 1403627"/>
              <a:gd name="T36" fmla="*/ 0 w 2451027"/>
              <a:gd name="T37" fmla="*/ 594129 h 1403627"/>
              <a:gd name="T38" fmla="*/ 0 w 2451027"/>
              <a:gd name="T39" fmla="*/ 0 h 14036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1027"/>
              <a:gd name="T61" fmla="*/ 0 h 1403627"/>
              <a:gd name="T62" fmla="*/ 2451027 w 2451027"/>
              <a:gd name="T63" fmla="*/ 1403627 h 14036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1027" h="1403627">
                <a:moveTo>
                  <a:pt x="0" y="0"/>
                </a:moveTo>
                <a:lnTo>
                  <a:pt x="568193" y="11140"/>
                </a:lnTo>
                <a:lnTo>
                  <a:pt x="946988" y="456736"/>
                </a:lnTo>
                <a:lnTo>
                  <a:pt x="1314642" y="434456"/>
                </a:lnTo>
                <a:lnTo>
                  <a:pt x="1414911" y="189378"/>
                </a:lnTo>
                <a:lnTo>
                  <a:pt x="1693437" y="178238"/>
                </a:lnTo>
                <a:lnTo>
                  <a:pt x="1671154" y="668394"/>
                </a:lnTo>
                <a:lnTo>
                  <a:pt x="2105655" y="668394"/>
                </a:lnTo>
                <a:lnTo>
                  <a:pt x="2116796" y="11140"/>
                </a:lnTo>
                <a:lnTo>
                  <a:pt x="2451027" y="0"/>
                </a:lnTo>
                <a:lnTo>
                  <a:pt x="2439886" y="924612"/>
                </a:lnTo>
                <a:lnTo>
                  <a:pt x="1860552" y="924612"/>
                </a:lnTo>
                <a:lnTo>
                  <a:pt x="1849411" y="1403627"/>
                </a:lnTo>
                <a:lnTo>
                  <a:pt x="1336924" y="1247669"/>
                </a:lnTo>
                <a:lnTo>
                  <a:pt x="1292359" y="757513"/>
                </a:lnTo>
                <a:lnTo>
                  <a:pt x="623898" y="846632"/>
                </a:lnTo>
                <a:lnTo>
                  <a:pt x="512487" y="1102850"/>
                </a:lnTo>
                <a:lnTo>
                  <a:pt x="155974" y="1080570"/>
                </a:lnTo>
                <a:lnTo>
                  <a:pt x="0" y="534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-109" charset="0"/>
              </a:rPr>
              <a:t>Operating System</a:t>
            </a:r>
          </a:p>
        </p:txBody>
      </p:sp>
      <p:sp>
        <p:nvSpPr>
          <p:cNvPr id="20483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is Even Worse</a:t>
            </a:r>
          </a:p>
        </p:txBody>
      </p:sp>
      <p:sp>
        <p:nvSpPr>
          <p:cNvPr id="20484" name="TextBox 48"/>
          <p:cNvSpPr txBox="1">
            <a:spLocks noChangeArrowheads="1"/>
          </p:cNvSpPr>
          <p:nvPr/>
        </p:nvSpPr>
        <p:spPr bwMode="auto">
          <a:xfrm>
            <a:off x="381000" y="59785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330905" y="1612562"/>
            <a:ext cx="591746" cy="100220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218524" y="213247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App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106143" y="1467368"/>
            <a:ext cx="591746" cy="1503886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2" name="Freeform 91"/>
          <p:cNvSpPr>
            <a:spLocks noChangeArrowheads="1"/>
          </p:cNvSpPr>
          <p:nvPr/>
        </p:nvSpPr>
        <p:spPr bwMode="auto">
          <a:xfrm>
            <a:off x="5300663" y="3071813"/>
            <a:ext cx="2373312" cy="1092200"/>
          </a:xfrm>
          <a:custGeom>
            <a:avLst/>
            <a:gdLst>
              <a:gd name="T0" fmla="*/ 11141 w 2373039"/>
              <a:gd name="T1" fmla="*/ 0 h 1091710"/>
              <a:gd name="T2" fmla="*/ 0 w 2373039"/>
              <a:gd name="T3" fmla="*/ 1036011 h 1091710"/>
              <a:gd name="T4" fmla="*/ 2373039 w 2373039"/>
              <a:gd name="T5" fmla="*/ 1091710 h 1091710"/>
              <a:gd name="T6" fmla="*/ 2373039 w 2373039"/>
              <a:gd name="T7" fmla="*/ 311917 h 1091710"/>
              <a:gd name="T8" fmla="*/ 1548603 w 2373039"/>
              <a:gd name="T9" fmla="*/ 300778 h 1091710"/>
              <a:gd name="T10" fmla="*/ 1526321 w 2373039"/>
              <a:gd name="T11" fmla="*/ 846633 h 1091710"/>
              <a:gd name="T12" fmla="*/ 1136385 w 2373039"/>
              <a:gd name="T13" fmla="*/ 802073 h 1091710"/>
              <a:gd name="T14" fmla="*/ 935846 w 2373039"/>
              <a:gd name="T15" fmla="*/ 189379 h 1091710"/>
              <a:gd name="T16" fmla="*/ 523628 w 2373039"/>
              <a:gd name="T17" fmla="*/ 189379 h 1091710"/>
              <a:gd name="T18" fmla="*/ 300807 w 2373039"/>
              <a:gd name="T19" fmla="*/ 345337 h 1091710"/>
              <a:gd name="T20" fmla="*/ 11141 w 2373039"/>
              <a:gd name="T21" fmla="*/ 0 h 1091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3039"/>
              <a:gd name="T34" fmla="*/ 0 h 1091710"/>
              <a:gd name="T35" fmla="*/ 2373039 w 2373039"/>
              <a:gd name="T36" fmla="*/ 1091710 h 1091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3039" h="1091710">
                <a:moveTo>
                  <a:pt x="11141" y="0"/>
                </a:moveTo>
                <a:lnTo>
                  <a:pt x="0" y="1036011"/>
                </a:lnTo>
                <a:lnTo>
                  <a:pt x="2373039" y="1091710"/>
                </a:lnTo>
                <a:lnTo>
                  <a:pt x="2373039" y="311917"/>
                </a:lnTo>
                <a:lnTo>
                  <a:pt x="1548603" y="300778"/>
                </a:lnTo>
                <a:lnTo>
                  <a:pt x="1526321" y="846633"/>
                </a:lnTo>
                <a:lnTo>
                  <a:pt x="1136385" y="802073"/>
                </a:lnTo>
                <a:lnTo>
                  <a:pt x="935846" y="189379"/>
                </a:lnTo>
                <a:lnTo>
                  <a:pt x="523628" y="189379"/>
                </a:lnTo>
                <a:lnTo>
                  <a:pt x="300807" y="345337"/>
                </a:lnTo>
                <a:lnTo>
                  <a:pt x="11141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>
                <a:solidFill>
                  <a:srgbClr val="C3D69B"/>
                </a:solidFill>
                <a:latin typeface="Calibri" pitchFamily="-109" charset="0"/>
              </a:rPr>
              <a:t>Specialized Packet Forwarding Hardware</a:t>
            </a:r>
            <a:endParaRPr lang="en-US" sz="1600" b="1">
              <a:solidFill>
                <a:srgbClr val="C3D69B"/>
              </a:solidFill>
              <a:latin typeface="Calibri" pitchFamily="-109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98844" y="3157114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D7E4BD"/>
                </a:solidFill>
                <a:ea typeface="ＭＳ Ｐゴシック" pitchFamily="-109" charset="-128"/>
              </a:rPr>
              <a:t>Specialized Packet Forwarding Hardware</a:t>
            </a:r>
            <a:endParaRPr lang="en-US" sz="1600" b="1">
              <a:solidFill>
                <a:srgbClr val="D7E4BD"/>
              </a:solidFill>
              <a:ea typeface="ＭＳ Ｐゴシック" pitchFamily="-109" charset="-12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98843" y="2265950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/>
            <a:r>
              <a:rPr lang="en-US" sz="16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98844" y="157199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290590" y="157199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474082" y="157199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App</a:t>
            </a:r>
          </a:p>
        </p:txBody>
      </p: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>
            <a:off x="1882775" y="1868488"/>
            <a:ext cx="59055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3833813" y="2614613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12" name="TextBox 102"/>
          <p:cNvSpPr txBox="1">
            <a:spLocks noChangeArrowheads="1"/>
          </p:cNvSpPr>
          <p:nvPr/>
        </p:nvSpPr>
        <p:spPr bwMode="auto">
          <a:xfrm>
            <a:off x="1571625" y="4608513"/>
            <a:ext cx="669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-109" charset="0"/>
              </a:rPr>
              <a:t> Lack of competition means glacial innovation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-109" charset="0"/>
              </a:rPr>
              <a:t> Closed architecture means blurry, closed interfaces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8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9831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685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9530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84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6002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334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7810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4638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Control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Plane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5052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6256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Features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29829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Merchant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Switching Chips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What we need …</a:t>
            </a:r>
          </a:p>
        </p:txBody>
      </p:sp>
    </p:spTree>
    <p:extLst>
      <p:ext uri="{BB962C8B-B14F-4D97-AF65-F5344CB8AC3E}">
        <p14:creationId xmlns:p14="http://schemas.microsoft.com/office/powerpoint/2010/main" val="364501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57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5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16"/>
          <p:cNvSpPr>
            <a:spLocks noChangeShapeType="1"/>
          </p:cNvSpPr>
          <p:nvPr/>
        </p:nvSpPr>
        <p:spPr bwMode="auto">
          <a:xfrm flipV="1">
            <a:off x="4181475" y="29718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17"/>
          <p:cNvSpPr>
            <a:spLocks noChangeShapeType="1"/>
          </p:cNvSpPr>
          <p:nvPr/>
        </p:nvSpPr>
        <p:spPr bwMode="auto">
          <a:xfrm>
            <a:off x="4105275" y="43434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8"/>
          <p:cNvSpPr>
            <a:spLocks noChangeShapeType="1"/>
          </p:cNvSpPr>
          <p:nvPr/>
        </p:nvSpPr>
        <p:spPr bwMode="auto">
          <a:xfrm flipV="1">
            <a:off x="5476875" y="43434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9"/>
          <p:cNvSpPr>
            <a:spLocks noChangeShapeType="1"/>
          </p:cNvSpPr>
          <p:nvPr/>
        </p:nvSpPr>
        <p:spPr bwMode="auto">
          <a:xfrm>
            <a:off x="5934075" y="31242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>
            <a:off x="4486275" y="44196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34194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5248275" y="2514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62388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4562475" y="5410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117" name="AutoShape 23"/>
          <p:cNvCxnSpPr>
            <a:cxnSpLocks noChangeShapeType="1"/>
            <a:endCxn id="708615" idx="1"/>
          </p:cNvCxnSpPr>
          <p:nvPr/>
        </p:nvCxnSpPr>
        <p:spPr bwMode="auto">
          <a:xfrm>
            <a:off x="2343150" y="26289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8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43150" y="26289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9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43150" y="26289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0" name="AutoShape 26"/>
          <p:cNvCxnSpPr>
            <a:cxnSpLocks noChangeShapeType="1"/>
            <a:endCxn id="708618" idx="2"/>
          </p:cNvCxnSpPr>
          <p:nvPr/>
        </p:nvCxnSpPr>
        <p:spPr bwMode="auto">
          <a:xfrm>
            <a:off x="2343150" y="26289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758825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1809750" y="16144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New function!</a:t>
            </a:r>
          </a:p>
        </p:txBody>
      </p:sp>
      <p:sp>
        <p:nvSpPr>
          <p:cNvPr id="708639" name="Freeform 31"/>
          <p:cNvSpPr>
            <a:spLocks/>
          </p:cNvSpPr>
          <p:nvPr/>
        </p:nvSpPr>
        <p:spPr bwMode="auto">
          <a:xfrm>
            <a:off x="1657350" y="14478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144" y="96"/>
              </a:cxn>
              <a:cxn ang="0">
                <a:pos x="0" y="288"/>
              </a:cxn>
            </a:cxnLst>
            <a:rect l="0" t="0" r="r" b="b"/>
            <a:pathLst>
              <a:path w="432" h="288">
                <a:moveTo>
                  <a:pt x="432" y="0"/>
                </a:moveTo>
                <a:cubicBezTo>
                  <a:pt x="324" y="24"/>
                  <a:pt x="216" y="48"/>
                  <a:pt x="144" y="96"/>
                </a:cubicBezTo>
                <a:cubicBezTo>
                  <a:pt x="72" y="144"/>
                  <a:pt x="36" y="216"/>
                  <a:pt x="0" y="2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1352550" y="1081088"/>
            <a:ext cx="5786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Operators, users, 3rd party developers, researchers, …</a:t>
            </a:r>
          </a:p>
        </p:txBody>
      </p:sp>
      <p:sp>
        <p:nvSpPr>
          <p:cNvPr id="471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Separate Intelligence from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Datapath</a:t>
            </a:r>
            <a:endParaRPr lang="en-US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/>
      <p:bldP spid="708639" grpId="0" animBg="1"/>
      <p:bldP spid="7086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438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16"/>
          <p:cNvSpPr>
            <a:spLocks noChangeShapeType="1"/>
          </p:cNvSpPr>
          <p:nvPr/>
        </p:nvSpPr>
        <p:spPr bwMode="auto">
          <a:xfrm flipV="1">
            <a:off x="3590925" y="36576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17"/>
          <p:cNvSpPr>
            <a:spLocks noChangeShapeType="1"/>
          </p:cNvSpPr>
          <p:nvPr/>
        </p:nvSpPr>
        <p:spPr bwMode="auto">
          <a:xfrm>
            <a:off x="3514725" y="50292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18"/>
          <p:cNvSpPr>
            <a:spLocks noChangeShapeType="1"/>
          </p:cNvSpPr>
          <p:nvPr/>
        </p:nvSpPr>
        <p:spPr bwMode="auto">
          <a:xfrm flipV="1">
            <a:off x="4886325" y="50292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9"/>
          <p:cNvSpPr>
            <a:spLocks noChangeShapeType="1"/>
          </p:cNvSpPr>
          <p:nvPr/>
        </p:nvSpPr>
        <p:spPr bwMode="auto">
          <a:xfrm>
            <a:off x="5343525" y="38100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20"/>
          <p:cNvSpPr>
            <a:spLocks noChangeShapeType="1"/>
          </p:cNvSpPr>
          <p:nvPr/>
        </p:nvSpPr>
        <p:spPr bwMode="auto">
          <a:xfrm>
            <a:off x="3895725" y="51054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28289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4657725" y="3200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56483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971925" y="6096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189" name="AutoShape 23"/>
          <p:cNvCxnSpPr>
            <a:cxnSpLocks noChangeShapeType="1"/>
            <a:endCxn id="708615" idx="1"/>
          </p:cNvCxnSpPr>
          <p:nvPr/>
        </p:nvCxnSpPr>
        <p:spPr bwMode="auto">
          <a:xfrm rot="16200000" flipH="1">
            <a:off x="2216944" y="3274219"/>
            <a:ext cx="1524000" cy="10715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90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66963" y="2971800"/>
            <a:ext cx="3281362" cy="19812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91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66963" y="2971800"/>
            <a:ext cx="2290762" cy="609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92" name="AutoShape 26"/>
          <p:cNvCxnSpPr>
            <a:cxnSpLocks noChangeShapeType="1"/>
            <a:endCxn id="708618" idx="2"/>
          </p:cNvCxnSpPr>
          <p:nvPr/>
        </p:nvCxnSpPr>
        <p:spPr bwMode="auto">
          <a:xfrm rot="16200000" flipH="1">
            <a:off x="1454944" y="3960019"/>
            <a:ext cx="3505200" cy="15287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193" name="Text Box 28"/>
          <p:cNvSpPr txBox="1">
            <a:spLocks noChangeArrowheads="1"/>
          </p:cNvSpPr>
          <p:nvPr/>
        </p:nvSpPr>
        <p:spPr bwMode="auto">
          <a:xfrm>
            <a:off x="6997700" y="5867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0194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2) Cache Decisions</a:t>
            </a:r>
            <a:endParaRPr lang="en-US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 minimal flow-based </a:t>
            </a:r>
            <a:r>
              <a:rPr lang="en-US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datapath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8400" y="1676400"/>
            <a:ext cx="319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 i="1">
                <a:solidFill>
                  <a:srgbClr val="FF0000"/>
                </a:solidFill>
              </a:rPr>
              <a:t>x</a:t>
            </a:r>
            <a:r>
              <a:rPr lang="en-US" sz="1800"/>
              <a:t>, send to port 4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2363788" y="2690813"/>
            <a:ext cx="2300287" cy="628650"/>
          </a:xfrm>
          <a:custGeom>
            <a:avLst/>
            <a:gdLst>
              <a:gd name="connsiteX0" fmla="*/ 0 w 2300931"/>
              <a:gd name="connsiteY0" fmla="*/ 125749 h 628742"/>
              <a:gd name="connsiteX1" fmla="*/ 905284 w 2300931"/>
              <a:gd name="connsiteY1" fmla="*/ 25150 h 628742"/>
              <a:gd name="connsiteX2" fmla="*/ 1898582 w 2300931"/>
              <a:gd name="connsiteY2" fmla="*/ 276647 h 628742"/>
              <a:gd name="connsiteX3" fmla="*/ 2300931 w 2300931"/>
              <a:gd name="connsiteY3" fmla="*/ 628742 h 6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2743200"/>
            <a:ext cx="8382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0" y="2286000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 sz="1800"/>
              <a:t>, send to me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1981200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y</a:t>
            </a:r>
            <a:r>
              <a:rPr lang="en-US" sz="1800"/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z</a:t>
            </a:r>
            <a:r>
              <a:rPr lang="en-US" sz="1800"/>
              <a:t>, send to ports 5,6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 animBg="1"/>
      <p:bldP spid="36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457575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621882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405438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741863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626643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40782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8035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3988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4943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6196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Can We Do This?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3695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57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58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36936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37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38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3692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27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28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36916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17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18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1637376"/>
            <a:ext cx="122771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634179"/>
            <a:ext cx="121182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448139" cy="3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ea typeface="+mn-ea"/>
                  <a:cs typeface="+mn-cs"/>
                </a:rPr>
                <a:t>2. At least one Network OS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probably many.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3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innovation in network services</a:t>
            </a:r>
          </a:p>
          <a:p>
            <a:pPr lvl="1"/>
            <a:r>
              <a:rPr lang="en-US" dirty="0"/>
              <a:t>Owners, operators, 3rd party developers, researchers can improve the network</a:t>
            </a:r>
          </a:p>
          <a:p>
            <a:pPr lvl="1"/>
            <a:r>
              <a:rPr lang="en-US" dirty="0"/>
              <a:t>E.g. energy management, data center management, policy routing, access control, denial of service, mobility</a:t>
            </a:r>
          </a:p>
          <a:p>
            <a:r>
              <a:rPr lang="en-US" dirty="0"/>
              <a:t>Lower barrier to entry for competition</a:t>
            </a:r>
          </a:p>
          <a:p>
            <a:pPr lvl="1"/>
            <a:r>
              <a:rPr lang="en-US" dirty="0"/>
              <a:t>Healthier market place, new players </a:t>
            </a:r>
          </a:p>
          <a:p>
            <a:r>
              <a:rPr lang="en-US" dirty="0"/>
              <a:t>Lower cost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Routing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OSPF</a:t>
            </a:r>
          </a:p>
          <a:p>
            <a:pPr lvl="1"/>
            <a:r>
              <a:rPr lang="en-US" dirty="0"/>
              <a:t>RFC 2328: 245 pages</a:t>
            </a:r>
          </a:p>
          <a:p>
            <a:r>
              <a:rPr lang="en-US" dirty="0"/>
              <a:t>Distributed System</a:t>
            </a:r>
          </a:p>
          <a:p>
            <a:pPr lvl="1"/>
            <a:r>
              <a:rPr lang="en-US" dirty="0"/>
              <a:t>Builds consistent, up-to-date map of the network: 101 pages</a:t>
            </a:r>
          </a:p>
          <a:p>
            <a:pPr lvl="1"/>
            <a:endParaRPr lang="en-US" dirty="0"/>
          </a:p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Operates on map: 4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7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Assignment 2</a:t>
            </a:r>
          </a:p>
          <a:p>
            <a:pPr lvl="1"/>
            <a:r>
              <a:rPr lang="en-US" dirty="0"/>
              <a:t>To be completed individually.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Due: Friday, Nov. 29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 5pm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No tutorials this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4657D-02A4-41BA-8284-5F9B7CF935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  <p:extLst>
      <p:ext uri="{BB962C8B-B14F-4D97-AF65-F5344CB8AC3E}">
        <p14:creationId xmlns:p14="http://schemas.microsoft.com/office/powerpoint/2010/main" val="20667247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Example: Routing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572000" y="1371600"/>
            <a:ext cx="4572000" cy="5410200"/>
            <a:chOff x="4572000" y="1371600"/>
            <a:chExt cx="4572000" cy="5410200"/>
          </a:xfrm>
        </p:grpSpPr>
        <p:sp>
          <p:nvSpPr>
            <p:cNvPr id="5" name="Rounded Rectangle 4"/>
            <p:cNvSpPr/>
            <p:nvPr/>
          </p:nvSpPr>
          <p:spPr>
            <a:xfrm>
              <a:off x="4572001" y="1374797"/>
              <a:ext cx="2209800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  <a:latin typeface="Calibri" charset="0"/>
                </a:rPr>
                <a:t>OSPF = Dijkstra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0400" y="1371600"/>
              <a:ext cx="198620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  <a:latin typeface="Calibri" charset="0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3640931" y="4342607"/>
              <a:ext cx="2776537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83288" y="3770313"/>
              <a:ext cx="1444625" cy="317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7248525" y="4341813"/>
              <a:ext cx="2268537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572000" y="1981200"/>
              <a:ext cx="4572000" cy="1199554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charset="0"/>
              </a:endParaRPr>
            </a:p>
            <a:p>
              <a:pPr algn="ctr" eaLnBrk="1" hangingPunct="1"/>
              <a:r>
                <a:rPr lang="en-US">
                  <a:solidFill>
                    <a:srgbClr val="FFFFFF"/>
                  </a:solidFill>
                  <a:latin typeface="Calibri" charset="0"/>
                </a:rPr>
                <a:t>Network OS</a:t>
              </a:r>
            </a:p>
          </p:txBody>
        </p:sp>
        <p:grpSp>
          <p:nvGrpSpPr>
            <p:cNvPr id="57379" name="Group 31"/>
            <p:cNvGrpSpPr>
              <a:grpSpLocks/>
            </p:cNvGrpSpPr>
            <p:nvPr/>
          </p:nvGrpSpPr>
          <p:grpSpPr bwMode="auto">
            <a:xfrm>
              <a:off x="4572000" y="4525962"/>
              <a:ext cx="4418012" cy="2255838"/>
              <a:chOff x="611188" y="3635375"/>
              <a:chExt cx="5578475" cy="296386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1982254" y="4206874"/>
                <a:ext cx="1667730" cy="12764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860455" y="4075471"/>
                <a:ext cx="1322959" cy="8384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964688" y="5483358"/>
                <a:ext cx="1537438" cy="8447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50843" y="6025655"/>
                <a:ext cx="1675748" cy="3024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837937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4724400" y="2133600"/>
              <a:ext cx="4191000" cy="533400"/>
            </a:xfrm>
            <a:prstGeom prst="roundRect">
              <a:avLst/>
            </a:prstGeom>
            <a:solidFill>
              <a:srgbClr val="FFCC66">
                <a:alpha val="25000"/>
              </a:srgb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Distributed System</a:t>
              </a:r>
            </a:p>
          </p:txBody>
        </p:sp>
        <p:grpSp>
          <p:nvGrpSpPr>
            <p:cNvPr id="4" name="Group 64"/>
            <p:cNvGrpSpPr/>
            <p:nvPr/>
          </p:nvGrpSpPr>
          <p:grpSpPr>
            <a:xfrm>
              <a:off x="8001000" y="2133600"/>
              <a:ext cx="762000" cy="533400"/>
              <a:chOff x="7848600" y="1752600"/>
              <a:chExt cx="1143000" cy="838200"/>
            </a:xfrm>
            <a:solidFill>
              <a:schemeClr val="bg1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33" idx="7"/>
                <a:endCxn id="40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3" idx="0"/>
                <a:endCxn id="3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3" idx="7"/>
                <a:endCxn id="40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3" idx="5"/>
                <a:endCxn id="41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0" idx="4"/>
                <a:endCxn id="42" idx="1"/>
              </p:cNvCxnSpPr>
              <p:nvPr/>
            </p:nvCxnSpPr>
            <p:spPr>
              <a:xfrm rot="16200000" flipH="1">
                <a:off x="8591550" y="1885950"/>
                <a:ext cx="109678" cy="3001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1" idx="6"/>
                <a:endCxn id="42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ounded Rectangle 48"/>
          <p:cNvSpPr/>
          <p:nvPr/>
        </p:nvSpPr>
        <p:spPr>
          <a:xfrm>
            <a:off x="457201" y="4800600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  <a:latin typeface="Calibri" charset="0"/>
              </a:rPr>
              <a:t>Custom Hardware</a:t>
            </a:r>
            <a:endParaRPr lang="en-US" sz="1800" b="1">
              <a:solidFill>
                <a:srgbClr val="C3D69B"/>
              </a:solidFill>
              <a:latin typeface="Calibri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57200" y="3909436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OS</a:t>
            </a:r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58764" y="1752601"/>
            <a:ext cx="1277573" cy="2019678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OSPF</a:t>
            </a: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024039" y="1752600"/>
            <a:ext cx="1252562" cy="2016481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IS-IS</a:t>
            </a: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75028" y="2743200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Distributed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1999027" y="2743200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Distributed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581400" y="3810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Back to the story …</a:t>
            </a:r>
          </a:p>
        </p:txBody>
      </p:sp>
    </p:spTree>
    <p:extLst>
      <p:ext uri="{BB962C8B-B14F-4D97-AF65-F5344CB8AC3E}">
        <p14:creationId xmlns:p14="http://schemas.microsoft.com/office/powerpoint/2010/main" val="212504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270125" y="3715696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48137" y="3583934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52912" y="4992046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8300" y="5534971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34112" y="4144321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545137" y="17948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84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Network OS: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distributed system that creates a consistent, up-to-date network view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Runs on servers (controllers) in the network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NOX, ONIX, HyperFlow, Kandoo, Floodlight, </a:t>
            </a:r>
            <a:r>
              <a:rPr lang="en-US" dirty="0" err="1">
                <a:latin typeface="Calibri" charset="0"/>
                <a:ea typeface="ＭＳ Ｐゴシック" charset="0"/>
              </a:rPr>
              <a:t>Trema</a:t>
            </a:r>
            <a:r>
              <a:rPr lang="en-US" dirty="0">
                <a:latin typeface="Calibri" charset="0"/>
                <a:ea typeface="ＭＳ Ｐゴシック" charset="0"/>
              </a:rPr>
              <a:t>, Beacon, Maestro, Beehive, </a:t>
            </a:r>
            <a:r>
              <a:rPr lang="en-US" dirty="0" err="1">
                <a:latin typeface="Calibri" charset="0"/>
                <a:ea typeface="ＭＳ Ｐゴシック" charset="0"/>
              </a:rPr>
              <a:t>OpenDayLight</a:t>
            </a:r>
            <a:r>
              <a:rPr lang="en-US" dirty="0">
                <a:latin typeface="Calibri" charset="0"/>
                <a:ea typeface="ＭＳ Ｐゴシック" charset="0"/>
              </a:rPr>
              <a:t>, … + more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Uses forwarding abstraction to: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Get state information </a:t>
            </a:r>
            <a:r>
              <a:rPr lang="en-US" b="1" dirty="0">
                <a:latin typeface="Calibri" charset="0"/>
                <a:ea typeface="ＭＳ Ｐゴシック" charset="0"/>
              </a:rPr>
              <a:t>from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Give control directives </a:t>
            </a:r>
            <a:r>
              <a:rPr lang="en-US" b="1" dirty="0">
                <a:latin typeface="Calibri" charset="0"/>
                <a:ea typeface="ＭＳ Ｐゴシック" charset="0"/>
              </a:rPr>
              <a:t>to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53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270125" y="3715696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48137" y="3583934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52912" y="4992046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8300" y="5534971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34112" y="4144321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545137" y="17948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36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operates on view of network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Input</a:t>
            </a:r>
            <a:r>
              <a:rPr lang="en-US" dirty="0">
                <a:latin typeface="Calibri" charset="0"/>
                <a:ea typeface="ＭＳ Ｐゴシック" charset="0"/>
              </a:rPr>
              <a:t>: global network view (graph/database)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Output</a:t>
            </a:r>
            <a:r>
              <a:rPr lang="en-US" dirty="0">
                <a:latin typeface="Calibri" charset="0"/>
                <a:ea typeface="ＭＳ Ｐゴシック" charset="0"/>
              </a:rPr>
              <a:t>: configuration of each network device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is not a distributed system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Abstraction hides details of distributed state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270125" y="3715696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48137" y="3583934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52912" y="4992046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8300" y="5534971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34112" y="4144321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545137" y="17948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673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Purpose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Abstract away forwarding hardware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Behavior specified by control plane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Built from basic set of forwarding primitives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Minimal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Streamlined for speed and low-power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Control program not vendor-specific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OpenFlow is an example of such an abstraction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Forwarding Substrate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Flow-based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Small number of actions for each flow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Plumbing: Forward to port(s)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Control: Forward to controller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Routing between flow-spaces: Rewrite header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Bandwidth isolation: Min/max rate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External open API to flow-table</a:t>
            </a:r>
          </a:p>
          <a:p>
            <a:pPr lvl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5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51"/>
          <p:cNvSpPr>
            <a:spLocks noChangeArrowheads="1"/>
          </p:cNvSpPr>
          <p:nvPr/>
        </p:nvSpPr>
        <p:spPr bwMode="auto">
          <a:xfrm>
            <a:off x="4953000" y="2362200"/>
            <a:ext cx="3657600" cy="3124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chemeClr val="accent2"/>
                </a:solidFill>
              </a:rPr>
              <a:t>Types of action</a:t>
            </a:r>
          </a:p>
          <a:p>
            <a:endParaRPr lang="en-US" sz="2400"/>
          </a:p>
          <a:p>
            <a:pPr>
              <a:buFont typeface="Wingdings" charset="0"/>
              <a:buChar char="§"/>
            </a:pPr>
            <a:r>
              <a:rPr lang="en-US" sz="2400"/>
              <a:t> Allow/deny flow</a:t>
            </a:r>
          </a:p>
          <a:p>
            <a:pPr>
              <a:buFont typeface="Wingdings" charset="0"/>
              <a:buChar char="§"/>
            </a:pPr>
            <a:r>
              <a:rPr lang="en-US" sz="2400"/>
              <a:t> Route &amp; re-route flow</a:t>
            </a:r>
          </a:p>
          <a:p>
            <a:pPr>
              <a:buFont typeface="Wingdings" charset="0"/>
              <a:buChar char="§"/>
            </a:pPr>
            <a:r>
              <a:rPr lang="en-US" sz="2400"/>
              <a:t> Isolate flow</a:t>
            </a:r>
          </a:p>
          <a:p>
            <a:pPr>
              <a:buFont typeface="Wingdings" charset="0"/>
              <a:buChar char="§"/>
            </a:pPr>
            <a:r>
              <a:rPr lang="en-US" sz="2400"/>
              <a:t> Make flow private</a:t>
            </a:r>
          </a:p>
          <a:p>
            <a:pPr>
              <a:buFont typeface="Wingdings" charset="0"/>
              <a:buChar char="§"/>
            </a:pPr>
            <a:r>
              <a:rPr lang="en-US" sz="2400"/>
              <a:t> Remove flow</a:t>
            </a:r>
          </a:p>
        </p:txBody>
      </p:sp>
      <p:sp>
        <p:nvSpPr>
          <p:cNvPr id="54275" name="AutoShape 50"/>
          <p:cNvSpPr>
            <a:spLocks noChangeArrowheads="1"/>
          </p:cNvSpPr>
          <p:nvPr/>
        </p:nvSpPr>
        <p:spPr bwMode="auto">
          <a:xfrm>
            <a:off x="533400" y="2362200"/>
            <a:ext cx="3810000" cy="3124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chemeClr val="accent2"/>
                </a:solidFill>
              </a:rPr>
              <a:t>What is a flow?</a:t>
            </a:r>
          </a:p>
          <a:p>
            <a:endParaRPr lang="en-US" sz="2400" dirty="0"/>
          </a:p>
          <a:p>
            <a:pPr>
              <a:buFont typeface="Wingdings" charset="0"/>
              <a:buChar char="§"/>
            </a:pPr>
            <a:r>
              <a:rPr lang="en-US" sz="2400" dirty="0"/>
              <a:t> Application flow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All http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Jim</a:t>
            </a:r>
            <a:r>
              <a:rPr lang="en-CA" sz="2400" dirty="0"/>
              <a:t>’</a:t>
            </a:r>
            <a:r>
              <a:rPr lang="en-US" sz="2400" dirty="0"/>
              <a:t>s traffic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All packets to Canada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…</a:t>
            </a:r>
          </a:p>
        </p:txBody>
      </p:sp>
      <p:cxnSp>
        <p:nvCxnSpPr>
          <p:cNvPr id="54276" name="AutoShape 5"/>
          <p:cNvCxnSpPr>
            <a:cxnSpLocks noChangeShapeType="1"/>
            <a:endCxn id="54280" idx="2"/>
          </p:cNvCxnSpPr>
          <p:nvPr/>
        </p:nvCxnSpPr>
        <p:spPr bwMode="auto">
          <a:xfrm flipV="1">
            <a:off x="4027488" y="730250"/>
            <a:ext cx="2360612" cy="844550"/>
          </a:xfrm>
          <a:prstGeom prst="curvedConnector3">
            <a:avLst>
              <a:gd name="adj1" fmla="val 50000"/>
            </a:avLst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277" name="AutoShape 6"/>
          <p:cNvCxnSpPr>
            <a:cxnSpLocks noChangeShapeType="1"/>
          </p:cNvCxnSpPr>
          <p:nvPr/>
        </p:nvCxnSpPr>
        <p:spPr bwMode="auto">
          <a:xfrm rot="10800000">
            <a:off x="3362325" y="1333500"/>
            <a:ext cx="665163" cy="241300"/>
          </a:xfrm>
          <a:prstGeom prst="curvedConnector3">
            <a:avLst>
              <a:gd name="adj1" fmla="val 50000"/>
            </a:avLst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278" name="AutoShape 7"/>
          <p:cNvCxnSpPr>
            <a:cxnSpLocks noChangeShapeType="1"/>
            <a:endCxn id="680969" idx="7"/>
          </p:cNvCxnSpPr>
          <p:nvPr/>
        </p:nvCxnSpPr>
        <p:spPr bwMode="auto">
          <a:xfrm rot="10800000" flipV="1">
            <a:off x="2720975" y="1333500"/>
            <a:ext cx="641350" cy="517525"/>
          </a:xfrm>
          <a:prstGeom prst="curvedConnector2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0969" name="Oval 9"/>
          <p:cNvSpPr>
            <a:spLocks noChangeArrowheads="1"/>
          </p:cNvSpPr>
          <p:nvPr/>
        </p:nvSpPr>
        <p:spPr bwMode="auto">
          <a:xfrm>
            <a:off x="2514600" y="1816100"/>
            <a:ext cx="241300" cy="2413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8509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6388100" y="609600"/>
            <a:ext cx="241300" cy="2413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EC08-DE13-6540-8B0C-CB3267C1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A399-801B-5D44-AE61-7A61CF83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Time: Tue. December 10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2019; 14:00-16:00</a:t>
            </a:r>
          </a:p>
          <a:p>
            <a:pPr lvl="1"/>
            <a:r>
              <a:rPr lang="en-US" dirty="0"/>
              <a:t>Location:</a:t>
            </a:r>
          </a:p>
          <a:p>
            <a:pPr lvl="2"/>
            <a:r>
              <a:rPr lang="en-US" dirty="0"/>
              <a:t>A-KE: GB304</a:t>
            </a:r>
          </a:p>
          <a:p>
            <a:pPr lvl="2"/>
            <a:r>
              <a:rPr lang="en-US" dirty="0"/>
              <a:t>KI-OM: MS2170</a:t>
            </a:r>
          </a:p>
          <a:p>
            <a:pPr lvl="2"/>
            <a:r>
              <a:rPr lang="en-US" dirty="0"/>
              <a:t>OU-ZZ: ???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8116-877B-2B41-AE88-96E14BD6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3425A-7D8F-3842-8C76-DC1A4BE75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3D7D2-66C3-664C-A841-C41D613EAE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50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Substrate: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Flowspace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524000"/>
            <a:ext cx="3657600" cy="60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Ethernet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524000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IP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524000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TCP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DP, SP, etc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2514600" y="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152400" y="2743200"/>
            <a:ext cx="5213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Collection of bits to plumb flows </a:t>
            </a:r>
          </a:p>
          <a:p>
            <a:pPr algn="ctr" eaLnBrk="1" hangingPunct="1"/>
            <a:r>
              <a:rPr lang="en-US" sz="2800"/>
              <a:t>(of different granularities)</a:t>
            </a:r>
          </a:p>
          <a:p>
            <a:pPr algn="ctr" eaLnBrk="1" hangingPunct="1"/>
            <a:r>
              <a:rPr lang="en-US" sz="2800"/>
              <a:t>between end points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4876800"/>
            <a:ext cx="8686800" cy="609600"/>
            <a:chOff x="228600" y="4876800"/>
            <a:chExt cx="8686800" cy="609600"/>
          </a:xfrm>
        </p:grpSpPr>
        <p:sp>
          <p:nvSpPr>
            <p:cNvPr id="11" name="Rectangle 10"/>
            <p:cNvSpPr/>
            <p:nvPr/>
          </p:nvSpPr>
          <p:spPr>
            <a:xfrm>
              <a:off x="5257800" y="4876800"/>
              <a:ext cx="36576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Payload</a:t>
              </a:r>
              <a:endPara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876800"/>
              <a:ext cx="5029200" cy="609600"/>
            </a:xfrm>
            <a:prstGeom prst="rect">
              <a:avLst/>
            </a:prstGeom>
            <a:solidFill>
              <a:srgbClr val="FF99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Header</a:t>
              </a:r>
            </a:p>
            <a:p>
              <a:pPr algn="ctr"/>
              <a:r>
                <a:rPr lang="en-US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User-defined flowspace</a:t>
              </a:r>
            </a:p>
          </p:txBody>
        </p:sp>
      </p:grpSp>
      <p:sp>
        <p:nvSpPr>
          <p:cNvPr id="14" name="Right Brace 13"/>
          <p:cNvSpPr/>
          <p:nvPr/>
        </p:nvSpPr>
        <p:spPr>
          <a:xfrm rot="16200000" flipV="1">
            <a:off x="2514600" y="205740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</a:p>
          <a:p>
            <a:pPr lvl="1"/>
            <a:r>
              <a:rPr lang="en-US" dirty="0"/>
              <a:t>Open standard to run experimental protocols in production networks</a:t>
            </a:r>
          </a:p>
          <a:p>
            <a:pPr lvl="2"/>
            <a:r>
              <a:rPr lang="en-US" dirty="0"/>
              <a:t>API between the forwarding elements and the network OS</a:t>
            </a:r>
          </a:p>
          <a:p>
            <a:pPr lvl="1"/>
            <a:r>
              <a:rPr lang="en-US" dirty="0"/>
              <a:t>Based in Stanford, supported by various companies (Cisco, Juniper, HP, NEC, …)</a:t>
            </a:r>
          </a:p>
          <a:p>
            <a:pPr lvl="1"/>
            <a:r>
              <a:rPr lang="en-US" dirty="0"/>
              <a:t>Used by universities to deploy innovative networking technology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8" name="Picture 7" descr="new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118" y="1114520"/>
            <a:ext cx="1924556" cy="4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5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874713" y="2209800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21138"/>
            <a:ext cx="3275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1162050" y="2339975"/>
            <a:ext cx="4041775" cy="6921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chemeClr val="bg2">
                <a:alpha val="64999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solidFill>
                  <a:srgbClr val="FFFFFF"/>
                </a:solidFill>
                <a:cs typeface="Gill Sans" charset="0"/>
              </a:rPr>
              <a:t>Ethernet Switch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460875"/>
            <a:ext cx="3278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21138"/>
            <a:ext cx="3275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460875"/>
            <a:ext cx="3278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Switch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650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Traditional Switch</a:t>
            </a:r>
          </a:p>
        </p:txBody>
      </p:sp>
      <p:sp>
        <p:nvSpPr>
          <p:cNvPr id="61443" name="AutoShape 2"/>
          <p:cNvSpPr>
            <a:spLocks/>
          </p:cNvSpPr>
          <p:nvPr/>
        </p:nvSpPr>
        <p:spPr bwMode="auto">
          <a:xfrm>
            <a:off x="874713" y="2362200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106488" y="4076700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Data Path (Hardware)</a:t>
            </a: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 rot="10800000" flipH="1">
            <a:off x="1036638" y="3835400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106488" y="2611437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Control Path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1106488" y="2611437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Control Path (Software)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027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5300134" y="2846388"/>
            <a:ext cx="0" cy="1454150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2010834" y="3387725"/>
            <a:ext cx="316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/>
          <a:p>
            <a:pPr marL="41275" algn="r"/>
            <a:r>
              <a:rPr lang="en-US" sz="2400" dirty="0">
                <a:solidFill>
                  <a:srgbClr val="1F497D"/>
                </a:solidFill>
                <a:latin typeface="Calibri" charset="0"/>
                <a:cs typeface="Gill Sans" charset="0"/>
                <a:sym typeface="Gill Sans" charset="0"/>
              </a:rPr>
              <a:t>OpenFlow Protocol (SSL)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794934" y="4300538"/>
            <a:ext cx="5364163" cy="1368425"/>
          </a:xfrm>
          <a:prstGeom prst="roundRect">
            <a:avLst>
              <a:gd name="adj" fmla="val 6486"/>
            </a:avLst>
          </a:prstGeom>
          <a:gradFill>
            <a:gsLst>
              <a:gs pos="0">
                <a:schemeClr val="bg1">
                  <a:lumMod val="85000"/>
                  <a:lumOff val="15000"/>
                </a:schemeClr>
              </a:gs>
              <a:gs pos="50000">
                <a:schemeClr val="tx1">
                  <a:lumMod val="50000"/>
                </a:schemeClr>
              </a:gs>
              <a:gs pos="100000">
                <a:schemeClr val="tx1">
                  <a:lumMod val="85000"/>
                </a:schemeClr>
              </a:gs>
            </a:gsLst>
          </a:gra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Helvetica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63209" y="50752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63209" y="44132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1910822" y="49799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04934" y="44132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794685" y="4294929"/>
            <a:ext cx="5410200" cy="1381761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Helvetica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Helvetica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85334" y="20430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6" name="Group 64"/>
          <p:cNvGrpSpPr/>
          <p:nvPr/>
        </p:nvGrpSpPr>
        <p:grpSpPr>
          <a:xfrm>
            <a:off x="5621867" y="20996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1642534" y="1450997"/>
            <a:ext cx="2836333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48718" y="14478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OpenFlow Switch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7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465512" y="3375971"/>
            <a:ext cx="2133600" cy="381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69962" y="1298597"/>
            <a:ext cx="289401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890587" y="3855396"/>
            <a:ext cx="122555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65362" y="3776021"/>
            <a:ext cx="25908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933825" y="12954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704057" y="36958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543049" y="2898134"/>
            <a:ext cx="98901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789363" y="3776021"/>
            <a:ext cx="3048000" cy="317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570441" y="18906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OpenFlow Rules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60362" y="49253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350962" y="32426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627562" y="53000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006974" y="19472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4017962" y="4461821"/>
            <a:ext cx="990600" cy="1143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22800" y="2785421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 i="1">
                <a:solidFill>
                  <a:srgbClr val="FF0000"/>
                </a:solidFill>
              </a:rPr>
              <a:t>p</a:t>
            </a:r>
            <a:r>
              <a:rPr lang="en-US" sz="1800"/>
              <a:t>, send to port 4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621212" y="3776021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 sz="1800"/>
              <a:t>, send to me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21212" y="3147371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q</a:t>
            </a:r>
            <a:r>
              <a:rPr lang="en-US" sz="1800"/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1800"/>
              <a:t>, </a:t>
            </a:r>
            <a:br>
              <a:rPr lang="en-US" sz="1800"/>
            </a:br>
            <a:r>
              <a:rPr lang="en-US" sz="1800"/>
              <a:t>   add header </a:t>
            </a:r>
            <a:r>
              <a:rPr lang="en-US" sz="2000" b="1" i="1">
                <a:solidFill>
                  <a:srgbClr val="FF0000"/>
                </a:solidFill>
              </a:rPr>
              <a:t>s</a:t>
            </a:r>
            <a:r>
              <a:rPr lang="en-US" sz="1800"/>
              <a:t>, and send to ports 5,6</a:t>
            </a:r>
            <a:r>
              <a:rPr lang="ja-JP" altLang="en-US" sz="1800"/>
              <a:t>”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33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Plumbing Primitives</a:t>
            </a:r>
            <a:endParaRPr lang="en-US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n-US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&lt;Match</a:t>
            </a:r>
            <a:r>
              <a:rPr lang="en-US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Action</a:t>
            </a:r>
            <a:r>
              <a:rPr lang="en-US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&gt;</a:t>
            </a:r>
            <a:endParaRPr lang="en-US" b="1" i="1" dirty="0">
              <a:solidFill>
                <a:srgbClr val="1F497D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endParaRPr lang="en-US" b="1" i="1" dirty="0">
              <a:solidFill>
                <a:srgbClr val="1F497D"/>
              </a:solidFill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Match</a:t>
            </a: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arbitrary bits in headers: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>
              <a:latin typeface="+mj-lt"/>
              <a:ea typeface="ＭＳ Ｐゴシック" charset="-128"/>
              <a:cs typeface="ＭＳ Ｐゴシック" charset="-128"/>
            </a:endParaRP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Match on any header, or new header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Allows any flow granularity</a:t>
            </a:r>
          </a:p>
          <a:p>
            <a:pPr marL="514350" indent="-514350">
              <a:buFont typeface="Arial" charset="0"/>
              <a:buNone/>
              <a:defRPr/>
            </a:pPr>
            <a:endParaRPr lang="en-US" b="1" i="1" dirty="0">
              <a:solidFill>
                <a:srgbClr val="1F497D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Action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Forward to </a:t>
            </a:r>
            <a:r>
              <a:rPr lang="en-US" dirty="0" err="1">
                <a:latin typeface="+mj-lt"/>
                <a:ea typeface="ＭＳ Ｐゴシック" charset="-128"/>
                <a:cs typeface="ＭＳ Ｐゴシック" charset="-128"/>
              </a:rPr>
              <a:t>port(s</a:t>
            </a: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), drop, send to controller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Overwrite header with mask, push or pop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Forward at specific bit-rate</a:t>
            </a:r>
            <a: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B505D3-5658-C74C-937C-2DBABDF9101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100" y="2471737"/>
            <a:ext cx="2800350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7450" y="2471737"/>
            <a:ext cx="4265613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4800600" y="1828800"/>
            <a:ext cx="4289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+mn-ea"/>
                <a:cs typeface="+mn-cs"/>
              </a:rPr>
              <a:t>Match: 1000x01xx0101001x</a:t>
            </a:r>
          </a:p>
        </p:txBody>
      </p:sp>
    </p:spTree>
    <p:extLst>
      <p:ext uri="{BB962C8B-B14F-4D97-AF65-F5344CB8AC3E}">
        <p14:creationId xmlns:p14="http://schemas.microsoft.com/office/powerpoint/2010/main" val="1299576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 dirty="0">
                <a:ea typeface="ＭＳ Ｐゴシック" charset="0"/>
                <a:cs typeface="ＭＳ Ｐゴシック" charset="0"/>
              </a:rPr>
              <a:t>OpenFlow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Rules – Cont’d</a:t>
            </a:r>
          </a:p>
        </p:txBody>
      </p:sp>
      <p:sp>
        <p:nvSpPr>
          <p:cNvPr id="65543" name="Rectangle 44"/>
          <p:cNvSpPr>
            <a:spLocks noGrp="1" noChangeArrowheads="1"/>
          </p:cNvSpPr>
          <p:nvPr>
            <p:ph idx="1"/>
          </p:nvPr>
        </p:nvSpPr>
        <p:spPr/>
        <p:txBody>
          <a:bodyPr lIns="50800" tIns="50800" rIns="132080" bIns="50800"/>
          <a:lstStyle/>
          <a:p>
            <a:pPr marL="382588" algn="ctr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Exploit the flow table in switches, routers, and chipsets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447800" y="1905000"/>
            <a:ext cx="2209800" cy="685800"/>
            <a:chOff x="0" y="0"/>
            <a:chExt cx="1392" cy="432"/>
          </a:xfrm>
        </p:grpSpPr>
        <p:sp>
          <p:nvSpPr>
            <p:cNvPr id="65583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4" name="Rectangle 6"/>
            <p:cNvSpPr>
              <a:spLocks/>
            </p:cNvSpPr>
            <p:nvPr/>
          </p:nvSpPr>
          <p:spPr bwMode="auto">
            <a:xfrm>
              <a:off x="16" y="0"/>
              <a:ext cx="13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Rule</a:t>
              </a:r>
            </a:p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(exact &amp; wildcard)</a:t>
              </a:r>
            </a:p>
          </p:txBody>
        </p:sp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3733800" y="1905000"/>
            <a:ext cx="2209800" cy="685800"/>
            <a:chOff x="0" y="0"/>
            <a:chExt cx="1392" cy="432"/>
          </a:xfrm>
        </p:grpSpPr>
        <p:sp>
          <p:nvSpPr>
            <p:cNvPr id="65581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2" name="Rectangle 9"/>
            <p:cNvSpPr>
              <a:spLocks/>
            </p:cNvSpPr>
            <p:nvPr/>
          </p:nvSpPr>
          <p:spPr bwMode="auto">
            <a:xfrm>
              <a:off x="429" y="96"/>
              <a:ext cx="5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</p:grpSp>
      <p:grpSp>
        <p:nvGrpSpPr>
          <p:cNvPr id="65541" name="Group 10"/>
          <p:cNvGrpSpPr>
            <a:grpSpLocks/>
          </p:cNvGrpSpPr>
          <p:nvPr/>
        </p:nvGrpSpPr>
        <p:grpSpPr bwMode="auto">
          <a:xfrm>
            <a:off x="6019800" y="1905000"/>
            <a:ext cx="2209800" cy="685800"/>
            <a:chOff x="0" y="0"/>
            <a:chExt cx="1392" cy="432"/>
          </a:xfrm>
        </p:grpSpPr>
        <p:sp>
          <p:nvSpPr>
            <p:cNvPr id="65579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0" name="Rectangle 12"/>
            <p:cNvSpPr>
              <a:spLocks/>
            </p:cNvSpPr>
            <p:nvPr/>
          </p:nvSpPr>
          <p:spPr bwMode="auto">
            <a:xfrm>
              <a:off x="331" y="96"/>
              <a:ext cx="72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71600" y="1828800"/>
            <a:ext cx="6934200" cy="3886200"/>
            <a:chOff x="0" y="0"/>
            <a:chExt cx="4368" cy="2448"/>
          </a:xfrm>
        </p:grpSpPr>
        <p:sp>
          <p:nvSpPr>
            <p:cNvPr id="65549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65550" name="Group 15"/>
            <p:cNvGrpSpPr>
              <a:grpSpLocks/>
            </p:cNvGrpSpPr>
            <p:nvPr/>
          </p:nvGrpSpPr>
          <p:grpSpPr bwMode="auto">
            <a:xfrm>
              <a:off x="48" y="527"/>
              <a:ext cx="4272" cy="1873"/>
              <a:chOff x="0" y="-1"/>
              <a:chExt cx="4272" cy="1873"/>
            </a:xfrm>
          </p:grpSpPr>
          <p:grpSp>
            <p:nvGrpSpPr>
              <p:cNvPr id="65551" name="Group 16"/>
              <p:cNvGrpSpPr>
                <a:grpSpLocks/>
              </p:cNvGrpSpPr>
              <p:nvPr/>
            </p:nvGrpSpPr>
            <p:grpSpPr bwMode="auto">
              <a:xfrm>
                <a:off x="0" y="-1"/>
                <a:ext cx="1392" cy="433"/>
                <a:chOff x="0" y="-1"/>
                <a:chExt cx="1392" cy="433"/>
              </a:xfrm>
            </p:grpSpPr>
            <p:sp>
              <p:nvSpPr>
                <p:cNvPr id="65577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8" name="Rectangle 18"/>
                <p:cNvSpPr>
                  <a:spLocks/>
                </p:cNvSpPr>
                <p:nvPr/>
              </p:nvSpPr>
              <p:spPr bwMode="auto">
                <a:xfrm>
                  <a:off x="16" y="-1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2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65575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6" name="Rectangle 21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3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65573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4" name="Rectangle 24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4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32"/>
                <a:chOff x="0" y="0"/>
                <a:chExt cx="1392" cy="432"/>
              </a:xfrm>
            </p:grpSpPr>
            <p:sp>
              <p:nvSpPr>
                <p:cNvPr id="65571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2" name="Rectangle 27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5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65569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0" name="Rectangle 30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6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65567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8" name="Rectangle 33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7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432"/>
                <a:chOff x="0" y="0"/>
                <a:chExt cx="1392" cy="432"/>
              </a:xfrm>
            </p:grpSpPr>
            <p:sp>
              <p:nvSpPr>
                <p:cNvPr id="65565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6" name="Rectangle 36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8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65563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4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085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Default Action</a:t>
                  </a:r>
                </a:p>
              </p:txBody>
            </p:sp>
          </p:grpSp>
          <p:grpSp>
            <p:nvGrpSpPr>
              <p:cNvPr id="65559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65561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2" name="Rectangle 42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sp>
            <p:nvSpPr>
              <p:cNvPr id="65560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50850" y="1995488"/>
            <a:ext cx="909638" cy="3432175"/>
            <a:chOff x="0" y="0"/>
            <a:chExt cx="573" cy="2162"/>
          </a:xfrm>
        </p:grpSpPr>
        <p:sp>
          <p:nvSpPr>
            <p:cNvPr id="65545" name="Rectangle 46"/>
            <p:cNvSpPr>
              <a:spLocks/>
            </p:cNvSpPr>
            <p:nvPr/>
          </p:nvSpPr>
          <p:spPr bwMode="auto">
            <a:xfrm>
              <a:off x="0" y="0"/>
              <a:ext cx="5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1.</a:t>
              </a:r>
            </a:p>
          </p:txBody>
        </p:sp>
        <p:sp>
          <p:nvSpPr>
            <p:cNvPr id="65546" name="Rectangle 47"/>
            <p:cNvSpPr>
              <a:spLocks/>
            </p:cNvSpPr>
            <p:nvPr/>
          </p:nvSpPr>
          <p:spPr bwMode="auto">
            <a:xfrm>
              <a:off x="0" y="480"/>
              <a:ext cx="5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2.</a:t>
              </a:r>
            </a:p>
          </p:txBody>
        </p:sp>
        <p:sp>
          <p:nvSpPr>
            <p:cNvPr id="65547" name="Rectangle 48"/>
            <p:cNvSpPr>
              <a:spLocks/>
            </p:cNvSpPr>
            <p:nvPr/>
          </p:nvSpPr>
          <p:spPr bwMode="auto">
            <a:xfrm>
              <a:off x="0" y="960"/>
              <a:ext cx="5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3.</a:t>
              </a:r>
            </a:p>
          </p:txBody>
        </p:sp>
        <p:sp>
          <p:nvSpPr>
            <p:cNvPr id="65548" name="Rectangle 49"/>
            <p:cNvSpPr>
              <a:spLocks/>
            </p:cNvSpPr>
            <p:nvPr/>
          </p:nvSpPr>
          <p:spPr bwMode="auto">
            <a:xfrm>
              <a:off x="0" y="1968"/>
              <a:ext cx="5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3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Flow</a:t>
            </a:r>
            <a:r>
              <a:rPr lang="en-US" sz="3900" dirty="0">
                <a:latin typeface="Arial" charset="0"/>
                <a:ea typeface="ＭＳ Ｐゴシック" charset="0"/>
                <a:cs typeface="ＭＳ Ｐゴシック" charset="0"/>
              </a:rPr>
              <a:t> Table Entry</a:t>
            </a:r>
            <a:endParaRPr lang="en-US" sz="27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OpenFlow Protocol Version 1.0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785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88" name="Rectangle 3"/>
          <p:cNvSpPr>
            <a:spLocks/>
          </p:cNvSpPr>
          <p:nvPr/>
        </p:nvSpPr>
        <p:spPr bwMode="auto">
          <a:xfrm>
            <a:off x="836613" y="5343525"/>
            <a:ext cx="642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Switch</a:t>
            </a:r>
          </a:p>
          <a:p>
            <a:r>
              <a:rPr lang="en-US" sz="1700">
                <a:cs typeface="Gill Sans" charset="0"/>
              </a:rPr>
              <a:t>Port</a:t>
            </a:r>
          </a:p>
        </p:txBody>
      </p:sp>
      <p:sp>
        <p:nvSpPr>
          <p:cNvPr id="67589" name="Rectangle 4"/>
          <p:cNvSpPr>
            <a:spLocks/>
          </p:cNvSpPr>
          <p:nvPr/>
        </p:nvSpPr>
        <p:spPr bwMode="auto">
          <a:xfrm>
            <a:off x="1544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0" name="Rectangle 5"/>
          <p:cNvSpPr>
            <a:spLocks/>
          </p:cNvSpPr>
          <p:nvPr/>
        </p:nvSpPr>
        <p:spPr bwMode="auto">
          <a:xfrm>
            <a:off x="1657350" y="5343525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MAC</a:t>
            </a:r>
          </a:p>
          <a:p>
            <a:r>
              <a:rPr lang="en-US" sz="1700">
                <a:cs typeface="Gill Sans" charset="0"/>
              </a:rPr>
              <a:t>src</a:t>
            </a:r>
          </a:p>
        </p:txBody>
      </p:sp>
      <p:sp>
        <p:nvSpPr>
          <p:cNvPr id="67591" name="Rectangle 6"/>
          <p:cNvSpPr>
            <a:spLocks/>
          </p:cNvSpPr>
          <p:nvPr/>
        </p:nvSpPr>
        <p:spPr bwMode="auto">
          <a:xfrm>
            <a:off x="2303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Rectangle 7"/>
          <p:cNvSpPr>
            <a:spLocks/>
          </p:cNvSpPr>
          <p:nvPr/>
        </p:nvSpPr>
        <p:spPr bwMode="auto">
          <a:xfrm>
            <a:off x="2419350" y="5343525"/>
            <a:ext cx="485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MAC</a:t>
            </a:r>
          </a:p>
          <a:p>
            <a:r>
              <a:rPr lang="en-US" sz="1700">
                <a:cs typeface="Gill Sans" charset="0"/>
              </a:rPr>
              <a:t>dst</a:t>
            </a:r>
          </a:p>
        </p:txBody>
      </p:sp>
      <p:sp>
        <p:nvSpPr>
          <p:cNvPr id="67593" name="Rectangle 8"/>
          <p:cNvSpPr>
            <a:spLocks/>
          </p:cNvSpPr>
          <p:nvPr/>
        </p:nvSpPr>
        <p:spPr bwMode="auto">
          <a:xfrm>
            <a:off x="3071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4" name="Rectangle 9"/>
          <p:cNvSpPr>
            <a:spLocks/>
          </p:cNvSpPr>
          <p:nvPr/>
        </p:nvSpPr>
        <p:spPr bwMode="auto">
          <a:xfrm>
            <a:off x="3221038" y="5343525"/>
            <a:ext cx="41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Eth</a:t>
            </a:r>
          </a:p>
          <a:p>
            <a:r>
              <a:rPr lang="en-US" sz="1700">
                <a:cs typeface="Gill Sans" charset="0"/>
              </a:rPr>
              <a:t>type</a:t>
            </a:r>
          </a:p>
        </p:txBody>
      </p:sp>
      <p:sp>
        <p:nvSpPr>
          <p:cNvPr id="67595" name="Rectangle 10"/>
          <p:cNvSpPr>
            <a:spLocks/>
          </p:cNvSpPr>
          <p:nvPr/>
        </p:nvSpPr>
        <p:spPr bwMode="auto">
          <a:xfrm>
            <a:off x="3830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6" name="Rectangle 11"/>
          <p:cNvSpPr>
            <a:spLocks/>
          </p:cNvSpPr>
          <p:nvPr/>
        </p:nvSpPr>
        <p:spPr bwMode="auto">
          <a:xfrm>
            <a:off x="3897313" y="5343525"/>
            <a:ext cx="569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VLAN</a:t>
            </a:r>
          </a:p>
          <a:p>
            <a:r>
              <a:rPr lang="en-US" sz="1700">
                <a:cs typeface="Gill Sans" charset="0"/>
              </a:rPr>
              <a:t>ID</a:t>
            </a:r>
          </a:p>
        </p:txBody>
      </p:sp>
      <p:sp>
        <p:nvSpPr>
          <p:cNvPr id="67597" name="Rectangle 12"/>
          <p:cNvSpPr>
            <a:spLocks/>
          </p:cNvSpPr>
          <p:nvPr/>
        </p:nvSpPr>
        <p:spPr bwMode="auto">
          <a:xfrm>
            <a:off x="4589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8" name="Rectangle 13"/>
          <p:cNvSpPr>
            <a:spLocks/>
          </p:cNvSpPr>
          <p:nvPr/>
        </p:nvSpPr>
        <p:spPr bwMode="auto">
          <a:xfrm>
            <a:off x="4795838" y="5343525"/>
            <a:ext cx="32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IP</a:t>
            </a:r>
          </a:p>
          <a:p>
            <a:r>
              <a:rPr lang="en-US" sz="1700">
                <a:cs typeface="Gill Sans" charset="0"/>
              </a:rPr>
              <a:t>Src</a:t>
            </a:r>
          </a:p>
        </p:txBody>
      </p:sp>
      <p:sp>
        <p:nvSpPr>
          <p:cNvPr id="67599" name="Rectangle 14"/>
          <p:cNvSpPr>
            <a:spLocks/>
          </p:cNvSpPr>
          <p:nvPr/>
        </p:nvSpPr>
        <p:spPr bwMode="auto">
          <a:xfrm>
            <a:off x="5357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0" name="Rectangle 15"/>
          <p:cNvSpPr>
            <a:spLocks/>
          </p:cNvSpPr>
          <p:nvPr/>
        </p:nvSpPr>
        <p:spPr bwMode="auto">
          <a:xfrm>
            <a:off x="5537200" y="5343525"/>
            <a:ext cx="32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IP</a:t>
            </a:r>
          </a:p>
          <a:p>
            <a:r>
              <a:rPr lang="en-US" sz="1700">
                <a:cs typeface="Gill Sans" charset="0"/>
              </a:rPr>
              <a:t>Dst</a:t>
            </a:r>
          </a:p>
        </p:txBody>
      </p:sp>
      <p:sp>
        <p:nvSpPr>
          <p:cNvPr id="67601" name="Rectangle 16"/>
          <p:cNvSpPr>
            <a:spLocks/>
          </p:cNvSpPr>
          <p:nvPr/>
        </p:nvSpPr>
        <p:spPr bwMode="auto">
          <a:xfrm>
            <a:off x="6116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2" name="Rectangle 17"/>
          <p:cNvSpPr>
            <a:spLocks/>
          </p:cNvSpPr>
          <p:nvPr/>
        </p:nvSpPr>
        <p:spPr bwMode="auto">
          <a:xfrm>
            <a:off x="6267450" y="5343525"/>
            <a:ext cx="40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IP</a:t>
            </a:r>
          </a:p>
          <a:p>
            <a:r>
              <a:rPr lang="en-US" sz="1700">
                <a:cs typeface="Gill Sans" charset="0"/>
              </a:rPr>
              <a:t>Prot</a:t>
            </a:r>
          </a:p>
        </p:txBody>
      </p:sp>
      <p:sp>
        <p:nvSpPr>
          <p:cNvPr id="67603" name="Rectangle 18"/>
          <p:cNvSpPr>
            <a:spLocks/>
          </p:cNvSpPr>
          <p:nvPr/>
        </p:nvSpPr>
        <p:spPr bwMode="auto">
          <a:xfrm>
            <a:off x="6875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4" name="Rectangle 19"/>
          <p:cNvSpPr>
            <a:spLocks/>
          </p:cNvSpPr>
          <p:nvPr/>
        </p:nvSpPr>
        <p:spPr bwMode="auto">
          <a:xfrm>
            <a:off x="6983413" y="5343525"/>
            <a:ext cx="485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TCP</a:t>
            </a:r>
          </a:p>
          <a:p>
            <a:r>
              <a:rPr lang="en-US" sz="1700">
                <a:cs typeface="Gill Sans" charset="0"/>
              </a:rPr>
              <a:t>sport</a:t>
            </a:r>
          </a:p>
        </p:txBody>
      </p:sp>
      <p:sp>
        <p:nvSpPr>
          <p:cNvPr id="67605" name="Rectangle 20"/>
          <p:cNvSpPr>
            <a:spLocks/>
          </p:cNvSpPr>
          <p:nvPr/>
        </p:nvSpPr>
        <p:spPr bwMode="auto">
          <a:xfrm>
            <a:off x="7643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6" name="Rectangle 21"/>
          <p:cNvSpPr>
            <a:spLocks/>
          </p:cNvSpPr>
          <p:nvPr/>
        </p:nvSpPr>
        <p:spPr bwMode="auto">
          <a:xfrm>
            <a:off x="7732713" y="5343525"/>
            <a:ext cx="496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TCP</a:t>
            </a:r>
          </a:p>
          <a:p>
            <a:r>
              <a:rPr lang="en-US" sz="1700">
                <a:cs typeface="Gill Sans" charset="0"/>
              </a:rPr>
              <a:t>dport</a:t>
            </a:r>
          </a:p>
        </p:txBody>
      </p:sp>
      <p:sp>
        <p:nvSpPr>
          <p:cNvPr id="67607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8" name="Rectangle 23"/>
          <p:cNvSpPr>
            <a:spLocks/>
          </p:cNvSpPr>
          <p:nvPr/>
        </p:nvSpPr>
        <p:spPr bwMode="auto">
          <a:xfrm>
            <a:off x="1127125" y="1774825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Rule</a:t>
            </a:r>
          </a:p>
        </p:txBody>
      </p:sp>
      <p:sp>
        <p:nvSpPr>
          <p:cNvPr id="67609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0" name="Rectangle 25"/>
          <p:cNvSpPr>
            <a:spLocks/>
          </p:cNvSpPr>
          <p:nvPr/>
        </p:nvSpPr>
        <p:spPr bwMode="auto">
          <a:xfrm>
            <a:off x="2405063" y="1774825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Action</a:t>
            </a:r>
          </a:p>
        </p:txBody>
      </p:sp>
      <p:sp>
        <p:nvSpPr>
          <p:cNvPr id="67611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2" name="Rectangle 27"/>
          <p:cNvSpPr>
            <a:spLocks/>
          </p:cNvSpPr>
          <p:nvPr/>
        </p:nvSpPr>
        <p:spPr bwMode="auto">
          <a:xfrm>
            <a:off x="3998913" y="1774825"/>
            <a:ext cx="525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Stats</a:t>
            </a:r>
          </a:p>
        </p:txBody>
      </p:sp>
      <p:sp>
        <p:nvSpPr>
          <p:cNvPr id="67613" name="Rectangle 28"/>
          <p:cNvSpPr>
            <a:spLocks/>
          </p:cNvSpPr>
          <p:nvPr/>
        </p:nvSpPr>
        <p:spPr bwMode="auto">
          <a:xfrm>
            <a:off x="1884363" y="3152775"/>
            <a:ext cx="5634037" cy="1374775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Forward packet to port(s)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Drop packet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Send to normal processing pipeline</a:t>
            </a:r>
          </a:p>
        </p:txBody>
      </p:sp>
      <p:sp>
        <p:nvSpPr>
          <p:cNvPr id="67614" name="Rectangle 29"/>
          <p:cNvSpPr>
            <a:spLocks/>
          </p:cNvSpPr>
          <p:nvPr/>
        </p:nvSpPr>
        <p:spPr bwMode="auto">
          <a:xfrm>
            <a:off x="725488" y="5894388"/>
            <a:ext cx="2695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+ mask what fields to match</a:t>
            </a:r>
          </a:p>
        </p:txBody>
      </p:sp>
      <p:sp>
        <p:nvSpPr>
          <p:cNvPr id="67615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7616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7617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8" name="Rectangle 33"/>
          <p:cNvSpPr>
            <a:spLocks/>
          </p:cNvSpPr>
          <p:nvPr/>
        </p:nvSpPr>
        <p:spPr bwMode="auto">
          <a:xfrm>
            <a:off x="3973513" y="2620963"/>
            <a:ext cx="287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cs typeface="Gill Sans" charset="0"/>
              </a:rPr>
              <a:t>Packet + byte counters</a:t>
            </a:r>
          </a:p>
        </p:txBody>
      </p:sp>
      <p:sp>
        <p:nvSpPr>
          <p:cNvPr id="67619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89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563563" y="1400175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Switching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9144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685800" y="1878013"/>
            <a:ext cx="7483475" cy="571500"/>
            <a:chOff x="0" y="0"/>
            <a:chExt cx="6704" cy="512"/>
          </a:xfrm>
        </p:grpSpPr>
        <p:sp>
          <p:nvSpPr>
            <p:cNvPr id="6869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Switch</a:t>
              </a:r>
            </a:p>
            <a:p>
              <a:r>
                <a:rPr lang="en-US" sz="1600">
                  <a:cs typeface="Gill Sans" charset="0"/>
                </a:rPr>
                <a:t>Port</a:t>
              </a:r>
            </a:p>
          </p:txBody>
        </p:sp>
        <p:sp>
          <p:nvSpPr>
            <p:cNvPr id="6869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9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70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Eth</a:t>
              </a:r>
            </a:p>
            <a:p>
              <a:r>
                <a:rPr lang="en-US" sz="1600">
                  <a:cs typeface="Gill Sans" charset="0"/>
                </a:rPr>
                <a:t>type</a:t>
              </a:r>
            </a:p>
          </p:txBody>
        </p:sp>
        <p:sp>
          <p:nvSpPr>
            <p:cNvPr id="6870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VLAN</a:t>
              </a:r>
            </a:p>
            <a:p>
              <a:r>
                <a:rPr lang="en-US" sz="1600">
                  <a:cs typeface="Gill Sans" charset="0"/>
                </a:rPr>
                <a:t>ID</a:t>
              </a:r>
            </a:p>
          </p:txBody>
        </p:sp>
        <p:sp>
          <p:nvSpPr>
            <p:cNvPr id="6870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70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70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Prot</a:t>
              </a:r>
            </a:p>
          </p:txBody>
        </p:sp>
        <p:sp>
          <p:nvSpPr>
            <p:cNvPr id="6871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1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sport</a:t>
              </a:r>
            </a:p>
          </p:txBody>
        </p:sp>
        <p:sp>
          <p:nvSpPr>
            <p:cNvPr id="6871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1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dport</a:t>
              </a:r>
            </a:p>
          </p:txBody>
        </p:sp>
        <p:sp>
          <p:nvSpPr>
            <p:cNvPr id="6871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1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Action</a:t>
              </a:r>
            </a:p>
          </p:txBody>
        </p:sp>
      </p:grpSp>
      <p:sp>
        <p:nvSpPr>
          <p:cNvPr id="68614" name="Rectangle 27"/>
          <p:cNvSpPr>
            <a:spLocks/>
          </p:cNvSpPr>
          <p:nvPr/>
        </p:nvSpPr>
        <p:spPr bwMode="auto">
          <a:xfrm>
            <a:off x="1574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5" name="Rectangle 28"/>
          <p:cNvSpPr>
            <a:spLocks/>
          </p:cNvSpPr>
          <p:nvPr/>
        </p:nvSpPr>
        <p:spPr bwMode="auto">
          <a:xfrm>
            <a:off x="20034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00:1f:..</a:t>
            </a:r>
          </a:p>
        </p:txBody>
      </p:sp>
      <p:sp>
        <p:nvSpPr>
          <p:cNvPr id="68616" name="Rectangle 29"/>
          <p:cNvSpPr>
            <a:spLocks/>
          </p:cNvSpPr>
          <p:nvPr/>
        </p:nvSpPr>
        <p:spPr bwMode="auto">
          <a:xfrm>
            <a:off x="28956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7" name="Rectangle 30"/>
          <p:cNvSpPr>
            <a:spLocks/>
          </p:cNvSpPr>
          <p:nvPr/>
        </p:nvSpPr>
        <p:spPr bwMode="auto">
          <a:xfrm>
            <a:off x="35575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8" name="Rectangle 31"/>
          <p:cNvSpPr>
            <a:spLocks/>
          </p:cNvSpPr>
          <p:nvPr/>
        </p:nvSpPr>
        <p:spPr bwMode="auto">
          <a:xfrm>
            <a:off x="4217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9" name="Rectangle 32"/>
          <p:cNvSpPr>
            <a:spLocks/>
          </p:cNvSpPr>
          <p:nvPr/>
        </p:nvSpPr>
        <p:spPr bwMode="auto">
          <a:xfrm>
            <a:off x="4878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0" name="Rectangle 33"/>
          <p:cNvSpPr>
            <a:spLocks/>
          </p:cNvSpPr>
          <p:nvPr/>
        </p:nvSpPr>
        <p:spPr bwMode="auto">
          <a:xfrm>
            <a:off x="55483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1" name="Rectangle 34"/>
          <p:cNvSpPr>
            <a:spLocks/>
          </p:cNvSpPr>
          <p:nvPr/>
        </p:nvSpPr>
        <p:spPr bwMode="auto">
          <a:xfrm>
            <a:off x="62087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2" name="Rectangle 35"/>
          <p:cNvSpPr>
            <a:spLocks/>
          </p:cNvSpPr>
          <p:nvPr/>
        </p:nvSpPr>
        <p:spPr bwMode="auto">
          <a:xfrm>
            <a:off x="68707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3" name="Rectangle 36"/>
          <p:cNvSpPr>
            <a:spLocks/>
          </p:cNvSpPr>
          <p:nvPr/>
        </p:nvSpPr>
        <p:spPr bwMode="auto">
          <a:xfrm>
            <a:off x="7467600" y="251460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port6</a:t>
            </a:r>
          </a:p>
        </p:txBody>
      </p:sp>
      <p:sp>
        <p:nvSpPr>
          <p:cNvPr id="68624" name="Rectangle 37"/>
          <p:cNvSpPr>
            <a:spLocks/>
          </p:cNvSpPr>
          <p:nvPr/>
        </p:nvSpPr>
        <p:spPr bwMode="auto">
          <a:xfrm>
            <a:off x="565150" y="3151188"/>
            <a:ext cx="153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Flow Switching</a:t>
            </a:r>
          </a:p>
        </p:txBody>
      </p:sp>
      <p:sp>
        <p:nvSpPr>
          <p:cNvPr id="68625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port3</a:t>
            </a:r>
          </a:p>
        </p:txBody>
      </p:sp>
      <p:grpSp>
        <p:nvGrpSpPr>
          <p:cNvPr id="68626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68672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3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Switch</a:t>
              </a:r>
            </a:p>
            <a:p>
              <a:r>
                <a:rPr lang="en-US" sz="1600">
                  <a:cs typeface="Gill Sans" charset="0"/>
                </a:rPr>
                <a:t>Port</a:t>
              </a:r>
            </a:p>
          </p:txBody>
        </p:sp>
        <p:sp>
          <p:nvSpPr>
            <p:cNvPr id="68674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5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76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7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78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9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Eth</a:t>
              </a:r>
            </a:p>
            <a:p>
              <a:r>
                <a:rPr lang="en-US" sz="1600">
                  <a:cs typeface="Gill Sans" charset="0"/>
                </a:rPr>
                <a:t>type</a:t>
              </a:r>
            </a:p>
          </p:txBody>
        </p:sp>
        <p:sp>
          <p:nvSpPr>
            <p:cNvPr id="68680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1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VLAN</a:t>
              </a:r>
            </a:p>
            <a:p>
              <a:r>
                <a:rPr lang="en-US" sz="1600">
                  <a:cs typeface="Gill Sans" charset="0"/>
                </a:rPr>
                <a:t>ID</a:t>
              </a:r>
            </a:p>
          </p:txBody>
        </p:sp>
        <p:sp>
          <p:nvSpPr>
            <p:cNvPr id="68682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3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84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5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86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7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Prot</a:t>
              </a:r>
            </a:p>
          </p:txBody>
        </p:sp>
        <p:sp>
          <p:nvSpPr>
            <p:cNvPr id="68688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9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sport</a:t>
              </a:r>
            </a:p>
          </p:txBody>
        </p:sp>
        <p:sp>
          <p:nvSpPr>
            <p:cNvPr id="68690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1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dport</a:t>
              </a:r>
            </a:p>
          </p:txBody>
        </p:sp>
        <p:sp>
          <p:nvSpPr>
            <p:cNvPr id="68692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3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Action</a:t>
              </a:r>
            </a:p>
          </p:txBody>
        </p:sp>
      </p:grpSp>
      <p:sp>
        <p:nvSpPr>
          <p:cNvPr id="68627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00:2e..</a:t>
            </a:r>
          </a:p>
        </p:txBody>
      </p:sp>
      <p:sp>
        <p:nvSpPr>
          <p:cNvPr id="68628" name="Rectangle 63"/>
          <p:cNvSpPr>
            <a:spLocks/>
          </p:cNvSpPr>
          <p:nvPr/>
        </p:nvSpPr>
        <p:spPr bwMode="auto">
          <a:xfrm>
            <a:off x="2066925" y="4224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00:1f..</a:t>
            </a:r>
          </a:p>
        </p:txBody>
      </p:sp>
      <p:sp>
        <p:nvSpPr>
          <p:cNvPr id="68629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0800</a:t>
            </a:r>
          </a:p>
        </p:txBody>
      </p:sp>
      <p:sp>
        <p:nvSpPr>
          <p:cNvPr id="68630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vlan1</a:t>
            </a:r>
          </a:p>
        </p:txBody>
      </p:sp>
      <p:sp>
        <p:nvSpPr>
          <p:cNvPr id="68631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1.2.3.4</a:t>
            </a:r>
          </a:p>
        </p:txBody>
      </p:sp>
      <p:sp>
        <p:nvSpPr>
          <p:cNvPr id="68632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5.6.7.8</a:t>
            </a:r>
          </a:p>
        </p:txBody>
      </p:sp>
      <p:sp>
        <p:nvSpPr>
          <p:cNvPr id="68633" name="Rectangle 68"/>
          <p:cNvSpPr>
            <a:spLocks/>
          </p:cNvSpPr>
          <p:nvPr/>
        </p:nvSpPr>
        <p:spPr bwMode="auto">
          <a:xfrm>
            <a:off x="53197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4</a:t>
            </a:r>
          </a:p>
        </p:txBody>
      </p:sp>
      <p:sp>
        <p:nvSpPr>
          <p:cNvPr id="68634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17264</a:t>
            </a:r>
          </a:p>
        </p:txBody>
      </p:sp>
      <p:sp>
        <p:nvSpPr>
          <p:cNvPr id="68635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80</a:t>
            </a:r>
          </a:p>
        </p:txBody>
      </p:sp>
      <p:sp>
        <p:nvSpPr>
          <p:cNvPr id="68636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port6</a:t>
            </a:r>
          </a:p>
        </p:txBody>
      </p:sp>
      <p:sp>
        <p:nvSpPr>
          <p:cNvPr id="68637" name="Rectangle 72"/>
          <p:cNvSpPr>
            <a:spLocks/>
          </p:cNvSpPr>
          <p:nvPr/>
        </p:nvSpPr>
        <p:spPr bwMode="auto">
          <a:xfrm>
            <a:off x="561975" y="4905375"/>
            <a:ext cx="795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Firewall</a:t>
            </a:r>
          </a:p>
        </p:txBody>
      </p:sp>
      <p:sp>
        <p:nvSpPr>
          <p:cNvPr id="68638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grpSp>
        <p:nvGrpSpPr>
          <p:cNvPr id="68639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6865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Switch</a:t>
              </a:r>
            </a:p>
            <a:p>
              <a:r>
                <a:rPr lang="en-US" sz="1600">
                  <a:cs typeface="Gill Sans" charset="0"/>
                </a:rPr>
                <a:t>Port</a:t>
              </a:r>
            </a:p>
          </p:txBody>
        </p:sp>
        <p:sp>
          <p:nvSpPr>
            <p:cNvPr id="6865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5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5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Eth</a:t>
              </a:r>
            </a:p>
            <a:p>
              <a:r>
                <a:rPr lang="en-US" sz="1600">
                  <a:cs typeface="Gill Sans" charset="0"/>
                </a:rPr>
                <a:t>type</a:t>
              </a:r>
            </a:p>
          </p:txBody>
        </p:sp>
        <p:sp>
          <p:nvSpPr>
            <p:cNvPr id="6865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VLAN</a:t>
              </a:r>
            </a:p>
            <a:p>
              <a:r>
                <a:rPr lang="en-US" sz="1600">
                  <a:cs typeface="Gill Sans" charset="0"/>
                </a:rPr>
                <a:t>ID</a:t>
              </a:r>
            </a:p>
          </p:txBody>
        </p:sp>
        <p:sp>
          <p:nvSpPr>
            <p:cNvPr id="6866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6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6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Prot</a:t>
              </a:r>
            </a:p>
          </p:txBody>
        </p:sp>
        <p:sp>
          <p:nvSpPr>
            <p:cNvPr id="6866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sport</a:t>
              </a:r>
            </a:p>
          </p:txBody>
        </p:sp>
        <p:sp>
          <p:nvSpPr>
            <p:cNvPr id="6866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dport</a:t>
              </a:r>
            </a:p>
          </p:txBody>
        </p:sp>
        <p:sp>
          <p:nvSpPr>
            <p:cNvPr id="6867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Forward</a:t>
              </a:r>
            </a:p>
          </p:txBody>
        </p:sp>
      </p:grpSp>
      <p:sp>
        <p:nvSpPr>
          <p:cNvPr id="68640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1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2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3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4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5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6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7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8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22</a:t>
            </a:r>
          </a:p>
        </p:txBody>
      </p:sp>
      <p:sp>
        <p:nvSpPr>
          <p:cNvPr id="68649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drop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561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Layering</a:t>
            </a:r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Media, framing, error detection/correction, switches, hubs, …</a:t>
            </a:r>
          </a:p>
          <a:p>
            <a:pPr lvl="1"/>
            <a:r>
              <a:rPr lang="en-US" dirty="0"/>
              <a:t>Network layer</a:t>
            </a:r>
          </a:p>
          <a:p>
            <a:pPr lvl="2"/>
            <a:r>
              <a:rPr lang="en-US" dirty="0"/>
              <a:t>Addressing (CIDR, subnet), routing and forwarding, DNS, BGP, …</a:t>
            </a:r>
          </a:p>
          <a:p>
            <a:pPr lvl="1"/>
            <a:r>
              <a:rPr lang="en-US" dirty="0"/>
              <a:t>Transport layer</a:t>
            </a:r>
          </a:p>
          <a:p>
            <a:pPr lvl="2"/>
            <a:r>
              <a:rPr lang="en-US" dirty="0"/>
              <a:t>TCP, UDP, flow control, congestion control, queue management, …</a:t>
            </a:r>
          </a:p>
          <a:p>
            <a:r>
              <a:rPr lang="en-US" b="1" dirty="0" err="1"/>
              <a:t>Misc</a:t>
            </a:r>
            <a:r>
              <a:rPr lang="en-US" dirty="0"/>
              <a:t>: Queueing Mechanisms, Middleboxes</a:t>
            </a:r>
          </a:p>
          <a:p>
            <a:r>
              <a:rPr lang="en-US" b="1" dirty="0"/>
              <a:t>Next</a:t>
            </a:r>
            <a:r>
              <a:rPr lang="en-US" dirty="0"/>
              <a:t>: Software-defined networking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47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Rectangle 2"/>
          <p:cNvSpPr>
            <a:spLocks/>
          </p:cNvSpPr>
          <p:nvPr/>
        </p:nvSpPr>
        <p:spPr bwMode="auto">
          <a:xfrm>
            <a:off x="563563" y="1230313"/>
            <a:ext cx="795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Routing</a:t>
            </a: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69683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4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Switch</a:t>
              </a:r>
            </a:p>
            <a:p>
              <a:r>
                <a:rPr lang="en-US" sz="1700">
                  <a:cs typeface="Gill Sans" charset="0"/>
                </a:rPr>
                <a:t>Port</a:t>
              </a:r>
            </a:p>
          </p:txBody>
        </p:sp>
        <p:sp>
          <p:nvSpPr>
            <p:cNvPr id="69685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6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87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8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89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0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Eth</a:t>
              </a:r>
            </a:p>
            <a:p>
              <a:r>
                <a:rPr lang="en-US" sz="1700">
                  <a:cs typeface="Gill Sans" charset="0"/>
                </a:rPr>
                <a:t>type</a:t>
              </a:r>
            </a:p>
          </p:txBody>
        </p:sp>
        <p:sp>
          <p:nvSpPr>
            <p:cNvPr id="69691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2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VLAN</a:t>
              </a:r>
            </a:p>
            <a:p>
              <a:r>
                <a:rPr lang="en-US" sz="1700">
                  <a:cs typeface="Gill Sans" charset="0"/>
                </a:rPr>
                <a:t>ID</a:t>
              </a:r>
            </a:p>
          </p:txBody>
        </p:sp>
        <p:sp>
          <p:nvSpPr>
            <p:cNvPr id="69693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4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95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6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97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8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Prot</a:t>
              </a:r>
            </a:p>
          </p:txBody>
        </p:sp>
        <p:sp>
          <p:nvSpPr>
            <p:cNvPr id="69699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700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sport</a:t>
              </a:r>
            </a:p>
          </p:txBody>
        </p:sp>
        <p:sp>
          <p:nvSpPr>
            <p:cNvPr id="69701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702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dport</a:t>
              </a:r>
            </a:p>
          </p:txBody>
        </p:sp>
        <p:sp>
          <p:nvSpPr>
            <p:cNvPr id="69703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704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Action</a:t>
              </a:r>
            </a:p>
          </p:txBody>
        </p:sp>
      </p:grpSp>
      <p:sp>
        <p:nvSpPr>
          <p:cNvPr id="69638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39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0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1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2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3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5.6.7.8</a:t>
            </a:r>
          </a:p>
        </p:txBody>
      </p:sp>
      <p:sp>
        <p:nvSpPr>
          <p:cNvPr id="69644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5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6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7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port6</a:t>
            </a:r>
          </a:p>
        </p:txBody>
      </p:sp>
      <p:sp>
        <p:nvSpPr>
          <p:cNvPr id="69648" name="Rectangle 37"/>
          <p:cNvSpPr>
            <a:spLocks/>
          </p:cNvSpPr>
          <p:nvPr/>
        </p:nvSpPr>
        <p:spPr bwMode="auto">
          <a:xfrm>
            <a:off x="565150" y="2952750"/>
            <a:ext cx="615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VLAN</a:t>
            </a:r>
          </a:p>
        </p:txBody>
      </p:sp>
      <p:sp>
        <p:nvSpPr>
          <p:cNvPr id="69649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grpSp>
        <p:nvGrpSpPr>
          <p:cNvPr id="69650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69661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2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Switch</a:t>
              </a:r>
            </a:p>
            <a:p>
              <a:r>
                <a:rPr lang="en-US" sz="1700">
                  <a:cs typeface="Gill Sans" charset="0"/>
                </a:rPr>
                <a:t>Port</a:t>
              </a:r>
            </a:p>
          </p:txBody>
        </p:sp>
        <p:sp>
          <p:nvSpPr>
            <p:cNvPr id="69663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4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65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6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67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8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Eth</a:t>
              </a:r>
            </a:p>
            <a:p>
              <a:r>
                <a:rPr lang="en-US" sz="1700">
                  <a:cs typeface="Gill Sans" charset="0"/>
                </a:rPr>
                <a:t>type</a:t>
              </a:r>
            </a:p>
          </p:txBody>
        </p:sp>
        <p:sp>
          <p:nvSpPr>
            <p:cNvPr id="69669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0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VLAN</a:t>
              </a:r>
            </a:p>
            <a:p>
              <a:r>
                <a:rPr lang="en-US" sz="1700">
                  <a:cs typeface="Gill Sans" charset="0"/>
                </a:rPr>
                <a:t>ID</a:t>
              </a:r>
            </a:p>
          </p:txBody>
        </p:sp>
        <p:sp>
          <p:nvSpPr>
            <p:cNvPr id="69671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2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73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4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75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6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Prot</a:t>
              </a:r>
            </a:p>
          </p:txBody>
        </p:sp>
        <p:sp>
          <p:nvSpPr>
            <p:cNvPr id="69677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8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sport</a:t>
              </a:r>
            </a:p>
          </p:txBody>
        </p:sp>
        <p:sp>
          <p:nvSpPr>
            <p:cNvPr id="69679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0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dport</a:t>
              </a:r>
            </a:p>
          </p:txBody>
        </p:sp>
        <p:sp>
          <p:nvSpPr>
            <p:cNvPr id="69681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2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Action</a:t>
              </a:r>
            </a:p>
          </p:txBody>
        </p:sp>
      </p:grpSp>
      <p:sp>
        <p:nvSpPr>
          <p:cNvPr id="69651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2" name="Rectangle 63"/>
          <p:cNvSpPr>
            <a:spLocks/>
          </p:cNvSpPr>
          <p:nvPr/>
        </p:nvSpPr>
        <p:spPr bwMode="auto">
          <a:xfrm>
            <a:off x="1774825" y="4386263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3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4" name="Rectangle 65"/>
          <p:cNvSpPr>
            <a:spLocks/>
          </p:cNvSpPr>
          <p:nvPr/>
        </p:nvSpPr>
        <p:spPr bwMode="auto">
          <a:xfrm>
            <a:off x="33289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vlan1</a:t>
            </a:r>
          </a:p>
        </p:txBody>
      </p:sp>
      <p:sp>
        <p:nvSpPr>
          <p:cNvPr id="69655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6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7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8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9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60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port6, </a:t>
            </a:r>
          </a:p>
          <a:p>
            <a:r>
              <a:rPr lang="en-US" sz="1700">
                <a:cs typeface="Gill Sans" charset="0"/>
              </a:rPr>
              <a:t>port7,port9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804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81277"/>
          <a:lstStyle/>
          <a:p>
            <a:pPr marL="38100"/>
            <a:r>
              <a:rPr lang="en-US">
                <a:latin typeface="Arial" charset="0"/>
                <a:ea typeface="ＭＳ Ｐゴシック" charset="0"/>
                <a:cs typeface="Gill Sans" charset="0"/>
              </a:rPr>
              <a:t>OpenFlow Hardware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06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196975"/>
            <a:ext cx="1516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187700"/>
            <a:ext cx="19129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524000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097213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6"/>
          <p:cNvSpPr>
            <a:spLocks/>
          </p:cNvSpPr>
          <p:nvPr/>
        </p:nvSpPr>
        <p:spPr bwMode="auto">
          <a:xfrm>
            <a:off x="3690938" y="4535488"/>
            <a:ext cx="184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Cisco Catalyst 6k</a:t>
            </a:r>
          </a:p>
        </p:txBody>
      </p:sp>
      <p:sp>
        <p:nvSpPr>
          <p:cNvPr id="70664" name="Rectangle 7"/>
          <p:cNvSpPr>
            <a:spLocks/>
          </p:cNvSpPr>
          <p:nvPr/>
        </p:nvSpPr>
        <p:spPr bwMode="auto">
          <a:xfrm>
            <a:off x="3648075" y="2549525"/>
            <a:ext cx="2752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NEC IP8800</a:t>
            </a:r>
          </a:p>
        </p:txBody>
      </p:sp>
      <p:sp>
        <p:nvSpPr>
          <p:cNvPr id="70665" name="Rectangle 8"/>
          <p:cNvSpPr>
            <a:spLocks/>
          </p:cNvSpPr>
          <p:nvPr/>
        </p:nvSpPr>
        <p:spPr bwMode="auto">
          <a:xfrm>
            <a:off x="1133475" y="4535488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HP Procurve 5400</a:t>
            </a:r>
          </a:p>
        </p:txBody>
      </p:sp>
      <p:sp>
        <p:nvSpPr>
          <p:cNvPr id="70666" name="Rectangle 9"/>
          <p:cNvSpPr>
            <a:spLocks/>
          </p:cNvSpPr>
          <p:nvPr/>
        </p:nvSpPr>
        <p:spPr bwMode="auto">
          <a:xfrm>
            <a:off x="1066800" y="2514600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Juniper  MX-series</a:t>
            </a:r>
          </a:p>
        </p:txBody>
      </p:sp>
      <p:pic>
        <p:nvPicPr>
          <p:cNvPr id="706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097213"/>
            <a:ext cx="1095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255713"/>
            <a:ext cx="18478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9" name="Rectangle 12"/>
          <p:cNvSpPr>
            <a:spLocks/>
          </p:cNvSpPr>
          <p:nvPr/>
        </p:nvSpPr>
        <p:spPr bwMode="auto">
          <a:xfrm>
            <a:off x="6308725" y="2624138"/>
            <a:ext cx="15478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WiMax (NEC)</a:t>
            </a:r>
          </a:p>
        </p:txBody>
      </p:sp>
      <p:sp>
        <p:nvSpPr>
          <p:cNvPr id="70670" name="Rectangle 13"/>
          <p:cNvSpPr>
            <a:spLocks/>
          </p:cNvSpPr>
          <p:nvPr/>
        </p:nvSpPr>
        <p:spPr bwMode="auto">
          <a:xfrm>
            <a:off x="6421438" y="4532313"/>
            <a:ext cx="1333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PC Engines</a:t>
            </a:r>
          </a:p>
        </p:txBody>
      </p:sp>
      <p:pic>
        <p:nvPicPr>
          <p:cNvPr id="70671" name="Picture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02238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72" name="Rectangle 15"/>
          <p:cNvSpPr>
            <a:spLocks/>
          </p:cNvSpPr>
          <p:nvPr/>
        </p:nvSpPr>
        <p:spPr bwMode="auto">
          <a:xfrm>
            <a:off x="1133475" y="5946775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Quanta LB4G</a:t>
            </a:r>
          </a:p>
        </p:txBody>
      </p:sp>
      <p:sp>
        <p:nvSpPr>
          <p:cNvPr id="70673" name="Rectangle 16"/>
          <p:cNvSpPr>
            <a:spLocks/>
          </p:cNvSpPr>
          <p:nvPr/>
        </p:nvSpPr>
        <p:spPr bwMode="auto">
          <a:xfrm>
            <a:off x="4419600" y="5767388"/>
            <a:ext cx="3905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 sz="2400" dirty="0">
                <a:solidFill>
                  <a:srgbClr val="333399"/>
                </a:solidFill>
                <a:cs typeface="Gill Sans" charset="0"/>
              </a:rPr>
              <a:t>More 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4870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4463"/>
            <a:ext cx="390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381000" y="6477000"/>
            <a:ext cx="219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  <a:sym typeface="Arial" charset="0"/>
              </a:rPr>
              <a:t>OpenFlowSwitch.org</a:t>
            </a:r>
          </a:p>
        </p:txBody>
      </p:sp>
      <p:sp>
        <p:nvSpPr>
          <p:cNvPr id="84996" name="Rectangle 3"/>
          <p:cNvSpPr>
            <a:spLocks/>
          </p:cNvSpPr>
          <p:nvPr/>
        </p:nvSpPr>
        <p:spPr bwMode="auto">
          <a:xfrm>
            <a:off x="0" y="6172200"/>
            <a:ext cx="35052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 flipH="1">
            <a:off x="2514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6248400" y="5410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Rectangle 8"/>
          <p:cNvSpPr>
            <a:spLocks/>
          </p:cNvSpPr>
          <p:nvPr/>
        </p:nvSpPr>
        <p:spPr bwMode="auto">
          <a:xfrm>
            <a:off x="7258050" y="971550"/>
            <a:ext cx="1603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8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Controller</a:t>
            </a:r>
          </a:p>
        </p:txBody>
      </p:sp>
      <p:grpSp>
        <p:nvGrpSpPr>
          <p:cNvPr id="85002" name="Group 9"/>
          <p:cNvGrpSpPr>
            <a:grpSpLocks/>
          </p:cNvGrpSpPr>
          <p:nvPr/>
        </p:nvGrpSpPr>
        <p:grpSpPr bwMode="auto">
          <a:xfrm>
            <a:off x="4724400" y="4572000"/>
            <a:ext cx="2057400" cy="838200"/>
            <a:chOff x="0" y="0"/>
            <a:chExt cx="1296" cy="528"/>
          </a:xfrm>
        </p:grpSpPr>
        <p:sp>
          <p:nvSpPr>
            <p:cNvPr id="85065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6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7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pic>
        <p:nvPicPr>
          <p:cNvPr id="8500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4"/>
          <p:cNvSpPr>
            <a:spLocks/>
          </p:cNvSpPr>
          <p:nvPr/>
        </p:nvSpPr>
        <p:spPr bwMode="auto">
          <a:xfrm>
            <a:off x="5105400" y="4632325"/>
            <a:ext cx="11636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85005" name="Rectangle 15"/>
          <p:cNvSpPr>
            <a:spLocks/>
          </p:cNvSpPr>
          <p:nvPr/>
        </p:nvSpPr>
        <p:spPr bwMode="auto">
          <a:xfrm>
            <a:off x="7850188" y="1828800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cs typeface="Arial" charset="0"/>
                <a:sym typeface="Arial" charset="0"/>
              </a:rPr>
              <a:t>PC</a:t>
            </a:r>
          </a:p>
        </p:txBody>
      </p:sp>
      <p:sp>
        <p:nvSpPr>
          <p:cNvPr id="85006" name="Rectangle 16"/>
          <p:cNvSpPr>
            <a:spLocks noGrp="1" noChangeArrowheads="1"/>
          </p:cNvSpPr>
          <p:nvPr>
            <p:ph type="title"/>
          </p:nvPr>
        </p:nvSpPr>
        <p:spPr/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OpenFlow Usage Example</a:t>
            </a:r>
            <a:endParaRPr lang="en-US" sz="28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Dedicated OpenFlow Network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pic>
        <p:nvPicPr>
          <p:cNvPr id="85007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8" name="Group 18"/>
          <p:cNvGrpSpPr>
            <a:grpSpLocks/>
          </p:cNvGrpSpPr>
          <p:nvPr/>
        </p:nvGrpSpPr>
        <p:grpSpPr bwMode="auto">
          <a:xfrm>
            <a:off x="977900" y="4572000"/>
            <a:ext cx="2057400" cy="838200"/>
            <a:chOff x="0" y="0"/>
            <a:chExt cx="1296" cy="528"/>
          </a:xfrm>
        </p:grpSpPr>
        <p:sp>
          <p:nvSpPr>
            <p:cNvPr id="85062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3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4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09" name="Rectangle 22"/>
          <p:cNvSpPr>
            <a:spLocks/>
          </p:cNvSpPr>
          <p:nvPr/>
        </p:nvSpPr>
        <p:spPr bwMode="auto">
          <a:xfrm>
            <a:off x="1447800" y="4632325"/>
            <a:ext cx="11636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0" name="Picture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1" name="Group 24"/>
          <p:cNvGrpSpPr>
            <a:grpSpLocks/>
          </p:cNvGrpSpPr>
          <p:nvPr/>
        </p:nvGrpSpPr>
        <p:grpSpPr bwMode="auto">
          <a:xfrm>
            <a:off x="3124200" y="1905000"/>
            <a:ext cx="2057400" cy="838200"/>
            <a:chOff x="0" y="0"/>
            <a:chExt cx="1296" cy="528"/>
          </a:xfrm>
        </p:grpSpPr>
        <p:sp>
          <p:nvSpPr>
            <p:cNvPr id="85059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0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1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12" name="Rectangle 28"/>
          <p:cNvSpPr>
            <a:spLocks/>
          </p:cNvSpPr>
          <p:nvPr/>
        </p:nvSpPr>
        <p:spPr bwMode="auto">
          <a:xfrm>
            <a:off x="3560763" y="1965325"/>
            <a:ext cx="1163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3" name="Picture 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41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4800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 flipH="1">
            <a:off x="1066800" y="5410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71800" y="2133600"/>
            <a:ext cx="5045075" cy="2590800"/>
            <a:chOff x="0" y="0"/>
            <a:chExt cx="3178" cy="1632"/>
          </a:xfrm>
        </p:grpSpPr>
        <p:sp>
          <p:nvSpPr>
            <p:cNvPr id="85054" name="Rectangle 33"/>
            <p:cNvSpPr>
              <a:spLocks/>
            </p:cNvSpPr>
            <p:nvPr/>
          </p:nvSpPr>
          <p:spPr bwMode="auto">
            <a:xfrm>
              <a:off x="2544" y="816"/>
              <a:ext cx="6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>
                  <a:cs typeface="Arial" charset="0"/>
                  <a:sym typeface="Arial" charset="0"/>
                </a:rPr>
                <a:t>OpenFlow</a:t>
              </a:r>
            </a:p>
            <a:p>
              <a:pPr marL="39688"/>
              <a:r>
                <a:rPr lang="en-US" sz="1600">
                  <a:cs typeface="Arial" charset="0"/>
                  <a:sym typeface="Arial" charset="0"/>
                </a:rPr>
                <a:t>Protocol</a:t>
              </a:r>
            </a:p>
          </p:txBody>
        </p:sp>
        <p:grpSp>
          <p:nvGrpSpPr>
            <p:cNvPr id="85055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85056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7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8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>
            <a:off x="7010400" y="5334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823706" y="1371600"/>
            <a:ext cx="1560265" cy="609600"/>
            <a:chOff x="15" y="0"/>
            <a:chExt cx="816" cy="384"/>
          </a:xfrm>
        </p:grpSpPr>
        <p:sp>
          <p:nvSpPr>
            <p:cNvPr id="85052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53" name="Rectangle 41"/>
            <p:cNvSpPr>
              <a:spLocks/>
            </p:cNvSpPr>
            <p:nvPr/>
          </p:nvSpPr>
          <p:spPr bwMode="auto">
            <a:xfrm>
              <a:off x="98" y="10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dirty="0">
                  <a:cs typeface="Arial" charset="0"/>
                  <a:sym typeface="Arial" charset="0"/>
                </a:rPr>
                <a:t>Peter’s code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971800" y="2286000"/>
            <a:ext cx="2593975" cy="304800"/>
            <a:chOff x="0" y="0"/>
            <a:chExt cx="1634" cy="192"/>
          </a:xfrm>
        </p:grpSpPr>
        <p:grpSp>
          <p:nvGrpSpPr>
            <p:cNvPr id="85043" name="Group 4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50" name="AutoShape 4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51" name="Rectangle 4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44" name="Group 4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48" name="AutoShape 4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9" name="Rectangle 48"/>
              <p:cNvSpPr>
                <a:spLocks/>
              </p:cNvSpPr>
              <p:nvPr/>
            </p:nvSpPr>
            <p:spPr bwMode="auto">
              <a:xfrm>
                <a:off x="65" y="5"/>
                <a:ext cx="40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45" name="Group 4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46" name="AutoShape 5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7" name="Rectangle 5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89013" y="4800600"/>
            <a:ext cx="2595562" cy="304800"/>
            <a:chOff x="0" y="0"/>
            <a:chExt cx="1634" cy="192"/>
          </a:xfrm>
        </p:grpSpPr>
        <p:grpSp>
          <p:nvGrpSpPr>
            <p:cNvPr id="85034" name="Group 5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41" name="AutoShape 5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2" name="Rectangle 5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35" name="Group 5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9" name="AutoShape 5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0" name="Rectangle 58"/>
              <p:cNvSpPr>
                <a:spLocks/>
              </p:cNvSpPr>
              <p:nvPr/>
            </p:nvSpPr>
            <p:spPr bwMode="auto">
              <a:xfrm>
                <a:off x="66" y="5"/>
                <a:ext cx="39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36" name="Group 5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37" name="AutoShape 6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8" name="Rectangle 6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572000" y="4800600"/>
            <a:ext cx="2593975" cy="304800"/>
            <a:chOff x="0" y="0"/>
            <a:chExt cx="1634" cy="192"/>
          </a:xfrm>
        </p:grpSpPr>
        <p:grpSp>
          <p:nvGrpSpPr>
            <p:cNvPr id="85025" name="Group 6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32" name="AutoShape 6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3" name="Rectangle 6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26" name="Group 6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0" name="AutoShape 6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1" name="Rectangle 68"/>
              <p:cNvSpPr>
                <a:spLocks/>
              </p:cNvSpPr>
              <p:nvPr/>
            </p:nvSpPr>
            <p:spPr bwMode="auto">
              <a:xfrm>
                <a:off x="65" y="5"/>
                <a:ext cx="40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27" name="Group 6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28" name="AutoShape 7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29" name="Rectangle 7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sp>
        <p:nvSpPr>
          <p:cNvPr id="85023" name="Rectangle 73"/>
          <p:cNvSpPr>
            <a:spLocks/>
          </p:cNvSpPr>
          <p:nvPr/>
        </p:nvSpPr>
        <p:spPr bwMode="auto">
          <a:xfrm>
            <a:off x="5715000" y="6049962"/>
            <a:ext cx="627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22249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2 L -0.33247 -0.45524 L -0.58038 -0.05668 L -0.70417 0.062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nimBg="1"/>
      <p:bldP spid="12326" grpId="1" animBg="1"/>
      <p:bldP spid="12326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Usage examples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idx="1"/>
          </p:nvPr>
        </p:nvSpPr>
        <p:spPr/>
        <p:txBody>
          <a:bodyPr lIns="50800" tIns="50800" rIns="132080" bIns="50800"/>
          <a:lstStyle/>
          <a:p>
            <a:pPr marL="382588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Peter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 code: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Static 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</a:rPr>
              <a:t>VLANs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His own new routing protocol: unicast, multicast, multipath, load-balancing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Network access control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Home network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Mobility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Energy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Packet processor (in controller)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err="1">
                <a:latin typeface="Arial" charset="0"/>
                <a:ea typeface="ＭＳ Ｐゴシック" charset="0"/>
              </a:rPr>
              <a:t>IPvPeter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Network measurement and visualization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6691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Research/Production VLANS</a:t>
            </a:r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2895600" y="2667000"/>
            <a:ext cx="3352800" cy="1371600"/>
            <a:chOff x="0" y="0"/>
            <a:chExt cx="2112" cy="864"/>
          </a:xfrm>
        </p:grpSpPr>
        <p:sp>
          <p:nvSpPr>
            <p:cNvPr id="89119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0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1" name="Rectangle 7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1905000"/>
            <a:ext cx="3352800" cy="1371600"/>
            <a:chOff x="0" y="0"/>
            <a:chExt cx="2112" cy="864"/>
          </a:xfrm>
        </p:grpSpPr>
        <p:sp>
          <p:nvSpPr>
            <p:cNvPr id="89116" name="AutoShape 9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29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7" name="AutoShape 10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3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8" name="Rectangle 11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89093" name="Line 12"/>
          <p:cNvSpPr>
            <a:spLocks noChangeShapeType="1"/>
          </p:cNvSpPr>
          <p:nvPr/>
        </p:nvSpPr>
        <p:spPr bwMode="auto">
          <a:xfrm flipH="1">
            <a:off x="2667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641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93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Line 17"/>
          <p:cNvSpPr>
            <a:spLocks noChangeShapeType="1"/>
          </p:cNvSpPr>
          <p:nvPr/>
        </p:nvSpPr>
        <p:spPr bwMode="auto">
          <a:xfrm flipH="1">
            <a:off x="3886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Line 18"/>
          <p:cNvSpPr>
            <a:spLocks noChangeShapeType="1"/>
          </p:cNvSpPr>
          <p:nvPr/>
        </p:nvSpPr>
        <p:spPr bwMode="auto">
          <a:xfrm>
            <a:off x="5029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9"/>
          <p:cNvSpPr>
            <a:spLocks noChangeShapeType="1"/>
          </p:cNvSpPr>
          <p:nvPr/>
        </p:nvSpPr>
        <p:spPr bwMode="auto">
          <a:xfrm>
            <a:off x="5715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2209800" y="3627438"/>
            <a:ext cx="4495800" cy="1554162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7"/>
                  <a:pt x="7688" y="390"/>
                </a:cubicBezTo>
                <a:cubicBezTo>
                  <a:pt x="9702" y="52"/>
                  <a:pt x="14644" y="-285"/>
                  <a:pt x="16475" y="390"/>
                </a:cubicBezTo>
                <a:cubicBezTo>
                  <a:pt x="18305" y="1065"/>
                  <a:pt x="17817" y="1402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E36853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9102" name="Rectangle 21"/>
          <p:cNvSpPr>
            <a:spLocks/>
          </p:cNvSpPr>
          <p:nvPr/>
        </p:nvSpPr>
        <p:spPr bwMode="auto">
          <a:xfrm>
            <a:off x="3105150" y="34290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</a:rPr>
              <a:t>Normal L2/L3 Processing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1979613" y="2847975"/>
            <a:ext cx="5030787" cy="2282825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8"/>
                  <a:pt x="7688" y="390"/>
                </a:cubicBezTo>
                <a:cubicBezTo>
                  <a:pt x="9702" y="53"/>
                  <a:pt x="14644" y="-285"/>
                  <a:pt x="16475" y="390"/>
                </a:cubicBezTo>
                <a:cubicBezTo>
                  <a:pt x="18305" y="1065"/>
                  <a:pt x="17817" y="1403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99CC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57600" y="2667000"/>
            <a:ext cx="1752600" cy="457200"/>
            <a:chOff x="0" y="0"/>
            <a:chExt cx="1104" cy="288"/>
          </a:xfrm>
        </p:grpSpPr>
        <p:grpSp>
          <p:nvGrpSpPr>
            <p:cNvPr id="89112" name="Group 24"/>
            <p:cNvGrpSpPr>
              <a:grpSpLocks/>
            </p:cNvGrpSpPr>
            <p:nvPr/>
          </p:nvGrpSpPr>
          <p:grpSpPr bwMode="auto">
            <a:xfrm>
              <a:off x="0" y="0"/>
              <a:ext cx="1104" cy="288"/>
              <a:chOff x="0" y="0"/>
              <a:chExt cx="1104" cy="288"/>
            </a:xfrm>
          </p:grpSpPr>
          <p:sp>
            <p:nvSpPr>
              <p:cNvPr id="89114" name="Rectangle 25"/>
              <p:cNvSpPr>
                <a:spLocks/>
              </p:cNvSpPr>
              <p:nvPr/>
            </p:nvSpPr>
            <p:spPr bwMode="auto">
              <a:xfrm>
                <a:off x="0" y="0"/>
                <a:ext cx="1104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89115" name="Rectangle 26"/>
              <p:cNvSpPr>
                <a:spLocks/>
              </p:cNvSpPr>
              <p:nvPr/>
            </p:nvSpPr>
            <p:spPr bwMode="auto">
              <a:xfrm>
                <a:off x="94" y="57"/>
                <a:ext cx="91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/>
                  <a:t>    Flow Table</a:t>
                </a:r>
              </a:p>
            </p:txBody>
          </p:sp>
        </p:grpSp>
        <p:pic>
          <p:nvPicPr>
            <p:cNvPr id="8911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6" name="Rectangle 28"/>
          <p:cNvSpPr>
            <a:spLocks/>
          </p:cNvSpPr>
          <p:nvPr/>
        </p:nvSpPr>
        <p:spPr bwMode="auto">
          <a:xfrm>
            <a:off x="889000" y="32766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Production VLANs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965200" y="2438400"/>
            <a:ext cx="1833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 VLANs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248400" y="1752600"/>
            <a:ext cx="2284413" cy="1219200"/>
            <a:chOff x="0" y="0"/>
            <a:chExt cx="1439" cy="768"/>
          </a:xfrm>
        </p:grpSpPr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672" y="192"/>
              <a:ext cx="576" cy="576"/>
              <a:chOff x="0" y="0"/>
              <a:chExt cx="576" cy="576"/>
            </a:xfrm>
          </p:grpSpPr>
          <p:pic>
            <p:nvPicPr>
              <p:cNvPr id="89111" name="Picture 3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109" name="Line 33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Rectangle 34"/>
            <p:cNvSpPr>
              <a:spLocks/>
            </p:cNvSpPr>
            <p:nvPr/>
          </p:nvSpPr>
          <p:spPr bwMode="auto">
            <a:xfrm>
              <a:off x="447" y="0"/>
              <a:ext cx="9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rgbClr val="FA3D2E"/>
                  </a:solidFill>
                </a:rPr>
                <a:t>Controller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6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nimBg="1"/>
      <p:bldP spid="22556" grpId="0" autoUpdateAnimBg="0"/>
      <p:bldP spid="2255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Virtualize OpenFlow Switch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2895600" y="3276600"/>
            <a:ext cx="3352800" cy="1371600"/>
            <a:chOff x="0" y="0"/>
            <a:chExt cx="2112" cy="864"/>
          </a:xfrm>
        </p:grpSpPr>
        <p:sp>
          <p:nvSpPr>
            <p:cNvPr id="91195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6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7" name="Rectangle 7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91140" name="Line 8"/>
          <p:cNvSpPr>
            <a:spLocks noChangeShapeType="1"/>
          </p:cNvSpPr>
          <p:nvPr/>
        </p:nvSpPr>
        <p:spPr bwMode="auto">
          <a:xfrm flipH="1">
            <a:off x="2667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737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89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Line 13"/>
          <p:cNvSpPr>
            <a:spLocks noChangeShapeType="1"/>
          </p:cNvSpPr>
          <p:nvPr/>
        </p:nvSpPr>
        <p:spPr bwMode="auto">
          <a:xfrm flipH="1">
            <a:off x="3886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14"/>
          <p:cNvSpPr>
            <a:spLocks noChangeShapeType="1"/>
          </p:cNvSpPr>
          <p:nvPr/>
        </p:nvSpPr>
        <p:spPr bwMode="auto">
          <a:xfrm>
            <a:off x="5029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5"/>
          <p:cNvSpPr>
            <a:spLocks noChangeShapeType="1"/>
          </p:cNvSpPr>
          <p:nvPr/>
        </p:nvSpPr>
        <p:spPr bwMode="auto">
          <a:xfrm>
            <a:off x="5715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Rectangle 16"/>
          <p:cNvSpPr>
            <a:spLocks/>
          </p:cNvSpPr>
          <p:nvPr/>
        </p:nvSpPr>
        <p:spPr bwMode="auto">
          <a:xfrm>
            <a:off x="3105150" y="40386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</a:rPr>
              <a:t>Normal L2/L3 Processing</a:t>
            </a:r>
          </a:p>
        </p:txBody>
      </p:sp>
      <p:grpSp>
        <p:nvGrpSpPr>
          <p:cNvPr id="91149" name="Group 17"/>
          <p:cNvGrpSpPr>
            <a:grpSpLocks/>
          </p:cNvGrpSpPr>
          <p:nvPr/>
        </p:nvGrpSpPr>
        <p:grpSpPr bwMode="auto">
          <a:xfrm>
            <a:off x="2895600" y="2667000"/>
            <a:ext cx="4953000" cy="1219200"/>
            <a:chOff x="0" y="0"/>
            <a:chExt cx="3120" cy="768"/>
          </a:xfrm>
        </p:grpSpPr>
        <p:grpSp>
          <p:nvGrpSpPr>
            <p:cNvPr id="91183" name="Group 18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92" name="AutoShape 19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3" name="AutoShape 20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4" name="Rectangle 21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84" name="Group 22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8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90" name="Rectangle 24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91" name="Rectangle 25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89" name="Picture 2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85" name="Group 27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87" name="Picture 28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86" name="Line 29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0" name="Group 30"/>
          <p:cNvGrpSpPr>
            <a:grpSpLocks/>
          </p:cNvGrpSpPr>
          <p:nvPr/>
        </p:nvGrpSpPr>
        <p:grpSpPr bwMode="auto">
          <a:xfrm>
            <a:off x="2895600" y="2133600"/>
            <a:ext cx="4953000" cy="1219200"/>
            <a:chOff x="0" y="0"/>
            <a:chExt cx="3120" cy="768"/>
          </a:xfrm>
        </p:grpSpPr>
        <p:grpSp>
          <p:nvGrpSpPr>
            <p:cNvPr id="91171" name="Group 31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80" name="AutoShape 32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1" name="AutoShape 33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2" name="Rectangle 34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72" name="Group 35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76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78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79" name="Rectangle 38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77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73" name="Group 40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75" name="Picture 4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74" name="Line 42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1" name="Group 43"/>
          <p:cNvGrpSpPr>
            <a:grpSpLocks/>
          </p:cNvGrpSpPr>
          <p:nvPr/>
        </p:nvGrpSpPr>
        <p:grpSpPr bwMode="auto">
          <a:xfrm>
            <a:off x="2895600" y="1600200"/>
            <a:ext cx="4953000" cy="1219200"/>
            <a:chOff x="0" y="0"/>
            <a:chExt cx="3120" cy="768"/>
          </a:xfrm>
        </p:grpSpPr>
        <p:grpSp>
          <p:nvGrpSpPr>
            <p:cNvPr id="91159" name="Group 44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68" name="AutoShape 45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69" name="AutoShape 46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70" name="Rectangle 47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60" name="Group 48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64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6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67" name="Rectangle 51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65" name="Picture 5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61" name="Group 53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63" name="Picture 5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62" name="Line 55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2" name="Rectangle 56"/>
          <p:cNvSpPr>
            <a:spLocks/>
          </p:cNvSpPr>
          <p:nvPr/>
        </p:nvSpPr>
        <p:spPr bwMode="auto">
          <a:xfrm>
            <a:off x="588963" y="2209800"/>
            <a:ext cx="2254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A VLANs</a:t>
            </a:r>
          </a:p>
        </p:txBody>
      </p:sp>
      <p:sp>
        <p:nvSpPr>
          <p:cNvPr id="91153" name="Rectangle 57"/>
          <p:cNvSpPr>
            <a:spLocks/>
          </p:cNvSpPr>
          <p:nvPr/>
        </p:nvSpPr>
        <p:spPr bwMode="auto">
          <a:xfrm>
            <a:off x="584200" y="2667000"/>
            <a:ext cx="2254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B VLANs</a:t>
            </a:r>
          </a:p>
        </p:txBody>
      </p:sp>
      <p:sp>
        <p:nvSpPr>
          <p:cNvPr id="91154" name="Rectangle 58"/>
          <p:cNvSpPr>
            <a:spLocks/>
          </p:cNvSpPr>
          <p:nvPr/>
        </p:nvSpPr>
        <p:spPr bwMode="auto">
          <a:xfrm>
            <a:off x="577850" y="3214688"/>
            <a:ext cx="2266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C VLANs</a:t>
            </a:r>
          </a:p>
        </p:txBody>
      </p:sp>
      <p:sp>
        <p:nvSpPr>
          <p:cNvPr id="91155" name="Rectangle 59"/>
          <p:cNvSpPr>
            <a:spLocks/>
          </p:cNvSpPr>
          <p:nvPr/>
        </p:nvSpPr>
        <p:spPr bwMode="auto">
          <a:xfrm>
            <a:off x="736600" y="38100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Production VLANs</a:t>
            </a:r>
          </a:p>
        </p:txBody>
      </p:sp>
      <p:sp>
        <p:nvSpPr>
          <p:cNvPr id="91156" name="Rectangle 60"/>
          <p:cNvSpPr>
            <a:spLocks/>
          </p:cNvSpPr>
          <p:nvPr/>
        </p:nvSpPr>
        <p:spPr bwMode="auto">
          <a:xfrm>
            <a:off x="7747000" y="1724025"/>
            <a:ext cx="1019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A</a:t>
            </a:r>
          </a:p>
        </p:txBody>
      </p:sp>
      <p:sp>
        <p:nvSpPr>
          <p:cNvPr id="91157" name="Rectangle 61"/>
          <p:cNvSpPr>
            <a:spLocks/>
          </p:cNvSpPr>
          <p:nvPr/>
        </p:nvSpPr>
        <p:spPr bwMode="auto">
          <a:xfrm>
            <a:off x="7747000" y="2209800"/>
            <a:ext cx="1019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B</a:t>
            </a:r>
          </a:p>
        </p:txBody>
      </p:sp>
      <p:sp>
        <p:nvSpPr>
          <p:cNvPr id="91158" name="Rectangle 62"/>
          <p:cNvSpPr>
            <a:spLocks/>
          </p:cNvSpPr>
          <p:nvPr/>
        </p:nvSpPr>
        <p:spPr bwMode="auto">
          <a:xfrm>
            <a:off x="7742238" y="2743200"/>
            <a:ext cx="10302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971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26745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26745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1762125" y="439737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4130675" y="6040438"/>
            <a:ext cx="290513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3163888" y="5538788"/>
            <a:ext cx="1304925" cy="501650"/>
            <a:chOff x="0" y="0"/>
            <a:chExt cx="1169" cy="449"/>
          </a:xfrm>
        </p:grpSpPr>
        <p:grpSp>
          <p:nvGrpSpPr>
            <p:cNvPr id="9323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24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3429000" y="55626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grpSp>
        <p:nvGrpSpPr>
          <p:cNvPr id="93192" name="Group 14"/>
          <p:cNvGrpSpPr>
            <a:grpSpLocks/>
          </p:cNvGrpSpPr>
          <p:nvPr/>
        </p:nvGrpSpPr>
        <p:grpSpPr bwMode="auto">
          <a:xfrm>
            <a:off x="785813" y="5538788"/>
            <a:ext cx="1304925" cy="501650"/>
            <a:chOff x="0" y="0"/>
            <a:chExt cx="1169" cy="449"/>
          </a:xfrm>
        </p:grpSpPr>
        <p:grpSp>
          <p:nvGrpSpPr>
            <p:cNvPr id="9323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23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3193" name="Group 23"/>
          <p:cNvGrpSpPr>
            <a:grpSpLocks/>
          </p:cNvGrpSpPr>
          <p:nvPr/>
        </p:nvGrpSpPr>
        <p:grpSpPr bwMode="auto">
          <a:xfrm>
            <a:off x="2149475" y="3941763"/>
            <a:ext cx="1304925" cy="501650"/>
            <a:chOff x="0" y="0"/>
            <a:chExt cx="1169" cy="449"/>
          </a:xfrm>
        </p:grpSpPr>
        <p:grpSp>
          <p:nvGrpSpPr>
            <p:cNvPr id="9322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22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3214688" y="439737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844550" y="6040438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180013" y="4932363"/>
            <a:ext cx="925512" cy="4619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4419600" y="4551363"/>
            <a:ext cx="1371600" cy="10668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3509963" y="4094163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2133600" y="447516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3200" name="Group 38"/>
          <p:cNvGrpSpPr>
            <a:grpSpLocks/>
          </p:cNvGrpSpPr>
          <p:nvPr/>
        </p:nvGrpSpPr>
        <p:grpSpPr bwMode="auto">
          <a:xfrm>
            <a:off x="5259388" y="3810000"/>
            <a:ext cx="3349625" cy="741363"/>
            <a:chOff x="0" y="0"/>
            <a:chExt cx="3000" cy="664"/>
          </a:xfrm>
        </p:grpSpPr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22568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26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3224" name="Rectangle 42"/>
            <p:cNvSpPr>
              <a:spLocks/>
            </p:cNvSpPr>
            <p:nvPr/>
          </p:nvSpPr>
          <p:spPr bwMode="auto">
            <a:xfrm>
              <a:off x="109" y="88"/>
              <a:ext cx="28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112557" bIns="38100" anchor="ctr"/>
            <a:lstStyle/>
            <a:p>
              <a:r>
                <a:rPr lang="en-US" sz="1700">
                  <a:cs typeface="Arial" charset="0"/>
                  <a:sym typeface="Arial" charset="0"/>
                </a:rPr>
                <a:t>OpenFlow FlowVisor </a:t>
              </a:r>
              <a:br>
                <a:rPr lang="en-US" sz="1700">
                  <a:cs typeface="Arial" charset="0"/>
                  <a:sym typeface="Arial" charset="0"/>
                </a:rPr>
              </a:br>
              <a:r>
                <a:rPr lang="en-US" sz="1700">
                  <a:cs typeface="Arial" charset="0"/>
                  <a:sym typeface="Arial" charset="0"/>
                </a:rPr>
                <a:t>&amp; Policy Control</a:t>
              </a:r>
            </a:p>
          </p:txBody>
        </p:sp>
      </p:grpSp>
      <p:grpSp>
        <p:nvGrpSpPr>
          <p:cNvPr id="93201" name="Group 43"/>
          <p:cNvGrpSpPr>
            <a:grpSpLocks/>
          </p:cNvGrpSpPr>
          <p:nvPr/>
        </p:nvGrpSpPr>
        <p:grpSpPr bwMode="auto">
          <a:xfrm>
            <a:off x="7620000" y="2132013"/>
            <a:ext cx="914400" cy="911225"/>
            <a:chOff x="0" y="0"/>
            <a:chExt cx="820" cy="816"/>
          </a:xfrm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7543800" y="2971800"/>
            <a:ext cx="458788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7657377" y="1534180"/>
            <a:ext cx="1029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cs typeface="Arial" charset="0"/>
                <a:sym typeface="Arial" charset="0"/>
              </a:rPr>
              <a:t>C’s</a:t>
            </a: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5532438" y="1373188"/>
            <a:ext cx="102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cs typeface="Arial" charset="0"/>
                <a:sym typeface="Arial" charset="0"/>
              </a:rPr>
              <a:t>B’s</a:t>
            </a: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5" name="Group 48"/>
          <p:cNvGrpSpPr>
            <a:grpSpLocks/>
          </p:cNvGrpSpPr>
          <p:nvPr/>
        </p:nvGrpSpPr>
        <p:grpSpPr bwMode="auto">
          <a:xfrm>
            <a:off x="5491163" y="1979613"/>
            <a:ext cx="911225" cy="911225"/>
            <a:chOff x="0" y="0"/>
            <a:chExt cx="816" cy="816"/>
          </a:xfrm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5867400" y="2819400"/>
            <a:ext cx="531813" cy="990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3540125" y="1524000"/>
            <a:ext cx="1041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cs typeface="Arial" charset="0"/>
                <a:sym typeface="Arial" charset="0"/>
              </a:rPr>
              <a:t>A’s</a:t>
            </a: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8" name="Group 52"/>
          <p:cNvGrpSpPr>
            <a:grpSpLocks/>
          </p:cNvGrpSpPr>
          <p:nvPr/>
        </p:nvGrpSpPr>
        <p:grpSpPr bwMode="auto">
          <a:xfrm>
            <a:off x="3616325" y="2132013"/>
            <a:ext cx="911225" cy="911225"/>
            <a:chOff x="0" y="0"/>
            <a:chExt cx="816" cy="816"/>
          </a:xfrm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4268788" y="2971800"/>
            <a:ext cx="1370012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4572000" y="3000375"/>
            <a:ext cx="925513" cy="4619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38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2428875" y="39624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066800" y="55626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54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10870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10870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Line 3"/>
          <p:cNvSpPr>
            <a:spLocks noChangeShapeType="1"/>
          </p:cNvSpPr>
          <p:nvPr/>
        </p:nvSpPr>
        <p:spPr bwMode="auto">
          <a:xfrm flipH="1">
            <a:off x="1762125" y="423862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130675" y="5881688"/>
            <a:ext cx="290513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214" name="Group 5"/>
          <p:cNvGrpSpPr>
            <a:grpSpLocks/>
          </p:cNvGrpSpPr>
          <p:nvPr/>
        </p:nvGrpSpPr>
        <p:grpSpPr bwMode="auto">
          <a:xfrm>
            <a:off x="3163888" y="5380038"/>
            <a:ext cx="1304925" cy="501650"/>
            <a:chOff x="0" y="0"/>
            <a:chExt cx="1169" cy="449"/>
          </a:xfrm>
        </p:grpSpPr>
        <p:grpSp>
          <p:nvGrpSpPr>
            <p:cNvPr id="94261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65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6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262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63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4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61000"/>
            <a:ext cx="392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6" name="Group 14"/>
          <p:cNvGrpSpPr>
            <a:grpSpLocks/>
          </p:cNvGrpSpPr>
          <p:nvPr/>
        </p:nvGrpSpPr>
        <p:grpSpPr bwMode="auto">
          <a:xfrm>
            <a:off x="785813" y="5380038"/>
            <a:ext cx="1304925" cy="501650"/>
            <a:chOff x="0" y="0"/>
            <a:chExt cx="1169" cy="449"/>
          </a:xfrm>
        </p:grpSpPr>
        <p:grpSp>
          <p:nvGrpSpPr>
            <p:cNvPr id="94255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9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0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256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7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8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7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461000"/>
            <a:ext cx="393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8" name="Group 23"/>
          <p:cNvGrpSpPr>
            <a:grpSpLocks/>
          </p:cNvGrpSpPr>
          <p:nvPr/>
        </p:nvGrpSpPr>
        <p:grpSpPr bwMode="auto">
          <a:xfrm>
            <a:off x="2149475" y="3784600"/>
            <a:ext cx="1304925" cy="500063"/>
            <a:chOff x="0" y="0"/>
            <a:chExt cx="1169" cy="449"/>
          </a:xfrm>
        </p:grpSpPr>
        <p:grpSp>
          <p:nvGrpSpPr>
            <p:cNvPr id="94249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3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4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250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1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2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9" name="Picture 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63975"/>
            <a:ext cx="39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Line 32"/>
          <p:cNvSpPr>
            <a:spLocks noChangeShapeType="1"/>
          </p:cNvSpPr>
          <p:nvPr/>
        </p:nvSpPr>
        <p:spPr bwMode="auto">
          <a:xfrm>
            <a:off x="3214688" y="423862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1" name="Line 33"/>
          <p:cNvSpPr>
            <a:spLocks noChangeShapeType="1"/>
          </p:cNvSpPr>
          <p:nvPr/>
        </p:nvSpPr>
        <p:spPr bwMode="auto">
          <a:xfrm flipH="1">
            <a:off x="844550" y="5881688"/>
            <a:ext cx="338138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2" name="Rectangle 34"/>
          <p:cNvSpPr>
            <a:spLocks/>
          </p:cNvSpPr>
          <p:nvPr/>
        </p:nvSpPr>
        <p:spPr bwMode="auto">
          <a:xfrm>
            <a:off x="5180013" y="4773613"/>
            <a:ext cx="92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4223" name="Line 35"/>
          <p:cNvSpPr>
            <a:spLocks noChangeShapeType="1"/>
          </p:cNvSpPr>
          <p:nvPr/>
        </p:nvSpPr>
        <p:spPr bwMode="auto">
          <a:xfrm rot="10800000" flipH="1">
            <a:off x="4419600" y="4394200"/>
            <a:ext cx="1371600" cy="10652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4" name="Line 36"/>
          <p:cNvSpPr>
            <a:spLocks noChangeShapeType="1"/>
          </p:cNvSpPr>
          <p:nvPr/>
        </p:nvSpPr>
        <p:spPr bwMode="auto">
          <a:xfrm rot="10800000" flipH="1">
            <a:off x="3509963" y="3935413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5" name="Line 37"/>
          <p:cNvSpPr>
            <a:spLocks noChangeShapeType="1"/>
          </p:cNvSpPr>
          <p:nvPr/>
        </p:nvSpPr>
        <p:spPr bwMode="auto">
          <a:xfrm rot="10800000" flipH="1">
            <a:off x="2133600" y="431641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226" name="Group 38"/>
          <p:cNvGrpSpPr>
            <a:grpSpLocks/>
          </p:cNvGrpSpPr>
          <p:nvPr/>
        </p:nvGrpSpPr>
        <p:grpSpPr bwMode="auto">
          <a:xfrm>
            <a:off x="5259388" y="3652838"/>
            <a:ext cx="3349625" cy="739775"/>
            <a:chOff x="0" y="0"/>
            <a:chExt cx="3000" cy="664"/>
          </a:xfrm>
        </p:grpSpPr>
        <p:grpSp>
          <p:nvGrpSpPr>
            <p:cNvPr id="94245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94247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48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4246" name="Rectangle 42"/>
            <p:cNvSpPr>
              <a:spLocks/>
            </p:cNvSpPr>
            <p:nvPr/>
          </p:nvSpPr>
          <p:spPr bwMode="auto">
            <a:xfrm>
              <a:off x="340" y="88"/>
              <a:ext cx="243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2557" bIns="38100" anchor="ctr">
              <a:spAutoFit/>
            </a:bodyPr>
            <a:lstStyle/>
            <a:p>
              <a:r>
                <a:rPr lang="en-US" sz="1700">
                  <a:cs typeface="Arial" charset="0"/>
                  <a:sym typeface="Arial" charset="0"/>
                </a:rPr>
                <a:t>OpenFlow</a:t>
              </a:r>
            </a:p>
            <a:p>
              <a:r>
                <a:rPr lang="en-US" sz="1700">
                  <a:cs typeface="Arial" charset="0"/>
                  <a:sym typeface="Arial" charset="0"/>
                </a:rPr>
                <a:t>FlowVisor &amp; Policy Control</a:t>
              </a:r>
            </a:p>
          </p:txBody>
        </p:sp>
      </p:grpSp>
      <p:sp>
        <p:nvSpPr>
          <p:cNvPr id="94227" name="Rectangle 43"/>
          <p:cNvSpPr>
            <a:spLocks/>
          </p:cNvSpPr>
          <p:nvPr/>
        </p:nvSpPr>
        <p:spPr bwMode="auto">
          <a:xfrm>
            <a:off x="3490913" y="1660525"/>
            <a:ext cx="1023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Broadcast</a:t>
            </a:r>
          </a:p>
        </p:txBody>
      </p:sp>
      <p:sp>
        <p:nvSpPr>
          <p:cNvPr id="94228" name="Rectangle 44"/>
          <p:cNvSpPr>
            <a:spLocks/>
          </p:cNvSpPr>
          <p:nvPr/>
        </p:nvSpPr>
        <p:spPr bwMode="auto">
          <a:xfrm>
            <a:off x="5465763" y="1535113"/>
            <a:ext cx="900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Multicast</a:t>
            </a:r>
          </a:p>
        </p:txBody>
      </p:sp>
      <p:grpSp>
        <p:nvGrpSpPr>
          <p:cNvPr id="94229" name="Group 45"/>
          <p:cNvGrpSpPr>
            <a:grpSpLocks/>
          </p:cNvGrpSpPr>
          <p:nvPr/>
        </p:nvGrpSpPr>
        <p:grpSpPr bwMode="auto">
          <a:xfrm>
            <a:off x="3616325" y="1822450"/>
            <a:ext cx="4911725" cy="1828800"/>
            <a:chOff x="0" y="0"/>
            <a:chExt cx="4399" cy="1639"/>
          </a:xfrm>
        </p:grpSpPr>
        <p:grpSp>
          <p:nvGrpSpPr>
            <p:cNvPr id="94235" name="Group 46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94244" name="Picture 4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6" name="Group 48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94243" name="Picture 4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7" name="Group 50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94242" name="Picture 5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4238" name="Line 52"/>
            <p:cNvSpPr>
              <a:spLocks noChangeShapeType="1"/>
            </p:cNvSpPr>
            <p:nvPr/>
          </p:nvSpPr>
          <p:spPr bwMode="auto">
            <a:xfrm rot="10800000">
              <a:off x="583" y="887"/>
              <a:ext cx="1228" cy="75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39" name="Line 53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40" name="Line 54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41" name="Rectangle 55"/>
            <p:cNvSpPr>
              <a:spLocks/>
            </p:cNvSpPr>
            <p:nvPr/>
          </p:nvSpPr>
          <p:spPr bwMode="auto">
            <a:xfrm>
              <a:off x="2559" y="1119"/>
              <a:ext cx="84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7" bIns="0">
              <a:spAutoFit/>
            </a:bodyPr>
            <a:lstStyle/>
            <a:p>
              <a:pPr marL="38100"/>
              <a:r>
                <a:rPr lang="en-US" sz="1500">
                  <a:cs typeface="Arial" charset="0"/>
                  <a:sym typeface="Arial" charset="0"/>
                </a:rPr>
                <a:t>OpenFlow</a:t>
              </a:r>
            </a:p>
            <a:p>
              <a:pPr marL="38100"/>
              <a:r>
                <a:rPr lang="en-US" sz="1500">
                  <a:cs typeface="Arial" charset="0"/>
                  <a:sym typeface="Arial" charset="0"/>
                </a:rPr>
                <a:t>Protocol</a:t>
              </a:r>
            </a:p>
          </p:txBody>
        </p:sp>
      </p:grpSp>
      <p:sp>
        <p:nvSpPr>
          <p:cNvPr id="94230" name="Rectangle 56"/>
          <p:cNvSpPr>
            <a:spLocks/>
          </p:cNvSpPr>
          <p:nvPr/>
        </p:nvSpPr>
        <p:spPr bwMode="auto">
          <a:xfrm>
            <a:off x="7123113" y="1285875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http</a:t>
            </a:r>
          </a:p>
          <a:p>
            <a:pPr marL="38100"/>
            <a:r>
              <a:rPr lang="en-US" sz="1700">
                <a:cs typeface="Arial" charset="0"/>
                <a:sym typeface="Arial" charset="0"/>
              </a:rPr>
              <a:t>Load-balancer</a:t>
            </a:r>
          </a:p>
        </p:txBody>
      </p:sp>
      <p:sp>
        <p:nvSpPr>
          <p:cNvPr id="94232" name="Rectangle 12"/>
          <p:cNvSpPr>
            <a:spLocks/>
          </p:cNvSpPr>
          <p:nvPr/>
        </p:nvSpPr>
        <p:spPr bwMode="auto">
          <a:xfrm>
            <a:off x="1057275" y="5410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3" name="Rectangle 12"/>
          <p:cNvSpPr>
            <a:spLocks/>
          </p:cNvSpPr>
          <p:nvPr/>
        </p:nvSpPr>
        <p:spPr bwMode="auto">
          <a:xfrm>
            <a:off x="2438400" y="38100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4" name="Rectangle 12"/>
          <p:cNvSpPr>
            <a:spLocks/>
          </p:cNvSpPr>
          <p:nvPr/>
        </p:nvSpPr>
        <p:spPr bwMode="auto">
          <a:xfrm>
            <a:off x="3429000" y="5410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98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switching from traditional networks to OpenFlow networks?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/>
              <a:t>the opportunities?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– Computers vs.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difficult is it to create/modify a computer application?</a:t>
            </a:r>
          </a:p>
          <a:p>
            <a:r>
              <a:rPr lang="en-US" dirty="0"/>
              <a:t>How difficult is it to create/modify a network feature?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  <a:p>
            <a:r>
              <a:rPr lang="en-US" dirty="0"/>
              <a:t>What are the tools available for each?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Computer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514600"/>
            <a:ext cx="1905000" cy="8382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Application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352800" y="1981200"/>
            <a:ext cx="5410200" cy="2667000"/>
            <a:chOff x="3352800" y="2667000"/>
            <a:chExt cx="5410200" cy="2667000"/>
          </a:xfrm>
        </p:grpSpPr>
        <p:sp>
          <p:nvSpPr>
            <p:cNvPr id="16" name="Rounded Rectangle 15"/>
            <p:cNvSpPr/>
            <p:nvPr/>
          </p:nvSpPr>
          <p:spPr>
            <a:xfrm>
              <a:off x="5867400" y="44958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Computer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53000" y="2667000"/>
              <a:ext cx="14478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39000" y="2667000"/>
              <a:ext cx="1524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3581400"/>
              <a:ext cx="19050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OS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553200" y="2971800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352800" y="3886200"/>
              <a:ext cx="13716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09800" y="520065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OS abstracts hardware substrate</a:t>
            </a:r>
          </a:p>
          <a:p>
            <a:pPr eaLnBrk="1" hangingPunct="1"/>
            <a:r>
              <a:rPr lang="en-US">
                <a:sym typeface="Wingdings" charset="0"/>
              </a:rPr>
              <a:t> Innovation in applications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Applications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6800" y="32004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(Computer)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2286000"/>
            <a:ext cx="1905000" cy="8382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2200" y="12954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752600" y="15986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81000" y="12954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81400" y="1295400"/>
            <a:ext cx="5181600" cy="2743200"/>
            <a:chOff x="3505200" y="2438400"/>
            <a:chExt cx="5181600" cy="2743200"/>
          </a:xfrm>
        </p:grpSpPr>
        <p:sp>
          <p:nvSpPr>
            <p:cNvPr id="14" name="Rounded Rectangle 13"/>
            <p:cNvSpPr/>
            <p:nvPr/>
          </p:nvSpPr>
          <p:spPr>
            <a:xfrm>
              <a:off x="6781800" y="3429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24800" y="3429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96000" y="43434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x86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(Computer)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81600" y="3429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8941" name="TextBox 23"/>
            <p:cNvSpPr txBox="1">
              <a:spLocks noChangeArrowheads="1"/>
            </p:cNvSpPr>
            <p:nvPr/>
          </p:nvSpPr>
          <p:spPr bwMode="auto">
            <a:xfrm>
              <a:off x="6400800" y="3669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8942" name="TextBox 24"/>
            <p:cNvSpPr txBox="1">
              <a:spLocks noChangeArrowheads="1"/>
            </p:cNvSpPr>
            <p:nvPr/>
          </p:nvSpPr>
          <p:spPr bwMode="auto">
            <a:xfrm>
              <a:off x="7543800" y="3657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315200" y="2438400"/>
              <a:ext cx="1295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Application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29400" y="2741613"/>
              <a:ext cx="533400" cy="1587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181600" y="2438400"/>
              <a:ext cx="1295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505200" y="3886200"/>
              <a:ext cx="13716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43000" y="4572000"/>
            <a:ext cx="7391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Simple, common, stable, hardware substrate below</a:t>
            </a:r>
          </a:p>
          <a:p>
            <a:pPr eaLnBrk="1" hangingPunct="1"/>
            <a:r>
              <a:rPr lang="en-US" dirty="0"/>
              <a:t>+ Programmability</a:t>
            </a:r>
          </a:p>
          <a:p>
            <a:pPr eaLnBrk="1" hangingPunct="1"/>
            <a:r>
              <a:rPr lang="en-US" dirty="0"/>
              <a:t>+ Competition </a:t>
            </a:r>
          </a:p>
          <a:p>
            <a:pPr eaLnBrk="1" hangingPunct="1"/>
            <a:r>
              <a:rPr lang="en-US" dirty="0">
                <a:sym typeface="Wingdings" charset="0"/>
              </a:rPr>
              <a:t> Innovation in OS and applications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OS and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05000" y="2438400"/>
            <a:ext cx="762000" cy="838200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00C36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0" y="2438400"/>
            <a:ext cx="762000" cy="838200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</a:rPr>
              <a:t>Mac</a:t>
            </a:r>
          </a:p>
          <a:p>
            <a:pPr algn="ctr" eaLnBrk="1" hangingPunct="1"/>
            <a:r>
              <a:rPr lang="en-US" sz="1600" dirty="0">
                <a:solidFill>
                  <a:srgbClr val="FFFFFF"/>
                </a:solidFill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19200" y="3352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(Computer)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2438400"/>
            <a:ext cx="1219200" cy="8382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39950" name="TextBox 23"/>
          <p:cNvSpPr txBox="1">
            <a:spLocks noChangeArrowheads="1"/>
          </p:cNvSpPr>
          <p:nvPr/>
        </p:nvSpPr>
        <p:spPr bwMode="auto">
          <a:xfrm>
            <a:off x="1524000" y="26781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</a:t>
            </a:r>
          </a:p>
        </p:txBody>
      </p:sp>
      <p:sp>
        <p:nvSpPr>
          <p:cNvPr id="39951" name="TextBox 24"/>
          <p:cNvSpPr txBox="1">
            <a:spLocks noChangeArrowheads="1"/>
          </p:cNvSpPr>
          <p:nvPr/>
        </p:nvSpPr>
        <p:spPr bwMode="auto">
          <a:xfrm>
            <a:off x="2667000" y="26670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0" y="14478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752600" y="17510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04800" y="14478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038600" y="990600"/>
            <a:ext cx="4724400" cy="3352800"/>
            <a:chOff x="4038600" y="1447800"/>
            <a:chExt cx="4724400" cy="3352800"/>
          </a:xfrm>
        </p:grpSpPr>
        <p:sp>
          <p:nvSpPr>
            <p:cNvPr id="41" name="Rounded Rectangle 40"/>
            <p:cNvSpPr/>
            <p:nvPr/>
          </p:nvSpPr>
          <p:spPr>
            <a:xfrm>
              <a:off x="5410200" y="22098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038600" y="3505200"/>
              <a:ext cx="8382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58000" y="22098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48600" y="22098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172200" y="39624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x86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(Computer)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3622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848600" y="1447800"/>
              <a:ext cx="762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86400" y="1447800"/>
              <a:ext cx="914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818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23622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724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696200" y="23622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57800" y="3276600"/>
              <a:ext cx="3505200" cy="6096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/>
                <a:t>Virtualization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781800" y="1447800"/>
              <a:ext cx="762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00200" y="44958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Simple, common, stable, hardware substrate below</a:t>
            </a:r>
          </a:p>
          <a:p>
            <a:pPr eaLnBrk="1" hangingPunct="1"/>
            <a:r>
              <a:rPr lang="en-US" dirty="0"/>
              <a:t>+ Programmability </a:t>
            </a:r>
            <a:br>
              <a:rPr lang="en-US" dirty="0"/>
            </a:br>
            <a:r>
              <a:rPr lang="en-US" dirty="0"/>
              <a:t>+ Strong isolation model</a:t>
            </a:r>
          </a:p>
          <a:p>
            <a:pPr eaLnBrk="1" hangingPunct="1"/>
            <a:r>
              <a:rPr lang="en-US" dirty="0"/>
              <a:t>+ Competition above </a:t>
            </a:r>
          </a:p>
          <a:p>
            <a:pPr eaLnBrk="1" hangingPunct="1"/>
            <a:r>
              <a:rPr lang="en-US" dirty="0">
                <a:sym typeface="Wingdings" charset="0"/>
              </a:rPr>
              <a:t> Innovation in infrastructure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Infrastructure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0593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  <a:p>
            <a:pPr algn="ctr" eaLnBrk="1" hangingPunct="1"/>
            <a:r>
              <a:rPr lang="en-US"/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3048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2860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System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3274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7620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4478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Applications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0292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  <a:p>
            <a:pPr algn="ctr" eaLnBrk="1" hangingPunct="1"/>
            <a:r>
              <a:rPr lang="en-US"/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514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0591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Microprocessor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6764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4102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144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2626</Words>
  <Application>Microsoft Macintosh PowerPoint</Application>
  <PresentationFormat>On-screen Show (4:3)</PresentationFormat>
  <Paragraphs>943</Paragraphs>
  <Slides>48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Constantia</vt:lpstr>
      <vt:lpstr>Helvetica</vt:lpstr>
      <vt:lpstr>Tahoma</vt:lpstr>
      <vt:lpstr>Wingdings</vt:lpstr>
      <vt:lpstr>Wingdings 2</vt:lpstr>
      <vt:lpstr>Flow</vt:lpstr>
      <vt:lpstr>Handout # 16:  Software-Defined Networking</vt:lpstr>
      <vt:lpstr>Announcements</vt:lpstr>
      <vt:lpstr>Announcements</vt:lpstr>
      <vt:lpstr>The Story So Far</vt:lpstr>
      <vt:lpstr>Innovation – Computers vs. Networks</vt:lpstr>
      <vt:lpstr>Innovation in Applications</vt:lpstr>
      <vt:lpstr>Innovation in OS and Applications</vt:lpstr>
      <vt:lpstr>Innovation in Infrastructure</vt:lpstr>
      <vt:lpstr>PowerPoint Presentation</vt:lpstr>
      <vt:lpstr>We Have Lost Our Way</vt:lpstr>
      <vt:lpstr>Reality is Even Worse</vt:lpstr>
      <vt:lpstr>PowerPoint Presentation</vt:lpstr>
      <vt:lpstr>What we need …</vt:lpstr>
      <vt:lpstr>1) Separate Intelligence from Datapath</vt:lpstr>
      <vt:lpstr>2) Cache Decisions</vt:lpstr>
      <vt:lpstr>How Can We Do This?</vt:lpstr>
      <vt:lpstr>Software Defined Network (SDN)</vt:lpstr>
      <vt:lpstr>Consequences</vt:lpstr>
      <vt:lpstr>Example: Routing</vt:lpstr>
      <vt:lpstr>Example: Routing</vt:lpstr>
      <vt:lpstr>Back to the story …</vt:lpstr>
      <vt:lpstr>Software Defined Network (SDN)</vt:lpstr>
      <vt:lpstr>Network OS</vt:lpstr>
      <vt:lpstr>Software Defined Network (SDN)</vt:lpstr>
      <vt:lpstr>Control Program</vt:lpstr>
      <vt:lpstr>Software Defined Network (SDN)</vt:lpstr>
      <vt:lpstr>Forwarding Abstraction</vt:lpstr>
      <vt:lpstr>Forwarding Substrate</vt:lpstr>
      <vt:lpstr>PowerPoint Presentation</vt:lpstr>
      <vt:lpstr>Substrate: “Flowspace”</vt:lpstr>
      <vt:lpstr>OpenFlow</vt:lpstr>
      <vt:lpstr>Traditional Switch</vt:lpstr>
      <vt:lpstr>Traditional Switch</vt:lpstr>
      <vt:lpstr>OpenFlow Switch</vt:lpstr>
      <vt:lpstr>OpenFlow Rules</vt:lpstr>
      <vt:lpstr>Plumbing Primitives</vt:lpstr>
      <vt:lpstr>OpenFlow Rules – Cont’d</vt:lpstr>
      <vt:lpstr>Flow Table Entry</vt:lpstr>
      <vt:lpstr>Examples</vt:lpstr>
      <vt:lpstr>Examples</vt:lpstr>
      <vt:lpstr>OpenFlow Hardware</vt:lpstr>
      <vt:lpstr>OpenFlow Usage Example</vt:lpstr>
      <vt:lpstr>Usage examples</vt:lpstr>
      <vt:lpstr>Research/Production VLANS</vt:lpstr>
      <vt:lpstr>Virtualize OpenFlow Switch</vt:lpstr>
      <vt:lpstr>Virtualizing OpenFlow</vt:lpstr>
      <vt:lpstr>Virtualizing OpenFlow</vt:lpstr>
      <vt:lpstr>Food for Thought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331</cp:revision>
  <cp:lastPrinted>2019-11-14T17:00:06Z</cp:lastPrinted>
  <dcterms:created xsi:type="dcterms:W3CDTF">2006-08-16T00:00:00Z</dcterms:created>
  <dcterms:modified xsi:type="dcterms:W3CDTF">2019-11-24T16:15:41Z</dcterms:modified>
</cp:coreProperties>
</file>