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58" r:id="rId3"/>
    <p:sldId id="257" r:id="rId4"/>
    <p:sldId id="259" r:id="rId5"/>
    <p:sldId id="264" r:id="rId6"/>
    <p:sldId id="261" r:id="rId7"/>
    <p:sldId id="262" r:id="rId8"/>
    <p:sldId id="263" r:id="rId9"/>
    <p:sldId id="266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595"/>
  </p:normalViewPr>
  <p:slideViewPr>
    <p:cSldViewPr snapToGrid="0" snapToObjects="1">
      <p:cViewPr varScale="1">
        <p:scale>
          <a:sx n="96" d="100"/>
          <a:sy n="96" d="100"/>
        </p:scale>
        <p:origin x="68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467C1-2FED-0542-9B30-F3DC3C128C94}" type="datetimeFigureOut">
              <a:rPr kumimoji="1" lang="zh-CN" altLang="en-US" smtClean="0"/>
              <a:t>15/11/17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71BF80-C06D-C84B-B1A9-FF9EDB87D82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85526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71BF80-C06D-C84B-B1A9-FF9EDB87D82F}" type="slidenum">
              <a:rPr kumimoji="1" lang="zh-CN" altLang="en-US" smtClean="0"/>
              <a:t>3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65263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zh-CN" baseline="0" dirty="0" smtClean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71BF80-C06D-C84B-B1A9-FF9EDB87D82F}" type="slidenum">
              <a:rPr kumimoji="1" lang="zh-CN" altLang="en-US" smtClean="0"/>
              <a:t>5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2434580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71BF80-C06D-C84B-B1A9-FF9EDB87D82F}" type="slidenum">
              <a:rPr kumimoji="1" lang="zh-CN" altLang="en-US" smtClean="0"/>
              <a:t>8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38456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28497-561E-EA4C-92D2-29B4722CABB7}" type="datetimeFigureOut">
              <a:rPr kumimoji="1" lang="zh-CN" altLang="en-US" smtClean="0"/>
              <a:t>15/11/17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80156-7648-C641-9016-7853E0A386B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96379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28497-561E-EA4C-92D2-29B4722CABB7}" type="datetimeFigureOut">
              <a:rPr kumimoji="1" lang="zh-CN" altLang="en-US" smtClean="0"/>
              <a:t>15/11/17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80156-7648-C641-9016-7853E0A386B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617419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28497-561E-EA4C-92D2-29B4722CABB7}" type="datetimeFigureOut">
              <a:rPr kumimoji="1" lang="zh-CN" altLang="en-US" smtClean="0"/>
              <a:t>15/11/17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80156-7648-C641-9016-7853E0A386B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06736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28497-561E-EA4C-92D2-29B4722CABB7}" type="datetimeFigureOut">
              <a:rPr kumimoji="1" lang="zh-CN" altLang="en-US" smtClean="0"/>
              <a:t>15/11/17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80156-7648-C641-9016-7853E0A386B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54116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28497-561E-EA4C-92D2-29B4722CABB7}" type="datetimeFigureOut">
              <a:rPr kumimoji="1" lang="zh-CN" altLang="en-US" smtClean="0"/>
              <a:t>15/11/17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80156-7648-C641-9016-7853E0A386B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63605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28497-561E-EA4C-92D2-29B4722CABB7}" type="datetimeFigureOut">
              <a:rPr kumimoji="1" lang="zh-CN" altLang="en-US" smtClean="0"/>
              <a:t>15/11/17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80156-7648-C641-9016-7853E0A386B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03246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28497-561E-EA4C-92D2-29B4722CABB7}" type="datetimeFigureOut">
              <a:rPr kumimoji="1" lang="zh-CN" altLang="en-US" smtClean="0"/>
              <a:t>15/11/17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80156-7648-C641-9016-7853E0A386B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51060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28497-561E-EA4C-92D2-29B4722CABB7}" type="datetimeFigureOut">
              <a:rPr kumimoji="1" lang="zh-CN" altLang="en-US" smtClean="0"/>
              <a:t>15/11/17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80156-7648-C641-9016-7853E0A386B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97841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28497-561E-EA4C-92D2-29B4722CABB7}" type="datetimeFigureOut">
              <a:rPr kumimoji="1" lang="zh-CN" altLang="en-US" smtClean="0"/>
              <a:t>15/11/17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80156-7648-C641-9016-7853E0A386B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01164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28497-561E-EA4C-92D2-29B4722CABB7}" type="datetimeFigureOut">
              <a:rPr kumimoji="1" lang="zh-CN" altLang="en-US" smtClean="0"/>
              <a:t>15/11/17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80156-7648-C641-9016-7853E0A386B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2290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28497-561E-EA4C-92D2-29B4722CABB7}" type="datetimeFigureOut">
              <a:rPr kumimoji="1" lang="zh-CN" altLang="en-US" smtClean="0"/>
              <a:t>15/11/17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80156-7648-C641-9016-7853E0A386B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102729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28497-561E-EA4C-92D2-29B4722CABB7}" type="datetimeFigureOut">
              <a:rPr kumimoji="1" lang="zh-CN" altLang="en-US" smtClean="0"/>
              <a:t>15/11/17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80156-7648-C641-9016-7853E0A386B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35583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zh-CN" dirty="0" smtClean="0"/>
              <a:t>CSC458 Programming Assignment II: NAT</a:t>
            </a:r>
            <a:endParaRPr kumimoji="1"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8739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ICMP: External Host Independence</a:t>
            </a:r>
            <a:endParaRPr kumimoji="1"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4944681" y="3221138"/>
            <a:ext cx="18614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Ping (ICMP ECHO)</a:t>
            </a:r>
          </a:p>
          <a:p>
            <a:r>
              <a:rPr kumimoji="1" lang="en-US" altLang="zh-CN" dirty="0" err="1" smtClean="0"/>
              <a:t>Src</a:t>
            </a:r>
            <a:r>
              <a:rPr kumimoji="1" lang="en-US" altLang="zh-CN" dirty="0" smtClean="0"/>
              <a:t>: client</a:t>
            </a:r>
          </a:p>
          <a:p>
            <a:r>
              <a:rPr kumimoji="1" lang="en-US" altLang="zh-CN" dirty="0" err="1" smtClean="0"/>
              <a:t>Dst</a:t>
            </a:r>
            <a:r>
              <a:rPr kumimoji="1" lang="en-US" altLang="zh-CN" dirty="0" smtClean="0"/>
              <a:t>: 172.64.3.21</a:t>
            </a:r>
          </a:p>
          <a:p>
            <a:r>
              <a:rPr kumimoji="1" lang="en-US" altLang="zh-CN" dirty="0" smtClean="0"/>
              <a:t>Id: 10</a:t>
            </a:r>
            <a:endParaRPr kumimoji="1"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4944681" y="1512095"/>
            <a:ext cx="342612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Rewriting is the same,</a:t>
            </a:r>
          </a:p>
          <a:p>
            <a:r>
              <a:rPr kumimoji="1" lang="en-US" altLang="zh-CN" dirty="0" smtClean="0"/>
              <a:t>Independent of packet destination</a:t>
            </a:r>
          </a:p>
          <a:p>
            <a:endParaRPr kumimoji="1" lang="en-US" altLang="zh-CN" dirty="0"/>
          </a:p>
          <a:p>
            <a:r>
              <a:rPr kumimoji="1" lang="en-US" altLang="zh-CN" dirty="0" smtClean="0"/>
              <a:t>Timeout after 60 seconds</a:t>
            </a:r>
            <a:endParaRPr kumimoji="1"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7014666" y="3221138"/>
            <a:ext cx="18614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Ping (ICMP ECHO)</a:t>
            </a:r>
          </a:p>
          <a:p>
            <a:r>
              <a:rPr kumimoji="1" lang="en-US" altLang="zh-CN" dirty="0" err="1" smtClean="0"/>
              <a:t>Src</a:t>
            </a:r>
            <a:r>
              <a:rPr kumimoji="1" lang="en-US" altLang="zh-CN" dirty="0" smtClean="0"/>
              <a:t>: client</a:t>
            </a:r>
          </a:p>
          <a:p>
            <a:r>
              <a:rPr kumimoji="1" lang="en-US" altLang="zh-CN" dirty="0" err="1" smtClean="0"/>
              <a:t>Dst</a:t>
            </a:r>
            <a:r>
              <a:rPr kumimoji="1" lang="en-US" altLang="zh-CN" dirty="0" smtClean="0"/>
              <a:t>: 172.64.3.22</a:t>
            </a:r>
          </a:p>
          <a:p>
            <a:r>
              <a:rPr kumimoji="1" lang="en-US" altLang="zh-CN" dirty="0" smtClean="0"/>
              <a:t>Id: 10</a:t>
            </a:r>
            <a:endParaRPr kumimoji="1"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4944340" y="4818079"/>
            <a:ext cx="18614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Ping (ICMP ECHO)</a:t>
            </a:r>
          </a:p>
          <a:p>
            <a:r>
              <a:rPr kumimoji="1" lang="en-US" altLang="zh-CN" dirty="0" err="1" smtClean="0"/>
              <a:t>Src</a:t>
            </a:r>
            <a:r>
              <a:rPr kumimoji="1" lang="en-US" altLang="zh-CN" dirty="0" smtClean="0"/>
              <a:t>: 172.64.3.1</a:t>
            </a:r>
          </a:p>
          <a:p>
            <a:r>
              <a:rPr kumimoji="1" lang="en-US" altLang="zh-CN" dirty="0" err="1" smtClean="0"/>
              <a:t>Dst</a:t>
            </a:r>
            <a:r>
              <a:rPr kumimoji="1" lang="en-US" altLang="zh-CN" dirty="0" smtClean="0"/>
              <a:t>: </a:t>
            </a:r>
            <a:r>
              <a:rPr kumimoji="1" lang="en-US" altLang="zh-CN" dirty="0"/>
              <a:t>172.64.3.21</a:t>
            </a:r>
            <a:endParaRPr kumimoji="1" lang="en-US" altLang="zh-CN" dirty="0" smtClean="0"/>
          </a:p>
          <a:p>
            <a:r>
              <a:rPr kumimoji="1" lang="en-US" altLang="zh-CN" dirty="0" smtClean="0"/>
              <a:t>Id: 100</a:t>
            </a:r>
            <a:endParaRPr kumimoji="1" lang="zh-CN" alt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7014325" y="4799588"/>
            <a:ext cx="18614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Ping (ICMP ECHO)</a:t>
            </a:r>
          </a:p>
          <a:p>
            <a:r>
              <a:rPr kumimoji="1" lang="en-US" altLang="zh-CN" dirty="0" err="1" smtClean="0"/>
              <a:t>Src</a:t>
            </a:r>
            <a:r>
              <a:rPr kumimoji="1" lang="en-US" altLang="zh-CN" dirty="0" smtClean="0"/>
              <a:t>: 172.64.3.1</a:t>
            </a:r>
          </a:p>
          <a:p>
            <a:r>
              <a:rPr kumimoji="1" lang="en-US" altLang="zh-CN" dirty="0" err="1" smtClean="0"/>
              <a:t>Dst</a:t>
            </a:r>
            <a:r>
              <a:rPr kumimoji="1" lang="en-US" altLang="zh-CN" dirty="0" smtClean="0"/>
              <a:t>: 172.64.3.22</a:t>
            </a:r>
          </a:p>
          <a:p>
            <a:r>
              <a:rPr kumimoji="1" lang="en-US" altLang="zh-CN" dirty="0" smtClean="0"/>
              <a:t>Id: 100</a:t>
            </a:r>
            <a:endParaRPr kumimoji="1" lang="zh-CN" altLang="en-US" dirty="0"/>
          </a:p>
        </p:txBody>
      </p:sp>
      <p:pic>
        <p:nvPicPr>
          <p:cNvPr id="12" name="内容占位符 7" descr="nat_topo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9" r="-364"/>
          <a:stretch/>
        </p:blipFill>
        <p:spPr>
          <a:xfrm>
            <a:off x="317505" y="1526116"/>
            <a:ext cx="4519083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86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TCP: Requirements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CN" dirty="0"/>
              <a:t>Endpoint-Independent Mapping </a:t>
            </a:r>
            <a:r>
              <a:rPr lang="en-US" altLang="zh-CN" dirty="0" smtClean="0"/>
              <a:t>behavior </a:t>
            </a:r>
            <a:endParaRPr lang="en-US" altLang="zh-CN" dirty="0" smtClean="0">
              <a:effectLst/>
            </a:endParaRPr>
          </a:p>
          <a:p>
            <a:pPr lvl="1"/>
            <a:r>
              <a:rPr lang="en-US" altLang="zh-CN" dirty="0"/>
              <a:t>If a mapping 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x,px</a:t>
            </a:r>
            <a:r>
              <a:rPr lang="en-US" altLang="zh-CN" dirty="0" smtClean="0"/>
              <a:t>)</a:t>
            </a:r>
            <a:r>
              <a:rPr lang="en-US" altLang="zh-CN" dirty="0" smtClean="0">
                <a:effectLst/>
                <a:latin typeface="Wingdings"/>
              </a:rPr>
              <a:t></a:t>
            </a:r>
            <a:r>
              <a:rPr lang="en-US" altLang="zh-CN" dirty="0" smtClean="0"/>
              <a:t>(x’,</a:t>
            </a:r>
            <a:r>
              <a:rPr lang="en-US" altLang="zh-CN" dirty="0" err="1" smtClean="0"/>
              <a:t>px</a:t>
            </a:r>
            <a:r>
              <a:rPr lang="en-US" altLang="zh-CN" dirty="0" smtClean="0"/>
              <a:t>’</a:t>
            </a:r>
            <a:r>
              <a:rPr lang="en-US" altLang="zh-CN" dirty="0"/>
              <a:t>) is created for a packet destined to </a:t>
            </a:r>
            <a:r>
              <a:rPr lang="en-US" altLang="zh-CN" dirty="0" smtClean="0"/>
              <a:t>(y1,py1) </a:t>
            </a:r>
            <a:endParaRPr lang="en-US" altLang="zh-CN" dirty="0" smtClean="0">
              <a:effectLst/>
            </a:endParaRPr>
          </a:p>
          <a:p>
            <a:pPr lvl="1"/>
            <a:r>
              <a:rPr lang="en-US" altLang="zh-CN" dirty="0"/>
              <a:t>Then the same mapping is used for for packets from </a:t>
            </a:r>
            <a:r>
              <a:rPr lang="en-US" altLang="zh-CN" dirty="0" smtClean="0"/>
              <a:t>(</a:t>
            </a:r>
            <a:r>
              <a:rPr lang="en-US" altLang="zh-CN" dirty="0" err="1"/>
              <a:t>x</a:t>
            </a:r>
            <a:r>
              <a:rPr lang="en-US" altLang="zh-CN" dirty="0" err="1" smtClean="0"/>
              <a:t>,px</a:t>
            </a:r>
            <a:r>
              <a:rPr lang="en-US" altLang="zh-CN" dirty="0" smtClean="0"/>
              <a:t>) </a:t>
            </a:r>
            <a:r>
              <a:rPr lang="en-US" altLang="zh-CN" dirty="0"/>
              <a:t>to </a:t>
            </a:r>
            <a:r>
              <a:rPr lang="en-US" altLang="zh-CN" dirty="0" smtClean="0"/>
              <a:t>(y2,py2) </a:t>
            </a:r>
            <a:r>
              <a:rPr lang="en-US" altLang="zh-CN" dirty="0"/>
              <a:t>(i.e. doesn’t depend on endpoints) </a:t>
            </a:r>
            <a:endParaRPr lang="en-US" altLang="zh-CN" dirty="0" smtClean="0">
              <a:effectLst/>
            </a:endParaRPr>
          </a:p>
          <a:p>
            <a:r>
              <a:rPr lang="en-US" altLang="zh-CN" dirty="0"/>
              <a:t>Endpoint-Independent Filtering </a:t>
            </a:r>
            <a:endParaRPr lang="en-US" altLang="zh-CN" dirty="0" smtClean="0">
              <a:effectLst/>
            </a:endParaRPr>
          </a:p>
          <a:p>
            <a:pPr lvl="1"/>
            <a:r>
              <a:rPr lang="en-US" altLang="zh-CN" dirty="0"/>
              <a:t>If a mapping </a:t>
            </a:r>
            <a:r>
              <a:rPr lang="en-US" altLang="zh-CN" dirty="0" smtClean="0"/>
              <a:t>(</a:t>
            </a:r>
            <a:r>
              <a:rPr lang="en-US" altLang="zh-CN" dirty="0" err="1"/>
              <a:t>x</a:t>
            </a:r>
            <a:r>
              <a:rPr lang="en-US" altLang="zh-CN" dirty="0" err="1" smtClean="0"/>
              <a:t>,px</a:t>
            </a:r>
            <a:r>
              <a:rPr lang="en-US" altLang="zh-CN" dirty="0" smtClean="0"/>
              <a:t>)</a:t>
            </a:r>
            <a:r>
              <a:rPr lang="en-US" altLang="zh-CN" dirty="0" smtClean="0">
                <a:effectLst/>
                <a:latin typeface="Wingdings"/>
              </a:rPr>
              <a:t></a:t>
            </a:r>
            <a:r>
              <a:rPr lang="en-US" altLang="zh-CN" dirty="0" smtClean="0"/>
              <a:t>(</a:t>
            </a:r>
            <a:r>
              <a:rPr lang="en-US" altLang="zh-CN" dirty="0"/>
              <a:t>x</a:t>
            </a:r>
            <a:r>
              <a:rPr lang="en-US" altLang="zh-CN" dirty="0" smtClean="0"/>
              <a:t>’,</a:t>
            </a:r>
            <a:r>
              <a:rPr lang="en-US" altLang="zh-CN" dirty="0" err="1" smtClean="0"/>
              <a:t>px</a:t>
            </a:r>
            <a:r>
              <a:rPr lang="en-US" altLang="zh-CN" dirty="0" smtClean="0"/>
              <a:t>’</a:t>
            </a:r>
            <a:r>
              <a:rPr lang="en-US" altLang="zh-CN" dirty="0"/>
              <a:t>) is created for </a:t>
            </a:r>
            <a:r>
              <a:rPr lang="en-US" altLang="zh-CN" dirty="0" smtClean="0"/>
              <a:t>(y1,py1)</a:t>
            </a:r>
            <a:r>
              <a:rPr lang="en-US" altLang="zh-CN" dirty="0"/>
              <a:t>, then allow </a:t>
            </a:r>
            <a:r>
              <a:rPr lang="en-US" altLang="zh-CN" dirty="0" smtClean="0"/>
              <a:t>(y2,py2</a:t>
            </a:r>
            <a:r>
              <a:rPr lang="en-US" altLang="zh-CN" dirty="0"/>
              <a:t>) to communicate to 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x,px</a:t>
            </a:r>
            <a:r>
              <a:rPr lang="en-US" altLang="zh-CN" dirty="0" smtClean="0"/>
              <a:t>) </a:t>
            </a:r>
            <a:r>
              <a:rPr lang="en-US" altLang="zh-CN" dirty="0"/>
              <a:t>via </a:t>
            </a:r>
            <a:r>
              <a:rPr lang="en-US" altLang="zh-CN" dirty="0" smtClean="0"/>
              <a:t>(</a:t>
            </a:r>
            <a:r>
              <a:rPr lang="en-US" altLang="zh-CN" dirty="0"/>
              <a:t>x</a:t>
            </a:r>
            <a:r>
              <a:rPr lang="en-US" altLang="zh-CN" dirty="0" smtClean="0"/>
              <a:t>’,</a:t>
            </a:r>
            <a:r>
              <a:rPr lang="en-US" altLang="zh-CN" dirty="0" err="1" smtClean="0"/>
              <a:t>px</a:t>
            </a:r>
            <a:r>
              <a:rPr lang="en-US" altLang="zh-CN" dirty="0" smtClean="0"/>
              <a:t>’</a:t>
            </a:r>
            <a:r>
              <a:rPr lang="en-US" altLang="zh-CN" dirty="0"/>
              <a:t>) </a:t>
            </a:r>
            <a:endParaRPr lang="en-US" altLang="zh-CN" dirty="0" smtClean="0">
              <a:effectLst/>
            </a:endParaRPr>
          </a:p>
          <a:p>
            <a:r>
              <a:rPr lang="en-US" altLang="zh-CN" dirty="0"/>
              <a:t>Simultaneous open </a:t>
            </a:r>
            <a:endParaRPr lang="en-US" altLang="zh-CN" dirty="0" smtClean="0">
              <a:effectLst/>
            </a:endParaRPr>
          </a:p>
          <a:p>
            <a:pPr lvl="1"/>
            <a:r>
              <a:rPr lang="en-US" altLang="zh-CN" dirty="0"/>
              <a:t>Dealing with Inbound </a:t>
            </a:r>
            <a:r>
              <a:rPr lang="en-US" altLang="zh-CN" dirty="0" smtClean="0"/>
              <a:t>SYNs</a:t>
            </a:r>
          </a:p>
          <a:p>
            <a:r>
              <a:rPr lang="en-US" altLang="zh-CN" dirty="0" smtClean="0"/>
              <a:t>Timeouts </a:t>
            </a:r>
            <a:r>
              <a:rPr lang="en-US" altLang="zh-CN" dirty="0"/>
              <a:t>and a few others (webpage lists all) </a:t>
            </a:r>
            <a:endParaRPr lang="en-US" altLang="zh-CN" dirty="0" smtClean="0"/>
          </a:p>
          <a:p>
            <a:r>
              <a:rPr lang="en-US" altLang="zh-CN" dirty="0" smtClean="0"/>
              <a:t>Use </a:t>
            </a:r>
            <a:r>
              <a:rPr lang="en-US" altLang="zh-CN" dirty="0"/>
              <a:t>ports &gt; 1023 for mapping. </a:t>
            </a:r>
            <a:endParaRPr lang="en-US" altLang="zh-CN" dirty="0" smtClean="0">
              <a:effectLst/>
            </a:endParaRPr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7150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Threads! 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Spawn a thread to timeout NAT entries </a:t>
            </a:r>
            <a:endParaRPr lang="en-US" altLang="zh-CN" dirty="0" smtClean="0">
              <a:effectLst/>
            </a:endParaRPr>
          </a:p>
          <a:p>
            <a:pPr lvl="1"/>
            <a:r>
              <a:rPr lang="en-US" altLang="zh-CN" dirty="0" smtClean="0"/>
              <a:t>Similar </a:t>
            </a:r>
            <a:r>
              <a:rPr lang="en-US" altLang="zh-CN" dirty="0"/>
              <a:t>to ARP cache </a:t>
            </a:r>
            <a:r>
              <a:rPr lang="en-US" altLang="zh-CN" dirty="0" smtClean="0"/>
              <a:t>timeouts</a:t>
            </a:r>
          </a:p>
          <a:p>
            <a:pPr lvl="1"/>
            <a:r>
              <a:rPr lang="en-US" altLang="zh-CN" dirty="0" smtClean="0"/>
              <a:t>Search </a:t>
            </a:r>
            <a:r>
              <a:rPr lang="en-US" altLang="zh-CN" dirty="0"/>
              <a:t>code for </a:t>
            </a:r>
            <a:r>
              <a:rPr lang="en-US" altLang="zh-CN" dirty="0" err="1"/>
              <a:t>pthread_create</a:t>
            </a:r>
            <a:r>
              <a:rPr lang="en-US" altLang="zh-CN" dirty="0"/>
              <a:t>, </a:t>
            </a:r>
            <a:r>
              <a:rPr lang="en-US" altLang="zh-CN" dirty="0" err="1"/>
              <a:t>pthread_mutex_lock</a:t>
            </a:r>
            <a:r>
              <a:rPr lang="en-US" altLang="zh-CN" dirty="0"/>
              <a:t> </a:t>
            </a:r>
            <a:endParaRPr lang="en-US" altLang="zh-CN" dirty="0" smtClean="0">
              <a:effectLst/>
            </a:endParaRPr>
          </a:p>
          <a:p>
            <a:r>
              <a:rPr lang="en-US" altLang="zh-CN" dirty="0" smtClean="0"/>
              <a:t>Synchronize </a:t>
            </a:r>
            <a:r>
              <a:rPr lang="en-US" altLang="zh-CN" dirty="0"/>
              <a:t>access to shared data using locks </a:t>
            </a:r>
            <a:endParaRPr lang="en-US" altLang="zh-CN" dirty="0" smtClean="0">
              <a:effectLst/>
            </a:endParaRPr>
          </a:p>
          <a:p>
            <a:pPr lvl="1"/>
            <a:r>
              <a:rPr lang="en-US" altLang="zh-CN" dirty="0"/>
              <a:t>NAT mapping lookup, insertion, deletion, etc. </a:t>
            </a:r>
            <a:endParaRPr lang="en-US" altLang="zh-CN" dirty="0" smtClean="0"/>
          </a:p>
          <a:p>
            <a:r>
              <a:rPr lang="en-US" altLang="zh-CN" dirty="0" smtClean="0"/>
              <a:t>Be </a:t>
            </a:r>
            <a:r>
              <a:rPr lang="en-US" altLang="zh-CN" dirty="0"/>
              <a:t>conservative with locks</a:t>
            </a:r>
            <a:r>
              <a:rPr lang="en-US" altLang="zh-CN" dirty="0" smtClean="0">
                <a:effectLst/>
                <a:latin typeface="Wingdings"/>
              </a:rPr>
              <a:t> </a:t>
            </a:r>
          </a:p>
          <a:p>
            <a:pPr lvl="1"/>
            <a:r>
              <a:rPr lang="en-US" altLang="zh-CN" dirty="0" smtClean="0"/>
              <a:t>Race </a:t>
            </a:r>
            <a:r>
              <a:rPr lang="en-US" altLang="zh-CN" dirty="0"/>
              <a:t>conditions harder to debug than </a:t>
            </a:r>
            <a:r>
              <a:rPr lang="en-US" altLang="zh-CN" dirty="0" smtClean="0"/>
              <a:t>deadlocks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3918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Data Structures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Mapping table </a:t>
            </a:r>
            <a:endParaRPr lang="en-US" altLang="zh-CN" dirty="0" smtClean="0">
              <a:effectLst/>
            </a:endParaRPr>
          </a:p>
          <a:p>
            <a:pPr lvl="1"/>
            <a:r>
              <a:rPr lang="en-US" altLang="zh-CN" dirty="0"/>
              <a:t>Linked list is fine, O(n) lookup 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ICMP </a:t>
            </a:r>
            <a:r>
              <a:rPr lang="en-US" altLang="zh-CN" dirty="0"/>
              <a:t>or TCP </a:t>
            </a:r>
            <a:endParaRPr lang="en-US" altLang="zh-CN" dirty="0" smtClean="0">
              <a:effectLst/>
            </a:endParaRPr>
          </a:p>
          <a:p>
            <a:pPr lvl="1"/>
            <a:r>
              <a:rPr lang="en-US" altLang="zh-CN" dirty="0"/>
              <a:t>Keep a time field to remember when a mapping was used </a:t>
            </a:r>
            <a:endParaRPr lang="en-US" altLang="zh-CN" dirty="0" smtClean="0">
              <a:effectLst/>
            </a:endParaRPr>
          </a:p>
          <a:p>
            <a:r>
              <a:rPr lang="en-US" altLang="zh-CN" dirty="0"/>
              <a:t>Remember: locks! </a:t>
            </a:r>
            <a:endParaRPr lang="en-US" altLang="zh-CN" dirty="0" smtClean="0"/>
          </a:p>
          <a:p>
            <a:pPr lvl="1"/>
            <a:r>
              <a:rPr lang="en-US" altLang="zh-CN" dirty="0"/>
              <a:t>Protect all accesses: lookup, insertion, deletion </a:t>
            </a:r>
            <a:endParaRPr lang="en-US" altLang="zh-CN" dirty="0" smtClean="0">
              <a:effectLst/>
            </a:endParaRPr>
          </a:p>
          <a:p>
            <a:endParaRPr lang="en-US" altLang="zh-CN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6416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Rough </a:t>
            </a:r>
            <a:r>
              <a:rPr lang="en-US" altLang="zh-CN" dirty="0" err="1"/>
              <a:t>pseudocode</a:t>
            </a:r>
            <a:r>
              <a:rPr lang="en-US" altLang="zh-CN" dirty="0"/>
              <a:t> </a:t>
            </a:r>
            <a:endParaRPr lang="en-US" altLang="zh-CN" dirty="0">
              <a:effectLst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2400" dirty="0"/>
              <a:t>Receive packet on an </a:t>
            </a:r>
            <a:r>
              <a:rPr lang="en-US" altLang="zh-CN" sz="2400" dirty="0" smtClean="0"/>
              <a:t>interface</a:t>
            </a:r>
          </a:p>
          <a:p>
            <a:pPr marL="0" indent="0">
              <a:buNone/>
            </a:pPr>
            <a:r>
              <a:rPr lang="en-US" altLang="zh-CN" sz="2400" dirty="0" smtClean="0"/>
              <a:t>Check </a:t>
            </a:r>
            <a:r>
              <a:rPr lang="en-US" altLang="zh-CN" sz="2400" dirty="0"/>
              <a:t>if ICMP or TCP </a:t>
            </a:r>
            <a:endParaRPr lang="en-US" altLang="zh-CN" sz="2400" dirty="0" smtClean="0"/>
          </a:p>
          <a:p>
            <a:pPr marL="0" indent="0">
              <a:buNone/>
            </a:pPr>
            <a:r>
              <a:rPr lang="en-US" altLang="zh-CN" sz="2400" dirty="0" smtClean="0"/>
              <a:t>If </a:t>
            </a:r>
            <a:r>
              <a:rPr lang="en-US" altLang="zh-CN" sz="2400" dirty="0"/>
              <a:t>packet is outbound (internal -&gt; external) </a:t>
            </a:r>
            <a:r>
              <a:rPr lang="en-US" altLang="zh-CN" sz="2400" dirty="0" smtClean="0"/>
              <a:t>				</a:t>
            </a:r>
          </a:p>
          <a:p>
            <a:pPr marL="0" indent="0">
              <a:buNone/>
            </a:pPr>
            <a:r>
              <a:rPr lang="en-US" altLang="zh-CN" sz="2400" dirty="0"/>
              <a:t>	</a:t>
            </a:r>
            <a:r>
              <a:rPr lang="en-US" altLang="zh-CN" sz="2400" dirty="0" smtClean="0"/>
              <a:t>insert </a:t>
            </a:r>
            <a:r>
              <a:rPr lang="en-US" altLang="zh-CN" sz="2400" dirty="0"/>
              <a:t>or lookup unique mapping </a:t>
            </a:r>
            <a:endParaRPr lang="en-US" altLang="zh-CN" sz="2400" dirty="0" smtClean="0"/>
          </a:p>
          <a:p>
            <a:pPr marL="0" indent="0">
              <a:buNone/>
            </a:pPr>
            <a:r>
              <a:rPr lang="en-US" altLang="zh-CN" sz="2400" dirty="0" smtClean="0"/>
              <a:t>else</a:t>
            </a:r>
            <a:r>
              <a:rPr lang="en-US" altLang="zh-CN" sz="2400" dirty="0"/>
              <a:t>: </a:t>
            </a:r>
          </a:p>
          <a:p>
            <a:pPr marL="0" indent="0">
              <a:buNone/>
            </a:pPr>
            <a:r>
              <a:rPr lang="en-US" altLang="zh-CN" sz="2400" dirty="0" smtClean="0"/>
              <a:t>	if </a:t>
            </a:r>
            <a:r>
              <a:rPr lang="en-US" altLang="zh-CN" sz="2400" dirty="0"/>
              <a:t>no mapping and not a SYN (for simultaneous open) </a:t>
            </a:r>
          </a:p>
          <a:p>
            <a:pPr marL="0" indent="0">
              <a:buNone/>
            </a:pPr>
            <a:r>
              <a:rPr lang="en-US" altLang="zh-CN" sz="2400" dirty="0" smtClean="0"/>
              <a:t>		drop </a:t>
            </a:r>
            <a:r>
              <a:rPr lang="en-US" altLang="zh-CN" sz="2400" dirty="0"/>
              <a:t>packet </a:t>
            </a:r>
            <a:endParaRPr lang="en-US" altLang="zh-CN" sz="2400" dirty="0" smtClean="0">
              <a:effectLst/>
            </a:endParaRPr>
          </a:p>
          <a:p>
            <a:pPr marL="0" indent="0">
              <a:buNone/>
            </a:pPr>
            <a:r>
              <a:rPr lang="en-US" altLang="zh-CN" sz="2400" dirty="0"/>
              <a:t>Rewrite IP </a:t>
            </a:r>
            <a:r>
              <a:rPr lang="en-US" altLang="zh-CN" sz="2400" dirty="0" err="1"/>
              <a:t>src</a:t>
            </a:r>
            <a:r>
              <a:rPr lang="en-US" altLang="zh-CN" sz="2400" dirty="0"/>
              <a:t> (</a:t>
            </a:r>
            <a:r>
              <a:rPr lang="en-US" altLang="zh-CN" sz="2400" dirty="0" err="1"/>
              <a:t>dst</a:t>
            </a:r>
            <a:r>
              <a:rPr lang="en-US" altLang="zh-CN" sz="2400" dirty="0"/>
              <a:t>) for outgoing (incoming</a:t>
            </a:r>
            <a:r>
              <a:rPr lang="en-US" altLang="zh-CN" sz="2400" dirty="0" smtClean="0"/>
              <a:t>) packets</a:t>
            </a:r>
          </a:p>
          <a:p>
            <a:pPr marL="0" indent="0">
              <a:buNone/>
            </a:pPr>
            <a:r>
              <a:rPr lang="en-US" altLang="zh-CN" sz="2400" dirty="0" smtClean="0"/>
              <a:t>Rewrite </a:t>
            </a:r>
            <a:r>
              <a:rPr lang="en-US" altLang="zh-CN" sz="2400" dirty="0"/>
              <a:t>ICMP ID / TCP port </a:t>
            </a:r>
            <a:endParaRPr lang="en-US" altLang="zh-CN" sz="2400" dirty="0" smtClean="0"/>
          </a:p>
          <a:p>
            <a:pPr marL="0" indent="0">
              <a:buNone/>
            </a:pPr>
            <a:r>
              <a:rPr lang="en-US" altLang="zh-CN" sz="2400" dirty="0" smtClean="0"/>
              <a:t>Update </a:t>
            </a:r>
            <a:r>
              <a:rPr lang="en-US" altLang="zh-CN" sz="2400" dirty="0"/>
              <a:t>relevant </a:t>
            </a:r>
            <a:r>
              <a:rPr lang="en-US" altLang="zh-CN" sz="2400" dirty="0" smtClean="0"/>
              <a:t>checksums</a:t>
            </a:r>
          </a:p>
          <a:p>
            <a:pPr marL="0" indent="0">
              <a:buNone/>
            </a:pPr>
            <a:r>
              <a:rPr lang="en-US" altLang="zh-CN" sz="2400" dirty="0" smtClean="0"/>
              <a:t>Route packet</a:t>
            </a:r>
            <a:endParaRPr lang="en-US" altLang="zh-CN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830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Rough </a:t>
            </a:r>
            <a:r>
              <a:rPr lang="en-US" altLang="zh-CN" dirty="0" err="1"/>
              <a:t>pseudocode</a:t>
            </a:r>
            <a:r>
              <a:rPr lang="en-US" altLang="zh-CN" dirty="0"/>
              <a:t> </a:t>
            </a:r>
            <a:endParaRPr lang="en-US" altLang="zh-CN" dirty="0">
              <a:effectLst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This is just to give you a rough idea </a:t>
            </a:r>
            <a:endParaRPr lang="en-US" altLang="zh-CN" dirty="0" smtClean="0">
              <a:effectLst/>
            </a:endParaRPr>
          </a:p>
          <a:p>
            <a:pPr lvl="1"/>
            <a:r>
              <a:rPr lang="en-US" altLang="zh-CN" dirty="0"/>
              <a:t>Details missing (rules for filtering, reusing mapping, etc.) </a:t>
            </a:r>
            <a:endParaRPr lang="en-US" altLang="zh-CN" dirty="0" smtClean="0">
              <a:effectLst/>
            </a:endParaRPr>
          </a:p>
          <a:p>
            <a:pPr lvl="1"/>
            <a:r>
              <a:rPr lang="en-US" altLang="zh-CN" dirty="0"/>
              <a:t>ICMP port unreachable, etc. Locks </a:t>
            </a:r>
            <a:r>
              <a:rPr lang="en-US" altLang="zh-CN" dirty="0" smtClean="0">
                <a:effectLst/>
                <a:latin typeface="Wingdings"/>
              </a:rPr>
              <a:t> </a:t>
            </a:r>
            <a:endParaRPr lang="en-US" altLang="zh-CN" dirty="0" smtClean="0">
              <a:effectLst/>
            </a:endParaRPr>
          </a:p>
          <a:p>
            <a:pPr lvl="1"/>
            <a:r>
              <a:rPr lang="en-US" altLang="zh-CN" dirty="0"/>
              <a:t>Read instructions for detailed information </a:t>
            </a:r>
            <a:endParaRPr lang="en-US" altLang="zh-CN" dirty="0" smtClean="0"/>
          </a:p>
          <a:p>
            <a:r>
              <a:rPr lang="en-US" altLang="zh-CN" dirty="0" smtClean="0"/>
              <a:t>Start </a:t>
            </a:r>
            <a:r>
              <a:rPr lang="en-US" altLang="zh-CN" dirty="0"/>
              <a:t>early</a:t>
            </a:r>
            <a:r>
              <a:rPr lang="en-US" altLang="zh-CN" dirty="0" smtClean="0"/>
              <a:t>!</a:t>
            </a:r>
          </a:p>
          <a:p>
            <a:r>
              <a:rPr lang="en-US" altLang="zh-CN" dirty="0" smtClean="0"/>
              <a:t>Due Friday Nov. 28th </a:t>
            </a:r>
            <a:endParaRPr lang="en-US" altLang="zh-CN" dirty="0" smtClean="0">
              <a:effectLst/>
            </a:endParaRPr>
          </a:p>
          <a:p>
            <a:endParaRPr lang="en-US" altLang="zh-CN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6706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en-US" altLang="zh-CN" dirty="0">
              <a:effectLst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/>
              <a:t>Build on top of </a:t>
            </a:r>
            <a:r>
              <a:rPr lang="en-US" altLang="zh-CN" dirty="0" smtClean="0"/>
              <a:t>PA 1</a:t>
            </a:r>
          </a:p>
          <a:p>
            <a:r>
              <a:rPr lang="en-US" altLang="zh-CN" dirty="0" smtClean="0"/>
              <a:t>NAT </a:t>
            </a:r>
            <a:r>
              <a:rPr lang="en-US" altLang="zh-CN" dirty="0"/>
              <a:t>must work for ICMP, TCP </a:t>
            </a:r>
            <a:endParaRPr lang="en-US" altLang="zh-CN" dirty="0" smtClean="0">
              <a:effectLst/>
            </a:endParaRPr>
          </a:p>
          <a:p>
            <a:pPr lvl="1"/>
            <a:r>
              <a:rPr lang="en-US" altLang="zh-CN" dirty="0"/>
              <a:t>UDP: not required, but up to you... </a:t>
            </a:r>
            <a:endParaRPr lang="en-US" altLang="zh-CN" dirty="0" smtClean="0">
              <a:effectLst/>
            </a:endParaRPr>
          </a:p>
          <a:p>
            <a:r>
              <a:rPr lang="en-US" altLang="zh-CN" dirty="0"/>
              <a:t>Clear defunct mappings using timeouts </a:t>
            </a:r>
            <a:endParaRPr lang="en-US" altLang="zh-CN" dirty="0" smtClean="0">
              <a:effectLst/>
            </a:endParaRPr>
          </a:p>
          <a:p>
            <a:r>
              <a:rPr lang="en-US" altLang="zh-CN" dirty="0"/>
              <a:t>Timeouts must be configurable </a:t>
            </a:r>
            <a:endParaRPr lang="en-US" altLang="zh-CN" dirty="0" smtClean="0">
              <a:effectLst/>
            </a:endParaRPr>
          </a:p>
          <a:p>
            <a:pPr lvl="1"/>
            <a:r>
              <a:rPr lang="en-US" altLang="zh-CN" dirty="0"/>
              <a:t>ICMP query id timeout </a:t>
            </a:r>
            <a:endParaRPr lang="en-US" altLang="zh-CN" dirty="0" smtClean="0">
              <a:effectLst/>
            </a:endParaRPr>
          </a:p>
          <a:p>
            <a:pPr lvl="1"/>
            <a:r>
              <a:rPr lang="en-US" altLang="zh-CN" dirty="0"/>
              <a:t>TCP established timeout </a:t>
            </a:r>
            <a:endParaRPr lang="en-US" altLang="zh-CN" dirty="0" smtClean="0">
              <a:effectLst/>
            </a:endParaRPr>
          </a:p>
          <a:p>
            <a:pPr lvl="1"/>
            <a:r>
              <a:rPr lang="en-US" altLang="zh-CN" dirty="0"/>
              <a:t>TCP transitory timeout (e.g. SYN sent but no response) </a:t>
            </a:r>
            <a:endParaRPr lang="en-US" altLang="zh-CN" dirty="0" smtClean="0">
              <a:effectLst/>
            </a:endParaRPr>
          </a:p>
          <a:p>
            <a:r>
              <a:rPr lang="en-US" altLang="zh-CN" dirty="0"/>
              <a:t>Which means you have to track TCP state transitions </a:t>
            </a:r>
            <a:r>
              <a:rPr lang="en-US" altLang="zh-CN" dirty="0" smtClean="0">
                <a:effectLst/>
                <a:latin typeface="Wingdings"/>
              </a:rPr>
              <a:t> </a:t>
            </a:r>
            <a:endParaRPr lang="en-US" altLang="zh-CN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7680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Things Might Be Helpful 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Modularize </a:t>
            </a:r>
            <a:r>
              <a:rPr lang="en-US" altLang="zh-CN" dirty="0"/>
              <a:t>your code! </a:t>
            </a:r>
            <a:endParaRPr lang="en-US" altLang="zh-CN" dirty="0" smtClean="0">
              <a:effectLst/>
            </a:endParaRPr>
          </a:p>
          <a:p>
            <a:pPr lvl="1"/>
            <a:r>
              <a:rPr lang="en-US" altLang="zh-CN" dirty="0" smtClean="0"/>
              <a:t>To </a:t>
            </a:r>
            <a:r>
              <a:rPr lang="en-US" altLang="zh-CN" dirty="0"/>
              <a:t>handle NAT state insertions, lookups, etc. </a:t>
            </a:r>
            <a:endParaRPr lang="en-US" altLang="zh-CN" dirty="0" smtClean="0">
              <a:effectLst/>
            </a:endParaRPr>
          </a:p>
          <a:p>
            <a:pPr lvl="1"/>
            <a:r>
              <a:rPr lang="en-US" altLang="zh-CN" dirty="0"/>
              <a:t>Dealing with ICMP, TCP </a:t>
            </a:r>
            <a:endParaRPr lang="en-US" altLang="zh-CN" dirty="0" smtClean="0">
              <a:effectLst/>
            </a:endParaRPr>
          </a:p>
          <a:p>
            <a:r>
              <a:rPr lang="en-US" altLang="zh-CN" dirty="0"/>
              <a:t>Start with ICMP first, then move to TCP </a:t>
            </a:r>
            <a:endParaRPr lang="en-US" altLang="zh-CN" dirty="0" smtClean="0">
              <a:effectLst/>
            </a:endParaRPr>
          </a:p>
          <a:p>
            <a:r>
              <a:rPr lang="en-US" altLang="zh-CN" dirty="0"/>
              <a:t>Debugging workflow </a:t>
            </a:r>
            <a:endParaRPr lang="en-US" altLang="zh-CN" dirty="0" smtClean="0">
              <a:effectLst/>
            </a:endParaRPr>
          </a:p>
          <a:p>
            <a:pPr lvl="1"/>
            <a:r>
              <a:rPr lang="en-US" altLang="zh-CN" dirty="0" err="1"/>
              <a:t>Mininet</a:t>
            </a:r>
            <a:r>
              <a:rPr lang="en-US" altLang="zh-CN" dirty="0"/>
              <a:t> console, </a:t>
            </a:r>
            <a:r>
              <a:rPr lang="en-US" altLang="zh-CN" dirty="0" err="1"/>
              <a:t>tcpdump</a:t>
            </a:r>
            <a:r>
              <a:rPr lang="en-US" altLang="zh-CN" dirty="0"/>
              <a:t>, ping, </a:t>
            </a:r>
            <a:r>
              <a:rPr lang="en-US" altLang="zh-CN" dirty="0" err="1"/>
              <a:t>wireshark</a:t>
            </a:r>
            <a:r>
              <a:rPr lang="en-US" altLang="zh-CN" dirty="0"/>
              <a:t> 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GDB</a:t>
            </a:r>
            <a:r>
              <a:rPr lang="en-US" altLang="zh-CN" dirty="0"/>
              <a:t>/</a:t>
            </a:r>
            <a:r>
              <a:rPr lang="en-US" altLang="zh-CN" dirty="0" err="1"/>
              <a:t>Valgrind</a:t>
            </a:r>
            <a:r>
              <a:rPr lang="en-US" altLang="zh-CN" dirty="0"/>
              <a:t> </a:t>
            </a:r>
          </a:p>
          <a:p>
            <a:r>
              <a:rPr lang="en-US" altLang="zh-CN" dirty="0" smtClean="0"/>
              <a:t>Debug </a:t>
            </a:r>
            <a:r>
              <a:rPr lang="en-US" altLang="zh-CN" dirty="0"/>
              <a:t>Functions </a:t>
            </a:r>
            <a:endParaRPr lang="en-US" altLang="zh-CN" dirty="0" smtClean="0">
              <a:effectLst/>
            </a:endParaRPr>
          </a:p>
          <a:p>
            <a:pPr lvl="1"/>
            <a:r>
              <a:rPr lang="en-US" altLang="zh-CN" dirty="0" err="1"/>
              <a:t>print_hdrs</a:t>
            </a:r>
            <a:r>
              <a:rPr lang="en-US" altLang="zh-CN" dirty="0"/>
              <a:t>, </a:t>
            </a:r>
            <a:r>
              <a:rPr lang="en-US" altLang="zh-CN" dirty="0" err="1" smtClean="0"/>
              <a:t>print_addr_ip_int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6760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Recall PA I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Static topology + static routing table</a:t>
            </a:r>
          </a:p>
          <a:p>
            <a:endParaRPr kumimoji="1" lang="en-US" altLang="zh-CN" dirty="0" smtClean="0"/>
          </a:p>
          <a:p>
            <a:r>
              <a:rPr kumimoji="1" lang="en-US" altLang="zh-CN" dirty="0" smtClean="0"/>
              <a:t>IP Routing + ICMP messages</a:t>
            </a:r>
          </a:p>
          <a:p>
            <a:endParaRPr kumimoji="1" lang="en-US" altLang="zh-CN" dirty="0" smtClean="0"/>
          </a:p>
          <a:p>
            <a:r>
              <a:rPr kumimoji="1" lang="en-US" altLang="zh-CN" dirty="0" smtClean="0"/>
              <a:t>ARP requests and replies</a:t>
            </a:r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3816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PA II Overview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You’re going to write a “simplified” NAT (+Router)</a:t>
            </a:r>
          </a:p>
          <a:p>
            <a:endParaRPr kumimoji="1" lang="en-US" altLang="zh-CN" dirty="0"/>
          </a:p>
          <a:p>
            <a:r>
              <a:rPr kumimoji="1" lang="en-US" altLang="zh-CN" dirty="0" smtClean="0"/>
              <a:t>Take your PA I</a:t>
            </a:r>
          </a:p>
          <a:p>
            <a:endParaRPr kumimoji="1" lang="en-US" altLang="zh-CN" dirty="0" smtClean="0"/>
          </a:p>
          <a:p>
            <a:r>
              <a:rPr kumimoji="1" lang="en-US" altLang="zh-CN" dirty="0" smtClean="0"/>
              <a:t>NAT handling ICMP and TCP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7246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Recap: What is NAT?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NAT = </a:t>
            </a:r>
            <a:r>
              <a:rPr kumimoji="1" lang="en-US" altLang="zh-CN" b="1" dirty="0" smtClean="0"/>
              <a:t>N</a:t>
            </a:r>
            <a:r>
              <a:rPr kumimoji="1" lang="en-US" altLang="zh-CN" dirty="0" smtClean="0"/>
              <a:t>etwork </a:t>
            </a:r>
            <a:r>
              <a:rPr kumimoji="1" lang="en-US" altLang="zh-CN" b="1" dirty="0" smtClean="0"/>
              <a:t>A</a:t>
            </a:r>
            <a:r>
              <a:rPr kumimoji="1" lang="en-US" altLang="zh-CN" dirty="0" smtClean="0"/>
              <a:t>ddress </a:t>
            </a:r>
            <a:r>
              <a:rPr kumimoji="1" lang="en-US" altLang="zh-CN" b="1" dirty="0" smtClean="0"/>
              <a:t>T</a:t>
            </a:r>
            <a:r>
              <a:rPr kumimoji="1" lang="en-US" altLang="zh-CN" dirty="0" smtClean="0"/>
              <a:t>ranslation</a:t>
            </a:r>
          </a:p>
          <a:p>
            <a:r>
              <a:rPr kumimoji="1" lang="en-US" altLang="zh-CN" dirty="0" smtClean="0"/>
              <a:t>Translate between IP address ranges </a:t>
            </a:r>
          </a:p>
          <a:p>
            <a:pPr lvl="1"/>
            <a:r>
              <a:rPr kumimoji="1" lang="en-US" altLang="zh-CN" dirty="0" smtClean="0"/>
              <a:t>Private to public IP address </a:t>
            </a:r>
          </a:p>
          <a:p>
            <a:pPr lvl="1"/>
            <a:r>
              <a:rPr kumimoji="1" lang="en-US" altLang="zh-CN" dirty="0" smtClean="0"/>
              <a:t>Private: 10.0.0.0/8, 172.16.0.0/12, 192.168.0.0/16</a:t>
            </a:r>
          </a:p>
          <a:p>
            <a:r>
              <a:rPr kumimoji="1" lang="en-US" altLang="zh-CN" dirty="0" smtClean="0"/>
              <a:t>Enables one IP address to be shared among lots of devices</a:t>
            </a:r>
          </a:p>
          <a:p>
            <a:r>
              <a:rPr kumimoji="1" lang="en-US" altLang="zh-CN" dirty="0" smtClean="0"/>
              <a:t>Conserve IPv4 addresses </a:t>
            </a:r>
          </a:p>
          <a:p>
            <a:pPr marL="0" indent="0">
              <a:buNone/>
            </a:pPr>
            <a:endParaRPr kumimoji="1" lang="en-US" altLang="zh-CN" dirty="0" smtClean="0"/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4472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Outline</a:t>
            </a:r>
            <a:endParaRPr kumimoji="1" lang="zh-CN" altLang="en-US" dirty="0"/>
          </a:p>
        </p:txBody>
      </p:sp>
      <p:sp>
        <p:nvSpPr>
          <p:cNvPr id="7" name="内容占位符 2"/>
          <p:cNvSpPr txBox="1">
            <a:spLocks/>
          </p:cNvSpPr>
          <p:nvPr/>
        </p:nvSpPr>
        <p:spPr>
          <a:xfrm>
            <a:off x="4849310" y="1582821"/>
            <a:ext cx="383749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zh-CN" dirty="0" smtClean="0"/>
              <a:t>Use </a:t>
            </a:r>
            <a:r>
              <a:rPr kumimoji="1" lang="en-US" altLang="zh-CN" dirty="0" err="1" smtClean="0"/>
              <a:t>mininet</a:t>
            </a:r>
            <a:r>
              <a:rPr kumimoji="1" lang="en-US" altLang="zh-CN" dirty="0" smtClean="0"/>
              <a:t> to create a NAT</a:t>
            </a:r>
          </a:p>
          <a:p>
            <a:r>
              <a:rPr kumimoji="1" lang="en-US" altLang="zh-CN" dirty="0" smtClean="0"/>
              <a:t>HTTP servers and switch are outside of NAT</a:t>
            </a:r>
          </a:p>
          <a:p>
            <a:r>
              <a:rPr kumimoji="1" lang="en-US" altLang="zh-CN" dirty="0" smtClean="0"/>
              <a:t>Client is inside NAT</a:t>
            </a:r>
          </a:p>
          <a:p>
            <a:pPr marL="0" indent="0">
              <a:buNone/>
            </a:pPr>
            <a:endParaRPr kumimoji="1" lang="en-US" altLang="zh-CN" dirty="0" smtClean="0"/>
          </a:p>
          <a:p>
            <a:pPr marL="0" indent="0">
              <a:buFont typeface="Arial"/>
              <a:buNone/>
            </a:pPr>
            <a:endParaRPr kumimoji="1" lang="en-US" altLang="zh-CN" dirty="0" smtClean="0"/>
          </a:p>
          <a:p>
            <a:endParaRPr kumimoji="1" lang="zh-CN" altLang="en-US" dirty="0"/>
          </a:p>
        </p:txBody>
      </p:sp>
      <p:pic>
        <p:nvPicPr>
          <p:cNvPr id="10" name="内容占位符 7" descr="nat_topo.png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9" r="-364"/>
          <a:stretch/>
        </p:blipFill>
        <p:spPr>
          <a:xfrm>
            <a:off x="317505" y="1526116"/>
            <a:ext cx="4519083" cy="4525963"/>
          </a:xfrm>
        </p:spPr>
      </p:pic>
    </p:spTree>
    <p:extLst>
      <p:ext uri="{BB962C8B-B14F-4D97-AF65-F5344CB8AC3E}">
        <p14:creationId xmlns:p14="http://schemas.microsoft.com/office/powerpoint/2010/main" val="43071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Required Functionality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Pinging the NAT's internal interface from </a:t>
            </a:r>
            <a:r>
              <a:rPr lang="en-US" altLang="zh-CN" dirty="0" smtClean="0"/>
              <a:t>client host machines</a:t>
            </a:r>
          </a:p>
          <a:p>
            <a:endParaRPr lang="en-US" altLang="zh-CN" dirty="0"/>
          </a:p>
          <a:p>
            <a:r>
              <a:rPr lang="en-US" altLang="zh-CN" dirty="0"/>
              <a:t>Pinging any of the </a:t>
            </a:r>
            <a:r>
              <a:rPr lang="en-US" altLang="zh-CN" dirty="0" smtClean="0"/>
              <a:t>HTTP servers</a:t>
            </a:r>
          </a:p>
          <a:p>
            <a:endParaRPr lang="en-US" altLang="zh-CN" dirty="0"/>
          </a:p>
          <a:p>
            <a:r>
              <a:rPr lang="en-US" altLang="zh-CN" dirty="0"/>
              <a:t>Downloading files using HTTP from the app servers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932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Required Functionality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CN" dirty="0"/>
              <a:t>Keep your </a:t>
            </a:r>
            <a:r>
              <a:rPr lang="en-US" altLang="zh-CN" dirty="0" smtClean="0"/>
              <a:t>PA 1 </a:t>
            </a:r>
            <a:r>
              <a:rPr lang="en-US" altLang="zh-CN" dirty="0"/>
              <a:t>functionality </a:t>
            </a:r>
            <a:endParaRPr lang="en-US" altLang="zh-CN" dirty="0" smtClean="0">
              <a:effectLst/>
            </a:endParaRPr>
          </a:p>
          <a:p>
            <a:pPr lvl="1"/>
            <a:r>
              <a:rPr lang="en-US" altLang="zh-CN" dirty="0" smtClean="0"/>
              <a:t>Enable NAT with ./</a:t>
            </a:r>
            <a:r>
              <a:rPr lang="en-US" altLang="zh-CN" dirty="0" err="1" smtClean="0"/>
              <a:t>sr_nat</a:t>
            </a:r>
            <a:r>
              <a:rPr lang="en-US" altLang="zh-CN" dirty="0" smtClean="0"/>
              <a:t> –n </a:t>
            </a:r>
          </a:p>
          <a:p>
            <a:r>
              <a:rPr lang="en-US" altLang="zh-CN" dirty="0" smtClean="0"/>
              <a:t>ICMP </a:t>
            </a:r>
            <a:r>
              <a:rPr lang="en-US" altLang="zh-CN" dirty="0"/>
              <a:t>messages </a:t>
            </a:r>
            <a:endParaRPr lang="en-US" altLang="zh-CN" dirty="0" smtClean="0">
              <a:effectLst/>
            </a:endParaRPr>
          </a:p>
          <a:p>
            <a:pPr lvl="1"/>
            <a:r>
              <a:rPr lang="en-US" altLang="zh-CN" dirty="0"/>
              <a:t>Ping echo request + reply </a:t>
            </a:r>
            <a:endParaRPr lang="en-US" altLang="zh-CN" dirty="0" smtClean="0">
              <a:effectLst/>
            </a:endParaRPr>
          </a:p>
          <a:p>
            <a:pPr lvl="1"/>
            <a:r>
              <a:rPr lang="en-US" altLang="zh-CN" dirty="0"/>
              <a:t>External host independence </a:t>
            </a:r>
            <a:endParaRPr lang="en-US" altLang="zh-CN" dirty="0" smtClean="0"/>
          </a:p>
          <a:p>
            <a:r>
              <a:rPr lang="en-US" altLang="zh-CN" dirty="0" smtClean="0"/>
              <a:t>TCP </a:t>
            </a:r>
            <a:r>
              <a:rPr lang="en-US" altLang="zh-CN" dirty="0"/>
              <a:t>packets </a:t>
            </a:r>
            <a:endParaRPr lang="en-US" altLang="zh-CN" dirty="0" smtClean="0">
              <a:effectLst/>
            </a:endParaRPr>
          </a:p>
          <a:p>
            <a:pPr lvl="1"/>
            <a:r>
              <a:rPr lang="en-US" altLang="zh-CN" dirty="0"/>
              <a:t>Endpoint-Independent mapping </a:t>
            </a:r>
            <a:r>
              <a:rPr lang="en-US" altLang="zh-CN" dirty="0" smtClean="0"/>
              <a:t>behavior </a:t>
            </a:r>
          </a:p>
          <a:p>
            <a:pPr lvl="1"/>
            <a:r>
              <a:rPr lang="en-US" altLang="zh-CN" dirty="0" smtClean="0"/>
              <a:t>Endpoint</a:t>
            </a:r>
            <a:r>
              <a:rPr lang="en-US" altLang="zh-CN" dirty="0"/>
              <a:t>-Independent filtering 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Simultaneous </a:t>
            </a:r>
            <a:r>
              <a:rPr lang="en-US" altLang="zh-CN" dirty="0"/>
              <a:t>open </a:t>
            </a:r>
            <a:endParaRPr lang="en-US" altLang="zh-CN" dirty="0" smtClean="0"/>
          </a:p>
          <a:p>
            <a:r>
              <a:rPr lang="en-US" altLang="zh-CN" dirty="0" smtClean="0"/>
              <a:t>Mapping </a:t>
            </a:r>
            <a:r>
              <a:rPr lang="en-US" altLang="zh-CN" dirty="0"/>
              <a:t>timeouts MUST be </a:t>
            </a:r>
            <a:r>
              <a:rPr lang="en-US" altLang="zh-CN" dirty="0" smtClean="0"/>
              <a:t>configurable</a:t>
            </a:r>
          </a:p>
          <a:p>
            <a:r>
              <a:rPr lang="en-US" altLang="zh-CN" dirty="0" smtClean="0"/>
              <a:t>Refer to course webpage for detailed instructions</a:t>
            </a:r>
            <a:endParaRPr lang="en-US" altLang="zh-CN" dirty="0" smtClean="0">
              <a:effectLst/>
            </a:endParaRPr>
          </a:p>
          <a:p>
            <a:endParaRPr lang="en-US" altLang="zh-CN" dirty="0" smtClean="0"/>
          </a:p>
          <a:p>
            <a:endParaRPr lang="en-US" altLang="zh-CN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5046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Example: ICMP Echo Request</a:t>
            </a:r>
            <a:endParaRPr kumimoji="1"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5144301" y="4291263"/>
            <a:ext cx="18614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Ping (ICMP ECHO)</a:t>
            </a:r>
          </a:p>
          <a:p>
            <a:r>
              <a:rPr kumimoji="1" lang="en-US" altLang="zh-CN" dirty="0" err="1" smtClean="0"/>
              <a:t>Src</a:t>
            </a:r>
            <a:r>
              <a:rPr kumimoji="1" lang="en-US" altLang="zh-CN" dirty="0" smtClean="0"/>
              <a:t>: client</a:t>
            </a:r>
          </a:p>
          <a:p>
            <a:r>
              <a:rPr kumimoji="1" lang="en-US" altLang="zh-CN" dirty="0" err="1" smtClean="0"/>
              <a:t>Dst</a:t>
            </a:r>
            <a:r>
              <a:rPr kumimoji="1" lang="en-US" altLang="zh-CN" dirty="0" smtClean="0"/>
              <a:t>: 172.64.3.21</a:t>
            </a:r>
          </a:p>
          <a:p>
            <a:r>
              <a:rPr kumimoji="1" lang="en-US" altLang="zh-CN" dirty="0" smtClean="0"/>
              <a:t>Id: 10</a:t>
            </a:r>
            <a:endParaRPr kumimoji="1"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5144301" y="1796716"/>
            <a:ext cx="18614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Ping (ICMP ECHO)</a:t>
            </a:r>
          </a:p>
          <a:p>
            <a:r>
              <a:rPr kumimoji="1" lang="en-US" altLang="zh-CN" dirty="0" err="1" smtClean="0"/>
              <a:t>Src</a:t>
            </a:r>
            <a:r>
              <a:rPr kumimoji="1" lang="en-US" altLang="zh-CN" dirty="0" smtClean="0"/>
              <a:t>: 172.64.3.1</a:t>
            </a:r>
            <a:endParaRPr kumimoji="1" lang="en-US" altLang="zh-CN" dirty="0"/>
          </a:p>
          <a:p>
            <a:r>
              <a:rPr kumimoji="1" lang="en-US" altLang="zh-CN" dirty="0" err="1" smtClean="0"/>
              <a:t>Dst</a:t>
            </a:r>
            <a:r>
              <a:rPr kumimoji="1" lang="en-US" altLang="zh-CN" dirty="0" smtClean="0"/>
              <a:t>: </a:t>
            </a:r>
            <a:r>
              <a:rPr kumimoji="1" lang="en-US" altLang="zh-CN" dirty="0"/>
              <a:t>172.64.3.21</a:t>
            </a:r>
          </a:p>
          <a:p>
            <a:r>
              <a:rPr kumimoji="1" lang="en-US" altLang="zh-CN" dirty="0" smtClean="0"/>
              <a:t>Id: 100</a:t>
            </a:r>
            <a:endParaRPr kumimoji="1" lang="zh-CN" altLang="en-US" dirty="0"/>
          </a:p>
        </p:txBody>
      </p:sp>
      <p:pic>
        <p:nvPicPr>
          <p:cNvPr id="10" name="内容占位符 7" descr="nat_topo.png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9" r="-364"/>
          <a:stretch/>
        </p:blipFill>
        <p:spPr>
          <a:xfrm>
            <a:off x="317505" y="1526116"/>
            <a:ext cx="4519083" cy="4525963"/>
          </a:xfrm>
        </p:spPr>
      </p:pic>
    </p:spTree>
    <p:extLst>
      <p:ext uri="{BB962C8B-B14F-4D97-AF65-F5344CB8AC3E}">
        <p14:creationId xmlns:p14="http://schemas.microsoft.com/office/powerpoint/2010/main" val="1110778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Example: ICMP Echo Reply</a:t>
            </a:r>
            <a:endParaRPr kumimoji="1"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5241726" y="4291263"/>
            <a:ext cx="24325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Ping (ICMP ECHO Reply)</a:t>
            </a:r>
          </a:p>
          <a:p>
            <a:r>
              <a:rPr kumimoji="1" lang="en-US" altLang="zh-CN" dirty="0" err="1" smtClean="0"/>
              <a:t>Src</a:t>
            </a:r>
            <a:r>
              <a:rPr kumimoji="1" lang="en-US" altLang="zh-CN" dirty="0" smtClean="0"/>
              <a:t>: </a:t>
            </a:r>
            <a:r>
              <a:rPr kumimoji="1" lang="en-US" altLang="zh-CN" dirty="0"/>
              <a:t>172.64.3.21</a:t>
            </a:r>
          </a:p>
          <a:p>
            <a:r>
              <a:rPr kumimoji="1" lang="en-US" altLang="zh-CN" dirty="0" err="1" smtClean="0"/>
              <a:t>Dst</a:t>
            </a:r>
            <a:r>
              <a:rPr kumimoji="1" lang="en-US" altLang="zh-CN" dirty="0" smtClean="0"/>
              <a:t>: client</a:t>
            </a:r>
          </a:p>
          <a:p>
            <a:r>
              <a:rPr kumimoji="1" lang="en-US" altLang="zh-CN" dirty="0" smtClean="0"/>
              <a:t>Id: 10</a:t>
            </a:r>
            <a:endParaRPr kumimoji="1"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5241726" y="1794265"/>
            <a:ext cx="24325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Ping (ICMP ECHO Reply)</a:t>
            </a:r>
          </a:p>
          <a:p>
            <a:r>
              <a:rPr kumimoji="1" lang="en-US" altLang="zh-CN" dirty="0" err="1" smtClean="0"/>
              <a:t>Src</a:t>
            </a:r>
            <a:r>
              <a:rPr kumimoji="1" lang="en-US" altLang="zh-CN" dirty="0" smtClean="0"/>
              <a:t>: </a:t>
            </a:r>
            <a:r>
              <a:rPr kumimoji="1" lang="en-US" altLang="zh-CN" dirty="0"/>
              <a:t>172.64.3.21</a:t>
            </a:r>
          </a:p>
          <a:p>
            <a:r>
              <a:rPr kumimoji="1" lang="en-US" altLang="zh-CN" dirty="0" err="1" smtClean="0"/>
              <a:t>Dst</a:t>
            </a:r>
            <a:r>
              <a:rPr kumimoji="1" lang="en-US" altLang="zh-CN" dirty="0" smtClean="0"/>
              <a:t>: 172.64.3.1</a:t>
            </a:r>
            <a:endParaRPr kumimoji="1" lang="en-US" altLang="zh-CN" dirty="0"/>
          </a:p>
          <a:p>
            <a:r>
              <a:rPr kumimoji="1" lang="en-US" altLang="zh-CN" dirty="0" smtClean="0"/>
              <a:t>Id: 100</a:t>
            </a:r>
            <a:endParaRPr kumimoji="1" lang="zh-CN" altLang="en-US" dirty="0"/>
          </a:p>
        </p:txBody>
      </p:sp>
      <p:pic>
        <p:nvPicPr>
          <p:cNvPr id="7" name="内容占位符 7" descr="nat_topo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9" r="-364"/>
          <a:stretch/>
        </p:blipFill>
        <p:spPr>
          <a:xfrm>
            <a:off x="317505" y="1526116"/>
            <a:ext cx="4519083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874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1515</TotalTime>
  <Words>700</Words>
  <Application>Microsoft Macintosh PowerPoint</Application>
  <PresentationFormat>On-screen Show (4:3)</PresentationFormat>
  <Paragraphs>149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Wingdings</vt:lpstr>
      <vt:lpstr>宋体</vt:lpstr>
      <vt:lpstr>Office 主题</vt:lpstr>
      <vt:lpstr>CSC458 Programming Assignment II: NAT</vt:lpstr>
      <vt:lpstr>Recall PA I</vt:lpstr>
      <vt:lpstr>PA II Overview</vt:lpstr>
      <vt:lpstr>Recap: What is NAT?</vt:lpstr>
      <vt:lpstr>Outline</vt:lpstr>
      <vt:lpstr>Required Functionality</vt:lpstr>
      <vt:lpstr>Required Functionality</vt:lpstr>
      <vt:lpstr>Example: ICMP Echo Request</vt:lpstr>
      <vt:lpstr>Example: ICMP Echo Reply</vt:lpstr>
      <vt:lpstr>ICMP: External Host Independence</vt:lpstr>
      <vt:lpstr>TCP: Requirements</vt:lpstr>
      <vt:lpstr>Threads! </vt:lpstr>
      <vt:lpstr>Data Structures</vt:lpstr>
      <vt:lpstr>Rough pseudocode </vt:lpstr>
      <vt:lpstr>Rough pseudocode </vt:lpstr>
      <vt:lpstr>Summary</vt:lpstr>
      <vt:lpstr>Things Might Be Helpful </vt:lpstr>
    </vt:vector>
  </TitlesOfParts>
  <Company>University of Toronto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CSC458 Programming Assignment II: NAT</dc:title>
  <dc:creator>Yukun Zhu</dc:creator>
  <cp:lastModifiedBy>Microsoft account</cp:lastModifiedBy>
  <cp:revision>21</cp:revision>
  <dcterms:created xsi:type="dcterms:W3CDTF">2014-11-04T01:04:48Z</dcterms:created>
  <dcterms:modified xsi:type="dcterms:W3CDTF">2015-11-17T14:44:54Z</dcterms:modified>
</cp:coreProperties>
</file>