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8"/>
    <p:restoredTop sz="72523"/>
  </p:normalViewPr>
  <p:slideViewPr>
    <p:cSldViewPr snapToGrid="0" snapToObjects="1">
      <p:cViewPr varScale="1">
        <p:scale>
          <a:sx n="111" d="100"/>
          <a:sy n="111" d="100"/>
        </p:scale>
        <p:origin x="2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5" d="100"/>
        <a:sy n="16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DB9E7-67E0-1443-9F14-9C6CB8B93DB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AB202-C270-BA42-BC0D-38D63AA0C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88543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4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Server1 can be h1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me know if I am wrong.</a:t>
            </a:r>
          </a:p>
          <a:p>
            <a:r>
              <a:rPr lang="en-US" dirty="0"/>
              <a:t>I noticed that some of you are having issue with the 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You could ”Make Post Private” so only instructors can see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2000" dirty="0"/>
          </a:p>
          <a:p>
            <a:r>
              <a:rPr lang="en-US" dirty="0"/>
              <a:t>I am sorry, I did not try it in the VM.</a:t>
            </a:r>
          </a:p>
        </p:txBody>
      </p:sp>
    </p:spTree>
    <p:extLst>
      <p:ext uri="{BB962C8B-B14F-4D97-AF65-F5344CB8AC3E}">
        <p14:creationId xmlns:p14="http://schemas.microsoft.com/office/powerpoint/2010/main" val="222371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06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answers are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3175355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fix all the problem </a:t>
            </a:r>
          </a:p>
        </p:txBody>
      </p:sp>
    </p:spTree>
    <p:extLst>
      <p:ext uri="{BB962C8B-B14F-4D97-AF65-F5344CB8AC3E}">
        <p14:creationId xmlns:p14="http://schemas.microsoft.com/office/powerpoint/2010/main" val="298683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SR: Simple Router</a:t>
            </a:r>
          </a:p>
          <a:p>
            <a:r>
              <a:rPr lang="en-US" dirty="0"/>
              <a:t>POX: </a:t>
            </a:r>
          </a:p>
          <a:p>
            <a:endParaRPr lang="en-US" dirty="0"/>
          </a:p>
          <a:p>
            <a:r>
              <a:rPr lang="en-US" dirty="0"/>
              <a:t>Some of you having problem for installing</a:t>
            </a:r>
          </a:p>
        </p:txBody>
      </p:sp>
    </p:spTree>
    <p:extLst>
      <p:ext uri="{BB962C8B-B14F-4D97-AF65-F5344CB8AC3E}">
        <p14:creationId xmlns:p14="http://schemas.microsoft.com/office/powerpoint/2010/main" val="1188920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1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be aware there might be some other </a:t>
            </a:r>
          </a:p>
          <a:p>
            <a:r>
              <a:rPr lang="en-US" dirty="0"/>
              <a:t>There is no port number in ARP packet</a:t>
            </a:r>
          </a:p>
        </p:txBody>
      </p:sp>
    </p:spTree>
    <p:extLst>
      <p:ext uri="{BB962C8B-B14F-4D97-AF65-F5344CB8AC3E}">
        <p14:creationId xmlns:p14="http://schemas.microsoft.com/office/powerpoint/2010/main" val="786877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</a:t>
            </a:r>
          </a:p>
          <a:p>
            <a:r>
              <a:rPr lang="en-US" dirty="0"/>
              <a:t>The date on the website is WRONG</a:t>
            </a:r>
          </a:p>
        </p:txBody>
      </p:sp>
    </p:spTree>
    <p:extLst>
      <p:ext uri="{BB962C8B-B14F-4D97-AF65-F5344CB8AC3E}">
        <p14:creationId xmlns:p14="http://schemas.microsoft.com/office/powerpoint/2010/main" val="167260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sldNum="0" hdr="0" ftr="0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toronto.edu/~jlchen/csc458/pa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stanford.edu/class/cs244a/CS244aCodingGuidelines.html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unix_sockets/index.htm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oronto.edu/~yganjali/courses/csc458/page-3/simple-router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yganjali/courses/csc458/page-3/simple-route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685800" y="1644288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dirty="0"/>
              <a:t>CSC458/2209 PA1</a:t>
            </a:r>
            <a:br>
              <a:rPr sz="4400" dirty="0"/>
            </a:br>
            <a:r>
              <a:rPr sz="4400" dirty="0"/>
              <a:t>Simple Router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888888"/>
                </a:solidFill>
              </a:rPr>
              <a:t>Based on slides by: Antonin</a:t>
            </a:r>
            <a:r>
              <a:rPr lang="en-CA" sz="2200" dirty="0">
                <a:solidFill>
                  <a:srgbClr val="888888"/>
                </a:solidFill>
              </a:rPr>
              <a:t> &amp; Yinan Liu</a:t>
            </a:r>
            <a:endParaRPr sz="2200" dirty="0">
              <a:solidFill>
                <a:srgbClr val="888888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Jun Lin Chen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CA" sz="2900" dirty="0">
                <a:solidFill>
                  <a:srgbClr val="888888"/>
                </a:solidFill>
              </a:rPr>
              <a:t>Get the up-to-date version from</a:t>
            </a:r>
            <a:br>
              <a:rPr lang="en-CA" sz="2900" dirty="0">
                <a:solidFill>
                  <a:srgbClr val="888888"/>
                </a:solidFill>
              </a:rPr>
            </a:b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https://www.cs.toronto.edu/~jlchen/csc458/pa1.pdf</a:t>
            </a:r>
            <a:endParaRPr lang="en-CA" sz="2900" dirty="0">
              <a:solidFill>
                <a:srgbClr val="88888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900" dirty="0">
              <a:solidFill>
                <a:srgbClr val="888888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FB6A9A-6D50-3D4C-B849-AD6B8E352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3923" y="4896091"/>
            <a:ext cx="1726927" cy="176217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 rough flow chart</a:t>
            </a:r>
          </a:p>
        </p:txBody>
      </p:sp>
      <p:pic>
        <p:nvPicPr>
          <p:cNvPr id="91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576" y="1296280"/>
            <a:ext cx="7646293" cy="4653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 rough flow chart</a:t>
            </a:r>
          </a:p>
        </p:txBody>
      </p:sp>
      <p:pic>
        <p:nvPicPr>
          <p:cNvPr id="96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543" y="1221407"/>
            <a:ext cx="8230530" cy="49438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 rough flow chart</a:t>
            </a:r>
          </a:p>
        </p:txBody>
      </p:sp>
      <p:sp>
        <p:nvSpPr>
          <p:cNvPr id="100" name="Shape 100"/>
          <p:cNvSpPr/>
          <p:nvPr/>
        </p:nvSpPr>
        <p:spPr>
          <a:xfrm>
            <a:off x="467543" y="1556791"/>
            <a:ext cx="8280922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r>
              <a:rPr sz="2400" dirty="0"/>
              <a:t> Many things missing from this chart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Checksums, TTLs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Read the instructions carefully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500+ lines of code, so </a:t>
            </a:r>
            <a:r>
              <a:rPr sz="2400" b="1" dirty="0"/>
              <a:t>start early</a:t>
            </a:r>
            <a:endParaRPr lang="en-CA" sz="2400" b="1" dirty="0"/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 Submission: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400" dirty="0"/>
              <a:t>8 time per day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400" dirty="0"/>
              <a:t>Last 7 days before the final submission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400" dirty="0"/>
              <a:t>The Markus server would give some feedback</a:t>
            </a:r>
            <a:endParaRPr sz="2400" dirty="0"/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Final submission: </a:t>
            </a:r>
            <a:r>
              <a:rPr sz="2400" b="1" dirty="0">
                <a:solidFill>
                  <a:srgbClr val="FF0000"/>
                </a:solidFill>
              </a:rPr>
              <a:t>Oct. </a:t>
            </a:r>
            <a:r>
              <a:rPr lang="en-CA" sz="2400" b="1" dirty="0">
                <a:solidFill>
                  <a:srgbClr val="FF0000"/>
                </a:solidFill>
              </a:rPr>
              <a:t>11</a:t>
            </a:r>
            <a:r>
              <a:rPr lang="en-CA" sz="2400" b="1" baseline="30000" dirty="0">
                <a:solidFill>
                  <a:srgbClr val="FF0000"/>
                </a:solidFill>
              </a:rPr>
              <a:t>st</a:t>
            </a:r>
            <a:r>
              <a:rPr sz="2400" b="1" dirty="0">
                <a:solidFill>
                  <a:srgbClr val="FF0000"/>
                </a:solidFill>
              </a:rPr>
              <a:t> at 5pm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dirty="0"/>
              <a:t>How to test your code</a:t>
            </a:r>
            <a:r>
              <a:rPr lang="en-CA" sz="4400" dirty="0"/>
              <a:t>?</a:t>
            </a:r>
            <a:endParaRPr sz="4400" dirty="0"/>
          </a:p>
        </p:txBody>
      </p:sp>
      <p:sp>
        <p:nvSpPr>
          <p:cNvPr id="105" name="Shape 105"/>
          <p:cNvSpPr/>
          <p:nvPr/>
        </p:nvSpPr>
        <p:spPr>
          <a:xfrm>
            <a:off x="467543" y="1556791"/>
            <a:ext cx="8280922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r>
              <a:rPr sz="2400" dirty="0"/>
              <a:t> Test connectivity with ping from a server or the client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Traceroute will not work well outside of </a:t>
            </a:r>
            <a:r>
              <a:rPr sz="2400" dirty="0" err="1"/>
              <a:t>Mininet</a:t>
            </a:r>
            <a:r>
              <a:rPr sz="2400" dirty="0"/>
              <a:t>: 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Use </a:t>
            </a:r>
            <a:r>
              <a:rPr sz="2400" dirty="0" err="1"/>
              <a:t>Mininet</a:t>
            </a:r>
            <a:r>
              <a:rPr sz="2400" dirty="0"/>
              <a:t> CLI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</a:t>
            </a:r>
            <a:r>
              <a:rPr sz="2400" dirty="0" err="1"/>
              <a:t>mininet</a:t>
            </a:r>
            <a:r>
              <a:rPr sz="2400" dirty="0"/>
              <a:t>&gt; </a:t>
            </a:r>
            <a:r>
              <a:rPr sz="2400" b="1" dirty="0"/>
              <a:t>server1</a:t>
            </a:r>
            <a:r>
              <a:rPr sz="2400" dirty="0"/>
              <a:t> traceroute –n server2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HTTP requests with </a:t>
            </a:r>
            <a:r>
              <a:rPr sz="2400" u="sng" dirty="0" err="1"/>
              <a:t>wget</a:t>
            </a:r>
            <a:r>
              <a:rPr sz="2400" dirty="0"/>
              <a:t>, </a:t>
            </a:r>
            <a:r>
              <a:rPr sz="2400" u="sng" dirty="0"/>
              <a:t>curl</a:t>
            </a:r>
            <a:r>
              <a:rPr lang="en-CA" sz="2400" dirty="0"/>
              <a:t>, </a:t>
            </a:r>
            <a:r>
              <a:rPr lang="en-CA" sz="2400" u="sng" dirty="0"/>
              <a:t>lynx</a:t>
            </a:r>
            <a:endParaRPr sz="2400" u="sng" dirty="0"/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Don’t forget to test “error” cases!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Some advice</a:t>
            </a:r>
          </a:p>
        </p:txBody>
      </p:sp>
      <p:sp>
        <p:nvSpPr>
          <p:cNvPr id="110" name="Shape 110"/>
          <p:cNvSpPr/>
          <p:nvPr/>
        </p:nvSpPr>
        <p:spPr>
          <a:xfrm>
            <a:off x="467543" y="1556791"/>
            <a:ext cx="8280922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r>
              <a:rPr sz="2400" dirty="0"/>
              <a:t> Be through in your testing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Do not hesitate to change the routing table </a:t>
            </a:r>
            <a:br>
              <a:rPr lang="en-CA" sz="2400" dirty="0"/>
            </a:br>
            <a:r>
              <a:rPr lang="en-CA" sz="2400" dirty="0"/>
              <a:t>	W</a:t>
            </a:r>
            <a:r>
              <a:rPr sz="2400" dirty="0"/>
              <a:t>hat about an incorrect routing table?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Be careful when implementing Longest Prefix Match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Don’t get mixed up with </a:t>
            </a:r>
            <a:r>
              <a:rPr sz="2400" b="1" dirty="0" err="1">
                <a:solidFill>
                  <a:srgbClr val="C00000"/>
                </a:solidFill>
              </a:rPr>
              <a:t>endinanness</a:t>
            </a:r>
            <a:r>
              <a:rPr sz="2400" b="1" dirty="0"/>
              <a:t>:</a:t>
            </a:r>
            <a:r>
              <a:rPr sz="2400" dirty="0"/>
              <a:t> </a:t>
            </a:r>
            <a:endParaRPr lang="en-CA" sz="2400" dirty="0"/>
          </a:p>
          <a:p>
            <a:pPr lvl="2" indent="0">
              <a:buSzPct val="100000"/>
            </a:pPr>
            <a:r>
              <a:rPr lang="en-US" sz="2400" dirty="0"/>
              <a:t>	</a:t>
            </a:r>
            <a:r>
              <a:rPr sz="2400" dirty="0"/>
              <a:t>Linux is little endian</a:t>
            </a:r>
            <a:endParaRPr lang="en-CA" sz="2400" dirty="0"/>
          </a:p>
          <a:p>
            <a:pPr lvl="2" indent="0">
              <a:buSzPct val="100000"/>
            </a:pPr>
            <a:r>
              <a:rPr lang="en-US" sz="2400" dirty="0"/>
              <a:t>	N</a:t>
            </a:r>
            <a:r>
              <a:rPr sz="2400" dirty="0"/>
              <a:t>etwork</a:t>
            </a:r>
            <a:r>
              <a:rPr lang="en-CA" sz="2400" dirty="0"/>
              <a:t> is</a:t>
            </a:r>
            <a:r>
              <a:rPr sz="2400" dirty="0"/>
              <a:t> big endian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Try to put the calls to </a:t>
            </a:r>
            <a:r>
              <a:rPr sz="2400" b="1" dirty="0" err="1"/>
              <a:t>hton</a:t>
            </a:r>
            <a:r>
              <a:rPr lang="en-CA" sz="2400" b="1" dirty="0"/>
              <a:t>()</a:t>
            </a:r>
            <a:r>
              <a:rPr sz="2400" dirty="0"/>
              <a:t>, </a:t>
            </a:r>
            <a:r>
              <a:rPr sz="2400" b="1" dirty="0" err="1"/>
              <a:t>ntoh</a:t>
            </a:r>
            <a:r>
              <a:rPr lang="en-CA" sz="2400" b="1" dirty="0"/>
              <a:t>()</a:t>
            </a:r>
            <a:r>
              <a:rPr sz="2400" dirty="0"/>
              <a:t> in a single place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Write good quality code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lang="en-CA" sz="2400" dirty="0"/>
              <a:t> </a:t>
            </a:r>
            <a:r>
              <a:rPr sz="2400" dirty="0"/>
              <a:t> Do not hardcode constants, avoid code </a:t>
            </a:r>
            <a:r>
              <a:rPr sz="2400" dirty="0" err="1"/>
              <a:t>duplicatio</a:t>
            </a:r>
            <a:r>
              <a:rPr lang="en-CA" sz="2400" dirty="0"/>
              <a:t>n</a:t>
            </a:r>
            <a:br>
              <a:rPr lang="en-CA" sz="2400" dirty="0"/>
            </a:br>
            <a:r>
              <a:rPr lang="en-CA" sz="2400" dirty="0"/>
              <a:t>	Coding Guidelines</a:t>
            </a:r>
            <a:br>
              <a:rPr lang="en-CA" sz="2400" dirty="0"/>
            </a:br>
            <a:r>
              <a:rPr sz="2400" dirty="0"/>
              <a:t> </a:t>
            </a:r>
            <a:r>
              <a:rPr lang="en-CA" sz="2400" dirty="0"/>
              <a:t>	</a:t>
            </a:r>
            <a:r>
              <a:rPr lang="en-US" sz="2000" dirty="0">
                <a:hlinkClick r:id="rId2"/>
              </a:rPr>
              <a:t>https://web.stanford.edu/class/cs244a/CS244aCodingGuidelines.html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Things that may be useful</a:t>
            </a:r>
          </a:p>
        </p:txBody>
      </p:sp>
      <p:sp>
        <p:nvSpPr>
          <p:cNvPr id="115" name="Shape 115"/>
          <p:cNvSpPr/>
          <p:nvPr/>
        </p:nvSpPr>
        <p:spPr>
          <a:xfrm>
            <a:off x="467543" y="1556791"/>
            <a:ext cx="8280922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r>
              <a:rPr sz="2400" dirty="0"/>
              <a:t> </a:t>
            </a:r>
            <a:r>
              <a:rPr sz="2400" dirty="0" err="1"/>
              <a:t>Mininet</a:t>
            </a:r>
            <a:r>
              <a:rPr sz="2400" dirty="0"/>
              <a:t> console, which supports</a:t>
            </a:r>
            <a:r>
              <a:rPr lang="en-CA" sz="2400" dirty="0"/>
              <a:t>:</a:t>
            </a:r>
          </a:p>
          <a:p>
            <a:pPr lvl="1" indent="0">
              <a:buSzPct val="100000"/>
            </a:pPr>
            <a:r>
              <a:rPr lang="en-CA" sz="2400" dirty="0"/>
              <a:t>	</a:t>
            </a:r>
            <a:r>
              <a:rPr sz="2400" dirty="0" err="1"/>
              <a:t>tcpdump</a:t>
            </a:r>
            <a:r>
              <a:rPr sz="2400" dirty="0"/>
              <a:t>, ping, traceroute </a:t>
            </a:r>
            <a:endParaRPr lang="en-CA" sz="2400" dirty="0"/>
          </a:p>
          <a:p>
            <a:pPr lvl="1" indent="0">
              <a:buSzPct val="100000"/>
            </a:pPr>
            <a:r>
              <a:rPr lang="en-US" sz="2400" dirty="0"/>
              <a:t>	</a:t>
            </a:r>
            <a:r>
              <a:rPr sz="2400" dirty="0"/>
              <a:t>(apt-get install traceroute on instance)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Debug functions in </a:t>
            </a:r>
            <a:r>
              <a:rPr sz="2400" b="1" dirty="0" err="1"/>
              <a:t>sr_utils.c</a:t>
            </a:r>
            <a:endParaRPr sz="2400" b="1" dirty="0"/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</a:t>
            </a:r>
            <a:r>
              <a:rPr sz="2400" dirty="0" err="1"/>
              <a:t>print_hdrs</a:t>
            </a:r>
            <a:r>
              <a:rPr lang="en-CA" sz="2400" dirty="0"/>
              <a:t>()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lang="en-CA" sz="2400" dirty="0"/>
              <a:t> p</a:t>
            </a:r>
            <a:r>
              <a:rPr sz="2400" dirty="0" err="1"/>
              <a:t>rint_addr_ip_int</a:t>
            </a:r>
            <a:r>
              <a:rPr lang="en-CA" sz="2400" dirty="0"/>
              <a:t>()</a:t>
            </a:r>
            <a:endParaRPr sz="2400" dirty="0"/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GDB/</a:t>
            </a:r>
            <a:r>
              <a:rPr sz="2400" dirty="0" err="1"/>
              <a:t>Valgrind</a:t>
            </a:r>
            <a:endParaRPr lang="en-CA" sz="2400" dirty="0"/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 Tutorials Point: 	</a:t>
            </a:r>
            <a:r>
              <a:rPr lang="en-US" sz="2400" dirty="0">
                <a:hlinkClick r:id="rId2"/>
              </a:rPr>
              <a:t>http://www.tutorialspoint.com/unix_sockets/index.htm</a:t>
            </a:r>
            <a:endParaRPr lang="en-US" sz="2400" dirty="0"/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 Pizza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Start reading!</a:t>
            </a:r>
          </a:p>
        </p:txBody>
      </p:sp>
      <p:sp>
        <p:nvSpPr>
          <p:cNvPr id="120" name="Shape 120"/>
          <p:cNvSpPr/>
          <p:nvPr/>
        </p:nvSpPr>
        <p:spPr>
          <a:xfrm>
            <a:off x="467543" y="1556792"/>
            <a:ext cx="8280922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hlinkClick r:id="rId2"/>
              </a:rPr>
              <a:t>http://www.cs.toronto.edu/~yganjali/courses/csc458/page-3/simple-router/</a:t>
            </a:r>
            <a:endParaRPr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CA" sz="4400" dirty="0"/>
              <a:t>Asking Question</a:t>
            </a:r>
            <a:endParaRPr sz="4400" dirty="0"/>
          </a:p>
        </p:txBody>
      </p:sp>
      <p:sp>
        <p:nvSpPr>
          <p:cNvPr id="56" name="Shape 56"/>
          <p:cNvSpPr/>
          <p:nvPr/>
        </p:nvSpPr>
        <p:spPr>
          <a:xfrm>
            <a:off x="467543" y="1556791"/>
            <a:ext cx="8280922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r>
              <a:rPr lang="en-CA" sz="2400" dirty="0"/>
              <a:t> Please ask questions on Piazza.</a:t>
            </a:r>
          </a:p>
          <a:p>
            <a:pPr lvl="1" indent="0">
              <a:buSzPct val="100000"/>
            </a:pPr>
            <a:r>
              <a:rPr lang="en-CA" sz="2400" dirty="0"/>
              <a:t>	Try not to </a:t>
            </a:r>
            <a:r>
              <a:rPr lang="en-US" sz="2400" dirty="0"/>
              <a:t>give away any homework hints.</a:t>
            </a:r>
          </a:p>
          <a:p>
            <a:pPr lvl="1" indent="0">
              <a:buSzPct val="100000"/>
            </a:pPr>
            <a:r>
              <a:rPr lang="en-US" sz="2400" dirty="0"/>
              <a:t>	</a:t>
            </a:r>
            <a:r>
              <a:rPr lang="en-CA" sz="2400" dirty="0"/>
              <a:t>I will try my best to be responsive.</a:t>
            </a:r>
          </a:p>
          <a:p>
            <a:pPr lvl="1" indent="0">
              <a:buSzPct val="100000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80133016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Overview</a:t>
            </a:r>
          </a:p>
        </p:txBody>
      </p:sp>
      <p:sp>
        <p:nvSpPr>
          <p:cNvPr id="56" name="Shape 56"/>
          <p:cNvSpPr/>
          <p:nvPr/>
        </p:nvSpPr>
        <p:spPr>
          <a:xfrm>
            <a:off x="467543" y="1556791"/>
            <a:ext cx="8280922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r>
              <a:rPr sz="2400" dirty="0"/>
              <a:t> Your are going to write a “simplified” router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Given a static network topology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Given a static routing table</a:t>
            </a:r>
          </a:p>
          <a:p>
            <a:pPr marL="457200" lvl="2" indent="0">
              <a:buSzPct val="100000"/>
              <a:buFont typeface="Wingdings"/>
              <a:buChar char="➢"/>
            </a:pPr>
            <a:r>
              <a:rPr sz="2400" dirty="0"/>
              <a:t> </a:t>
            </a:r>
            <a:r>
              <a:rPr sz="2400" b="1" dirty="0"/>
              <a:t>You are responsible for</a:t>
            </a:r>
            <a:r>
              <a:rPr sz="2400" dirty="0"/>
              <a:t> writing the logic to handle incoming Ethernet frames</a:t>
            </a:r>
            <a:r>
              <a:rPr lang="en-CA" sz="2400" dirty="0"/>
              <a:t> (ICMP,</a:t>
            </a:r>
            <a:r>
              <a:rPr lang="en-US" sz="2400" dirty="0"/>
              <a:t> </a:t>
            </a:r>
            <a:r>
              <a:rPr lang="en-CA" sz="2400" dirty="0"/>
              <a:t>ARP</a:t>
            </a:r>
            <a:r>
              <a:rPr lang="en-US" sz="2400" dirty="0"/>
              <a:t>, IP….</a:t>
            </a:r>
            <a:r>
              <a:rPr lang="en-CA" sz="2400" dirty="0"/>
              <a:t>)</a:t>
            </a:r>
            <a:r>
              <a:rPr sz="2400" dirty="0"/>
              <a:t>:</a:t>
            </a:r>
          </a:p>
          <a:p>
            <a:pPr marL="914400" lvl="3" indent="0">
              <a:buSzPct val="100000"/>
              <a:buFont typeface="Arial"/>
              <a:buChar char="•"/>
            </a:pPr>
            <a:r>
              <a:rPr sz="2400" dirty="0"/>
              <a:t> Forward it</a:t>
            </a:r>
          </a:p>
          <a:p>
            <a:pPr marL="914400" lvl="3" indent="0">
              <a:buSzPct val="100000"/>
              <a:buFont typeface="Arial"/>
              <a:buChar char="•"/>
            </a:pPr>
            <a:r>
              <a:rPr sz="2400" dirty="0"/>
              <a:t> Generate ICMP messages</a:t>
            </a:r>
          </a:p>
          <a:p>
            <a:pPr marL="914400" lvl="3" indent="0">
              <a:buSzPct val="100000"/>
              <a:buFont typeface="Arial"/>
              <a:buChar char="•"/>
            </a:pPr>
            <a:r>
              <a:rPr sz="2400" dirty="0"/>
              <a:t> Drop it</a:t>
            </a:r>
          </a:p>
          <a:p>
            <a:pPr marL="914400" lvl="3" indent="0">
              <a:buSzPct val="100000"/>
              <a:buFont typeface="Arial"/>
              <a:buChar char="•"/>
            </a:pPr>
            <a:r>
              <a:rPr sz="2400" dirty="0"/>
              <a:t> And more ...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dirty="0"/>
              <a:t>But </a:t>
            </a:r>
            <a:r>
              <a:rPr lang="en-US" sz="4400" dirty="0"/>
              <a:t>h</a:t>
            </a:r>
            <a:r>
              <a:rPr sz="4400" dirty="0"/>
              <a:t>ow to </a:t>
            </a:r>
            <a:r>
              <a:rPr lang="en-US" sz="4400" dirty="0"/>
              <a:t>d</a:t>
            </a:r>
            <a:r>
              <a:rPr sz="4400" dirty="0"/>
              <a:t>o it???</a:t>
            </a:r>
          </a:p>
        </p:txBody>
      </p:sp>
      <p:sp>
        <p:nvSpPr>
          <p:cNvPr id="61" name="Shape 61"/>
          <p:cNvSpPr/>
          <p:nvPr/>
        </p:nvSpPr>
        <p:spPr>
          <a:xfrm>
            <a:off x="467543" y="1556792"/>
            <a:ext cx="8280922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r>
              <a:rPr sz="2400" dirty="0"/>
              <a:t> Where will my routing logic run?</a:t>
            </a:r>
            <a:endParaRPr lang="en-CA" sz="2400" dirty="0"/>
          </a:p>
          <a:p>
            <a:pPr lvl="0">
              <a:buSzPct val="100000"/>
              <a:buFont typeface="Arial"/>
              <a:buChar char="•"/>
            </a:pPr>
            <a:endParaRPr sz="2400" dirty="0"/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Where will the traffic come from?</a:t>
            </a:r>
          </a:p>
          <a:p>
            <a:pPr lvl="0">
              <a:buSzPct val="100000"/>
              <a:buFont typeface="Arial"/>
              <a:buChar char="•"/>
            </a:pPr>
            <a:endParaRPr lang="en-CA" sz="2400" dirty="0"/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How will I test my code?</a:t>
            </a:r>
            <a:endParaRPr lang="en-CA" sz="24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65" name="Shape 65"/>
          <p:cNvSpPr/>
          <p:nvPr/>
        </p:nvSpPr>
        <p:spPr>
          <a:xfrm>
            <a:off x="467543" y="1556791"/>
            <a:ext cx="8280922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r>
              <a:rPr sz="2400" dirty="0"/>
              <a:t> No hardware router </a:t>
            </a:r>
            <a:r>
              <a:rPr sz="2400" dirty="0">
                <a:latin typeface="Wingdings"/>
                <a:ea typeface="Wingdings"/>
                <a:cs typeface="Wingdings"/>
                <a:sym typeface="Wingdings"/>
              </a:rPr>
              <a:t>☺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Network topology emulated with </a:t>
            </a:r>
            <a:r>
              <a:rPr sz="2400" dirty="0" err="1"/>
              <a:t>Mininet</a:t>
            </a:r>
            <a:r>
              <a:rPr sz="2400" dirty="0"/>
              <a:t>: </a:t>
            </a:r>
            <a:endParaRPr lang="en-CA" sz="2400" dirty="0"/>
          </a:p>
          <a:p>
            <a:pPr lvl="0">
              <a:buSzPct val="100000"/>
            </a:pPr>
            <a:r>
              <a:rPr lang="en-CA" sz="2400" dirty="0"/>
              <a:t>	</a:t>
            </a:r>
            <a:r>
              <a:rPr sz="2400" dirty="0"/>
              <a:t>your router connects 2 servers to a client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Your router will handle real traffic</a:t>
            </a:r>
            <a:r>
              <a:rPr lang="en-CA" sz="2400" dirty="0"/>
              <a:t> </a:t>
            </a:r>
            <a:endParaRPr sz="2400" dirty="0"/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The topology is emulated on CDF machines</a:t>
            </a:r>
            <a:r>
              <a:rPr lang="en-CA" sz="2400" dirty="0"/>
              <a:t>! </a:t>
            </a:r>
          </a:p>
          <a:p>
            <a:pPr lvl="0">
              <a:buSzPct val="100000"/>
            </a:pPr>
            <a:r>
              <a:rPr lang="en-CA" sz="2400" dirty="0"/>
              <a:t>	So please test it in our labs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Emulated Topology</a:t>
            </a:r>
          </a:p>
        </p:txBody>
      </p:sp>
      <p:pic>
        <p:nvPicPr>
          <p:cNvPr id="71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46400" y="1236727"/>
            <a:ext cx="3445525" cy="50116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Emulated Topology</a:t>
            </a:r>
          </a:p>
        </p:txBody>
      </p:sp>
      <p:pic>
        <p:nvPicPr>
          <p:cNvPr id="76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576" y="1265857"/>
            <a:ext cx="7746635" cy="46114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Emulated Topology</a:t>
            </a:r>
          </a:p>
        </p:txBody>
      </p:sp>
      <p:pic>
        <p:nvPicPr>
          <p:cNvPr id="81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591" y="1340767"/>
            <a:ext cx="7565134" cy="45427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3124200" y="6315392"/>
            <a:ext cx="2895600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888888"/>
                </a:solidFill>
              </a:rPr>
              <a:t>CSC458/2209 - Computer Networks, University of Toronto</a:t>
            </a:r>
          </a:p>
        </p:txBody>
      </p:sp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 lvl="0">
              <a:defRPr sz="1800"/>
            </a:pPr>
            <a:r>
              <a:rPr sz="3900"/>
              <a:t>What your routing logic needs to do?</a:t>
            </a:r>
          </a:p>
        </p:txBody>
      </p:sp>
      <p:sp>
        <p:nvSpPr>
          <p:cNvPr id="85" name="Shape 85"/>
          <p:cNvSpPr/>
          <p:nvPr/>
        </p:nvSpPr>
        <p:spPr>
          <a:xfrm>
            <a:off x="467543" y="1556791"/>
            <a:ext cx="8280922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r>
              <a:rPr sz="2400" dirty="0"/>
              <a:t> Route Ethernet frames between the client and the HTTP servers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Handle ARP request and replies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Maintain an ARP cache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Handle traceroutes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Generate TTL Exceeds Message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Handle TCP/UDP packets sent to one of the routers’ interfaces</a:t>
            </a:r>
          </a:p>
          <a:p>
            <a:pPr marL="457200" lvl="1" indent="0">
              <a:buSzPct val="100000"/>
              <a:buFont typeface="Wingdings"/>
              <a:buChar char="➢"/>
            </a:pPr>
            <a:r>
              <a:rPr sz="2400" dirty="0"/>
              <a:t> Generate ICMP Port Unreachable</a:t>
            </a:r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Respond to ICMP echo requests</a:t>
            </a:r>
          </a:p>
          <a:p>
            <a:pPr lvl="0">
              <a:buSzPct val="100000"/>
              <a:buFont typeface="Arial"/>
              <a:buChar char="•"/>
            </a:pPr>
            <a:endParaRPr sz="2400" dirty="0"/>
          </a:p>
          <a:p>
            <a:pPr lvl="0">
              <a:buSzPct val="100000"/>
              <a:buFont typeface="Arial"/>
              <a:buChar char="•"/>
            </a:pPr>
            <a:r>
              <a:rPr sz="2400" dirty="0"/>
              <a:t> See course webpage for full requirements</a:t>
            </a:r>
            <a:r>
              <a:rPr lang="en-CA" sz="2400" dirty="0"/>
              <a:t>:</a:t>
            </a:r>
          </a:p>
          <a:p>
            <a:pPr lvl="0">
              <a:buSzPct val="100000"/>
            </a:pPr>
            <a:r>
              <a:rPr lang="en-CA" sz="2400" dirty="0"/>
              <a:t> </a:t>
            </a:r>
            <a:r>
              <a:rPr lang="en-US" sz="2000" dirty="0">
                <a:hlinkClick r:id="rId3"/>
              </a:rPr>
              <a:t>http://www.cs.toronto.edu/~yganjali/courses/csc458/page-3/simple-router/</a:t>
            </a:r>
            <a:endParaRPr sz="20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635</Words>
  <Application>Microsoft Macintosh PowerPoint</Application>
  <PresentationFormat>On-screen Show (4:3)</PresentationFormat>
  <Paragraphs>118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 Neue</vt:lpstr>
      <vt:lpstr>Open Sans</vt:lpstr>
      <vt:lpstr>Wingdings</vt:lpstr>
      <vt:lpstr>Default</vt:lpstr>
      <vt:lpstr>CSC458/2209 PA1 Simple Router</vt:lpstr>
      <vt:lpstr>Asking Question</vt:lpstr>
      <vt:lpstr>Overview</vt:lpstr>
      <vt:lpstr>But how to do it???</vt:lpstr>
      <vt:lpstr>PowerPoint Presentation</vt:lpstr>
      <vt:lpstr>Emulated Topology</vt:lpstr>
      <vt:lpstr>Emulated Topology</vt:lpstr>
      <vt:lpstr>Emulated Topology</vt:lpstr>
      <vt:lpstr>What your routing logic needs to do?</vt:lpstr>
      <vt:lpstr>A rough flow chart</vt:lpstr>
      <vt:lpstr>A rough flow chart</vt:lpstr>
      <vt:lpstr>A rough flow chart</vt:lpstr>
      <vt:lpstr>How to test your code?</vt:lpstr>
      <vt:lpstr>Some advice</vt:lpstr>
      <vt:lpstr>Things that may be useful</vt:lpstr>
      <vt:lpstr>Start reading!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CSC458/2209 PA1 Simple Router</dc:title>
  <cp:lastModifiedBy>Maverick Master</cp:lastModifiedBy>
  <cp:revision>29</cp:revision>
  <cp:lastPrinted>2019-09-17T23:45:12Z</cp:lastPrinted>
  <dcterms:modified xsi:type="dcterms:W3CDTF">2019-09-17T23:47:04Z</dcterms:modified>
</cp:coreProperties>
</file>