
<file path=[Content_Types].xml><?xml version="1.0" encoding="utf-8"?>
<Types xmlns="http://schemas.openxmlformats.org/package/2006/content-types">
  <Default Extension="xml" ContentType="application/xml"/>
  <Default Extension="png" ContentType="image/png"/>
  <Default Extension="gif" ContentType="image/gif"/>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6" r:id="rId11"/>
    <p:sldId id="265" r:id="rId12"/>
    <p:sldId id="283" r:id="rId13"/>
    <p:sldId id="267" r:id="rId14"/>
    <p:sldId id="268" r:id="rId15"/>
    <p:sldId id="269" r:id="rId16"/>
    <p:sldId id="271" r:id="rId17"/>
    <p:sldId id="272" r:id="rId18"/>
    <p:sldId id="273" r:id="rId19"/>
    <p:sldId id="276" r:id="rId20"/>
    <p:sldId id="274" r:id="rId21"/>
    <p:sldId id="275" r:id="rId22"/>
    <p:sldId id="277" r:id="rId23"/>
    <p:sldId id="278" r:id="rId24"/>
    <p:sldId id="280" r:id="rId25"/>
    <p:sldId id="284" r:id="rId26"/>
    <p:sldId id="281" r:id="rId27"/>
    <p:sldId id="282" r:id="rId28"/>
    <p:sldId id="285" r:id="rId29"/>
  </p:sldIdLst>
  <p:sldSz cx="9144000" cy="6858000" type="screen4x3"/>
  <p:notesSz cx="6997700" cy="9283700"/>
  <p:defaultTextStyle>
    <a:defPPr>
      <a:defRPr lang="en-GB"/>
    </a:defPPr>
    <a:lvl1pPr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Arial" charset="0"/>
      </a:defRPr>
    </a:lvl1pPr>
    <a:lvl2pPr marL="742950" indent="-285750"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Arial" charset="0"/>
      </a:defRPr>
    </a:lvl2pPr>
    <a:lvl3pPr marL="1143000" indent="-228600"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Arial" charset="0"/>
      </a:defRPr>
    </a:lvl3pPr>
    <a:lvl4pPr marL="1600200" indent="-228600"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Arial" charset="0"/>
      </a:defRPr>
    </a:lvl4pPr>
    <a:lvl5pPr marL="2057400" indent="-228600"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Arial" charset="0"/>
      </a:defRPr>
    </a:lvl5pPr>
    <a:lvl6pPr marL="2286000" algn="l" defTabSz="457200" rtl="0" eaLnBrk="1" latinLnBrk="0" hangingPunct="1">
      <a:defRPr kern="1200">
        <a:solidFill>
          <a:schemeClr val="bg1"/>
        </a:solidFill>
        <a:latin typeface="Arial" charset="0"/>
        <a:ea typeface="ＭＳ Ｐゴシック" charset="0"/>
        <a:cs typeface="Arial" charset="0"/>
      </a:defRPr>
    </a:lvl6pPr>
    <a:lvl7pPr marL="2743200" algn="l" defTabSz="457200" rtl="0" eaLnBrk="1" latinLnBrk="0" hangingPunct="1">
      <a:defRPr kern="1200">
        <a:solidFill>
          <a:schemeClr val="bg1"/>
        </a:solidFill>
        <a:latin typeface="Arial" charset="0"/>
        <a:ea typeface="ＭＳ Ｐゴシック" charset="0"/>
        <a:cs typeface="Arial" charset="0"/>
      </a:defRPr>
    </a:lvl7pPr>
    <a:lvl8pPr marL="3200400" algn="l" defTabSz="457200" rtl="0" eaLnBrk="1" latinLnBrk="0" hangingPunct="1">
      <a:defRPr kern="1200">
        <a:solidFill>
          <a:schemeClr val="bg1"/>
        </a:solidFill>
        <a:latin typeface="Arial" charset="0"/>
        <a:ea typeface="ＭＳ Ｐゴシック" charset="0"/>
        <a:cs typeface="Arial" charset="0"/>
      </a:defRPr>
    </a:lvl8pPr>
    <a:lvl9pPr marL="3657600" algn="l" defTabSz="457200" rtl="0" eaLnBrk="1" latinLnBrk="0" hangingPunct="1">
      <a:defRPr kern="1200">
        <a:solidFill>
          <a:schemeClr val="bg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61" autoAdjust="0"/>
    <p:restoredTop sz="83565" autoAdjust="0"/>
  </p:normalViewPr>
  <p:slideViewPr>
    <p:cSldViewPr>
      <p:cViewPr>
        <p:scale>
          <a:sx n="140" d="100"/>
          <a:sy n="140" d="100"/>
        </p:scale>
        <p:origin x="144" y="-72"/>
      </p:cViewPr>
      <p:guideLst>
        <p:guide orient="horz" pos="2160"/>
        <p:guide pos="2880"/>
      </p:guideLst>
    </p:cSldViewPr>
  </p:slideViewPr>
  <p:outlineViewPr>
    <p:cViewPr varScale="1">
      <p:scale>
        <a:sx n="170" d="200"/>
        <a:sy n="170" d="200"/>
      </p:scale>
      <p:origin x="0" y="-1296"/>
    </p:cViewPr>
  </p:outlineViewPr>
  <p:notesTextViewPr>
    <p:cViewPr>
      <p:scale>
        <a:sx n="100" d="100"/>
        <a:sy n="100" d="100"/>
      </p:scale>
      <p:origin x="0" y="0"/>
    </p:cViewPr>
  </p:notesTextViewPr>
  <p:notesViewPr>
    <p:cSldViewPr>
      <p:cViewPr varScale="1">
        <p:scale>
          <a:sx n="79" d="100"/>
          <a:sy n="79" d="100"/>
        </p:scale>
        <p:origin x="5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997700" cy="9283700"/>
          </a:xfrm>
          <a:prstGeom prst="roundRect">
            <a:avLst>
              <a:gd name="adj" fmla="val 19"/>
            </a:avLst>
          </a:prstGeom>
          <a:solidFill>
            <a:srgbClr val="FFFFFF"/>
          </a:solidFill>
          <a:ln w="9360">
            <a:noFill/>
            <a:miter lim="800000"/>
            <a:headEnd/>
            <a:tailEnd/>
          </a:ln>
          <a:effectLst/>
        </p:spPr>
        <p:txBody>
          <a:bodyPr wrap="none" anchor="ctr"/>
          <a:lstStyle/>
          <a:p>
            <a:pPr>
              <a:buFont typeface="Times New Roman" pitchFamily="16" charset="0"/>
              <a:buNone/>
              <a:defRPr/>
            </a:pPr>
            <a:endParaRPr lang="en-US">
              <a:ea typeface="+mn-ea"/>
            </a:endParaRPr>
          </a:p>
        </p:txBody>
      </p:sp>
      <p:sp>
        <p:nvSpPr>
          <p:cNvPr id="3074" name="AutoShape 2"/>
          <p:cNvSpPr>
            <a:spLocks noChangeArrowheads="1"/>
          </p:cNvSpPr>
          <p:nvPr/>
        </p:nvSpPr>
        <p:spPr bwMode="auto">
          <a:xfrm>
            <a:off x="0" y="0"/>
            <a:ext cx="6997700" cy="9283700"/>
          </a:xfrm>
          <a:prstGeom prst="roundRect">
            <a:avLst>
              <a:gd name="adj" fmla="val 19"/>
            </a:avLst>
          </a:prstGeom>
          <a:solidFill>
            <a:srgbClr val="FFFFFF"/>
          </a:solidFill>
          <a:ln w="9525">
            <a:noFill/>
            <a:round/>
            <a:headEnd/>
            <a:tailEnd/>
          </a:ln>
          <a:effectLst/>
        </p:spPr>
        <p:txBody>
          <a:bodyPr wrap="none" anchor="ctr"/>
          <a:lstStyle/>
          <a:p>
            <a:pPr>
              <a:buFont typeface="Times New Roman" pitchFamily="16" charset="0"/>
              <a:buNone/>
              <a:defRPr/>
            </a:pPr>
            <a:endParaRPr lang="en-US">
              <a:ea typeface="+mn-ea"/>
            </a:endParaRPr>
          </a:p>
        </p:txBody>
      </p:sp>
      <p:sp>
        <p:nvSpPr>
          <p:cNvPr id="3075" name="Rectangle 3"/>
          <p:cNvSpPr>
            <a:spLocks noGrp="1" noChangeArrowheads="1"/>
          </p:cNvSpPr>
          <p:nvPr>
            <p:ph type="hdr"/>
          </p:nvPr>
        </p:nvSpPr>
        <p:spPr bwMode="auto">
          <a:xfrm>
            <a:off x="0" y="0"/>
            <a:ext cx="3028950" cy="460375"/>
          </a:xfrm>
          <a:prstGeom prst="rect">
            <a:avLst/>
          </a:prstGeom>
          <a:noFill/>
          <a:ln w="9525">
            <a:noFill/>
            <a:round/>
            <a:headEnd/>
            <a:tailEnd/>
          </a:ln>
          <a:effectLst/>
        </p:spPr>
        <p:txBody>
          <a:bodyPr vert="horz" wrap="square" lIns="92880" tIns="46440" rIns="92880" bIns="46440" numCol="1" anchor="t" anchorCtr="0" compatLnSpc="1">
            <a:prstTxWarp prst="textNoShape">
              <a:avLst/>
            </a:prstTxWarp>
          </a:bodyPr>
          <a:lstStyle>
            <a:lvl1pPr>
              <a:buClrTx/>
              <a:buSzPct val="45000"/>
              <a:buFontTx/>
              <a:buNone/>
              <a:tabLst>
                <a:tab pos="723900" algn="l"/>
                <a:tab pos="1447800" algn="l"/>
                <a:tab pos="2171700" algn="l"/>
                <a:tab pos="2895600" algn="l"/>
              </a:tabLst>
              <a:defRPr sz="1300">
                <a:solidFill>
                  <a:srgbClr val="000000"/>
                </a:solidFill>
                <a:latin typeface="Times New Roman" pitchFamily="16" charset="0"/>
                <a:ea typeface="+mn-ea"/>
              </a:defRPr>
            </a:lvl1pPr>
          </a:lstStyle>
          <a:p>
            <a:pPr>
              <a:defRPr/>
            </a:pPr>
            <a:endParaRPr lang="en-US"/>
          </a:p>
        </p:txBody>
      </p:sp>
      <p:sp>
        <p:nvSpPr>
          <p:cNvPr id="3076" name="Rectangle 4"/>
          <p:cNvSpPr>
            <a:spLocks noGrp="1" noChangeArrowheads="1"/>
          </p:cNvSpPr>
          <p:nvPr>
            <p:ph type="dt"/>
          </p:nvPr>
        </p:nvSpPr>
        <p:spPr bwMode="auto">
          <a:xfrm>
            <a:off x="3963988" y="0"/>
            <a:ext cx="3028950" cy="460375"/>
          </a:xfrm>
          <a:prstGeom prst="rect">
            <a:avLst/>
          </a:prstGeom>
          <a:noFill/>
          <a:ln w="9525">
            <a:noFill/>
            <a:round/>
            <a:headEnd/>
            <a:tailEnd/>
          </a:ln>
          <a:effectLst/>
        </p:spPr>
        <p:txBody>
          <a:bodyPr vert="horz" wrap="square" lIns="92880" tIns="46440" rIns="92880" bIns="46440" numCol="1" anchor="t" anchorCtr="0" compatLnSpc="1">
            <a:prstTxWarp prst="textNoShape">
              <a:avLst/>
            </a:prstTxWarp>
          </a:bodyPr>
          <a:lstStyle>
            <a:lvl1pPr algn="r">
              <a:buClrTx/>
              <a:buSzPct val="45000"/>
              <a:buFontTx/>
              <a:buNone/>
              <a:tabLst>
                <a:tab pos="723900" algn="l"/>
                <a:tab pos="1447800" algn="l"/>
                <a:tab pos="2171700" algn="l"/>
                <a:tab pos="2895600" algn="l"/>
              </a:tabLst>
              <a:defRPr sz="1300">
                <a:solidFill>
                  <a:srgbClr val="000000"/>
                </a:solidFill>
                <a:latin typeface="Times New Roman" pitchFamily="16" charset="0"/>
                <a:ea typeface="+mn-ea"/>
              </a:defRPr>
            </a:lvl1pPr>
          </a:lstStyle>
          <a:p>
            <a:pPr>
              <a:defRPr/>
            </a:pPr>
            <a:endParaRPr lang="en-US"/>
          </a:p>
        </p:txBody>
      </p:sp>
      <p:sp>
        <p:nvSpPr>
          <p:cNvPr id="29702" name="Rectangle 5"/>
          <p:cNvSpPr>
            <a:spLocks noGrp="1" noRot="1" noChangeAspect="1" noChangeArrowheads="1"/>
          </p:cNvSpPr>
          <p:nvPr>
            <p:ph type="sldImg"/>
          </p:nvPr>
        </p:nvSpPr>
        <p:spPr bwMode="auto">
          <a:xfrm>
            <a:off x="1177925" y="696913"/>
            <a:ext cx="4638675" cy="3478212"/>
          </a:xfrm>
          <a:prstGeom prst="rect">
            <a:avLst/>
          </a:prstGeom>
          <a:solidFill>
            <a:srgbClr val="FFFFFF">
              <a:alpha val="50195"/>
            </a:srgbClr>
          </a:solidFill>
          <a:ln w="9360">
            <a:solidFill>
              <a:srgbClr val="000000"/>
            </a:solidFill>
            <a:miter lim="800000"/>
            <a:headEnd/>
            <a:tailEnd/>
          </a:ln>
          <a:extLst>
            <a:ext uri="{FAA26D3D-D897-4be2-8F04-BA451C77F1D7}">
              <ma14:placeholderFlag xmlns:ma14="http://schemas.microsoft.com/office/mac/drawingml/2011/main" val="1"/>
            </a:ext>
          </a:extLst>
        </p:spPr>
      </p:sp>
      <p:sp>
        <p:nvSpPr>
          <p:cNvPr id="3078" name="Rectangle 6"/>
          <p:cNvSpPr>
            <a:spLocks noGrp="1" noChangeArrowheads="1"/>
          </p:cNvSpPr>
          <p:nvPr>
            <p:ph type="body"/>
          </p:nvPr>
        </p:nvSpPr>
        <p:spPr bwMode="auto">
          <a:xfrm>
            <a:off x="700088" y="4410075"/>
            <a:ext cx="5594350" cy="4173538"/>
          </a:xfrm>
          <a:prstGeom prst="rect">
            <a:avLst/>
          </a:prstGeom>
          <a:noFill/>
          <a:ln w="9525">
            <a:noFill/>
            <a:round/>
            <a:headEnd/>
            <a:tailEnd/>
          </a:ln>
          <a:effectLst/>
        </p:spPr>
        <p:txBody>
          <a:bodyPr vert="horz" wrap="square" lIns="92880" tIns="46440" rIns="92880" bIns="46440" numCol="1" anchor="t" anchorCtr="0" compatLnSpc="1">
            <a:prstTxWarp prst="textNoShape">
              <a:avLst/>
            </a:prstTxWarp>
          </a:bodyPr>
          <a:lstStyle/>
          <a:p>
            <a:pPr lvl="0"/>
            <a:endParaRPr lang="en-US" noProof="0" smtClean="0"/>
          </a:p>
        </p:txBody>
      </p:sp>
      <p:sp>
        <p:nvSpPr>
          <p:cNvPr id="3079" name="Rectangle 7"/>
          <p:cNvSpPr>
            <a:spLocks noGrp="1" noChangeArrowheads="1"/>
          </p:cNvSpPr>
          <p:nvPr>
            <p:ph type="ftr"/>
          </p:nvPr>
        </p:nvSpPr>
        <p:spPr bwMode="auto">
          <a:xfrm>
            <a:off x="0" y="8818563"/>
            <a:ext cx="3028950" cy="460375"/>
          </a:xfrm>
          <a:prstGeom prst="rect">
            <a:avLst/>
          </a:prstGeom>
          <a:noFill/>
          <a:ln w="9525">
            <a:noFill/>
            <a:round/>
            <a:headEnd/>
            <a:tailEnd/>
          </a:ln>
          <a:effectLst/>
        </p:spPr>
        <p:txBody>
          <a:bodyPr vert="horz" wrap="square" lIns="92880" tIns="46440" rIns="92880" bIns="46440" numCol="1" anchor="b" anchorCtr="0" compatLnSpc="1">
            <a:prstTxWarp prst="textNoShape">
              <a:avLst/>
            </a:prstTxWarp>
          </a:bodyPr>
          <a:lstStyle>
            <a:lvl1pPr>
              <a:buClrTx/>
              <a:buSzPct val="45000"/>
              <a:buFontTx/>
              <a:buNone/>
              <a:tabLst>
                <a:tab pos="723900" algn="l"/>
                <a:tab pos="1447800" algn="l"/>
                <a:tab pos="2171700" algn="l"/>
                <a:tab pos="2895600" algn="l"/>
              </a:tabLst>
              <a:defRPr sz="1300">
                <a:solidFill>
                  <a:srgbClr val="000000"/>
                </a:solidFill>
                <a:latin typeface="Times New Roman" pitchFamily="16" charset="0"/>
                <a:ea typeface="+mn-ea"/>
              </a:defRPr>
            </a:lvl1pPr>
          </a:lstStyle>
          <a:p>
            <a:pPr>
              <a:defRPr/>
            </a:pPr>
            <a:endParaRPr lang="en-US"/>
          </a:p>
        </p:txBody>
      </p:sp>
      <p:sp>
        <p:nvSpPr>
          <p:cNvPr id="3080" name="Rectangle 8"/>
          <p:cNvSpPr>
            <a:spLocks noGrp="1" noChangeArrowheads="1"/>
          </p:cNvSpPr>
          <p:nvPr>
            <p:ph type="sldNum"/>
          </p:nvPr>
        </p:nvSpPr>
        <p:spPr bwMode="auto">
          <a:xfrm>
            <a:off x="3963988" y="8818563"/>
            <a:ext cx="3028950" cy="460375"/>
          </a:xfrm>
          <a:prstGeom prst="rect">
            <a:avLst/>
          </a:prstGeom>
          <a:noFill/>
          <a:ln w="9525">
            <a:noFill/>
            <a:round/>
            <a:headEnd/>
            <a:tailEnd/>
          </a:ln>
          <a:effectLst/>
        </p:spPr>
        <p:txBody>
          <a:bodyPr vert="horz" wrap="square" lIns="92880" tIns="46440" rIns="92880" bIns="46440" numCol="1" anchor="b" anchorCtr="0" compatLnSpc="1">
            <a:prstTxWarp prst="textNoShape">
              <a:avLst/>
            </a:prstTxWarp>
          </a:bodyPr>
          <a:lstStyle>
            <a:lvl1pPr algn="r">
              <a:buClrTx/>
              <a:buSzPct val="45000"/>
              <a:buFontTx/>
              <a:buNone/>
              <a:tabLst>
                <a:tab pos="723900" algn="l"/>
                <a:tab pos="1447800" algn="l"/>
                <a:tab pos="2171700" algn="l"/>
                <a:tab pos="2895600" algn="l"/>
              </a:tabLst>
              <a:defRPr sz="1300">
                <a:solidFill>
                  <a:srgbClr val="000000"/>
                </a:solidFill>
                <a:latin typeface="Times New Roman" charset="0"/>
              </a:defRPr>
            </a:lvl1pPr>
          </a:lstStyle>
          <a:p>
            <a:fld id="{754BF7F4-A33A-FD4B-8BF1-7F116D8C2C11}" type="slidenum">
              <a:rPr lang="en-US"/>
              <a:pPr/>
              <a:t>‹#›</a:t>
            </a:fld>
            <a:endParaRPr lang="en-US"/>
          </a:p>
        </p:txBody>
      </p:sp>
    </p:spTree>
    <p:extLst>
      <p:ext uri="{BB962C8B-B14F-4D97-AF65-F5344CB8AC3E}">
        <p14:creationId xmlns:p14="http://schemas.microsoft.com/office/powerpoint/2010/main" val="118401287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0"/>
        <a:cs typeface="+mn-cs"/>
      </a:defRPr>
    </a:lvl1pPr>
    <a:lvl2pPr marL="742950" indent="-28575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064949AC-F086-D446-9CAF-1AA6D778A7B7}" type="slidenum">
              <a:rPr lang="en-US">
                <a:solidFill>
                  <a:srgbClr val="000000"/>
                </a:solidFill>
                <a:latin typeface="Times New Roman" charset="0"/>
              </a:rPr>
              <a:pPr eaLnBrk="1" hangingPunct="1"/>
              <a:t>1</a:t>
            </a:fld>
            <a:endParaRPr lang="en-US">
              <a:solidFill>
                <a:srgbClr val="000000"/>
              </a:solidFill>
              <a:latin typeface="Times New Roman" charset="0"/>
            </a:endParaRPr>
          </a:p>
        </p:txBody>
      </p:sp>
      <p:sp>
        <p:nvSpPr>
          <p:cNvPr id="30723"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0724"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dirty="0">
              <a:latin typeface="Times New Roman" charset="0"/>
            </a:endParaRPr>
          </a:p>
        </p:txBody>
      </p:sp>
    </p:spTree>
    <p:extLst>
      <p:ext uri="{BB962C8B-B14F-4D97-AF65-F5344CB8AC3E}">
        <p14:creationId xmlns:p14="http://schemas.microsoft.com/office/powerpoint/2010/main" val="10149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A7812D52-9F1E-424B-BBB5-D33724314E4E}" type="slidenum">
              <a:rPr lang="en-US">
                <a:solidFill>
                  <a:srgbClr val="000000"/>
                </a:solidFill>
                <a:latin typeface="Times New Roman" charset="0"/>
              </a:rPr>
              <a:pPr eaLnBrk="1" hangingPunct="1"/>
              <a:t>10</a:t>
            </a:fld>
            <a:endParaRPr lang="en-US">
              <a:solidFill>
                <a:srgbClr val="000000"/>
              </a:solidFill>
              <a:latin typeface="Times New Roman" charset="0"/>
            </a:endParaRPr>
          </a:p>
        </p:txBody>
      </p:sp>
      <p:sp>
        <p:nvSpPr>
          <p:cNvPr id="39939"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9940"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3478626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7941A08C-68A5-044B-BEE5-5ADE22FABD75}" type="slidenum">
              <a:rPr lang="en-US">
                <a:solidFill>
                  <a:srgbClr val="000000"/>
                </a:solidFill>
                <a:latin typeface="Times New Roman" charset="0"/>
              </a:rPr>
              <a:pPr eaLnBrk="1" hangingPunct="1"/>
              <a:t>11</a:t>
            </a:fld>
            <a:endParaRPr lang="en-US">
              <a:solidFill>
                <a:srgbClr val="000000"/>
              </a:solidFill>
              <a:latin typeface="Times New Roman" charset="0"/>
            </a:endParaRPr>
          </a:p>
        </p:txBody>
      </p:sp>
      <p:sp>
        <p:nvSpPr>
          <p:cNvPr id="40963"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40964"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2407237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C8F1957A-D1A0-E14B-A89F-FA76C2BB629E}" type="slidenum">
              <a:rPr lang="en-US">
                <a:solidFill>
                  <a:srgbClr val="000000"/>
                </a:solidFill>
                <a:latin typeface="Times New Roman" charset="0"/>
              </a:rPr>
              <a:pPr eaLnBrk="1" hangingPunct="1"/>
              <a:t>12</a:t>
            </a:fld>
            <a:endParaRPr lang="en-US">
              <a:solidFill>
                <a:srgbClr val="000000"/>
              </a:solidFill>
              <a:latin typeface="Times New Roman" charset="0"/>
            </a:endParaRPr>
          </a:p>
        </p:txBody>
      </p:sp>
      <p:sp>
        <p:nvSpPr>
          <p:cNvPr id="41987"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41988"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414436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4FFBA8EF-EB86-6B43-886E-44B75F85969C}" type="slidenum">
              <a:rPr lang="en-US">
                <a:solidFill>
                  <a:srgbClr val="000000"/>
                </a:solidFill>
                <a:latin typeface="Times New Roman" charset="0"/>
              </a:rPr>
              <a:pPr eaLnBrk="1" hangingPunct="1"/>
              <a:t>13</a:t>
            </a:fld>
            <a:endParaRPr lang="en-US">
              <a:solidFill>
                <a:srgbClr val="000000"/>
              </a:solidFill>
              <a:latin typeface="Times New Roman" charset="0"/>
            </a:endParaRPr>
          </a:p>
        </p:txBody>
      </p:sp>
      <p:sp>
        <p:nvSpPr>
          <p:cNvPr id="43011"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43012"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sz="1200" b="0" i="0" kern="1200" dirty="0" smtClean="0">
                <a:solidFill>
                  <a:srgbClr val="000000"/>
                </a:solidFill>
                <a:effectLst/>
                <a:latin typeface="Times New Roman" pitchFamily="16" charset="0"/>
                <a:ea typeface="ＭＳ Ｐゴシック" charset="0"/>
                <a:cs typeface="+mn-cs"/>
              </a:rPr>
              <a:t> File descriptors are represented as objects of type </a:t>
            </a:r>
            <a:r>
              <a:rPr lang="en-US" dirty="0" err="1" smtClean="0"/>
              <a:t>int</a:t>
            </a:r>
            <a:endParaRPr lang="en-US" dirty="0" smtClean="0"/>
          </a:p>
          <a:p>
            <a:r>
              <a:rPr lang="en-US" sz="1200" b="0" i="0" kern="1200" dirty="0" smtClean="0">
                <a:solidFill>
                  <a:srgbClr val="000000"/>
                </a:solidFill>
                <a:effectLst/>
                <a:latin typeface="Times New Roman" pitchFamily="16" charset="0"/>
                <a:ea typeface="ＭＳ Ｐゴシック" charset="0"/>
                <a:cs typeface="+mn-cs"/>
              </a:rPr>
              <a:t>File descriptors provide a primitive, low-level interface to input and output operations.</a:t>
            </a:r>
          </a:p>
          <a:p>
            <a:r>
              <a:rPr lang="en-US" dirty="0" smtClean="0">
                <a:latin typeface="Times New Roman" charset="0"/>
              </a:rPr>
              <a:t/>
            </a:r>
            <a:br>
              <a:rPr lang="en-US" dirty="0" smtClean="0">
                <a:latin typeface="Times New Roman" charset="0"/>
              </a:rPr>
            </a:br>
            <a:r>
              <a:rPr lang="en-US" sz="1200" b="0" i="0" kern="1200" dirty="0" smtClean="0">
                <a:solidFill>
                  <a:srgbClr val="000000"/>
                </a:solidFill>
                <a:effectLst/>
                <a:latin typeface="Times New Roman" pitchFamily="16" charset="0"/>
                <a:ea typeface="ＭＳ Ｐゴシック" charset="0"/>
                <a:cs typeface="+mn-cs"/>
              </a:rPr>
              <a:t>. It's unique to the file you opened within your program and given to you so that later you can refer to that same file, e.g. for </a:t>
            </a:r>
            <a:r>
              <a:rPr lang="en-US" dirty="0" smtClean="0"/>
              <a:t>read</a:t>
            </a:r>
            <a:r>
              <a:rPr lang="en-US" sz="1200" b="0" i="0" kern="1200" dirty="0" smtClean="0">
                <a:solidFill>
                  <a:srgbClr val="000000"/>
                </a:solidFill>
                <a:effectLst/>
                <a:latin typeface="Times New Roman" pitchFamily="16" charset="0"/>
                <a:ea typeface="ＭＳ Ｐゴシック" charset="0"/>
                <a:cs typeface="+mn-cs"/>
              </a:rPr>
              <a:t>/</a:t>
            </a:r>
            <a:r>
              <a:rPr lang="en-US" dirty="0" smtClean="0"/>
              <a:t>write</a:t>
            </a:r>
            <a:r>
              <a:rPr lang="en-US" sz="1200" b="0" i="0" kern="1200" dirty="0" smtClean="0">
                <a:solidFill>
                  <a:srgbClr val="000000"/>
                </a:solidFill>
                <a:effectLst/>
                <a:latin typeface="Times New Roman" pitchFamily="16" charset="0"/>
                <a:ea typeface="ＭＳ Ｐゴシック" charset="0"/>
                <a:cs typeface="+mn-cs"/>
              </a:rPr>
              <a:t>/</a:t>
            </a:r>
            <a:r>
              <a:rPr lang="en-US" dirty="0" err="1" smtClean="0"/>
              <a:t>close</a:t>
            </a:r>
            <a:r>
              <a:rPr lang="en-US" sz="1200" b="0" i="0" kern="1200" dirty="0" err="1" smtClean="0">
                <a:solidFill>
                  <a:srgbClr val="000000"/>
                </a:solidFill>
                <a:effectLst/>
                <a:latin typeface="Times New Roman" pitchFamily="16" charset="0"/>
                <a:ea typeface="ＭＳ Ｐゴシック" charset="0"/>
                <a:cs typeface="+mn-cs"/>
              </a:rPr>
              <a:t>etc</a:t>
            </a:r>
            <a:r>
              <a:rPr lang="en-US" sz="1200" b="0" i="0" kern="1200" dirty="0" smtClean="0">
                <a:solidFill>
                  <a:srgbClr val="000000"/>
                </a:solidFill>
                <a:effectLst/>
                <a:latin typeface="Times New Roman" pitchFamily="16" charset="0"/>
                <a:ea typeface="ＭＳ Ｐゴシック" charset="0"/>
                <a:cs typeface="+mn-cs"/>
              </a:rPr>
              <a:t>. </a:t>
            </a:r>
            <a:r>
              <a:rPr lang="en-US" sz="1200" b="0" i="0" kern="1200" smtClean="0">
                <a:solidFill>
                  <a:srgbClr val="000000"/>
                </a:solidFill>
                <a:effectLst/>
                <a:latin typeface="Times New Roman" pitchFamily="16" charset="0"/>
                <a:ea typeface="ＭＳ Ｐゴシック" charset="0"/>
                <a:cs typeface="+mn-cs"/>
              </a:rPr>
              <a:t>It's nothing more than a token used to associate a sequence of operations.</a:t>
            </a:r>
            <a:endParaRPr lang="en-US" dirty="0">
              <a:latin typeface="Times New Roman" charset="0"/>
            </a:endParaRPr>
          </a:p>
        </p:txBody>
      </p:sp>
    </p:spTree>
    <p:extLst>
      <p:ext uri="{BB962C8B-B14F-4D97-AF65-F5344CB8AC3E}">
        <p14:creationId xmlns:p14="http://schemas.microsoft.com/office/powerpoint/2010/main" val="1735312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CCBA80ED-69B6-4D45-BAAA-18A5FB32C62B}" type="slidenum">
              <a:rPr lang="en-US">
                <a:solidFill>
                  <a:srgbClr val="000000"/>
                </a:solidFill>
                <a:latin typeface="Times New Roman" charset="0"/>
              </a:rPr>
              <a:pPr eaLnBrk="1" hangingPunct="1"/>
              <a:t>14</a:t>
            </a:fld>
            <a:endParaRPr lang="en-US">
              <a:solidFill>
                <a:srgbClr val="000000"/>
              </a:solidFill>
              <a:latin typeface="Times New Roman" charset="0"/>
            </a:endParaRPr>
          </a:p>
        </p:txBody>
      </p:sp>
      <p:sp>
        <p:nvSpPr>
          <p:cNvPr id="44035"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44036"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sz="1200" kern="1200" dirty="0" err="1" smtClean="0">
                <a:solidFill>
                  <a:srgbClr val="000000"/>
                </a:solidFill>
                <a:effectLst/>
                <a:latin typeface="Times New Roman" pitchFamily="16" charset="0"/>
                <a:ea typeface="ＭＳ Ｐゴシック" charset="0"/>
                <a:cs typeface="+mn-cs"/>
              </a:rPr>
              <a:t>struct</a:t>
            </a:r>
            <a:r>
              <a:rPr lang="en-US" dirty="0" smtClean="0">
                <a:effectLst/>
              </a:rPr>
              <a:t> </a:t>
            </a:r>
            <a:r>
              <a:rPr lang="en-US" dirty="0" err="1" smtClean="0">
                <a:effectLst/>
              </a:rPr>
              <a:t>sockaddr</a:t>
            </a:r>
            <a:r>
              <a:rPr lang="en-US" sz="1200" kern="1200" dirty="0" smtClean="0">
                <a:solidFill>
                  <a:srgbClr val="000000"/>
                </a:solidFill>
                <a:effectLst/>
                <a:latin typeface="Times New Roman" pitchFamily="16" charset="0"/>
                <a:ea typeface="ＭＳ Ｐゴシック" charset="0"/>
                <a:cs typeface="+mn-cs"/>
              </a:rPr>
              <a:t>{</a:t>
            </a:r>
            <a:r>
              <a:rPr lang="en-US" dirty="0" smtClean="0">
                <a:effectLst/>
              </a:rPr>
              <a:t> </a:t>
            </a:r>
          </a:p>
          <a:p>
            <a:r>
              <a:rPr lang="en-US" sz="1200" kern="1200" dirty="0" smtClean="0">
                <a:solidFill>
                  <a:srgbClr val="000000"/>
                </a:solidFill>
                <a:effectLst/>
                <a:latin typeface="Times New Roman" pitchFamily="16" charset="0"/>
                <a:ea typeface="ＭＳ Ｐゴシック" charset="0"/>
                <a:cs typeface="+mn-cs"/>
              </a:rPr>
              <a:t>unsigned</a:t>
            </a:r>
            <a:r>
              <a:rPr lang="en-US" dirty="0" smtClean="0">
                <a:effectLst/>
              </a:rPr>
              <a:t> </a:t>
            </a:r>
            <a:r>
              <a:rPr lang="en-US" sz="1200" kern="1200" dirty="0" smtClean="0">
                <a:solidFill>
                  <a:srgbClr val="000000"/>
                </a:solidFill>
                <a:effectLst/>
                <a:latin typeface="Times New Roman" pitchFamily="16" charset="0"/>
                <a:ea typeface="ＭＳ Ｐゴシック" charset="0"/>
                <a:cs typeface="+mn-cs"/>
              </a:rPr>
              <a:t>short</a:t>
            </a:r>
            <a:r>
              <a:rPr lang="en-US" dirty="0" smtClean="0">
                <a:effectLst/>
              </a:rPr>
              <a:t> </a:t>
            </a:r>
            <a:r>
              <a:rPr lang="en-US" dirty="0" err="1" smtClean="0">
                <a:effectLst/>
              </a:rPr>
              <a:t>sa_family</a:t>
            </a:r>
            <a:r>
              <a:rPr lang="en-US" sz="1200" kern="1200" dirty="0" smtClean="0">
                <a:solidFill>
                  <a:srgbClr val="000000"/>
                </a:solidFill>
                <a:effectLst/>
                <a:latin typeface="Times New Roman" pitchFamily="16" charset="0"/>
                <a:ea typeface="ＭＳ Ｐゴシック" charset="0"/>
                <a:cs typeface="+mn-cs"/>
              </a:rPr>
              <a:t>;</a:t>
            </a:r>
            <a:r>
              <a:rPr lang="en-US" dirty="0" smtClean="0">
                <a:effectLst/>
              </a:rPr>
              <a:t> </a:t>
            </a:r>
          </a:p>
          <a:p>
            <a:r>
              <a:rPr lang="en-US" sz="1200" kern="1200" dirty="0" smtClean="0">
                <a:solidFill>
                  <a:srgbClr val="000000"/>
                </a:solidFill>
                <a:effectLst/>
                <a:latin typeface="Times New Roman" pitchFamily="16" charset="0"/>
                <a:ea typeface="ＭＳ Ｐゴシック" charset="0"/>
                <a:cs typeface="+mn-cs"/>
              </a:rPr>
              <a:t>char</a:t>
            </a:r>
            <a:r>
              <a:rPr lang="en-US" dirty="0" smtClean="0">
                <a:effectLst/>
              </a:rPr>
              <a:t> </a:t>
            </a:r>
            <a:r>
              <a:rPr lang="en-US" dirty="0" err="1" smtClean="0">
                <a:effectLst/>
              </a:rPr>
              <a:t>sa_data</a:t>
            </a:r>
            <a:r>
              <a:rPr lang="en-US" sz="1200" kern="1200" dirty="0" smtClean="0">
                <a:solidFill>
                  <a:srgbClr val="000000"/>
                </a:solidFill>
                <a:effectLst/>
                <a:latin typeface="Times New Roman" pitchFamily="16" charset="0"/>
                <a:ea typeface="ＭＳ Ｐゴシック" charset="0"/>
                <a:cs typeface="+mn-cs"/>
              </a:rPr>
              <a:t>[14];</a:t>
            </a:r>
            <a:r>
              <a:rPr lang="en-US" dirty="0" smtClean="0">
                <a:effectLst/>
              </a:rPr>
              <a:t> </a:t>
            </a:r>
            <a:r>
              <a:rPr lang="en-US" sz="1200" kern="1200" dirty="0" smtClean="0">
                <a:solidFill>
                  <a:srgbClr val="000000"/>
                </a:solidFill>
                <a:effectLst/>
                <a:latin typeface="Times New Roman" pitchFamily="16" charset="0"/>
                <a:ea typeface="ＭＳ Ｐゴシック" charset="0"/>
                <a:cs typeface="+mn-cs"/>
              </a:rPr>
              <a:t>};</a:t>
            </a:r>
            <a:br>
              <a:rPr lang="en-US" sz="1200" kern="1200" dirty="0" smtClean="0">
                <a:solidFill>
                  <a:srgbClr val="000000"/>
                </a:solidFill>
                <a:effectLst/>
                <a:latin typeface="Times New Roman" pitchFamily="16" charset="0"/>
                <a:ea typeface="ＭＳ Ｐゴシック" charset="0"/>
                <a:cs typeface="+mn-cs"/>
              </a:rPr>
            </a:br>
            <a:r>
              <a:rPr lang="en-US" sz="1200" kern="1200" dirty="0" smtClean="0">
                <a:solidFill>
                  <a:srgbClr val="000000"/>
                </a:solidFill>
                <a:effectLst/>
                <a:latin typeface="Times New Roman" pitchFamily="16" charset="0"/>
                <a:ea typeface="ＭＳ Ｐゴシック" charset="0"/>
                <a:cs typeface="+mn-cs"/>
              </a:rPr>
              <a:t/>
            </a:r>
            <a:br>
              <a:rPr lang="en-US" sz="1200" kern="1200" dirty="0" smtClean="0">
                <a:solidFill>
                  <a:srgbClr val="000000"/>
                </a:solidFill>
                <a:effectLst/>
                <a:latin typeface="Times New Roman" pitchFamily="16" charset="0"/>
                <a:ea typeface="ＭＳ Ｐゴシック" charset="0"/>
                <a:cs typeface="+mn-cs"/>
              </a:rPr>
            </a:br>
            <a:r>
              <a:rPr lang="en-US" sz="1200" kern="1200" dirty="0" err="1" smtClean="0">
                <a:solidFill>
                  <a:srgbClr val="000000"/>
                </a:solidFill>
                <a:effectLst/>
                <a:latin typeface="Times New Roman" pitchFamily="16" charset="0"/>
                <a:ea typeface="ＭＳ Ｐゴシック" charset="0"/>
                <a:cs typeface="+mn-cs"/>
              </a:rPr>
              <a:t>struct</a:t>
            </a:r>
            <a:r>
              <a:rPr lang="en-US" dirty="0" smtClean="0">
                <a:effectLst/>
              </a:rPr>
              <a:t> </a:t>
            </a:r>
            <a:r>
              <a:rPr lang="en-US" dirty="0" err="1" smtClean="0">
                <a:effectLst/>
              </a:rPr>
              <a:t>sockaddr_in</a:t>
            </a:r>
            <a:r>
              <a:rPr lang="en-US" dirty="0" smtClean="0">
                <a:effectLst/>
              </a:rPr>
              <a:t> </a:t>
            </a:r>
            <a:r>
              <a:rPr lang="en-US" sz="1200" kern="1200" dirty="0" smtClean="0">
                <a:solidFill>
                  <a:srgbClr val="000000"/>
                </a:solidFill>
                <a:effectLst/>
                <a:latin typeface="Times New Roman" pitchFamily="16" charset="0"/>
                <a:ea typeface="ＭＳ Ｐゴシック" charset="0"/>
                <a:cs typeface="+mn-cs"/>
              </a:rPr>
              <a:t>{</a:t>
            </a:r>
            <a:r>
              <a:rPr lang="en-US" dirty="0" smtClean="0">
                <a:effectLst/>
              </a:rPr>
              <a:t> </a:t>
            </a:r>
          </a:p>
          <a:p>
            <a:r>
              <a:rPr lang="en-US" sz="1200" kern="1200" dirty="0" smtClean="0">
                <a:solidFill>
                  <a:srgbClr val="000000"/>
                </a:solidFill>
                <a:effectLst/>
                <a:latin typeface="Times New Roman" pitchFamily="16" charset="0"/>
                <a:ea typeface="ＭＳ Ｐゴシック" charset="0"/>
                <a:cs typeface="+mn-cs"/>
              </a:rPr>
              <a:t>short</a:t>
            </a:r>
            <a:r>
              <a:rPr lang="en-US" dirty="0" smtClean="0">
                <a:effectLst/>
              </a:rPr>
              <a:t> </a:t>
            </a:r>
            <a:r>
              <a:rPr lang="en-US" sz="1200" kern="1200" dirty="0" err="1" smtClean="0">
                <a:solidFill>
                  <a:srgbClr val="000000"/>
                </a:solidFill>
                <a:effectLst/>
                <a:latin typeface="Times New Roman" pitchFamily="16" charset="0"/>
                <a:ea typeface="ＭＳ Ｐゴシック" charset="0"/>
                <a:cs typeface="+mn-cs"/>
              </a:rPr>
              <a:t>int</a:t>
            </a:r>
            <a:r>
              <a:rPr lang="en-US" dirty="0" smtClean="0">
                <a:effectLst/>
              </a:rPr>
              <a:t> </a:t>
            </a:r>
            <a:r>
              <a:rPr lang="en-US" dirty="0" err="1" smtClean="0">
                <a:effectLst/>
              </a:rPr>
              <a:t>sin_family</a:t>
            </a:r>
            <a:r>
              <a:rPr lang="en-US" sz="1200" kern="1200" dirty="0" smtClean="0">
                <a:solidFill>
                  <a:srgbClr val="000000"/>
                </a:solidFill>
                <a:effectLst/>
                <a:latin typeface="Times New Roman" pitchFamily="16" charset="0"/>
                <a:ea typeface="ＭＳ Ｐゴシック" charset="0"/>
                <a:cs typeface="+mn-cs"/>
              </a:rPr>
              <a:t>;</a:t>
            </a:r>
          </a:p>
          <a:p>
            <a:r>
              <a:rPr lang="en-US" dirty="0" smtClean="0">
                <a:effectLst/>
              </a:rPr>
              <a:t> </a:t>
            </a:r>
            <a:r>
              <a:rPr lang="en-US" sz="1200" kern="1200" dirty="0" smtClean="0">
                <a:solidFill>
                  <a:srgbClr val="000000"/>
                </a:solidFill>
                <a:effectLst/>
                <a:latin typeface="Times New Roman" pitchFamily="16" charset="0"/>
                <a:ea typeface="ＭＳ Ｐゴシック" charset="0"/>
                <a:cs typeface="+mn-cs"/>
              </a:rPr>
              <a:t>unsigned</a:t>
            </a:r>
            <a:r>
              <a:rPr lang="en-US" dirty="0" smtClean="0">
                <a:effectLst/>
              </a:rPr>
              <a:t> </a:t>
            </a:r>
            <a:r>
              <a:rPr lang="en-US" sz="1200" kern="1200" dirty="0" smtClean="0">
                <a:solidFill>
                  <a:srgbClr val="000000"/>
                </a:solidFill>
                <a:effectLst/>
                <a:latin typeface="Times New Roman" pitchFamily="16" charset="0"/>
                <a:ea typeface="ＭＳ Ｐゴシック" charset="0"/>
                <a:cs typeface="+mn-cs"/>
              </a:rPr>
              <a:t>short</a:t>
            </a:r>
            <a:r>
              <a:rPr lang="en-US" dirty="0" smtClean="0">
                <a:effectLst/>
              </a:rPr>
              <a:t> </a:t>
            </a:r>
            <a:r>
              <a:rPr lang="en-US" sz="1200" kern="1200" dirty="0" err="1" smtClean="0">
                <a:solidFill>
                  <a:srgbClr val="000000"/>
                </a:solidFill>
                <a:effectLst/>
                <a:latin typeface="Times New Roman" pitchFamily="16" charset="0"/>
                <a:ea typeface="ＭＳ Ｐゴシック" charset="0"/>
                <a:cs typeface="+mn-cs"/>
              </a:rPr>
              <a:t>int</a:t>
            </a:r>
            <a:r>
              <a:rPr lang="en-US" dirty="0" smtClean="0">
                <a:effectLst/>
              </a:rPr>
              <a:t> </a:t>
            </a:r>
            <a:r>
              <a:rPr lang="en-US" dirty="0" err="1" smtClean="0">
                <a:effectLst/>
              </a:rPr>
              <a:t>sin_port</a:t>
            </a:r>
            <a:r>
              <a:rPr lang="en-US" sz="1200" kern="1200" dirty="0" smtClean="0">
                <a:solidFill>
                  <a:srgbClr val="000000"/>
                </a:solidFill>
                <a:effectLst/>
                <a:latin typeface="Times New Roman" pitchFamily="16" charset="0"/>
                <a:ea typeface="ＭＳ Ｐゴシック" charset="0"/>
                <a:cs typeface="+mn-cs"/>
              </a:rPr>
              <a:t>;</a:t>
            </a:r>
          </a:p>
          <a:p>
            <a:r>
              <a:rPr lang="en-US" dirty="0" smtClean="0">
                <a:effectLst/>
              </a:rPr>
              <a:t> </a:t>
            </a:r>
            <a:r>
              <a:rPr lang="en-US" sz="1200" kern="1200" dirty="0" err="1" smtClean="0">
                <a:solidFill>
                  <a:srgbClr val="000000"/>
                </a:solidFill>
                <a:effectLst/>
                <a:latin typeface="Times New Roman" pitchFamily="16" charset="0"/>
                <a:ea typeface="ＭＳ Ｐゴシック" charset="0"/>
                <a:cs typeface="+mn-cs"/>
              </a:rPr>
              <a:t>struct</a:t>
            </a:r>
            <a:r>
              <a:rPr lang="en-US" dirty="0" smtClean="0">
                <a:effectLst/>
              </a:rPr>
              <a:t> </a:t>
            </a:r>
            <a:r>
              <a:rPr lang="en-US" dirty="0" err="1" smtClean="0">
                <a:effectLst/>
              </a:rPr>
              <a:t>in_addr</a:t>
            </a:r>
            <a:r>
              <a:rPr lang="en-US" dirty="0" smtClean="0">
                <a:effectLst/>
              </a:rPr>
              <a:t> </a:t>
            </a:r>
            <a:r>
              <a:rPr lang="en-US" dirty="0" err="1" smtClean="0">
                <a:effectLst/>
              </a:rPr>
              <a:t>sin_addr</a:t>
            </a:r>
            <a:r>
              <a:rPr lang="en-US" sz="1200" kern="1200" dirty="0" smtClean="0">
                <a:solidFill>
                  <a:srgbClr val="000000"/>
                </a:solidFill>
                <a:effectLst/>
                <a:latin typeface="Times New Roman" pitchFamily="16" charset="0"/>
                <a:ea typeface="ＭＳ Ｐゴシック" charset="0"/>
                <a:cs typeface="+mn-cs"/>
              </a:rPr>
              <a:t>;</a:t>
            </a:r>
            <a:r>
              <a:rPr lang="en-US" dirty="0" smtClean="0">
                <a:effectLst/>
              </a:rPr>
              <a:t> </a:t>
            </a:r>
          </a:p>
          <a:p>
            <a:r>
              <a:rPr lang="en-US" sz="1200" kern="1200" dirty="0" smtClean="0">
                <a:solidFill>
                  <a:srgbClr val="000000"/>
                </a:solidFill>
                <a:effectLst/>
                <a:latin typeface="Times New Roman" pitchFamily="16" charset="0"/>
                <a:ea typeface="ＭＳ Ｐゴシック" charset="0"/>
                <a:cs typeface="+mn-cs"/>
              </a:rPr>
              <a:t>unsigned</a:t>
            </a:r>
            <a:r>
              <a:rPr lang="en-US" dirty="0" smtClean="0">
                <a:effectLst/>
              </a:rPr>
              <a:t> </a:t>
            </a:r>
            <a:r>
              <a:rPr lang="en-US" sz="1200" kern="1200" dirty="0" smtClean="0">
                <a:solidFill>
                  <a:srgbClr val="000000"/>
                </a:solidFill>
                <a:effectLst/>
                <a:latin typeface="Times New Roman" pitchFamily="16" charset="0"/>
                <a:ea typeface="ＭＳ Ｐゴシック" charset="0"/>
                <a:cs typeface="+mn-cs"/>
              </a:rPr>
              <a:t>char</a:t>
            </a:r>
            <a:r>
              <a:rPr lang="en-US" dirty="0" smtClean="0">
                <a:effectLst/>
              </a:rPr>
              <a:t> </a:t>
            </a:r>
            <a:r>
              <a:rPr lang="en-US" dirty="0" err="1" smtClean="0">
                <a:effectLst/>
              </a:rPr>
              <a:t>sin_zero</a:t>
            </a:r>
            <a:r>
              <a:rPr lang="en-US" sz="1200" kern="1200" dirty="0" smtClean="0">
                <a:solidFill>
                  <a:srgbClr val="000000"/>
                </a:solidFill>
                <a:effectLst/>
                <a:latin typeface="Times New Roman" pitchFamily="16" charset="0"/>
                <a:ea typeface="ＭＳ Ｐゴシック" charset="0"/>
                <a:cs typeface="+mn-cs"/>
              </a:rPr>
              <a:t>[8];</a:t>
            </a:r>
            <a:r>
              <a:rPr lang="en-US" dirty="0" smtClean="0">
                <a:effectLst/>
              </a:rPr>
              <a:t> </a:t>
            </a:r>
            <a:r>
              <a:rPr lang="en-US" sz="1200" kern="1200" dirty="0" smtClean="0">
                <a:solidFill>
                  <a:srgbClr val="000000"/>
                </a:solidFill>
                <a:effectLst/>
                <a:latin typeface="Times New Roman" pitchFamily="16" charset="0"/>
                <a:ea typeface="ＭＳ Ｐゴシック" charset="0"/>
                <a:cs typeface="+mn-cs"/>
              </a:rPr>
              <a:t>};</a:t>
            </a:r>
            <a:br>
              <a:rPr lang="en-US" sz="1200" kern="1200" dirty="0" smtClean="0">
                <a:solidFill>
                  <a:srgbClr val="000000"/>
                </a:solidFill>
                <a:effectLst/>
                <a:latin typeface="Times New Roman" pitchFamily="16" charset="0"/>
                <a:ea typeface="ＭＳ Ｐゴシック" charset="0"/>
                <a:cs typeface="+mn-cs"/>
              </a:rPr>
            </a:br>
            <a:r>
              <a:rPr lang="en-US" sz="1200" kern="1200" dirty="0" smtClean="0">
                <a:solidFill>
                  <a:srgbClr val="000000"/>
                </a:solidFill>
                <a:effectLst/>
                <a:latin typeface="Times New Roman" pitchFamily="16" charset="0"/>
                <a:ea typeface="ＭＳ Ｐゴシック" charset="0"/>
                <a:cs typeface="+mn-cs"/>
              </a:rPr>
              <a:t/>
            </a:r>
            <a:br>
              <a:rPr lang="en-US" sz="1200" kern="1200" dirty="0" smtClean="0">
                <a:solidFill>
                  <a:srgbClr val="000000"/>
                </a:solidFill>
                <a:effectLst/>
                <a:latin typeface="Times New Roman" pitchFamily="16" charset="0"/>
                <a:ea typeface="ＭＳ Ｐゴシック" charset="0"/>
                <a:cs typeface="+mn-cs"/>
              </a:rPr>
            </a:br>
            <a:endParaRPr lang="en-US" dirty="0">
              <a:latin typeface="Times New Roman" charset="0"/>
            </a:endParaRPr>
          </a:p>
        </p:txBody>
      </p:sp>
    </p:spTree>
    <p:extLst>
      <p:ext uri="{BB962C8B-B14F-4D97-AF65-F5344CB8AC3E}">
        <p14:creationId xmlns:p14="http://schemas.microsoft.com/office/powerpoint/2010/main" val="3044296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36CCA735-3069-7F43-9D2B-A7D12CF68514}" type="slidenum">
              <a:rPr lang="en-US">
                <a:solidFill>
                  <a:srgbClr val="000000"/>
                </a:solidFill>
                <a:latin typeface="Times New Roman" charset="0"/>
              </a:rPr>
              <a:pPr eaLnBrk="1" hangingPunct="1"/>
              <a:t>15</a:t>
            </a:fld>
            <a:endParaRPr lang="en-US">
              <a:solidFill>
                <a:srgbClr val="000000"/>
              </a:solidFill>
              <a:latin typeface="Times New Roman" charset="0"/>
            </a:endParaRPr>
          </a:p>
        </p:txBody>
      </p:sp>
      <p:sp>
        <p:nvSpPr>
          <p:cNvPr id="45059"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45060"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1866172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512A90D6-C70A-104A-81DC-448BF46ECD40}" type="slidenum">
              <a:rPr lang="en-US">
                <a:solidFill>
                  <a:srgbClr val="000000"/>
                </a:solidFill>
                <a:latin typeface="Times New Roman" charset="0"/>
              </a:rPr>
              <a:pPr eaLnBrk="1" hangingPunct="1"/>
              <a:t>16</a:t>
            </a:fld>
            <a:endParaRPr lang="en-US">
              <a:solidFill>
                <a:srgbClr val="000000"/>
              </a:solidFill>
              <a:latin typeface="Times New Roman" charset="0"/>
            </a:endParaRPr>
          </a:p>
        </p:txBody>
      </p:sp>
      <p:sp>
        <p:nvSpPr>
          <p:cNvPr id="46083"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46084"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sz="1200" b="1" i="0" kern="1200" dirty="0" smtClean="0">
                <a:solidFill>
                  <a:srgbClr val="000000"/>
                </a:solidFill>
                <a:effectLst/>
                <a:latin typeface="Times New Roman" pitchFamily="16" charset="0"/>
                <a:ea typeface="ＭＳ Ｐゴシック" charset="0"/>
                <a:cs typeface="+mn-cs"/>
              </a:rPr>
              <a:t>unsigned short </a:t>
            </a:r>
            <a:r>
              <a:rPr lang="en-US" sz="1200" b="1" i="0" kern="1200" dirty="0" err="1" smtClean="0">
                <a:solidFill>
                  <a:srgbClr val="000000"/>
                </a:solidFill>
                <a:effectLst/>
                <a:latin typeface="Times New Roman" pitchFamily="16" charset="0"/>
                <a:ea typeface="ＭＳ Ｐゴシック" charset="0"/>
                <a:cs typeface="+mn-cs"/>
              </a:rPr>
              <a:t>htons</a:t>
            </a:r>
            <a:r>
              <a:rPr lang="en-US" sz="1200" b="1" i="0" kern="1200" dirty="0" smtClean="0">
                <a:solidFill>
                  <a:srgbClr val="000000"/>
                </a:solidFill>
                <a:effectLst/>
                <a:latin typeface="Times New Roman" pitchFamily="16" charset="0"/>
                <a:ea typeface="ＭＳ Ｐゴシック" charset="0"/>
                <a:cs typeface="+mn-cs"/>
              </a:rPr>
              <a:t>(unsigned short </a:t>
            </a:r>
            <a:r>
              <a:rPr lang="en-US" sz="1200" b="1" i="0" kern="1200" dirty="0" err="1" smtClean="0">
                <a:solidFill>
                  <a:srgbClr val="000000"/>
                </a:solidFill>
                <a:effectLst/>
                <a:latin typeface="Times New Roman" pitchFamily="16" charset="0"/>
                <a:ea typeface="ＭＳ Ｐゴシック" charset="0"/>
                <a:cs typeface="+mn-cs"/>
              </a:rPr>
              <a:t>hostshort</a:t>
            </a:r>
            <a:r>
              <a:rPr lang="en-US" sz="1200" b="1" i="0" kern="1200" dirty="0" smtClean="0">
                <a:solidFill>
                  <a:srgbClr val="000000"/>
                </a:solidFill>
                <a:effectLst/>
                <a:latin typeface="Times New Roman" pitchFamily="16" charset="0"/>
                <a:ea typeface="ＭＳ Ｐゴシック" charset="0"/>
                <a:cs typeface="+mn-cs"/>
              </a:rPr>
              <a:t>)</a:t>
            </a:r>
            <a:endParaRPr lang="en-US" sz="1200" b="0" i="0" kern="1200" dirty="0" smtClean="0">
              <a:solidFill>
                <a:srgbClr val="000000"/>
              </a:solidFill>
              <a:effectLst/>
              <a:latin typeface="Times New Roman" pitchFamily="16" charset="0"/>
              <a:ea typeface="ＭＳ Ｐゴシック" charset="0"/>
              <a:cs typeface="+mn-cs"/>
            </a:endParaRPr>
          </a:p>
          <a:p>
            <a:r>
              <a:rPr lang="en-US" sz="1200" b="0" i="0" kern="1200" dirty="0" smtClean="0">
                <a:solidFill>
                  <a:srgbClr val="000000"/>
                </a:solidFill>
                <a:effectLst/>
                <a:latin typeface="Times New Roman" pitchFamily="16" charset="0"/>
                <a:ea typeface="ＭＳ Ｐゴシック" charset="0"/>
                <a:cs typeface="+mn-cs"/>
              </a:rPr>
              <a:t>This function converts 16-bit (2-byte) quantities from host byte order to network byte order.</a:t>
            </a:r>
          </a:p>
          <a:p>
            <a:r>
              <a:rPr lang="en-US" sz="1200" b="1" i="0" kern="1200" dirty="0" smtClean="0">
                <a:solidFill>
                  <a:srgbClr val="000000"/>
                </a:solidFill>
                <a:effectLst/>
                <a:latin typeface="Times New Roman" pitchFamily="16" charset="0"/>
                <a:ea typeface="ＭＳ Ｐゴシック" charset="0"/>
                <a:cs typeface="+mn-cs"/>
              </a:rPr>
              <a:t>unsigned long </a:t>
            </a:r>
            <a:r>
              <a:rPr lang="en-US" sz="1200" b="1" i="0" kern="1200" dirty="0" err="1" smtClean="0">
                <a:solidFill>
                  <a:srgbClr val="000000"/>
                </a:solidFill>
                <a:effectLst/>
                <a:latin typeface="Times New Roman" pitchFamily="16" charset="0"/>
                <a:ea typeface="ＭＳ Ｐゴシック" charset="0"/>
                <a:cs typeface="+mn-cs"/>
              </a:rPr>
              <a:t>htonl</a:t>
            </a:r>
            <a:r>
              <a:rPr lang="en-US" sz="1200" b="1" i="0" kern="1200" dirty="0" smtClean="0">
                <a:solidFill>
                  <a:srgbClr val="000000"/>
                </a:solidFill>
                <a:effectLst/>
                <a:latin typeface="Times New Roman" pitchFamily="16" charset="0"/>
                <a:ea typeface="ＭＳ Ｐゴシック" charset="0"/>
                <a:cs typeface="+mn-cs"/>
              </a:rPr>
              <a:t>(unsigned long </a:t>
            </a:r>
            <a:r>
              <a:rPr lang="en-US" sz="1200" b="1" i="0" kern="1200" dirty="0" err="1" smtClean="0">
                <a:solidFill>
                  <a:srgbClr val="000000"/>
                </a:solidFill>
                <a:effectLst/>
                <a:latin typeface="Times New Roman" pitchFamily="16" charset="0"/>
                <a:ea typeface="ＭＳ Ｐゴシック" charset="0"/>
                <a:cs typeface="+mn-cs"/>
              </a:rPr>
              <a:t>hostlong</a:t>
            </a:r>
            <a:r>
              <a:rPr lang="en-US" sz="1200" b="1" i="0" kern="1200" dirty="0" smtClean="0">
                <a:solidFill>
                  <a:srgbClr val="000000"/>
                </a:solidFill>
                <a:effectLst/>
                <a:latin typeface="Times New Roman" pitchFamily="16" charset="0"/>
                <a:ea typeface="ＭＳ Ｐゴシック" charset="0"/>
                <a:cs typeface="+mn-cs"/>
              </a:rPr>
              <a:t>)</a:t>
            </a:r>
            <a:endParaRPr lang="en-US" sz="1200" b="0" i="0" kern="1200" dirty="0" smtClean="0">
              <a:solidFill>
                <a:srgbClr val="000000"/>
              </a:solidFill>
              <a:effectLst/>
              <a:latin typeface="Times New Roman" pitchFamily="16" charset="0"/>
              <a:ea typeface="ＭＳ Ｐゴシック" charset="0"/>
              <a:cs typeface="+mn-cs"/>
            </a:endParaRPr>
          </a:p>
          <a:p>
            <a:r>
              <a:rPr lang="en-US" sz="1200" b="0" i="0" kern="1200" dirty="0" smtClean="0">
                <a:solidFill>
                  <a:srgbClr val="000000"/>
                </a:solidFill>
                <a:effectLst/>
                <a:latin typeface="Times New Roman" pitchFamily="16" charset="0"/>
                <a:ea typeface="ＭＳ Ｐゴシック" charset="0"/>
                <a:cs typeface="+mn-cs"/>
              </a:rPr>
              <a:t>This function converts 32-bit (4-byte) quantities from host byte order to network byte order.</a:t>
            </a:r>
          </a:p>
          <a:p>
            <a:r>
              <a:rPr lang="en-US" sz="1200" b="1" i="0" kern="1200" dirty="0" smtClean="0">
                <a:solidFill>
                  <a:srgbClr val="000000"/>
                </a:solidFill>
                <a:effectLst/>
                <a:latin typeface="Times New Roman" pitchFamily="16" charset="0"/>
                <a:ea typeface="ＭＳ Ｐゴシック" charset="0"/>
                <a:cs typeface="+mn-cs"/>
              </a:rPr>
              <a:t>unsigned short </a:t>
            </a:r>
            <a:r>
              <a:rPr lang="en-US" sz="1200" b="1" i="0" kern="1200" dirty="0" err="1" smtClean="0">
                <a:solidFill>
                  <a:srgbClr val="000000"/>
                </a:solidFill>
                <a:effectLst/>
                <a:latin typeface="Times New Roman" pitchFamily="16" charset="0"/>
                <a:ea typeface="ＭＳ Ｐゴシック" charset="0"/>
                <a:cs typeface="+mn-cs"/>
              </a:rPr>
              <a:t>ntohs</a:t>
            </a:r>
            <a:r>
              <a:rPr lang="en-US" sz="1200" b="1" i="0" kern="1200" dirty="0" smtClean="0">
                <a:solidFill>
                  <a:srgbClr val="000000"/>
                </a:solidFill>
                <a:effectLst/>
                <a:latin typeface="Times New Roman" pitchFamily="16" charset="0"/>
                <a:ea typeface="ＭＳ Ｐゴシック" charset="0"/>
                <a:cs typeface="+mn-cs"/>
              </a:rPr>
              <a:t>(unsigned short </a:t>
            </a:r>
            <a:r>
              <a:rPr lang="en-US" sz="1200" b="1" i="0" kern="1200" dirty="0" err="1" smtClean="0">
                <a:solidFill>
                  <a:srgbClr val="000000"/>
                </a:solidFill>
                <a:effectLst/>
                <a:latin typeface="Times New Roman" pitchFamily="16" charset="0"/>
                <a:ea typeface="ＭＳ Ｐゴシック" charset="0"/>
                <a:cs typeface="+mn-cs"/>
              </a:rPr>
              <a:t>netshort</a:t>
            </a:r>
            <a:r>
              <a:rPr lang="en-US" sz="1200" b="1" i="0" kern="1200" dirty="0" smtClean="0">
                <a:solidFill>
                  <a:srgbClr val="000000"/>
                </a:solidFill>
                <a:effectLst/>
                <a:latin typeface="Times New Roman" pitchFamily="16" charset="0"/>
                <a:ea typeface="ＭＳ Ｐゴシック" charset="0"/>
                <a:cs typeface="+mn-cs"/>
              </a:rPr>
              <a:t>)</a:t>
            </a:r>
            <a:endParaRPr lang="en-US" sz="1200" b="0" i="0" kern="1200" dirty="0" smtClean="0">
              <a:solidFill>
                <a:srgbClr val="000000"/>
              </a:solidFill>
              <a:effectLst/>
              <a:latin typeface="Times New Roman" pitchFamily="16" charset="0"/>
              <a:ea typeface="ＭＳ Ｐゴシック" charset="0"/>
              <a:cs typeface="+mn-cs"/>
            </a:endParaRPr>
          </a:p>
          <a:p>
            <a:r>
              <a:rPr lang="en-US" sz="1200" b="0" i="0" kern="1200" dirty="0" smtClean="0">
                <a:solidFill>
                  <a:srgbClr val="000000"/>
                </a:solidFill>
                <a:effectLst/>
                <a:latin typeface="Times New Roman" pitchFamily="16" charset="0"/>
                <a:ea typeface="ＭＳ Ｐゴシック" charset="0"/>
                <a:cs typeface="+mn-cs"/>
              </a:rPr>
              <a:t>This function converts 16-bit (2-byte) quantities from network byte order to host byte order.</a:t>
            </a:r>
          </a:p>
          <a:p>
            <a:r>
              <a:rPr lang="en-US" sz="1200" b="1" i="0" kern="1200" dirty="0" smtClean="0">
                <a:solidFill>
                  <a:srgbClr val="000000"/>
                </a:solidFill>
                <a:effectLst/>
                <a:latin typeface="Times New Roman" pitchFamily="16" charset="0"/>
                <a:ea typeface="ＭＳ Ｐゴシック" charset="0"/>
                <a:cs typeface="+mn-cs"/>
              </a:rPr>
              <a:t>unsigned long </a:t>
            </a:r>
            <a:r>
              <a:rPr lang="en-US" sz="1200" b="1" i="0" kern="1200" dirty="0" err="1" smtClean="0">
                <a:solidFill>
                  <a:srgbClr val="000000"/>
                </a:solidFill>
                <a:effectLst/>
                <a:latin typeface="Times New Roman" pitchFamily="16" charset="0"/>
                <a:ea typeface="ＭＳ Ｐゴシック" charset="0"/>
                <a:cs typeface="+mn-cs"/>
              </a:rPr>
              <a:t>ntohl</a:t>
            </a:r>
            <a:r>
              <a:rPr lang="en-US" sz="1200" b="1" i="0" kern="1200" dirty="0" smtClean="0">
                <a:solidFill>
                  <a:srgbClr val="000000"/>
                </a:solidFill>
                <a:effectLst/>
                <a:latin typeface="Times New Roman" pitchFamily="16" charset="0"/>
                <a:ea typeface="ＭＳ Ｐゴシック" charset="0"/>
                <a:cs typeface="+mn-cs"/>
              </a:rPr>
              <a:t>(unsigned long </a:t>
            </a:r>
            <a:r>
              <a:rPr lang="en-US" sz="1200" b="1" i="0" kern="1200" dirty="0" err="1" smtClean="0">
                <a:solidFill>
                  <a:srgbClr val="000000"/>
                </a:solidFill>
                <a:effectLst/>
                <a:latin typeface="Times New Roman" pitchFamily="16" charset="0"/>
                <a:ea typeface="ＭＳ Ｐゴシック" charset="0"/>
                <a:cs typeface="+mn-cs"/>
              </a:rPr>
              <a:t>netlong</a:t>
            </a:r>
            <a:r>
              <a:rPr lang="en-US" sz="1200" b="1" i="0" kern="1200" dirty="0" smtClean="0">
                <a:solidFill>
                  <a:srgbClr val="000000"/>
                </a:solidFill>
                <a:effectLst/>
                <a:latin typeface="Times New Roman" pitchFamily="16" charset="0"/>
                <a:ea typeface="ＭＳ Ｐゴシック" charset="0"/>
                <a:cs typeface="+mn-cs"/>
              </a:rPr>
              <a:t>)</a:t>
            </a:r>
            <a:endParaRPr lang="en-US" sz="1200" b="0" i="0" kern="1200" dirty="0" smtClean="0">
              <a:solidFill>
                <a:srgbClr val="000000"/>
              </a:solidFill>
              <a:effectLst/>
              <a:latin typeface="Times New Roman" pitchFamily="16" charset="0"/>
              <a:ea typeface="ＭＳ Ｐゴシック" charset="0"/>
              <a:cs typeface="+mn-cs"/>
            </a:endParaRPr>
          </a:p>
          <a:p>
            <a:r>
              <a:rPr lang="en-US" sz="1200" b="0" i="0" kern="1200" dirty="0" smtClean="0">
                <a:solidFill>
                  <a:srgbClr val="000000"/>
                </a:solidFill>
                <a:effectLst/>
                <a:latin typeface="Times New Roman" pitchFamily="16" charset="0"/>
                <a:ea typeface="ＭＳ Ｐゴシック" charset="0"/>
                <a:cs typeface="+mn-cs"/>
              </a:rPr>
              <a:t>This function converts 32-bit quantities from network byte order to host byte order.</a:t>
            </a:r>
          </a:p>
          <a:p>
            <a:endParaRPr lang="en-US" dirty="0">
              <a:latin typeface="Times New Roman" charset="0"/>
            </a:endParaRPr>
          </a:p>
        </p:txBody>
      </p:sp>
    </p:spTree>
    <p:extLst>
      <p:ext uri="{BB962C8B-B14F-4D97-AF65-F5344CB8AC3E}">
        <p14:creationId xmlns:p14="http://schemas.microsoft.com/office/powerpoint/2010/main" val="17519448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7138D1AB-B78C-F747-8AB2-63437DC47D0E}" type="slidenum">
              <a:rPr lang="en-US">
                <a:solidFill>
                  <a:srgbClr val="000000"/>
                </a:solidFill>
                <a:latin typeface="Times New Roman" charset="0"/>
              </a:rPr>
              <a:pPr eaLnBrk="1" hangingPunct="1"/>
              <a:t>17</a:t>
            </a:fld>
            <a:endParaRPr lang="en-US">
              <a:solidFill>
                <a:srgbClr val="000000"/>
              </a:solidFill>
              <a:latin typeface="Times New Roman" charset="0"/>
            </a:endParaRPr>
          </a:p>
        </p:txBody>
      </p:sp>
      <p:sp>
        <p:nvSpPr>
          <p:cNvPr id="47107"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47108"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39816234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01837BDD-E797-3844-91AB-B35EC6F08725}" type="slidenum">
              <a:rPr lang="en-US">
                <a:solidFill>
                  <a:srgbClr val="000000"/>
                </a:solidFill>
                <a:latin typeface="Times New Roman" charset="0"/>
              </a:rPr>
              <a:pPr eaLnBrk="1" hangingPunct="1"/>
              <a:t>18</a:t>
            </a:fld>
            <a:endParaRPr lang="en-US">
              <a:solidFill>
                <a:srgbClr val="000000"/>
              </a:solidFill>
              <a:latin typeface="Times New Roman" charset="0"/>
            </a:endParaRPr>
          </a:p>
        </p:txBody>
      </p:sp>
      <p:sp>
        <p:nvSpPr>
          <p:cNvPr id="48131"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48132"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11011018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DEDD00D8-C8F2-B04E-B52A-DA412F62FD3C}" type="slidenum">
              <a:rPr lang="en-US">
                <a:solidFill>
                  <a:srgbClr val="000000"/>
                </a:solidFill>
                <a:latin typeface="Times New Roman" charset="0"/>
              </a:rPr>
              <a:pPr eaLnBrk="1" hangingPunct="1"/>
              <a:t>19</a:t>
            </a:fld>
            <a:endParaRPr lang="en-US">
              <a:solidFill>
                <a:srgbClr val="000000"/>
              </a:solidFill>
              <a:latin typeface="Times New Roman" charset="0"/>
            </a:endParaRPr>
          </a:p>
        </p:txBody>
      </p:sp>
      <p:sp>
        <p:nvSpPr>
          <p:cNvPr id="49155"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49156"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sz="1200" b="0" i="0" kern="1200" dirty="0" smtClean="0">
                <a:solidFill>
                  <a:srgbClr val="000000"/>
                </a:solidFill>
                <a:effectLst/>
                <a:latin typeface="Times New Roman" pitchFamily="16" charset="0"/>
                <a:ea typeface="ＭＳ Ｐゴシック" charset="0"/>
                <a:cs typeface="+mn-cs"/>
              </a:rPr>
              <a:t>It assigns the "local" end's port number.</a:t>
            </a:r>
          </a:p>
          <a:p>
            <a:r>
              <a:rPr lang="en-US" sz="1200" b="0" i="0" kern="1200" dirty="0" smtClean="0">
                <a:solidFill>
                  <a:srgbClr val="000000"/>
                </a:solidFill>
                <a:effectLst/>
                <a:latin typeface="Times New Roman" pitchFamily="16" charset="0"/>
                <a:ea typeface="ＭＳ Ｐゴシック" charset="0"/>
                <a:cs typeface="+mn-cs"/>
              </a:rPr>
              <a:t>For a server socket, this is the ultimate way to go - it is exactly what is needed: have your socket be bound to port 80 for a web server, for example.</a:t>
            </a:r>
          </a:p>
          <a:p>
            <a:r>
              <a:rPr lang="en-US" sz="1200" b="0" i="0" kern="1200" dirty="0" smtClean="0">
                <a:solidFill>
                  <a:srgbClr val="000000"/>
                </a:solidFill>
                <a:effectLst/>
                <a:latin typeface="Times New Roman" pitchFamily="16" charset="0"/>
                <a:ea typeface="ＭＳ Ｐゴシック" charset="0"/>
                <a:cs typeface="+mn-cs"/>
              </a:rPr>
              <a:t>For a client socket, however, the local address and port is normally not of importance. So you don't bind(). If the server restricts its clients to maybe have a certain port number, or a port number out of a given range, you can use bind() on client side as well.</a:t>
            </a:r>
          </a:p>
          <a:p>
            <a:r>
              <a:rPr lang="en-US" sz="1200" b="0" i="0" kern="1200" dirty="0" smtClean="0">
                <a:solidFill>
                  <a:srgbClr val="000000"/>
                </a:solidFill>
                <a:effectLst/>
                <a:latin typeface="Times New Roman" pitchFamily="16" charset="0"/>
                <a:ea typeface="ＭＳ Ｐゴシック" charset="0"/>
                <a:cs typeface="+mn-cs"/>
              </a:rPr>
              <a:t>On the other hand, you might as well be able to listen() on a socket where you haven't called bind() (actually I'm not sure about that, but it would make sense). In this scenario, your server port would be random, and the server process would communicate its port via a different means to the client. Imagine a "double-connection" protocol such as FTP, where you have a control connection and a data connection. The port the data connection listens on is completely arbitrary, but must be communicated to the other side. So the "automatically determined port" is used and communicated</a:t>
            </a:r>
          </a:p>
          <a:p>
            <a:endParaRPr lang="en-US" dirty="0">
              <a:latin typeface="Times New Roman" charset="0"/>
            </a:endParaRPr>
          </a:p>
        </p:txBody>
      </p:sp>
    </p:spTree>
    <p:extLst>
      <p:ext uri="{BB962C8B-B14F-4D97-AF65-F5344CB8AC3E}">
        <p14:creationId xmlns:p14="http://schemas.microsoft.com/office/powerpoint/2010/main" val="387613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87DA4AE9-9102-E94D-892B-FAD9C3257371}" type="slidenum">
              <a:rPr lang="en-US">
                <a:solidFill>
                  <a:srgbClr val="000000"/>
                </a:solidFill>
                <a:latin typeface="Times New Roman" charset="0"/>
              </a:rPr>
              <a:pPr eaLnBrk="1" hangingPunct="1"/>
              <a:t>2</a:t>
            </a:fld>
            <a:endParaRPr lang="en-US">
              <a:solidFill>
                <a:srgbClr val="000000"/>
              </a:solidFill>
              <a:latin typeface="Times New Roman" charset="0"/>
            </a:endParaRPr>
          </a:p>
        </p:txBody>
      </p:sp>
      <p:sp>
        <p:nvSpPr>
          <p:cNvPr id="31747"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1748"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sz="1200" b="0" i="0" kern="1200" dirty="0" smtClean="0">
                <a:solidFill>
                  <a:srgbClr val="000000"/>
                </a:solidFill>
                <a:effectLst/>
                <a:latin typeface="Times New Roman" pitchFamily="16" charset="0"/>
                <a:ea typeface="ＭＳ Ｐゴシック" charset="0"/>
                <a:cs typeface="+mn-cs"/>
              </a:rPr>
              <a:t>Sockets are communication points on the same or different computers to exchange data. Sockets are supported by Unix, Windows, Mac, and many other operating system.</a:t>
            </a:r>
          </a:p>
          <a:p>
            <a:r>
              <a:rPr lang="en-US" sz="1200" b="0" i="0" kern="1200" dirty="0" smtClean="0">
                <a:solidFill>
                  <a:srgbClr val="000000"/>
                </a:solidFill>
                <a:effectLst/>
                <a:latin typeface="Times New Roman" pitchFamily="16" charset="0"/>
                <a:ea typeface="ＭＳ Ｐゴシック" charset="0"/>
                <a:cs typeface="+mn-cs"/>
              </a:rPr>
              <a:t>The tutorial provides a strong foundation by covering basic topics such as network addresses, host names, architecture, ports and services before moving into network address functions and explaining how to write client/server codes using sockets.</a:t>
            </a:r>
          </a:p>
          <a:p>
            <a:r>
              <a:rPr lang="en-US" dirty="0" smtClean="0"/>
              <a:t/>
            </a:r>
            <a:br>
              <a:rPr lang="en-US" dirty="0" smtClean="0"/>
            </a:br>
            <a:endParaRPr lang="en-US" dirty="0" smtClean="0">
              <a:latin typeface="Times New Roman" charset="0"/>
            </a:endParaRPr>
          </a:p>
          <a:p>
            <a:endParaRPr lang="en-US" dirty="0">
              <a:latin typeface="Times New Roman" charset="0"/>
            </a:endParaRPr>
          </a:p>
        </p:txBody>
      </p:sp>
    </p:spTree>
    <p:extLst>
      <p:ext uri="{BB962C8B-B14F-4D97-AF65-F5344CB8AC3E}">
        <p14:creationId xmlns:p14="http://schemas.microsoft.com/office/powerpoint/2010/main" val="32004164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D778DE26-0BD7-294E-895C-302E0ADC4D05}" type="slidenum">
              <a:rPr lang="en-US">
                <a:solidFill>
                  <a:srgbClr val="000000"/>
                </a:solidFill>
                <a:latin typeface="Times New Roman" charset="0"/>
              </a:rPr>
              <a:pPr eaLnBrk="1" hangingPunct="1"/>
              <a:t>20</a:t>
            </a:fld>
            <a:endParaRPr lang="en-US">
              <a:solidFill>
                <a:srgbClr val="000000"/>
              </a:solidFill>
              <a:latin typeface="Times New Roman" charset="0"/>
            </a:endParaRPr>
          </a:p>
        </p:txBody>
      </p:sp>
      <p:sp>
        <p:nvSpPr>
          <p:cNvPr id="50179"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50180"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1627084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F4838562-2B97-1348-BB61-99EB0BAE8958}" type="slidenum">
              <a:rPr lang="en-US">
                <a:solidFill>
                  <a:srgbClr val="000000"/>
                </a:solidFill>
                <a:latin typeface="Times New Roman" charset="0"/>
              </a:rPr>
              <a:pPr eaLnBrk="1" hangingPunct="1"/>
              <a:t>21</a:t>
            </a:fld>
            <a:endParaRPr lang="en-US">
              <a:solidFill>
                <a:srgbClr val="000000"/>
              </a:solidFill>
              <a:latin typeface="Times New Roman" charset="0"/>
            </a:endParaRPr>
          </a:p>
        </p:txBody>
      </p:sp>
      <p:sp>
        <p:nvSpPr>
          <p:cNvPr id="51203"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51204"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9129390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CF902506-F20E-6D41-A1B8-E7FCC9009EAE}" type="slidenum">
              <a:rPr lang="en-US">
                <a:solidFill>
                  <a:srgbClr val="000000"/>
                </a:solidFill>
                <a:latin typeface="Times New Roman" charset="0"/>
              </a:rPr>
              <a:pPr eaLnBrk="1" hangingPunct="1"/>
              <a:t>22</a:t>
            </a:fld>
            <a:endParaRPr lang="en-US">
              <a:solidFill>
                <a:srgbClr val="000000"/>
              </a:solidFill>
              <a:latin typeface="Times New Roman" charset="0"/>
            </a:endParaRPr>
          </a:p>
        </p:txBody>
      </p:sp>
      <p:sp>
        <p:nvSpPr>
          <p:cNvPr id="52227"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52228"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331616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AEF8C572-63C5-3341-8754-89433C311247}" type="slidenum">
              <a:rPr lang="en-US">
                <a:solidFill>
                  <a:srgbClr val="000000"/>
                </a:solidFill>
                <a:latin typeface="Times New Roman" charset="0"/>
              </a:rPr>
              <a:pPr eaLnBrk="1" hangingPunct="1"/>
              <a:t>23</a:t>
            </a:fld>
            <a:endParaRPr lang="en-US">
              <a:solidFill>
                <a:srgbClr val="000000"/>
              </a:solidFill>
              <a:latin typeface="Times New Roman" charset="0"/>
            </a:endParaRPr>
          </a:p>
        </p:txBody>
      </p:sp>
      <p:sp>
        <p:nvSpPr>
          <p:cNvPr id="53251"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53252"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33601442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D795FEC0-DE37-7640-BC6D-EAF85F89C1BD}" type="slidenum">
              <a:rPr lang="en-US">
                <a:solidFill>
                  <a:srgbClr val="000000"/>
                </a:solidFill>
                <a:latin typeface="Times New Roman" charset="0"/>
              </a:rPr>
              <a:pPr eaLnBrk="1" hangingPunct="1"/>
              <a:t>24</a:t>
            </a:fld>
            <a:endParaRPr lang="en-US">
              <a:solidFill>
                <a:srgbClr val="000000"/>
              </a:solidFill>
              <a:latin typeface="Times New Roman" charset="0"/>
            </a:endParaRPr>
          </a:p>
        </p:txBody>
      </p:sp>
      <p:sp>
        <p:nvSpPr>
          <p:cNvPr id="54275"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54276"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38805529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01500219-54E6-3D48-A5E1-BD44AB864B1A}" type="slidenum">
              <a:rPr lang="en-US">
                <a:solidFill>
                  <a:srgbClr val="000000"/>
                </a:solidFill>
                <a:latin typeface="Times New Roman" charset="0"/>
              </a:rPr>
              <a:pPr eaLnBrk="1" hangingPunct="1"/>
              <a:t>25</a:t>
            </a:fld>
            <a:endParaRPr lang="en-US">
              <a:solidFill>
                <a:srgbClr val="000000"/>
              </a:solidFill>
              <a:latin typeface="Times New Roman" charset="0"/>
            </a:endParaRPr>
          </a:p>
        </p:txBody>
      </p:sp>
      <p:sp>
        <p:nvSpPr>
          <p:cNvPr id="55299"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55300"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sz="1200" b="0" i="0" kern="1200" dirty="0" smtClean="0">
                <a:solidFill>
                  <a:srgbClr val="000000"/>
                </a:solidFill>
                <a:effectLst/>
                <a:latin typeface="Times New Roman" pitchFamily="16" charset="0"/>
                <a:ea typeface="ＭＳ Ｐゴシック" charset="0"/>
                <a:cs typeface="+mn-cs"/>
              </a:rPr>
              <a:t/>
            </a:r>
            <a:br>
              <a:rPr lang="en-US" sz="1200" b="0" i="0" kern="1200" dirty="0" smtClean="0">
                <a:solidFill>
                  <a:srgbClr val="000000"/>
                </a:solidFill>
                <a:effectLst/>
                <a:latin typeface="Times New Roman" pitchFamily="16" charset="0"/>
                <a:ea typeface="ＭＳ Ｐゴシック" charset="0"/>
                <a:cs typeface="+mn-cs"/>
              </a:rPr>
            </a:br>
            <a:r>
              <a:rPr lang="en-US" sz="1200" b="0" i="0" kern="1200" dirty="0" smtClean="0">
                <a:solidFill>
                  <a:srgbClr val="000000"/>
                </a:solidFill>
                <a:effectLst/>
                <a:latin typeface="Times New Roman" pitchFamily="16" charset="0"/>
                <a:ea typeface="ＭＳ Ｐゴシック" charset="0"/>
                <a:cs typeface="+mn-cs"/>
              </a:rPr>
              <a:t>Socket address structures are an integral part of every network program. We allocate them, fill them in, and pass pointers to them to various socket functions. Sometimes we pass a pointer to one of these structures to a socket function and it fills in the contents.</a:t>
            </a:r>
          </a:p>
          <a:p>
            <a:r>
              <a:rPr lang="en-US" sz="1200" b="0" i="0" kern="1200" dirty="0" smtClean="0">
                <a:solidFill>
                  <a:srgbClr val="000000"/>
                </a:solidFill>
                <a:effectLst/>
                <a:latin typeface="Times New Roman" pitchFamily="16" charset="0"/>
                <a:ea typeface="ＭＳ Ｐゴシック" charset="0"/>
                <a:cs typeface="+mn-cs"/>
              </a:rPr>
              <a:t>We always pass these structures by reference (i.e., we pass a pointer to the structure, not the structure itself), and we always pass the size of the structure as another argument.</a:t>
            </a:r>
          </a:p>
          <a:p>
            <a:r>
              <a:rPr lang="en-US" sz="1200" b="0" i="0" kern="1200" dirty="0" smtClean="0">
                <a:solidFill>
                  <a:srgbClr val="000000"/>
                </a:solidFill>
                <a:effectLst/>
                <a:latin typeface="Times New Roman" pitchFamily="16" charset="0"/>
                <a:ea typeface="ＭＳ Ｐゴシック" charset="0"/>
                <a:cs typeface="+mn-cs"/>
              </a:rPr>
              <a:t>When a socket function fills in a structure, the length is also passed by reference, so that its value can be updated by the function. We call these value-result arguments.</a:t>
            </a:r>
          </a:p>
          <a:p>
            <a:r>
              <a:rPr lang="en-US" sz="1200" b="0" i="0" kern="1200" dirty="0" smtClean="0">
                <a:solidFill>
                  <a:srgbClr val="000000"/>
                </a:solidFill>
                <a:effectLst/>
                <a:latin typeface="Times New Roman" pitchFamily="16" charset="0"/>
                <a:ea typeface="ＭＳ Ｐゴシック" charset="0"/>
                <a:cs typeface="+mn-cs"/>
              </a:rPr>
              <a:t>Always, set the structure variables to NULL (i.e., '\0') by using </a:t>
            </a:r>
            <a:r>
              <a:rPr lang="en-US" sz="1200" b="0" i="0" kern="1200" dirty="0" err="1" smtClean="0">
                <a:solidFill>
                  <a:srgbClr val="000000"/>
                </a:solidFill>
                <a:effectLst/>
                <a:latin typeface="Times New Roman" pitchFamily="16" charset="0"/>
                <a:ea typeface="ＭＳ Ｐゴシック" charset="0"/>
                <a:cs typeface="+mn-cs"/>
              </a:rPr>
              <a:t>memset</a:t>
            </a:r>
            <a:r>
              <a:rPr lang="en-US" sz="1200" b="0" i="0" kern="1200" dirty="0" smtClean="0">
                <a:solidFill>
                  <a:srgbClr val="000000"/>
                </a:solidFill>
                <a:effectLst/>
                <a:latin typeface="Times New Roman" pitchFamily="16" charset="0"/>
                <a:ea typeface="ＭＳ Ｐゴシック" charset="0"/>
                <a:cs typeface="+mn-cs"/>
              </a:rPr>
              <a:t>() for </a:t>
            </a:r>
            <a:r>
              <a:rPr lang="en-US" sz="1200" b="0" i="0" kern="1200" dirty="0" err="1" smtClean="0">
                <a:solidFill>
                  <a:srgbClr val="000000"/>
                </a:solidFill>
                <a:effectLst/>
                <a:latin typeface="Times New Roman" pitchFamily="16" charset="0"/>
                <a:ea typeface="ＭＳ Ｐゴシック" charset="0"/>
                <a:cs typeface="+mn-cs"/>
              </a:rPr>
              <a:t>bzero</a:t>
            </a:r>
            <a:r>
              <a:rPr lang="en-US" sz="1200" b="0" i="0" kern="1200" dirty="0" smtClean="0">
                <a:solidFill>
                  <a:srgbClr val="000000"/>
                </a:solidFill>
                <a:effectLst/>
                <a:latin typeface="Times New Roman" pitchFamily="16" charset="0"/>
                <a:ea typeface="ＭＳ Ｐゴシック" charset="0"/>
                <a:cs typeface="+mn-cs"/>
              </a:rPr>
              <a:t>() functions, otherwise it may get unexpected junk values in your structure.</a:t>
            </a:r>
          </a:p>
          <a:p>
            <a:r>
              <a:rPr lang="en-US" dirty="0" smtClean="0"/>
              <a:t/>
            </a:r>
            <a:br>
              <a:rPr lang="en-US" dirty="0" smtClean="0"/>
            </a:br>
            <a:endParaRPr lang="en-US" dirty="0" smtClean="0">
              <a:latin typeface="Times New Roman" charset="0"/>
            </a:endParaRPr>
          </a:p>
          <a:p>
            <a:endParaRPr lang="en-US" dirty="0">
              <a:latin typeface="Times New Roman" charset="0"/>
            </a:endParaRPr>
          </a:p>
        </p:txBody>
      </p:sp>
    </p:spTree>
    <p:extLst>
      <p:ext uri="{BB962C8B-B14F-4D97-AF65-F5344CB8AC3E}">
        <p14:creationId xmlns:p14="http://schemas.microsoft.com/office/powerpoint/2010/main" val="42168278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7B238B54-24FE-4742-B776-068B21680934}" type="slidenum">
              <a:rPr lang="en-US">
                <a:solidFill>
                  <a:srgbClr val="000000"/>
                </a:solidFill>
                <a:latin typeface="Times New Roman" charset="0"/>
              </a:rPr>
              <a:pPr eaLnBrk="1" hangingPunct="1"/>
              <a:t>26</a:t>
            </a:fld>
            <a:endParaRPr lang="en-US">
              <a:solidFill>
                <a:srgbClr val="000000"/>
              </a:solidFill>
              <a:latin typeface="Times New Roman" charset="0"/>
            </a:endParaRPr>
          </a:p>
        </p:txBody>
      </p:sp>
      <p:sp>
        <p:nvSpPr>
          <p:cNvPr id="56323"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56324"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40097525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36069686-3851-E346-9057-AD28E65D9075}" type="slidenum">
              <a:rPr lang="en-US">
                <a:solidFill>
                  <a:srgbClr val="000000"/>
                </a:solidFill>
                <a:latin typeface="Times New Roman" charset="0"/>
              </a:rPr>
              <a:pPr eaLnBrk="1" hangingPunct="1"/>
              <a:t>27</a:t>
            </a:fld>
            <a:endParaRPr lang="en-US">
              <a:solidFill>
                <a:srgbClr val="000000"/>
              </a:solidFill>
              <a:latin typeface="Times New Roman" charset="0"/>
            </a:endParaRPr>
          </a:p>
        </p:txBody>
      </p:sp>
      <p:sp>
        <p:nvSpPr>
          <p:cNvPr id="57347"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57348"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10009691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36069686-3851-E346-9057-AD28E65D9075}" type="slidenum">
              <a:rPr lang="en-US">
                <a:solidFill>
                  <a:srgbClr val="000000"/>
                </a:solidFill>
                <a:latin typeface="Times New Roman" charset="0"/>
              </a:rPr>
              <a:pPr eaLnBrk="1" hangingPunct="1"/>
              <a:t>28</a:t>
            </a:fld>
            <a:endParaRPr lang="en-US">
              <a:solidFill>
                <a:srgbClr val="000000"/>
              </a:solidFill>
              <a:latin typeface="Times New Roman" charset="0"/>
            </a:endParaRPr>
          </a:p>
        </p:txBody>
      </p:sp>
      <p:sp>
        <p:nvSpPr>
          <p:cNvPr id="57347"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57348"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dirty="0">
              <a:latin typeface="Times New Roman" charset="0"/>
            </a:endParaRPr>
          </a:p>
        </p:txBody>
      </p:sp>
    </p:spTree>
    <p:extLst>
      <p:ext uri="{BB962C8B-B14F-4D97-AF65-F5344CB8AC3E}">
        <p14:creationId xmlns:p14="http://schemas.microsoft.com/office/powerpoint/2010/main" val="2488101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448D8C04-40D1-CC42-9D68-923A354F91C0}" type="slidenum">
              <a:rPr lang="en-US">
                <a:solidFill>
                  <a:srgbClr val="000000"/>
                </a:solidFill>
                <a:latin typeface="Times New Roman" charset="0"/>
              </a:rPr>
              <a:pPr eaLnBrk="1" hangingPunct="1"/>
              <a:t>3</a:t>
            </a:fld>
            <a:endParaRPr lang="en-US">
              <a:solidFill>
                <a:srgbClr val="000000"/>
              </a:solidFill>
              <a:latin typeface="Times New Roman" charset="0"/>
            </a:endParaRPr>
          </a:p>
        </p:txBody>
      </p:sp>
      <p:sp>
        <p:nvSpPr>
          <p:cNvPr id="32771"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2772"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4090608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0C351C29-88FA-2A4B-8A68-7A38AEEB69A0}" type="slidenum">
              <a:rPr lang="en-US">
                <a:solidFill>
                  <a:srgbClr val="000000"/>
                </a:solidFill>
                <a:latin typeface="Times New Roman" charset="0"/>
              </a:rPr>
              <a:pPr eaLnBrk="1" hangingPunct="1"/>
              <a:t>4</a:t>
            </a:fld>
            <a:endParaRPr lang="en-US">
              <a:solidFill>
                <a:srgbClr val="000000"/>
              </a:solidFill>
              <a:latin typeface="Times New Roman" charset="0"/>
            </a:endParaRPr>
          </a:p>
        </p:txBody>
      </p:sp>
      <p:sp>
        <p:nvSpPr>
          <p:cNvPr id="33795"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3796"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dirty="0">
              <a:latin typeface="Times New Roman" charset="0"/>
            </a:endParaRPr>
          </a:p>
        </p:txBody>
      </p:sp>
    </p:spTree>
    <p:extLst>
      <p:ext uri="{BB962C8B-B14F-4D97-AF65-F5344CB8AC3E}">
        <p14:creationId xmlns:p14="http://schemas.microsoft.com/office/powerpoint/2010/main" val="2585945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83792FA7-5D1B-354C-8210-2FEE5642B050}" type="slidenum">
              <a:rPr lang="en-US">
                <a:solidFill>
                  <a:srgbClr val="000000"/>
                </a:solidFill>
                <a:latin typeface="Times New Roman" charset="0"/>
              </a:rPr>
              <a:pPr eaLnBrk="1" hangingPunct="1"/>
              <a:t>5</a:t>
            </a:fld>
            <a:endParaRPr lang="en-US">
              <a:solidFill>
                <a:srgbClr val="000000"/>
              </a:solidFill>
              <a:latin typeface="Times New Roman" charset="0"/>
            </a:endParaRPr>
          </a:p>
        </p:txBody>
      </p:sp>
      <p:sp>
        <p:nvSpPr>
          <p:cNvPr id="34819"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4820"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956312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9793AA2B-04CF-A54D-BCF1-57ED6452640B}" type="slidenum">
              <a:rPr lang="en-US">
                <a:solidFill>
                  <a:srgbClr val="000000"/>
                </a:solidFill>
                <a:latin typeface="Times New Roman" charset="0"/>
              </a:rPr>
              <a:pPr eaLnBrk="1" hangingPunct="1"/>
              <a:t>6</a:t>
            </a:fld>
            <a:endParaRPr lang="en-US">
              <a:solidFill>
                <a:srgbClr val="000000"/>
              </a:solidFill>
              <a:latin typeface="Times New Roman" charset="0"/>
            </a:endParaRPr>
          </a:p>
        </p:txBody>
      </p:sp>
      <p:sp>
        <p:nvSpPr>
          <p:cNvPr id="35843"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5844"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r>
              <a:rPr lang="en-US" sz="1200" b="0" i="0" kern="1200" dirty="0" smtClean="0">
                <a:solidFill>
                  <a:srgbClr val="000000"/>
                </a:solidFill>
                <a:effectLst/>
                <a:latin typeface="Times New Roman" pitchFamily="16" charset="0"/>
                <a:ea typeface="ＭＳ Ｐゴシック" charset="0"/>
                <a:cs typeface="+mn-cs"/>
              </a:rPr>
              <a:t>Sockets allow communication between two different processes on the same or different machines. To be more precise, it's a way to talk to other computers using standard Unix file descriptors. In Unix, every I/O action is done by writing or reading a file descriptor. A file descriptor is just an integer associated with an open file and it can be a network connection, a text file, a terminal, or something else.</a:t>
            </a:r>
          </a:p>
          <a:p>
            <a:r>
              <a:rPr lang="en-US" sz="1200" b="0" i="0" kern="1200" dirty="0" smtClean="0">
                <a:solidFill>
                  <a:srgbClr val="000000"/>
                </a:solidFill>
                <a:effectLst/>
                <a:latin typeface="Times New Roman" pitchFamily="16" charset="0"/>
                <a:ea typeface="ＭＳ Ｐゴシック" charset="0"/>
                <a:cs typeface="+mn-cs"/>
              </a:rPr>
              <a:t>To a programmer, a socket looks and behaves much like a low-level file descriptor. This is because commands such as read() and write() work with sockets in the same way they do with files and pipes.</a:t>
            </a:r>
          </a:p>
          <a:p>
            <a:endParaRPr lang="en-US" dirty="0">
              <a:latin typeface="Times New Roman" charset="0"/>
            </a:endParaRPr>
          </a:p>
        </p:txBody>
      </p:sp>
    </p:spTree>
    <p:extLst>
      <p:ext uri="{BB962C8B-B14F-4D97-AF65-F5344CB8AC3E}">
        <p14:creationId xmlns:p14="http://schemas.microsoft.com/office/powerpoint/2010/main" val="2993695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283A3E56-35C3-0C4D-9CC4-859D977DCC8A}" type="slidenum">
              <a:rPr lang="en-US">
                <a:solidFill>
                  <a:srgbClr val="000000"/>
                </a:solidFill>
                <a:latin typeface="Times New Roman" charset="0"/>
              </a:rPr>
              <a:pPr eaLnBrk="1" hangingPunct="1"/>
              <a:t>7</a:t>
            </a:fld>
            <a:endParaRPr lang="en-US">
              <a:solidFill>
                <a:srgbClr val="000000"/>
              </a:solidFill>
              <a:latin typeface="Times New Roman" charset="0"/>
            </a:endParaRPr>
          </a:p>
        </p:txBody>
      </p:sp>
      <p:sp>
        <p:nvSpPr>
          <p:cNvPr id="36867"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6868"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199981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CA0ABACE-5B63-294E-A6B4-9D3D4028D4E5}" type="slidenum">
              <a:rPr lang="en-US">
                <a:solidFill>
                  <a:srgbClr val="000000"/>
                </a:solidFill>
                <a:latin typeface="Times New Roman" charset="0"/>
              </a:rPr>
              <a:pPr eaLnBrk="1" hangingPunct="1"/>
              <a:t>8</a:t>
            </a:fld>
            <a:endParaRPr lang="en-US">
              <a:solidFill>
                <a:srgbClr val="000000"/>
              </a:solidFill>
              <a:latin typeface="Times New Roman" charset="0"/>
            </a:endParaRPr>
          </a:p>
        </p:txBody>
      </p:sp>
      <p:sp>
        <p:nvSpPr>
          <p:cNvPr id="37891"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7892"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820375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8"/>
          <p:cNvSpPr>
            <a:spLocks noGrp="1" noChangeArrowheads="1"/>
          </p:cNvSpPr>
          <p:nvPr>
            <p:ph type="sldNum"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a:solidFill>
                  <a:schemeClr val="bg1"/>
                </a:solidFill>
                <a:latin typeface="Arial" charset="0"/>
                <a:ea typeface="ＭＳ Ｐゴシック" charset="0"/>
                <a:cs typeface="Arial" charset="0"/>
              </a:defRPr>
            </a:lvl1pPr>
            <a:lvl2pPr eaLnBrk="0" hangingPunct="0">
              <a:tabLst>
                <a:tab pos="723900" algn="l"/>
                <a:tab pos="1447800" algn="l"/>
                <a:tab pos="2171700" algn="l"/>
                <a:tab pos="2895600" algn="l"/>
              </a:tabLst>
              <a:defRPr>
                <a:solidFill>
                  <a:schemeClr val="bg1"/>
                </a:solidFill>
                <a:latin typeface="Arial" charset="0"/>
                <a:ea typeface="Arial" charset="0"/>
                <a:cs typeface="Arial" charset="0"/>
              </a:defRPr>
            </a:lvl2pPr>
            <a:lvl3pPr eaLnBrk="0" hangingPunct="0">
              <a:tabLst>
                <a:tab pos="723900" algn="l"/>
                <a:tab pos="1447800" algn="l"/>
                <a:tab pos="2171700" algn="l"/>
                <a:tab pos="2895600" algn="l"/>
              </a:tabLst>
              <a:defRPr>
                <a:solidFill>
                  <a:schemeClr val="bg1"/>
                </a:solidFill>
                <a:latin typeface="Arial" charset="0"/>
                <a:ea typeface="Arial" charset="0"/>
                <a:cs typeface="Arial" charset="0"/>
              </a:defRPr>
            </a:lvl3pPr>
            <a:lvl4pPr eaLnBrk="0" hangingPunct="0">
              <a:tabLst>
                <a:tab pos="723900" algn="l"/>
                <a:tab pos="1447800" algn="l"/>
                <a:tab pos="2171700" algn="l"/>
                <a:tab pos="2895600" algn="l"/>
              </a:tabLst>
              <a:defRPr>
                <a:solidFill>
                  <a:schemeClr val="bg1"/>
                </a:solidFill>
                <a:latin typeface="Arial" charset="0"/>
                <a:ea typeface="Arial" charset="0"/>
                <a:cs typeface="Arial" charset="0"/>
              </a:defRPr>
            </a:lvl4pPr>
            <a:lvl5pPr eaLnBrk="0" hangingPunct="0">
              <a:tabLst>
                <a:tab pos="723900" algn="l"/>
                <a:tab pos="1447800" algn="l"/>
                <a:tab pos="2171700" algn="l"/>
                <a:tab pos="28956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a:solidFill>
                  <a:schemeClr val="bg1"/>
                </a:solidFill>
                <a:latin typeface="Arial" charset="0"/>
                <a:ea typeface="Arial" charset="0"/>
                <a:cs typeface="Arial" charset="0"/>
              </a:defRPr>
            </a:lvl9pPr>
          </a:lstStyle>
          <a:p>
            <a:pPr eaLnBrk="1" hangingPunct="1"/>
            <a:fld id="{59675ECF-964A-864B-937C-0B84A2C8294C}" type="slidenum">
              <a:rPr lang="en-US">
                <a:solidFill>
                  <a:srgbClr val="000000"/>
                </a:solidFill>
                <a:latin typeface="Times New Roman" charset="0"/>
              </a:rPr>
              <a:pPr eaLnBrk="1" hangingPunct="1"/>
              <a:t>9</a:t>
            </a:fld>
            <a:endParaRPr lang="en-US">
              <a:solidFill>
                <a:srgbClr val="000000"/>
              </a:solidFill>
              <a:latin typeface="Times New Roman" charset="0"/>
            </a:endParaRPr>
          </a:p>
        </p:txBody>
      </p:sp>
      <p:sp>
        <p:nvSpPr>
          <p:cNvPr id="38915" name="Rectangle 1"/>
          <p:cNvSpPr>
            <a:spLocks noGrp="1" noRot="1" noChangeAspect="1" noChangeArrowheads="1" noTextEdit="1"/>
          </p:cNvSpPr>
          <p:nvPr>
            <p:ph type="sldImg"/>
          </p:nvPr>
        </p:nvSpPr>
        <p:spPr>
          <a:xfrm>
            <a:off x="1177925" y="696913"/>
            <a:ext cx="4641850" cy="3481387"/>
          </a:xfrm>
          <a:solidFill>
            <a:srgbClr val="FFFFFF"/>
          </a:solidFill>
          <a:ln/>
        </p:spPr>
      </p:sp>
      <p:sp>
        <p:nvSpPr>
          <p:cNvPr id="38916" name="Rectangle 2"/>
          <p:cNvSpPr>
            <a:spLocks noGrp="1" noChangeArrowheads="1"/>
          </p:cNvSpPr>
          <p:nvPr>
            <p:ph type="body" idx="1"/>
          </p:nvPr>
        </p:nvSpPr>
        <p:spPr>
          <a:xfrm>
            <a:off x="700088" y="4410075"/>
            <a:ext cx="5595937" cy="4176713"/>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anchor="ctr"/>
          <a:lstStyle/>
          <a:p>
            <a:endParaRPr lang="en-US">
              <a:latin typeface="Times New Roman" charset="0"/>
            </a:endParaRPr>
          </a:p>
        </p:txBody>
      </p:sp>
    </p:spTree>
    <p:extLst>
      <p:ext uri="{BB962C8B-B14F-4D97-AF65-F5344CB8AC3E}">
        <p14:creationId xmlns:p14="http://schemas.microsoft.com/office/powerpoint/2010/main" val="2280807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04027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008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73025"/>
            <a:ext cx="2055812"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3025"/>
            <a:ext cx="6018213"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7241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69225" cy="1189038"/>
          </a:xfrm>
        </p:spPr>
        <p:txBody>
          <a:bodyPr/>
          <a:lstStyle/>
          <a:p>
            <a:r>
              <a:rPr lang="en-US" smtClean="0"/>
              <a:t>Click to edit Master title style</a:t>
            </a:r>
            <a:endParaRPr lang="en-US"/>
          </a:p>
        </p:txBody>
      </p:sp>
    </p:spTree>
    <p:extLst>
      <p:ext uri="{BB962C8B-B14F-4D97-AF65-F5344CB8AC3E}">
        <p14:creationId xmlns:p14="http://schemas.microsoft.com/office/powerpoint/2010/main" val="4064815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856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75309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7013" cy="4797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447800"/>
            <a:ext cx="4037012" cy="4797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6909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482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11644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5504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56245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471758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1295400"/>
          </a:xfrm>
          <a:prstGeom prst="rect">
            <a:avLst/>
          </a:prstGeom>
          <a:solidFill>
            <a:srgbClr val="CCFFFF"/>
          </a:solidFill>
          <a:ln w="9525">
            <a:noFill/>
            <a:round/>
            <a:headEnd/>
            <a:tailEnd/>
          </a:ln>
          <a:effectLst/>
        </p:spPr>
        <p:txBody>
          <a:bodyPr wrap="none" anchor="ctr"/>
          <a:lstStyle/>
          <a:p>
            <a:pPr>
              <a:buFont typeface="Times New Roman" pitchFamily="16" charset="0"/>
              <a:buNone/>
              <a:defRPr/>
            </a:pPr>
            <a:endParaRPr lang="en-US">
              <a:ea typeface="+mn-ea"/>
            </a:endParaRPr>
          </a:p>
        </p:txBody>
      </p:sp>
      <p:sp>
        <p:nvSpPr>
          <p:cNvPr id="1027" name="Rectangle 2"/>
          <p:cNvSpPr>
            <a:spLocks noGrp="1" noChangeArrowheads="1"/>
          </p:cNvSpPr>
          <p:nvPr>
            <p:ph type="title"/>
          </p:nvPr>
        </p:nvSpPr>
        <p:spPr bwMode="auto">
          <a:xfrm>
            <a:off x="457200" y="73025"/>
            <a:ext cx="8226425" cy="1189038"/>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t>Click to edit the title text format</a:t>
            </a:r>
          </a:p>
        </p:txBody>
      </p:sp>
      <p:sp>
        <p:nvSpPr>
          <p:cNvPr id="1028" name="Rectangle 3"/>
          <p:cNvSpPr>
            <a:spLocks noGrp="1" noChangeArrowheads="1"/>
          </p:cNvSpPr>
          <p:nvPr>
            <p:ph type="body" idx="1"/>
          </p:nvPr>
        </p:nvSpPr>
        <p:spPr bwMode="auto">
          <a:xfrm>
            <a:off x="457200" y="1447800"/>
            <a:ext cx="8226425" cy="4797425"/>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2" name="Line 4"/>
          <p:cNvSpPr>
            <a:spLocks noChangeShapeType="1"/>
          </p:cNvSpPr>
          <p:nvPr/>
        </p:nvSpPr>
        <p:spPr bwMode="auto">
          <a:xfrm>
            <a:off x="0" y="1295400"/>
            <a:ext cx="9144000" cy="1588"/>
          </a:xfrm>
          <a:prstGeom prst="line">
            <a:avLst/>
          </a:prstGeom>
          <a:noFill/>
          <a:ln w="44280">
            <a:solidFill>
              <a:srgbClr val="333399"/>
            </a:solidFill>
            <a:miter lim="800000"/>
            <a:headEnd/>
            <a:tailEnd/>
          </a:ln>
          <a:effectLst/>
        </p:spPr>
        <p:txBody>
          <a:bodyPr/>
          <a:lstStyle/>
          <a:p>
            <a:pPr>
              <a:buFont typeface="Times New Roman" pitchFamily="16" charset="0"/>
              <a:buNone/>
              <a:defRPr/>
            </a:pPr>
            <a:endParaRPr lang="en-US">
              <a:ea typeface="+mn-ea"/>
            </a:endParaRPr>
          </a:p>
        </p:txBody>
      </p:sp>
      <p:sp>
        <p:nvSpPr>
          <p:cNvPr id="1029" name="Text Box 5"/>
          <p:cNvSpPr txBox="1">
            <a:spLocks noChangeArrowheads="1"/>
          </p:cNvSpPr>
          <p:nvPr/>
        </p:nvSpPr>
        <p:spPr bwMode="auto">
          <a:xfrm>
            <a:off x="8001000" y="6324600"/>
            <a:ext cx="762000" cy="276225"/>
          </a:xfrm>
          <a:prstGeom prst="rect">
            <a:avLst/>
          </a:prstGeom>
          <a:noFill/>
          <a:ln w="9525">
            <a:noFill/>
            <a:round/>
            <a:headEnd/>
            <a:tailEnd/>
          </a:ln>
          <a:effec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spcBef>
                <a:spcPts val="750"/>
              </a:spcBef>
              <a:buClrTx/>
              <a:buFontTx/>
              <a:buNone/>
            </a:pPr>
            <a:fld id="{740E60E6-E132-A94D-B15B-EB200A41E9B5}" type="slidenum">
              <a:rPr lang="en-CA" sz="1200">
                <a:solidFill>
                  <a:srgbClr val="000000"/>
                </a:solidFill>
              </a:rPr>
              <a:pPr eaLnBrk="1" hangingPunct="1">
                <a:spcBef>
                  <a:spcPts val="750"/>
                </a:spcBef>
                <a:buClrTx/>
                <a:buFontTx/>
                <a:buNone/>
              </a:pPr>
              <a:t>‹#›</a:t>
            </a:fld>
            <a:endParaRPr lang="en-CA" sz="1200">
              <a:solidFill>
                <a:srgbClr val="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449263" rtl="0" eaLnBrk="0" fontAlgn="base" hangingPunct="0">
        <a:spcBef>
          <a:spcPct val="0"/>
        </a:spcBef>
        <a:spcAft>
          <a:spcPct val="0"/>
        </a:spcAft>
        <a:buClr>
          <a:srgbClr val="000000"/>
        </a:buClr>
        <a:buSzPct val="100000"/>
        <a:buFont typeface="Times New Roman" charset="0"/>
        <a:defRPr sz="3600" b="1">
          <a:solidFill>
            <a:srgbClr val="333399"/>
          </a:solidFill>
          <a:latin typeface="+mj-lt"/>
          <a:ea typeface="ＭＳ Ｐゴシック" charset="0"/>
          <a:cs typeface="+mj-cs"/>
        </a:defRPr>
      </a:lvl1pPr>
      <a:lvl2pPr algn="l" defTabSz="449263" rtl="0" eaLnBrk="0" fontAlgn="base" hangingPunct="0">
        <a:spcBef>
          <a:spcPct val="0"/>
        </a:spcBef>
        <a:spcAft>
          <a:spcPct val="0"/>
        </a:spcAft>
        <a:buClr>
          <a:srgbClr val="000000"/>
        </a:buClr>
        <a:buSzPct val="100000"/>
        <a:buFont typeface="Times New Roman" charset="0"/>
        <a:defRPr sz="3600" b="1">
          <a:solidFill>
            <a:srgbClr val="333399"/>
          </a:solidFill>
          <a:latin typeface="Calibri" pitchFamily="32" charset="0"/>
          <a:ea typeface="ＭＳ Ｐゴシック" charset="0"/>
          <a:cs typeface="Arial" charset="0"/>
        </a:defRPr>
      </a:lvl2pPr>
      <a:lvl3pPr algn="l" defTabSz="449263" rtl="0" eaLnBrk="0" fontAlgn="base" hangingPunct="0">
        <a:spcBef>
          <a:spcPct val="0"/>
        </a:spcBef>
        <a:spcAft>
          <a:spcPct val="0"/>
        </a:spcAft>
        <a:buClr>
          <a:srgbClr val="000000"/>
        </a:buClr>
        <a:buSzPct val="100000"/>
        <a:buFont typeface="Times New Roman" charset="0"/>
        <a:defRPr sz="3600" b="1">
          <a:solidFill>
            <a:srgbClr val="333399"/>
          </a:solidFill>
          <a:latin typeface="Calibri" pitchFamily="32" charset="0"/>
          <a:ea typeface="ＭＳ Ｐゴシック" charset="0"/>
          <a:cs typeface="Arial" charset="0"/>
        </a:defRPr>
      </a:lvl3pPr>
      <a:lvl4pPr algn="l" defTabSz="449263" rtl="0" eaLnBrk="0" fontAlgn="base" hangingPunct="0">
        <a:spcBef>
          <a:spcPct val="0"/>
        </a:spcBef>
        <a:spcAft>
          <a:spcPct val="0"/>
        </a:spcAft>
        <a:buClr>
          <a:srgbClr val="000000"/>
        </a:buClr>
        <a:buSzPct val="100000"/>
        <a:buFont typeface="Times New Roman" charset="0"/>
        <a:defRPr sz="3600" b="1">
          <a:solidFill>
            <a:srgbClr val="333399"/>
          </a:solidFill>
          <a:latin typeface="Calibri" pitchFamily="32" charset="0"/>
          <a:ea typeface="ＭＳ Ｐゴシック" charset="0"/>
          <a:cs typeface="Arial" charset="0"/>
        </a:defRPr>
      </a:lvl4pPr>
      <a:lvl5pPr algn="l" defTabSz="449263" rtl="0" eaLnBrk="0" fontAlgn="base" hangingPunct="0">
        <a:spcBef>
          <a:spcPct val="0"/>
        </a:spcBef>
        <a:spcAft>
          <a:spcPct val="0"/>
        </a:spcAft>
        <a:buClr>
          <a:srgbClr val="000000"/>
        </a:buClr>
        <a:buSzPct val="100000"/>
        <a:buFont typeface="Times New Roman" charset="0"/>
        <a:defRPr sz="3600" b="1">
          <a:solidFill>
            <a:srgbClr val="333399"/>
          </a:solidFill>
          <a:latin typeface="Calibri" pitchFamily="32" charset="0"/>
          <a:ea typeface="ＭＳ Ｐゴシック" charset="0"/>
          <a:cs typeface="Arial" charset="0"/>
        </a:defRPr>
      </a:lvl5pPr>
      <a:lvl6pPr marL="2514600" indent="-228600" algn="l" defTabSz="449263" rtl="0" fontAlgn="base">
        <a:spcBef>
          <a:spcPct val="0"/>
        </a:spcBef>
        <a:spcAft>
          <a:spcPct val="0"/>
        </a:spcAft>
        <a:buClr>
          <a:srgbClr val="000000"/>
        </a:buClr>
        <a:buSzPct val="100000"/>
        <a:buFont typeface="Times New Roman" pitchFamily="16" charset="0"/>
        <a:defRPr sz="3600" b="1">
          <a:solidFill>
            <a:srgbClr val="333399"/>
          </a:solidFill>
          <a:latin typeface="Calibri" pitchFamily="32" charset="0"/>
          <a:cs typeface="Arial" charset="0"/>
        </a:defRPr>
      </a:lvl6pPr>
      <a:lvl7pPr marL="2971800" indent="-228600" algn="l" defTabSz="449263" rtl="0" fontAlgn="base">
        <a:spcBef>
          <a:spcPct val="0"/>
        </a:spcBef>
        <a:spcAft>
          <a:spcPct val="0"/>
        </a:spcAft>
        <a:buClr>
          <a:srgbClr val="000000"/>
        </a:buClr>
        <a:buSzPct val="100000"/>
        <a:buFont typeface="Times New Roman" pitchFamily="16" charset="0"/>
        <a:defRPr sz="3600" b="1">
          <a:solidFill>
            <a:srgbClr val="333399"/>
          </a:solidFill>
          <a:latin typeface="Calibri" pitchFamily="32" charset="0"/>
          <a:cs typeface="Arial" charset="0"/>
        </a:defRPr>
      </a:lvl7pPr>
      <a:lvl8pPr marL="3429000" indent="-228600" algn="l" defTabSz="449263" rtl="0" fontAlgn="base">
        <a:spcBef>
          <a:spcPct val="0"/>
        </a:spcBef>
        <a:spcAft>
          <a:spcPct val="0"/>
        </a:spcAft>
        <a:buClr>
          <a:srgbClr val="000000"/>
        </a:buClr>
        <a:buSzPct val="100000"/>
        <a:buFont typeface="Times New Roman" pitchFamily="16" charset="0"/>
        <a:defRPr sz="3600" b="1">
          <a:solidFill>
            <a:srgbClr val="333399"/>
          </a:solidFill>
          <a:latin typeface="Calibri" pitchFamily="32" charset="0"/>
          <a:cs typeface="Arial" charset="0"/>
        </a:defRPr>
      </a:lvl8pPr>
      <a:lvl9pPr marL="3886200" indent="-228600" algn="l" defTabSz="449263" rtl="0" fontAlgn="base">
        <a:spcBef>
          <a:spcPct val="0"/>
        </a:spcBef>
        <a:spcAft>
          <a:spcPct val="0"/>
        </a:spcAft>
        <a:buClr>
          <a:srgbClr val="000000"/>
        </a:buClr>
        <a:buSzPct val="100000"/>
        <a:buFont typeface="Times New Roman" pitchFamily="16" charset="0"/>
        <a:defRPr sz="3600" b="1">
          <a:solidFill>
            <a:srgbClr val="333399"/>
          </a:solidFill>
          <a:latin typeface="Calibri" pitchFamily="32"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charset="0"/>
        <a:defRPr sz="3200">
          <a:solidFill>
            <a:srgbClr val="333399"/>
          </a:solidFill>
          <a:latin typeface="+mn-lt"/>
          <a:ea typeface="ＭＳ Ｐゴシック" charset="0"/>
          <a:cs typeface="+mn-cs"/>
        </a:defRPr>
      </a:lvl1pPr>
      <a:lvl2pPr marL="742950" indent="-285750" algn="l" defTabSz="449263" rtl="0" eaLnBrk="0" fontAlgn="base" hangingPunct="0">
        <a:spcBef>
          <a:spcPts val="700"/>
        </a:spcBef>
        <a:spcAft>
          <a:spcPct val="0"/>
        </a:spcAft>
        <a:buClr>
          <a:srgbClr val="000000"/>
        </a:buClr>
        <a:buSzPct val="100000"/>
        <a:buFont typeface="Times New Roman" charset="0"/>
        <a:defRPr sz="2800">
          <a:solidFill>
            <a:srgbClr val="000000"/>
          </a:solidFill>
          <a:latin typeface="+mn-lt"/>
          <a:ea typeface="Arial" charset="0"/>
          <a:cs typeface="+mn-cs"/>
        </a:defRPr>
      </a:lvl2pPr>
      <a:lvl3pPr marL="1143000" indent="-228600" algn="l" defTabSz="449263" rtl="0" eaLnBrk="0" fontAlgn="base" hangingPunct="0">
        <a:spcBef>
          <a:spcPts val="600"/>
        </a:spcBef>
        <a:spcAft>
          <a:spcPct val="0"/>
        </a:spcAft>
        <a:buClr>
          <a:srgbClr val="000000"/>
        </a:buClr>
        <a:buSzPct val="100000"/>
        <a:buFont typeface="Times New Roman" charset="0"/>
        <a:defRPr sz="2400">
          <a:solidFill>
            <a:srgbClr val="333399"/>
          </a:solidFill>
          <a:latin typeface="+mn-lt"/>
          <a:ea typeface="Arial"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Arial" charset="0"/>
          <a:cs typeface="+mn-cs"/>
        </a:defRPr>
      </a:lvl4pPr>
      <a:lvl5pPr marL="2057400" indent="-228600" algn="l" defTabSz="449263" rtl="0" eaLnBrk="0" fontAlgn="base" hangingPunct="0">
        <a:spcBef>
          <a:spcPts val="500"/>
        </a:spcBef>
        <a:spcAft>
          <a:spcPct val="0"/>
        </a:spcAft>
        <a:buClr>
          <a:srgbClr val="000000"/>
        </a:buClr>
        <a:buSzPct val="100000"/>
        <a:buFont typeface="Times New Roman" charset="0"/>
        <a:defRPr sz="2000">
          <a:solidFill>
            <a:srgbClr val="333399"/>
          </a:solidFill>
          <a:latin typeface="+mn-lt"/>
          <a:ea typeface="Arial" charset="0"/>
          <a:cs typeface="+mn-cs"/>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333399"/>
          </a:solidFill>
          <a:latin typeface="+mn-lt"/>
          <a:cs typeface="+mn-cs"/>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333399"/>
          </a:solidFill>
          <a:latin typeface="+mn-lt"/>
          <a:cs typeface="+mn-cs"/>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333399"/>
          </a:solidFill>
          <a:latin typeface="+mn-lt"/>
          <a:cs typeface="+mn-cs"/>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333399"/>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 Id="rId3" Type="http://schemas.openxmlformats.org/officeDocument/2006/relationships/image" Target="../media/image6.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wmf"/><Relationship Id="rId5" Type="http://schemas.openxmlformats.org/officeDocument/2006/relationships/image" Target="../media/image4.wmf"/><Relationship Id="rId6" Type="http://schemas.openxmlformats.org/officeDocument/2006/relationships/image" Target="../media/image5.gif"/><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2.wmf"/><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www.cnn.com/" TargetMode="External"/><Relationship Id="rId4" Type="http://schemas.openxmlformats.org/officeDocument/2006/relationships/image" Target="../media/image3.wmf"/><Relationship Id="rId5" Type="http://schemas.openxmlformats.org/officeDocument/2006/relationships/image" Target="../media/image2.wmf"/><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685800" y="1447800"/>
            <a:ext cx="7772400" cy="1143000"/>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3200" dirty="0">
                <a:solidFill>
                  <a:srgbClr val="000000"/>
                </a:solidFill>
                <a:latin typeface="Calibri" charset="0"/>
                <a:cs typeface="Arial" charset="0"/>
              </a:rPr>
              <a:t/>
            </a:r>
            <a:br>
              <a:rPr lang="en-CA" sz="3200" dirty="0">
                <a:solidFill>
                  <a:srgbClr val="000000"/>
                </a:solidFill>
                <a:latin typeface="Calibri" charset="0"/>
                <a:cs typeface="Arial" charset="0"/>
              </a:rPr>
            </a:br>
            <a:r>
              <a:rPr lang="en-CA" sz="4400" dirty="0">
                <a:solidFill>
                  <a:schemeClr val="accent2"/>
                </a:solidFill>
                <a:latin typeface="Calibri" charset="0"/>
                <a:cs typeface="Arial" charset="0"/>
              </a:rPr>
              <a:t>Tutorial on Socket Programming</a:t>
            </a:r>
          </a:p>
        </p:txBody>
      </p:sp>
      <p:sp>
        <p:nvSpPr>
          <p:cNvPr id="2051" name="Text Box 2"/>
          <p:cNvSpPr txBox="1">
            <a:spLocks noChangeArrowheads="1"/>
          </p:cNvSpPr>
          <p:nvPr/>
        </p:nvSpPr>
        <p:spPr bwMode="auto">
          <a:xfrm>
            <a:off x="1676400" y="2971800"/>
            <a:ext cx="5868988" cy="1984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200" b="1">
                <a:solidFill>
                  <a:srgbClr val="000000"/>
                </a:solidFill>
                <a:latin typeface="Calibri" charset="0"/>
              </a:rPr>
              <a:t>Computer Networks - CSC 458</a:t>
            </a:r>
          </a:p>
          <a:p>
            <a:pPr eaLnBrk="1" hangingPunct="1">
              <a:buClrTx/>
              <a:buFontTx/>
              <a:buNone/>
            </a:pPr>
            <a:r>
              <a:rPr lang="en-CA" sz="3200" b="1">
                <a:solidFill>
                  <a:srgbClr val="000000"/>
                </a:solidFill>
                <a:latin typeface="Calibri" charset="0"/>
              </a:rPr>
              <a:t>Department of Computer Science</a:t>
            </a:r>
            <a:endParaRPr lang="en-CA" sz="2400" b="1">
              <a:solidFill>
                <a:srgbClr val="000000"/>
              </a:solidFill>
              <a:latin typeface="Calibri" charset="0"/>
            </a:endParaRPr>
          </a:p>
        </p:txBody>
      </p:sp>
      <p:sp>
        <p:nvSpPr>
          <p:cNvPr id="2052" name="Text Box 2"/>
          <p:cNvSpPr txBox="1">
            <a:spLocks noChangeArrowheads="1"/>
          </p:cNvSpPr>
          <p:nvPr/>
        </p:nvSpPr>
        <p:spPr bwMode="auto">
          <a:xfrm>
            <a:off x="1752600" y="4419600"/>
            <a:ext cx="5868988" cy="1984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200" b="1" smtClean="0">
                <a:solidFill>
                  <a:srgbClr val="000000"/>
                </a:solidFill>
                <a:latin typeface="Calibri" charset="0"/>
              </a:rPr>
              <a:t>Hao Wang</a:t>
            </a:r>
            <a:r>
              <a:rPr lang="en-CA" sz="3200" b="1" dirty="0">
                <a:solidFill>
                  <a:srgbClr val="000000"/>
                </a:solidFill>
                <a:latin typeface="Calibri" charset="0"/>
              </a:rPr>
              <a:t/>
            </a:r>
            <a:br>
              <a:rPr lang="en-CA" sz="3200" b="1" dirty="0">
                <a:solidFill>
                  <a:srgbClr val="000000"/>
                </a:solidFill>
                <a:latin typeface="Calibri" charset="0"/>
              </a:rPr>
            </a:br>
            <a:r>
              <a:rPr lang="en-CA" sz="2400" b="1" dirty="0">
                <a:solidFill>
                  <a:srgbClr val="000000"/>
                </a:solidFill>
                <a:latin typeface="Calibri" charset="0"/>
              </a:rPr>
              <a:t>(Slides are mainly from </a:t>
            </a:r>
            <a:r>
              <a:rPr lang="en-CA" sz="2400" b="1" dirty="0" err="1">
                <a:solidFill>
                  <a:srgbClr val="000000"/>
                </a:solidFill>
                <a:latin typeface="Calibri" charset="0"/>
              </a:rPr>
              <a:t>Seyed</a:t>
            </a:r>
            <a:r>
              <a:rPr lang="en-CA" sz="2400" b="1" dirty="0">
                <a:solidFill>
                  <a:srgbClr val="000000"/>
                </a:solidFill>
                <a:latin typeface="Calibri" charset="0"/>
              </a:rPr>
              <a:t> Hossein </a:t>
            </a:r>
            <a:r>
              <a:rPr lang="en-CA" sz="2400" b="1" dirty="0" err="1" smtClean="0">
                <a:solidFill>
                  <a:srgbClr val="000000"/>
                </a:solidFill>
                <a:latin typeface="Calibri" charset="0"/>
              </a:rPr>
              <a:t>Mortazavi</a:t>
            </a:r>
            <a:r>
              <a:rPr lang="en-CA" sz="2400" b="1" dirty="0" smtClean="0">
                <a:solidFill>
                  <a:srgbClr val="000000"/>
                </a:solidFill>
                <a:latin typeface="Calibri" charset="0"/>
              </a:rPr>
              <a:t>, Monia </a:t>
            </a:r>
            <a:r>
              <a:rPr lang="en-CA" sz="2400" b="1" dirty="0" err="1" smtClean="0">
                <a:solidFill>
                  <a:srgbClr val="000000"/>
                </a:solidFill>
                <a:latin typeface="Calibri" charset="0"/>
              </a:rPr>
              <a:t>Ghobadi</a:t>
            </a:r>
            <a:r>
              <a:rPr lang="en-CA" sz="2400" b="1" dirty="0" smtClean="0">
                <a:solidFill>
                  <a:srgbClr val="000000"/>
                </a:solidFill>
                <a:latin typeface="Calibri" charset="0"/>
              </a:rPr>
              <a:t>, and Amin </a:t>
            </a:r>
            <a:r>
              <a:rPr lang="en-CA" sz="2400" b="1" dirty="0" err="1" smtClean="0">
                <a:solidFill>
                  <a:srgbClr val="000000"/>
                </a:solidFill>
                <a:latin typeface="Calibri" charset="0"/>
              </a:rPr>
              <a:t>Tootoonchian</a:t>
            </a:r>
            <a:r>
              <a:rPr lang="en-CA" sz="2400" b="1" dirty="0" smtClean="0">
                <a:solidFill>
                  <a:srgbClr val="000000"/>
                </a:solidFill>
                <a:latin typeface="Calibri" charset="0"/>
              </a:rPr>
              <a:t>, …)</a:t>
            </a:r>
            <a:endParaRPr lang="en-CA" sz="2400" b="1" dirty="0">
              <a:solidFill>
                <a:srgbClr val="000000"/>
              </a:solidFill>
              <a:latin typeface="Calibri" charset="0"/>
            </a:endParaRPr>
          </a:p>
        </p:txBody>
      </p:sp>
      <p:pic>
        <p:nvPicPr>
          <p:cNvPr id="2053" name="Picture 6" descr="uoft_logo.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2876550" cy="1295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198438"/>
            <a:ext cx="8229600" cy="94456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a:latin typeface="Calibri" charset="0"/>
                <a:cs typeface="Arial" charset="0"/>
              </a:rPr>
              <a:t>Socket Parameters</a:t>
            </a:r>
          </a:p>
        </p:txBody>
      </p:sp>
      <p:sp>
        <p:nvSpPr>
          <p:cNvPr id="11267" name="Rectangle 2"/>
          <p:cNvSpPr>
            <a:spLocks noGrp="1" noChangeArrowheads="1"/>
          </p:cNvSpPr>
          <p:nvPr>
            <p:ph type="body" idx="4294967295"/>
          </p:nvPr>
        </p:nvSpPr>
        <p:spPr>
          <a:xfrm>
            <a:off x="457200" y="1447800"/>
            <a:ext cx="8229600" cy="4800600"/>
          </a:xfrm>
        </p:spPr>
        <p:txBody>
          <a:bodyPr/>
          <a:lstStyle/>
          <a:p>
            <a:pPr indent="-339725" eaLnBrk="1" hangingPunct="1">
              <a:lnSpc>
                <a:spcPct val="80000"/>
              </a:lnSpc>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latin typeface="Calibri" charset="0"/>
                <a:cs typeface="Arial" charset="0"/>
              </a:rPr>
              <a:t>A socket connection has 5 general parameters:</a:t>
            </a:r>
          </a:p>
          <a:p>
            <a:pPr indent="-339725" eaLnBrk="1" hangingPunct="1">
              <a:lnSpc>
                <a:spcPct val="80000"/>
              </a:lnSpc>
              <a:spcBef>
                <a:spcPts val="700"/>
              </a:spcBef>
              <a:buFont typeface="Calibri"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solidFill>
                  <a:srgbClr val="000000"/>
                </a:solidFill>
                <a:latin typeface="Calibri" charset="0"/>
                <a:cs typeface="Arial" charset="0"/>
              </a:rPr>
              <a:t>The protocol</a:t>
            </a:r>
          </a:p>
          <a:p>
            <a:pPr indent="-339725" eaLnBrk="1" hangingPunct="1">
              <a:lnSpc>
                <a:spcPct val="80000"/>
              </a:lnSpc>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solidFill>
                  <a:srgbClr val="000000"/>
                </a:solidFill>
                <a:latin typeface="Calibri" charset="0"/>
                <a:cs typeface="Arial" charset="0"/>
              </a:rPr>
              <a:t>	– Example: TCP and UDP.</a:t>
            </a:r>
          </a:p>
          <a:p>
            <a:pPr indent="-339725" eaLnBrk="1" hangingPunct="1">
              <a:lnSpc>
                <a:spcPct val="80000"/>
              </a:lnSpc>
              <a:spcBef>
                <a:spcPts val="700"/>
              </a:spcBef>
              <a:buFont typeface="Calibri"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solidFill>
                  <a:srgbClr val="000000"/>
                </a:solidFill>
                <a:latin typeface="Calibri" charset="0"/>
                <a:cs typeface="Arial" charset="0"/>
              </a:rPr>
              <a:t>The local and remote address</a:t>
            </a:r>
          </a:p>
          <a:p>
            <a:pPr indent="-339725" eaLnBrk="1" hangingPunct="1">
              <a:lnSpc>
                <a:spcPct val="80000"/>
              </a:lnSpc>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solidFill>
                  <a:srgbClr val="000000"/>
                </a:solidFill>
                <a:latin typeface="Calibri" charset="0"/>
                <a:cs typeface="Arial" charset="0"/>
              </a:rPr>
              <a:t>	– Example: 128.100.3.40 </a:t>
            </a:r>
          </a:p>
          <a:p>
            <a:pPr indent="-339725" eaLnBrk="1" hangingPunct="1">
              <a:lnSpc>
                <a:spcPct val="80000"/>
              </a:lnSpc>
              <a:spcBef>
                <a:spcPts val="700"/>
              </a:spcBef>
              <a:buFont typeface="Calibri"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solidFill>
                  <a:srgbClr val="000000"/>
                </a:solidFill>
                <a:latin typeface="Calibri" charset="0"/>
                <a:cs typeface="Arial" charset="0"/>
              </a:rPr>
              <a:t>The local and remote port number</a:t>
            </a:r>
          </a:p>
          <a:p>
            <a:pPr indent="-339725" eaLnBrk="1" hangingPunct="1">
              <a:lnSpc>
                <a:spcPct val="80000"/>
              </a:lnSpc>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solidFill>
                  <a:srgbClr val="000000"/>
                </a:solidFill>
                <a:latin typeface="Calibri" charset="0"/>
                <a:cs typeface="Arial" charset="0"/>
              </a:rPr>
              <a:t>	– Some ports are reserved (e.g., 80 for HTTP)</a:t>
            </a:r>
          </a:p>
          <a:p>
            <a:pPr indent="-339725" eaLnBrk="1" hangingPunct="1">
              <a:lnSpc>
                <a:spcPct val="80000"/>
              </a:lnSpc>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2800" dirty="0">
                <a:solidFill>
                  <a:srgbClr val="000000"/>
                </a:solidFill>
                <a:latin typeface="Calibri" charset="0"/>
                <a:cs typeface="Arial" charset="0"/>
              </a:rPr>
              <a:t>	– Root access require to listen on port numbers below 1024</a:t>
            </a: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Typical Client Program</a:t>
            </a:r>
          </a:p>
        </p:txBody>
      </p:sp>
      <p:sp>
        <p:nvSpPr>
          <p:cNvPr id="13314" name="Text Box 2"/>
          <p:cNvSpPr txBox="1">
            <a:spLocks noChangeArrowheads="1"/>
          </p:cNvSpPr>
          <p:nvPr/>
        </p:nvSpPr>
        <p:spPr bwMode="auto">
          <a:xfrm>
            <a:off x="457200" y="1447800"/>
            <a:ext cx="82296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eaLnBrk="1" hangingPunct="1">
              <a:lnSpc>
                <a:spcPct val="90000"/>
              </a:lnSpc>
              <a:spcBef>
                <a:spcPts val="800"/>
              </a:spcBef>
              <a:buClrTx/>
              <a:buFontTx/>
              <a:buNone/>
            </a:pPr>
            <a:r>
              <a:rPr lang="en-CA" sz="3200">
                <a:solidFill>
                  <a:srgbClr val="333399"/>
                </a:solidFill>
                <a:latin typeface="Calibri" charset="0"/>
              </a:rPr>
              <a:t>Prepare to communicate</a:t>
            </a:r>
          </a:p>
          <a:p>
            <a:pPr lvl="1" eaLnBrk="1" hangingPunct="1">
              <a:lnSpc>
                <a:spcPct val="90000"/>
              </a:lnSpc>
              <a:spcBef>
                <a:spcPts val="700"/>
              </a:spcBef>
              <a:buFont typeface="Calibri" charset="0"/>
              <a:buChar char="•"/>
            </a:pPr>
            <a:r>
              <a:rPr lang="en-CA" sz="2800">
                <a:solidFill>
                  <a:srgbClr val="000000"/>
                </a:solidFill>
                <a:latin typeface="Calibri" charset="0"/>
                <a:ea typeface="ＭＳ Ｐゴシック" charset="0"/>
              </a:rPr>
              <a:t>Create a socket</a:t>
            </a:r>
          </a:p>
          <a:p>
            <a:pPr lvl="1" eaLnBrk="1" hangingPunct="1">
              <a:lnSpc>
                <a:spcPct val="90000"/>
              </a:lnSpc>
              <a:spcBef>
                <a:spcPts val="700"/>
              </a:spcBef>
              <a:buFont typeface="Calibri" charset="0"/>
              <a:buChar char="•"/>
            </a:pPr>
            <a:r>
              <a:rPr lang="en-CA" sz="2800">
                <a:solidFill>
                  <a:srgbClr val="000000"/>
                </a:solidFill>
                <a:latin typeface="Calibri" charset="0"/>
                <a:ea typeface="ＭＳ Ｐゴシック" charset="0"/>
              </a:rPr>
              <a:t>Determine server address and port number</a:t>
            </a:r>
          </a:p>
          <a:p>
            <a:pPr lvl="1" eaLnBrk="1" hangingPunct="1">
              <a:lnSpc>
                <a:spcPct val="90000"/>
              </a:lnSpc>
              <a:spcBef>
                <a:spcPts val="700"/>
              </a:spcBef>
              <a:buFont typeface="Calibri" charset="0"/>
              <a:buChar char="•"/>
            </a:pPr>
            <a:r>
              <a:rPr lang="en-CA" sz="2800">
                <a:solidFill>
                  <a:srgbClr val="000000"/>
                </a:solidFill>
                <a:latin typeface="Calibri" charset="0"/>
                <a:ea typeface="ＭＳ Ｐゴシック" charset="0"/>
              </a:rPr>
              <a:t>Initiate the connection to the server</a:t>
            </a:r>
          </a:p>
          <a:p>
            <a:pPr eaLnBrk="1" hangingPunct="1">
              <a:lnSpc>
                <a:spcPct val="90000"/>
              </a:lnSpc>
              <a:spcBef>
                <a:spcPts val="800"/>
              </a:spcBef>
              <a:buClrTx/>
              <a:buFontTx/>
              <a:buNone/>
            </a:pPr>
            <a:r>
              <a:rPr lang="en-CA" sz="3200">
                <a:solidFill>
                  <a:srgbClr val="333399"/>
                </a:solidFill>
                <a:latin typeface="Calibri" charset="0"/>
              </a:rPr>
              <a:t>Exchange data with the server</a:t>
            </a:r>
          </a:p>
          <a:p>
            <a:pPr lvl="1" eaLnBrk="1" hangingPunct="1">
              <a:lnSpc>
                <a:spcPct val="90000"/>
              </a:lnSpc>
              <a:spcBef>
                <a:spcPts val="700"/>
              </a:spcBef>
              <a:buFont typeface="Calibri" charset="0"/>
              <a:buChar char="•"/>
            </a:pPr>
            <a:r>
              <a:rPr lang="en-CA" sz="2800">
                <a:solidFill>
                  <a:srgbClr val="000000"/>
                </a:solidFill>
                <a:latin typeface="Calibri" charset="0"/>
                <a:ea typeface="ＭＳ Ｐゴシック" charset="0"/>
              </a:rPr>
              <a:t>Write data to the socket</a:t>
            </a:r>
          </a:p>
          <a:p>
            <a:pPr lvl="1" eaLnBrk="1" hangingPunct="1">
              <a:lnSpc>
                <a:spcPct val="90000"/>
              </a:lnSpc>
              <a:spcBef>
                <a:spcPts val="700"/>
              </a:spcBef>
              <a:buFont typeface="Calibri" charset="0"/>
              <a:buChar char="•"/>
            </a:pPr>
            <a:r>
              <a:rPr lang="en-CA" sz="2800">
                <a:solidFill>
                  <a:srgbClr val="000000"/>
                </a:solidFill>
                <a:latin typeface="Calibri" charset="0"/>
                <a:ea typeface="ＭＳ Ｐゴシック" charset="0"/>
              </a:rPr>
              <a:t>Read data from the socket</a:t>
            </a:r>
          </a:p>
          <a:p>
            <a:pPr lvl="1" eaLnBrk="1" hangingPunct="1">
              <a:lnSpc>
                <a:spcPct val="90000"/>
              </a:lnSpc>
              <a:spcBef>
                <a:spcPts val="700"/>
              </a:spcBef>
              <a:buFont typeface="Calibri" charset="0"/>
              <a:buChar char="•"/>
            </a:pPr>
            <a:r>
              <a:rPr lang="en-CA" sz="2800">
                <a:solidFill>
                  <a:srgbClr val="000000"/>
                </a:solidFill>
                <a:latin typeface="Calibri" charset="0"/>
                <a:ea typeface="ＭＳ Ｐゴシック" charset="0"/>
              </a:rPr>
              <a:t>Do stuff with the data (e.g., render a Web page)</a:t>
            </a:r>
          </a:p>
          <a:p>
            <a:pPr eaLnBrk="1" hangingPunct="1">
              <a:lnSpc>
                <a:spcPct val="90000"/>
              </a:lnSpc>
              <a:spcBef>
                <a:spcPts val="800"/>
              </a:spcBef>
              <a:buClrTx/>
              <a:buFontTx/>
              <a:buNone/>
            </a:pPr>
            <a:r>
              <a:rPr lang="en-CA" sz="3200">
                <a:solidFill>
                  <a:srgbClr val="333399"/>
                </a:solidFill>
                <a:latin typeface="Calibri" charset="0"/>
              </a:rPr>
              <a:t>Close the socket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3314">
                                            <p:txEl>
                                              <p:pRg st="4" end="4"/>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3314">
                                            <p:txEl>
                                              <p:pRg st="5" end="5"/>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3314">
                                            <p:txEl>
                                              <p:pRg st="6" end="6"/>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3314">
                                            <p:txEl>
                                              <p:pRg st="7" end="7"/>
                                            </p:txEl>
                                          </p:spTgt>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1331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idx="4294967295"/>
          </p:nvPr>
        </p:nvSpPr>
        <p:spPr>
          <a:xfrm>
            <a:off x="457200" y="198438"/>
            <a:ext cx="8229600" cy="94456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a:latin typeface="Calibri" charset="0"/>
                <a:cs typeface="Arial" charset="0"/>
              </a:rPr>
              <a:t>Important Functions for Client Program</a:t>
            </a:r>
          </a:p>
        </p:txBody>
      </p:sp>
      <p:sp>
        <p:nvSpPr>
          <p:cNvPr id="13315" name="Rectangle 2"/>
          <p:cNvSpPr>
            <a:spLocks noGrp="1" noChangeArrowheads="1"/>
          </p:cNvSpPr>
          <p:nvPr>
            <p:ph type="body" idx="4294967295"/>
          </p:nvPr>
        </p:nvSpPr>
        <p:spPr>
          <a:xfrm>
            <a:off x="457200" y="1447800"/>
            <a:ext cx="8229600" cy="4800600"/>
          </a:xfrm>
        </p:spPr>
        <p:txBody>
          <a:bodyPr/>
          <a:lstStyle/>
          <a:p>
            <a:pPr marL="339725" indent="-339725" eaLnBrk="1" hangingPunct="1">
              <a:lnSpc>
                <a:spcPct val="90000"/>
              </a:lnSpc>
              <a:buClr>
                <a:srgbClr val="2E2E8D"/>
              </a:buClr>
              <a:buFont typeface="Calibri"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US" dirty="0">
                <a:solidFill>
                  <a:srgbClr val="2E2E8D"/>
                </a:solidFill>
                <a:latin typeface="Calibri" charset="0"/>
                <a:cs typeface="Arial" charset="0"/>
              </a:rPr>
              <a:t>socket() 	            </a:t>
            </a:r>
          </a:p>
          <a:p>
            <a:pPr marL="339725" indent="-339725" eaLnBrk="1" hangingPunct="1">
              <a:lnSpc>
                <a:spcPct val="90000"/>
              </a:lnSpc>
              <a:buClrTx/>
              <a:buFontTx/>
              <a:buNone/>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US" dirty="0">
                <a:solidFill>
                  <a:srgbClr val="000000"/>
                </a:solidFill>
                <a:latin typeface="Calibri" charset="0"/>
                <a:cs typeface="Arial" charset="0"/>
              </a:rPr>
              <a:t>	create the socket descriptor</a:t>
            </a:r>
          </a:p>
          <a:p>
            <a:pPr marL="339725" indent="-339725" eaLnBrk="1" hangingPunct="1">
              <a:lnSpc>
                <a:spcPct val="90000"/>
              </a:lnSpc>
              <a:buClr>
                <a:srgbClr val="2E2E8D"/>
              </a:buClr>
              <a:buFont typeface="Calibri"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US" dirty="0">
                <a:solidFill>
                  <a:srgbClr val="2E2E8D"/>
                </a:solidFill>
                <a:latin typeface="Calibri" charset="0"/>
                <a:cs typeface="Arial" charset="0"/>
              </a:rPr>
              <a:t>connect() 	   </a:t>
            </a:r>
          </a:p>
          <a:p>
            <a:pPr marL="339725" indent="-339725" eaLnBrk="1" hangingPunct="1">
              <a:lnSpc>
                <a:spcPct val="90000"/>
              </a:lnSpc>
              <a:buClrTx/>
              <a:buFontTx/>
              <a:buNone/>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US" dirty="0">
                <a:solidFill>
                  <a:srgbClr val="000000"/>
                </a:solidFill>
                <a:latin typeface="Calibri" charset="0"/>
                <a:cs typeface="Arial" charset="0"/>
              </a:rPr>
              <a:t>	connect to the remote server</a:t>
            </a:r>
          </a:p>
          <a:p>
            <a:pPr marL="339725" indent="-339725" eaLnBrk="1" hangingPunct="1">
              <a:lnSpc>
                <a:spcPct val="90000"/>
              </a:lnSpc>
              <a:buClr>
                <a:srgbClr val="2E2E8D"/>
              </a:buClr>
              <a:buFont typeface="Calibri"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US" dirty="0">
                <a:solidFill>
                  <a:srgbClr val="2E2E8D"/>
                </a:solidFill>
                <a:latin typeface="Calibri" charset="0"/>
                <a:cs typeface="Arial" charset="0"/>
              </a:rPr>
              <a:t>read(),write()    </a:t>
            </a:r>
          </a:p>
          <a:p>
            <a:pPr marL="339725" indent="-339725" eaLnBrk="1" hangingPunct="1">
              <a:lnSpc>
                <a:spcPct val="90000"/>
              </a:lnSpc>
              <a:buClrTx/>
              <a:buFontTx/>
              <a:buNone/>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US" dirty="0">
                <a:solidFill>
                  <a:srgbClr val="000000"/>
                </a:solidFill>
                <a:latin typeface="Calibri" charset="0"/>
                <a:cs typeface="Arial" charset="0"/>
              </a:rPr>
              <a:t>	communicate with the server</a:t>
            </a:r>
          </a:p>
          <a:p>
            <a:pPr marL="339725" indent="-339725" eaLnBrk="1" hangingPunct="1">
              <a:lnSpc>
                <a:spcPct val="90000"/>
              </a:lnSpc>
              <a:buClr>
                <a:srgbClr val="2E2E8D"/>
              </a:buClr>
              <a:buFont typeface="Calibri" charset="0"/>
              <a:buChar char="•"/>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US" dirty="0">
                <a:solidFill>
                  <a:srgbClr val="2E2E8D"/>
                </a:solidFill>
                <a:latin typeface="Calibri" charset="0"/>
                <a:cs typeface="Arial" charset="0"/>
              </a:rPr>
              <a:t>close()</a:t>
            </a:r>
          </a:p>
          <a:p>
            <a:pPr marL="339725" indent="-339725" eaLnBrk="1" hangingPunct="1">
              <a:lnSpc>
                <a:spcPct val="90000"/>
              </a:lnSpc>
              <a:buClrTx/>
              <a:buFontTx/>
              <a:buNone/>
              <a:tabLst>
                <a:tab pos="908050" algn="l"/>
                <a:tab pos="1822450" algn="l"/>
                <a:tab pos="2736850" algn="l"/>
                <a:tab pos="3651250" algn="l"/>
                <a:tab pos="4565650" algn="l"/>
                <a:tab pos="5480050" algn="l"/>
                <a:tab pos="6394450" algn="l"/>
                <a:tab pos="7308850" algn="l"/>
                <a:tab pos="8223250" algn="l"/>
                <a:tab pos="9137650" algn="l"/>
                <a:tab pos="10052050" algn="l"/>
                <a:tab pos="10329863" algn="l"/>
                <a:tab pos="10779125" algn="l"/>
              </a:tabLst>
            </a:pPr>
            <a:r>
              <a:rPr lang="en-US" dirty="0">
                <a:solidFill>
                  <a:srgbClr val="000000"/>
                </a:solidFill>
                <a:latin typeface="Calibri" charset="0"/>
                <a:cs typeface="Arial" charset="0"/>
              </a:rPr>
              <a:t>	end communication by closing socket descriptor</a:t>
            </a: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Creating a Socket</a:t>
            </a:r>
          </a:p>
        </p:txBody>
      </p:sp>
      <p:sp>
        <p:nvSpPr>
          <p:cNvPr id="15362" name="Text Box 2"/>
          <p:cNvSpPr txBox="1">
            <a:spLocks noChangeArrowheads="1"/>
          </p:cNvSpPr>
          <p:nvPr/>
        </p:nvSpPr>
        <p:spPr bwMode="auto">
          <a:xfrm>
            <a:off x="457200" y="1447800"/>
            <a:ext cx="8229600" cy="4800600"/>
          </a:xfrm>
          <a:prstGeom prst="rect">
            <a:avLst/>
          </a:prstGeom>
          <a:noFill/>
          <a:ln w="9525">
            <a:noFill/>
            <a:round/>
            <a:headEnd/>
            <a:tailEnd/>
          </a:ln>
          <a:effectLst/>
        </p:spPr>
        <p:txBody>
          <a:bodyPr/>
          <a:lstStyle/>
          <a:p>
            <a:pPr marL="560388" lvl="1" indent="-223838">
              <a:lnSpc>
                <a:spcPct val="90000"/>
              </a:lnSpc>
              <a:spcBef>
                <a:spcPts val="500"/>
              </a:spcBef>
              <a:buFont typeface="Times New Roman" pitchFamily="16" charset="0"/>
              <a:buNone/>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3200" i="1" dirty="0" err="1">
                <a:solidFill>
                  <a:schemeClr val="accent6"/>
                </a:solidFill>
                <a:latin typeface="Calibri" pitchFamily="32" charset="0"/>
                <a:ea typeface="+mn-ea"/>
              </a:rPr>
              <a:t>int</a:t>
            </a:r>
            <a:r>
              <a:rPr lang="en-US" sz="3200" i="1" dirty="0">
                <a:solidFill>
                  <a:schemeClr val="accent6"/>
                </a:solidFill>
                <a:latin typeface="Calibri" pitchFamily="32" charset="0"/>
                <a:ea typeface="+mn-ea"/>
              </a:rPr>
              <a:t> socket(</a:t>
            </a:r>
            <a:r>
              <a:rPr lang="en-US" sz="3200" i="1" dirty="0" err="1">
                <a:solidFill>
                  <a:schemeClr val="accent6"/>
                </a:solidFill>
                <a:latin typeface="Calibri" pitchFamily="32" charset="0"/>
                <a:ea typeface="+mn-ea"/>
              </a:rPr>
              <a:t>int</a:t>
            </a:r>
            <a:r>
              <a:rPr lang="en-US" sz="3200" i="1" dirty="0">
                <a:solidFill>
                  <a:schemeClr val="accent6"/>
                </a:solidFill>
                <a:latin typeface="Calibri" pitchFamily="32" charset="0"/>
                <a:ea typeface="+mn-ea"/>
              </a:rPr>
              <a:t> domain, </a:t>
            </a:r>
            <a:r>
              <a:rPr lang="en-US" sz="3200" i="1" dirty="0" err="1">
                <a:solidFill>
                  <a:schemeClr val="accent6"/>
                </a:solidFill>
                <a:latin typeface="Calibri" pitchFamily="32" charset="0"/>
                <a:ea typeface="+mn-ea"/>
              </a:rPr>
              <a:t>int</a:t>
            </a:r>
            <a:r>
              <a:rPr lang="en-US" sz="3200" i="1" dirty="0">
                <a:solidFill>
                  <a:schemeClr val="accent6"/>
                </a:solidFill>
                <a:latin typeface="Calibri" pitchFamily="32" charset="0"/>
                <a:ea typeface="+mn-ea"/>
              </a:rPr>
              <a:t> type, </a:t>
            </a:r>
            <a:r>
              <a:rPr lang="en-US" sz="3200" i="1" dirty="0" err="1">
                <a:solidFill>
                  <a:schemeClr val="accent6"/>
                </a:solidFill>
                <a:latin typeface="Calibri" pitchFamily="32" charset="0"/>
                <a:ea typeface="+mn-ea"/>
              </a:rPr>
              <a:t>int</a:t>
            </a:r>
            <a:r>
              <a:rPr lang="en-US" sz="3200" i="1" dirty="0">
                <a:solidFill>
                  <a:schemeClr val="accent6"/>
                </a:solidFill>
                <a:latin typeface="Calibri" pitchFamily="32" charset="0"/>
                <a:ea typeface="+mn-ea"/>
              </a:rPr>
              <a:t> protocol)</a:t>
            </a:r>
          </a:p>
          <a:p>
            <a:pPr marL="560388" lvl="1" indent="-223838">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dirty="0">
                <a:solidFill>
                  <a:schemeClr val="tx1"/>
                </a:solidFill>
                <a:latin typeface="Calibri" pitchFamily="32" charset="0"/>
                <a:ea typeface="+mn-ea"/>
              </a:rPr>
              <a:t>Returns a descriptor (or handle) for the socket</a:t>
            </a:r>
          </a:p>
          <a:p>
            <a:pPr marL="560388" lvl="1" indent="-223838">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dirty="0">
                <a:solidFill>
                  <a:schemeClr val="accent6"/>
                </a:solidFill>
                <a:latin typeface="Calibri" pitchFamily="32" charset="0"/>
                <a:ea typeface="+mn-ea"/>
              </a:rPr>
              <a:t>Domain</a:t>
            </a:r>
            <a:r>
              <a:rPr lang="en-US" sz="2000" dirty="0">
                <a:solidFill>
                  <a:schemeClr val="tx1"/>
                </a:solidFill>
                <a:latin typeface="Calibri" pitchFamily="32" charset="0"/>
                <a:ea typeface="+mn-ea"/>
              </a:rPr>
              <a:t>: protocol family</a:t>
            </a:r>
          </a:p>
          <a:p>
            <a:pPr marL="960438" lvl="2" indent="-223838">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dirty="0">
                <a:solidFill>
                  <a:schemeClr val="tx1"/>
                </a:solidFill>
                <a:latin typeface="Calibri" pitchFamily="32" charset="0"/>
                <a:ea typeface="+mn-ea"/>
              </a:rPr>
              <a:t>PF_INET for the Internet</a:t>
            </a:r>
          </a:p>
          <a:p>
            <a:pPr marL="560388" lvl="1" indent="-223838">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dirty="0">
                <a:solidFill>
                  <a:schemeClr val="accent6"/>
                </a:solidFill>
                <a:latin typeface="Calibri" pitchFamily="32" charset="0"/>
                <a:ea typeface="+mn-ea"/>
              </a:rPr>
              <a:t>Type</a:t>
            </a:r>
            <a:r>
              <a:rPr lang="en-US" sz="2000" dirty="0">
                <a:solidFill>
                  <a:schemeClr val="tx1"/>
                </a:solidFill>
                <a:latin typeface="Calibri" pitchFamily="32" charset="0"/>
                <a:ea typeface="+mn-ea"/>
              </a:rPr>
              <a:t>: semantics of the communication</a:t>
            </a:r>
          </a:p>
          <a:p>
            <a:pPr marL="960438" lvl="2" indent="-223838">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dirty="0">
                <a:solidFill>
                  <a:schemeClr val="tx1"/>
                </a:solidFill>
                <a:latin typeface="Calibri" pitchFamily="32" charset="0"/>
                <a:ea typeface="+mn-ea"/>
              </a:rPr>
              <a:t>SOCK_STREAM: Connection oriented</a:t>
            </a:r>
          </a:p>
          <a:p>
            <a:pPr marL="960438" lvl="2" indent="-223838">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dirty="0">
                <a:solidFill>
                  <a:schemeClr val="tx1"/>
                </a:solidFill>
                <a:latin typeface="Calibri" pitchFamily="32" charset="0"/>
                <a:ea typeface="+mn-ea"/>
              </a:rPr>
              <a:t>SOCK_DGRAM: Connectionless</a:t>
            </a:r>
          </a:p>
          <a:p>
            <a:pPr marL="560388" lvl="1" indent="-223838">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dirty="0">
                <a:solidFill>
                  <a:schemeClr val="accent6"/>
                </a:solidFill>
                <a:latin typeface="Calibri" pitchFamily="32" charset="0"/>
                <a:ea typeface="+mn-ea"/>
              </a:rPr>
              <a:t>Protocol</a:t>
            </a:r>
            <a:r>
              <a:rPr lang="en-US" sz="2000" dirty="0">
                <a:solidFill>
                  <a:schemeClr val="tx1"/>
                </a:solidFill>
                <a:latin typeface="Calibri" pitchFamily="32" charset="0"/>
                <a:ea typeface="+mn-ea"/>
              </a:rPr>
              <a:t>: specific protocol</a:t>
            </a:r>
          </a:p>
          <a:p>
            <a:pPr marL="960438" lvl="2" indent="-223838">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dirty="0">
                <a:solidFill>
                  <a:schemeClr val="tx1"/>
                </a:solidFill>
                <a:latin typeface="Calibri" pitchFamily="32" charset="0"/>
                <a:ea typeface="+mn-ea"/>
              </a:rPr>
              <a:t>UNSPEC: unspecified</a:t>
            </a:r>
          </a:p>
          <a:p>
            <a:pPr marL="960438" lvl="2" indent="-223838">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dirty="0">
                <a:solidFill>
                  <a:schemeClr val="tx1"/>
                </a:solidFill>
                <a:latin typeface="Calibri" pitchFamily="32" charset="0"/>
                <a:ea typeface="+mn-ea"/>
              </a:rPr>
              <a:t>(PF_INET and SOCK_STREAM already implies TCP)</a:t>
            </a:r>
          </a:p>
          <a:p>
            <a:pPr marL="560388" lvl="1" indent="-223838">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b="1" dirty="0">
                <a:solidFill>
                  <a:schemeClr val="tx1"/>
                </a:solidFill>
                <a:latin typeface="Calibri" pitchFamily="32" charset="0"/>
                <a:ea typeface="+mn-ea"/>
              </a:rPr>
              <a:t>E.g., TCP: </a:t>
            </a:r>
            <a:r>
              <a:rPr lang="en-US" sz="2000" b="1" dirty="0" err="1">
                <a:solidFill>
                  <a:schemeClr val="tx1"/>
                </a:solidFill>
                <a:latin typeface="Calibri" pitchFamily="32" charset="0"/>
                <a:ea typeface="+mn-ea"/>
              </a:rPr>
              <a:t>sd</a:t>
            </a:r>
            <a:r>
              <a:rPr lang="en-US" sz="2000" b="1" dirty="0">
                <a:solidFill>
                  <a:schemeClr val="tx1"/>
                </a:solidFill>
                <a:latin typeface="Calibri" pitchFamily="32" charset="0"/>
                <a:ea typeface="+mn-ea"/>
              </a:rPr>
              <a:t> = </a:t>
            </a:r>
            <a:r>
              <a:rPr lang="en-US" sz="2000" b="1" dirty="0" smtClean="0">
                <a:solidFill>
                  <a:schemeClr val="tx1"/>
                </a:solidFill>
                <a:latin typeface="Calibri" pitchFamily="32" charset="0"/>
                <a:ea typeface="+mn-ea"/>
              </a:rPr>
              <a:t>socket(PF_INET</a:t>
            </a:r>
            <a:r>
              <a:rPr lang="en-US" sz="2000" b="1" dirty="0">
                <a:solidFill>
                  <a:schemeClr val="tx1"/>
                </a:solidFill>
                <a:latin typeface="Calibri" pitchFamily="32" charset="0"/>
                <a:ea typeface="+mn-ea"/>
              </a:rPr>
              <a:t>, SOCK_STREAM, 0);</a:t>
            </a:r>
          </a:p>
          <a:p>
            <a:pPr marL="560388" lvl="1" indent="-223838">
              <a:lnSpc>
                <a:spcPct val="90000"/>
              </a:lnSpc>
              <a:spcBef>
                <a:spcPts val="5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000" b="1" dirty="0">
                <a:solidFill>
                  <a:schemeClr val="tx1"/>
                </a:solidFill>
                <a:latin typeface="Calibri" pitchFamily="32" charset="0"/>
                <a:ea typeface="+mn-ea"/>
              </a:rPr>
              <a:t>E.g., UDP: </a:t>
            </a:r>
            <a:r>
              <a:rPr lang="en-US" sz="2000" b="1" dirty="0" err="1">
                <a:solidFill>
                  <a:schemeClr val="tx1"/>
                </a:solidFill>
                <a:latin typeface="Calibri" pitchFamily="32" charset="0"/>
                <a:ea typeface="+mn-ea"/>
              </a:rPr>
              <a:t>sd</a:t>
            </a:r>
            <a:r>
              <a:rPr lang="en-US" sz="2000" b="1" dirty="0">
                <a:solidFill>
                  <a:schemeClr val="tx1"/>
                </a:solidFill>
                <a:latin typeface="Calibri" pitchFamily="32" charset="0"/>
                <a:ea typeface="+mn-ea"/>
              </a:rPr>
              <a:t> = </a:t>
            </a:r>
            <a:r>
              <a:rPr lang="en-US" sz="2000" b="1" dirty="0" smtClean="0">
                <a:solidFill>
                  <a:schemeClr val="tx1"/>
                </a:solidFill>
                <a:latin typeface="Calibri" pitchFamily="32" charset="0"/>
                <a:ea typeface="+mn-ea"/>
              </a:rPr>
              <a:t>socket(PF_INET</a:t>
            </a:r>
            <a:r>
              <a:rPr lang="en-US" sz="2000" b="1" dirty="0">
                <a:solidFill>
                  <a:schemeClr val="tx1"/>
                </a:solidFill>
                <a:latin typeface="Calibri" pitchFamily="32" charset="0"/>
                <a:ea typeface="+mn-ea"/>
              </a:rPr>
              <a:t>, SOCK_DGRAM, 0);</a:t>
            </a:r>
          </a:p>
        </p:txBody>
      </p:sp>
      <p:sp>
        <p:nvSpPr>
          <p:cNvPr id="15363" name="Oval 3"/>
          <p:cNvSpPr>
            <a:spLocks noChangeArrowheads="1"/>
          </p:cNvSpPr>
          <p:nvPr/>
        </p:nvSpPr>
        <p:spPr bwMode="auto">
          <a:xfrm>
            <a:off x="2057400" y="1828800"/>
            <a:ext cx="1295400" cy="381000"/>
          </a:xfrm>
          <a:prstGeom prst="ellipse">
            <a:avLst/>
          </a:prstGeom>
          <a:noFill/>
          <a:ln w="9360">
            <a:solidFill>
              <a:srgbClr val="FF00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grpId="0" nodeType="clickEffect">
                                  <p:stCondLst>
                                    <p:cond delay="0"/>
                                  </p:stCondLst>
                                  <p:childTnLst>
                                    <p:set>
                                      <p:cBhvr additive="repl">
                                        <p:cTn id="6" dur="1" fill="hold">
                                          <p:stCondLst>
                                            <p:cond delay="0"/>
                                          </p:stCondLst>
                                        </p:cTn>
                                        <p:tgtEl>
                                          <p:spTgt spid="15363"/>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5362">
                                            <p:txEl>
                                              <p:pRg st="3" end="3"/>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5362">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63" presetClass="path" accel="50000" decel="50000" fill="hold" grpId="1" nodeType="clickEffect">
                                  <p:stCondLst>
                                    <p:cond delay="0"/>
                                  </p:stCondLst>
                                  <p:childTnLst>
                                    <p:animMotion origin="layout" path="M -3.33333 -6 -1.11034 -7 L 0.12084 0.00555">
                                      <p:cBhvr additive="repl">
                                        <p:cTn id="14" dur="500" fill="hold"/>
                                        <p:tgtEl>
                                          <p:spTgt spid="15363"/>
                                        </p:tgtEl>
                                      </p:cBhvr>
                                    </p:animMotion>
                                  </p:childTnLst>
                                </p:cTn>
                              </p:par>
                              <p:par>
                                <p:cTn id="15" presetID="1" presetClass="entr" fill="hold" nodeType="withEffect">
                                  <p:stCondLst>
                                    <p:cond delay="0"/>
                                  </p:stCondLst>
                                  <p:childTnLst>
                                    <p:set>
                                      <p:cBhvr additive="repl">
                                        <p:cTn id="16" dur="1" fill="hold">
                                          <p:stCondLst>
                                            <p:cond delay="0"/>
                                          </p:stCondLst>
                                        </p:cTn>
                                        <p:tgtEl>
                                          <p:spTgt spid="15362">
                                            <p:txEl>
                                              <p:pRg st="5" end="5"/>
                                            </p:txEl>
                                          </p:spTgt>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15362">
                                            <p:txEl>
                                              <p:pRg st="6" end="6"/>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15362">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63" presetClass="path" accel="50000" decel="50000" fill="hold" grpId="2" nodeType="clickEffect">
                                  <p:stCondLst>
                                    <p:cond delay="0"/>
                                  </p:stCondLst>
                                  <p:childTnLst>
                                    <p:animMotion origin="layout" path="M 0.12084 0.00555 L 0.25 -1.11034 -7">
                                      <p:cBhvr additive="repl">
                                        <p:cTn id="24" dur="1000" fill="hold"/>
                                        <p:tgtEl>
                                          <p:spTgt spid="15363"/>
                                        </p:tgtEl>
                                      </p:cBhvr>
                                    </p:animMotion>
                                  </p:childTnLst>
                                </p:cTn>
                              </p:par>
                              <p:par>
                                <p:cTn id="25" presetID="1" presetClass="entr" fill="hold" nodeType="withEffect">
                                  <p:stCondLst>
                                    <p:cond delay="0"/>
                                  </p:stCondLst>
                                  <p:childTnLst>
                                    <p:set>
                                      <p:cBhvr additive="repl">
                                        <p:cTn id="26" dur="1" fill="hold">
                                          <p:stCondLst>
                                            <p:cond delay="0"/>
                                          </p:stCondLst>
                                        </p:cTn>
                                        <p:tgtEl>
                                          <p:spTgt spid="15362">
                                            <p:txEl>
                                              <p:pRg st="8" end="8"/>
                                            </p:txEl>
                                          </p:spTgt>
                                        </p:tgtEl>
                                        <p:attrNameLst>
                                          <p:attrName>style.visibility</p:attrName>
                                        </p:attrNameLst>
                                      </p:cBhvr>
                                      <p:to>
                                        <p:strVal val="visible"/>
                                      </p:to>
                                    </p:set>
                                  </p:childTnLst>
                                </p:cTn>
                              </p:par>
                              <p:par>
                                <p:cTn id="27" presetID="1" presetClass="entr" fill="hold" nodeType="withEffect">
                                  <p:stCondLst>
                                    <p:cond delay="0"/>
                                  </p:stCondLst>
                                  <p:childTnLst>
                                    <p:set>
                                      <p:cBhvr additive="repl">
                                        <p:cTn id="28" dur="1" fill="hold">
                                          <p:stCondLst>
                                            <p:cond delay="0"/>
                                          </p:stCondLst>
                                        </p:cTn>
                                        <p:tgtEl>
                                          <p:spTgt spid="15362">
                                            <p:txEl>
                                              <p:pRg st="9" end="9"/>
                                            </p:txEl>
                                          </p:spTgt>
                                        </p:tgtEl>
                                        <p:attrNameLst>
                                          <p:attrName>style.visibility</p:attrName>
                                        </p:attrNameLst>
                                      </p:cBhvr>
                                      <p:to>
                                        <p:strVal val="visible"/>
                                      </p:to>
                                    </p:set>
                                  </p:childTnLst>
                                </p:cTn>
                              </p:par>
                              <p:par>
                                <p:cTn id="29" presetID="1" presetClass="entr" fill="hold" nodeType="withEffect">
                                  <p:stCondLst>
                                    <p:cond delay="0"/>
                                  </p:stCondLst>
                                  <p:childTnLst>
                                    <p:set>
                                      <p:cBhvr additive="repl">
                                        <p:cTn id="30" dur="1" fill="hold">
                                          <p:stCondLst>
                                            <p:cond delay="0"/>
                                          </p:stCondLst>
                                        </p:cTn>
                                        <p:tgtEl>
                                          <p:spTgt spid="15362">
                                            <p:txEl>
                                              <p:pRg st="10" end="10"/>
                                            </p:txEl>
                                          </p:spTgt>
                                        </p:tgtEl>
                                        <p:attrNameLst>
                                          <p:attrName>style.visibility</p:attrName>
                                        </p:attrNameLst>
                                      </p:cBhvr>
                                      <p:to>
                                        <p:strVal val="visible"/>
                                      </p:to>
                                    </p:set>
                                  </p:childTnLst>
                                </p:cTn>
                              </p:par>
                              <p:par>
                                <p:cTn id="31" presetID="1" presetClass="entr" fill="hold" nodeType="withEffect">
                                  <p:stCondLst>
                                    <p:cond delay="0"/>
                                  </p:stCondLst>
                                  <p:childTnLst>
                                    <p:set>
                                      <p:cBhvr additive="repl">
                                        <p:cTn id="32" dur="1" fill="hold">
                                          <p:stCondLst>
                                            <p:cond delay="0"/>
                                          </p:stCondLst>
                                        </p:cTn>
                                        <p:tgtEl>
                                          <p:spTgt spid="1536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63" grpId="1" animBg="1"/>
      <p:bldP spid="15363" grpId="2"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457200" y="76200"/>
            <a:ext cx="8229600" cy="1189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Connecting to the Server</a:t>
            </a:r>
          </a:p>
        </p:txBody>
      </p:sp>
      <p:sp>
        <p:nvSpPr>
          <p:cNvPr id="16386" name="Text Box 2"/>
          <p:cNvSpPr txBox="1">
            <a:spLocks noChangeArrowheads="1"/>
          </p:cNvSpPr>
          <p:nvPr/>
        </p:nvSpPr>
        <p:spPr bwMode="auto">
          <a:xfrm>
            <a:off x="457200" y="1447800"/>
            <a:ext cx="8229600" cy="4800600"/>
          </a:xfrm>
          <a:prstGeom prst="rect">
            <a:avLst/>
          </a:prstGeom>
          <a:noFill/>
          <a:ln w="9525">
            <a:noFill/>
            <a:round/>
            <a:headEnd/>
            <a:tailEnd/>
          </a:ln>
        </p:spPr>
        <p:txBody>
          <a:bodyPr/>
          <a:lstStyle/>
          <a:p>
            <a:pPr marL="223838" indent="-220663">
              <a:lnSpc>
                <a:spcPct val="90000"/>
              </a:lnSpc>
              <a:spcBef>
                <a:spcPts val="700"/>
              </a:spcBef>
              <a:buClrTx/>
              <a:buFontTx/>
              <a:buNone/>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endParaRPr lang="en-US" sz="2800" dirty="0">
              <a:solidFill>
                <a:srgbClr val="333399"/>
              </a:solidFill>
              <a:latin typeface="Calibri" pitchFamily="32" charset="0"/>
              <a:ea typeface="+mn-ea"/>
            </a:endParaRPr>
          </a:p>
          <a:p>
            <a:pPr marL="560388" lvl="1" indent="-223838">
              <a:lnSpc>
                <a:spcPct val="90000"/>
              </a:lnSpc>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i="1" dirty="0" err="1">
                <a:solidFill>
                  <a:schemeClr val="accent6"/>
                </a:solidFill>
                <a:latin typeface="Calibri" pitchFamily="32" charset="0"/>
                <a:ea typeface="+mn-ea"/>
              </a:rPr>
              <a:t>int</a:t>
            </a:r>
            <a:r>
              <a:rPr lang="en-US" sz="2400" i="1" dirty="0">
                <a:solidFill>
                  <a:schemeClr val="accent6"/>
                </a:solidFill>
                <a:latin typeface="Calibri" pitchFamily="32" charset="0"/>
                <a:ea typeface="+mn-ea"/>
              </a:rPr>
              <a:t> connect(</a:t>
            </a:r>
            <a:r>
              <a:rPr lang="en-US" sz="2400" i="1" dirty="0" err="1">
                <a:solidFill>
                  <a:schemeClr val="accent6"/>
                </a:solidFill>
                <a:latin typeface="Calibri" pitchFamily="32" charset="0"/>
                <a:ea typeface="+mn-ea"/>
              </a:rPr>
              <a:t>int</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sockfd</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struct</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sockaddr</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server_address</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socketlen_t</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addrlen</a:t>
            </a:r>
            <a:r>
              <a:rPr lang="en-US" sz="2400" i="1" dirty="0">
                <a:solidFill>
                  <a:schemeClr val="accent6"/>
                </a:solidFill>
                <a:latin typeface="Calibri" pitchFamily="32" charset="0"/>
                <a:ea typeface="+mn-ea"/>
              </a:rPr>
              <a:t>)</a:t>
            </a:r>
          </a:p>
          <a:p>
            <a:pPr marL="960438" lvl="2" indent="-223838">
              <a:lnSpc>
                <a:spcPct val="90000"/>
              </a:lnSpc>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dirty="0">
                <a:solidFill>
                  <a:srgbClr val="000000"/>
                </a:solidFill>
                <a:latin typeface="Calibri" pitchFamily="32" charset="0"/>
                <a:ea typeface="+mn-ea"/>
              </a:rPr>
              <a:t>Arguments: socket descriptor, server address, and address size</a:t>
            </a:r>
          </a:p>
          <a:p>
            <a:pPr marL="960438" lvl="2" indent="-223838">
              <a:lnSpc>
                <a:spcPct val="90000"/>
              </a:lnSpc>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dirty="0">
                <a:solidFill>
                  <a:srgbClr val="000000"/>
                </a:solidFill>
                <a:latin typeface="Calibri" pitchFamily="32" charset="0"/>
                <a:ea typeface="+mn-ea"/>
              </a:rPr>
              <a:t>Remote address and port are in </a:t>
            </a:r>
            <a:r>
              <a:rPr lang="en-US" sz="2400" dirty="0" err="1">
                <a:solidFill>
                  <a:srgbClr val="000000"/>
                </a:solidFill>
                <a:latin typeface="Calibri" pitchFamily="32" charset="0"/>
                <a:ea typeface="+mn-ea"/>
              </a:rPr>
              <a:t>struct</a:t>
            </a:r>
            <a:r>
              <a:rPr lang="en-US" sz="2400" dirty="0">
                <a:solidFill>
                  <a:srgbClr val="000000"/>
                </a:solidFill>
                <a:latin typeface="Calibri" pitchFamily="32" charset="0"/>
                <a:ea typeface="+mn-ea"/>
              </a:rPr>
              <a:t> </a:t>
            </a:r>
            <a:r>
              <a:rPr lang="en-US" sz="2400" dirty="0" err="1">
                <a:solidFill>
                  <a:srgbClr val="000000"/>
                </a:solidFill>
                <a:latin typeface="Calibri" pitchFamily="32" charset="0"/>
                <a:ea typeface="+mn-ea"/>
              </a:rPr>
              <a:t>sockaddr</a:t>
            </a:r>
            <a:endParaRPr lang="en-US" sz="2400" dirty="0">
              <a:solidFill>
                <a:srgbClr val="000000"/>
              </a:solidFill>
              <a:latin typeface="Calibri" pitchFamily="32" charset="0"/>
              <a:ea typeface="+mn-ea"/>
            </a:endParaRPr>
          </a:p>
          <a:p>
            <a:pPr marL="960438" lvl="2" indent="-223838">
              <a:lnSpc>
                <a:spcPct val="90000"/>
              </a:lnSpc>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dirty="0">
                <a:solidFill>
                  <a:srgbClr val="000000"/>
                </a:solidFill>
                <a:latin typeface="Calibri" pitchFamily="32" charset="0"/>
                <a:ea typeface="+mn-ea"/>
              </a:rPr>
              <a:t>Returns 0 on success, and -1 if an error occurs</a:t>
            </a:r>
          </a:p>
          <a:p>
            <a:pPr marL="560388" lvl="1" indent="-223838">
              <a:lnSpc>
                <a:spcPct val="90000"/>
              </a:lnSpc>
              <a:spcBef>
                <a:spcPts val="600"/>
              </a:spcBef>
              <a:buClrTx/>
              <a:buFontTx/>
              <a:buNone/>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endParaRPr lang="en-US" sz="2400" dirty="0">
              <a:solidFill>
                <a:srgbClr val="000000"/>
              </a:solidFill>
              <a:latin typeface="Calibri" pitchFamily="32" charset="0"/>
              <a:ea typeface="+mn-e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fill="hold" nodeType="withEffect">
                                  <p:stCondLst>
                                    <p:cond delay="0"/>
                                  </p:stCondLst>
                                  <p:childTnLst>
                                    <p:set>
                                      <p:cBhvr additive="repl">
                                        <p:cTn id="6" dur="1" fill="hold">
                                          <p:stCondLst>
                                            <p:cond delay="0"/>
                                          </p:stCondLst>
                                        </p:cTn>
                                        <p:tgtEl>
                                          <p:spTgt spid="16386">
                                            <p:txEl>
                                              <p:pRg st="1" end="1"/>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6386">
                                            <p:txEl>
                                              <p:pRg st="2" end="2"/>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6386">
                                            <p:txEl>
                                              <p:pRg st="3" end="3"/>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638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Sending and Receiving Data</a:t>
            </a:r>
          </a:p>
        </p:txBody>
      </p:sp>
      <p:sp>
        <p:nvSpPr>
          <p:cNvPr id="16387" name="Text Box 2"/>
          <p:cNvSpPr txBox="1">
            <a:spLocks noChangeArrowheads="1"/>
          </p:cNvSpPr>
          <p:nvPr/>
        </p:nvSpPr>
        <p:spPr bwMode="auto">
          <a:xfrm>
            <a:off x="457200" y="1447800"/>
            <a:ext cx="8229600" cy="4800600"/>
          </a:xfrm>
          <a:prstGeom prst="rect">
            <a:avLst/>
          </a:prstGeom>
          <a:noFill/>
          <a:ln w="9525">
            <a:noFill/>
            <a:round/>
            <a:headEnd/>
            <a:tailEnd/>
          </a:ln>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marL="96043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eaLnBrk="1" hangingPunct="1">
              <a:lnSpc>
                <a:spcPct val="80000"/>
              </a:lnSpc>
              <a:spcBef>
                <a:spcPts val="700"/>
              </a:spcBef>
              <a:buClrTx/>
              <a:buFontTx/>
              <a:buNone/>
            </a:pPr>
            <a:r>
              <a:rPr lang="en-US" sz="2800">
                <a:solidFill>
                  <a:srgbClr val="C00000"/>
                </a:solidFill>
                <a:latin typeface="Calibri" charset="0"/>
              </a:rPr>
              <a:t>Sending data</a:t>
            </a:r>
          </a:p>
          <a:p>
            <a:pPr lvl="1" eaLnBrk="1" hangingPunct="1">
              <a:lnSpc>
                <a:spcPct val="80000"/>
              </a:lnSpc>
              <a:spcBef>
                <a:spcPts val="600"/>
              </a:spcBef>
              <a:buFont typeface="Calibri" charset="0"/>
              <a:buChar char="•"/>
            </a:pPr>
            <a:r>
              <a:rPr lang="en-US" sz="2400" i="1">
                <a:solidFill>
                  <a:srgbClr val="2D2DB9"/>
                </a:solidFill>
                <a:latin typeface="Calibri" charset="0"/>
                <a:ea typeface="ＭＳ Ｐゴシック" charset="0"/>
              </a:rPr>
              <a:t>write(int sockfd, void *buf, size_t len)</a:t>
            </a:r>
          </a:p>
          <a:p>
            <a:pPr lvl="2" eaLnBrk="1" hangingPunct="1">
              <a:lnSpc>
                <a:spcPct val="80000"/>
              </a:lnSpc>
              <a:spcBef>
                <a:spcPts val="600"/>
              </a:spcBef>
              <a:buFont typeface="Calibri" charset="0"/>
              <a:buChar char="•"/>
            </a:pPr>
            <a:r>
              <a:rPr lang="en-US" sz="2400">
                <a:solidFill>
                  <a:srgbClr val="000000"/>
                </a:solidFill>
                <a:latin typeface="Calibri" charset="0"/>
                <a:ea typeface="ＭＳ Ｐゴシック" charset="0"/>
              </a:rPr>
              <a:t>Arguments: socket descriptor, pointer to buffer of data, and length of the buffer</a:t>
            </a:r>
          </a:p>
          <a:p>
            <a:pPr lvl="2" eaLnBrk="1" hangingPunct="1">
              <a:lnSpc>
                <a:spcPct val="80000"/>
              </a:lnSpc>
              <a:spcBef>
                <a:spcPts val="600"/>
              </a:spcBef>
              <a:buFont typeface="Calibri" charset="0"/>
              <a:buChar char="•"/>
            </a:pPr>
            <a:r>
              <a:rPr lang="en-US" sz="2400">
                <a:solidFill>
                  <a:srgbClr val="000000"/>
                </a:solidFill>
                <a:latin typeface="Calibri" charset="0"/>
                <a:ea typeface="ＭＳ Ｐゴシック" charset="0"/>
              </a:rPr>
              <a:t>Returns the number of characters written, and -1 on error</a:t>
            </a:r>
          </a:p>
          <a:p>
            <a:pPr eaLnBrk="1" hangingPunct="1">
              <a:lnSpc>
                <a:spcPct val="80000"/>
              </a:lnSpc>
              <a:spcBef>
                <a:spcPts val="700"/>
              </a:spcBef>
              <a:buClrTx/>
              <a:buFontTx/>
              <a:buNone/>
            </a:pPr>
            <a:r>
              <a:rPr lang="en-US" sz="2800">
                <a:solidFill>
                  <a:srgbClr val="C00000"/>
                </a:solidFill>
                <a:latin typeface="Calibri" charset="0"/>
              </a:rPr>
              <a:t>Receiving data</a:t>
            </a:r>
          </a:p>
          <a:p>
            <a:pPr lvl="1" eaLnBrk="1" hangingPunct="1">
              <a:lnSpc>
                <a:spcPct val="80000"/>
              </a:lnSpc>
              <a:spcBef>
                <a:spcPts val="600"/>
              </a:spcBef>
              <a:buFont typeface="Calibri" charset="0"/>
              <a:buChar char="•"/>
            </a:pPr>
            <a:r>
              <a:rPr lang="en-US" sz="2400" i="1">
                <a:solidFill>
                  <a:srgbClr val="2D2DB9"/>
                </a:solidFill>
                <a:latin typeface="Calibri" charset="0"/>
                <a:ea typeface="ＭＳ Ｐゴシック" charset="0"/>
              </a:rPr>
              <a:t>read(int sockfd, void *buf, size_t len)</a:t>
            </a:r>
          </a:p>
          <a:p>
            <a:pPr lvl="2" eaLnBrk="1" hangingPunct="1">
              <a:lnSpc>
                <a:spcPct val="80000"/>
              </a:lnSpc>
              <a:spcBef>
                <a:spcPts val="600"/>
              </a:spcBef>
              <a:buFont typeface="Calibri" charset="0"/>
              <a:buChar char="•"/>
            </a:pPr>
            <a:r>
              <a:rPr lang="en-US" sz="2400">
                <a:solidFill>
                  <a:srgbClr val="000000"/>
                </a:solidFill>
                <a:latin typeface="Calibri" charset="0"/>
                <a:ea typeface="ＭＳ Ｐゴシック" charset="0"/>
              </a:rPr>
              <a:t>Arguments: socket descriptor, pointer to buffer to place the data, size of the buffer</a:t>
            </a:r>
          </a:p>
          <a:p>
            <a:pPr lvl="2" eaLnBrk="1" hangingPunct="1">
              <a:lnSpc>
                <a:spcPct val="80000"/>
              </a:lnSpc>
              <a:spcBef>
                <a:spcPts val="600"/>
              </a:spcBef>
              <a:buFont typeface="Calibri" charset="0"/>
              <a:buChar char="•"/>
            </a:pPr>
            <a:r>
              <a:rPr lang="en-US" sz="2400">
                <a:solidFill>
                  <a:srgbClr val="000000"/>
                </a:solidFill>
                <a:latin typeface="Calibri" charset="0"/>
                <a:ea typeface="ＭＳ Ｐゴシック" charset="0"/>
              </a:rPr>
              <a:t>Returns the number of characters read (where 0 implies “end of file”), and -1 on error</a:t>
            </a:r>
          </a:p>
          <a:p>
            <a:pPr eaLnBrk="1" hangingPunct="1">
              <a:lnSpc>
                <a:spcPct val="80000"/>
              </a:lnSpc>
              <a:spcBef>
                <a:spcPts val="700"/>
              </a:spcBef>
              <a:buClrTx/>
              <a:buFontTx/>
              <a:buNone/>
            </a:pPr>
            <a:r>
              <a:rPr lang="en-US" sz="2800">
                <a:solidFill>
                  <a:srgbClr val="C00000"/>
                </a:solidFill>
                <a:latin typeface="Calibri" charset="0"/>
              </a:rPr>
              <a:t>Closing the socket</a:t>
            </a:r>
          </a:p>
          <a:p>
            <a:pPr lvl="1" eaLnBrk="1" hangingPunct="1">
              <a:lnSpc>
                <a:spcPct val="80000"/>
              </a:lnSpc>
              <a:spcBef>
                <a:spcPts val="600"/>
              </a:spcBef>
              <a:buFont typeface="Calibri" charset="0"/>
              <a:buChar char="•"/>
            </a:pPr>
            <a:r>
              <a:rPr lang="en-US" sz="2400" i="1">
                <a:solidFill>
                  <a:srgbClr val="2D2DB9"/>
                </a:solidFill>
                <a:latin typeface="Calibri" charset="0"/>
                <a:ea typeface="ＭＳ Ｐゴシック" charset="0"/>
              </a:rPr>
              <a:t>int close(int sockfd)</a:t>
            </a: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457200" y="76200"/>
            <a:ext cx="8229600" cy="1189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US" sz="3600" b="1">
                <a:solidFill>
                  <a:srgbClr val="333399"/>
                </a:solidFill>
                <a:latin typeface="Calibri" charset="0"/>
              </a:rPr>
              <a:t>Byte Ordering: Little and Big Endian</a:t>
            </a:r>
          </a:p>
        </p:txBody>
      </p:sp>
      <p:sp>
        <p:nvSpPr>
          <p:cNvPr id="19458" name="Text Box 2"/>
          <p:cNvSpPr txBox="1">
            <a:spLocks noChangeArrowheads="1"/>
          </p:cNvSpPr>
          <p:nvPr/>
        </p:nvSpPr>
        <p:spPr bwMode="auto">
          <a:xfrm>
            <a:off x="457200" y="1447800"/>
            <a:ext cx="82296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eaLnBrk="1" hangingPunct="1">
              <a:lnSpc>
                <a:spcPct val="90000"/>
              </a:lnSpc>
              <a:spcBef>
                <a:spcPts val="700"/>
              </a:spcBef>
              <a:buClrTx/>
              <a:buFontTx/>
              <a:buNone/>
            </a:pPr>
            <a:r>
              <a:rPr lang="en-US" sz="2800">
                <a:solidFill>
                  <a:srgbClr val="333399"/>
                </a:solidFill>
                <a:latin typeface="Calibri" charset="0"/>
              </a:rPr>
              <a:t>Hosts differ in how they store data</a:t>
            </a:r>
          </a:p>
          <a:p>
            <a:pPr lvl="1" eaLnBrk="1" hangingPunct="1">
              <a:lnSpc>
                <a:spcPct val="90000"/>
              </a:lnSpc>
              <a:spcBef>
                <a:spcPts val="600"/>
              </a:spcBef>
              <a:buFont typeface="Calibri" charset="0"/>
              <a:buChar char="•"/>
            </a:pPr>
            <a:r>
              <a:rPr lang="en-US" sz="2400">
                <a:solidFill>
                  <a:srgbClr val="000000"/>
                </a:solidFill>
                <a:latin typeface="Calibri" charset="0"/>
                <a:ea typeface="ＭＳ Ｐゴシック" charset="0"/>
              </a:rPr>
              <a:t>E.g., four-byte number (byte3, byte2, byte1, byte0)</a:t>
            </a:r>
          </a:p>
          <a:p>
            <a:pPr eaLnBrk="1" hangingPunct="1">
              <a:lnSpc>
                <a:spcPct val="90000"/>
              </a:lnSpc>
              <a:spcBef>
                <a:spcPts val="700"/>
              </a:spcBef>
              <a:buClrTx/>
              <a:buFontTx/>
              <a:buNone/>
            </a:pPr>
            <a:r>
              <a:rPr lang="en-US" sz="2800">
                <a:solidFill>
                  <a:srgbClr val="333399"/>
                </a:solidFill>
                <a:latin typeface="Calibri" charset="0"/>
              </a:rPr>
              <a:t>Little endian (“little end comes first”) </a:t>
            </a:r>
            <a:r>
              <a:rPr lang="en-US" sz="2800">
                <a:solidFill>
                  <a:srgbClr val="333399"/>
                </a:solidFill>
                <a:latin typeface="Wingdings" charset="0"/>
              </a:rPr>
              <a:t></a:t>
            </a:r>
            <a:r>
              <a:rPr lang="en-US" sz="2800">
                <a:solidFill>
                  <a:srgbClr val="333399"/>
                </a:solidFill>
                <a:latin typeface="Calibri" charset="0"/>
              </a:rPr>
              <a:t> Intel PCs!!!</a:t>
            </a:r>
          </a:p>
          <a:p>
            <a:pPr lvl="1" eaLnBrk="1" hangingPunct="1">
              <a:lnSpc>
                <a:spcPct val="90000"/>
              </a:lnSpc>
              <a:spcBef>
                <a:spcPts val="600"/>
              </a:spcBef>
              <a:buFont typeface="Calibri" charset="0"/>
              <a:buChar char="•"/>
            </a:pPr>
            <a:r>
              <a:rPr lang="en-US" sz="2400">
                <a:solidFill>
                  <a:srgbClr val="000000"/>
                </a:solidFill>
                <a:latin typeface="Calibri" charset="0"/>
                <a:ea typeface="ＭＳ Ｐゴシック" charset="0"/>
              </a:rPr>
              <a:t>Low-order byte stored at the lowest memory location</a:t>
            </a:r>
          </a:p>
          <a:p>
            <a:pPr lvl="1" eaLnBrk="1" hangingPunct="1">
              <a:lnSpc>
                <a:spcPct val="90000"/>
              </a:lnSpc>
              <a:spcBef>
                <a:spcPts val="600"/>
              </a:spcBef>
              <a:buFont typeface="Calibri" charset="0"/>
              <a:buChar char="•"/>
            </a:pPr>
            <a:r>
              <a:rPr lang="en-US" sz="2400">
                <a:solidFill>
                  <a:srgbClr val="000000"/>
                </a:solidFill>
                <a:latin typeface="Calibri" charset="0"/>
                <a:ea typeface="ＭＳ Ｐゴシック" charset="0"/>
              </a:rPr>
              <a:t>byte0, byte1, byte2, byte3</a:t>
            </a:r>
          </a:p>
          <a:p>
            <a:pPr eaLnBrk="1" hangingPunct="1">
              <a:lnSpc>
                <a:spcPct val="90000"/>
              </a:lnSpc>
              <a:spcBef>
                <a:spcPts val="700"/>
              </a:spcBef>
              <a:buClrTx/>
              <a:buFontTx/>
              <a:buNone/>
            </a:pPr>
            <a:r>
              <a:rPr lang="en-US" sz="2800">
                <a:solidFill>
                  <a:srgbClr val="333399"/>
                </a:solidFill>
                <a:latin typeface="Calibri" charset="0"/>
              </a:rPr>
              <a:t>Big endian (“big end comes first”)</a:t>
            </a:r>
          </a:p>
          <a:p>
            <a:pPr lvl="1" eaLnBrk="1" hangingPunct="1">
              <a:lnSpc>
                <a:spcPct val="90000"/>
              </a:lnSpc>
              <a:spcBef>
                <a:spcPts val="600"/>
              </a:spcBef>
              <a:buFont typeface="Calibri" charset="0"/>
              <a:buChar char="•"/>
            </a:pPr>
            <a:r>
              <a:rPr lang="en-US" sz="2400">
                <a:solidFill>
                  <a:srgbClr val="000000"/>
                </a:solidFill>
                <a:latin typeface="Calibri" charset="0"/>
                <a:ea typeface="ＭＳ Ｐゴシック" charset="0"/>
              </a:rPr>
              <a:t>High-order byte stored at lowest memory location</a:t>
            </a:r>
          </a:p>
          <a:p>
            <a:pPr lvl="1" eaLnBrk="1" hangingPunct="1">
              <a:lnSpc>
                <a:spcPct val="90000"/>
              </a:lnSpc>
              <a:spcBef>
                <a:spcPts val="600"/>
              </a:spcBef>
              <a:buFont typeface="Calibri" charset="0"/>
              <a:buChar char="•"/>
            </a:pPr>
            <a:r>
              <a:rPr lang="en-US" sz="2400">
                <a:solidFill>
                  <a:srgbClr val="000000"/>
                </a:solidFill>
                <a:latin typeface="Calibri" charset="0"/>
                <a:ea typeface="ＭＳ Ｐゴシック" charset="0"/>
              </a:rPr>
              <a:t>byte3, byte2, byte1, byte 0</a:t>
            </a:r>
          </a:p>
          <a:p>
            <a:pPr eaLnBrk="1" hangingPunct="1">
              <a:lnSpc>
                <a:spcPct val="90000"/>
              </a:lnSpc>
              <a:spcBef>
                <a:spcPts val="700"/>
              </a:spcBef>
              <a:buClrTx/>
              <a:buFontTx/>
              <a:buNone/>
            </a:pPr>
            <a:r>
              <a:rPr lang="en-US" sz="2800">
                <a:solidFill>
                  <a:srgbClr val="333399"/>
                </a:solidFill>
                <a:latin typeface="Calibri" charset="0"/>
              </a:rPr>
              <a:t>IP is big endian (aka “network byte order”)</a:t>
            </a:r>
          </a:p>
          <a:p>
            <a:pPr lvl="1" eaLnBrk="1" hangingPunct="1">
              <a:lnSpc>
                <a:spcPct val="90000"/>
              </a:lnSpc>
              <a:spcBef>
                <a:spcPts val="600"/>
              </a:spcBef>
              <a:buFont typeface="Calibri" charset="0"/>
              <a:buChar char="•"/>
            </a:pPr>
            <a:r>
              <a:rPr lang="en-US" sz="2400">
                <a:solidFill>
                  <a:srgbClr val="000000"/>
                </a:solidFill>
                <a:latin typeface="Calibri" charset="0"/>
                <a:ea typeface="ＭＳ Ｐゴシック" charset="0"/>
              </a:rPr>
              <a:t>Use htons() and htonl() to convert to network byte order</a:t>
            </a:r>
          </a:p>
          <a:p>
            <a:pPr lvl="1" eaLnBrk="1" hangingPunct="1">
              <a:lnSpc>
                <a:spcPct val="90000"/>
              </a:lnSpc>
              <a:spcBef>
                <a:spcPts val="600"/>
              </a:spcBef>
              <a:buFont typeface="Calibri" charset="0"/>
              <a:buChar char="•"/>
            </a:pPr>
            <a:r>
              <a:rPr lang="en-US" sz="2400">
                <a:solidFill>
                  <a:srgbClr val="000000"/>
                </a:solidFill>
                <a:latin typeface="Calibri" charset="0"/>
                <a:ea typeface="ＭＳ Ｐゴシック" charset="0"/>
              </a:rPr>
              <a:t>Use ntohs() and ntohl() to convert to host order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19458">
                                            <p:txEl>
                                              <p:pRg st="4" end="4"/>
                                            </p:txEl>
                                          </p:spTgt>
                                        </p:tgtEl>
                                        <p:attrNameLst>
                                          <p:attrName>style.visibility</p:attrName>
                                        </p:attrNameLst>
                                      </p:cBhvr>
                                      <p:to>
                                        <p:strVal val="visible"/>
                                      </p:to>
                                    </p:set>
                                    <p:animEffect transition="in" filter="wipe(left)">
                                      <p:cBhvr additive="repl">
                                        <p:cTn id="7" dur="500"/>
                                        <p:tgtEl>
                                          <p:spTgt spid="19458">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additive="repl">
                                        <p:cTn id="11" dur="1" fill="hold">
                                          <p:stCondLst>
                                            <p:cond delay="0"/>
                                          </p:stCondLst>
                                        </p:cTn>
                                        <p:tgtEl>
                                          <p:spTgt spid="19458">
                                            <p:txEl>
                                              <p:pRg st="7" end="7"/>
                                            </p:txEl>
                                          </p:spTgt>
                                        </p:tgtEl>
                                        <p:attrNameLst>
                                          <p:attrName>style.visibility</p:attrName>
                                        </p:attrNameLst>
                                      </p:cBhvr>
                                      <p:to>
                                        <p:strVal val="visible"/>
                                      </p:to>
                                    </p:set>
                                    <p:animEffect transition="in" filter="wipe(left)">
                                      <p:cBhvr additive="repl">
                                        <p:cTn id="12" dur="500"/>
                                        <p:tgtEl>
                                          <p:spTgt spid="19458">
                                            <p:txEl>
                                              <p:pRg st="7" end="7"/>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fill="hold" nodeType="clickEffect">
                                  <p:stCondLst>
                                    <p:cond delay="0"/>
                                  </p:stCondLst>
                                  <p:childTnLst>
                                    <p:set>
                                      <p:cBhvr additive="repl">
                                        <p:cTn id="16" dur="1" fill="hold">
                                          <p:stCondLst>
                                            <p:cond delay="0"/>
                                          </p:stCondLst>
                                        </p:cTn>
                                        <p:tgtEl>
                                          <p:spTgt spid="19458">
                                            <p:txEl>
                                              <p:pRg st="8" end="8"/>
                                            </p:txEl>
                                          </p:spTgt>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19458">
                                            <p:txEl>
                                              <p:pRg st="9" end="9"/>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1945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Servers Differ From Clients</a:t>
            </a:r>
          </a:p>
        </p:txBody>
      </p:sp>
      <p:sp>
        <p:nvSpPr>
          <p:cNvPr id="20482" name="Text Box 2"/>
          <p:cNvSpPr txBox="1">
            <a:spLocks noChangeArrowheads="1"/>
          </p:cNvSpPr>
          <p:nvPr/>
        </p:nvSpPr>
        <p:spPr bwMode="auto">
          <a:xfrm>
            <a:off x="457200" y="1447800"/>
            <a:ext cx="82296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eaLnBrk="1" hangingPunct="1">
              <a:spcBef>
                <a:spcPts val="700"/>
              </a:spcBef>
              <a:buClrTx/>
              <a:buFontTx/>
              <a:buNone/>
            </a:pPr>
            <a:r>
              <a:rPr lang="en-CA" sz="2800">
                <a:solidFill>
                  <a:srgbClr val="333399"/>
                </a:solidFill>
                <a:latin typeface="Calibri" charset="0"/>
              </a:rPr>
              <a:t>Passive open</a:t>
            </a:r>
          </a:p>
          <a:p>
            <a:pPr lvl="1" eaLnBrk="1" hangingPunct="1">
              <a:spcBef>
                <a:spcPts val="600"/>
              </a:spcBef>
              <a:buFont typeface="Calibri" charset="0"/>
              <a:buChar char="•"/>
            </a:pPr>
            <a:r>
              <a:rPr lang="en-CA" sz="2400">
                <a:solidFill>
                  <a:srgbClr val="000000"/>
                </a:solidFill>
                <a:latin typeface="Calibri" charset="0"/>
                <a:ea typeface="ＭＳ Ｐゴシック" charset="0"/>
              </a:rPr>
              <a:t>Prepare to accept connections</a:t>
            </a:r>
          </a:p>
          <a:p>
            <a:pPr lvl="1" eaLnBrk="1" hangingPunct="1">
              <a:spcBef>
                <a:spcPts val="600"/>
              </a:spcBef>
              <a:buFont typeface="Calibri" charset="0"/>
              <a:buChar char="•"/>
            </a:pPr>
            <a:r>
              <a:rPr lang="en-CA" sz="2400">
                <a:solidFill>
                  <a:srgbClr val="000000"/>
                </a:solidFill>
                <a:latin typeface="Calibri" charset="0"/>
                <a:ea typeface="ＭＳ Ｐゴシック" charset="0"/>
              </a:rPr>
              <a:t>… but don’t actually establish one</a:t>
            </a:r>
          </a:p>
          <a:p>
            <a:pPr lvl="1" eaLnBrk="1" hangingPunct="1">
              <a:spcBef>
                <a:spcPts val="600"/>
              </a:spcBef>
              <a:buFont typeface="Calibri" charset="0"/>
              <a:buChar char="•"/>
            </a:pPr>
            <a:r>
              <a:rPr lang="en-CA" sz="2400">
                <a:solidFill>
                  <a:srgbClr val="000000"/>
                </a:solidFill>
                <a:latin typeface="Calibri" charset="0"/>
                <a:ea typeface="ＭＳ Ｐゴシック" charset="0"/>
              </a:rPr>
              <a:t>… until hearing from a client</a:t>
            </a:r>
          </a:p>
          <a:p>
            <a:pPr eaLnBrk="1" hangingPunct="1">
              <a:spcBef>
                <a:spcPts val="700"/>
              </a:spcBef>
              <a:buClrTx/>
              <a:buFontTx/>
              <a:buNone/>
            </a:pPr>
            <a:r>
              <a:rPr lang="en-CA" sz="2800">
                <a:solidFill>
                  <a:srgbClr val="333399"/>
                </a:solidFill>
                <a:latin typeface="Calibri" charset="0"/>
              </a:rPr>
              <a:t>Hearing from multiple clients</a:t>
            </a:r>
          </a:p>
          <a:p>
            <a:pPr lvl="1" eaLnBrk="1" hangingPunct="1">
              <a:spcBef>
                <a:spcPts val="600"/>
              </a:spcBef>
              <a:buFont typeface="Calibri" charset="0"/>
              <a:buChar char="•"/>
            </a:pPr>
            <a:r>
              <a:rPr lang="en-CA" sz="2400">
                <a:solidFill>
                  <a:srgbClr val="000000"/>
                </a:solidFill>
                <a:latin typeface="Calibri" charset="0"/>
                <a:ea typeface="ＭＳ Ｐゴシック" charset="0"/>
              </a:rPr>
              <a:t>Allow a backlog of waiting clients</a:t>
            </a:r>
          </a:p>
          <a:p>
            <a:pPr lvl="1" eaLnBrk="1" hangingPunct="1">
              <a:spcBef>
                <a:spcPts val="600"/>
              </a:spcBef>
              <a:buFont typeface="Calibri" charset="0"/>
              <a:buChar char="•"/>
            </a:pPr>
            <a:r>
              <a:rPr lang="en-CA" sz="2400">
                <a:solidFill>
                  <a:srgbClr val="000000"/>
                </a:solidFill>
                <a:latin typeface="Calibri" charset="0"/>
                <a:ea typeface="ＭＳ Ｐゴシック" charset="0"/>
              </a:rPr>
              <a:t>... in case several try to start a connection at once</a:t>
            </a:r>
          </a:p>
          <a:p>
            <a:pPr eaLnBrk="1" hangingPunct="1">
              <a:spcBef>
                <a:spcPts val="700"/>
              </a:spcBef>
              <a:buClrTx/>
              <a:buFontTx/>
              <a:buNone/>
            </a:pPr>
            <a:r>
              <a:rPr lang="en-CA" sz="2800">
                <a:solidFill>
                  <a:srgbClr val="333399"/>
                </a:solidFill>
                <a:latin typeface="Calibri" charset="0"/>
              </a:rPr>
              <a:t>Create a socket for each client</a:t>
            </a:r>
          </a:p>
          <a:p>
            <a:pPr lvl="1" eaLnBrk="1" hangingPunct="1">
              <a:spcBef>
                <a:spcPts val="600"/>
              </a:spcBef>
              <a:buFont typeface="Calibri" charset="0"/>
              <a:buChar char="•"/>
            </a:pPr>
            <a:r>
              <a:rPr lang="en-CA" sz="2400">
                <a:solidFill>
                  <a:srgbClr val="000000"/>
                </a:solidFill>
                <a:latin typeface="Calibri" charset="0"/>
                <a:ea typeface="ＭＳ Ｐゴシック" charset="0"/>
              </a:rPr>
              <a:t>Upon accepting a new client</a:t>
            </a:r>
          </a:p>
          <a:p>
            <a:pPr lvl="1" eaLnBrk="1" hangingPunct="1">
              <a:spcBef>
                <a:spcPts val="600"/>
              </a:spcBef>
              <a:buFont typeface="Calibri" charset="0"/>
              <a:buChar char="•"/>
            </a:pPr>
            <a:r>
              <a:rPr lang="en-CA" sz="2400">
                <a:solidFill>
                  <a:srgbClr val="000000"/>
                </a:solidFill>
                <a:latin typeface="Calibri" charset="0"/>
                <a:ea typeface="ＭＳ Ｐゴシック" charset="0"/>
              </a:rPr>
              <a:t>… create a </a:t>
            </a:r>
            <a:r>
              <a:rPr lang="en-CA" sz="2400" i="1">
                <a:solidFill>
                  <a:srgbClr val="000000"/>
                </a:solidFill>
                <a:latin typeface="Calibri" charset="0"/>
                <a:ea typeface="ＭＳ Ｐゴシック" charset="0"/>
              </a:rPr>
              <a:t>new </a:t>
            </a:r>
            <a:r>
              <a:rPr lang="en-CA" sz="2400">
                <a:solidFill>
                  <a:srgbClr val="000000"/>
                </a:solidFill>
                <a:latin typeface="Calibri" charset="0"/>
                <a:ea typeface="ＭＳ Ｐゴシック" charset="0"/>
              </a:rPr>
              <a:t>socket for the communication</a:t>
            </a:r>
          </a:p>
        </p:txBody>
      </p:sp>
      <p:pic>
        <p:nvPicPr>
          <p:cNvPr id="18436"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184900" y="1239838"/>
            <a:ext cx="2689225" cy="22336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0482">
                                            <p:txEl>
                                              <p:pRg st="4" end="4"/>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0482">
                                            <p:txEl>
                                              <p:pRg st="5" end="5"/>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0482">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20482">
                                            <p:txEl>
                                              <p:pRg st="7" end="7"/>
                                            </p:txEl>
                                          </p:spTgt>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0482">
                                            <p:txEl>
                                              <p:pRg st="8" end="8"/>
                                            </p:txEl>
                                          </p:spTgt>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2048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Typical Server Program</a:t>
            </a:r>
          </a:p>
        </p:txBody>
      </p:sp>
      <p:sp>
        <p:nvSpPr>
          <p:cNvPr id="21506" name="Text Box 2"/>
          <p:cNvSpPr txBox="1">
            <a:spLocks noChangeArrowheads="1"/>
          </p:cNvSpPr>
          <p:nvPr/>
        </p:nvSpPr>
        <p:spPr bwMode="auto">
          <a:xfrm>
            <a:off x="457200" y="1447800"/>
            <a:ext cx="82296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eaLnBrk="1" hangingPunct="1">
              <a:lnSpc>
                <a:spcPct val="90000"/>
              </a:lnSpc>
              <a:spcBef>
                <a:spcPts val="700"/>
              </a:spcBef>
              <a:buClrTx/>
              <a:buFontTx/>
              <a:buNone/>
            </a:pPr>
            <a:r>
              <a:rPr lang="en-CA" sz="2800">
                <a:solidFill>
                  <a:srgbClr val="333399"/>
                </a:solidFill>
                <a:latin typeface="Calibri" charset="0"/>
              </a:rPr>
              <a:t>Prepare to communicate</a:t>
            </a:r>
          </a:p>
          <a:p>
            <a:pPr lvl="1" eaLnBrk="1" hangingPunct="1">
              <a:lnSpc>
                <a:spcPct val="90000"/>
              </a:lnSpc>
              <a:spcBef>
                <a:spcPts val="600"/>
              </a:spcBef>
              <a:buFont typeface="Calibri" charset="0"/>
              <a:buChar char="•"/>
            </a:pPr>
            <a:r>
              <a:rPr lang="en-CA" sz="2400">
                <a:solidFill>
                  <a:srgbClr val="000000"/>
                </a:solidFill>
                <a:latin typeface="Calibri" charset="0"/>
                <a:ea typeface="ＭＳ Ｐゴシック" charset="0"/>
              </a:rPr>
              <a:t>Create a socket</a:t>
            </a:r>
          </a:p>
          <a:p>
            <a:pPr lvl="1" eaLnBrk="1" hangingPunct="1">
              <a:lnSpc>
                <a:spcPct val="90000"/>
              </a:lnSpc>
              <a:spcBef>
                <a:spcPts val="600"/>
              </a:spcBef>
              <a:buFont typeface="Calibri" charset="0"/>
              <a:buChar char="•"/>
            </a:pPr>
            <a:r>
              <a:rPr lang="en-CA" sz="2400">
                <a:solidFill>
                  <a:srgbClr val="000000"/>
                </a:solidFill>
                <a:latin typeface="Calibri" charset="0"/>
                <a:ea typeface="ＭＳ Ｐゴシック" charset="0"/>
              </a:rPr>
              <a:t>Associate local address and port with the socket</a:t>
            </a:r>
          </a:p>
          <a:p>
            <a:pPr eaLnBrk="1" hangingPunct="1">
              <a:lnSpc>
                <a:spcPct val="90000"/>
              </a:lnSpc>
              <a:spcBef>
                <a:spcPts val="700"/>
              </a:spcBef>
              <a:buClrTx/>
              <a:buFontTx/>
              <a:buNone/>
            </a:pPr>
            <a:r>
              <a:rPr lang="en-CA" sz="2800">
                <a:solidFill>
                  <a:srgbClr val="333399"/>
                </a:solidFill>
                <a:latin typeface="Calibri" charset="0"/>
              </a:rPr>
              <a:t>Wait to hear from a client (passive open)</a:t>
            </a:r>
          </a:p>
          <a:p>
            <a:pPr lvl="1" eaLnBrk="1" hangingPunct="1">
              <a:lnSpc>
                <a:spcPct val="90000"/>
              </a:lnSpc>
              <a:spcBef>
                <a:spcPts val="600"/>
              </a:spcBef>
              <a:buFont typeface="Calibri" charset="0"/>
              <a:buChar char="•"/>
            </a:pPr>
            <a:r>
              <a:rPr lang="en-CA" sz="2400">
                <a:solidFill>
                  <a:srgbClr val="000000"/>
                </a:solidFill>
                <a:latin typeface="Calibri" charset="0"/>
                <a:ea typeface="ＭＳ Ｐゴシック" charset="0"/>
              </a:rPr>
              <a:t>Indicate how many clients-in-waiting to permit</a:t>
            </a:r>
          </a:p>
          <a:p>
            <a:pPr lvl="1" eaLnBrk="1" hangingPunct="1">
              <a:lnSpc>
                <a:spcPct val="90000"/>
              </a:lnSpc>
              <a:spcBef>
                <a:spcPts val="600"/>
              </a:spcBef>
              <a:buFont typeface="Calibri" charset="0"/>
              <a:buChar char="•"/>
            </a:pPr>
            <a:r>
              <a:rPr lang="en-CA" sz="2400">
                <a:solidFill>
                  <a:srgbClr val="000000"/>
                </a:solidFill>
                <a:latin typeface="Calibri" charset="0"/>
                <a:ea typeface="ＭＳ Ｐゴシック" charset="0"/>
              </a:rPr>
              <a:t>Accept an incoming connection from a client</a:t>
            </a:r>
          </a:p>
          <a:p>
            <a:pPr eaLnBrk="1" hangingPunct="1">
              <a:lnSpc>
                <a:spcPct val="90000"/>
              </a:lnSpc>
              <a:spcBef>
                <a:spcPts val="700"/>
              </a:spcBef>
              <a:buClrTx/>
              <a:buFontTx/>
              <a:buNone/>
            </a:pPr>
            <a:r>
              <a:rPr lang="en-CA" sz="2800">
                <a:solidFill>
                  <a:srgbClr val="333399"/>
                </a:solidFill>
                <a:latin typeface="Calibri" charset="0"/>
              </a:rPr>
              <a:t>Exchange data with the client over new socket</a:t>
            </a:r>
          </a:p>
          <a:p>
            <a:pPr lvl="1" eaLnBrk="1" hangingPunct="1">
              <a:lnSpc>
                <a:spcPct val="90000"/>
              </a:lnSpc>
              <a:spcBef>
                <a:spcPts val="600"/>
              </a:spcBef>
              <a:buFont typeface="Calibri" charset="0"/>
              <a:buChar char="•"/>
            </a:pPr>
            <a:r>
              <a:rPr lang="en-CA" sz="2400">
                <a:solidFill>
                  <a:srgbClr val="000000"/>
                </a:solidFill>
                <a:latin typeface="Calibri" charset="0"/>
                <a:ea typeface="ＭＳ Ｐゴシック" charset="0"/>
              </a:rPr>
              <a:t>Receive data from the socket</a:t>
            </a:r>
          </a:p>
          <a:p>
            <a:pPr lvl="1" eaLnBrk="1" hangingPunct="1">
              <a:lnSpc>
                <a:spcPct val="90000"/>
              </a:lnSpc>
              <a:spcBef>
                <a:spcPts val="600"/>
              </a:spcBef>
              <a:buFont typeface="Calibri" charset="0"/>
              <a:buChar char="•"/>
            </a:pPr>
            <a:r>
              <a:rPr lang="en-CA" sz="2400">
                <a:solidFill>
                  <a:srgbClr val="000000"/>
                </a:solidFill>
                <a:latin typeface="Calibri" charset="0"/>
                <a:ea typeface="ＭＳ Ｐゴシック" charset="0"/>
              </a:rPr>
              <a:t>Send data to the socket</a:t>
            </a:r>
          </a:p>
          <a:p>
            <a:pPr lvl="1" eaLnBrk="1" hangingPunct="1">
              <a:lnSpc>
                <a:spcPct val="90000"/>
              </a:lnSpc>
              <a:spcBef>
                <a:spcPts val="600"/>
              </a:spcBef>
              <a:buFont typeface="Calibri" charset="0"/>
              <a:buChar char="•"/>
            </a:pPr>
            <a:r>
              <a:rPr lang="en-CA" sz="2400">
                <a:solidFill>
                  <a:srgbClr val="000000"/>
                </a:solidFill>
                <a:latin typeface="Calibri" charset="0"/>
                <a:ea typeface="ＭＳ Ｐゴシック" charset="0"/>
              </a:rPr>
              <a:t>Close the socket</a:t>
            </a:r>
          </a:p>
          <a:p>
            <a:pPr eaLnBrk="1" hangingPunct="1">
              <a:lnSpc>
                <a:spcPct val="90000"/>
              </a:lnSpc>
              <a:spcBef>
                <a:spcPts val="700"/>
              </a:spcBef>
              <a:buClrTx/>
              <a:buFontTx/>
              <a:buNone/>
            </a:pPr>
            <a:r>
              <a:rPr lang="en-CA" sz="2800">
                <a:solidFill>
                  <a:srgbClr val="333399"/>
                </a:solidFill>
                <a:latin typeface="Calibri" charset="0"/>
              </a:rPr>
              <a:t>Repeat with the next connection request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1506">
                                            <p:txEl>
                                              <p:pRg st="3" end="3"/>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1506">
                                            <p:txEl>
                                              <p:pRg st="4" end="4"/>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1506">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21506">
                                            <p:txEl>
                                              <p:pRg st="6" end="6"/>
                                            </p:txEl>
                                          </p:spTgt>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1506">
                                            <p:txEl>
                                              <p:pRg st="7" end="7"/>
                                            </p:txEl>
                                          </p:spTgt>
                                        </p:tgtEl>
                                        <p:attrNameLst>
                                          <p:attrName>style.visibility</p:attrName>
                                        </p:attrNameLst>
                                      </p:cBhvr>
                                      <p:to>
                                        <p:strVal val="visible"/>
                                      </p:to>
                                    </p:set>
                                  </p:childTnLst>
                                </p:cTn>
                              </p:par>
                              <p:par>
                                <p:cTn id="17" presetID="1" presetClass="entr" fill="hold" nodeType="withEffect">
                                  <p:stCondLst>
                                    <p:cond delay="0"/>
                                  </p:stCondLst>
                                  <p:childTnLst>
                                    <p:set>
                                      <p:cBhvr additive="repl">
                                        <p:cTn id="18" dur="1" fill="hold">
                                          <p:stCondLst>
                                            <p:cond delay="0"/>
                                          </p:stCondLst>
                                        </p:cTn>
                                        <p:tgtEl>
                                          <p:spTgt spid="21506">
                                            <p:txEl>
                                              <p:pRg st="8" end="8"/>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21506">
                                            <p:txEl>
                                              <p:pRg st="9" end="9"/>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fill="hold" nodeType="clickEffect">
                                  <p:stCondLst>
                                    <p:cond delay="0"/>
                                  </p:stCondLst>
                                  <p:childTnLst>
                                    <p:set>
                                      <p:cBhvr additive="repl">
                                        <p:cTn id="24" dur="1" fill="hold">
                                          <p:stCondLst>
                                            <p:cond delay="0"/>
                                          </p:stCondLst>
                                        </p:cTn>
                                        <p:tgtEl>
                                          <p:spTgt spid="2150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a:xfrm>
            <a:off x="457200" y="198438"/>
            <a:ext cx="8229600" cy="94456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a:latin typeface="Calibri" charset="0"/>
                <a:cs typeface="Arial" charset="0"/>
              </a:rPr>
              <a:t>Important Functions for Server Program </a:t>
            </a:r>
          </a:p>
        </p:txBody>
      </p:sp>
      <p:sp>
        <p:nvSpPr>
          <p:cNvPr id="20483" name="Rectangle 2"/>
          <p:cNvSpPr>
            <a:spLocks noGrp="1" noChangeArrowheads="1"/>
          </p:cNvSpPr>
          <p:nvPr>
            <p:ph type="body" idx="4294967295"/>
          </p:nvPr>
        </p:nvSpPr>
        <p:spPr>
          <a:xfrm>
            <a:off x="457200" y="1447800"/>
            <a:ext cx="8229600" cy="4800600"/>
          </a:xfrm>
        </p:spPr>
        <p:txBody>
          <a:bodyPr/>
          <a:lstStyle/>
          <a:p>
            <a:pPr marL="339725" indent="-339725" eaLnBrk="1" hangingPunct="1">
              <a:lnSpc>
                <a:spcPct val="80000"/>
              </a:lnSpc>
              <a:spcBef>
                <a:spcPts val="600"/>
              </a:spcBef>
              <a:buClr>
                <a:srgbClr val="2E2E8D"/>
              </a:buClr>
              <a:buFont typeface="Calibri"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2E2E8D"/>
                </a:solidFill>
                <a:latin typeface="Calibri" charset="0"/>
                <a:cs typeface="Arial" charset="0"/>
              </a:rPr>
              <a:t>socket() </a:t>
            </a:r>
          </a:p>
          <a:p>
            <a:pPr marL="339725" indent="-339725" eaLnBrk="1" hangingPunct="1">
              <a:lnSpc>
                <a:spcPct val="80000"/>
              </a:lnSpc>
              <a:spcBef>
                <a:spcPts val="6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000000"/>
                </a:solidFill>
                <a:latin typeface="Calibri" charset="0"/>
                <a:cs typeface="Arial" charset="0"/>
              </a:rPr>
              <a:t>	create the socket descriptor</a:t>
            </a:r>
          </a:p>
          <a:p>
            <a:pPr marL="339725" indent="-339725" eaLnBrk="1" hangingPunct="1">
              <a:lnSpc>
                <a:spcPct val="80000"/>
              </a:lnSpc>
              <a:spcBef>
                <a:spcPts val="600"/>
              </a:spcBef>
              <a:buClr>
                <a:srgbClr val="2E2E8D"/>
              </a:buClr>
              <a:buFont typeface="Calibri"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2E2E8D"/>
                </a:solidFill>
                <a:latin typeface="Calibri" charset="0"/>
                <a:cs typeface="Arial" charset="0"/>
              </a:rPr>
              <a:t>bind()</a:t>
            </a:r>
          </a:p>
          <a:p>
            <a:pPr marL="339725" indent="-339725" eaLnBrk="1" hangingPunct="1">
              <a:lnSpc>
                <a:spcPct val="80000"/>
              </a:lnSpc>
              <a:spcBef>
                <a:spcPts val="6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000000"/>
                </a:solidFill>
                <a:latin typeface="Calibri" charset="0"/>
                <a:cs typeface="Arial" charset="0"/>
              </a:rPr>
              <a:t>	associate the local address</a:t>
            </a:r>
          </a:p>
          <a:p>
            <a:pPr marL="339725" indent="-339725" eaLnBrk="1" hangingPunct="1">
              <a:lnSpc>
                <a:spcPct val="80000"/>
              </a:lnSpc>
              <a:spcBef>
                <a:spcPts val="600"/>
              </a:spcBef>
              <a:buClr>
                <a:srgbClr val="2E2E8D"/>
              </a:buClr>
              <a:buFont typeface="Calibri"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2E2E8D"/>
                </a:solidFill>
                <a:latin typeface="Calibri" charset="0"/>
                <a:cs typeface="Arial" charset="0"/>
              </a:rPr>
              <a:t>listen()</a:t>
            </a:r>
          </a:p>
          <a:p>
            <a:pPr marL="339725" indent="-339725" eaLnBrk="1" hangingPunct="1">
              <a:lnSpc>
                <a:spcPct val="80000"/>
              </a:lnSpc>
              <a:spcBef>
                <a:spcPts val="6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a:solidFill>
                  <a:srgbClr val="000000"/>
                </a:solidFill>
                <a:latin typeface="Calibri" charset="0"/>
                <a:cs typeface="Arial" charset="0"/>
              </a:rPr>
              <a:t>    </a:t>
            </a:r>
            <a:r>
              <a:rPr lang="en-US" sz="2400">
                <a:solidFill>
                  <a:srgbClr val="000000"/>
                </a:solidFill>
                <a:latin typeface="Calibri" charset="0"/>
                <a:cs typeface="Arial" charset="0"/>
              </a:rPr>
              <a:t>wait for incoming connections from clients</a:t>
            </a:r>
          </a:p>
          <a:p>
            <a:pPr marL="339725" indent="-339725" eaLnBrk="1" hangingPunct="1">
              <a:lnSpc>
                <a:spcPct val="80000"/>
              </a:lnSpc>
              <a:spcBef>
                <a:spcPts val="600"/>
              </a:spcBef>
              <a:buClr>
                <a:srgbClr val="2E2E8D"/>
              </a:buClr>
              <a:buFont typeface="Calibri"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2E2E8D"/>
                </a:solidFill>
                <a:latin typeface="Calibri" charset="0"/>
                <a:cs typeface="Arial" charset="0"/>
              </a:rPr>
              <a:t>accept()</a:t>
            </a:r>
          </a:p>
          <a:p>
            <a:pPr marL="339725" indent="-339725" eaLnBrk="1" hangingPunct="1">
              <a:lnSpc>
                <a:spcPct val="80000"/>
              </a:lnSpc>
              <a:spcBef>
                <a:spcPts val="6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2E2E8D"/>
                </a:solidFill>
                <a:latin typeface="Calibri" charset="0"/>
                <a:cs typeface="Arial" charset="0"/>
              </a:rPr>
              <a:t> 	</a:t>
            </a:r>
            <a:r>
              <a:rPr lang="en-US" sz="2400">
                <a:solidFill>
                  <a:srgbClr val="000000"/>
                </a:solidFill>
                <a:latin typeface="Calibri" charset="0"/>
                <a:cs typeface="Arial" charset="0"/>
              </a:rPr>
              <a:t>accept incoming connection</a:t>
            </a:r>
          </a:p>
          <a:p>
            <a:pPr marL="339725" indent="-339725" eaLnBrk="1" hangingPunct="1">
              <a:lnSpc>
                <a:spcPct val="80000"/>
              </a:lnSpc>
              <a:spcBef>
                <a:spcPts val="600"/>
              </a:spcBef>
              <a:buClr>
                <a:srgbClr val="2E2E8D"/>
              </a:buClr>
              <a:buFont typeface="Calibri"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2E2E8D"/>
                </a:solidFill>
                <a:latin typeface="Calibri" charset="0"/>
                <a:cs typeface="Arial" charset="0"/>
              </a:rPr>
              <a:t>read(),write()</a:t>
            </a:r>
          </a:p>
          <a:p>
            <a:pPr marL="339725" indent="-339725" eaLnBrk="1" hangingPunct="1">
              <a:lnSpc>
                <a:spcPct val="80000"/>
              </a:lnSpc>
              <a:spcBef>
                <a:spcPts val="6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000000"/>
                </a:solidFill>
                <a:latin typeface="Calibri" charset="0"/>
                <a:cs typeface="Arial" charset="0"/>
              </a:rPr>
              <a:t>	communicate with client</a:t>
            </a:r>
          </a:p>
          <a:p>
            <a:pPr marL="339725" indent="-339725" eaLnBrk="1" hangingPunct="1">
              <a:lnSpc>
                <a:spcPct val="80000"/>
              </a:lnSpc>
              <a:spcBef>
                <a:spcPts val="600"/>
              </a:spcBef>
              <a:buClr>
                <a:srgbClr val="2E2E8D"/>
              </a:buClr>
              <a:buFont typeface="Calibri"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2E2E8D"/>
                </a:solidFill>
                <a:latin typeface="Calibri" charset="0"/>
                <a:cs typeface="Arial" charset="0"/>
              </a:rPr>
              <a:t>close()</a:t>
            </a:r>
          </a:p>
          <a:p>
            <a:pPr marL="339725" indent="-339725" eaLnBrk="1" hangingPunct="1">
              <a:lnSpc>
                <a:spcPct val="80000"/>
              </a:lnSpc>
              <a:spcBef>
                <a:spcPts val="6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400">
                <a:solidFill>
                  <a:srgbClr val="000000"/>
                </a:solidFill>
                <a:latin typeface="Calibri" charset="0"/>
                <a:cs typeface="Arial" charset="0"/>
              </a:rPr>
              <a:t>	close the socket descriptor</a:t>
            </a: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Outline</a:t>
            </a:r>
          </a:p>
        </p:txBody>
      </p:sp>
      <p:sp>
        <p:nvSpPr>
          <p:cNvPr id="3075" name="Text Box 2"/>
          <p:cNvSpPr txBox="1">
            <a:spLocks noChangeArrowheads="1"/>
          </p:cNvSpPr>
          <p:nvPr/>
        </p:nvSpPr>
        <p:spPr bwMode="auto">
          <a:xfrm>
            <a:off x="457200" y="1447800"/>
            <a:ext cx="82296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0663" indent="-220663" eaLnBrk="0" hangingPunct="0">
              <a:tabLst>
                <a:tab pos="220663" algn="l"/>
                <a:tab pos="668338" algn="l"/>
                <a:tab pos="1117600" algn="l"/>
                <a:tab pos="1566863" algn="l"/>
                <a:tab pos="2016125" algn="l"/>
                <a:tab pos="2465388" algn="l"/>
                <a:tab pos="2914650" algn="l"/>
                <a:tab pos="3363913" algn="l"/>
                <a:tab pos="3813175" algn="l"/>
                <a:tab pos="4262438" algn="l"/>
                <a:tab pos="4711700" algn="l"/>
                <a:tab pos="5160963" algn="l"/>
                <a:tab pos="5610225" algn="l"/>
                <a:tab pos="6059488" algn="l"/>
                <a:tab pos="6508750" algn="l"/>
                <a:tab pos="6958013" algn="l"/>
                <a:tab pos="7407275" algn="l"/>
                <a:tab pos="7856538" algn="l"/>
                <a:tab pos="8305800" algn="l"/>
                <a:tab pos="8755063" algn="l"/>
                <a:tab pos="9204325" algn="l"/>
              </a:tabLst>
              <a:defRPr>
                <a:solidFill>
                  <a:schemeClr val="bg1"/>
                </a:solidFill>
                <a:latin typeface="Arial" charset="0"/>
                <a:ea typeface="ＭＳ Ｐゴシック" charset="0"/>
                <a:cs typeface="Arial" charset="0"/>
              </a:defRPr>
            </a:lvl1pPr>
            <a:lvl2pPr eaLnBrk="0" hangingPunct="0">
              <a:tabLst>
                <a:tab pos="220663" algn="l"/>
                <a:tab pos="668338" algn="l"/>
                <a:tab pos="1117600" algn="l"/>
                <a:tab pos="1566863" algn="l"/>
                <a:tab pos="2016125" algn="l"/>
                <a:tab pos="2465388" algn="l"/>
                <a:tab pos="2914650" algn="l"/>
                <a:tab pos="3363913" algn="l"/>
                <a:tab pos="3813175" algn="l"/>
                <a:tab pos="4262438" algn="l"/>
                <a:tab pos="4711700" algn="l"/>
                <a:tab pos="5160963" algn="l"/>
                <a:tab pos="5610225" algn="l"/>
                <a:tab pos="6059488" algn="l"/>
                <a:tab pos="6508750" algn="l"/>
                <a:tab pos="6958013" algn="l"/>
                <a:tab pos="7407275" algn="l"/>
                <a:tab pos="7856538" algn="l"/>
                <a:tab pos="8305800" algn="l"/>
                <a:tab pos="8755063" algn="l"/>
                <a:tab pos="9204325" algn="l"/>
              </a:tabLst>
              <a:defRPr>
                <a:solidFill>
                  <a:schemeClr val="bg1"/>
                </a:solidFill>
                <a:latin typeface="Arial" charset="0"/>
                <a:ea typeface="Arial" charset="0"/>
                <a:cs typeface="Arial" charset="0"/>
              </a:defRPr>
            </a:lvl2pPr>
            <a:lvl3pPr marL="1139825" indent="-225425" eaLnBrk="0" hangingPunct="0">
              <a:tabLst>
                <a:tab pos="220663" algn="l"/>
                <a:tab pos="668338" algn="l"/>
                <a:tab pos="1117600" algn="l"/>
                <a:tab pos="1566863" algn="l"/>
                <a:tab pos="2016125" algn="l"/>
                <a:tab pos="2465388" algn="l"/>
                <a:tab pos="2914650" algn="l"/>
                <a:tab pos="3363913" algn="l"/>
                <a:tab pos="3813175" algn="l"/>
                <a:tab pos="4262438" algn="l"/>
                <a:tab pos="4711700" algn="l"/>
                <a:tab pos="5160963" algn="l"/>
                <a:tab pos="5610225" algn="l"/>
                <a:tab pos="6059488" algn="l"/>
                <a:tab pos="6508750" algn="l"/>
                <a:tab pos="6958013" algn="l"/>
                <a:tab pos="7407275" algn="l"/>
                <a:tab pos="7856538" algn="l"/>
                <a:tab pos="8305800" algn="l"/>
                <a:tab pos="8755063" algn="l"/>
                <a:tab pos="9204325" algn="l"/>
              </a:tabLst>
              <a:defRPr>
                <a:solidFill>
                  <a:schemeClr val="bg1"/>
                </a:solidFill>
                <a:latin typeface="Arial" charset="0"/>
                <a:ea typeface="Arial" charset="0"/>
                <a:cs typeface="Arial" charset="0"/>
              </a:defRPr>
            </a:lvl3pPr>
            <a:lvl4pPr eaLnBrk="0" hangingPunct="0">
              <a:tabLst>
                <a:tab pos="220663" algn="l"/>
                <a:tab pos="668338" algn="l"/>
                <a:tab pos="1117600" algn="l"/>
                <a:tab pos="1566863" algn="l"/>
                <a:tab pos="2016125" algn="l"/>
                <a:tab pos="2465388" algn="l"/>
                <a:tab pos="2914650" algn="l"/>
                <a:tab pos="3363913" algn="l"/>
                <a:tab pos="3813175" algn="l"/>
                <a:tab pos="4262438" algn="l"/>
                <a:tab pos="4711700" algn="l"/>
                <a:tab pos="5160963" algn="l"/>
                <a:tab pos="5610225" algn="l"/>
                <a:tab pos="6059488" algn="l"/>
                <a:tab pos="6508750" algn="l"/>
                <a:tab pos="6958013" algn="l"/>
                <a:tab pos="7407275" algn="l"/>
                <a:tab pos="7856538" algn="l"/>
                <a:tab pos="8305800" algn="l"/>
                <a:tab pos="8755063" algn="l"/>
                <a:tab pos="9204325" algn="l"/>
              </a:tabLst>
              <a:defRPr>
                <a:solidFill>
                  <a:schemeClr val="bg1"/>
                </a:solidFill>
                <a:latin typeface="Arial" charset="0"/>
                <a:ea typeface="Arial" charset="0"/>
                <a:cs typeface="Arial" charset="0"/>
              </a:defRPr>
            </a:lvl4pPr>
            <a:lvl5pPr eaLnBrk="0" hangingPunct="0">
              <a:tabLst>
                <a:tab pos="220663" algn="l"/>
                <a:tab pos="668338" algn="l"/>
                <a:tab pos="1117600" algn="l"/>
                <a:tab pos="1566863" algn="l"/>
                <a:tab pos="2016125" algn="l"/>
                <a:tab pos="2465388" algn="l"/>
                <a:tab pos="2914650" algn="l"/>
                <a:tab pos="3363913" algn="l"/>
                <a:tab pos="3813175" algn="l"/>
                <a:tab pos="4262438" algn="l"/>
                <a:tab pos="4711700" algn="l"/>
                <a:tab pos="5160963" algn="l"/>
                <a:tab pos="5610225" algn="l"/>
                <a:tab pos="6059488" algn="l"/>
                <a:tab pos="6508750" algn="l"/>
                <a:tab pos="6958013" algn="l"/>
                <a:tab pos="7407275" algn="l"/>
                <a:tab pos="7856538" algn="l"/>
                <a:tab pos="8305800" algn="l"/>
                <a:tab pos="8755063" algn="l"/>
                <a:tab pos="9204325"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0663" algn="l"/>
                <a:tab pos="668338" algn="l"/>
                <a:tab pos="1117600" algn="l"/>
                <a:tab pos="1566863" algn="l"/>
                <a:tab pos="2016125" algn="l"/>
                <a:tab pos="2465388" algn="l"/>
                <a:tab pos="2914650" algn="l"/>
                <a:tab pos="3363913" algn="l"/>
                <a:tab pos="3813175" algn="l"/>
                <a:tab pos="4262438" algn="l"/>
                <a:tab pos="4711700" algn="l"/>
                <a:tab pos="5160963" algn="l"/>
                <a:tab pos="5610225" algn="l"/>
                <a:tab pos="6059488" algn="l"/>
                <a:tab pos="6508750" algn="l"/>
                <a:tab pos="6958013" algn="l"/>
                <a:tab pos="7407275" algn="l"/>
                <a:tab pos="7856538" algn="l"/>
                <a:tab pos="8305800" algn="l"/>
                <a:tab pos="8755063" algn="l"/>
                <a:tab pos="9204325"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0663" algn="l"/>
                <a:tab pos="668338" algn="l"/>
                <a:tab pos="1117600" algn="l"/>
                <a:tab pos="1566863" algn="l"/>
                <a:tab pos="2016125" algn="l"/>
                <a:tab pos="2465388" algn="l"/>
                <a:tab pos="2914650" algn="l"/>
                <a:tab pos="3363913" algn="l"/>
                <a:tab pos="3813175" algn="l"/>
                <a:tab pos="4262438" algn="l"/>
                <a:tab pos="4711700" algn="l"/>
                <a:tab pos="5160963" algn="l"/>
                <a:tab pos="5610225" algn="l"/>
                <a:tab pos="6059488" algn="l"/>
                <a:tab pos="6508750" algn="l"/>
                <a:tab pos="6958013" algn="l"/>
                <a:tab pos="7407275" algn="l"/>
                <a:tab pos="7856538" algn="l"/>
                <a:tab pos="8305800" algn="l"/>
                <a:tab pos="8755063" algn="l"/>
                <a:tab pos="9204325"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0663" algn="l"/>
                <a:tab pos="668338" algn="l"/>
                <a:tab pos="1117600" algn="l"/>
                <a:tab pos="1566863" algn="l"/>
                <a:tab pos="2016125" algn="l"/>
                <a:tab pos="2465388" algn="l"/>
                <a:tab pos="2914650" algn="l"/>
                <a:tab pos="3363913" algn="l"/>
                <a:tab pos="3813175" algn="l"/>
                <a:tab pos="4262438" algn="l"/>
                <a:tab pos="4711700" algn="l"/>
                <a:tab pos="5160963" algn="l"/>
                <a:tab pos="5610225" algn="l"/>
                <a:tab pos="6059488" algn="l"/>
                <a:tab pos="6508750" algn="l"/>
                <a:tab pos="6958013" algn="l"/>
                <a:tab pos="7407275" algn="l"/>
                <a:tab pos="7856538" algn="l"/>
                <a:tab pos="8305800" algn="l"/>
                <a:tab pos="8755063" algn="l"/>
                <a:tab pos="9204325"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0663" algn="l"/>
                <a:tab pos="668338" algn="l"/>
                <a:tab pos="1117600" algn="l"/>
                <a:tab pos="1566863" algn="l"/>
                <a:tab pos="2016125" algn="l"/>
                <a:tab pos="2465388" algn="l"/>
                <a:tab pos="2914650" algn="l"/>
                <a:tab pos="3363913" algn="l"/>
                <a:tab pos="3813175" algn="l"/>
                <a:tab pos="4262438" algn="l"/>
                <a:tab pos="4711700" algn="l"/>
                <a:tab pos="5160963" algn="l"/>
                <a:tab pos="5610225" algn="l"/>
                <a:tab pos="6059488" algn="l"/>
                <a:tab pos="6508750" algn="l"/>
                <a:tab pos="6958013" algn="l"/>
                <a:tab pos="7407275" algn="l"/>
                <a:tab pos="7856538" algn="l"/>
                <a:tab pos="8305800" algn="l"/>
                <a:tab pos="8755063" algn="l"/>
                <a:tab pos="9204325" algn="l"/>
              </a:tabLst>
              <a:defRPr>
                <a:solidFill>
                  <a:schemeClr val="bg1"/>
                </a:solidFill>
                <a:latin typeface="Arial" charset="0"/>
                <a:ea typeface="Arial" charset="0"/>
                <a:cs typeface="Arial" charset="0"/>
              </a:defRPr>
            </a:lvl9pPr>
          </a:lstStyle>
          <a:p>
            <a:pPr eaLnBrk="1" hangingPunct="1">
              <a:spcBef>
                <a:spcPts val="900"/>
              </a:spcBef>
              <a:buFont typeface="Calibri" charset="0"/>
              <a:buChar char="•"/>
            </a:pPr>
            <a:r>
              <a:rPr lang="en-CA" sz="3600" dirty="0">
                <a:solidFill>
                  <a:srgbClr val="000000"/>
                </a:solidFill>
                <a:latin typeface="Calibri" charset="0"/>
              </a:rPr>
              <a:t> Client-server paradigm</a:t>
            </a:r>
          </a:p>
          <a:p>
            <a:pPr eaLnBrk="1" hangingPunct="1">
              <a:spcBef>
                <a:spcPts val="900"/>
              </a:spcBef>
              <a:buFont typeface="Calibri" charset="0"/>
              <a:buChar char="•"/>
            </a:pPr>
            <a:r>
              <a:rPr lang="en-CA" sz="3600" dirty="0">
                <a:solidFill>
                  <a:srgbClr val="000000"/>
                </a:solidFill>
                <a:latin typeface="Calibri" charset="0"/>
              </a:rPr>
              <a:t> Sockets</a:t>
            </a:r>
          </a:p>
          <a:p>
            <a:pPr lvl="2" eaLnBrk="1" hangingPunct="1">
              <a:spcBef>
                <a:spcPts val="700"/>
              </a:spcBef>
              <a:buClr>
                <a:srgbClr val="333399"/>
              </a:buClr>
              <a:buFont typeface="Wingdings" charset="0"/>
              <a:buChar char=""/>
            </a:pPr>
            <a:r>
              <a:rPr lang="en-CA" sz="2800" dirty="0">
                <a:solidFill>
                  <a:srgbClr val="333399"/>
                </a:solidFill>
                <a:latin typeface="Calibri" charset="0"/>
                <a:ea typeface="ＭＳ Ｐゴシック" charset="0"/>
              </a:rPr>
              <a:t> Socket programming in UNIX</a:t>
            </a: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Socket Preparation for Server Program</a:t>
            </a:r>
          </a:p>
        </p:txBody>
      </p:sp>
      <p:sp>
        <p:nvSpPr>
          <p:cNvPr id="22530" name="Text Box 2"/>
          <p:cNvSpPr txBox="1">
            <a:spLocks noChangeArrowheads="1"/>
          </p:cNvSpPr>
          <p:nvPr/>
        </p:nvSpPr>
        <p:spPr bwMode="auto">
          <a:xfrm>
            <a:off x="457200" y="1447800"/>
            <a:ext cx="8229600" cy="4800600"/>
          </a:xfrm>
          <a:prstGeom prst="rect">
            <a:avLst/>
          </a:prstGeom>
          <a:noFill/>
          <a:ln w="9525">
            <a:noFill/>
            <a:round/>
            <a:headEnd/>
            <a:tailEnd/>
          </a:ln>
        </p:spPr>
        <p:txBody>
          <a:bodyPr/>
          <a:lstStyle/>
          <a:p>
            <a:pPr marL="223838" indent="-220663">
              <a:spcBef>
                <a:spcPts val="700"/>
              </a:spcBef>
              <a:buClrTx/>
              <a:buFontTx/>
              <a:buNone/>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800" dirty="0">
                <a:solidFill>
                  <a:srgbClr val="C00000"/>
                </a:solidFill>
                <a:latin typeface="Calibri" pitchFamily="32" charset="0"/>
                <a:ea typeface="+mn-ea"/>
              </a:rPr>
              <a:t>Bind socket to the local address and port</a:t>
            </a:r>
          </a:p>
          <a:p>
            <a:pPr marL="560388" lvl="1" indent="-223838">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i="1" dirty="0" err="1">
                <a:solidFill>
                  <a:schemeClr val="accent6"/>
                </a:solidFill>
                <a:latin typeface="Calibri" pitchFamily="32" charset="0"/>
                <a:ea typeface="+mn-ea"/>
              </a:rPr>
              <a:t>int</a:t>
            </a:r>
            <a:r>
              <a:rPr lang="en-US" sz="2400" i="1" dirty="0">
                <a:solidFill>
                  <a:schemeClr val="accent6"/>
                </a:solidFill>
                <a:latin typeface="Calibri" pitchFamily="32" charset="0"/>
                <a:ea typeface="+mn-ea"/>
              </a:rPr>
              <a:t> bind (</a:t>
            </a:r>
            <a:r>
              <a:rPr lang="en-US" sz="2400" i="1" dirty="0" err="1">
                <a:solidFill>
                  <a:schemeClr val="accent6"/>
                </a:solidFill>
                <a:latin typeface="Calibri" pitchFamily="32" charset="0"/>
                <a:ea typeface="+mn-ea"/>
              </a:rPr>
              <a:t>int</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sockfd</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struct</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sockaddr</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my_addr</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socklen_t</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addrlen</a:t>
            </a:r>
            <a:r>
              <a:rPr lang="en-US" sz="2400" i="1" dirty="0">
                <a:solidFill>
                  <a:schemeClr val="accent6"/>
                </a:solidFill>
                <a:latin typeface="Calibri" pitchFamily="32" charset="0"/>
                <a:ea typeface="+mn-ea"/>
              </a:rPr>
              <a:t>)</a:t>
            </a:r>
          </a:p>
          <a:p>
            <a:pPr marL="560388" lvl="1" indent="-223838">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dirty="0">
                <a:solidFill>
                  <a:srgbClr val="000000"/>
                </a:solidFill>
                <a:latin typeface="Calibri" pitchFamily="32" charset="0"/>
                <a:ea typeface="+mn-ea"/>
              </a:rPr>
              <a:t>Arguments: socket descriptor, server address, address length</a:t>
            </a:r>
          </a:p>
          <a:p>
            <a:pPr marL="560388" lvl="1" indent="-223838">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dirty="0">
                <a:solidFill>
                  <a:srgbClr val="000000"/>
                </a:solidFill>
                <a:latin typeface="Calibri" pitchFamily="32" charset="0"/>
                <a:ea typeface="+mn-ea"/>
              </a:rPr>
              <a:t>Returns 0 on success, and -1 if an error occurs</a:t>
            </a:r>
          </a:p>
          <a:p>
            <a:pPr marL="223838" indent="-220663">
              <a:spcBef>
                <a:spcPts val="700"/>
              </a:spcBef>
              <a:buClrTx/>
              <a:buFontTx/>
              <a:buNone/>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800" dirty="0">
                <a:solidFill>
                  <a:srgbClr val="C00000"/>
                </a:solidFill>
                <a:latin typeface="Calibri" pitchFamily="32" charset="0"/>
                <a:ea typeface="+mn-ea"/>
              </a:rPr>
              <a:t>Define the number of pending connections</a:t>
            </a:r>
          </a:p>
          <a:p>
            <a:pPr marL="560388" lvl="1" indent="-223838">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i="1" dirty="0" err="1">
                <a:solidFill>
                  <a:schemeClr val="accent6"/>
                </a:solidFill>
                <a:latin typeface="Calibri" pitchFamily="32" charset="0"/>
                <a:ea typeface="+mn-ea"/>
              </a:rPr>
              <a:t>int</a:t>
            </a:r>
            <a:r>
              <a:rPr lang="en-US" sz="2400" i="1" dirty="0">
                <a:solidFill>
                  <a:schemeClr val="accent6"/>
                </a:solidFill>
                <a:latin typeface="Calibri" pitchFamily="32" charset="0"/>
                <a:ea typeface="+mn-ea"/>
              </a:rPr>
              <a:t> listen(</a:t>
            </a:r>
            <a:r>
              <a:rPr lang="en-US" sz="2400" i="1" dirty="0" err="1">
                <a:solidFill>
                  <a:schemeClr val="accent6"/>
                </a:solidFill>
                <a:latin typeface="Calibri" pitchFamily="32" charset="0"/>
                <a:ea typeface="+mn-ea"/>
              </a:rPr>
              <a:t>int</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sockfd</a:t>
            </a:r>
            <a:r>
              <a:rPr lang="en-US" sz="2400" i="1" dirty="0">
                <a:solidFill>
                  <a:schemeClr val="accent6"/>
                </a:solidFill>
                <a:latin typeface="Calibri" pitchFamily="32" charset="0"/>
                <a:ea typeface="+mn-ea"/>
              </a:rPr>
              <a:t>, </a:t>
            </a:r>
            <a:r>
              <a:rPr lang="en-US" sz="2400" i="1" dirty="0" err="1">
                <a:solidFill>
                  <a:schemeClr val="accent6"/>
                </a:solidFill>
                <a:latin typeface="Calibri" pitchFamily="32" charset="0"/>
                <a:ea typeface="+mn-ea"/>
              </a:rPr>
              <a:t>int</a:t>
            </a:r>
            <a:r>
              <a:rPr lang="en-US" sz="2400" i="1" dirty="0">
                <a:solidFill>
                  <a:schemeClr val="accent6"/>
                </a:solidFill>
                <a:latin typeface="Calibri" pitchFamily="32" charset="0"/>
                <a:ea typeface="+mn-ea"/>
              </a:rPr>
              <a:t> backlog)</a:t>
            </a:r>
          </a:p>
          <a:p>
            <a:pPr marL="560388" lvl="1" indent="-223838">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dirty="0">
                <a:solidFill>
                  <a:srgbClr val="000000"/>
                </a:solidFill>
                <a:latin typeface="Calibri" pitchFamily="32" charset="0"/>
                <a:ea typeface="+mn-ea"/>
              </a:rPr>
              <a:t>Arguments: socket descriptor and acceptable backlog</a:t>
            </a:r>
          </a:p>
          <a:p>
            <a:pPr marL="560388" lvl="1" indent="-223838">
              <a:spcBef>
                <a:spcPts val="600"/>
              </a:spcBef>
              <a:buFont typeface="Calibri" pitchFamily="32"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pPr>
            <a:r>
              <a:rPr lang="en-US" sz="2400" dirty="0">
                <a:solidFill>
                  <a:srgbClr val="000000"/>
                </a:solidFill>
                <a:latin typeface="Calibri" pitchFamily="32" charset="0"/>
                <a:ea typeface="+mn-ea"/>
              </a:rPr>
              <a:t>Returns 0 on success, and -1 on error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2530">
                                            <p:txEl>
                                              <p:pRg st="4" end="4"/>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2530">
                                            <p:txEl>
                                              <p:pRg st="5" end="5"/>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2530">
                                            <p:txEl>
                                              <p:pRg st="6" end="6"/>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25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457200" y="76200"/>
            <a:ext cx="8229600" cy="1189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Accepting a New Connection</a:t>
            </a:r>
          </a:p>
        </p:txBody>
      </p:sp>
      <p:sp>
        <p:nvSpPr>
          <p:cNvPr id="23554" name="Text Box 2"/>
          <p:cNvSpPr txBox="1">
            <a:spLocks noChangeArrowheads="1"/>
          </p:cNvSpPr>
          <p:nvPr/>
        </p:nvSpPr>
        <p:spPr bwMode="auto">
          <a:xfrm>
            <a:off x="152400" y="1447800"/>
            <a:ext cx="8763000" cy="4800600"/>
          </a:xfrm>
          <a:prstGeom prst="rect">
            <a:avLst/>
          </a:prstGeom>
          <a:noFill/>
          <a:ln w="9525">
            <a:noFill/>
            <a:round/>
            <a:headEnd/>
            <a:tailEnd/>
          </a:ln>
        </p:spPr>
        <p:txBody>
          <a:bodyPr/>
          <a:lstStyle>
            <a:lvl1pPr marL="342900" indent="-342900"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marL="96043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marL="1365250" indent="-231775"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lvl="1" eaLnBrk="1" hangingPunct="1">
              <a:lnSpc>
                <a:spcPct val="90000"/>
              </a:lnSpc>
              <a:spcBef>
                <a:spcPts val="600"/>
              </a:spcBef>
            </a:pPr>
            <a:r>
              <a:rPr lang="en-US" sz="2400" i="1">
                <a:solidFill>
                  <a:srgbClr val="C00000"/>
                </a:solidFill>
                <a:latin typeface="Calibri" charset="0"/>
                <a:ea typeface="ＭＳ Ｐゴシック" charset="0"/>
              </a:rPr>
              <a:t>int accept(int sockfd, struct sockaddr *addr, socketlen_t *addrlen)</a:t>
            </a:r>
          </a:p>
          <a:p>
            <a:pPr lvl="2" eaLnBrk="1" hangingPunct="1">
              <a:lnSpc>
                <a:spcPct val="90000"/>
              </a:lnSpc>
              <a:spcBef>
                <a:spcPts val="600"/>
              </a:spcBef>
              <a:buFont typeface="Calibri" charset="0"/>
              <a:buChar char="•"/>
            </a:pPr>
            <a:r>
              <a:rPr lang="en-US" sz="2400">
                <a:solidFill>
                  <a:srgbClr val="000000"/>
                </a:solidFill>
                <a:latin typeface="Calibri" charset="0"/>
                <a:ea typeface="ＭＳ Ｐゴシック" charset="0"/>
              </a:rPr>
              <a:t>Arguments: socket descriptor, structure that will provide  client address and port, and length of the structure</a:t>
            </a:r>
          </a:p>
          <a:p>
            <a:pPr lvl="2" eaLnBrk="1" hangingPunct="1">
              <a:lnSpc>
                <a:spcPct val="90000"/>
              </a:lnSpc>
              <a:spcBef>
                <a:spcPts val="600"/>
              </a:spcBef>
              <a:buFont typeface="Calibri" charset="0"/>
              <a:buChar char="•"/>
            </a:pPr>
            <a:r>
              <a:rPr lang="en-US" sz="2400">
                <a:solidFill>
                  <a:srgbClr val="000000"/>
                </a:solidFill>
                <a:latin typeface="Calibri" charset="0"/>
                <a:ea typeface="ＭＳ Ｐゴシック" charset="0"/>
              </a:rPr>
              <a:t>Returns descriptor for a new socket for this connection</a:t>
            </a:r>
            <a:endParaRPr lang="en-US" sz="2800">
              <a:solidFill>
                <a:srgbClr val="333399"/>
              </a:solidFill>
              <a:latin typeface="Calibri" charset="0"/>
              <a:ea typeface="ＭＳ Ｐゴシック" charset="0"/>
            </a:endParaRPr>
          </a:p>
          <a:p>
            <a:pPr lvl="2" eaLnBrk="1" hangingPunct="1">
              <a:lnSpc>
                <a:spcPct val="90000"/>
              </a:lnSpc>
              <a:spcBef>
                <a:spcPts val="600"/>
              </a:spcBef>
              <a:buFont typeface="Calibri" charset="0"/>
              <a:buChar char="•"/>
            </a:pPr>
            <a:r>
              <a:rPr lang="en-US" sz="2400">
                <a:solidFill>
                  <a:srgbClr val="000000"/>
                </a:solidFill>
                <a:latin typeface="Calibri" charset="0"/>
                <a:ea typeface="ＭＳ Ｐゴシック" charset="0"/>
              </a:rPr>
              <a:t>What happens if no clients are around?</a:t>
            </a:r>
          </a:p>
          <a:p>
            <a:pPr lvl="3" eaLnBrk="1" hangingPunct="1">
              <a:lnSpc>
                <a:spcPct val="90000"/>
              </a:lnSpc>
              <a:spcBef>
                <a:spcPts val="500"/>
              </a:spcBef>
              <a:buClr>
                <a:srgbClr val="333399"/>
              </a:buClr>
              <a:buFont typeface="Wingdings" charset="0"/>
              <a:buChar char=""/>
            </a:pPr>
            <a:r>
              <a:rPr lang="en-US" sz="2000">
                <a:solidFill>
                  <a:srgbClr val="333399"/>
                </a:solidFill>
                <a:latin typeface="Calibri" charset="0"/>
                <a:ea typeface="ＭＳ Ｐゴシック" charset="0"/>
              </a:rPr>
              <a:t>The </a:t>
            </a:r>
            <a:r>
              <a:rPr lang="en-US" sz="2000" i="1">
                <a:solidFill>
                  <a:srgbClr val="333399"/>
                </a:solidFill>
                <a:latin typeface="Calibri" charset="0"/>
                <a:ea typeface="ＭＳ Ｐゴシック" charset="0"/>
              </a:rPr>
              <a:t>accept()</a:t>
            </a:r>
            <a:r>
              <a:rPr lang="en-US" sz="2000">
                <a:solidFill>
                  <a:srgbClr val="333399"/>
                </a:solidFill>
                <a:latin typeface="Calibri" charset="0"/>
                <a:ea typeface="ＭＳ Ｐゴシック" charset="0"/>
              </a:rPr>
              <a:t> call blocks waiting for a client</a:t>
            </a:r>
          </a:p>
          <a:p>
            <a:pPr lvl="2" eaLnBrk="1" hangingPunct="1">
              <a:lnSpc>
                <a:spcPct val="90000"/>
              </a:lnSpc>
              <a:spcBef>
                <a:spcPts val="600"/>
              </a:spcBef>
              <a:buFont typeface="Calibri" charset="0"/>
              <a:buChar char="•"/>
            </a:pPr>
            <a:r>
              <a:rPr lang="en-US" sz="2400">
                <a:solidFill>
                  <a:srgbClr val="000000"/>
                </a:solidFill>
                <a:latin typeface="Calibri" charset="0"/>
                <a:ea typeface="ＭＳ Ｐゴシック" charset="0"/>
              </a:rPr>
              <a:t>What happens if too many clients are around?</a:t>
            </a:r>
          </a:p>
          <a:p>
            <a:pPr lvl="3" eaLnBrk="1" hangingPunct="1">
              <a:lnSpc>
                <a:spcPct val="90000"/>
              </a:lnSpc>
              <a:spcBef>
                <a:spcPts val="500"/>
              </a:spcBef>
              <a:buClr>
                <a:srgbClr val="333399"/>
              </a:buClr>
              <a:buFont typeface="Wingdings" charset="0"/>
              <a:buChar char=""/>
            </a:pPr>
            <a:r>
              <a:rPr lang="en-US" sz="2000">
                <a:solidFill>
                  <a:srgbClr val="333399"/>
                </a:solidFill>
                <a:latin typeface="Calibri" charset="0"/>
                <a:ea typeface="ＭＳ Ｐゴシック" charset="0"/>
              </a:rPr>
              <a:t>Some connection requests don’t get through</a:t>
            </a:r>
          </a:p>
          <a:p>
            <a:pPr lvl="3" eaLnBrk="1" hangingPunct="1">
              <a:lnSpc>
                <a:spcPct val="90000"/>
              </a:lnSpc>
              <a:spcBef>
                <a:spcPts val="500"/>
              </a:spcBef>
              <a:buClr>
                <a:srgbClr val="333399"/>
              </a:buClr>
              <a:buFont typeface="Wingdings" charset="0"/>
              <a:buChar char=""/>
            </a:pPr>
            <a:r>
              <a:rPr lang="en-US" sz="2000">
                <a:solidFill>
                  <a:srgbClr val="333399"/>
                </a:solidFill>
                <a:latin typeface="Calibri" charset="0"/>
                <a:ea typeface="ＭＳ Ｐゴシック" charset="0"/>
              </a:rPr>
              <a:t>… But, that’s okay, because the Internet makes no promises</a:t>
            </a:r>
          </a:p>
          <a:p>
            <a:pPr lvl="2" eaLnBrk="1" hangingPunct="1">
              <a:lnSpc>
                <a:spcPct val="90000"/>
              </a:lnSpc>
              <a:spcBef>
                <a:spcPts val="500"/>
              </a:spcBef>
              <a:buClrTx/>
              <a:buFontTx/>
              <a:buNone/>
            </a:pPr>
            <a:endParaRPr lang="en-US" sz="2000">
              <a:solidFill>
                <a:srgbClr val="333399"/>
              </a:solidFill>
              <a:latin typeface="Calibri" charset="0"/>
              <a:ea typeface="ＭＳ Ｐゴシック"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fill="hold" nodeType="withEffect">
                                  <p:stCondLst>
                                    <p:cond delay="0"/>
                                  </p:stCondLst>
                                  <p:childTnLst>
                                    <p:set>
                                      <p:cBhvr additive="repl">
                                        <p:cTn id="6" dur="1" fill="hold">
                                          <p:stCondLst>
                                            <p:cond delay="0"/>
                                          </p:stCondLst>
                                        </p:cTn>
                                        <p:tgtEl>
                                          <p:spTgt spid="23554">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23554">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23554">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23554">
                                            <p:txEl>
                                              <p:pRg st="6" end="6"/>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2355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idx="4294967295"/>
          </p:nvPr>
        </p:nvSpPr>
        <p:spPr>
          <a:xfrm>
            <a:off x="457200" y="198438"/>
            <a:ext cx="8229600" cy="94456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a:latin typeface="Calibri" charset="0"/>
                <a:cs typeface="Arial" charset="0"/>
              </a:rPr>
              <a:t>Server Operation</a:t>
            </a:r>
          </a:p>
        </p:txBody>
      </p:sp>
      <p:sp>
        <p:nvSpPr>
          <p:cNvPr id="23555" name="Rectangle 2"/>
          <p:cNvSpPr>
            <a:spLocks noGrp="1" noChangeArrowheads="1"/>
          </p:cNvSpPr>
          <p:nvPr>
            <p:ph type="body" idx="4294967295"/>
          </p:nvPr>
        </p:nvSpPr>
        <p:spPr>
          <a:xfrm>
            <a:off x="457200" y="1447800"/>
            <a:ext cx="8229600" cy="4800600"/>
          </a:xfrm>
        </p:spPr>
        <p:txBody>
          <a:bodyPr/>
          <a:lstStyle/>
          <a:p>
            <a:pPr indent="-339725" eaLnBrk="1" hangingPunct="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a:solidFill>
                  <a:srgbClr val="000000"/>
                </a:solidFill>
                <a:latin typeface="Calibri" charset="0"/>
                <a:cs typeface="Arial" charset="0"/>
              </a:rPr>
              <a:t>• </a:t>
            </a:r>
            <a:r>
              <a:rPr lang="en-CA" b="1" dirty="0" smtClean="0">
                <a:solidFill>
                  <a:srgbClr val="2E2E8D"/>
                </a:solidFill>
                <a:latin typeface="Calibri" charset="0"/>
                <a:cs typeface="Arial" charset="0"/>
              </a:rPr>
              <a:t>accept</a:t>
            </a:r>
            <a:r>
              <a:rPr lang="en-CA" b="1" dirty="0">
                <a:solidFill>
                  <a:srgbClr val="2E2E8D"/>
                </a:solidFill>
                <a:latin typeface="Calibri" charset="0"/>
                <a:cs typeface="Arial" charset="0"/>
              </a:rPr>
              <a:t>() </a:t>
            </a:r>
            <a:r>
              <a:rPr lang="en-CA" dirty="0" smtClean="0">
                <a:solidFill>
                  <a:srgbClr val="000000"/>
                </a:solidFill>
                <a:latin typeface="Calibri" charset="0"/>
                <a:cs typeface="Arial" charset="0"/>
              </a:rPr>
              <a:t>returns a new socket descriptor as output </a:t>
            </a:r>
          </a:p>
          <a:p>
            <a:pPr indent="-339725" eaLnBrk="1" hangingPunct="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smtClean="0">
                <a:solidFill>
                  <a:srgbClr val="000000"/>
                </a:solidFill>
                <a:latin typeface="Calibri" charset="0"/>
                <a:cs typeface="Arial" charset="0"/>
              </a:rPr>
              <a:t>• </a:t>
            </a:r>
            <a:r>
              <a:rPr lang="en-CA" dirty="0">
                <a:solidFill>
                  <a:srgbClr val="000000"/>
                </a:solidFill>
                <a:latin typeface="Calibri" charset="0"/>
                <a:cs typeface="Arial" charset="0"/>
              </a:rPr>
              <a:t>New socket should be closed when done with</a:t>
            </a:r>
          </a:p>
          <a:p>
            <a:pPr indent="-339725" eaLnBrk="1" hangingPunct="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a:solidFill>
                  <a:srgbClr val="000000"/>
                </a:solidFill>
                <a:latin typeface="Calibri" charset="0"/>
                <a:cs typeface="Arial" charset="0"/>
              </a:rPr>
              <a:t>communication</a:t>
            </a:r>
          </a:p>
          <a:p>
            <a:pPr indent="-339725" eaLnBrk="1" hangingPunct="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a:solidFill>
                  <a:srgbClr val="000000"/>
                </a:solidFill>
                <a:latin typeface="Calibri" charset="0"/>
                <a:cs typeface="Arial" charset="0"/>
              </a:rPr>
              <a:t>• Initial socket remains open, can still accept</a:t>
            </a:r>
          </a:p>
          <a:p>
            <a:pPr indent="-339725" eaLnBrk="1" hangingPunct="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dirty="0">
                <a:solidFill>
                  <a:srgbClr val="000000"/>
                </a:solidFill>
                <a:latin typeface="Calibri" charset="0"/>
                <a:cs typeface="Arial" charset="0"/>
              </a:rPr>
              <a:t>more connections</a:t>
            </a: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Putting it All Together</a:t>
            </a:r>
          </a:p>
        </p:txBody>
      </p:sp>
      <p:sp>
        <p:nvSpPr>
          <p:cNvPr id="26626" name="Text Box 2"/>
          <p:cNvSpPr txBox="1">
            <a:spLocks noChangeArrowheads="1"/>
          </p:cNvSpPr>
          <p:nvPr/>
        </p:nvSpPr>
        <p:spPr bwMode="auto">
          <a:xfrm>
            <a:off x="1503363" y="1831975"/>
            <a:ext cx="1400175" cy="398463"/>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socket()</a:t>
            </a:r>
          </a:p>
        </p:txBody>
      </p:sp>
      <p:sp>
        <p:nvSpPr>
          <p:cNvPr id="26627" name="Text Box 3"/>
          <p:cNvSpPr txBox="1">
            <a:spLocks noChangeArrowheads="1"/>
          </p:cNvSpPr>
          <p:nvPr/>
        </p:nvSpPr>
        <p:spPr bwMode="auto">
          <a:xfrm>
            <a:off x="1655763" y="2524125"/>
            <a:ext cx="1095375" cy="398463"/>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bind()</a:t>
            </a:r>
          </a:p>
        </p:txBody>
      </p:sp>
      <p:sp>
        <p:nvSpPr>
          <p:cNvPr id="26628" name="Text Box 4"/>
          <p:cNvSpPr txBox="1">
            <a:spLocks noChangeArrowheads="1"/>
          </p:cNvSpPr>
          <p:nvPr/>
        </p:nvSpPr>
        <p:spPr bwMode="auto">
          <a:xfrm>
            <a:off x="1501775" y="3240088"/>
            <a:ext cx="1400175" cy="398462"/>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listen()</a:t>
            </a:r>
          </a:p>
        </p:txBody>
      </p:sp>
      <p:sp>
        <p:nvSpPr>
          <p:cNvPr id="26629" name="Text Box 5"/>
          <p:cNvSpPr txBox="1">
            <a:spLocks noChangeArrowheads="1"/>
          </p:cNvSpPr>
          <p:nvPr/>
        </p:nvSpPr>
        <p:spPr bwMode="auto">
          <a:xfrm>
            <a:off x="1503363" y="3944938"/>
            <a:ext cx="1400175" cy="398462"/>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accept()</a:t>
            </a:r>
          </a:p>
        </p:txBody>
      </p:sp>
      <p:sp>
        <p:nvSpPr>
          <p:cNvPr id="26630" name="Text Box 6"/>
          <p:cNvSpPr txBox="1">
            <a:spLocks noChangeArrowheads="1"/>
          </p:cNvSpPr>
          <p:nvPr/>
        </p:nvSpPr>
        <p:spPr bwMode="auto">
          <a:xfrm>
            <a:off x="1671638" y="5057775"/>
            <a:ext cx="1095375" cy="398463"/>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read()</a:t>
            </a:r>
          </a:p>
        </p:txBody>
      </p:sp>
      <p:sp>
        <p:nvSpPr>
          <p:cNvPr id="26631" name="Text Box 7"/>
          <p:cNvSpPr txBox="1">
            <a:spLocks noChangeArrowheads="1"/>
          </p:cNvSpPr>
          <p:nvPr/>
        </p:nvSpPr>
        <p:spPr bwMode="auto">
          <a:xfrm>
            <a:off x="1595438" y="6132513"/>
            <a:ext cx="1247775" cy="398462"/>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write()</a:t>
            </a:r>
          </a:p>
        </p:txBody>
      </p:sp>
      <p:sp>
        <p:nvSpPr>
          <p:cNvPr id="26632" name="Text Box 8"/>
          <p:cNvSpPr txBox="1">
            <a:spLocks noChangeArrowheads="1"/>
          </p:cNvSpPr>
          <p:nvPr/>
        </p:nvSpPr>
        <p:spPr bwMode="auto">
          <a:xfrm>
            <a:off x="1655763" y="1295400"/>
            <a:ext cx="1095375"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u="sng">
                <a:solidFill>
                  <a:srgbClr val="000000"/>
                </a:solidFill>
                <a:latin typeface="Courier New" charset="0"/>
              </a:rPr>
              <a:t>Server</a:t>
            </a:r>
          </a:p>
        </p:txBody>
      </p:sp>
      <p:sp>
        <p:nvSpPr>
          <p:cNvPr id="26633" name="Line 9"/>
          <p:cNvSpPr>
            <a:spLocks noChangeShapeType="1"/>
          </p:cNvSpPr>
          <p:nvPr/>
        </p:nvSpPr>
        <p:spPr bwMode="auto">
          <a:xfrm>
            <a:off x="2171700" y="2216150"/>
            <a:ext cx="1588" cy="307975"/>
          </a:xfrm>
          <a:prstGeom prst="line">
            <a:avLst/>
          </a:prstGeom>
          <a:noFill/>
          <a:ln w="25560">
            <a:solidFill>
              <a:srgbClr val="000000"/>
            </a:solidFill>
            <a:miter lim="800000"/>
            <a:headEnd/>
            <a:tailEnd type="stealth" w="lg" len="lg"/>
          </a:ln>
          <a:extLst>
            <a:ext uri="{909E8E84-426E-40dd-AFC4-6F175D3DCCD1}">
              <a14:hiddenFill xmlns="" xmlns:a14="http://schemas.microsoft.com/office/drawing/2010/main">
                <a:noFill/>
              </a14:hiddenFill>
            </a:ext>
          </a:extLst>
        </p:spPr>
        <p:txBody>
          <a:bodyPr/>
          <a:lstStyle/>
          <a:p>
            <a:endParaRPr lang="en-US"/>
          </a:p>
        </p:txBody>
      </p:sp>
      <p:sp>
        <p:nvSpPr>
          <p:cNvPr id="26634" name="Line 10"/>
          <p:cNvSpPr>
            <a:spLocks noChangeShapeType="1"/>
          </p:cNvSpPr>
          <p:nvPr/>
        </p:nvSpPr>
        <p:spPr bwMode="auto">
          <a:xfrm>
            <a:off x="2171700" y="2906713"/>
            <a:ext cx="1588" cy="307975"/>
          </a:xfrm>
          <a:prstGeom prst="line">
            <a:avLst/>
          </a:prstGeom>
          <a:noFill/>
          <a:ln w="25560">
            <a:solidFill>
              <a:srgbClr val="000000"/>
            </a:solidFill>
            <a:miter lim="800000"/>
            <a:headEnd/>
            <a:tailEnd type="stealth" w="lg" len="lg"/>
          </a:ln>
          <a:extLst>
            <a:ext uri="{909E8E84-426E-40dd-AFC4-6F175D3DCCD1}">
              <a14:hiddenFill xmlns="" xmlns:a14="http://schemas.microsoft.com/office/drawing/2010/main">
                <a:noFill/>
              </a14:hiddenFill>
            </a:ext>
          </a:extLst>
        </p:spPr>
        <p:txBody>
          <a:bodyPr/>
          <a:lstStyle/>
          <a:p>
            <a:endParaRPr lang="en-US"/>
          </a:p>
        </p:txBody>
      </p:sp>
      <p:sp>
        <p:nvSpPr>
          <p:cNvPr id="26635" name="Line 11"/>
          <p:cNvSpPr>
            <a:spLocks noChangeShapeType="1"/>
          </p:cNvSpPr>
          <p:nvPr/>
        </p:nvSpPr>
        <p:spPr bwMode="auto">
          <a:xfrm>
            <a:off x="2171700" y="3636963"/>
            <a:ext cx="1588" cy="307975"/>
          </a:xfrm>
          <a:prstGeom prst="line">
            <a:avLst/>
          </a:prstGeom>
          <a:noFill/>
          <a:ln w="25560">
            <a:solidFill>
              <a:srgbClr val="000000"/>
            </a:solidFill>
            <a:miter lim="800000"/>
            <a:headEnd/>
            <a:tailEnd type="stealth" w="lg" len="lg"/>
          </a:ln>
          <a:extLst>
            <a:ext uri="{909E8E84-426E-40dd-AFC4-6F175D3DCCD1}">
              <a14:hiddenFill xmlns="" xmlns:a14="http://schemas.microsoft.com/office/drawing/2010/main">
                <a:noFill/>
              </a14:hiddenFill>
            </a:ext>
          </a:extLst>
        </p:spPr>
        <p:txBody>
          <a:bodyPr/>
          <a:lstStyle/>
          <a:p>
            <a:endParaRPr lang="en-US"/>
          </a:p>
        </p:txBody>
      </p:sp>
      <p:sp>
        <p:nvSpPr>
          <p:cNvPr id="26636" name="Line 12"/>
          <p:cNvSpPr>
            <a:spLocks noChangeShapeType="1"/>
          </p:cNvSpPr>
          <p:nvPr/>
        </p:nvSpPr>
        <p:spPr bwMode="auto">
          <a:xfrm>
            <a:off x="2171700" y="4327525"/>
            <a:ext cx="19050" cy="730250"/>
          </a:xfrm>
          <a:prstGeom prst="line">
            <a:avLst/>
          </a:prstGeom>
          <a:noFill/>
          <a:ln w="25560">
            <a:solidFill>
              <a:srgbClr val="000000"/>
            </a:solidFill>
            <a:miter lim="800000"/>
            <a:headEnd/>
            <a:tailEnd type="stealth" w="lg" len="lg"/>
          </a:ln>
          <a:extLst>
            <a:ext uri="{909E8E84-426E-40dd-AFC4-6F175D3DCCD1}">
              <a14:hiddenFill xmlns="" xmlns:a14="http://schemas.microsoft.com/office/drawing/2010/main">
                <a:noFill/>
              </a14:hiddenFill>
            </a:ext>
          </a:extLst>
        </p:spPr>
        <p:txBody>
          <a:bodyPr/>
          <a:lstStyle/>
          <a:p>
            <a:endParaRPr lang="en-US"/>
          </a:p>
        </p:txBody>
      </p:sp>
      <p:sp>
        <p:nvSpPr>
          <p:cNvPr id="26637" name="Line 13"/>
          <p:cNvSpPr>
            <a:spLocks noChangeShapeType="1"/>
          </p:cNvSpPr>
          <p:nvPr/>
        </p:nvSpPr>
        <p:spPr bwMode="auto">
          <a:xfrm>
            <a:off x="2171700" y="5454650"/>
            <a:ext cx="19050" cy="652463"/>
          </a:xfrm>
          <a:prstGeom prst="line">
            <a:avLst/>
          </a:prstGeom>
          <a:noFill/>
          <a:ln w="25560">
            <a:solidFill>
              <a:srgbClr val="000000"/>
            </a:solidFill>
            <a:miter lim="800000"/>
            <a:headEnd/>
            <a:tailEnd type="stealth" w="lg" len="lg"/>
          </a:ln>
          <a:extLst>
            <a:ext uri="{909E8E84-426E-40dd-AFC4-6F175D3DCCD1}">
              <a14:hiddenFill xmlns="" xmlns:a14="http://schemas.microsoft.com/office/drawing/2010/main">
                <a:noFill/>
              </a14:hiddenFill>
            </a:ext>
          </a:extLst>
        </p:spPr>
        <p:txBody>
          <a:bodyPr/>
          <a:lstStyle/>
          <a:p>
            <a:endParaRPr lang="en-US"/>
          </a:p>
        </p:txBody>
      </p:sp>
      <p:sp>
        <p:nvSpPr>
          <p:cNvPr id="26638" name="Rectangle 14"/>
          <p:cNvSpPr>
            <a:spLocks noChangeArrowheads="1"/>
          </p:cNvSpPr>
          <p:nvPr/>
        </p:nvSpPr>
        <p:spPr bwMode="auto">
          <a:xfrm>
            <a:off x="1270000" y="1717675"/>
            <a:ext cx="1919288" cy="2765425"/>
          </a:xfrm>
          <a:prstGeom prst="rect">
            <a:avLst/>
          </a:prstGeom>
          <a:noFill/>
          <a:ln w="9360">
            <a:solidFill>
              <a:srgbClr val="000000"/>
            </a:solidFill>
            <a:prstDash val="dashDot"/>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639" name="Text Box 15"/>
          <p:cNvSpPr txBox="1">
            <a:spLocks noChangeArrowheads="1"/>
          </p:cNvSpPr>
          <p:nvPr/>
        </p:nvSpPr>
        <p:spPr bwMode="auto">
          <a:xfrm>
            <a:off x="1117600" y="4597400"/>
            <a:ext cx="942975"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block</a:t>
            </a:r>
          </a:p>
        </p:txBody>
      </p:sp>
      <p:sp>
        <p:nvSpPr>
          <p:cNvPr id="26640" name="Text Box 16"/>
          <p:cNvSpPr txBox="1">
            <a:spLocks noChangeArrowheads="1"/>
          </p:cNvSpPr>
          <p:nvPr/>
        </p:nvSpPr>
        <p:spPr bwMode="auto">
          <a:xfrm>
            <a:off x="849313" y="5438775"/>
            <a:ext cx="1247775" cy="642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lnSpc>
                <a:spcPct val="90000"/>
              </a:lnSpc>
              <a:buClrTx/>
              <a:buFontTx/>
              <a:buNone/>
            </a:pPr>
            <a:r>
              <a:rPr lang="en-CA" sz="2000" b="1">
                <a:solidFill>
                  <a:srgbClr val="000000"/>
                </a:solidFill>
                <a:latin typeface="Courier New" charset="0"/>
              </a:rPr>
              <a:t>process</a:t>
            </a:r>
          </a:p>
          <a:p>
            <a:pPr algn="ctr" eaLnBrk="1" hangingPunct="1">
              <a:lnSpc>
                <a:spcPct val="90000"/>
              </a:lnSpc>
              <a:buClrTx/>
              <a:buFontTx/>
              <a:buNone/>
            </a:pPr>
            <a:r>
              <a:rPr lang="en-CA" sz="2000" b="1">
                <a:solidFill>
                  <a:srgbClr val="000000"/>
                </a:solidFill>
                <a:latin typeface="Courier New" charset="0"/>
              </a:rPr>
              <a:t>request</a:t>
            </a:r>
          </a:p>
        </p:txBody>
      </p:sp>
      <p:sp>
        <p:nvSpPr>
          <p:cNvPr id="26641" name="Text Box 17"/>
          <p:cNvSpPr txBox="1">
            <a:spLocks noChangeArrowheads="1"/>
          </p:cNvSpPr>
          <p:nvPr/>
        </p:nvSpPr>
        <p:spPr bwMode="auto">
          <a:xfrm>
            <a:off x="6532563" y="2946400"/>
            <a:ext cx="1095375"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u="sng">
                <a:solidFill>
                  <a:srgbClr val="000000"/>
                </a:solidFill>
                <a:latin typeface="Courier New" charset="0"/>
              </a:rPr>
              <a:t>Client</a:t>
            </a:r>
          </a:p>
        </p:txBody>
      </p:sp>
      <p:sp>
        <p:nvSpPr>
          <p:cNvPr id="26642" name="Text Box 18"/>
          <p:cNvSpPr txBox="1">
            <a:spLocks noChangeArrowheads="1"/>
          </p:cNvSpPr>
          <p:nvPr/>
        </p:nvSpPr>
        <p:spPr bwMode="auto">
          <a:xfrm>
            <a:off x="6435725" y="3484563"/>
            <a:ext cx="1400175" cy="398462"/>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socket()</a:t>
            </a:r>
          </a:p>
        </p:txBody>
      </p:sp>
      <p:sp>
        <p:nvSpPr>
          <p:cNvPr id="26643" name="Text Box 19"/>
          <p:cNvSpPr txBox="1">
            <a:spLocks noChangeArrowheads="1"/>
          </p:cNvSpPr>
          <p:nvPr/>
        </p:nvSpPr>
        <p:spPr bwMode="auto">
          <a:xfrm>
            <a:off x="6359525" y="4176713"/>
            <a:ext cx="1552575" cy="398462"/>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connect()</a:t>
            </a:r>
          </a:p>
        </p:txBody>
      </p:sp>
      <p:sp>
        <p:nvSpPr>
          <p:cNvPr id="26644" name="Text Box 20"/>
          <p:cNvSpPr txBox="1">
            <a:spLocks noChangeArrowheads="1"/>
          </p:cNvSpPr>
          <p:nvPr/>
        </p:nvSpPr>
        <p:spPr bwMode="auto">
          <a:xfrm>
            <a:off x="6510338" y="4892675"/>
            <a:ext cx="1247775" cy="398463"/>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write()</a:t>
            </a:r>
          </a:p>
        </p:txBody>
      </p:sp>
      <p:sp>
        <p:nvSpPr>
          <p:cNvPr id="26645" name="Line 21"/>
          <p:cNvSpPr>
            <a:spLocks noChangeShapeType="1"/>
          </p:cNvSpPr>
          <p:nvPr/>
        </p:nvSpPr>
        <p:spPr bwMode="auto">
          <a:xfrm>
            <a:off x="7104063" y="3868738"/>
            <a:ext cx="1587" cy="307975"/>
          </a:xfrm>
          <a:prstGeom prst="line">
            <a:avLst/>
          </a:prstGeom>
          <a:noFill/>
          <a:ln w="2556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26646" name="Line 22"/>
          <p:cNvSpPr>
            <a:spLocks noChangeShapeType="1"/>
          </p:cNvSpPr>
          <p:nvPr/>
        </p:nvSpPr>
        <p:spPr bwMode="auto">
          <a:xfrm>
            <a:off x="7104063" y="4559300"/>
            <a:ext cx="1587" cy="307975"/>
          </a:xfrm>
          <a:prstGeom prst="line">
            <a:avLst/>
          </a:prstGeom>
          <a:noFill/>
          <a:ln w="2556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26647" name="Line 23"/>
          <p:cNvSpPr>
            <a:spLocks noChangeShapeType="1"/>
          </p:cNvSpPr>
          <p:nvPr/>
        </p:nvSpPr>
        <p:spPr bwMode="auto">
          <a:xfrm flipH="1">
            <a:off x="2149475" y="4367213"/>
            <a:ext cx="4270375" cy="307975"/>
          </a:xfrm>
          <a:prstGeom prst="line">
            <a:avLst/>
          </a:prstGeom>
          <a:noFill/>
          <a:ln w="25560">
            <a:solidFill>
              <a:srgbClr val="000000"/>
            </a:solidFill>
            <a:miter lim="800000"/>
            <a:headEnd type="stealth" w="lg" len="lg"/>
            <a:tailEnd type="stealth" w="lg" len="lg"/>
          </a:ln>
          <a:extLst>
            <a:ext uri="{909E8E84-426E-40dd-AFC4-6F175D3DCCD1}">
              <a14:hiddenFill xmlns="" xmlns:a14="http://schemas.microsoft.com/office/drawing/2010/main">
                <a:noFill/>
              </a14:hiddenFill>
            </a:ext>
          </a:extLst>
        </p:spPr>
        <p:txBody>
          <a:bodyPr/>
          <a:lstStyle/>
          <a:p>
            <a:endParaRPr lang="en-US"/>
          </a:p>
        </p:txBody>
      </p:sp>
      <p:sp>
        <p:nvSpPr>
          <p:cNvPr id="26648" name="Text Box 24"/>
          <p:cNvSpPr txBox="1">
            <a:spLocks noChangeArrowheads="1"/>
          </p:cNvSpPr>
          <p:nvPr/>
        </p:nvSpPr>
        <p:spPr bwMode="auto">
          <a:xfrm rot="-240000">
            <a:off x="3671888" y="3754438"/>
            <a:ext cx="1704975" cy="703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establish</a:t>
            </a:r>
          </a:p>
          <a:p>
            <a:pPr algn="ctr" eaLnBrk="1" hangingPunct="1">
              <a:buClrTx/>
              <a:buFontTx/>
              <a:buNone/>
            </a:pPr>
            <a:r>
              <a:rPr lang="en-CA" sz="2000" b="1">
                <a:solidFill>
                  <a:srgbClr val="000000"/>
                </a:solidFill>
                <a:latin typeface="Courier New" charset="0"/>
              </a:rPr>
              <a:t>connection</a:t>
            </a:r>
          </a:p>
        </p:txBody>
      </p:sp>
      <p:sp>
        <p:nvSpPr>
          <p:cNvPr id="26649" name="Line 25"/>
          <p:cNvSpPr>
            <a:spLocks noChangeShapeType="1"/>
          </p:cNvSpPr>
          <p:nvPr/>
        </p:nvSpPr>
        <p:spPr bwMode="auto">
          <a:xfrm flipH="1">
            <a:off x="2725738" y="5019675"/>
            <a:ext cx="3770312" cy="230188"/>
          </a:xfrm>
          <a:prstGeom prst="line">
            <a:avLst/>
          </a:prstGeom>
          <a:noFill/>
          <a:ln w="25560">
            <a:solidFill>
              <a:srgbClr val="000000"/>
            </a:solidFill>
            <a:miter lim="800000"/>
            <a:headEnd/>
            <a:tailEnd type="stealth" w="lg" len="lg"/>
          </a:ln>
          <a:extLst>
            <a:ext uri="{909E8E84-426E-40dd-AFC4-6F175D3DCCD1}">
              <a14:hiddenFill xmlns="" xmlns:a14="http://schemas.microsoft.com/office/drawing/2010/main">
                <a:noFill/>
              </a14:hiddenFill>
            </a:ext>
          </a:extLst>
        </p:spPr>
        <p:txBody>
          <a:bodyPr/>
          <a:lstStyle/>
          <a:p>
            <a:endParaRPr lang="en-US"/>
          </a:p>
        </p:txBody>
      </p:sp>
      <p:sp>
        <p:nvSpPr>
          <p:cNvPr id="26650" name="Text Box 26"/>
          <p:cNvSpPr txBox="1">
            <a:spLocks noChangeArrowheads="1"/>
          </p:cNvSpPr>
          <p:nvPr/>
        </p:nvSpPr>
        <p:spPr bwMode="auto">
          <a:xfrm rot="-240000">
            <a:off x="3690938" y="4714875"/>
            <a:ext cx="2009775"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send request</a:t>
            </a:r>
          </a:p>
        </p:txBody>
      </p:sp>
      <p:sp>
        <p:nvSpPr>
          <p:cNvPr id="26651" name="Text Box 27"/>
          <p:cNvSpPr txBox="1">
            <a:spLocks noChangeArrowheads="1"/>
          </p:cNvSpPr>
          <p:nvPr/>
        </p:nvSpPr>
        <p:spPr bwMode="auto">
          <a:xfrm>
            <a:off x="6608763" y="6288088"/>
            <a:ext cx="1095375" cy="398462"/>
          </a:xfrm>
          <a:prstGeom prst="rect">
            <a:avLst/>
          </a:prstGeom>
          <a:solidFill>
            <a:srgbClr val="CC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read()</a:t>
            </a:r>
          </a:p>
        </p:txBody>
      </p:sp>
      <p:sp>
        <p:nvSpPr>
          <p:cNvPr id="26652" name="Line 28"/>
          <p:cNvSpPr>
            <a:spLocks noChangeShapeType="1"/>
          </p:cNvSpPr>
          <p:nvPr/>
        </p:nvSpPr>
        <p:spPr bwMode="auto">
          <a:xfrm>
            <a:off x="2843213" y="6288088"/>
            <a:ext cx="3763962" cy="192087"/>
          </a:xfrm>
          <a:prstGeom prst="line">
            <a:avLst/>
          </a:prstGeom>
          <a:noFill/>
          <a:ln w="25560">
            <a:solidFill>
              <a:srgbClr val="000000"/>
            </a:solidFill>
            <a:miter lim="800000"/>
            <a:headEnd/>
            <a:tailEnd type="stealth" w="lg" len="lg"/>
          </a:ln>
          <a:extLst>
            <a:ext uri="{909E8E84-426E-40dd-AFC4-6F175D3DCCD1}">
              <a14:hiddenFill xmlns="" xmlns:a14="http://schemas.microsoft.com/office/drawing/2010/main">
                <a:noFill/>
              </a14:hiddenFill>
            </a:ext>
          </a:extLst>
        </p:spPr>
        <p:txBody>
          <a:bodyPr/>
          <a:lstStyle/>
          <a:p>
            <a:endParaRPr lang="en-US"/>
          </a:p>
        </p:txBody>
      </p:sp>
      <p:sp>
        <p:nvSpPr>
          <p:cNvPr id="26653" name="Text Box 29"/>
          <p:cNvSpPr txBox="1">
            <a:spLocks noChangeArrowheads="1"/>
          </p:cNvSpPr>
          <p:nvPr/>
        </p:nvSpPr>
        <p:spPr bwMode="auto">
          <a:xfrm rot="240000">
            <a:off x="3770313" y="5978525"/>
            <a:ext cx="2162175" cy="398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send response</a:t>
            </a:r>
          </a:p>
        </p:txBody>
      </p:sp>
      <p:sp>
        <p:nvSpPr>
          <p:cNvPr id="26654" name="Line 30"/>
          <p:cNvSpPr>
            <a:spLocks noChangeShapeType="1"/>
          </p:cNvSpPr>
          <p:nvPr/>
        </p:nvSpPr>
        <p:spPr bwMode="auto">
          <a:xfrm>
            <a:off x="7107238" y="5289550"/>
            <a:ext cx="38100" cy="998538"/>
          </a:xfrm>
          <a:prstGeom prst="line">
            <a:avLst/>
          </a:prstGeom>
          <a:noFill/>
          <a:ln w="2556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6626"/>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6632"/>
                                        </p:tgtEl>
                                        <p:attrNameLst>
                                          <p:attrName>style.visibility</p:attrName>
                                        </p:attrNameLst>
                                      </p:cBhvr>
                                      <p:to>
                                        <p:strVal val="visible"/>
                                      </p:to>
                                    </p:set>
                                  </p:childTnLst>
                                </p:cTn>
                              </p:par>
                              <p:par>
                                <p:cTn id="9" presetID="1" presetClass="entr" fill="hold" grpId="0" nodeType="withEffect">
                                  <p:stCondLst>
                                    <p:cond delay="0"/>
                                  </p:stCondLst>
                                  <p:childTnLst>
                                    <p:set>
                                      <p:cBhvr additive="repl">
                                        <p:cTn id="10" dur="1" fill="hold">
                                          <p:stCondLst>
                                            <p:cond delay="0"/>
                                          </p:stCondLst>
                                        </p:cTn>
                                        <p:tgtEl>
                                          <p:spTgt spid="2663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26627"/>
                                        </p:tgtEl>
                                        <p:attrNameLst>
                                          <p:attrName>style.visibility</p:attrName>
                                        </p:attrNameLst>
                                      </p:cBhvr>
                                      <p:to>
                                        <p:strVal val="visible"/>
                                      </p:to>
                                    </p:set>
                                  </p:childTnLst>
                                </p:cTn>
                              </p:par>
                              <p:par>
                                <p:cTn id="15" presetID="1" presetClass="entr" fill="hold" grpId="0" nodeType="withEffect">
                                  <p:stCondLst>
                                    <p:cond delay="0"/>
                                  </p:stCondLst>
                                  <p:childTnLst>
                                    <p:set>
                                      <p:cBhvr additive="repl">
                                        <p:cTn id="16" dur="1" fill="hold">
                                          <p:stCondLst>
                                            <p:cond delay="0"/>
                                          </p:stCondLst>
                                        </p:cTn>
                                        <p:tgtEl>
                                          <p:spTgt spid="2663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fill="hold" nodeType="clickEffect">
                                  <p:stCondLst>
                                    <p:cond delay="0"/>
                                  </p:stCondLst>
                                  <p:childTnLst>
                                    <p:set>
                                      <p:cBhvr additive="repl">
                                        <p:cTn id="20" dur="1" fill="hold">
                                          <p:stCondLst>
                                            <p:cond delay="0"/>
                                          </p:stCondLst>
                                        </p:cTn>
                                        <p:tgtEl>
                                          <p:spTgt spid="26628"/>
                                        </p:tgtEl>
                                        <p:attrNameLst>
                                          <p:attrName>style.visibility</p:attrName>
                                        </p:attrNameLst>
                                      </p:cBhvr>
                                      <p:to>
                                        <p:strVal val="visible"/>
                                      </p:to>
                                    </p:set>
                                  </p:childTnLst>
                                </p:cTn>
                              </p:par>
                              <p:par>
                                <p:cTn id="21" presetID="1" presetClass="entr" fill="hold" grpId="0" nodeType="withEffect">
                                  <p:stCondLst>
                                    <p:cond delay="0"/>
                                  </p:stCondLst>
                                  <p:childTnLst>
                                    <p:set>
                                      <p:cBhvr additive="repl">
                                        <p:cTn id="22" dur="1" fill="hold">
                                          <p:stCondLst>
                                            <p:cond delay="0"/>
                                          </p:stCondLst>
                                        </p:cTn>
                                        <p:tgtEl>
                                          <p:spTgt spid="2663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fill="hold" nodeType="clickEffect">
                                  <p:stCondLst>
                                    <p:cond delay="0"/>
                                  </p:stCondLst>
                                  <p:childTnLst>
                                    <p:set>
                                      <p:cBhvr additive="repl">
                                        <p:cTn id="26" dur="1" fill="hold">
                                          <p:stCondLst>
                                            <p:cond delay="0"/>
                                          </p:stCondLst>
                                        </p:cTn>
                                        <p:tgtEl>
                                          <p:spTgt spid="2662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fill="hold" grpId="0" nodeType="clickEffect">
                                  <p:stCondLst>
                                    <p:cond delay="0"/>
                                  </p:stCondLst>
                                  <p:childTnLst>
                                    <p:set>
                                      <p:cBhvr additive="repl">
                                        <p:cTn id="30" dur="1" fill="hold">
                                          <p:stCondLst>
                                            <p:cond delay="0"/>
                                          </p:stCondLst>
                                        </p:cTn>
                                        <p:tgtEl>
                                          <p:spTgt spid="26638"/>
                                        </p:tgtEl>
                                        <p:attrNameLst>
                                          <p:attrName>style.visibility</p:attrName>
                                        </p:attrNameLst>
                                      </p:cBhvr>
                                      <p:to>
                                        <p:strVal val="visible"/>
                                      </p:to>
                                    </p:set>
                                  </p:childTnLst>
                                </p:cTn>
                              </p:par>
                              <p:par>
                                <p:cTn id="31" presetID="1" presetClass="entr" fill="hold" nodeType="withEffect">
                                  <p:stCondLst>
                                    <p:cond delay="0"/>
                                  </p:stCondLst>
                                  <p:childTnLst>
                                    <p:set>
                                      <p:cBhvr additive="repl">
                                        <p:cTn id="32" dur="1" fill="hold">
                                          <p:stCondLst>
                                            <p:cond delay="0"/>
                                          </p:stCondLst>
                                        </p:cTn>
                                        <p:tgtEl>
                                          <p:spTgt spid="26639"/>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fill="hold" nodeType="clickEffect">
                                  <p:stCondLst>
                                    <p:cond delay="0"/>
                                  </p:stCondLst>
                                  <p:childTnLst>
                                    <p:set>
                                      <p:cBhvr additive="repl">
                                        <p:cTn id="36" dur="1" fill="hold">
                                          <p:stCondLst>
                                            <p:cond delay="0"/>
                                          </p:stCondLst>
                                        </p:cTn>
                                        <p:tgtEl>
                                          <p:spTgt spid="26641"/>
                                        </p:tgtEl>
                                        <p:attrNameLst>
                                          <p:attrName>style.visibility</p:attrName>
                                        </p:attrNameLst>
                                      </p:cBhvr>
                                      <p:to>
                                        <p:strVal val="visible"/>
                                      </p:to>
                                    </p:set>
                                  </p:childTnLst>
                                </p:cTn>
                              </p:par>
                              <p:par>
                                <p:cTn id="37" presetID="1" presetClass="entr" fill="hold" nodeType="withEffect">
                                  <p:stCondLst>
                                    <p:cond delay="0"/>
                                  </p:stCondLst>
                                  <p:childTnLst>
                                    <p:set>
                                      <p:cBhvr additive="repl">
                                        <p:cTn id="38" dur="1" fill="hold">
                                          <p:stCondLst>
                                            <p:cond delay="0"/>
                                          </p:stCondLst>
                                        </p:cTn>
                                        <p:tgtEl>
                                          <p:spTgt spid="26642"/>
                                        </p:tgtEl>
                                        <p:attrNameLst>
                                          <p:attrName>style.visibility</p:attrName>
                                        </p:attrNameLst>
                                      </p:cBhvr>
                                      <p:to>
                                        <p:strVal val="visible"/>
                                      </p:to>
                                    </p:set>
                                  </p:childTnLst>
                                </p:cTn>
                              </p:par>
                              <p:par>
                                <p:cTn id="39" presetID="1" presetClass="entr" fill="hold" grpId="0" nodeType="withEffect">
                                  <p:stCondLst>
                                    <p:cond delay="0"/>
                                  </p:stCondLst>
                                  <p:childTnLst>
                                    <p:set>
                                      <p:cBhvr additive="repl">
                                        <p:cTn id="40" dur="1" fill="hold">
                                          <p:stCondLst>
                                            <p:cond delay="0"/>
                                          </p:stCondLst>
                                        </p:cTn>
                                        <p:tgtEl>
                                          <p:spTgt spid="2664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fill="hold" nodeType="clickEffect">
                                  <p:stCondLst>
                                    <p:cond delay="0"/>
                                  </p:stCondLst>
                                  <p:childTnLst>
                                    <p:set>
                                      <p:cBhvr additive="repl">
                                        <p:cTn id="44" dur="1" fill="hold">
                                          <p:stCondLst>
                                            <p:cond delay="0"/>
                                          </p:stCondLst>
                                        </p:cTn>
                                        <p:tgtEl>
                                          <p:spTgt spid="26643"/>
                                        </p:tgtEl>
                                        <p:attrNameLst>
                                          <p:attrName>style.visibility</p:attrName>
                                        </p:attrNameLst>
                                      </p:cBhvr>
                                      <p:to>
                                        <p:strVal val="visible"/>
                                      </p:to>
                                    </p:set>
                                  </p:childTnLst>
                                </p:cTn>
                              </p:par>
                              <p:par>
                                <p:cTn id="45" presetID="1" presetClass="entr" fill="hold" grpId="0" nodeType="withEffect">
                                  <p:stCondLst>
                                    <p:cond delay="0"/>
                                  </p:stCondLst>
                                  <p:childTnLst>
                                    <p:set>
                                      <p:cBhvr additive="repl">
                                        <p:cTn id="46" dur="1" fill="hold">
                                          <p:stCondLst>
                                            <p:cond delay="0"/>
                                          </p:stCondLst>
                                        </p:cTn>
                                        <p:tgtEl>
                                          <p:spTgt spid="26647"/>
                                        </p:tgtEl>
                                        <p:attrNameLst>
                                          <p:attrName>style.visibility</p:attrName>
                                        </p:attrNameLst>
                                      </p:cBhvr>
                                      <p:to>
                                        <p:strVal val="visible"/>
                                      </p:to>
                                    </p:set>
                                  </p:childTnLst>
                                </p:cTn>
                              </p:par>
                              <p:par>
                                <p:cTn id="47" presetID="1" presetClass="entr" fill="hold" nodeType="withEffect">
                                  <p:stCondLst>
                                    <p:cond delay="0"/>
                                  </p:stCondLst>
                                  <p:childTnLst>
                                    <p:set>
                                      <p:cBhvr additive="repl">
                                        <p:cTn id="48" dur="1" fill="hold">
                                          <p:stCondLst>
                                            <p:cond delay="0"/>
                                          </p:stCondLst>
                                        </p:cTn>
                                        <p:tgtEl>
                                          <p:spTgt spid="26648"/>
                                        </p:tgtEl>
                                        <p:attrNameLst>
                                          <p:attrName>style.visibility</p:attrName>
                                        </p:attrNameLst>
                                      </p:cBhvr>
                                      <p:to>
                                        <p:strVal val="visible"/>
                                      </p:to>
                                    </p:set>
                                  </p:childTnLst>
                                </p:cTn>
                              </p:par>
                              <p:par>
                                <p:cTn id="49" presetID="1" presetClass="entr" fill="hold" grpId="0" nodeType="withEffect">
                                  <p:stCondLst>
                                    <p:cond delay="0"/>
                                  </p:stCondLst>
                                  <p:childTnLst>
                                    <p:set>
                                      <p:cBhvr additive="repl">
                                        <p:cTn id="50" dur="1" fill="hold">
                                          <p:stCondLst>
                                            <p:cond delay="0"/>
                                          </p:stCondLst>
                                        </p:cTn>
                                        <p:tgtEl>
                                          <p:spTgt spid="26636"/>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fill="hold" nodeType="clickEffect">
                                  <p:stCondLst>
                                    <p:cond delay="0"/>
                                  </p:stCondLst>
                                  <p:childTnLst>
                                    <p:set>
                                      <p:cBhvr additive="repl">
                                        <p:cTn id="54" dur="1" fill="hold">
                                          <p:stCondLst>
                                            <p:cond delay="0"/>
                                          </p:stCondLst>
                                        </p:cTn>
                                        <p:tgtEl>
                                          <p:spTgt spid="26644"/>
                                        </p:tgtEl>
                                        <p:attrNameLst>
                                          <p:attrName>style.visibility</p:attrName>
                                        </p:attrNameLst>
                                      </p:cBhvr>
                                      <p:to>
                                        <p:strVal val="visible"/>
                                      </p:to>
                                    </p:set>
                                  </p:childTnLst>
                                </p:cTn>
                              </p:par>
                              <p:par>
                                <p:cTn id="55" presetID="1" presetClass="entr" fill="hold" grpId="0" nodeType="withEffect">
                                  <p:stCondLst>
                                    <p:cond delay="0"/>
                                  </p:stCondLst>
                                  <p:childTnLst>
                                    <p:set>
                                      <p:cBhvr additive="repl">
                                        <p:cTn id="56" dur="1" fill="hold">
                                          <p:stCondLst>
                                            <p:cond delay="0"/>
                                          </p:stCondLst>
                                        </p:cTn>
                                        <p:tgtEl>
                                          <p:spTgt spid="26646"/>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fill="hold" grpId="0" nodeType="clickEffect">
                                  <p:stCondLst>
                                    <p:cond delay="0"/>
                                  </p:stCondLst>
                                  <p:childTnLst>
                                    <p:set>
                                      <p:cBhvr additive="repl">
                                        <p:cTn id="60" dur="1" fill="hold">
                                          <p:stCondLst>
                                            <p:cond delay="0"/>
                                          </p:stCondLst>
                                        </p:cTn>
                                        <p:tgtEl>
                                          <p:spTgt spid="26649"/>
                                        </p:tgtEl>
                                        <p:attrNameLst>
                                          <p:attrName>style.visibility</p:attrName>
                                        </p:attrNameLst>
                                      </p:cBhvr>
                                      <p:to>
                                        <p:strVal val="visible"/>
                                      </p:to>
                                    </p:set>
                                  </p:childTnLst>
                                </p:cTn>
                              </p:par>
                              <p:par>
                                <p:cTn id="61" presetID="1" presetClass="entr" fill="hold" nodeType="withEffect">
                                  <p:stCondLst>
                                    <p:cond delay="0"/>
                                  </p:stCondLst>
                                  <p:childTnLst>
                                    <p:set>
                                      <p:cBhvr additive="repl">
                                        <p:cTn id="62" dur="1" fill="hold">
                                          <p:stCondLst>
                                            <p:cond delay="0"/>
                                          </p:stCondLst>
                                        </p:cTn>
                                        <p:tgtEl>
                                          <p:spTgt spid="26650"/>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fill="hold" nodeType="clickEffect">
                                  <p:stCondLst>
                                    <p:cond delay="0"/>
                                  </p:stCondLst>
                                  <p:childTnLst>
                                    <p:set>
                                      <p:cBhvr additive="repl">
                                        <p:cTn id="66" dur="1" fill="hold">
                                          <p:stCondLst>
                                            <p:cond delay="0"/>
                                          </p:stCondLst>
                                        </p:cTn>
                                        <p:tgtEl>
                                          <p:spTgt spid="26630"/>
                                        </p:tgtEl>
                                        <p:attrNameLst>
                                          <p:attrName>style.visibility</p:attrName>
                                        </p:attrNameLst>
                                      </p:cBhvr>
                                      <p:to>
                                        <p:strVal val="visible"/>
                                      </p:to>
                                    </p:set>
                                  </p:childTnLst>
                                </p:cTn>
                              </p:par>
                              <p:par>
                                <p:cTn id="67" presetID="1" presetClass="entr" fill="hold" grpId="0" nodeType="withEffect">
                                  <p:stCondLst>
                                    <p:cond delay="0"/>
                                  </p:stCondLst>
                                  <p:childTnLst>
                                    <p:set>
                                      <p:cBhvr additive="repl">
                                        <p:cTn id="68" dur="1" fill="hold">
                                          <p:stCondLst>
                                            <p:cond delay="0"/>
                                          </p:stCondLst>
                                        </p:cTn>
                                        <p:tgtEl>
                                          <p:spTgt spid="26637"/>
                                        </p:tgtEl>
                                        <p:attrNameLst>
                                          <p:attrName>style.visibility</p:attrName>
                                        </p:attrNameLst>
                                      </p:cBhvr>
                                      <p:to>
                                        <p:strVal val="visible"/>
                                      </p:to>
                                    </p:set>
                                  </p:childTnLst>
                                </p:cTn>
                              </p:par>
                              <p:par>
                                <p:cTn id="69" presetID="1" presetClass="entr" fill="hold" nodeType="withEffect">
                                  <p:stCondLst>
                                    <p:cond delay="0"/>
                                  </p:stCondLst>
                                  <p:childTnLst>
                                    <p:set>
                                      <p:cBhvr additive="repl">
                                        <p:cTn id="70" dur="1" fill="hold">
                                          <p:stCondLst>
                                            <p:cond delay="0"/>
                                          </p:stCondLst>
                                        </p:cTn>
                                        <p:tgtEl>
                                          <p:spTgt spid="26640"/>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fill="hold" nodeType="clickEffect">
                                  <p:stCondLst>
                                    <p:cond delay="0"/>
                                  </p:stCondLst>
                                  <p:childTnLst>
                                    <p:set>
                                      <p:cBhvr additive="repl">
                                        <p:cTn id="74" dur="1" fill="hold">
                                          <p:stCondLst>
                                            <p:cond delay="0"/>
                                          </p:stCondLst>
                                        </p:cTn>
                                        <p:tgtEl>
                                          <p:spTgt spid="26631"/>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fill="hold" nodeType="clickEffect">
                                  <p:stCondLst>
                                    <p:cond delay="0"/>
                                  </p:stCondLst>
                                  <p:childTnLst>
                                    <p:set>
                                      <p:cBhvr additive="repl">
                                        <p:cTn id="78" dur="1" fill="hold">
                                          <p:stCondLst>
                                            <p:cond delay="0"/>
                                          </p:stCondLst>
                                        </p:cTn>
                                        <p:tgtEl>
                                          <p:spTgt spid="26653"/>
                                        </p:tgtEl>
                                        <p:attrNameLst>
                                          <p:attrName>style.visibility</p:attrName>
                                        </p:attrNameLst>
                                      </p:cBhvr>
                                      <p:to>
                                        <p:strVal val="visible"/>
                                      </p:to>
                                    </p:set>
                                  </p:childTnLst>
                                </p:cTn>
                              </p:par>
                              <p:par>
                                <p:cTn id="79" presetID="1" presetClass="entr" fill="hold" grpId="0" nodeType="withEffect">
                                  <p:stCondLst>
                                    <p:cond delay="0"/>
                                  </p:stCondLst>
                                  <p:childTnLst>
                                    <p:set>
                                      <p:cBhvr additive="repl">
                                        <p:cTn id="80" dur="1" fill="hold">
                                          <p:stCondLst>
                                            <p:cond delay="0"/>
                                          </p:stCondLst>
                                        </p:cTn>
                                        <p:tgtEl>
                                          <p:spTgt spid="26652"/>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fill="hold" grpId="0" nodeType="clickEffect">
                                  <p:stCondLst>
                                    <p:cond delay="0"/>
                                  </p:stCondLst>
                                  <p:childTnLst>
                                    <p:set>
                                      <p:cBhvr additive="repl">
                                        <p:cTn id="84" dur="1" fill="hold">
                                          <p:stCondLst>
                                            <p:cond delay="0"/>
                                          </p:stCondLst>
                                        </p:cTn>
                                        <p:tgtEl>
                                          <p:spTgt spid="26654"/>
                                        </p:tgtEl>
                                        <p:attrNameLst>
                                          <p:attrName>style.visibility</p:attrName>
                                        </p:attrNameLst>
                                      </p:cBhvr>
                                      <p:to>
                                        <p:strVal val="visible"/>
                                      </p:to>
                                    </p:set>
                                  </p:childTnLst>
                                </p:cTn>
                              </p:par>
                              <p:par>
                                <p:cTn id="85" presetID="1" presetClass="entr" fill="hold" nodeType="withEffect">
                                  <p:stCondLst>
                                    <p:cond delay="0"/>
                                  </p:stCondLst>
                                  <p:childTnLst>
                                    <p:set>
                                      <p:cBhvr additive="repl">
                                        <p:cTn id="86" dur="1" fill="hold">
                                          <p:stCondLst>
                                            <p:cond delay="0"/>
                                          </p:stCondLst>
                                        </p:cTn>
                                        <p:tgtEl>
                                          <p:spTgt spid="266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3" grpId="0" animBg="1"/>
      <p:bldP spid="26634" grpId="0" animBg="1"/>
      <p:bldP spid="26635" grpId="0" animBg="1"/>
      <p:bldP spid="26636" grpId="0" animBg="1"/>
      <p:bldP spid="26637" grpId="0" animBg="1"/>
      <p:bldP spid="26638" grpId="0" animBg="1"/>
      <p:bldP spid="26645" grpId="0" animBg="1"/>
      <p:bldP spid="26646" grpId="0" animBg="1"/>
      <p:bldP spid="26647" grpId="0" animBg="1"/>
      <p:bldP spid="26649" grpId="0" animBg="1"/>
      <p:bldP spid="26652" grpId="0" animBg="1"/>
      <p:bldP spid="2665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noChangeArrowheads="1"/>
          </p:cNvSpPr>
          <p:nvPr>
            <p:ph type="title" idx="4294967295"/>
          </p:nvPr>
        </p:nvSpPr>
        <p:spPr>
          <a:xfrm>
            <a:off x="457200" y="198438"/>
            <a:ext cx="8229600" cy="94456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a:solidFill>
                  <a:srgbClr val="2E2E8D"/>
                </a:solidFill>
                <a:latin typeface="Calibri" charset="0"/>
                <a:cs typeface="Arial" charset="0"/>
              </a:rPr>
              <a:t>Supporting Function Calls</a:t>
            </a:r>
          </a:p>
        </p:txBody>
      </p:sp>
      <p:sp>
        <p:nvSpPr>
          <p:cNvPr id="25603" name="Rectangle 2"/>
          <p:cNvSpPr>
            <a:spLocks noGrp="1" noChangeArrowheads="1"/>
          </p:cNvSpPr>
          <p:nvPr>
            <p:ph type="body" idx="4294967295"/>
          </p:nvPr>
        </p:nvSpPr>
        <p:spPr>
          <a:xfrm>
            <a:off x="457200" y="1447800"/>
            <a:ext cx="8229600" cy="4800600"/>
          </a:xfrm>
        </p:spPr>
        <p:txBody>
          <a:bodyPr/>
          <a:lstStyle/>
          <a:p>
            <a:pPr indent="-339725"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b="1">
                <a:solidFill>
                  <a:srgbClr val="2E2E8D"/>
                </a:solidFill>
                <a:latin typeface="Calibri" charset="0"/>
                <a:cs typeface="Arial" charset="0"/>
              </a:rPr>
              <a:t>gethostbyname() </a:t>
            </a:r>
            <a:r>
              <a:rPr lang="en-US" sz="2800">
                <a:solidFill>
                  <a:srgbClr val="000000"/>
                </a:solidFill>
                <a:latin typeface="Calibri" charset="0"/>
                <a:cs typeface="Arial" charset="0"/>
              </a:rPr>
              <a:t>get address for given host</a:t>
            </a:r>
          </a:p>
          <a:p>
            <a:pPr indent="-339725"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a:solidFill>
                  <a:srgbClr val="000000"/>
                </a:solidFill>
                <a:latin typeface="Calibri" charset="0"/>
                <a:cs typeface="Arial" charset="0"/>
              </a:rPr>
              <a:t>name (e.g. 128.100.3.40 for name “cs.toronto.edu”);</a:t>
            </a:r>
          </a:p>
          <a:p>
            <a:pPr indent="-339725"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b="1">
                <a:solidFill>
                  <a:srgbClr val="2E2E8D"/>
                </a:solidFill>
                <a:latin typeface="Calibri" charset="0"/>
                <a:cs typeface="Arial" charset="0"/>
              </a:rPr>
              <a:t>getservbyname() </a:t>
            </a:r>
            <a:r>
              <a:rPr lang="en-US" sz="2800">
                <a:solidFill>
                  <a:srgbClr val="000000"/>
                </a:solidFill>
                <a:latin typeface="Calibri" charset="0"/>
                <a:cs typeface="Arial" charset="0"/>
              </a:rPr>
              <a:t>get port and protocol for a</a:t>
            </a:r>
          </a:p>
          <a:p>
            <a:pPr indent="-339725"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a:solidFill>
                  <a:srgbClr val="000000"/>
                </a:solidFill>
                <a:latin typeface="Calibri" charset="0"/>
                <a:cs typeface="Arial" charset="0"/>
              </a:rPr>
              <a:t>given service e.g. ftp, http (e.g. “http” is port 80, TCP)</a:t>
            </a:r>
          </a:p>
          <a:p>
            <a:pPr indent="-339725"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b="1">
                <a:solidFill>
                  <a:srgbClr val="2E2E8D"/>
                </a:solidFill>
                <a:latin typeface="Calibri" charset="0"/>
                <a:cs typeface="Arial" charset="0"/>
              </a:rPr>
              <a:t>getsockname() </a:t>
            </a:r>
            <a:r>
              <a:rPr lang="en-US" sz="2800">
                <a:solidFill>
                  <a:srgbClr val="000000"/>
                </a:solidFill>
                <a:latin typeface="Calibri" charset="0"/>
                <a:cs typeface="Arial" charset="0"/>
              </a:rPr>
              <a:t>get local address and local port of a socket</a:t>
            </a:r>
          </a:p>
          <a:p>
            <a:pPr indent="-339725"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800" b="1">
                <a:solidFill>
                  <a:srgbClr val="2E2E8D"/>
                </a:solidFill>
                <a:latin typeface="Calibri" charset="0"/>
                <a:cs typeface="Arial" charset="0"/>
              </a:rPr>
              <a:t>getpeername() </a:t>
            </a:r>
            <a:r>
              <a:rPr lang="en-US" sz="2800">
                <a:solidFill>
                  <a:srgbClr val="000000"/>
                </a:solidFill>
                <a:latin typeface="Calibri" charset="0"/>
                <a:cs typeface="Arial" charset="0"/>
              </a:rPr>
              <a:t>get remote address and remote port of a socket</a:t>
            </a:r>
          </a:p>
          <a:p>
            <a:pPr indent="-339725" eaLnBrk="1" hangingPunct="1">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800">
              <a:solidFill>
                <a:srgbClr val="000000"/>
              </a:solidFill>
              <a:latin typeface="Calibri" charset="0"/>
              <a:cs typeface="Arial" charset="0"/>
            </a:endParaRP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noChangeArrowheads="1"/>
          </p:cNvSpPr>
          <p:nvPr>
            <p:ph type="title" idx="4294967295"/>
          </p:nvPr>
        </p:nvSpPr>
        <p:spPr>
          <a:xfrm>
            <a:off x="457200" y="198438"/>
            <a:ext cx="8229600" cy="94456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a:solidFill>
                  <a:srgbClr val="2E2E8D"/>
                </a:solidFill>
                <a:latin typeface="Calibri" charset="0"/>
                <a:cs typeface="Arial" charset="0"/>
              </a:rPr>
              <a:t>Useful Structures</a:t>
            </a:r>
          </a:p>
        </p:txBody>
      </p:sp>
      <p:sp>
        <p:nvSpPr>
          <p:cNvPr id="27650" name="Rectangle 2"/>
          <p:cNvSpPr>
            <a:spLocks noGrp="1" noChangeArrowheads="1"/>
          </p:cNvSpPr>
          <p:nvPr>
            <p:ph type="body" idx="4294967295"/>
          </p:nvPr>
        </p:nvSpPr>
        <p:spPr>
          <a:xfrm>
            <a:off x="457200" y="1447800"/>
            <a:ext cx="8229600" cy="4800600"/>
          </a:xfrm>
        </p:spPr>
        <p:txBody>
          <a:bodyPr/>
          <a:lstStyle/>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000" b="1">
              <a:solidFill>
                <a:srgbClr val="2E2E8D"/>
              </a:solidFill>
              <a:latin typeface="Arial-BoldMT" charset="0"/>
              <a:cs typeface="Arial" charset="0"/>
            </a:endParaRP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b="1">
                <a:solidFill>
                  <a:srgbClr val="2E2E8D"/>
                </a:solidFill>
                <a:latin typeface="Comic Sans MS" charset="0"/>
                <a:cs typeface="Arial" charset="0"/>
              </a:rPr>
              <a:t>struct sockaddr </a:t>
            </a:r>
            <a:r>
              <a:rPr lang="en-US" sz="2000">
                <a:solidFill>
                  <a:srgbClr val="2E2E8D"/>
                </a:solidFill>
                <a:latin typeface="Comic Sans MS" charset="0"/>
                <a:cs typeface="Arial" charset="0"/>
              </a:rPr>
              <a:t>{</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	u_short sa_family;</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	char sa_data[14];</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b="1">
                <a:solidFill>
                  <a:srgbClr val="2E2E8D"/>
                </a:solidFill>
                <a:latin typeface="Comic Sans MS" charset="0"/>
                <a:cs typeface="Arial" charset="0"/>
              </a:rPr>
              <a:t>struct sockaddr_in </a:t>
            </a:r>
            <a:r>
              <a:rPr lang="en-US" sz="2000">
                <a:solidFill>
                  <a:srgbClr val="2E2E8D"/>
                </a:solidFill>
                <a:latin typeface="Comic Sans MS" charset="0"/>
                <a:cs typeface="Arial" charset="0"/>
              </a:rPr>
              <a:t>{</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	u_short sa_family;</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	u_short sin_port;</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	struct in_addr sin_addr;</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	char sin_zero[8];</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b="1">
                <a:solidFill>
                  <a:srgbClr val="2E2E8D"/>
                </a:solidFill>
                <a:latin typeface="Comic Sans MS" charset="0"/>
                <a:cs typeface="Arial" charset="0"/>
              </a:rPr>
              <a:t>struct in_addr </a:t>
            </a:r>
            <a:r>
              <a:rPr lang="en-US" sz="2000">
                <a:solidFill>
                  <a:srgbClr val="2E2E8D"/>
                </a:solidFill>
                <a:latin typeface="Comic Sans MS" charset="0"/>
                <a:cs typeface="Arial" charset="0"/>
              </a:rPr>
              <a:t>{</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	u_long s_addr;</a:t>
            </a:r>
          </a:p>
          <a:p>
            <a:pPr indent="-339725" eaLnBrk="1" hangingPunct="1">
              <a:lnSpc>
                <a:spcPct val="80000"/>
              </a:lnSpc>
              <a:spcBef>
                <a:spcPts val="5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2E2E8D"/>
                </a:solidFill>
                <a:latin typeface="Comic Sans MS" charset="0"/>
                <a:cs typeface="Arial" charset="0"/>
              </a:rPr>
              <a:t>};</a:t>
            </a:r>
          </a:p>
        </p:txBody>
      </p:sp>
      <p:sp>
        <p:nvSpPr>
          <p:cNvPr id="26628" name="AutoShape 3"/>
          <p:cNvSpPr>
            <a:spLocks/>
          </p:cNvSpPr>
          <p:nvPr/>
        </p:nvSpPr>
        <p:spPr bwMode="auto">
          <a:xfrm>
            <a:off x="4038600" y="1828800"/>
            <a:ext cx="76200" cy="914400"/>
          </a:xfrm>
          <a:prstGeom prst="rightBrace">
            <a:avLst>
              <a:gd name="adj1" fmla="val 100000"/>
              <a:gd name="adj2" fmla="val 50000"/>
            </a:avLst>
          </a:prstGeom>
          <a:noFill/>
          <a:ln w="9360">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652" name="Text Box 4"/>
          <p:cNvSpPr txBox="1">
            <a:spLocks noChangeArrowheads="1"/>
          </p:cNvSpPr>
          <p:nvPr/>
        </p:nvSpPr>
        <p:spPr bwMode="auto">
          <a:xfrm>
            <a:off x="5334000" y="1752600"/>
            <a:ext cx="3276600" cy="3660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US">
                <a:solidFill>
                  <a:srgbClr val="000000"/>
                </a:solidFill>
              </a:rPr>
              <a:t>Generic address, </a:t>
            </a:r>
          </a:p>
          <a:p>
            <a:pPr eaLnBrk="1" hangingPunct="1">
              <a:buClrTx/>
              <a:buFontTx/>
              <a:buNone/>
            </a:pPr>
            <a:r>
              <a:rPr lang="en-US">
                <a:solidFill>
                  <a:srgbClr val="000000"/>
                </a:solidFill>
              </a:rPr>
              <a:t>“connect(), bind(), accept()”</a:t>
            </a:r>
          </a:p>
          <a:p>
            <a:pPr eaLnBrk="1" hangingPunct="1">
              <a:buClrTx/>
              <a:buFontTx/>
              <a:buNone/>
            </a:pPr>
            <a:r>
              <a:rPr lang="en-US" i="1">
                <a:solidFill>
                  <a:srgbClr val="000000"/>
                </a:solidFill>
              </a:rPr>
              <a:t>&lt;sys/socket.h&gt;</a:t>
            </a:r>
          </a:p>
          <a:p>
            <a:pPr eaLnBrk="1" hangingPunct="1">
              <a:buClrTx/>
              <a:buFontTx/>
              <a:buNone/>
            </a:pPr>
            <a:endParaRPr lang="en-US" i="1">
              <a:solidFill>
                <a:srgbClr val="000000"/>
              </a:solidFill>
            </a:endParaRPr>
          </a:p>
          <a:p>
            <a:pPr eaLnBrk="1" hangingPunct="1">
              <a:buClrTx/>
              <a:buFontTx/>
              <a:buNone/>
            </a:pPr>
            <a:r>
              <a:rPr lang="en-US">
                <a:solidFill>
                  <a:srgbClr val="000000"/>
                </a:solidFill>
              </a:rPr>
              <a:t>Client and server addresses</a:t>
            </a:r>
          </a:p>
          <a:p>
            <a:pPr eaLnBrk="1" hangingPunct="1">
              <a:buClrTx/>
              <a:buFontTx/>
              <a:buNone/>
            </a:pPr>
            <a:r>
              <a:rPr lang="en-US">
                <a:solidFill>
                  <a:srgbClr val="000000"/>
                </a:solidFill>
              </a:rPr>
              <a:t>TCP/UDP address</a:t>
            </a:r>
          </a:p>
          <a:p>
            <a:pPr eaLnBrk="1" hangingPunct="1">
              <a:buClrTx/>
              <a:buFontTx/>
              <a:buNone/>
            </a:pPr>
            <a:r>
              <a:rPr lang="en-US">
                <a:solidFill>
                  <a:srgbClr val="000000"/>
                </a:solidFill>
              </a:rPr>
              <a:t>(includes port #)</a:t>
            </a:r>
          </a:p>
          <a:p>
            <a:pPr eaLnBrk="1" hangingPunct="1">
              <a:buClrTx/>
              <a:buFontTx/>
              <a:buNone/>
            </a:pPr>
            <a:r>
              <a:rPr lang="en-US" i="1">
                <a:solidFill>
                  <a:srgbClr val="000000"/>
                </a:solidFill>
              </a:rPr>
              <a:t>&lt;netinet/in.h&gt;</a:t>
            </a:r>
          </a:p>
          <a:p>
            <a:pPr eaLnBrk="1" hangingPunct="1">
              <a:buClrTx/>
              <a:buFontTx/>
              <a:buNone/>
            </a:pPr>
            <a:endParaRPr lang="en-US" i="1">
              <a:solidFill>
                <a:srgbClr val="000000"/>
              </a:solidFill>
            </a:endParaRPr>
          </a:p>
          <a:p>
            <a:pPr eaLnBrk="1" hangingPunct="1">
              <a:buClrTx/>
              <a:buFontTx/>
              <a:buNone/>
            </a:pPr>
            <a:endParaRPr lang="en-US" i="1">
              <a:solidFill>
                <a:srgbClr val="000000"/>
              </a:solidFill>
            </a:endParaRPr>
          </a:p>
          <a:p>
            <a:pPr eaLnBrk="1" hangingPunct="1">
              <a:buClrTx/>
              <a:buFontTx/>
              <a:buNone/>
            </a:pPr>
            <a:endParaRPr lang="en-US" i="1">
              <a:solidFill>
                <a:srgbClr val="000000"/>
              </a:solidFill>
            </a:endParaRPr>
          </a:p>
          <a:p>
            <a:pPr eaLnBrk="1" hangingPunct="1">
              <a:buClrTx/>
              <a:buFontTx/>
              <a:buNone/>
            </a:pPr>
            <a:r>
              <a:rPr lang="en-US">
                <a:solidFill>
                  <a:srgbClr val="000000"/>
                </a:solidFill>
              </a:rPr>
              <a:t>IP address</a:t>
            </a:r>
          </a:p>
          <a:p>
            <a:pPr eaLnBrk="1" hangingPunct="1">
              <a:buClrTx/>
              <a:buFontTx/>
              <a:buNone/>
            </a:pPr>
            <a:r>
              <a:rPr lang="en-US" i="1">
                <a:solidFill>
                  <a:srgbClr val="000000"/>
                </a:solidFill>
              </a:rPr>
              <a:t>&lt;netinet/in.h&gt;</a:t>
            </a:r>
          </a:p>
        </p:txBody>
      </p:sp>
      <p:sp>
        <p:nvSpPr>
          <p:cNvPr id="27653" name="AutoShape 5"/>
          <p:cNvSpPr>
            <a:spLocks/>
          </p:cNvSpPr>
          <p:nvPr/>
        </p:nvSpPr>
        <p:spPr bwMode="auto">
          <a:xfrm>
            <a:off x="4011613" y="4724400"/>
            <a:ext cx="93662" cy="762000"/>
          </a:xfrm>
          <a:prstGeom prst="rightBrace">
            <a:avLst>
              <a:gd name="adj1" fmla="val 67797"/>
              <a:gd name="adj2" fmla="val 50000"/>
            </a:avLst>
          </a:prstGeom>
          <a:noFill/>
          <a:ln w="9360">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654" name="AutoShape 6"/>
          <p:cNvSpPr>
            <a:spLocks/>
          </p:cNvSpPr>
          <p:nvPr/>
        </p:nvSpPr>
        <p:spPr bwMode="auto">
          <a:xfrm>
            <a:off x="4038600" y="3048000"/>
            <a:ext cx="130175" cy="1524000"/>
          </a:xfrm>
          <a:prstGeom prst="rightBrace">
            <a:avLst>
              <a:gd name="adj1" fmla="val 97561"/>
              <a:gd name="adj2" fmla="val 50000"/>
            </a:avLst>
          </a:prstGeom>
          <a:noFill/>
          <a:ln w="9360">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7650">
                                            <p:txEl>
                                              <p:pRg st="5" end="5"/>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27650">
                                            <p:txEl>
                                              <p:pRg st="6" end="6"/>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27650">
                                            <p:txEl>
                                              <p:pRg st="7" end="7"/>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27650">
                                            <p:txEl>
                                              <p:pRg st="8" end="8"/>
                                            </p:txEl>
                                          </p:spTgt>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27650">
                                            <p:txEl>
                                              <p:pRg st="9" end="9"/>
                                            </p:txEl>
                                          </p:spTgt>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27650">
                                            <p:txEl>
                                              <p:pRg st="10" end="10"/>
                                            </p:txEl>
                                          </p:spTgt>
                                        </p:tgtEl>
                                        <p:attrNameLst>
                                          <p:attrName>style.visibility</p:attrName>
                                        </p:attrNameLst>
                                      </p:cBhvr>
                                      <p:to>
                                        <p:strVal val="visible"/>
                                      </p:to>
                                    </p:set>
                                  </p:childTnLst>
                                </p:cTn>
                              </p:par>
                              <p:par>
                                <p:cTn id="17" presetID="1" presetClass="entr" fill="hold" grpId="0" nodeType="withEffect">
                                  <p:stCondLst>
                                    <p:cond delay="0"/>
                                  </p:stCondLst>
                                  <p:childTnLst>
                                    <p:set>
                                      <p:cBhvr additive="repl">
                                        <p:cTn id="18" dur="1" fill="hold">
                                          <p:stCondLst>
                                            <p:cond delay="0"/>
                                          </p:stCondLst>
                                        </p:cTn>
                                        <p:tgtEl>
                                          <p:spTgt spid="27654"/>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27652">
                                            <p:txEl>
                                              <p:pRg st="4" end="4"/>
                                            </p:txEl>
                                          </p:spTgt>
                                        </p:tgtEl>
                                        <p:attrNameLst>
                                          <p:attrName>style.visibility</p:attrName>
                                        </p:attrNameLst>
                                      </p:cBhvr>
                                      <p:to>
                                        <p:strVal val="visible"/>
                                      </p:to>
                                    </p:set>
                                  </p:childTnLst>
                                </p:cTn>
                              </p:par>
                              <p:par>
                                <p:cTn id="21" presetID="1" presetClass="entr" fill="hold" nodeType="withEffect">
                                  <p:stCondLst>
                                    <p:cond delay="0"/>
                                  </p:stCondLst>
                                  <p:childTnLst>
                                    <p:set>
                                      <p:cBhvr additive="repl">
                                        <p:cTn id="22" dur="1" fill="hold">
                                          <p:stCondLst>
                                            <p:cond delay="0"/>
                                          </p:stCondLst>
                                        </p:cTn>
                                        <p:tgtEl>
                                          <p:spTgt spid="27652">
                                            <p:txEl>
                                              <p:pRg st="5" end="5"/>
                                            </p:txEl>
                                          </p:spTgt>
                                        </p:tgtEl>
                                        <p:attrNameLst>
                                          <p:attrName>style.visibility</p:attrName>
                                        </p:attrNameLst>
                                      </p:cBhvr>
                                      <p:to>
                                        <p:strVal val="visible"/>
                                      </p:to>
                                    </p:set>
                                  </p:childTnLst>
                                </p:cTn>
                              </p:par>
                              <p:par>
                                <p:cTn id="23" presetID="1" presetClass="entr" fill="hold" nodeType="withEffect">
                                  <p:stCondLst>
                                    <p:cond delay="0"/>
                                  </p:stCondLst>
                                  <p:childTnLst>
                                    <p:set>
                                      <p:cBhvr additive="repl">
                                        <p:cTn id="24" dur="1" fill="hold">
                                          <p:stCondLst>
                                            <p:cond delay="0"/>
                                          </p:stCondLst>
                                        </p:cTn>
                                        <p:tgtEl>
                                          <p:spTgt spid="27652">
                                            <p:txEl>
                                              <p:pRg st="6" end="6"/>
                                            </p:txEl>
                                          </p:spTgt>
                                        </p:tgtEl>
                                        <p:attrNameLst>
                                          <p:attrName>style.visibility</p:attrName>
                                        </p:attrNameLst>
                                      </p:cBhvr>
                                      <p:to>
                                        <p:strVal val="visible"/>
                                      </p:to>
                                    </p:set>
                                  </p:childTnLst>
                                </p:cTn>
                              </p:par>
                              <p:par>
                                <p:cTn id="25" presetID="1" presetClass="entr" fill="hold" nodeType="withEffect">
                                  <p:stCondLst>
                                    <p:cond delay="0"/>
                                  </p:stCondLst>
                                  <p:childTnLst>
                                    <p:set>
                                      <p:cBhvr additive="repl">
                                        <p:cTn id="26" dur="1" fill="hold">
                                          <p:stCondLst>
                                            <p:cond delay="0"/>
                                          </p:stCondLst>
                                        </p:cTn>
                                        <p:tgtEl>
                                          <p:spTgt spid="27652">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fill="hold" nodeType="clickEffect">
                                  <p:stCondLst>
                                    <p:cond delay="0"/>
                                  </p:stCondLst>
                                  <p:childTnLst>
                                    <p:set>
                                      <p:cBhvr additive="repl">
                                        <p:cTn id="30" dur="1" fill="hold">
                                          <p:stCondLst>
                                            <p:cond delay="0"/>
                                          </p:stCondLst>
                                        </p:cTn>
                                        <p:tgtEl>
                                          <p:spTgt spid="27650">
                                            <p:txEl>
                                              <p:pRg st="11" end="11"/>
                                            </p:txEl>
                                          </p:spTgt>
                                        </p:tgtEl>
                                        <p:attrNameLst>
                                          <p:attrName>style.visibility</p:attrName>
                                        </p:attrNameLst>
                                      </p:cBhvr>
                                      <p:to>
                                        <p:strVal val="visible"/>
                                      </p:to>
                                    </p:set>
                                  </p:childTnLst>
                                </p:cTn>
                              </p:par>
                              <p:par>
                                <p:cTn id="31" presetID="1" presetClass="entr" fill="hold" nodeType="withEffect">
                                  <p:stCondLst>
                                    <p:cond delay="0"/>
                                  </p:stCondLst>
                                  <p:childTnLst>
                                    <p:set>
                                      <p:cBhvr additive="repl">
                                        <p:cTn id="32" dur="1" fill="hold">
                                          <p:stCondLst>
                                            <p:cond delay="0"/>
                                          </p:stCondLst>
                                        </p:cTn>
                                        <p:tgtEl>
                                          <p:spTgt spid="27650">
                                            <p:txEl>
                                              <p:pRg st="12" end="12"/>
                                            </p:txEl>
                                          </p:spTgt>
                                        </p:tgtEl>
                                        <p:attrNameLst>
                                          <p:attrName>style.visibility</p:attrName>
                                        </p:attrNameLst>
                                      </p:cBhvr>
                                      <p:to>
                                        <p:strVal val="visible"/>
                                      </p:to>
                                    </p:set>
                                  </p:childTnLst>
                                </p:cTn>
                              </p:par>
                              <p:par>
                                <p:cTn id="33" presetID="1" presetClass="entr" fill="hold" nodeType="withEffect">
                                  <p:stCondLst>
                                    <p:cond delay="0"/>
                                  </p:stCondLst>
                                  <p:childTnLst>
                                    <p:set>
                                      <p:cBhvr additive="repl">
                                        <p:cTn id="34" dur="1" fill="hold">
                                          <p:stCondLst>
                                            <p:cond delay="0"/>
                                          </p:stCondLst>
                                        </p:cTn>
                                        <p:tgtEl>
                                          <p:spTgt spid="27650">
                                            <p:txEl>
                                              <p:pRg st="13" end="13"/>
                                            </p:txEl>
                                          </p:spTgt>
                                        </p:tgtEl>
                                        <p:attrNameLst>
                                          <p:attrName>style.visibility</p:attrName>
                                        </p:attrNameLst>
                                      </p:cBhvr>
                                      <p:to>
                                        <p:strVal val="visible"/>
                                      </p:to>
                                    </p:set>
                                  </p:childTnLst>
                                </p:cTn>
                              </p:par>
                              <p:par>
                                <p:cTn id="35" presetID="1" presetClass="entr" fill="hold" grpId="0" nodeType="withEffect">
                                  <p:stCondLst>
                                    <p:cond delay="0"/>
                                  </p:stCondLst>
                                  <p:childTnLst>
                                    <p:set>
                                      <p:cBhvr additive="repl">
                                        <p:cTn id="36" dur="1" fill="hold">
                                          <p:stCondLst>
                                            <p:cond delay="0"/>
                                          </p:stCondLst>
                                        </p:cTn>
                                        <p:tgtEl>
                                          <p:spTgt spid="27653"/>
                                        </p:tgtEl>
                                        <p:attrNameLst>
                                          <p:attrName>style.visibility</p:attrName>
                                        </p:attrNameLst>
                                      </p:cBhvr>
                                      <p:to>
                                        <p:strVal val="visible"/>
                                      </p:to>
                                    </p:set>
                                  </p:childTnLst>
                                </p:cTn>
                              </p:par>
                              <p:par>
                                <p:cTn id="37" presetID="1" presetClass="entr" fill="hold" nodeType="withEffect">
                                  <p:stCondLst>
                                    <p:cond delay="0"/>
                                  </p:stCondLst>
                                  <p:childTnLst>
                                    <p:set>
                                      <p:cBhvr additive="repl">
                                        <p:cTn id="38" dur="1" fill="hold">
                                          <p:stCondLst>
                                            <p:cond delay="0"/>
                                          </p:stCondLst>
                                        </p:cTn>
                                        <p:tgtEl>
                                          <p:spTgt spid="27652">
                                            <p:txEl>
                                              <p:pRg st="11" end="11"/>
                                            </p:txEl>
                                          </p:spTgt>
                                        </p:tgtEl>
                                        <p:attrNameLst>
                                          <p:attrName>style.visibility</p:attrName>
                                        </p:attrNameLst>
                                      </p:cBhvr>
                                      <p:to>
                                        <p:strVal val="visible"/>
                                      </p:to>
                                    </p:set>
                                  </p:childTnLst>
                                </p:cTn>
                              </p:par>
                              <p:par>
                                <p:cTn id="39" presetID="1" presetClass="entr" fill="hold" nodeType="withEffect">
                                  <p:stCondLst>
                                    <p:cond delay="0"/>
                                  </p:stCondLst>
                                  <p:childTnLst>
                                    <p:set>
                                      <p:cBhvr additive="repl">
                                        <p:cTn id="40" dur="1" fill="hold">
                                          <p:stCondLst>
                                            <p:cond delay="0"/>
                                          </p:stCondLst>
                                        </p:cTn>
                                        <p:tgtEl>
                                          <p:spTgt spid="2765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animBg="1"/>
      <p:bldP spid="2765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idx="4294967295"/>
          </p:nvPr>
        </p:nvSpPr>
        <p:spPr>
          <a:xfrm>
            <a:off x="457200" y="198438"/>
            <a:ext cx="8229600" cy="94456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a:solidFill>
                  <a:srgbClr val="2E2E8D"/>
                </a:solidFill>
                <a:latin typeface="Calibri" charset="0"/>
                <a:cs typeface="Arial" charset="0"/>
              </a:rPr>
              <a:t>Other useful stuff…</a:t>
            </a:r>
          </a:p>
        </p:txBody>
      </p:sp>
      <p:sp>
        <p:nvSpPr>
          <p:cNvPr id="27651" name="Rectangle 2"/>
          <p:cNvSpPr>
            <a:spLocks noGrp="1" noChangeArrowheads="1"/>
          </p:cNvSpPr>
          <p:nvPr>
            <p:ph type="body" idx="4294967295"/>
          </p:nvPr>
        </p:nvSpPr>
        <p:spPr>
          <a:xfrm>
            <a:off x="457200" y="1447800"/>
            <a:ext cx="8229600" cy="4800600"/>
          </a:xfrm>
        </p:spPr>
        <p:txBody>
          <a:bodyPr/>
          <a:lstStyle/>
          <a:p>
            <a:pPr marL="339725" indent="-339725" eaLnBrk="1" hangingPunct="1">
              <a:lnSpc>
                <a:spcPct val="90000"/>
              </a:lnSpc>
              <a:spcBef>
                <a:spcPts val="700"/>
              </a:spcBef>
              <a:buFont typeface="Calibri"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a:solidFill>
                  <a:srgbClr val="000000"/>
                </a:solidFill>
                <a:latin typeface="Calibri" charset="0"/>
                <a:cs typeface="Arial" charset="0"/>
              </a:rPr>
              <a:t>Address conversion routines</a:t>
            </a:r>
          </a:p>
          <a:p>
            <a:pPr marL="339725" indent="-339725" eaLnBrk="1" hangingPunct="1">
              <a:lnSpc>
                <a:spcPct val="90000"/>
              </a:lnSpc>
              <a:spcBef>
                <a:spcPts val="7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a:solidFill>
                  <a:srgbClr val="000000"/>
                </a:solidFill>
                <a:latin typeface="Calibri" charset="0"/>
                <a:cs typeface="Arial" charset="0"/>
              </a:rPr>
              <a:t>– Convert between system’s representation of IP addresses and readable strings (e.g. “128.100.3.40 ”)</a:t>
            </a:r>
          </a:p>
          <a:p>
            <a:pPr marL="339725" indent="-339725" eaLnBrk="1" hangingPunct="1">
              <a:lnSpc>
                <a:spcPct val="90000"/>
              </a:lnSpc>
              <a:spcBef>
                <a:spcPts val="7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b="1">
                <a:solidFill>
                  <a:srgbClr val="2E2E8D"/>
                </a:solidFill>
                <a:latin typeface="Calibri" charset="0"/>
                <a:cs typeface="Arial" charset="0"/>
              </a:rPr>
              <a:t>	unsigned long inet_addr(char* str);</a:t>
            </a:r>
          </a:p>
          <a:p>
            <a:pPr marL="339725" indent="-339725" eaLnBrk="1" hangingPunct="1">
              <a:lnSpc>
                <a:spcPct val="90000"/>
              </a:lnSpc>
              <a:spcBef>
                <a:spcPts val="7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b="1">
                <a:solidFill>
                  <a:srgbClr val="2E2E8D"/>
                </a:solidFill>
                <a:latin typeface="Calibri" charset="0"/>
                <a:cs typeface="Arial" charset="0"/>
              </a:rPr>
              <a:t>	char * inet_ntoa(struct in_addr inaddr);</a:t>
            </a:r>
          </a:p>
          <a:p>
            <a:pPr marL="339725" indent="-339725" eaLnBrk="1" hangingPunct="1">
              <a:lnSpc>
                <a:spcPct val="90000"/>
              </a:lnSpc>
              <a:spcBef>
                <a:spcPts val="7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a:solidFill>
                  <a:srgbClr val="000000"/>
                </a:solidFill>
                <a:latin typeface="Calibri" charset="0"/>
                <a:cs typeface="Arial" charset="0"/>
              </a:rPr>
              <a:t>• Important header files:</a:t>
            </a:r>
          </a:p>
          <a:p>
            <a:pPr marL="339725" indent="-339725" eaLnBrk="1" hangingPunct="1">
              <a:lnSpc>
                <a:spcPct val="90000"/>
              </a:lnSpc>
              <a:spcBef>
                <a:spcPts val="7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b="1">
                <a:solidFill>
                  <a:srgbClr val="2E2E8D"/>
                </a:solidFill>
                <a:latin typeface="Calibri" charset="0"/>
                <a:cs typeface="Arial" charset="0"/>
              </a:rPr>
              <a:t>	&lt;sys/types.h&gt;, &lt;sys/socket.h&gt;, &lt;netinet/in.h&gt;,</a:t>
            </a:r>
          </a:p>
          <a:p>
            <a:pPr marL="339725" indent="-339725" eaLnBrk="1" hangingPunct="1">
              <a:lnSpc>
                <a:spcPct val="90000"/>
              </a:lnSpc>
              <a:spcBef>
                <a:spcPts val="7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b="1">
                <a:solidFill>
                  <a:srgbClr val="2E2E8D"/>
                </a:solidFill>
                <a:latin typeface="Calibri" charset="0"/>
                <a:cs typeface="Arial" charset="0"/>
              </a:rPr>
              <a:t>	&lt;arpa/inet.h&gt;</a:t>
            </a:r>
          </a:p>
          <a:p>
            <a:pPr marL="339725" indent="-339725" eaLnBrk="1" hangingPunct="1">
              <a:lnSpc>
                <a:spcPct val="90000"/>
              </a:lnSpc>
              <a:spcBef>
                <a:spcPts val="7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a:solidFill>
                  <a:srgbClr val="000000"/>
                </a:solidFill>
                <a:latin typeface="Calibri" charset="0"/>
                <a:cs typeface="Arial" charset="0"/>
              </a:rPr>
              <a:t>• man pages</a:t>
            </a:r>
          </a:p>
          <a:p>
            <a:pPr marL="339725" indent="-339725" eaLnBrk="1" hangingPunct="1">
              <a:lnSpc>
                <a:spcPct val="90000"/>
              </a:lnSpc>
              <a:spcBef>
                <a:spcPts val="700"/>
              </a:spcBef>
              <a:buClrTx/>
              <a:buFontTx/>
              <a:buNone/>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US" sz="2800">
                <a:solidFill>
                  <a:srgbClr val="2E2E8D"/>
                </a:solidFill>
                <a:latin typeface="Calibri" charset="0"/>
                <a:cs typeface="Arial" charset="0"/>
              </a:rPr>
              <a:t>	– </a:t>
            </a:r>
            <a:r>
              <a:rPr lang="en-US" sz="2800" b="1">
                <a:solidFill>
                  <a:srgbClr val="2E2E8D"/>
                </a:solidFill>
                <a:latin typeface="Calibri" charset="0"/>
                <a:cs typeface="Arial" charset="0"/>
              </a:rPr>
              <a:t>socket, accept, bind, listen</a:t>
            </a:r>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idx="4294967295"/>
          </p:nvPr>
        </p:nvSpPr>
        <p:spPr>
          <a:xfrm>
            <a:off x="457200" y="198438"/>
            <a:ext cx="8229600" cy="94456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CA">
              <a:latin typeface="Calibri" charset="0"/>
              <a:cs typeface="Arial" charset="0"/>
            </a:endParaRPr>
          </a:p>
        </p:txBody>
      </p:sp>
      <p:sp>
        <p:nvSpPr>
          <p:cNvPr id="30722" name="Rectangle 2"/>
          <p:cNvSpPr>
            <a:spLocks noGrp="1" noChangeArrowheads="1"/>
          </p:cNvSpPr>
          <p:nvPr>
            <p:ph type="body" idx="4294967295"/>
          </p:nvPr>
        </p:nvSpPr>
        <p:spPr>
          <a:xfrm>
            <a:off x="457200" y="1447800"/>
            <a:ext cx="8229600" cy="4800600"/>
          </a:xfrm>
        </p:spPr>
        <p:txBody>
          <a:bodyPr/>
          <a:lstStyle/>
          <a:p>
            <a:pPr marL="339725" indent="-339725" eaLnBrk="1" hangingPunct="1">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en-CA">
              <a:solidFill>
                <a:srgbClr val="000000"/>
              </a:solidFill>
              <a:latin typeface="Calibri" charset="0"/>
              <a:cs typeface="Arial" charset="0"/>
            </a:endParaRPr>
          </a:p>
          <a:p>
            <a:pPr marL="339725" indent="-339725" eaLnBrk="1" hangingPunct="1">
              <a:buFont typeface="Calibri"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CA">
                <a:solidFill>
                  <a:srgbClr val="000000"/>
                </a:solidFill>
                <a:latin typeface="Calibri" charset="0"/>
                <a:cs typeface="Arial" charset="0"/>
              </a:rPr>
              <a:t>Next tutorial session: Assignment 1 overview</a:t>
            </a:r>
          </a:p>
          <a:p>
            <a:pPr marL="339725" indent="-339725" eaLnBrk="1" hangingPunct="1">
              <a:buFont typeface="Calibri"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CA">
                <a:solidFill>
                  <a:srgbClr val="000000"/>
                </a:solidFill>
                <a:latin typeface="Calibri" charset="0"/>
                <a:cs typeface="Arial" charset="0"/>
              </a:rPr>
              <a:t>Please post questions to the bulletin board</a:t>
            </a:r>
          </a:p>
          <a:p>
            <a:pPr marL="339725" indent="-339725" eaLnBrk="1" hangingPunct="1">
              <a:buFont typeface="Calibri"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CA">
                <a:solidFill>
                  <a:srgbClr val="000000"/>
                </a:solidFill>
                <a:latin typeface="Calibri" charset="0"/>
                <a:cs typeface="Arial" charset="0"/>
              </a:rPr>
              <a:t>Office hours posted on website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fill="hold" nodeType="withEffect">
                                  <p:stCondLst>
                                    <p:cond delay="0"/>
                                  </p:stCondLst>
                                  <p:childTnLst>
                                    <p:set>
                                      <p:cBhvr additive="repl">
                                        <p:cTn id="6" dur="1" fill="hold">
                                          <p:stCondLst>
                                            <p:cond delay="0"/>
                                          </p:stCondLst>
                                        </p:cTn>
                                        <p:tgtEl>
                                          <p:spTgt spid="30722">
                                            <p:txEl>
                                              <p:pRg st="1" end="1"/>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30722">
                                            <p:txEl>
                                              <p:pRg st="2" end="2"/>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3072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idx="4294967295"/>
          </p:nvPr>
        </p:nvSpPr>
        <p:spPr>
          <a:xfrm>
            <a:off x="457200" y="198438"/>
            <a:ext cx="8229600" cy="944562"/>
          </a:xfrm>
        </p:spPr>
        <p:txBody>
          <a:bodyPr/>
          <a:lstStyle/>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latin typeface="Calibri" charset="0"/>
                <a:cs typeface="Arial" charset="0"/>
              </a:rPr>
              <a:t>Socket types</a:t>
            </a:r>
            <a:endParaRPr lang="en-CA" dirty="0">
              <a:latin typeface="Calibri" charset="0"/>
              <a:cs typeface="Arial" charset="0"/>
            </a:endParaRPr>
          </a:p>
        </p:txBody>
      </p:sp>
      <p:sp>
        <p:nvSpPr>
          <p:cNvPr id="30722" name="Rectangle 2"/>
          <p:cNvSpPr>
            <a:spLocks noGrp="1" noChangeArrowheads="1"/>
          </p:cNvSpPr>
          <p:nvPr>
            <p:ph type="body" idx="4294967295"/>
          </p:nvPr>
        </p:nvSpPr>
        <p:spPr>
          <a:xfrm>
            <a:off x="279400" y="1371600"/>
            <a:ext cx="8382000" cy="4953000"/>
          </a:xfrm>
        </p:spPr>
        <p:txBody>
          <a:bodyPr/>
          <a:lstStyle/>
          <a:p>
            <a:r>
              <a:rPr lang="en-US" sz="1600" b="1" dirty="0"/>
              <a:t>Stream Sockets</a:t>
            </a:r>
            <a:r>
              <a:rPr lang="en-US" sz="1600" dirty="0"/>
              <a:t>: Delivery in a networked environment is guaranteed. If you send through the stream socket three items "A, B, C", they will arrive in the same order - "A, B, C". These sockets use TCP (Transmission Control Protocol) for data transmission. If delivery is impossible, the sender receives an error indicator. Data records do not have any boundaries.</a:t>
            </a:r>
          </a:p>
          <a:p>
            <a:r>
              <a:rPr lang="en-US" sz="1600" b="1" dirty="0"/>
              <a:t>Datagram Sockets</a:t>
            </a:r>
            <a:r>
              <a:rPr lang="en-US" sz="1600" dirty="0"/>
              <a:t>: Delivery in a networked environment is not guaranteed. They're connectionless because you don't need to have an open connection as in Stream Sockets - you build a packet with the destination information and send it out. They use UDP (User Datagram Protocol).</a:t>
            </a:r>
          </a:p>
          <a:p>
            <a:r>
              <a:rPr lang="en-US" sz="1600" b="1" dirty="0"/>
              <a:t>Raw Sockets</a:t>
            </a:r>
            <a:r>
              <a:rPr lang="en-US" sz="1600" dirty="0"/>
              <a:t>: These provide users access to the underlying communication protocols, which support socket abstractions. These sockets are normally datagram oriented, though their exact characteristics are dependent on the interface provided by the protocol. Raw sockets are not intended for the general user; they have been provided mainly for those interested in developing new communication protocols, or for gaining access to some of the more cryptic facilities of an existing protocol</a:t>
            </a:r>
            <a:r>
              <a:rPr lang="en-US" sz="1600" dirty="0" smtClean="0"/>
              <a:t>.</a:t>
            </a:r>
          </a:p>
          <a:p>
            <a:r>
              <a:rPr lang="en-US" sz="1600" b="1" dirty="0" smtClean="0"/>
              <a:t>Sequenced Packet Sockets</a:t>
            </a:r>
            <a:r>
              <a:rPr lang="en-US" sz="1600" dirty="0" smtClean="0"/>
              <a:t>: They are similar to a stream socket, with the exception that record boundaries are preserved. This interface is provided only as a part of the Network Systems (NS) socket abstraction, and is very important in most serious NS applications. Sequenced-packet sockets allow the user to manipulate the Sequence Packet Protocol (SPP) or Internet Datagram Protocol (IDP) headers on a packet or a group of packets, either by writing a prototype header along with whatever data is to be sent, or by specifying a default header to be used with all outgoing data, and allows the user to receive the headers on incoming packets.</a:t>
            </a:r>
            <a:endParaRPr lang="en-US" sz="1600" dirty="0"/>
          </a:p>
        </p:txBody>
      </p:sp>
    </p:spTree>
    <p:extLst>
      <p:ext uri="{BB962C8B-B14F-4D97-AF65-F5344CB8AC3E}">
        <p14:creationId xmlns:p14="http://schemas.microsoft.com/office/powerpoint/2010/main" val="52131137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57200" y="76200"/>
            <a:ext cx="8229600" cy="1189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End System: Computer on the Net</a:t>
            </a:r>
          </a:p>
        </p:txBody>
      </p:sp>
      <p:sp>
        <p:nvSpPr>
          <p:cNvPr id="6146" name="AutoShape 2"/>
          <p:cNvSpPr>
            <a:spLocks noChangeArrowheads="1"/>
          </p:cNvSpPr>
          <p:nvPr/>
        </p:nvSpPr>
        <p:spPr bwMode="auto">
          <a:xfrm>
            <a:off x="2498725" y="2430463"/>
            <a:ext cx="3868738" cy="2592387"/>
          </a:xfrm>
          <a:custGeom>
            <a:avLst/>
            <a:gdLst>
              <a:gd name="T0" fmla="*/ 2149299 w 21600"/>
              <a:gd name="T1" fmla="*/ 155566507 h 21600"/>
              <a:gd name="T2" fmla="*/ 346461393 w 21600"/>
              <a:gd name="T3" fmla="*/ 310801525 h 21600"/>
              <a:gd name="T4" fmla="*/ 692345341 w 21600"/>
              <a:gd name="T5" fmla="*/ 155566507 h 21600"/>
              <a:gd name="T6" fmla="*/ 346461393 w 21600"/>
              <a:gd name="T7" fmla="*/ 1778929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360">
            <a:solidFill>
              <a:srgbClr val="000000"/>
            </a:solidFill>
            <a:miter lim="800000"/>
            <a:headEnd/>
            <a:tailEnd/>
          </a:ln>
          <a:effectLst>
            <a:outerShdw blurRad="63500" dist="107933" dir="2700000" algn="ctr" rotWithShape="0">
              <a:srgbClr val="000000"/>
            </a:outerShdw>
          </a:effectLst>
        </p:spPr>
        <p:txBody>
          <a:bodyPr wrap="none" anchor="ctr"/>
          <a:lstStyle/>
          <a:p>
            <a:endParaRPr lang="en-US"/>
          </a:p>
        </p:txBody>
      </p:sp>
      <p:pic>
        <p:nvPicPr>
          <p:cNvPr id="6147"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223000" y="4511675"/>
            <a:ext cx="2497138" cy="1535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6148" name="Picture 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93738" y="1508125"/>
            <a:ext cx="1868487" cy="17732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6149" name="Line 5"/>
          <p:cNvSpPr>
            <a:spLocks noChangeShapeType="1"/>
          </p:cNvSpPr>
          <p:nvPr/>
        </p:nvSpPr>
        <p:spPr bwMode="auto">
          <a:xfrm flipV="1">
            <a:off x="1652588" y="4730750"/>
            <a:ext cx="1498600" cy="660400"/>
          </a:xfrm>
          <a:prstGeom prst="line">
            <a:avLst/>
          </a:prstGeom>
          <a:noFill/>
          <a:ln w="2556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2536825" y="2430463"/>
            <a:ext cx="614363" cy="268287"/>
          </a:xfrm>
          <a:prstGeom prst="line">
            <a:avLst/>
          </a:prstGeom>
          <a:noFill/>
          <a:ln w="2556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flipH="1" flipV="1">
            <a:off x="5951538" y="2771775"/>
            <a:ext cx="1503362" cy="84138"/>
          </a:xfrm>
          <a:prstGeom prst="line">
            <a:avLst/>
          </a:prstGeom>
          <a:noFill/>
          <a:ln w="2556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flipH="1" flipV="1">
            <a:off x="5759450" y="4537075"/>
            <a:ext cx="736600" cy="622300"/>
          </a:xfrm>
          <a:prstGeom prst="line">
            <a:avLst/>
          </a:prstGeom>
          <a:noFill/>
          <a:ln w="2556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4106" name="Text Box 9"/>
          <p:cNvSpPr txBox="1">
            <a:spLocks noChangeArrowheads="1"/>
          </p:cNvSpPr>
          <p:nvPr/>
        </p:nvSpPr>
        <p:spPr bwMode="auto">
          <a:xfrm>
            <a:off x="3209925" y="3333750"/>
            <a:ext cx="2132013"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3200" b="1">
                <a:solidFill>
                  <a:srgbClr val="000000"/>
                </a:solidFill>
                <a:latin typeface="Courier New" charset="0"/>
              </a:rPr>
              <a:t>Internet</a:t>
            </a:r>
          </a:p>
        </p:txBody>
      </p:sp>
      <p:pic>
        <p:nvPicPr>
          <p:cNvPr id="6154" name="Picture 10"/>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943725" y="1597025"/>
            <a:ext cx="1738313" cy="2484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6155"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950" y="3965575"/>
            <a:ext cx="1663700" cy="2266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6156" name="Text Box 12"/>
          <p:cNvSpPr txBox="1">
            <a:spLocks noChangeArrowheads="1"/>
          </p:cNvSpPr>
          <p:nvPr/>
        </p:nvSpPr>
        <p:spPr bwMode="auto">
          <a:xfrm>
            <a:off x="2032000" y="6034088"/>
            <a:ext cx="5087938"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800" b="1">
                <a:solidFill>
                  <a:srgbClr val="CC0000"/>
                </a:solidFill>
                <a:latin typeface="Courier New" charset="0"/>
              </a:rPr>
              <a:t>Also known as a “host”…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6148"/>
                                        </p:tgtEl>
                                        <p:attrNameLst>
                                          <p:attrName>style.visibility</p:attrName>
                                        </p:attrNameLst>
                                      </p:cBhvr>
                                      <p:to>
                                        <p:strVal val="visible"/>
                                      </p:to>
                                    </p:set>
                                  </p:childTnLst>
                                </p:cTn>
                              </p:par>
                              <p:par>
                                <p:cTn id="7" presetID="1" presetClass="entr" fill="hold" grpId="0" nodeType="withEffect">
                                  <p:stCondLst>
                                    <p:cond delay="0"/>
                                  </p:stCondLst>
                                  <p:childTnLst>
                                    <p:set>
                                      <p:cBhvr additive="repl">
                                        <p:cTn id="8" dur="1" fill="hold">
                                          <p:stCondLst>
                                            <p:cond delay="0"/>
                                          </p:stCondLst>
                                        </p:cTn>
                                        <p:tgtEl>
                                          <p:spTgt spid="615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fill="hold" nodeType="clickEffect">
                                  <p:stCondLst>
                                    <p:cond delay="0"/>
                                  </p:stCondLst>
                                  <p:childTnLst>
                                    <p:set>
                                      <p:cBhvr additive="repl">
                                        <p:cTn id="12" dur="1" fill="hold">
                                          <p:stCondLst>
                                            <p:cond delay="0"/>
                                          </p:stCondLst>
                                        </p:cTn>
                                        <p:tgtEl>
                                          <p:spTgt spid="6147"/>
                                        </p:tgtEl>
                                        <p:attrNameLst>
                                          <p:attrName>style.visibility</p:attrName>
                                        </p:attrNameLst>
                                      </p:cBhvr>
                                      <p:to>
                                        <p:strVal val="visible"/>
                                      </p:to>
                                    </p:set>
                                  </p:childTnLst>
                                </p:cTn>
                              </p:par>
                              <p:par>
                                <p:cTn id="13" presetID="1" presetClass="entr" fill="hold" grpId="0" nodeType="withEffect">
                                  <p:stCondLst>
                                    <p:cond delay="0"/>
                                  </p:stCondLst>
                                  <p:childTnLst>
                                    <p:set>
                                      <p:cBhvr additive="repl">
                                        <p:cTn id="14" dur="1" fill="hold">
                                          <p:stCondLst>
                                            <p:cond delay="0"/>
                                          </p:stCondLst>
                                        </p:cTn>
                                        <p:tgtEl>
                                          <p:spTgt spid="615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6154"/>
                                        </p:tgtEl>
                                        <p:attrNameLst>
                                          <p:attrName>style.visibility</p:attrName>
                                        </p:attrNameLst>
                                      </p:cBhvr>
                                      <p:to>
                                        <p:strVal val="visible"/>
                                      </p:to>
                                    </p:set>
                                  </p:childTnLst>
                                </p:cTn>
                              </p:par>
                              <p:par>
                                <p:cTn id="19" presetID="1" presetClass="entr" fill="hold" grpId="0" nodeType="withEffect">
                                  <p:stCondLst>
                                    <p:cond delay="0"/>
                                  </p:stCondLst>
                                  <p:childTnLst>
                                    <p:set>
                                      <p:cBhvr additive="repl">
                                        <p:cTn id="20" dur="1" fill="hold">
                                          <p:stCondLst>
                                            <p:cond delay="0"/>
                                          </p:stCondLst>
                                        </p:cTn>
                                        <p:tgtEl>
                                          <p:spTgt spid="615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fill="hold" nodeType="clickEffect">
                                  <p:stCondLst>
                                    <p:cond delay="0"/>
                                  </p:stCondLst>
                                  <p:childTnLst>
                                    <p:set>
                                      <p:cBhvr additive="repl">
                                        <p:cTn id="24" dur="1" fill="hold">
                                          <p:stCondLst>
                                            <p:cond delay="0"/>
                                          </p:stCondLst>
                                        </p:cTn>
                                        <p:tgtEl>
                                          <p:spTgt spid="6155"/>
                                        </p:tgtEl>
                                        <p:attrNameLst>
                                          <p:attrName>style.visibility</p:attrName>
                                        </p:attrNameLst>
                                      </p:cBhvr>
                                      <p:to>
                                        <p:strVal val="visible"/>
                                      </p:to>
                                    </p:set>
                                  </p:childTnLst>
                                </p:cTn>
                              </p:par>
                              <p:par>
                                <p:cTn id="25" presetID="1" presetClass="entr" fill="hold" grpId="0" nodeType="withEffect">
                                  <p:stCondLst>
                                    <p:cond delay="0"/>
                                  </p:stCondLst>
                                  <p:childTnLst>
                                    <p:set>
                                      <p:cBhvr additive="repl">
                                        <p:cTn id="26" dur="1" fill="hold">
                                          <p:stCondLst>
                                            <p:cond delay="0"/>
                                          </p:stCondLst>
                                        </p:cTn>
                                        <p:tgtEl>
                                          <p:spTgt spid="614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fill="hold" nodeType="clickEffect">
                                  <p:stCondLst>
                                    <p:cond delay="0"/>
                                  </p:stCondLst>
                                  <p:childTnLst>
                                    <p:set>
                                      <p:cBhvr additive="repl">
                                        <p:cTn id="30" dur="1" fill="hold">
                                          <p:stCondLst>
                                            <p:cond delay="0"/>
                                          </p:stCondLst>
                                        </p:cTn>
                                        <p:tgtEl>
                                          <p:spTgt spid="6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P spid="6150" grpId="0" animBg="1"/>
      <p:bldP spid="6151" grpId="0" animBg="1"/>
      <p:bldP spid="615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Clients and Servers</a:t>
            </a:r>
          </a:p>
        </p:txBody>
      </p:sp>
      <p:sp>
        <p:nvSpPr>
          <p:cNvPr id="7170" name="Text Box 2"/>
          <p:cNvSpPr txBox="1">
            <a:spLocks noChangeArrowheads="1"/>
          </p:cNvSpPr>
          <p:nvPr/>
        </p:nvSpPr>
        <p:spPr bwMode="auto">
          <a:xfrm>
            <a:off x="457200" y="1447800"/>
            <a:ext cx="4038600" cy="1765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eaLnBrk="1" hangingPunct="1">
              <a:lnSpc>
                <a:spcPct val="80000"/>
              </a:lnSpc>
              <a:spcBef>
                <a:spcPts val="800"/>
              </a:spcBef>
              <a:buClrTx/>
              <a:buFontTx/>
              <a:buNone/>
            </a:pPr>
            <a:r>
              <a:rPr lang="en-CA" sz="3200">
                <a:solidFill>
                  <a:srgbClr val="333399"/>
                </a:solidFill>
                <a:latin typeface="Calibri" charset="0"/>
              </a:rPr>
              <a:t>Client program</a:t>
            </a:r>
          </a:p>
          <a:p>
            <a:pPr lvl="1" eaLnBrk="1" hangingPunct="1">
              <a:lnSpc>
                <a:spcPct val="80000"/>
              </a:lnSpc>
              <a:spcBef>
                <a:spcPts val="700"/>
              </a:spcBef>
              <a:buFont typeface="Calibri" charset="0"/>
              <a:buChar char="•"/>
            </a:pPr>
            <a:r>
              <a:rPr lang="en-CA" sz="2800">
                <a:solidFill>
                  <a:srgbClr val="000000"/>
                </a:solidFill>
                <a:latin typeface="Calibri" charset="0"/>
                <a:ea typeface="ＭＳ Ｐゴシック" charset="0"/>
              </a:rPr>
              <a:t>Running on end host</a:t>
            </a:r>
          </a:p>
          <a:p>
            <a:pPr lvl="1" eaLnBrk="1" hangingPunct="1">
              <a:lnSpc>
                <a:spcPct val="80000"/>
              </a:lnSpc>
              <a:spcBef>
                <a:spcPts val="700"/>
              </a:spcBef>
              <a:buFont typeface="Calibri" charset="0"/>
              <a:buChar char="•"/>
            </a:pPr>
            <a:r>
              <a:rPr lang="en-CA" sz="2800">
                <a:solidFill>
                  <a:srgbClr val="000000"/>
                </a:solidFill>
                <a:latin typeface="Calibri" charset="0"/>
                <a:ea typeface="ＭＳ Ｐゴシック" charset="0"/>
              </a:rPr>
              <a:t>Requests service</a:t>
            </a:r>
          </a:p>
          <a:p>
            <a:pPr lvl="1" eaLnBrk="1" hangingPunct="1">
              <a:lnSpc>
                <a:spcPct val="80000"/>
              </a:lnSpc>
              <a:spcBef>
                <a:spcPts val="700"/>
              </a:spcBef>
              <a:buFont typeface="Calibri" charset="0"/>
              <a:buChar char="•"/>
            </a:pPr>
            <a:r>
              <a:rPr lang="en-CA" sz="2800">
                <a:solidFill>
                  <a:srgbClr val="000000"/>
                </a:solidFill>
                <a:latin typeface="Calibri" charset="0"/>
                <a:ea typeface="ＭＳ Ｐゴシック" charset="0"/>
              </a:rPr>
              <a:t>E.g., Web browser</a:t>
            </a:r>
          </a:p>
          <a:p>
            <a:pPr eaLnBrk="1" hangingPunct="1">
              <a:lnSpc>
                <a:spcPct val="80000"/>
              </a:lnSpc>
              <a:spcBef>
                <a:spcPts val="700"/>
              </a:spcBef>
              <a:buClrTx/>
              <a:buFontTx/>
              <a:buNone/>
            </a:pPr>
            <a:endParaRPr lang="en-CA" sz="2800">
              <a:solidFill>
                <a:srgbClr val="000000"/>
              </a:solidFill>
              <a:latin typeface="Calibri" charset="0"/>
            </a:endParaRPr>
          </a:p>
        </p:txBody>
      </p:sp>
      <p:sp>
        <p:nvSpPr>
          <p:cNvPr id="7171" name="Text Box 3"/>
          <p:cNvSpPr txBox="1">
            <a:spLocks noChangeArrowheads="1"/>
          </p:cNvSpPr>
          <p:nvPr/>
        </p:nvSpPr>
        <p:spPr bwMode="auto">
          <a:xfrm>
            <a:off x="4646613" y="1447800"/>
            <a:ext cx="4040187" cy="1866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eaLnBrk="1" hangingPunct="1">
              <a:lnSpc>
                <a:spcPct val="80000"/>
              </a:lnSpc>
              <a:spcBef>
                <a:spcPts val="800"/>
              </a:spcBef>
              <a:buClrTx/>
              <a:buFontTx/>
              <a:buNone/>
            </a:pPr>
            <a:r>
              <a:rPr lang="en-CA" sz="3200">
                <a:solidFill>
                  <a:srgbClr val="333399"/>
                </a:solidFill>
                <a:latin typeface="Calibri" charset="0"/>
              </a:rPr>
              <a:t>Server program</a:t>
            </a:r>
          </a:p>
          <a:p>
            <a:pPr lvl="1" eaLnBrk="1" hangingPunct="1">
              <a:lnSpc>
                <a:spcPct val="80000"/>
              </a:lnSpc>
              <a:spcBef>
                <a:spcPts val="700"/>
              </a:spcBef>
              <a:buFont typeface="Calibri" charset="0"/>
              <a:buChar char="•"/>
            </a:pPr>
            <a:r>
              <a:rPr lang="en-CA" sz="2800">
                <a:solidFill>
                  <a:srgbClr val="000000"/>
                </a:solidFill>
                <a:latin typeface="Calibri" charset="0"/>
                <a:ea typeface="ＭＳ Ｐゴシック" charset="0"/>
              </a:rPr>
              <a:t>Running on end host</a:t>
            </a:r>
          </a:p>
          <a:p>
            <a:pPr lvl="1" eaLnBrk="1" hangingPunct="1">
              <a:lnSpc>
                <a:spcPct val="80000"/>
              </a:lnSpc>
              <a:spcBef>
                <a:spcPts val="700"/>
              </a:spcBef>
              <a:buFont typeface="Calibri" charset="0"/>
              <a:buChar char="•"/>
            </a:pPr>
            <a:r>
              <a:rPr lang="en-CA" sz="2800">
                <a:solidFill>
                  <a:srgbClr val="000000"/>
                </a:solidFill>
                <a:latin typeface="Calibri" charset="0"/>
                <a:ea typeface="ＭＳ Ｐゴシック" charset="0"/>
              </a:rPr>
              <a:t>Provides service</a:t>
            </a:r>
          </a:p>
          <a:p>
            <a:pPr lvl="1" eaLnBrk="1" hangingPunct="1">
              <a:lnSpc>
                <a:spcPct val="80000"/>
              </a:lnSpc>
              <a:spcBef>
                <a:spcPts val="700"/>
              </a:spcBef>
              <a:buFont typeface="Calibri" charset="0"/>
              <a:buChar char="•"/>
            </a:pPr>
            <a:r>
              <a:rPr lang="en-CA" sz="2800">
                <a:solidFill>
                  <a:srgbClr val="000000"/>
                </a:solidFill>
                <a:latin typeface="Calibri" charset="0"/>
                <a:ea typeface="ＭＳ Ｐゴシック" charset="0"/>
              </a:rPr>
              <a:t>E.g., Web server</a:t>
            </a:r>
          </a:p>
        </p:txBody>
      </p:sp>
      <p:pic>
        <p:nvPicPr>
          <p:cNvPr id="5125"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23925" y="4016375"/>
            <a:ext cx="1868488" cy="17732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5126" name="Picture 5"/>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916613" y="4292600"/>
            <a:ext cx="2497137" cy="1535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7174" name="AutoShape 6"/>
          <p:cNvSpPr>
            <a:spLocks/>
          </p:cNvSpPr>
          <p:nvPr/>
        </p:nvSpPr>
        <p:spPr bwMode="auto">
          <a:xfrm>
            <a:off x="2652713" y="3817938"/>
            <a:ext cx="3571875" cy="682625"/>
          </a:xfrm>
          <a:custGeom>
            <a:avLst/>
            <a:gdLst>
              <a:gd name="T0" fmla="*/ 0 w 2250"/>
              <a:gd name="T1" fmla="*/ 2147483647 h 488"/>
              <a:gd name="T2" fmla="*/ 2147483647 w 2250"/>
              <a:gd name="T3" fmla="*/ 2147483647 h 488"/>
              <a:gd name="T4" fmla="*/ 2147483647 w 2250"/>
              <a:gd name="T5" fmla="*/ 2147483647 h 488"/>
              <a:gd name="T6" fmla="*/ 0 60000 65536"/>
              <a:gd name="T7" fmla="*/ 0 60000 65536"/>
              <a:gd name="T8" fmla="*/ 0 60000 65536"/>
              <a:gd name="T9" fmla="*/ 0 w 2250"/>
              <a:gd name="T10" fmla="*/ 0 h 488"/>
              <a:gd name="T11" fmla="*/ 2250 w 2250"/>
              <a:gd name="T12" fmla="*/ 488 h 488"/>
            </a:gdLst>
            <a:ahLst/>
            <a:cxnLst>
              <a:cxn ang="T6">
                <a:pos x="T0" y="T1"/>
              </a:cxn>
              <a:cxn ang="T7">
                <a:pos x="T2" y="T3"/>
              </a:cxn>
              <a:cxn ang="T8">
                <a:pos x="T4" y="T5"/>
              </a:cxn>
            </a:cxnLst>
            <a:rect l="T9" t="T10" r="T11" b="T12"/>
            <a:pathLst>
              <a:path w="2250" h="488">
                <a:moveTo>
                  <a:pt x="0" y="488"/>
                </a:moveTo>
                <a:cubicBezTo>
                  <a:pt x="357" y="248"/>
                  <a:pt x="714" y="8"/>
                  <a:pt x="1089" y="4"/>
                </a:cubicBezTo>
                <a:cubicBezTo>
                  <a:pt x="1464" y="0"/>
                  <a:pt x="1857" y="232"/>
                  <a:pt x="2250" y="464"/>
                </a:cubicBezTo>
              </a:path>
            </a:pathLst>
          </a:custGeom>
          <a:noFill/>
          <a:ln w="38160">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175" name="AutoShape 7"/>
          <p:cNvSpPr>
            <a:spLocks/>
          </p:cNvSpPr>
          <p:nvPr/>
        </p:nvSpPr>
        <p:spPr bwMode="auto">
          <a:xfrm flipH="1" flipV="1">
            <a:off x="2652713" y="5475288"/>
            <a:ext cx="3571875" cy="774700"/>
          </a:xfrm>
          <a:custGeom>
            <a:avLst/>
            <a:gdLst>
              <a:gd name="T0" fmla="*/ 0 w 2250"/>
              <a:gd name="T1" fmla="*/ 2147483647 h 488"/>
              <a:gd name="T2" fmla="*/ 2147483647 w 2250"/>
              <a:gd name="T3" fmla="*/ 2147483647 h 488"/>
              <a:gd name="T4" fmla="*/ 2147483647 w 2250"/>
              <a:gd name="T5" fmla="*/ 2147483647 h 488"/>
              <a:gd name="T6" fmla="*/ 0 60000 65536"/>
              <a:gd name="T7" fmla="*/ 0 60000 65536"/>
              <a:gd name="T8" fmla="*/ 0 60000 65536"/>
              <a:gd name="T9" fmla="*/ 0 w 2250"/>
              <a:gd name="T10" fmla="*/ 0 h 488"/>
              <a:gd name="T11" fmla="*/ 2250 w 2250"/>
              <a:gd name="T12" fmla="*/ 488 h 488"/>
            </a:gdLst>
            <a:ahLst/>
            <a:cxnLst>
              <a:cxn ang="T6">
                <a:pos x="T0" y="T1"/>
              </a:cxn>
              <a:cxn ang="T7">
                <a:pos x="T2" y="T3"/>
              </a:cxn>
              <a:cxn ang="T8">
                <a:pos x="T4" y="T5"/>
              </a:cxn>
            </a:cxnLst>
            <a:rect l="T9" t="T10" r="T11" b="T12"/>
            <a:pathLst>
              <a:path w="2250" h="488">
                <a:moveTo>
                  <a:pt x="0" y="488"/>
                </a:moveTo>
                <a:cubicBezTo>
                  <a:pt x="357" y="248"/>
                  <a:pt x="714" y="8"/>
                  <a:pt x="1089" y="4"/>
                </a:cubicBezTo>
                <a:cubicBezTo>
                  <a:pt x="1464" y="0"/>
                  <a:pt x="1857" y="232"/>
                  <a:pt x="2250" y="464"/>
                </a:cubicBezTo>
              </a:path>
            </a:pathLst>
          </a:custGeom>
          <a:noFill/>
          <a:ln w="38160">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176" name="Text Box 8"/>
          <p:cNvSpPr txBox="1">
            <a:spLocks noChangeArrowheads="1"/>
          </p:cNvSpPr>
          <p:nvPr/>
        </p:nvSpPr>
        <p:spPr bwMode="auto">
          <a:xfrm>
            <a:off x="3016250" y="4140200"/>
            <a:ext cx="2924175"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US" sz="2400" b="1">
                <a:solidFill>
                  <a:srgbClr val="000000"/>
                </a:solidFill>
                <a:latin typeface="Courier New" charset="0"/>
              </a:rPr>
              <a:t>GET /index.html</a:t>
            </a:r>
          </a:p>
        </p:txBody>
      </p:sp>
      <p:sp>
        <p:nvSpPr>
          <p:cNvPr id="7177" name="Text Box 9"/>
          <p:cNvSpPr txBox="1">
            <a:spLocks noChangeArrowheads="1"/>
          </p:cNvSpPr>
          <p:nvPr/>
        </p:nvSpPr>
        <p:spPr bwMode="auto">
          <a:xfrm>
            <a:off x="2101850" y="6172200"/>
            <a:ext cx="4752975" cy="460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400" b="1">
                <a:solidFill>
                  <a:srgbClr val="000000"/>
                </a:solidFill>
                <a:latin typeface="Courier New" charset="0"/>
              </a:rPr>
              <a:t>“Site under construction”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7170">
                                            <p:txEl>
                                              <p:pRg st="1" end="1"/>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fill="hold" nodeType="clickEffect">
                                  <p:stCondLst>
                                    <p:cond delay="0"/>
                                  </p:stCondLst>
                                  <p:childTnLst>
                                    <p:set>
                                      <p:cBhvr additive="repl">
                                        <p:cTn id="12" dur="1" fill="hold">
                                          <p:stCondLst>
                                            <p:cond delay="0"/>
                                          </p:stCondLst>
                                        </p:cTn>
                                        <p:tgtEl>
                                          <p:spTgt spid="7170">
                                            <p:txEl>
                                              <p:pRg st="2" end="2"/>
                                            </p:txEl>
                                          </p:spTgt>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7170">
                                            <p:txEl>
                                              <p:pRg st="3" end="3"/>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fill="hold" nodeType="clickEffect">
                                  <p:stCondLst>
                                    <p:cond delay="0"/>
                                  </p:stCondLst>
                                  <p:childTnLst>
                                    <p:set>
                                      <p:cBhvr additive="repl">
                                        <p:cTn id="24" dur="1" fill="hold">
                                          <p:stCondLst>
                                            <p:cond delay="0"/>
                                          </p:stCondLst>
                                        </p:cTn>
                                        <p:tgtEl>
                                          <p:spTgt spid="7176"/>
                                        </p:tgtEl>
                                        <p:attrNameLst>
                                          <p:attrName>style.visibility</p:attrName>
                                        </p:attrNameLst>
                                      </p:cBhvr>
                                      <p:to>
                                        <p:strVal val="visible"/>
                                      </p:to>
                                    </p:set>
                                  </p:childTnLst>
                                </p:cTn>
                              </p:par>
                              <p:par>
                                <p:cTn id="25" presetID="1" presetClass="entr" fill="hold" grpId="0" nodeType="withEffect">
                                  <p:stCondLst>
                                    <p:cond delay="0"/>
                                  </p:stCondLst>
                                  <p:childTnLst>
                                    <p:set>
                                      <p:cBhvr additive="repl">
                                        <p:cTn id="26" dur="1" fill="hold">
                                          <p:stCondLst>
                                            <p:cond delay="0"/>
                                          </p:stCondLst>
                                        </p:cTn>
                                        <p:tgtEl>
                                          <p:spTgt spid="717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fill="hold" nodeType="clickEffect">
                                  <p:stCondLst>
                                    <p:cond delay="0"/>
                                  </p:stCondLst>
                                  <p:childTnLst>
                                    <p:set>
                                      <p:cBhvr additive="repl">
                                        <p:cTn id="30" dur="1" fill="hold">
                                          <p:stCondLst>
                                            <p:cond delay="0"/>
                                          </p:stCondLst>
                                        </p:cTn>
                                        <p:tgtEl>
                                          <p:spTgt spid="7177"/>
                                        </p:tgtEl>
                                        <p:attrNameLst>
                                          <p:attrName>style.visibility</p:attrName>
                                        </p:attrNameLst>
                                      </p:cBhvr>
                                      <p:to>
                                        <p:strVal val="visible"/>
                                      </p:to>
                                    </p:set>
                                  </p:childTnLst>
                                </p:cTn>
                              </p:par>
                              <p:par>
                                <p:cTn id="31" presetID="1" presetClass="entr" fill="hold" grpId="0" nodeType="withEffect">
                                  <p:stCondLst>
                                    <p:cond delay="0"/>
                                  </p:stCondLst>
                                  <p:childTnLst>
                                    <p:set>
                                      <p:cBhvr additive="repl">
                                        <p:cTn id="32" dur="1" fill="hold">
                                          <p:stCondLst>
                                            <p:cond delay="0"/>
                                          </p:stCondLst>
                                        </p:cTn>
                                        <p:tgtEl>
                                          <p:spTgt spid="7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P spid="717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Client-Server Communication</a:t>
            </a:r>
          </a:p>
        </p:txBody>
      </p:sp>
      <p:sp>
        <p:nvSpPr>
          <p:cNvPr id="6147" name="Text Box 2"/>
          <p:cNvSpPr txBox="1">
            <a:spLocks noChangeArrowheads="1"/>
          </p:cNvSpPr>
          <p:nvPr/>
        </p:nvSpPr>
        <p:spPr bwMode="auto">
          <a:xfrm>
            <a:off x="457200" y="1447800"/>
            <a:ext cx="4222750" cy="712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algn="ctr" eaLnBrk="1" hangingPunct="1">
              <a:spcBef>
                <a:spcPts val="700"/>
              </a:spcBef>
              <a:buClrTx/>
              <a:buFontTx/>
              <a:buNone/>
            </a:pPr>
            <a:r>
              <a:rPr lang="en-CA" sz="2800">
                <a:solidFill>
                  <a:srgbClr val="333399"/>
                </a:solidFill>
                <a:latin typeface="Calibri" charset="0"/>
              </a:rPr>
              <a:t>Client </a:t>
            </a:r>
          </a:p>
        </p:txBody>
      </p:sp>
      <p:sp>
        <p:nvSpPr>
          <p:cNvPr id="8195" name="Text Box 3"/>
          <p:cNvSpPr txBox="1">
            <a:spLocks noChangeArrowheads="1"/>
          </p:cNvSpPr>
          <p:nvPr/>
        </p:nvSpPr>
        <p:spPr bwMode="auto">
          <a:xfrm>
            <a:off x="4679950" y="1439863"/>
            <a:ext cx="4173538" cy="3276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algn="ctr" eaLnBrk="1" hangingPunct="1">
              <a:lnSpc>
                <a:spcPct val="90000"/>
              </a:lnSpc>
              <a:spcBef>
                <a:spcPts val="700"/>
              </a:spcBef>
              <a:buClrTx/>
              <a:buFontTx/>
              <a:buNone/>
            </a:pPr>
            <a:r>
              <a:rPr lang="en-US" sz="2800">
                <a:solidFill>
                  <a:srgbClr val="333399"/>
                </a:solidFill>
                <a:latin typeface="Calibri" charset="0"/>
              </a:rPr>
              <a:t>Server  </a:t>
            </a:r>
          </a:p>
          <a:p>
            <a:pPr lvl="1" eaLnBrk="1" hangingPunct="1">
              <a:lnSpc>
                <a:spcPct val="90000"/>
              </a:lnSpc>
              <a:spcBef>
                <a:spcPts val="600"/>
              </a:spcBef>
              <a:buFont typeface="Arial" charset="0"/>
              <a:buChar char="•"/>
            </a:pPr>
            <a:r>
              <a:rPr lang="en-US" sz="2400">
                <a:solidFill>
                  <a:srgbClr val="000000"/>
                </a:solidFill>
                <a:latin typeface="Calibri" charset="0"/>
                <a:ea typeface="ＭＳ Ｐゴシック" charset="0"/>
              </a:rPr>
              <a:t>Always on</a:t>
            </a:r>
          </a:p>
          <a:p>
            <a:pPr lvl="1" eaLnBrk="1" hangingPunct="1">
              <a:lnSpc>
                <a:spcPct val="90000"/>
              </a:lnSpc>
              <a:spcBef>
                <a:spcPts val="600"/>
              </a:spcBef>
              <a:buFont typeface="Arial" charset="0"/>
              <a:buChar char="•"/>
            </a:pPr>
            <a:r>
              <a:rPr lang="en-US" sz="2400">
                <a:solidFill>
                  <a:srgbClr val="000000"/>
                </a:solidFill>
                <a:latin typeface="Calibri" charset="0"/>
                <a:ea typeface="ＭＳ Ｐゴシック" charset="0"/>
              </a:rPr>
              <a:t>Serve services to many clients</a:t>
            </a:r>
          </a:p>
          <a:p>
            <a:pPr lvl="1" eaLnBrk="1" hangingPunct="1">
              <a:lnSpc>
                <a:spcPct val="90000"/>
              </a:lnSpc>
              <a:spcBef>
                <a:spcPts val="600"/>
              </a:spcBef>
              <a:buFont typeface="Arial" charset="0"/>
              <a:buChar char="•"/>
            </a:pPr>
            <a:r>
              <a:rPr lang="en-US" sz="2400">
                <a:solidFill>
                  <a:srgbClr val="000000"/>
                </a:solidFill>
                <a:latin typeface="Calibri" charset="0"/>
                <a:ea typeface="ＭＳ Ｐゴシック" charset="0"/>
              </a:rPr>
              <a:t>E.g.,</a:t>
            </a:r>
            <a:r>
              <a:rPr lang="en-US" sz="2400">
                <a:solidFill>
                  <a:srgbClr val="CCCCFF"/>
                </a:solidFill>
                <a:latin typeface="Calibri" charset="0"/>
                <a:ea typeface="ＭＳ Ｐゴシック" charset="0"/>
                <a:hlinkClick r:id="rId3"/>
              </a:rPr>
              <a:t>www.cnn.com</a:t>
            </a:r>
            <a:r>
              <a:rPr lang="en-US" sz="2400">
                <a:solidFill>
                  <a:srgbClr val="000000"/>
                </a:solidFill>
                <a:latin typeface="Calibri" charset="0"/>
                <a:ea typeface="ＭＳ Ｐゴシック" charset="0"/>
              </a:rPr>
              <a:t> </a:t>
            </a:r>
          </a:p>
          <a:p>
            <a:pPr lvl="1" eaLnBrk="1" hangingPunct="1">
              <a:lnSpc>
                <a:spcPct val="90000"/>
              </a:lnSpc>
              <a:spcBef>
                <a:spcPts val="600"/>
              </a:spcBef>
              <a:buFont typeface="Arial" charset="0"/>
              <a:buChar char="•"/>
            </a:pPr>
            <a:r>
              <a:rPr lang="en-US" sz="2400">
                <a:solidFill>
                  <a:srgbClr val="000000"/>
                </a:solidFill>
                <a:latin typeface="Calibri" charset="0"/>
                <a:ea typeface="ＭＳ Ｐゴシック" charset="0"/>
              </a:rPr>
              <a:t>Not initiate contact with the clients</a:t>
            </a:r>
          </a:p>
          <a:p>
            <a:pPr lvl="1" eaLnBrk="1" hangingPunct="1">
              <a:lnSpc>
                <a:spcPct val="90000"/>
              </a:lnSpc>
              <a:spcBef>
                <a:spcPts val="600"/>
              </a:spcBef>
              <a:buFont typeface="Arial" charset="0"/>
              <a:buChar char="•"/>
            </a:pPr>
            <a:r>
              <a:rPr lang="en-US" sz="2400">
                <a:solidFill>
                  <a:srgbClr val="000000"/>
                </a:solidFill>
                <a:latin typeface="Calibri" charset="0"/>
                <a:ea typeface="ＭＳ Ｐゴシック" charset="0"/>
              </a:rPr>
              <a:t>Needs a fixed address</a:t>
            </a:r>
          </a:p>
        </p:txBody>
      </p:sp>
      <p:pic>
        <p:nvPicPr>
          <p:cNvPr id="6149" name="Picture 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844675" y="4875213"/>
            <a:ext cx="1600200" cy="1665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6150" name="Picture 5"/>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121400" y="5135563"/>
            <a:ext cx="2138363" cy="1443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6151" name="AutoShape 6"/>
          <p:cNvSpPr>
            <a:spLocks/>
          </p:cNvSpPr>
          <p:nvPr/>
        </p:nvSpPr>
        <p:spPr bwMode="auto">
          <a:xfrm>
            <a:off x="3325813" y="4894263"/>
            <a:ext cx="3059112" cy="728662"/>
          </a:xfrm>
          <a:custGeom>
            <a:avLst/>
            <a:gdLst>
              <a:gd name="T0" fmla="*/ 0 w 2250"/>
              <a:gd name="T1" fmla="*/ 2147483647 h 488"/>
              <a:gd name="T2" fmla="*/ 2147483647 w 2250"/>
              <a:gd name="T3" fmla="*/ 2147483647 h 488"/>
              <a:gd name="T4" fmla="*/ 2147483647 w 2250"/>
              <a:gd name="T5" fmla="*/ 2147483647 h 488"/>
              <a:gd name="T6" fmla="*/ 0 60000 65536"/>
              <a:gd name="T7" fmla="*/ 0 60000 65536"/>
              <a:gd name="T8" fmla="*/ 0 60000 65536"/>
              <a:gd name="T9" fmla="*/ 0 w 2250"/>
              <a:gd name="T10" fmla="*/ 0 h 488"/>
              <a:gd name="T11" fmla="*/ 2250 w 2250"/>
              <a:gd name="T12" fmla="*/ 488 h 488"/>
            </a:gdLst>
            <a:ahLst/>
            <a:cxnLst>
              <a:cxn ang="T6">
                <a:pos x="T0" y="T1"/>
              </a:cxn>
              <a:cxn ang="T7">
                <a:pos x="T2" y="T3"/>
              </a:cxn>
              <a:cxn ang="T8">
                <a:pos x="T4" y="T5"/>
              </a:cxn>
            </a:cxnLst>
            <a:rect l="T9" t="T10" r="T11" b="T12"/>
            <a:pathLst>
              <a:path w="2250" h="488">
                <a:moveTo>
                  <a:pt x="0" y="488"/>
                </a:moveTo>
                <a:cubicBezTo>
                  <a:pt x="357" y="248"/>
                  <a:pt x="714" y="8"/>
                  <a:pt x="1089" y="4"/>
                </a:cubicBezTo>
                <a:cubicBezTo>
                  <a:pt x="1464" y="0"/>
                  <a:pt x="1857" y="232"/>
                  <a:pt x="2250" y="464"/>
                </a:cubicBezTo>
              </a:path>
            </a:pathLst>
          </a:custGeom>
          <a:noFill/>
          <a:ln w="38160">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152" name="AutoShape 7"/>
          <p:cNvSpPr>
            <a:spLocks/>
          </p:cNvSpPr>
          <p:nvPr/>
        </p:nvSpPr>
        <p:spPr bwMode="auto">
          <a:xfrm flipH="1" flipV="1">
            <a:off x="3325813" y="5757863"/>
            <a:ext cx="3059112" cy="728662"/>
          </a:xfrm>
          <a:custGeom>
            <a:avLst/>
            <a:gdLst>
              <a:gd name="T0" fmla="*/ 0 w 2250"/>
              <a:gd name="T1" fmla="*/ 2147483647 h 488"/>
              <a:gd name="T2" fmla="*/ 2147483647 w 2250"/>
              <a:gd name="T3" fmla="*/ 2147483647 h 488"/>
              <a:gd name="T4" fmla="*/ 2147483647 w 2250"/>
              <a:gd name="T5" fmla="*/ 2147483647 h 488"/>
              <a:gd name="T6" fmla="*/ 0 60000 65536"/>
              <a:gd name="T7" fmla="*/ 0 60000 65536"/>
              <a:gd name="T8" fmla="*/ 0 60000 65536"/>
              <a:gd name="T9" fmla="*/ 0 w 2250"/>
              <a:gd name="T10" fmla="*/ 0 h 488"/>
              <a:gd name="T11" fmla="*/ 2250 w 2250"/>
              <a:gd name="T12" fmla="*/ 488 h 488"/>
            </a:gdLst>
            <a:ahLst/>
            <a:cxnLst>
              <a:cxn ang="T6">
                <a:pos x="T0" y="T1"/>
              </a:cxn>
              <a:cxn ang="T7">
                <a:pos x="T2" y="T3"/>
              </a:cxn>
              <a:cxn ang="T8">
                <a:pos x="T4" y="T5"/>
              </a:cxn>
            </a:cxnLst>
            <a:rect l="T9" t="T10" r="T11" b="T12"/>
            <a:pathLst>
              <a:path w="2250" h="488">
                <a:moveTo>
                  <a:pt x="0" y="488"/>
                </a:moveTo>
                <a:cubicBezTo>
                  <a:pt x="357" y="248"/>
                  <a:pt x="714" y="8"/>
                  <a:pt x="1089" y="4"/>
                </a:cubicBezTo>
                <a:cubicBezTo>
                  <a:pt x="1464" y="0"/>
                  <a:pt x="1857" y="232"/>
                  <a:pt x="2250" y="464"/>
                </a:cubicBezTo>
              </a:path>
            </a:pathLst>
          </a:custGeom>
          <a:noFill/>
          <a:ln w="38160">
            <a:solidFill>
              <a:srgbClr val="000000"/>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153" name="Rectangle 8"/>
          <p:cNvSpPr>
            <a:spLocks noChangeArrowheads="1"/>
          </p:cNvSpPr>
          <p:nvPr/>
        </p:nvSpPr>
        <p:spPr bwMode="auto">
          <a:xfrm>
            <a:off x="228600" y="1981200"/>
            <a:ext cx="4572000" cy="2538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marL="560388" lvl="1" indent="-223838">
              <a:spcBef>
                <a:spcPts val="600"/>
              </a:spcBef>
              <a:buFont typeface="Arial"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pPr>
            <a:r>
              <a:rPr lang="en-CA" sz="2400">
                <a:solidFill>
                  <a:srgbClr val="000000"/>
                </a:solidFill>
                <a:latin typeface="Calibri" charset="0"/>
              </a:rPr>
              <a:t>Sometimes on</a:t>
            </a:r>
          </a:p>
          <a:p>
            <a:pPr marL="560388" lvl="1" indent="-223838">
              <a:spcBef>
                <a:spcPts val="600"/>
              </a:spcBef>
              <a:buFont typeface="Arial"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pPr>
            <a:r>
              <a:rPr lang="en-CA" sz="2400">
                <a:solidFill>
                  <a:srgbClr val="000000"/>
                </a:solidFill>
                <a:latin typeface="Calibri" charset="0"/>
              </a:rPr>
              <a:t>Initiates a request to the server when interested</a:t>
            </a:r>
          </a:p>
          <a:p>
            <a:pPr marL="560388" lvl="1" indent="-223838">
              <a:spcBef>
                <a:spcPts val="600"/>
              </a:spcBef>
              <a:buFont typeface="Arial"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pPr>
            <a:r>
              <a:rPr lang="en-CA" sz="2400">
                <a:solidFill>
                  <a:srgbClr val="000000"/>
                </a:solidFill>
                <a:latin typeface="Calibri" charset="0"/>
              </a:rPr>
              <a:t>E.g., web browser</a:t>
            </a:r>
          </a:p>
          <a:p>
            <a:pPr marL="560388" lvl="1" indent="-223838">
              <a:spcBef>
                <a:spcPts val="600"/>
              </a:spcBef>
              <a:buFont typeface="Arial" charset="0"/>
              <a:buChar char="•"/>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pPr>
            <a:r>
              <a:rPr lang="en-CA" sz="2400">
                <a:solidFill>
                  <a:srgbClr val="000000"/>
                </a:solidFill>
                <a:latin typeface="Calibri" charset="0"/>
              </a:rPr>
              <a:t>Needs to know the server’s address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fill="hold" nodeType="withEffect">
                                  <p:stCondLst>
                                    <p:cond delay="0"/>
                                  </p:stCondLst>
                                  <p:childTnLst>
                                    <p:set>
                                      <p:cBhvr additive="repl">
                                        <p:cTn id="6" dur="1" fill="hold">
                                          <p:stCondLst>
                                            <p:cond delay="0"/>
                                          </p:stCondLst>
                                        </p:cTn>
                                        <p:tgtEl>
                                          <p:spTgt spid="8195"/>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8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457200" y="138113"/>
            <a:ext cx="82296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200" b="1">
                <a:solidFill>
                  <a:srgbClr val="333399"/>
                </a:solidFill>
                <a:latin typeface="Calibri" charset="0"/>
              </a:rPr>
              <a:t>Socket: End Point of Communication</a:t>
            </a:r>
          </a:p>
        </p:txBody>
      </p:sp>
      <p:sp>
        <p:nvSpPr>
          <p:cNvPr id="7171" name="Text Box 2"/>
          <p:cNvSpPr txBox="1">
            <a:spLocks noChangeArrowheads="1"/>
          </p:cNvSpPr>
          <p:nvPr/>
        </p:nvSpPr>
        <p:spPr bwMode="auto">
          <a:xfrm>
            <a:off x="457200" y="1447800"/>
            <a:ext cx="8229600" cy="27066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type="triangle" w="med" len="me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eaLnBrk="1" hangingPunct="1">
              <a:lnSpc>
                <a:spcPct val="90000"/>
              </a:lnSpc>
              <a:spcBef>
                <a:spcPts val="700"/>
              </a:spcBef>
              <a:buClrTx/>
              <a:buFontTx/>
              <a:buNone/>
            </a:pPr>
            <a:r>
              <a:rPr lang="en-CA" sz="2600">
                <a:solidFill>
                  <a:srgbClr val="333399"/>
                </a:solidFill>
                <a:latin typeface="Calibri" charset="0"/>
              </a:rPr>
              <a:t>Processes send messages to one another</a:t>
            </a:r>
          </a:p>
          <a:p>
            <a:pPr lvl="1" eaLnBrk="1" hangingPunct="1">
              <a:lnSpc>
                <a:spcPct val="90000"/>
              </a:lnSpc>
              <a:spcBef>
                <a:spcPts val="600"/>
              </a:spcBef>
              <a:buFont typeface="Calibri" charset="0"/>
              <a:buChar char="•"/>
            </a:pPr>
            <a:r>
              <a:rPr lang="en-CA" sz="2400">
                <a:solidFill>
                  <a:srgbClr val="000000"/>
                </a:solidFill>
                <a:latin typeface="Calibri" charset="0"/>
                <a:ea typeface="ＭＳ Ｐゴシック" charset="0"/>
              </a:rPr>
              <a:t>Message traverse the underlying network</a:t>
            </a:r>
          </a:p>
          <a:p>
            <a:pPr eaLnBrk="1" hangingPunct="1">
              <a:lnSpc>
                <a:spcPct val="90000"/>
              </a:lnSpc>
              <a:spcBef>
                <a:spcPts val="700"/>
              </a:spcBef>
              <a:buClrTx/>
              <a:buSzTx/>
              <a:buFontTx/>
              <a:buNone/>
            </a:pPr>
            <a:r>
              <a:rPr lang="en-CA" sz="2600">
                <a:solidFill>
                  <a:srgbClr val="333399"/>
                </a:solidFill>
                <a:latin typeface="Calibri" charset="0"/>
              </a:rPr>
              <a:t>A Process sends and receives through a “socket”</a:t>
            </a:r>
          </a:p>
          <a:p>
            <a:pPr lvl="1" eaLnBrk="1" hangingPunct="1">
              <a:lnSpc>
                <a:spcPct val="90000"/>
              </a:lnSpc>
              <a:spcBef>
                <a:spcPts val="700"/>
              </a:spcBef>
              <a:buFont typeface="Times New Roman" charset="0"/>
              <a:buChar char="–"/>
            </a:pPr>
            <a:r>
              <a:rPr lang="en-CA" sz="2400">
                <a:solidFill>
                  <a:srgbClr val="000000"/>
                </a:solidFill>
                <a:latin typeface="Calibri" charset="0"/>
                <a:ea typeface="ＭＳ Ｐゴシック" charset="0"/>
              </a:rPr>
              <a:t>Analogy: the doorway of the house.</a:t>
            </a:r>
          </a:p>
          <a:p>
            <a:pPr lvl="1" eaLnBrk="1" hangingPunct="1">
              <a:lnSpc>
                <a:spcPct val="90000"/>
              </a:lnSpc>
              <a:spcBef>
                <a:spcPts val="700"/>
              </a:spcBef>
              <a:buFont typeface="Times New Roman" charset="0"/>
              <a:buChar char="–"/>
            </a:pPr>
            <a:r>
              <a:rPr lang="en-CA" sz="2400">
                <a:solidFill>
                  <a:srgbClr val="000000"/>
                </a:solidFill>
                <a:latin typeface="Calibri" charset="0"/>
                <a:ea typeface="ＭＳ Ｐゴシック" charset="0"/>
              </a:rPr>
              <a:t>Socket, as an API, supports the creation of network applications</a:t>
            </a:r>
          </a:p>
        </p:txBody>
      </p:sp>
      <p:sp>
        <p:nvSpPr>
          <p:cNvPr id="7172" name="Oval 3"/>
          <p:cNvSpPr>
            <a:spLocks noChangeArrowheads="1"/>
          </p:cNvSpPr>
          <p:nvPr/>
        </p:nvSpPr>
        <p:spPr bwMode="auto">
          <a:xfrm>
            <a:off x="769938" y="4500563"/>
            <a:ext cx="2419350" cy="458787"/>
          </a:xfrm>
          <a:prstGeom prst="ellipse">
            <a:avLst/>
          </a:prstGeom>
          <a:noFill/>
          <a:ln w="9360">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173" name="Oval 4"/>
          <p:cNvSpPr>
            <a:spLocks noChangeArrowheads="1"/>
          </p:cNvSpPr>
          <p:nvPr/>
        </p:nvSpPr>
        <p:spPr bwMode="auto">
          <a:xfrm>
            <a:off x="6030913" y="4319588"/>
            <a:ext cx="2419350" cy="639762"/>
          </a:xfrm>
          <a:prstGeom prst="ellipse">
            <a:avLst/>
          </a:prstGeom>
          <a:noFill/>
          <a:ln w="9360">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7174" name="Text Box 5"/>
          <p:cNvSpPr txBox="1">
            <a:spLocks noChangeArrowheads="1"/>
          </p:cNvSpPr>
          <p:nvPr/>
        </p:nvSpPr>
        <p:spPr bwMode="auto">
          <a:xfrm>
            <a:off x="1162050" y="4997450"/>
            <a:ext cx="1643063" cy="581025"/>
          </a:xfrm>
          <a:prstGeom prst="rect">
            <a:avLst/>
          </a:prstGeom>
          <a:solidFill>
            <a:srgbClr val="CCFFFF"/>
          </a:solidFill>
          <a:ln w="9360">
            <a:solidFill>
              <a:srgbClr val="000000"/>
            </a:solidFill>
            <a:miter lim="800000"/>
            <a:headEnd/>
            <a:tailEnd/>
          </a:ln>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3200" b="1">
                <a:solidFill>
                  <a:srgbClr val="000000"/>
                </a:solidFill>
                <a:latin typeface="Courier New" charset="0"/>
              </a:rPr>
              <a:t>socket</a:t>
            </a:r>
          </a:p>
        </p:txBody>
      </p:sp>
      <p:sp>
        <p:nvSpPr>
          <p:cNvPr id="7175" name="Text Box 6"/>
          <p:cNvSpPr txBox="1">
            <a:spLocks noChangeArrowheads="1"/>
          </p:cNvSpPr>
          <p:nvPr/>
        </p:nvSpPr>
        <p:spPr bwMode="auto">
          <a:xfrm>
            <a:off x="6384925" y="4997450"/>
            <a:ext cx="1643063" cy="581025"/>
          </a:xfrm>
          <a:prstGeom prst="rect">
            <a:avLst/>
          </a:prstGeom>
          <a:solidFill>
            <a:srgbClr val="CCFFFF"/>
          </a:solidFill>
          <a:ln w="9360">
            <a:solidFill>
              <a:srgbClr val="000000"/>
            </a:solidFill>
            <a:miter lim="800000"/>
            <a:headEnd/>
            <a:tailEnd/>
          </a:ln>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3200" b="1">
                <a:solidFill>
                  <a:srgbClr val="000000"/>
                </a:solidFill>
                <a:latin typeface="Courier New" charset="0"/>
              </a:rPr>
              <a:t>socket</a:t>
            </a:r>
          </a:p>
        </p:txBody>
      </p:sp>
      <p:sp>
        <p:nvSpPr>
          <p:cNvPr id="7176" name="Text Box 7"/>
          <p:cNvSpPr txBox="1">
            <a:spLocks noChangeArrowheads="1"/>
          </p:cNvSpPr>
          <p:nvPr/>
        </p:nvSpPr>
        <p:spPr bwMode="auto">
          <a:xfrm>
            <a:off x="917575" y="4500563"/>
            <a:ext cx="2009775" cy="3984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User process</a:t>
            </a:r>
          </a:p>
        </p:txBody>
      </p:sp>
      <p:sp>
        <p:nvSpPr>
          <p:cNvPr id="7177" name="Text Box 8"/>
          <p:cNvSpPr txBox="1">
            <a:spLocks noChangeArrowheads="1"/>
          </p:cNvSpPr>
          <p:nvPr/>
        </p:nvSpPr>
        <p:spPr bwMode="auto">
          <a:xfrm>
            <a:off x="6262688" y="4370388"/>
            <a:ext cx="2009775" cy="3984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User process</a:t>
            </a:r>
          </a:p>
        </p:txBody>
      </p:sp>
      <p:sp>
        <p:nvSpPr>
          <p:cNvPr id="7178" name="Text Box 9"/>
          <p:cNvSpPr txBox="1">
            <a:spLocks noChangeArrowheads="1"/>
          </p:cNvSpPr>
          <p:nvPr/>
        </p:nvSpPr>
        <p:spPr bwMode="auto">
          <a:xfrm>
            <a:off x="1212850" y="5600700"/>
            <a:ext cx="1552575" cy="703263"/>
          </a:xfrm>
          <a:prstGeom prst="rect">
            <a:avLst/>
          </a:prstGeom>
          <a:solidFill>
            <a:srgbClr val="99CC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Operating</a:t>
            </a:r>
          </a:p>
          <a:p>
            <a:pPr algn="ctr" eaLnBrk="1" hangingPunct="1">
              <a:buClrTx/>
              <a:buFontTx/>
              <a:buNone/>
            </a:pPr>
            <a:r>
              <a:rPr lang="en-CA" sz="2000" b="1">
                <a:solidFill>
                  <a:srgbClr val="000000"/>
                </a:solidFill>
                <a:latin typeface="Courier New" charset="0"/>
              </a:rPr>
              <a:t>System</a:t>
            </a:r>
          </a:p>
        </p:txBody>
      </p:sp>
      <p:sp>
        <p:nvSpPr>
          <p:cNvPr id="7179" name="Text Box 10"/>
          <p:cNvSpPr txBox="1">
            <a:spLocks noChangeArrowheads="1"/>
          </p:cNvSpPr>
          <p:nvPr/>
        </p:nvSpPr>
        <p:spPr bwMode="auto">
          <a:xfrm>
            <a:off x="6454775" y="5613400"/>
            <a:ext cx="1552575" cy="703263"/>
          </a:xfrm>
          <a:prstGeom prst="rect">
            <a:avLst/>
          </a:prstGeom>
          <a:solidFill>
            <a:srgbClr val="99CC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eaLnBrk="1" hangingPunct="1">
              <a:buClrTx/>
              <a:buFontTx/>
              <a:buNone/>
            </a:pPr>
            <a:r>
              <a:rPr lang="en-CA" sz="2000" b="1">
                <a:solidFill>
                  <a:srgbClr val="000000"/>
                </a:solidFill>
                <a:latin typeface="Courier New" charset="0"/>
              </a:rPr>
              <a:t>Operating</a:t>
            </a:r>
          </a:p>
          <a:p>
            <a:pPr algn="ctr" eaLnBrk="1" hangingPunct="1">
              <a:buClrTx/>
              <a:buFontTx/>
              <a:buNone/>
            </a:pPr>
            <a:r>
              <a:rPr lang="en-CA" sz="2000" b="1">
                <a:solidFill>
                  <a:srgbClr val="000000"/>
                </a:solidFill>
                <a:latin typeface="Courier New" charset="0"/>
              </a:rPr>
              <a:t>System</a:t>
            </a:r>
          </a:p>
        </p:txBody>
      </p:sp>
      <p:sp>
        <p:nvSpPr>
          <p:cNvPr id="9227" name="AutoShape 11"/>
          <p:cNvSpPr>
            <a:spLocks noChangeArrowheads="1"/>
          </p:cNvSpPr>
          <p:nvPr/>
        </p:nvSpPr>
        <p:spPr bwMode="auto">
          <a:xfrm>
            <a:off x="2895600" y="5173663"/>
            <a:ext cx="3478213" cy="1219200"/>
          </a:xfrm>
          <a:custGeom>
            <a:avLst/>
            <a:gdLst>
              <a:gd name="T0" fmla="*/ 1343299 w 21600"/>
              <a:gd name="T1" fmla="*/ 21998149 h 21600"/>
              <a:gd name="T2" fmla="*/ 216520855 w 21600"/>
              <a:gd name="T3" fmla="*/ 43949449 h 21600"/>
              <a:gd name="T4" fmla="*/ 432680684 w 21600"/>
              <a:gd name="T5" fmla="*/ 21998149 h 21600"/>
              <a:gd name="T6" fmla="*/ 216520855 w 21600"/>
              <a:gd name="T7" fmla="*/ 251550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360">
            <a:solidFill>
              <a:srgbClr val="000000"/>
            </a:solidFill>
            <a:miter lim="800000"/>
            <a:headEnd/>
            <a:tailEnd/>
          </a:ln>
          <a:effectLst>
            <a:outerShdw blurRad="63500" dist="107933" dir="2700000" algn="ctr" rotWithShape="0">
              <a:srgbClr val="000000"/>
            </a:outerShdw>
          </a:effectLst>
        </p:spPr>
        <p:txBody>
          <a:bodyPr wrap="none" anchor="ctr"/>
          <a:lstStyle/>
          <a:p>
            <a:endParaRPr lang="en-US"/>
          </a:p>
        </p:txBody>
      </p:sp>
      <p:sp>
        <p:nvSpPr>
          <p:cNvPr id="7181" name="Line 12"/>
          <p:cNvSpPr>
            <a:spLocks noChangeShapeType="1"/>
          </p:cNvSpPr>
          <p:nvPr/>
        </p:nvSpPr>
        <p:spPr bwMode="auto">
          <a:xfrm flipV="1">
            <a:off x="2767013" y="5992813"/>
            <a:ext cx="3648075" cy="46037"/>
          </a:xfrm>
          <a:prstGeom prst="line">
            <a:avLst/>
          </a:prstGeom>
          <a:noFill/>
          <a:ln w="38160">
            <a:solidFill>
              <a:srgbClr val="000000"/>
            </a:solidFill>
            <a:miter lim="800000"/>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UNIX Socket API</a:t>
            </a:r>
          </a:p>
        </p:txBody>
      </p:sp>
      <p:sp>
        <p:nvSpPr>
          <p:cNvPr id="10242" name="Text Box 2"/>
          <p:cNvSpPr txBox="1">
            <a:spLocks noChangeArrowheads="1"/>
          </p:cNvSpPr>
          <p:nvPr/>
        </p:nvSpPr>
        <p:spPr bwMode="auto">
          <a:xfrm>
            <a:off x="457200" y="1447800"/>
            <a:ext cx="82296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eaLnBrk="1" hangingPunct="1">
              <a:lnSpc>
                <a:spcPct val="90000"/>
              </a:lnSpc>
              <a:spcBef>
                <a:spcPts val="600"/>
              </a:spcBef>
              <a:buClrTx/>
              <a:buFontTx/>
              <a:buNone/>
            </a:pPr>
            <a:r>
              <a:rPr lang="en-CA" sz="2400">
                <a:solidFill>
                  <a:srgbClr val="333399"/>
                </a:solidFill>
                <a:latin typeface="Calibri" charset="0"/>
              </a:rPr>
              <a:t>Socket interface</a:t>
            </a:r>
          </a:p>
          <a:p>
            <a:pPr lvl="1" eaLnBrk="1" hangingPunct="1">
              <a:lnSpc>
                <a:spcPct val="90000"/>
              </a:lnSpc>
              <a:spcBef>
                <a:spcPts val="500"/>
              </a:spcBef>
              <a:buFont typeface="Calibri" charset="0"/>
              <a:buChar char="•"/>
            </a:pPr>
            <a:r>
              <a:rPr lang="en-CA" sz="2000">
                <a:solidFill>
                  <a:srgbClr val="000000"/>
                </a:solidFill>
                <a:latin typeface="Calibri" charset="0"/>
                <a:ea typeface="ＭＳ Ｐゴシック" charset="0"/>
              </a:rPr>
              <a:t>A collection of system calls to write a networking program at user-level.</a:t>
            </a:r>
          </a:p>
          <a:p>
            <a:pPr lvl="1" eaLnBrk="1" hangingPunct="1">
              <a:lnSpc>
                <a:spcPct val="90000"/>
              </a:lnSpc>
              <a:spcBef>
                <a:spcPts val="500"/>
              </a:spcBef>
              <a:buFont typeface="Calibri" charset="0"/>
              <a:buChar char="•"/>
            </a:pPr>
            <a:r>
              <a:rPr lang="en-CA" sz="2000">
                <a:solidFill>
                  <a:srgbClr val="000000"/>
                </a:solidFill>
                <a:latin typeface="Calibri" charset="0"/>
                <a:ea typeface="ＭＳ Ｐゴシック" charset="0"/>
              </a:rPr>
              <a:t>Originally provided in Berkeley UNIX</a:t>
            </a:r>
          </a:p>
          <a:p>
            <a:pPr lvl="1" eaLnBrk="1" hangingPunct="1">
              <a:lnSpc>
                <a:spcPct val="90000"/>
              </a:lnSpc>
              <a:spcBef>
                <a:spcPts val="500"/>
              </a:spcBef>
              <a:buFont typeface="Calibri" charset="0"/>
              <a:buChar char="•"/>
            </a:pPr>
            <a:r>
              <a:rPr lang="en-CA" sz="2000">
                <a:solidFill>
                  <a:srgbClr val="000000"/>
                </a:solidFill>
                <a:latin typeface="Calibri" charset="0"/>
                <a:ea typeface="ＭＳ Ｐゴシック" charset="0"/>
              </a:rPr>
              <a:t>Later adopted by all popular operating systems</a:t>
            </a:r>
          </a:p>
          <a:p>
            <a:pPr eaLnBrk="1" hangingPunct="1">
              <a:lnSpc>
                <a:spcPct val="90000"/>
              </a:lnSpc>
              <a:spcBef>
                <a:spcPts val="600"/>
              </a:spcBef>
              <a:buClrTx/>
              <a:buFontTx/>
              <a:buNone/>
            </a:pPr>
            <a:r>
              <a:rPr lang="en-CA" sz="2400">
                <a:solidFill>
                  <a:srgbClr val="333399"/>
                </a:solidFill>
                <a:latin typeface="Calibri" charset="0"/>
              </a:rPr>
              <a:t>In UNIX, everything is like a file</a:t>
            </a:r>
          </a:p>
          <a:p>
            <a:pPr lvl="1" eaLnBrk="1" hangingPunct="1">
              <a:lnSpc>
                <a:spcPct val="90000"/>
              </a:lnSpc>
              <a:spcBef>
                <a:spcPts val="500"/>
              </a:spcBef>
              <a:buFont typeface="Calibri" charset="0"/>
              <a:buChar char="•"/>
            </a:pPr>
            <a:r>
              <a:rPr lang="en-CA" sz="2000">
                <a:solidFill>
                  <a:srgbClr val="000000"/>
                </a:solidFill>
                <a:latin typeface="Calibri" charset="0"/>
                <a:ea typeface="ＭＳ Ｐゴシック" charset="0"/>
              </a:rPr>
              <a:t>All input is like reading a file</a:t>
            </a:r>
          </a:p>
          <a:p>
            <a:pPr lvl="1" eaLnBrk="1" hangingPunct="1">
              <a:lnSpc>
                <a:spcPct val="90000"/>
              </a:lnSpc>
              <a:spcBef>
                <a:spcPts val="500"/>
              </a:spcBef>
              <a:buFont typeface="Calibri" charset="0"/>
              <a:buChar char="•"/>
            </a:pPr>
            <a:r>
              <a:rPr lang="en-CA" sz="2000">
                <a:solidFill>
                  <a:srgbClr val="000000"/>
                </a:solidFill>
                <a:latin typeface="Calibri" charset="0"/>
                <a:ea typeface="ＭＳ Ｐゴシック" charset="0"/>
              </a:rPr>
              <a:t>All output is like writing a file</a:t>
            </a:r>
          </a:p>
          <a:p>
            <a:pPr lvl="1" eaLnBrk="1" hangingPunct="1">
              <a:lnSpc>
                <a:spcPct val="90000"/>
              </a:lnSpc>
              <a:spcBef>
                <a:spcPts val="500"/>
              </a:spcBef>
              <a:buFont typeface="Calibri" charset="0"/>
              <a:buChar char="•"/>
            </a:pPr>
            <a:r>
              <a:rPr lang="en-CA" sz="2000">
                <a:solidFill>
                  <a:srgbClr val="000000"/>
                </a:solidFill>
                <a:latin typeface="Calibri" charset="0"/>
                <a:ea typeface="ＭＳ Ｐゴシック" charset="0"/>
              </a:rPr>
              <a:t>File is represented by an integer file descriptor</a:t>
            </a:r>
          </a:p>
          <a:p>
            <a:pPr lvl="1" eaLnBrk="1" hangingPunct="1">
              <a:lnSpc>
                <a:spcPct val="90000"/>
              </a:lnSpc>
              <a:spcBef>
                <a:spcPts val="500"/>
              </a:spcBef>
              <a:buFont typeface="Calibri" charset="0"/>
              <a:buChar char="•"/>
            </a:pPr>
            <a:r>
              <a:rPr lang="en-CA" sz="2000">
                <a:solidFill>
                  <a:srgbClr val="000000"/>
                </a:solidFill>
                <a:latin typeface="Calibri" charset="0"/>
                <a:ea typeface="ＭＳ Ｐゴシック" charset="0"/>
              </a:rPr>
              <a:t>Data written into socket on one host can be read out of socket on other host</a:t>
            </a:r>
          </a:p>
          <a:p>
            <a:pPr eaLnBrk="1" hangingPunct="1">
              <a:lnSpc>
                <a:spcPct val="90000"/>
              </a:lnSpc>
              <a:spcBef>
                <a:spcPts val="600"/>
              </a:spcBef>
              <a:buClrTx/>
              <a:buFontTx/>
              <a:buNone/>
            </a:pPr>
            <a:r>
              <a:rPr lang="en-CA" sz="2400">
                <a:solidFill>
                  <a:srgbClr val="333399"/>
                </a:solidFill>
                <a:latin typeface="Calibri" charset="0"/>
              </a:rPr>
              <a:t>System calls for sockets</a:t>
            </a:r>
          </a:p>
          <a:p>
            <a:pPr lvl="1" eaLnBrk="1" hangingPunct="1">
              <a:lnSpc>
                <a:spcPct val="90000"/>
              </a:lnSpc>
              <a:spcBef>
                <a:spcPts val="500"/>
              </a:spcBef>
              <a:buFont typeface="Calibri" charset="0"/>
              <a:buChar char="•"/>
            </a:pPr>
            <a:r>
              <a:rPr lang="en-CA" sz="2000">
                <a:solidFill>
                  <a:srgbClr val="000000"/>
                </a:solidFill>
                <a:latin typeface="Calibri" charset="0"/>
                <a:ea typeface="ＭＳ Ｐゴシック" charset="0"/>
              </a:rPr>
              <a:t>Client: create, connect, write, read, close</a:t>
            </a:r>
          </a:p>
          <a:p>
            <a:pPr lvl="1" eaLnBrk="1" hangingPunct="1">
              <a:lnSpc>
                <a:spcPct val="90000"/>
              </a:lnSpc>
              <a:spcBef>
                <a:spcPts val="500"/>
              </a:spcBef>
              <a:buFont typeface="Calibri" charset="0"/>
              <a:buChar char="•"/>
            </a:pPr>
            <a:r>
              <a:rPr lang="en-CA" sz="2000">
                <a:solidFill>
                  <a:srgbClr val="000000"/>
                </a:solidFill>
                <a:latin typeface="Calibri" charset="0"/>
                <a:ea typeface="ＭＳ Ｐゴシック" charset="0"/>
              </a:rPr>
              <a:t>Server: create, bind, listen, accept, read, write, close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0242">
                                            <p:txEl>
                                              <p:pRg st="4" end="4"/>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0242">
                                            <p:txEl>
                                              <p:pRg st="5" end="5"/>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0242">
                                            <p:txEl>
                                              <p:pRg st="6" end="6"/>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10242">
                                            <p:txEl>
                                              <p:pRg st="7" end="7"/>
                                            </p:txEl>
                                          </p:spTgt>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10242">
                                            <p:txEl>
                                              <p:pRg st="8" end="8"/>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10242">
                                            <p:txEl>
                                              <p:pRg st="9" end="9"/>
                                            </p:txEl>
                                          </p:spTgt>
                                        </p:tgtEl>
                                        <p:attrNameLst>
                                          <p:attrName>style.visibility</p:attrName>
                                        </p:attrNameLst>
                                      </p:cBhvr>
                                      <p:to>
                                        <p:strVal val="visible"/>
                                      </p:to>
                                    </p:set>
                                  </p:childTnLst>
                                </p:cTn>
                              </p:par>
                              <p:par>
                                <p:cTn id="19" presetID="1" presetClass="entr" fill="hold" nodeType="withEffect">
                                  <p:stCondLst>
                                    <p:cond delay="0"/>
                                  </p:stCondLst>
                                  <p:childTnLst>
                                    <p:set>
                                      <p:cBhvr additive="repl">
                                        <p:cTn id="20" dur="1" fill="hold">
                                          <p:stCondLst>
                                            <p:cond delay="0"/>
                                          </p:stCondLst>
                                        </p:cTn>
                                        <p:tgtEl>
                                          <p:spTgt spid="10242">
                                            <p:txEl>
                                              <p:pRg st="10" end="10"/>
                                            </p:txEl>
                                          </p:spTgt>
                                        </p:tgtEl>
                                        <p:attrNameLst>
                                          <p:attrName>style.visibility</p:attrName>
                                        </p:attrNameLst>
                                      </p:cBhvr>
                                      <p:to>
                                        <p:strVal val="visible"/>
                                      </p:to>
                                    </p:set>
                                  </p:childTnLst>
                                </p:cTn>
                              </p:par>
                              <p:par>
                                <p:cTn id="21" presetID="1" presetClass="entr" fill="hold" nodeType="withEffect">
                                  <p:stCondLst>
                                    <p:cond delay="0"/>
                                  </p:stCondLst>
                                  <p:childTnLst>
                                    <p:set>
                                      <p:cBhvr additive="repl">
                                        <p:cTn id="22" dur="1" fill="hold">
                                          <p:stCondLst>
                                            <p:cond delay="0"/>
                                          </p:stCondLst>
                                        </p:cTn>
                                        <p:tgtEl>
                                          <p:spTgt spid="1024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457200" y="198438"/>
            <a:ext cx="8229600" cy="944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Typical Client Program</a:t>
            </a:r>
          </a:p>
        </p:txBody>
      </p:sp>
      <p:sp>
        <p:nvSpPr>
          <p:cNvPr id="9219" name="Text Box 2"/>
          <p:cNvSpPr txBox="1">
            <a:spLocks noChangeArrowheads="1"/>
          </p:cNvSpPr>
          <p:nvPr/>
        </p:nvSpPr>
        <p:spPr bwMode="auto">
          <a:xfrm>
            <a:off x="457200" y="1447800"/>
            <a:ext cx="82296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lstStyle>
            <a:lvl1pPr marL="223838" indent="-220663"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ＭＳ Ｐゴシック" charset="0"/>
                <a:cs typeface="Arial" charset="0"/>
              </a:defRPr>
            </a:lvl1pPr>
            <a:lvl2pPr marL="560388" indent="-223838"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2pPr>
            <a:lvl3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3pPr>
            <a:lvl4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4pPr>
            <a:lvl5pPr eaLnBrk="0" hangingPunc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223838" algn="l"/>
                <a:tab pos="671513" algn="l"/>
                <a:tab pos="1120775" algn="l"/>
                <a:tab pos="1570038" algn="l"/>
                <a:tab pos="2019300" algn="l"/>
                <a:tab pos="2468563" algn="l"/>
                <a:tab pos="2917825" algn="l"/>
                <a:tab pos="3367088" algn="l"/>
                <a:tab pos="3816350" algn="l"/>
                <a:tab pos="4265613" algn="l"/>
                <a:tab pos="4714875" algn="l"/>
                <a:tab pos="5164138" algn="l"/>
                <a:tab pos="5613400" algn="l"/>
                <a:tab pos="6062663" algn="l"/>
                <a:tab pos="6511925" algn="l"/>
                <a:tab pos="6961188" algn="l"/>
                <a:tab pos="7410450" algn="l"/>
                <a:tab pos="7859713" algn="l"/>
                <a:tab pos="8308975" algn="l"/>
                <a:tab pos="8758238" algn="l"/>
                <a:tab pos="9207500" algn="l"/>
              </a:tabLst>
              <a:defRPr>
                <a:solidFill>
                  <a:schemeClr val="bg1"/>
                </a:solidFill>
                <a:latin typeface="Arial" charset="0"/>
                <a:ea typeface="Arial" charset="0"/>
                <a:cs typeface="Arial" charset="0"/>
              </a:defRPr>
            </a:lvl9pPr>
          </a:lstStyle>
          <a:p>
            <a:pPr eaLnBrk="1" hangingPunct="1">
              <a:spcBef>
                <a:spcPts val="800"/>
              </a:spcBef>
              <a:buClrTx/>
              <a:buFontTx/>
              <a:buNone/>
            </a:pPr>
            <a:r>
              <a:rPr lang="en-CA" sz="3200">
                <a:solidFill>
                  <a:srgbClr val="333399"/>
                </a:solidFill>
                <a:latin typeface="Calibri" charset="0"/>
              </a:rPr>
              <a:t>Prepare to communicate</a:t>
            </a:r>
          </a:p>
          <a:p>
            <a:pPr lvl="1" eaLnBrk="1" hangingPunct="1">
              <a:spcBef>
                <a:spcPts val="700"/>
              </a:spcBef>
              <a:buFont typeface="Calibri" charset="0"/>
              <a:buChar char="•"/>
            </a:pPr>
            <a:r>
              <a:rPr lang="en-CA" sz="2800">
                <a:solidFill>
                  <a:srgbClr val="000000"/>
                </a:solidFill>
                <a:latin typeface="Calibri" charset="0"/>
                <a:ea typeface="ＭＳ Ｐゴシック" charset="0"/>
              </a:rPr>
              <a:t>Create a socket</a:t>
            </a:r>
          </a:p>
          <a:p>
            <a:pPr lvl="1" eaLnBrk="1" hangingPunct="1">
              <a:spcBef>
                <a:spcPts val="700"/>
              </a:spcBef>
              <a:buFont typeface="Calibri" charset="0"/>
              <a:buChar char="•"/>
            </a:pPr>
            <a:r>
              <a:rPr lang="en-CA" sz="2800">
                <a:solidFill>
                  <a:srgbClr val="000000"/>
                </a:solidFill>
                <a:latin typeface="Calibri" charset="0"/>
                <a:ea typeface="ＭＳ Ｐゴシック" charset="0"/>
              </a:rPr>
              <a:t>Determine server address and port number</a:t>
            </a:r>
          </a:p>
          <a:p>
            <a:pPr lvl="1" eaLnBrk="1" hangingPunct="1">
              <a:spcBef>
                <a:spcPts val="700"/>
              </a:spcBef>
              <a:buFont typeface="Calibri" charset="0"/>
              <a:buChar char="•"/>
            </a:pPr>
            <a:r>
              <a:rPr lang="en-CA" sz="2800">
                <a:solidFill>
                  <a:srgbClr val="000000"/>
                </a:solidFill>
                <a:latin typeface="Calibri" charset="0"/>
                <a:ea typeface="ＭＳ Ｐゴシック" charset="0"/>
              </a:rPr>
              <a:t>Why do we need to have port number?</a:t>
            </a:r>
          </a:p>
          <a:p>
            <a:pPr lvl="1" eaLnBrk="1" hangingPunct="1">
              <a:spcBef>
                <a:spcPts val="700"/>
              </a:spcBef>
              <a:buClrTx/>
              <a:buFontTx/>
              <a:buNone/>
            </a:pPr>
            <a:endParaRPr lang="en-CA" sz="2800">
              <a:solidFill>
                <a:srgbClr val="000000"/>
              </a:solidFill>
              <a:latin typeface="Calibri" charset="0"/>
              <a:ea typeface="ＭＳ Ｐゴシック" charset="0"/>
            </a:endParaRPr>
          </a:p>
          <a:p>
            <a:pPr lvl="1" eaLnBrk="1" hangingPunct="1">
              <a:spcBef>
                <a:spcPts val="700"/>
              </a:spcBef>
              <a:buClrTx/>
              <a:buFontTx/>
              <a:buNone/>
            </a:pPr>
            <a:r>
              <a:rPr lang="en-CA" sz="2800">
                <a:solidFill>
                  <a:srgbClr val="000000"/>
                </a:solidFill>
                <a:latin typeface="Calibri" charset="0"/>
                <a:ea typeface="ＭＳ Ｐゴシック" charset="0"/>
              </a:rPr>
              <a:t> </a:t>
            </a:r>
          </a:p>
        </p:txBody>
      </p:sp>
      <p:sp>
        <p:nvSpPr>
          <p:cNvPr id="11267" name="Oval 3"/>
          <p:cNvSpPr>
            <a:spLocks noChangeArrowheads="1"/>
          </p:cNvSpPr>
          <p:nvPr/>
        </p:nvSpPr>
        <p:spPr bwMode="auto">
          <a:xfrm>
            <a:off x="5410200" y="2527300"/>
            <a:ext cx="2057400" cy="533400"/>
          </a:xfrm>
          <a:prstGeom prst="ellipse">
            <a:avLst/>
          </a:prstGeom>
          <a:noFill/>
          <a:ln w="12600">
            <a:solidFill>
              <a:srgbClr val="FF00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grpId="0" nodeType="clickEffect">
                                  <p:stCondLst>
                                    <p:cond delay="0"/>
                                  </p:stCondLst>
                                  <p:childTnLst>
                                    <p:set>
                                      <p:cBhvr additive="repl">
                                        <p:cTn id="6" dur="1" fill="hold">
                                          <p:stCondLst>
                                            <p:cond delay="0"/>
                                          </p:stCondLst>
                                        </p:cTn>
                                        <p:tgtEl>
                                          <p:spTgt spid="112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555625" y="2184400"/>
            <a:ext cx="1295400" cy="1143000"/>
          </a:xfrm>
          <a:prstGeom prst="rect">
            <a:avLst/>
          </a:prstGeom>
          <a:solidFill>
            <a:srgbClr val="FFFF99"/>
          </a:solidFill>
          <a:ln w="25560">
            <a:solidFill>
              <a:srgbClr val="000000"/>
            </a:solidFill>
            <a:prstDash val="sysDot"/>
            <a:miter lim="800000"/>
            <a:headEnd/>
            <a:tailEnd/>
          </a:ln>
        </p:spPr>
        <p:txBody>
          <a:bodyPr wrap="none" anchor="ctr"/>
          <a:lstStyle/>
          <a:p>
            <a:endParaRPr lang="en-US"/>
          </a:p>
        </p:txBody>
      </p:sp>
      <p:sp>
        <p:nvSpPr>
          <p:cNvPr id="10243" name="Rectangle 2"/>
          <p:cNvSpPr>
            <a:spLocks noChangeArrowheads="1"/>
          </p:cNvSpPr>
          <p:nvPr/>
        </p:nvSpPr>
        <p:spPr bwMode="auto">
          <a:xfrm>
            <a:off x="4975225" y="1708150"/>
            <a:ext cx="3505200" cy="1981200"/>
          </a:xfrm>
          <a:prstGeom prst="rect">
            <a:avLst/>
          </a:prstGeom>
          <a:solidFill>
            <a:srgbClr val="FFFF99"/>
          </a:solidFill>
          <a:ln w="25560">
            <a:solidFill>
              <a:srgbClr val="000000"/>
            </a:solidFill>
            <a:prstDash val="sysDot"/>
            <a:miter lim="800000"/>
            <a:headEnd/>
            <a:tailEnd/>
          </a:ln>
        </p:spPr>
        <p:txBody>
          <a:bodyPr wrap="none" anchor="ctr"/>
          <a:lstStyle/>
          <a:p>
            <a:endParaRPr lang="en-US"/>
          </a:p>
        </p:txBody>
      </p:sp>
      <p:sp>
        <p:nvSpPr>
          <p:cNvPr id="12291" name="Rectangle 3"/>
          <p:cNvSpPr>
            <a:spLocks noChangeArrowheads="1"/>
          </p:cNvSpPr>
          <p:nvPr/>
        </p:nvSpPr>
        <p:spPr bwMode="auto">
          <a:xfrm>
            <a:off x="555625" y="5111750"/>
            <a:ext cx="1295400" cy="1143000"/>
          </a:xfrm>
          <a:prstGeom prst="rect">
            <a:avLst/>
          </a:prstGeom>
          <a:solidFill>
            <a:srgbClr val="FFFF99"/>
          </a:solidFill>
          <a:ln w="25560">
            <a:solidFill>
              <a:srgbClr val="000000"/>
            </a:solidFill>
            <a:prstDash val="sysDot"/>
            <a:miter lim="800000"/>
            <a:headEnd/>
            <a:tailEnd/>
          </a:ln>
        </p:spPr>
        <p:txBody>
          <a:bodyPr wrap="none" anchor="ctr"/>
          <a:lstStyle/>
          <a:p>
            <a:endParaRPr lang="en-US"/>
          </a:p>
        </p:txBody>
      </p:sp>
      <p:sp>
        <p:nvSpPr>
          <p:cNvPr id="12292" name="Rectangle 4"/>
          <p:cNvSpPr>
            <a:spLocks noChangeArrowheads="1"/>
          </p:cNvSpPr>
          <p:nvPr/>
        </p:nvSpPr>
        <p:spPr bwMode="auto">
          <a:xfrm>
            <a:off x="4975225" y="4635500"/>
            <a:ext cx="3505200" cy="1981200"/>
          </a:xfrm>
          <a:prstGeom prst="rect">
            <a:avLst/>
          </a:prstGeom>
          <a:solidFill>
            <a:srgbClr val="FFFF99"/>
          </a:solidFill>
          <a:ln w="25560">
            <a:solidFill>
              <a:srgbClr val="000000"/>
            </a:solidFill>
            <a:prstDash val="sysDot"/>
            <a:miter lim="800000"/>
            <a:headEnd/>
            <a:tailEnd/>
          </a:ln>
        </p:spPr>
        <p:txBody>
          <a:bodyPr wrap="none" anchor="ctr"/>
          <a:lstStyle/>
          <a:p>
            <a:endParaRPr lang="en-US"/>
          </a:p>
        </p:txBody>
      </p:sp>
      <p:sp>
        <p:nvSpPr>
          <p:cNvPr id="10246" name="Text Box 5"/>
          <p:cNvSpPr txBox="1">
            <a:spLocks noChangeArrowheads="1"/>
          </p:cNvSpPr>
          <p:nvPr/>
        </p:nvSpPr>
        <p:spPr bwMode="auto">
          <a:xfrm>
            <a:off x="457200" y="76200"/>
            <a:ext cx="8229600" cy="1189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eaLnBrk="1" hangingPunct="1">
              <a:buClrTx/>
              <a:buFontTx/>
              <a:buNone/>
            </a:pPr>
            <a:r>
              <a:rPr lang="en-CA" sz="3600" b="1">
                <a:solidFill>
                  <a:srgbClr val="333399"/>
                </a:solidFill>
                <a:latin typeface="Calibri" charset="0"/>
              </a:rPr>
              <a:t>Using Ports to Identify Services</a:t>
            </a:r>
          </a:p>
        </p:txBody>
      </p:sp>
      <p:sp>
        <p:nvSpPr>
          <p:cNvPr id="10247" name="Oval 6"/>
          <p:cNvSpPr>
            <a:spLocks noChangeArrowheads="1"/>
          </p:cNvSpPr>
          <p:nvPr/>
        </p:nvSpPr>
        <p:spPr bwMode="auto">
          <a:xfrm>
            <a:off x="6484938" y="1827213"/>
            <a:ext cx="1746250" cy="796925"/>
          </a:xfrm>
          <a:prstGeom prst="ellipse">
            <a:avLst/>
          </a:prstGeom>
          <a:solidFill>
            <a:srgbClr val="FFFFFF"/>
          </a:solidFill>
          <a:ln w="12600">
            <a:solidFill>
              <a:srgbClr val="000000"/>
            </a:solidFill>
            <a:miter lim="800000"/>
            <a:headEnd/>
            <a:tailEnd/>
          </a:ln>
        </p:spPr>
        <p:txBody>
          <a:bodyPr wrap="none" anchor="ctr"/>
          <a:lstStyle/>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Web server</a:t>
            </a:r>
          </a:p>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(port 80)</a:t>
            </a:r>
          </a:p>
        </p:txBody>
      </p:sp>
      <p:sp>
        <p:nvSpPr>
          <p:cNvPr id="10248" name="Text Box 7"/>
          <p:cNvSpPr txBox="1">
            <a:spLocks noChangeArrowheads="1"/>
          </p:cNvSpPr>
          <p:nvPr/>
        </p:nvSpPr>
        <p:spPr bwMode="auto">
          <a:xfrm>
            <a:off x="541338" y="1792288"/>
            <a:ext cx="1363662"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buClrTx/>
              <a:buFontTx/>
              <a:buNone/>
            </a:pPr>
            <a:r>
              <a:rPr lang="en-CA" b="1">
                <a:solidFill>
                  <a:srgbClr val="000000"/>
                </a:solidFill>
              </a:rPr>
              <a:t>Client host</a:t>
            </a:r>
          </a:p>
        </p:txBody>
      </p:sp>
      <p:sp>
        <p:nvSpPr>
          <p:cNvPr id="10249" name="Text Box 8"/>
          <p:cNvSpPr txBox="1">
            <a:spLocks noChangeArrowheads="1"/>
          </p:cNvSpPr>
          <p:nvPr/>
        </p:nvSpPr>
        <p:spPr bwMode="auto">
          <a:xfrm>
            <a:off x="5207000" y="1335088"/>
            <a:ext cx="2895600"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buClrTx/>
              <a:buFontTx/>
              <a:buNone/>
            </a:pPr>
            <a:r>
              <a:rPr lang="en-CA" b="1">
                <a:solidFill>
                  <a:srgbClr val="000000"/>
                </a:solidFill>
              </a:rPr>
              <a:t>Server host </a:t>
            </a:r>
            <a:r>
              <a:rPr lang="en-CA" b="1">
                <a:solidFill>
                  <a:srgbClr val="009900"/>
                </a:solidFill>
              </a:rPr>
              <a:t>128.100.3.40</a:t>
            </a:r>
            <a:r>
              <a:rPr lang="en-CA">
                <a:solidFill>
                  <a:srgbClr val="000000"/>
                </a:solidFill>
              </a:rPr>
              <a:t> </a:t>
            </a:r>
          </a:p>
        </p:txBody>
      </p:sp>
      <p:sp>
        <p:nvSpPr>
          <p:cNvPr id="10250" name="Line 9"/>
          <p:cNvSpPr>
            <a:spLocks noChangeShapeType="1"/>
          </p:cNvSpPr>
          <p:nvPr/>
        </p:nvSpPr>
        <p:spPr bwMode="auto">
          <a:xfrm>
            <a:off x="1698625" y="2698750"/>
            <a:ext cx="3429000" cy="1588"/>
          </a:xfrm>
          <a:prstGeom prst="line">
            <a:avLst/>
          </a:prstGeom>
          <a:noFill/>
          <a:ln w="2556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0251" name="Oval 10"/>
          <p:cNvSpPr>
            <a:spLocks noChangeArrowheads="1"/>
          </p:cNvSpPr>
          <p:nvPr/>
        </p:nvSpPr>
        <p:spPr bwMode="auto">
          <a:xfrm>
            <a:off x="6499225" y="2774950"/>
            <a:ext cx="1746250" cy="796925"/>
          </a:xfrm>
          <a:prstGeom prst="ellipse">
            <a:avLst/>
          </a:prstGeom>
          <a:solidFill>
            <a:srgbClr val="FFFFFF"/>
          </a:solidFill>
          <a:ln w="12600">
            <a:solidFill>
              <a:srgbClr val="000000"/>
            </a:solidFill>
            <a:miter lim="800000"/>
            <a:headEnd/>
            <a:tailEnd/>
          </a:ln>
        </p:spPr>
        <p:txBody>
          <a:bodyPr wrap="none" anchor="ctr"/>
          <a:lstStyle/>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Echo server</a:t>
            </a:r>
          </a:p>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(port 7)</a:t>
            </a:r>
          </a:p>
        </p:txBody>
      </p:sp>
      <p:sp>
        <p:nvSpPr>
          <p:cNvPr id="12299" name="Text Box 11"/>
          <p:cNvSpPr txBox="1">
            <a:spLocks noChangeArrowheads="1"/>
          </p:cNvSpPr>
          <p:nvPr/>
        </p:nvSpPr>
        <p:spPr bwMode="auto">
          <a:xfrm>
            <a:off x="1935163" y="1647825"/>
            <a:ext cx="2935287" cy="1008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a:buClrTx/>
              <a:buFontTx/>
              <a:buNone/>
            </a:pPr>
            <a:r>
              <a:rPr lang="en-CA" sz="2000" b="1">
                <a:solidFill>
                  <a:srgbClr val="000000"/>
                </a:solidFill>
              </a:rPr>
              <a:t>Service request for</a:t>
            </a:r>
          </a:p>
          <a:p>
            <a:pPr algn="ctr">
              <a:buClrTx/>
              <a:buFontTx/>
              <a:buNone/>
            </a:pPr>
            <a:r>
              <a:rPr lang="en-CA" sz="2000" b="1">
                <a:solidFill>
                  <a:srgbClr val="009900"/>
                </a:solidFill>
              </a:rPr>
              <a:t>128.100.3.40 </a:t>
            </a:r>
            <a:r>
              <a:rPr lang="en-CA" sz="2000" b="1">
                <a:solidFill>
                  <a:srgbClr val="000000"/>
                </a:solidFill>
              </a:rPr>
              <a:t>:</a:t>
            </a:r>
            <a:r>
              <a:rPr lang="en-CA" sz="2000" b="1">
                <a:solidFill>
                  <a:srgbClr val="0000FF"/>
                </a:solidFill>
              </a:rPr>
              <a:t>80</a:t>
            </a:r>
          </a:p>
          <a:p>
            <a:pPr algn="ctr">
              <a:buClrTx/>
              <a:buFontTx/>
              <a:buNone/>
            </a:pPr>
            <a:r>
              <a:rPr lang="en-CA" sz="2000" b="1">
                <a:solidFill>
                  <a:srgbClr val="000000"/>
                </a:solidFill>
              </a:rPr>
              <a:t>(i.e., the Web server)</a:t>
            </a:r>
          </a:p>
        </p:txBody>
      </p:sp>
      <p:sp>
        <p:nvSpPr>
          <p:cNvPr id="12300" name="Line 12"/>
          <p:cNvSpPr>
            <a:spLocks noChangeShapeType="1"/>
          </p:cNvSpPr>
          <p:nvPr/>
        </p:nvSpPr>
        <p:spPr bwMode="auto">
          <a:xfrm flipV="1">
            <a:off x="6118225" y="2390775"/>
            <a:ext cx="457200" cy="234950"/>
          </a:xfrm>
          <a:prstGeom prst="line">
            <a:avLst/>
          </a:prstGeom>
          <a:noFill/>
          <a:ln w="50760">
            <a:solidFill>
              <a:srgbClr val="0000FF"/>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2301" name="Oval 13"/>
          <p:cNvSpPr>
            <a:spLocks noChangeArrowheads="1"/>
          </p:cNvSpPr>
          <p:nvPr/>
        </p:nvSpPr>
        <p:spPr bwMode="auto">
          <a:xfrm>
            <a:off x="6484938" y="4754563"/>
            <a:ext cx="1746250" cy="796925"/>
          </a:xfrm>
          <a:prstGeom prst="ellipse">
            <a:avLst/>
          </a:prstGeom>
          <a:solidFill>
            <a:srgbClr val="FFFFFF"/>
          </a:solidFill>
          <a:ln w="12600">
            <a:solidFill>
              <a:srgbClr val="000000"/>
            </a:solidFill>
            <a:miter lim="800000"/>
            <a:headEnd/>
            <a:tailEnd/>
          </a:ln>
        </p:spPr>
        <p:txBody>
          <a:bodyPr wrap="none" anchor="ctr"/>
          <a:lstStyle/>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Web server</a:t>
            </a:r>
          </a:p>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(port 80)</a:t>
            </a:r>
          </a:p>
        </p:txBody>
      </p:sp>
      <p:sp>
        <p:nvSpPr>
          <p:cNvPr id="12302" name="Line 14"/>
          <p:cNvSpPr>
            <a:spLocks noChangeShapeType="1"/>
          </p:cNvSpPr>
          <p:nvPr/>
        </p:nvSpPr>
        <p:spPr bwMode="auto">
          <a:xfrm>
            <a:off x="1698625" y="5626100"/>
            <a:ext cx="3429000" cy="1588"/>
          </a:xfrm>
          <a:prstGeom prst="line">
            <a:avLst/>
          </a:prstGeom>
          <a:noFill/>
          <a:ln w="25560">
            <a:solidFill>
              <a:srgbClr val="0000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2303" name="Oval 15"/>
          <p:cNvSpPr>
            <a:spLocks noChangeArrowheads="1"/>
          </p:cNvSpPr>
          <p:nvPr/>
        </p:nvSpPr>
        <p:spPr bwMode="auto">
          <a:xfrm>
            <a:off x="6499225" y="5702300"/>
            <a:ext cx="1746250" cy="796925"/>
          </a:xfrm>
          <a:prstGeom prst="ellipse">
            <a:avLst/>
          </a:prstGeom>
          <a:solidFill>
            <a:srgbClr val="FFFFFF"/>
          </a:solidFill>
          <a:ln w="12600">
            <a:solidFill>
              <a:srgbClr val="000000"/>
            </a:solidFill>
            <a:miter lim="800000"/>
            <a:headEnd/>
            <a:tailEnd/>
          </a:ln>
        </p:spPr>
        <p:txBody>
          <a:bodyPr wrap="none" anchor="ctr"/>
          <a:lstStyle/>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Echo server</a:t>
            </a:r>
          </a:p>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(port 7)</a:t>
            </a:r>
          </a:p>
        </p:txBody>
      </p:sp>
      <p:sp>
        <p:nvSpPr>
          <p:cNvPr id="12304" name="Text Box 16"/>
          <p:cNvSpPr txBox="1">
            <a:spLocks noChangeArrowheads="1"/>
          </p:cNvSpPr>
          <p:nvPr/>
        </p:nvSpPr>
        <p:spPr bwMode="auto">
          <a:xfrm>
            <a:off x="1955800" y="4605338"/>
            <a:ext cx="2725738" cy="1008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ＭＳ Ｐゴシック" charset="0"/>
                <a:cs typeface="Arial"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Arial" charset="0"/>
                <a:cs typeface="Arial" charset="0"/>
              </a:defRPr>
            </a:lvl9pPr>
          </a:lstStyle>
          <a:p>
            <a:pPr algn="ctr">
              <a:buClrTx/>
              <a:buFontTx/>
              <a:buNone/>
            </a:pPr>
            <a:r>
              <a:rPr lang="en-CA" sz="2000" b="1">
                <a:solidFill>
                  <a:srgbClr val="000000"/>
                </a:solidFill>
              </a:rPr>
              <a:t>Service request for</a:t>
            </a:r>
          </a:p>
          <a:p>
            <a:pPr algn="ctr">
              <a:buClrTx/>
              <a:buFontTx/>
              <a:buNone/>
            </a:pPr>
            <a:r>
              <a:rPr lang="en-CA" sz="2000" b="1">
                <a:solidFill>
                  <a:srgbClr val="009900"/>
                </a:solidFill>
              </a:rPr>
              <a:t>128.100.3.40 </a:t>
            </a:r>
            <a:r>
              <a:rPr lang="en-CA" sz="2000" b="1">
                <a:solidFill>
                  <a:srgbClr val="000000"/>
                </a:solidFill>
              </a:rPr>
              <a:t>:</a:t>
            </a:r>
            <a:r>
              <a:rPr lang="en-CA" sz="2000" b="1">
                <a:solidFill>
                  <a:srgbClr val="FF3300"/>
                </a:solidFill>
              </a:rPr>
              <a:t>7</a:t>
            </a:r>
          </a:p>
          <a:p>
            <a:pPr algn="ctr">
              <a:buClrTx/>
              <a:buFontTx/>
              <a:buNone/>
            </a:pPr>
            <a:r>
              <a:rPr lang="en-CA" sz="2000" b="1">
                <a:solidFill>
                  <a:srgbClr val="000000"/>
                </a:solidFill>
              </a:rPr>
              <a:t>(i.e., the echo server)</a:t>
            </a:r>
          </a:p>
        </p:txBody>
      </p:sp>
      <p:sp>
        <p:nvSpPr>
          <p:cNvPr id="12305" name="Line 17"/>
          <p:cNvSpPr>
            <a:spLocks noChangeShapeType="1"/>
          </p:cNvSpPr>
          <p:nvPr/>
        </p:nvSpPr>
        <p:spPr bwMode="auto">
          <a:xfrm>
            <a:off x="6108700" y="5694363"/>
            <a:ext cx="457200" cy="228600"/>
          </a:xfrm>
          <a:prstGeom prst="line">
            <a:avLst/>
          </a:prstGeom>
          <a:noFill/>
          <a:ln w="50760">
            <a:solidFill>
              <a:srgbClr val="FF3300"/>
            </a:solidFill>
            <a:miter lim="800000"/>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10259" name="Oval 18"/>
          <p:cNvSpPr>
            <a:spLocks noChangeArrowheads="1"/>
          </p:cNvSpPr>
          <p:nvPr/>
        </p:nvSpPr>
        <p:spPr bwMode="auto">
          <a:xfrm>
            <a:off x="5127625" y="2470150"/>
            <a:ext cx="1066800" cy="457200"/>
          </a:xfrm>
          <a:prstGeom prst="ellipse">
            <a:avLst/>
          </a:prstGeom>
          <a:solidFill>
            <a:srgbClr val="FFFFFF"/>
          </a:solidFill>
          <a:ln w="25560">
            <a:solidFill>
              <a:srgbClr val="000000"/>
            </a:solidFill>
            <a:miter lim="800000"/>
            <a:headEnd/>
            <a:tailEnd/>
          </a:ln>
        </p:spPr>
        <p:txBody>
          <a:bodyPr wrap="none" lIns="90000" tIns="46800" rIns="90000" bIns="46800" anchor="ctr"/>
          <a:lstStyle/>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OS</a:t>
            </a:r>
          </a:p>
        </p:txBody>
      </p:sp>
      <p:sp>
        <p:nvSpPr>
          <p:cNvPr id="12307" name="Oval 19"/>
          <p:cNvSpPr>
            <a:spLocks noChangeArrowheads="1"/>
          </p:cNvSpPr>
          <p:nvPr/>
        </p:nvSpPr>
        <p:spPr bwMode="auto">
          <a:xfrm>
            <a:off x="5127625" y="5397500"/>
            <a:ext cx="1066800" cy="457200"/>
          </a:xfrm>
          <a:prstGeom prst="ellipse">
            <a:avLst/>
          </a:prstGeom>
          <a:solidFill>
            <a:srgbClr val="FFFFFF"/>
          </a:solidFill>
          <a:ln w="25560">
            <a:solidFill>
              <a:srgbClr val="000000"/>
            </a:solidFill>
            <a:miter lim="800000"/>
            <a:headEnd/>
            <a:tailEnd/>
          </a:ln>
        </p:spPr>
        <p:txBody>
          <a:bodyPr wrap="none" lIns="90000" tIns="46800" rIns="90000" bIns="46800" anchor="ctr"/>
          <a:lstStyle/>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OS</a:t>
            </a:r>
          </a:p>
        </p:txBody>
      </p:sp>
      <p:sp>
        <p:nvSpPr>
          <p:cNvPr id="10261" name="Oval 20"/>
          <p:cNvSpPr>
            <a:spLocks noChangeArrowheads="1"/>
          </p:cNvSpPr>
          <p:nvPr/>
        </p:nvSpPr>
        <p:spPr bwMode="auto">
          <a:xfrm>
            <a:off x="855663" y="2566988"/>
            <a:ext cx="746125" cy="334962"/>
          </a:xfrm>
          <a:prstGeom prst="ellipse">
            <a:avLst/>
          </a:prstGeom>
          <a:solidFill>
            <a:srgbClr val="FFFFFF"/>
          </a:solidFill>
          <a:ln w="12600">
            <a:solidFill>
              <a:srgbClr val="000000"/>
            </a:solidFill>
            <a:miter lim="800000"/>
            <a:headEnd/>
            <a:tailEnd/>
          </a:ln>
        </p:spPr>
        <p:txBody>
          <a:bodyPr wrap="none" anchor="ctr">
            <a:spAutoFit/>
          </a:bodyPr>
          <a:lstStyle/>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Client</a:t>
            </a:r>
          </a:p>
        </p:txBody>
      </p:sp>
      <p:sp>
        <p:nvSpPr>
          <p:cNvPr id="12309" name="Oval 21"/>
          <p:cNvSpPr>
            <a:spLocks noChangeArrowheads="1"/>
          </p:cNvSpPr>
          <p:nvPr/>
        </p:nvSpPr>
        <p:spPr bwMode="auto">
          <a:xfrm>
            <a:off x="855663" y="5494338"/>
            <a:ext cx="746125" cy="334962"/>
          </a:xfrm>
          <a:prstGeom prst="ellipse">
            <a:avLst/>
          </a:prstGeom>
          <a:solidFill>
            <a:srgbClr val="FFFFFF"/>
          </a:solidFill>
          <a:ln w="12600">
            <a:solidFill>
              <a:srgbClr val="000000"/>
            </a:solidFill>
            <a:miter lim="800000"/>
            <a:headEnd/>
            <a:tailEnd/>
          </a:ln>
        </p:spPr>
        <p:txBody>
          <a:bodyPr wrap="none" anchor="ctr">
            <a:spAutoFit/>
          </a:bodyPr>
          <a:lstStyle/>
          <a:p>
            <a:pPr algn="ctr" eaLnBrk="0" hangingPunc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CA" sz="1600" b="1">
                <a:solidFill>
                  <a:srgbClr val="000000"/>
                </a:solidFill>
              </a:rPr>
              <a:t>Client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229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additive="repl">
                                        <p:cTn id="10" dur="1" fill="hold">
                                          <p:stCondLst>
                                            <p:cond delay="0"/>
                                          </p:stCondLst>
                                        </p:cTn>
                                        <p:tgtEl>
                                          <p:spTgt spid="12300"/>
                                        </p:tgtEl>
                                        <p:attrNameLst>
                                          <p:attrName>style.visibility</p:attrName>
                                        </p:attrNameLst>
                                      </p:cBhvr>
                                      <p:to>
                                        <p:strVal val="visible"/>
                                      </p:to>
                                    </p:set>
                                    <p:animEffect transition="in" filter="wipe(left)">
                                      <p:cBhvr additive="repl">
                                        <p:cTn id="11" dur="500"/>
                                        <p:tgtEl>
                                          <p:spTgt spid="1230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fill="hold" grpId="0" nodeType="clickEffect">
                                  <p:stCondLst>
                                    <p:cond delay="0"/>
                                  </p:stCondLst>
                                  <p:childTnLst>
                                    <p:set>
                                      <p:cBhvr additive="repl">
                                        <p:cTn id="15" dur="1" fill="hold">
                                          <p:stCondLst>
                                            <p:cond delay="0"/>
                                          </p:stCondLst>
                                        </p:cTn>
                                        <p:tgtEl>
                                          <p:spTgt spid="12291"/>
                                        </p:tgtEl>
                                        <p:attrNameLst>
                                          <p:attrName>style.visibility</p:attrName>
                                        </p:attrNameLst>
                                      </p:cBhvr>
                                      <p:to>
                                        <p:strVal val="visible"/>
                                      </p:to>
                                    </p:set>
                                  </p:childTnLst>
                                </p:cTn>
                              </p:par>
                              <p:par>
                                <p:cTn id="16" presetID="1" presetClass="entr" fill="hold" grpId="0" nodeType="withEffect">
                                  <p:stCondLst>
                                    <p:cond delay="0"/>
                                  </p:stCondLst>
                                  <p:childTnLst>
                                    <p:set>
                                      <p:cBhvr additive="repl">
                                        <p:cTn id="17" dur="1" fill="hold">
                                          <p:stCondLst>
                                            <p:cond delay="0"/>
                                          </p:stCondLst>
                                        </p:cTn>
                                        <p:tgtEl>
                                          <p:spTgt spid="12292"/>
                                        </p:tgtEl>
                                        <p:attrNameLst>
                                          <p:attrName>style.visibility</p:attrName>
                                        </p:attrNameLst>
                                      </p:cBhvr>
                                      <p:to>
                                        <p:strVal val="visible"/>
                                      </p:to>
                                    </p:set>
                                  </p:childTnLst>
                                </p:cTn>
                              </p:par>
                              <p:par>
                                <p:cTn id="18" presetID="1" presetClass="entr" fill="hold" nodeType="withEffect">
                                  <p:stCondLst>
                                    <p:cond delay="0"/>
                                  </p:stCondLst>
                                  <p:childTnLst>
                                    <p:set>
                                      <p:cBhvr additive="repl">
                                        <p:cTn id="19" dur="1" fill="hold">
                                          <p:stCondLst>
                                            <p:cond delay="0"/>
                                          </p:stCondLst>
                                        </p:cTn>
                                        <p:tgtEl>
                                          <p:spTgt spid="12301"/>
                                        </p:tgtEl>
                                        <p:attrNameLst>
                                          <p:attrName>style.visibility</p:attrName>
                                        </p:attrNameLst>
                                      </p:cBhvr>
                                      <p:to>
                                        <p:strVal val="visible"/>
                                      </p:to>
                                    </p:set>
                                  </p:childTnLst>
                                </p:cTn>
                              </p:par>
                              <p:par>
                                <p:cTn id="20" presetID="1" presetClass="entr" fill="hold" grpId="0" nodeType="withEffect">
                                  <p:stCondLst>
                                    <p:cond delay="0"/>
                                  </p:stCondLst>
                                  <p:childTnLst>
                                    <p:set>
                                      <p:cBhvr additive="repl">
                                        <p:cTn id="21" dur="1" fill="hold">
                                          <p:stCondLst>
                                            <p:cond delay="0"/>
                                          </p:stCondLst>
                                        </p:cTn>
                                        <p:tgtEl>
                                          <p:spTgt spid="12302"/>
                                        </p:tgtEl>
                                        <p:attrNameLst>
                                          <p:attrName>style.visibility</p:attrName>
                                        </p:attrNameLst>
                                      </p:cBhvr>
                                      <p:to>
                                        <p:strVal val="visible"/>
                                      </p:to>
                                    </p:set>
                                  </p:childTnLst>
                                </p:cTn>
                              </p:par>
                              <p:par>
                                <p:cTn id="22" presetID="1" presetClass="entr" fill="hold" nodeType="withEffect">
                                  <p:stCondLst>
                                    <p:cond delay="0"/>
                                  </p:stCondLst>
                                  <p:childTnLst>
                                    <p:set>
                                      <p:cBhvr additive="repl">
                                        <p:cTn id="23" dur="1" fill="hold">
                                          <p:stCondLst>
                                            <p:cond delay="0"/>
                                          </p:stCondLst>
                                        </p:cTn>
                                        <p:tgtEl>
                                          <p:spTgt spid="12303"/>
                                        </p:tgtEl>
                                        <p:attrNameLst>
                                          <p:attrName>style.visibility</p:attrName>
                                        </p:attrNameLst>
                                      </p:cBhvr>
                                      <p:to>
                                        <p:strVal val="visible"/>
                                      </p:to>
                                    </p:set>
                                  </p:childTnLst>
                                </p:cTn>
                              </p:par>
                              <p:par>
                                <p:cTn id="24" presetID="1" presetClass="entr" fill="hold" nodeType="withEffect">
                                  <p:stCondLst>
                                    <p:cond delay="0"/>
                                  </p:stCondLst>
                                  <p:childTnLst>
                                    <p:set>
                                      <p:cBhvr additive="repl">
                                        <p:cTn id="25" dur="1" fill="hold">
                                          <p:stCondLst>
                                            <p:cond delay="0"/>
                                          </p:stCondLst>
                                        </p:cTn>
                                        <p:tgtEl>
                                          <p:spTgt spid="12307"/>
                                        </p:tgtEl>
                                        <p:attrNameLst>
                                          <p:attrName>style.visibility</p:attrName>
                                        </p:attrNameLst>
                                      </p:cBhvr>
                                      <p:to>
                                        <p:strVal val="visible"/>
                                      </p:to>
                                    </p:set>
                                  </p:childTnLst>
                                </p:cTn>
                              </p:par>
                              <p:par>
                                <p:cTn id="26" presetID="1" presetClass="entr" fill="hold" nodeType="withEffect">
                                  <p:stCondLst>
                                    <p:cond delay="0"/>
                                  </p:stCondLst>
                                  <p:childTnLst>
                                    <p:set>
                                      <p:cBhvr additive="repl">
                                        <p:cTn id="27" dur="1" fill="hold">
                                          <p:stCondLst>
                                            <p:cond delay="0"/>
                                          </p:stCondLst>
                                        </p:cTn>
                                        <p:tgtEl>
                                          <p:spTgt spid="12309"/>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fill="hold" nodeType="clickEffect">
                                  <p:stCondLst>
                                    <p:cond delay="0"/>
                                  </p:stCondLst>
                                  <p:childTnLst>
                                    <p:set>
                                      <p:cBhvr additive="repl">
                                        <p:cTn id="31" dur="1" fill="hold">
                                          <p:stCondLst>
                                            <p:cond delay="0"/>
                                          </p:stCondLst>
                                        </p:cTn>
                                        <p:tgtEl>
                                          <p:spTgt spid="12304"/>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additive="repl">
                                        <p:cTn id="35" dur="1" fill="hold">
                                          <p:stCondLst>
                                            <p:cond delay="0"/>
                                          </p:stCondLst>
                                        </p:cTn>
                                        <p:tgtEl>
                                          <p:spTgt spid="12305"/>
                                        </p:tgtEl>
                                        <p:attrNameLst>
                                          <p:attrName>style.visibility</p:attrName>
                                        </p:attrNameLst>
                                      </p:cBhvr>
                                      <p:to>
                                        <p:strVal val="visible"/>
                                      </p:to>
                                    </p:set>
                                    <p:animEffect transition="in" filter="wipe(left)">
                                      <p:cBhvr additive="repl">
                                        <p:cTn id="36" dur="500"/>
                                        <p:tgtEl>
                                          <p:spTgt spid="123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nimBg="1"/>
      <p:bldP spid="12292" grpId="0" animBg="1"/>
      <p:bldP spid="12300" grpId="0" animBg="1"/>
      <p:bldP spid="12302" grpId="0" animBg="1"/>
      <p:bldP spid="12305" grpId="0" animBg="1"/>
    </p:bld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4942</TotalTime>
  <Words>2011</Words>
  <Application>Microsoft Macintosh PowerPoint</Application>
  <PresentationFormat>On-screen Show (4:3)</PresentationFormat>
  <Paragraphs>353</Paragraphs>
  <Slides>28</Slides>
  <Notes>28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Arial-BoldMT</vt:lpstr>
      <vt:lpstr>Calibri</vt:lpstr>
      <vt:lpstr>Comic Sans MS</vt:lpstr>
      <vt:lpstr>Courier New</vt:lpstr>
      <vt:lpstr>ＭＳ Ｐゴシック</vt:lpstr>
      <vt:lpstr>Times New Roman</vt:lpstr>
      <vt:lpstr>Wingdings</vt:lpstr>
      <vt:lpstr>Arial</vt:lpstr>
      <vt:lpstr>Office Theme</vt:lpstr>
      <vt:lpstr> Tutorial on Socket Programming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Socket Parameters</vt:lpstr>
      <vt:lpstr>PowerPoint Presentation</vt:lpstr>
      <vt:lpstr>Important Functions for Client Program</vt:lpstr>
      <vt:lpstr>PowerPoint Presentation</vt:lpstr>
      <vt:lpstr>PowerPoint Presentation</vt:lpstr>
      <vt:lpstr>PowerPoint Presentation</vt:lpstr>
      <vt:lpstr>PowerPoint Presentation</vt:lpstr>
      <vt:lpstr>PowerPoint Presentation</vt:lpstr>
      <vt:lpstr>PowerPoint Presentation</vt:lpstr>
      <vt:lpstr>Important Functions for Server Program </vt:lpstr>
      <vt:lpstr>PowerPoint Presentation</vt:lpstr>
      <vt:lpstr>PowerPoint Presentation</vt:lpstr>
      <vt:lpstr>Server Operation</vt:lpstr>
      <vt:lpstr>PowerPoint Presentation</vt:lpstr>
      <vt:lpstr>Supporting Function Calls</vt:lpstr>
      <vt:lpstr>Useful Structures</vt:lpstr>
      <vt:lpstr>Other useful stuff…</vt:lpstr>
      <vt:lpstr>PowerPoint Presentation</vt:lpstr>
      <vt:lpstr>Socket types</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Yashar Ganjali</dc:creator>
  <cp:lastModifiedBy>Hao Wang</cp:lastModifiedBy>
  <cp:revision>471</cp:revision>
  <cp:lastPrinted>1601-01-01T00:00:00Z</cp:lastPrinted>
  <dcterms:created xsi:type="dcterms:W3CDTF">2007-08-24T00:51:04Z</dcterms:created>
  <dcterms:modified xsi:type="dcterms:W3CDTF">2016-09-16T18:11:13Z</dcterms:modified>
</cp:coreProperties>
</file>