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4"/>
  </p:notesMasterIdLst>
  <p:handoutMasterIdLst>
    <p:handoutMasterId r:id="rId105"/>
  </p:handoutMasterIdLst>
  <p:sldIdLst>
    <p:sldId id="307" r:id="rId2"/>
    <p:sldId id="360" r:id="rId3"/>
    <p:sldId id="361" r:id="rId4"/>
    <p:sldId id="362" r:id="rId5"/>
    <p:sldId id="363" r:id="rId6"/>
    <p:sldId id="365" r:id="rId7"/>
    <p:sldId id="364" r:id="rId8"/>
    <p:sldId id="727" r:id="rId9"/>
    <p:sldId id="684" r:id="rId10"/>
    <p:sldId id="731" r:id="rId11"/>
    <p:sldId id="1780" r:id="rId12"/>
    <p:sldId id="267" r:id="rId13"/>
    <p:sldId id="275" r:id="rId14"/>
    <p:sldId id="265" r:id="rId15"/>
    <p:sldId id="303" r:id="rId16"/>
    <p:sldId id="264" r:id="rId17"/>
    <p:sldId id="1789" r:id="rId18"/>
    <p:sldId id="281" r:id="rId19"/>
    <p:sldId id="282" r:id="rId20"/>
    <p:sldId id="1790" r:id="rId21"/>
    <p:sldId id="390" r:id="rId22"/>
    <p:sldId id="1791" r:id="rId23"/>
    <p:sldId id="1792" r:id="rId24"/>
    <p:sldId id="352" r:id="rId25"/>
    <p:sldId id="1793" r:id="rId26"/>
    <p:sldId id="357" r:id="rId27"/>
    <p:sldId id="359" r:id="rId28"/>
    <p:sldId id="323" r:id="rId29"/>
    <p:sldId id="324" r:id="rId30"/>
    <p:sldId id="1794" r:id="rId31"/>
    <p:sldId id="1795" r:id="rId32"/>
    <p:sldId id="1796" r:id="rId33"/>
    <p:sldId id="326" r:id="rId34"/>
    <p:sldId id="327" r:id="rId35"/>
    <p:sldId id="1797" r:id="rId36"/>
    <p:sldId id="329" r:id="rId37"/>
    <p:sldId id="331" r:id="rId38"/>
    <p:sldId id="1798" r:id="rId39"/>
    <p:sldId id="1799" r:id="rId40"/>
    <p:sldId id="1800" r:id="rId41"/>
    <p:sldId id="1801" r:id="rId42"/>
    <p:sldId id="366" r:id="rId43"/>
    <p:sldId id="367" r:id="rId44"/>
    <p:sldId id="368" r:id="rId45"/>
    <p:sldId id="369" r:id="rId46"/>
    <p:sldId id="370" r:id="rId47"/>
    <p:sldId id="372" r:id="rId48"/>
    <p:sldId id="373" r:id="rId49"/>
    <p:sldId id="374" r:id="rId50"/>
    <p:sldId id="440" r:id="rId51"/>
    <p:sldId id="376" r:id="rId52"/>
    <p:sldId id="436" r:id="rId53"/>
    <p:sldId id="385" r:id="rId54"/>
    <p:sldId id="435" r:id="rId55"/>
    <p:sldId id="387" r:id="rId56"/>
    <p:sldId id="388" r:id="rId57"/>
    <p:sldId id="389" r:id="rId58"/>
    <p:sldId id="391" r:id="rId59"/>
    <p:sldId id="394" r:id="rId60"/>
    <p:sldId id="395" r:id="rId61"/>
    <p:sldId id="396" r:id="rId62"/>
    <p:sldId id="397" r:id="rId63"/>
    <p:sldId id="404" r:id="rId64"/>
    <p:sldId id="438" r:id="rId65"/>
    <p:sldId id="411" r:id="rId66"/>
    <p:sldId id="412" r:id="rId67"/>
    <p:sldId id="429" r:id="rId68"/>
    <p:sldId id="430" r:id="rId69"/>
    <p:sldId id="431" r:id="rId70"/>
    <p:sldId id="434" r:id="rId71"/>
    <p:sldId id="309" r:id="rId72"/>
    <p:sldId id="310" r:id="rId73"/>
    <p:sldId id="311" r:id="rId74"/>
    <p:sldId id="312" r:id="rId75"/>
    <p:sldId id="455" r:id="rId76"/>
    <p:sldId id="328" r:id="rId77"/>
    <p:sldId id="332" r:id="rId78"/>
    <p:sldId id="333" r:id="rId79"/>
    <p:sldId id="334" r:id="rId80"/>
    <p:sldId id="335" r:id="rId81"/>
    <p:sldId id="441" r:id="rId82"/>
    <p:sldId id="442" r:id="rId83"/>
    <p:sldId id="443" r:id="rId84"/>
    <p:sldId id="444" r:id="rId85"/>
    <p:sldId id="445" r:id="rId86"/>
    <p:sldId id="446" r:id="rId87"/>
    <p:sldId id="447" r:id="rId88"/>
    <p:sldId id="343" r:id="rId89"/>
    <p:sldId id="344" r:id="rId90"/>
    <p:sldId id="345" r:id="rId91"/>
    <p:sldId id="346" r:id="rId92"/>
    <p:sldId id="347" r:id="rId93"/>
    <p:sldId id="348" r:id="rId94"/>
    <p:sldId id="448" r:id="rId95"/>
    <p:sldId id="449" r:id="rId96"/>
    <p:sldId id="450" r:id="rId97"/>
    <p:sldId id="451" r:id="rId98"/>
    <p:sldId id="452" r:id="rId99"/>
    <p:sldId id="453" r:id="rId100"/>
    <p:sldId id="454" r:id="rId101"/>
    <p:sldId id="439" r:id="rId102"/>
    <p:sldId id="356" r:id="rId103"/>
  </p:sldIdLst>
  <p:sldSz cx="9144000" cy="6858000" type="screen4x3"/>
  <p:notesSz cx="7315200" cy="9601200"/>
  <p:custDataLst>
    <p:tags r:id="rId10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900"/>
    <a:srgbClr val="F9DBF8"/>
    <a:srgbClr val="FF66FF"/>
    <a:srgbClr val="FF7C8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58360" autoAdjust="0"/>
  </p:normalViewPr>
  <p:slideViewPr>
    <p:cSldViewPr>
      <p:cViewPr varScale="1">
        <p:scale>
          <a:sx n="125" d="100"/>
          <a:sy n="125" d="100"/>
        </p:scale>
        <p:origin x="16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4756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2/3/20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74799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2/3/20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1312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532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96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6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2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69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81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87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Removed unneeded functionality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37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group of people implemented all these in p4.</a:t>
            </a:r>
          </a:p>
          <a:p>
            <a:endParaRPr lang="en-US" dirty="0"/>
          </a:p>
          <a:p>
            <a:r>
              <a:rPr lang="en-US" dirty="0"/>
              <a:t>Many people will comment most of these out. Then compile, and no need to worry about them.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2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0874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99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43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66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27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2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71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51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4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50DDE-FB4F-4142-971F-1DB3577D0AA6}" type="slidenum">
              <a:rPr lang="en-US"/>
              <a:pPr/>
              <a:t>45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76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A564-B5A9-1B48-9539-F4CC86F953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18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6CBF4-C737-4B1B-BB3B-8D3EB5D7701A}" type="slidenum">
              <a:rPr lang="en-US"/>
              <a:pPr/>
              <a:t>47</a:t>
            </a:fld>
            <a:endParaRPr lang="en-US"/>
          </a:p>
        </p:txBody>
      </p:sp>
      <p:sp>
        <p:nvSpPr>
          <p:cNvPr id="109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8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8EDDC-F8BF-4A8D-8F0D-44284798F6CE}" type="slidenum">
              <a:rPr lang="en-US"/>
              <a:pPr/>
              <a:t>48</a:t>
            </a:fld>
            <a:endParaRPr lang="en-US"/>
          </a:p>
        </p:txBody>
      </p:sp>
      <p:sp>
        <p:nvSpPr>
          <p:cNvPr id="120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71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2B72F-EDBE-4942-8CD1-994554FEB9C7}" type="slidenum">
              <a:rPr lang="en-US"/>
              <a:pPr/>
              <a:t>49</a:t>
            </a:fld>
            <a:endParaRPr lang="en-US"/>
          </a:p>
        </p:txBody>
      </p:sp>
      <p:sp>
        <p:nvSpPr>
          <p:cNvPr id="121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845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DF8DC9-4443-4238-81C8-B384CCCD31D5}" type="slidenum">
              <a:rPr lang="en-US"/>
              <a:pPr/>
              <a:t>50</a:t>
            </a:fld>
            <a:endParaRPr lang="en-US"/>
          </a:p>
        </p:txBody>
      </p:sp>
      <p:sp>
        <p:nvSpPr>
          <p:cNvPr id="121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19138"/>
            <a:ext cx="4800600" cy="3600450"/>
          </a:xfrm>
          <a:ln/>
        </p:spPr>
      </p:sp>
      <p:sp>
        <p:nvSpPr>
          <p:cNvPr id="121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34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969A5-5EA6-40A4-B280-5B5DABB13DBB}" type="slidenum">
              <a:rPr lang="en-US"/>
              <a:pPr/>
              <a:t>51</a:t>
            </a:fld>
            <a:endParaRPr lang="en-US"/>
          </a:p>
        </p:txBody>
      </p:sp>
      <p:sp>
        <p:nvSpPr>
          <p:cNvPr id="114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49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B81C6-7534-4C00-B739-ABFA2D16E4F2}" type="slidenum">
              <a:rPr lang="en-US"/>
              <a:pPr/>
              <a:t>53</a:t>
            </a:fld>
            <a:endParaRPr lang="en-US"/>
          </a:p>
        </p:txBody>
      </p:sp>
      <p:sp>
        <p:nvSpPr>
          <p:cNvPr id="122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2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Other definitions?</a:t>
            </a:r>
          </a:p>
          <a:p>
            <a:r>
              <a:rPr lang="en-US"/>
              <a:t>Why “100% throughput”?</a:t>
            </a:r>
          </a:p>
        </p:txBody>
      </p:sp>
    </p:spTree>
    <p:extLst>
      <p:ext uri="{BB962C8B-B14F-4D97-AF65-F5344CB8AC3E}">
        <p14:creationId xmlns:p14="http://schemas.microsoft.com/office/powerpoint/2010/main" val="1024151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F617B-3730-4234-BC4C-049C062D578C}" type="slidenum">
              <a:rPr lang="en-US"/>
              <a:pPr/>
              <a:t>54</a:t>
            </a:fld>
            <a:endParaRPr lang="en-US"/>
          </a:p>
        </p:txBody>
      </p:sp>
      <p:sp>
        <p:nvSpPr>
          <p:cNvPr id="127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54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44761-4068-41BB-9DD3-5AE859E97637}" type="slidenum">
              <a:rPr lang="en-US"/>
              <a:pPr/>
              <a:t>55</a:t>
            </a:fld>
            <a:endParaRPr lang="en-US"/>
          </a:p>
        </p:txBody>
      </p:sp>
      <p:sp>
        <p:nvSpPr>
          <p:cNvPr id="123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3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06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2F03A-3AD1-456B-B850-45B478D7BC9B}" type="slidenum">
              <a:rPr lang="en-US"/>
              <a:pPr/>
              <a:t>56</a:t>
            </a:fld>
            <a:endParaRPr lang="en-US"/>
          </a:p>
        </p:txBody>
      </p:sp>
      <p:sp>
        <p:nvSpPr>
          <p:cNvPr id="123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748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3FECF8-651C-4237-A997-EC4462BC0013}" type="slidenum">
              <a:rPr lang="en-US"/>
              <a:pPr/>
              <a:t>57</a:t>
            </a:fld>
            <a:endParaRPr lang="en-US"/>
          </a:p>
        </p:txBody>
      </p:sp>
      <p:sp>
        <p:nvSpPr>
          <p:cNvPr id="12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20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With software-defined network controllers, it seems like we should be able to do all of these, but that’s not true!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is a caveat here!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205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DFDB5A-6A11-4FC3-ABF6-762F770F3FC3}" type="slidenum">
              <a:rPr lang="en-US"/>
              <a:pPr/>
              <a:t>58</a:t>
            </a:fld>
            <a:endParaRPr lang="en-US"/>
          </a:p>
        </p:txBody>
      </p:sp>
      <p:sp>
        <p:nvSpPr>
          <p:cNvPr id="124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4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F617B-3730-4234-BC4C-049C062D578C}" type="slidenum">
              <a:rPr lang="en-US"/>
              <a:pPr/>
              <a:t>59</a:t>
            </a:fld>
            <a:endParaRPr lang="en-US"/>
          </a:p>
        </p:txBody>
      </p:sp>
      <p:sp>
        <p:nvSpPr>
          <p:cNvPr id="127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795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8EE7D-F797-4574-991A-71998B147DBA}" type="slidenum">
              <a:rPr lang="en-US"/>
              <a:pPr/>
              <a:t>60</a:t>
            </a:fld>
            <a:endParaRPr lang="en-US"/>
          </a:p>
        </p:txBody>
      </p:sp>
      <p:sp>
        <p:nvSpPr>
          <p:cNvPr id="125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5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908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652A6-69C2-4F23-9501-2661335CC23D}" type="slidenum">
              <a:rPr lang="en-US"/>
              <a:pPr/>
              <a:t>61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796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79D42-631F-4171-ADCF-5CF41F9746FD}" type="slidenum">
              <a:rPr lang="en-US"/>
              <a:pPr/>
              <a:t>62</a:t>
            </a:fld>
            <a:endParaRPr lang="en-US"/>
          </a:p>
        </p:txBody>
      </p:sp>
      <p:sp>
        <p:nvSpPr>
          <p:cNvPr id="125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5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96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690FB4-74D6-455A-8CF6-5698824FBF84}" type="slidenum">
              <a:rPr lang="en-US"/>
              <a:pPr/>
              <a:t>63</a:t>
            </a:fld>
            <a:endParaRPr lang="en-US"/>
          </a:p>
        </p:txBody>
      </p:sp>
      <p:sp>
        <p:nvSpPr>
          <p:cNvPr id="142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3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DBD81-00A1-4DC5-8C0C-0C7F404FB251}" type="slidenum">
              <a:rPr lang="en-US"/>
              <a:pPr/>
              <a:t>64</a:t>
            </a:fld>
            <a:endParaRPr lang="en-US"/>
          </a:p>
        </p:txBody>
      </p:sp>
      <p:sp>
        <p:nvSpPr>
          <p:cNvPr id="143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723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560FF-A2A4-4C2D-BAD0-1F70194F4171}" type="slidenum">
              <a:rPr lang="en-US"/>
              <a:pPr/>
              <a:t>65</a:t>
            </a:fld>
            <a:endParaRPr lang="en-US"/>
          </a:p>
        </p:txBody>
      </p:sp>
      <p:sp>
        <p:nvSpPr>
          <p:cNvPr id="127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587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50AF8-09E5-4105-AFC5-5AB7FE3087C6}" type="slidenum">
              <a:rPr lang="en-US"/>
              <a:pPr/>
              <a:t>66</a:t>
            </a:fld>
            <a:endParaRPr lang="en-US"/>
          </a:p>
        </p:txBody>
      </p:sp>
      <p:sp>
        <p:nvSpPr>
          <p:cNvPr id="128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57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74618-086F-4F53-A1A5-274879914FFF}" type="slidenum">
              <a:rPr lang="en-US"/>
              <a:pPr/>
              <a:t>67</a:t>
            </a:fld>
            <a:endParaRPr lang="en-US"/>
          </a:p>
        </p:txBody>
      </p:sp>
      <p:sp>
        <p:nvSpPr>
          <p:cNvPr id="128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28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9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  <a:p>
            <a:pPr rtl="0"/>
            <a:r>
              <a:rPr lang="en-US" dirty="0"/>
              <a:t>Traditionally: 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The chip doing the switching is built out of a fixed pipeline that processes different parts of the header.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Fixed function to keep it low cost and efficient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Example: 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VXLAN was introduced in 2010.</a:t>
            </a:r>
          </a:p>
          <a:p>
            <a:pPr rtl="0"/>
            <a:r>
              <a:rPr lang="en-US" dirty="0"/>
              <a:t>	- To separate tenants</a:t>
            </a:r>
          </a:p>
          <a:p>
            <a:pPr rtl="0"/>
            <a:r>
              <a:rPr lang="en-US" dirty="0"/>
              <a:t>2 pages description of the protocol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The software part can be implemented in a few days.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It took Cisco and VMWare 4.5 years to add the new entry in the pipeline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Not a complex application: the most profitable, and simple application took 4.5 years to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399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D86FB-382B-451B-B247-1F92485B7039}" type="slidenum">
              <a:rPr lang="en-US"/>
              <a:pPr/>
              <a:t>68</a:t>
            </a:fld>
            <a:endParaRPr lang="en-US"/>
          </a:p>
        </p:txBody>
      </p:sp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47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CD1A58-D08D-42AF-96AA-3DAB792055E7}" type="slidenum">
              <a:rPr lang="en-US"/>
              <a:pPr/>
              <a:t>69</a:t>
            </a:fld>
            <a:endParaRPr lang="en-US"/>
          </a:p>
        </p:txBody>
      </p:sp>
      <p:sp>
        <p:nvSpPr>
          <p:cNvPr id="128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926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0F9D74-27C8-4D59-AFD7-27B32AD71CA7}" type="slidenum">
              <a:rPr lang="en-US"/>
              <a:pPr/>
              <a:t>70</a:t>
            </a:fld>
            <a:endParaRPr lang="en-US"/>
          </a:p>
        </p:txBody>
      </p:sp>
      <p:sp>
        <p:nvSpPr>
          <p:cNvPr id="138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494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39C222-4A7C-40CF-864D-6542C683F4A1}" type="slidenum">
              <a:rPr lang="en-US"/>
              <a:pPr/>
              <a:t>71</a:t>
            </a:fld>
            <a:endParaRPr lang="en-US"/>
          </a:p>
        </p:txBody>
      </p:sp>
      <p:sp>
        <p:nvSpPr>
          <p:cNvPr id="144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151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AA8DC-9D40-4938-9DDB-14CD7AD5C385}" type="slidenum">
              <a:rPr lang="en-US"/>
              <a:pPr/>
              <a:t>72</a:t>
            </a:fld>
            <a:endParaRPr lang="en-US"/>
          </a:p>
        </p:txBody>
      </p:sp>
      <p:sp>
        <p:nvSpPr>
          <p:cNvPr id="144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085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8161A4-C8DF-4A75-A292-754A88D374E0}" type="slidenum">
              <a:rPr lang="en-US"/>
              <a:pPr/>
              <a:t>73</a:t>
            </a:fld>
            <a:endParaRPr lang="en-US"/>
          </a:p>
        </p:txBody>
      </p:sp>
      <p:sp>
        <p:nvSpPr>
          <p:cNvPr id="145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324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38D3A-BE2C-4F36-934D-90AF431763F9}" type="slidenum">
              <a:rPr lang="en-US"/>
              <a:pPr/>
              <a:t>74</a:t>
            </a:fld>
            <a:endParaRPr lang="en-US"/>
          </a:p>
        </p:txBody>
      </p:sp>
      <p:sp>
        <p:nvSpPr>
          <p:cNvPr id="144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997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0F9D74-27C8-4D59-AFD7-27B32AD71CA7}" type="slidenum">
              <a:rPr lang="en-US"/>
              <a:pPr/>
              <a:t>75</a:t>
            </a:fld>
            <a:endParaRPr lang="en-US"/>
          </a:p>
        </p:txBody>
      </p:sp>
      <p:sp>
        <p:nvSpPr>
          <p:cNvPr id="138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92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EFF296-61E5-49D6-9F61-9BA8D7029698}" type="slidenum">
              <a:rPr lang="en-US"/>
              <a:pPr/>
              <a:t>76</a:t>
            </a:fld>
            <a:endParaRPr lang="en-US"/>
          </a:p>
        </p:txBody>
      </p:sp>
      <p:sp>
        <p:nvSpPr>
          <p:cNvPr id="148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80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A8C37-BE36-4A95-A3D5-863E615A8C8C}" type="slidenum">
              <a:rPr lang="en-US"/>
              <a:pPr/>
              <a:t>77</a:t>
            </a:fld>
            <a:endParaRPr lang="en-US"/>
          </a:p>
        </p:txBody>
      </p:sp>
      <p:sp>
        <p:nvSpPr>
          <p:cNvPr id="149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49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3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791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D2B440-385D-4065-B613-2549D63DCCC3}" type="slidenum">
              <a:rPr lang="en-US"/>
              <a:pPr/>
              <a:t>78</a:t>
            </a:fld>
            <a:endParaRPr lang="en-US"/>
          </a:p>
        </p:txBody>
      </p:sp>
      <p:sp>
        <p:nvSpPr>
          <p:cNvPr id="149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49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181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C0A440-21A8-456A-A8BD-8891CC85E6F6}" type="slidenum">
              <a:rPr lang="en-US"/>
              <a:pPr/>
              <a:t>79</a:t>
            </a:fld>
            <a:endParaRPr lang="en-US"/>
          </a:p>
        </p:txBody>
      </p:sp>
      <p:sp>
        <p:nvSpPr>
          <p:cNvPr id="149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49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9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B0CEA-5E62-4475-BC4D-F6381EC70F61}" type="slidenum">
              <a:rPr lang="en-US"/>
              <a:pPr/>
              <a:t>80</a:t>
            </a:fld>
            <a:endParaRPr lang="en-US"/>
          </a:p>
        </p:txBody>
      </p:sp>
      <p:sp>
        <p:nvSpPr>
          <p:cNvPr id="149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49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903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8406C-882D-4FAD-9E52-B1BB527BB46B}" type="slidenum">
              <a:rPr lang="en-US"/>
              <a:pPr/>
              <a:t>81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756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06C63-A7FD-4BB4-A9A2-E2C81480A6D4}" type="slidenum">
              <a:rPr lang="en-US"/>
              <a:pPr/>
              <a:t>82</a:t>
            </a:fld>
            <a:endParaRPr lang="en-US"/>
          </a:p>
        </p:txBody>
      </p:sp>
      <p:sp>
        <p:nvSpPr>
          <p:cNvPr id="150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242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186CD-C379-4C69-96F0-72FB5B1C4CCB}" type="slidenum">
              <a:rPr lang="en-US"/>
              <a:pPr/>
              <a:t>83</a:t>
            </a:fld>
            <a:endParaRPr lang="en-US"/>
          </a:p>
        </p:txBody>
      </p:sp>
      <p:sp>
        <p:nvSpPr>
          <p:cNvPr id="150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0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57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FAA33-A56B-4E8C-AD3A-C99098A4D7DE}" type="slidenum">
              <a:rPr lang="en-US"/>
              <a:pPr/>
              <a:t>84</a:t>
            </a:fld>
            <a:endParaRPr lang="en-US"/>
          </a:p>
        </p:txBody>
      </p:sp>
      <p:sp>
        <p:nvSpPr>
          <p:cNvPr id="150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0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19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532C2C-3288-4DA2-92F5-8DC5F847239E}" type="slidenum">
              <a:rPr lang="en-US"/>
              <a:pPr/>
              <a:t>85</a:t>
            </a:fld>
            <a:endParaRPr lang="en-US"/>
          </a:p>
        </p:txBody>
      </p:sp>
      <p:sp>
        <p:nvSpPr>
          <p:cNvPr id="150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0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528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CE5F6B-E0A5-4ACD-A2A5-DED712668426}" type="slidenum">
              <a:rPr lang="en-US"/>
              <a:pPr/>
              <a:t>86</a:t>
            </a:fld>
            <a:endParaRPr lang="en-US"/>
          </a:p>
        </p:txBody>
      </p:sp>
      <p:sp>
        <p:nvSpPr>
          <p:cNvPr id="150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0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574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E223D-614B-458E-B04A-AE536EEEDE31}" type="slidenum">
              <a:rPr lang="en-US"/>
              <a:pPr/>
              <a:t>87</a:t>
            </a:fld>
            <a:endParaRPr lang="en-US"/>
          </a:p>
        </p:txBody>
      </p:sp>
      <p:sp>
        <p:nvSpPr>
          <p:cNvPr id="151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1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0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065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58913-143C-4EBA-9D51-E5308274BC96}" type="slidenum">
              <a:rPr lang="en-US"/>
              <a:pPr/>
              <a:t>88</a:t>
            </a:fld>
            <a:endParaRPr lang="en-US"/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81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C4F0BB-6CF4-452D-901F-4FBF37ED4121}" type="slidenum">
              <a:rPr lang="en-US"/>
              <a:pPr/>
              <a:t>89</a:t>
            </a:fld>
            <a:endParaRPr lang="en-US"/>
          </a:p>
        </p:txBody>
      </p:sp>
      <p:sp>
        <p:nvSpPr>
          <p:cNvPr id="151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1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680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51C75A-8ACC-4088-8138-F59D3149FC55}" type="slidenum">
              <a:rPr lang="en-US"/>
              <a:pPr/>
              <a:t>90</a:t>
            </a:fld>
            <a:endParaRPr lang="en-US"/>
          </a:p>
        </p:txBody>
      </p:sp>
      <p:sp>
        <p:nvSpPr>
          <p:cNvPr id="151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1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247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77334A-A60C-4913-BDEF-FED29E19EEF9}" type="slidenum">
              <a:rPr lang="en-US"/>
              <a:pPr/>
              <a:t>91</a:t>
            </a:fld>
            <a:endParaRPr lang="en-US"/>
          </a:p>
        </p:txBody>
      </p:sp>
      <p:sp>
        <p:nvSpPr>
          <p:cNvPr id="151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1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220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03847-DD50-4326-8219-5AC1B718869E}" type="slidenum">
              <a:rPr lang="en-US"/>
              <a:pPr/>
              <a:t>92</a:t>
            </a:fld>
            <a:endParaRPr lang="en-US"/>
          </a:p>
        </p:txBody>
      </p:sp>
      <p:sp>
        <p:nvSpPr>
          <p:cNvPr id="152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2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624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45476-D9F7-4224-8313-C528359750C8}" type="slidenum">
              <a:rPr lang="en-US"/>
              <a:pPr/>
              <a:t>93</a:t>
            </a:fld>
            <a:endParaRPr lang="en-US"/>
          </a:p>
        </p:txBody>
      </p:sp>
      <p:sp>
        <p:nvSpPr>
          <p:cNvPr id="152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2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572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7E4B17-301A-4CE1-A7A1-5A0F63224134}" type="slidenum">
              <a:rPr lang="en-US"/>
              <a:pPr/>
              <a:t>94</a:t>
            </a:fld>
            <a:endParaRPr lang="en-US"/>
          </a:p>
        </p:txBody>
      </p:sp>
      <p:sp>
        <p:nvSpPr>
          <p:cNvPr id="152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2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906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E29D4-6391-4DAA-96FB-BEF8EDB8A2FF}" type="slidenum">
              <a:rPr lang="en-US"/>
              <a:pPr/>
              <a:t>95</a:t>
            </a:fld>
            <a:endParaRPr lang="en-US"/>
          </a:p>
        </p:txBody>
      </p:sp>
      <p:sp>
        <p:nvSpPr>
          <p:cNvPr id="152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168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321A08-B1D7-4ED8-825C-ADA53323016E}" type="slidenum">
              <a:rPr lang="en-US"/>
              <a:pPr/>
              <a:t>96</a:t>
            </a:fld>
            <a:endParaRPr lang="en-US"/>
          </a:p>
        </p:txBody>
      </p:sp>
      <p:sp>
        <p:nvSpPr>
          <p:cNvPr id="152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2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45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1A332-94DA-45D7-863B-DCF427FB3CB4}" type="slidenum">
              <a:rPr lang="en-US"/>
              <a:pPr/>
              <a:t>97</a:t>
            </a:fld>
            <a:endParaRPr lang="en-US"/>
          </a:p>
        </p:txBody>
      </p:sp>
      <p:sp>
        <p:nvSpPr>
          <p:cNvPr id="153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3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70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339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1EB57-C410-4045-BFC8-FC4540DA996C}" type="slidenum">
              <a:rPr lang="en-US"/>
              <a:pPr/>
              <a:t>98</a:t>
            </a:fld>
            <a:endParaRPr lang="en-US"/>
          </a:p>
        </p:txBody>
      </p:sp>
      <p:sp>
        <p:nvSpPr>
          <p:cNvPr id="153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3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4384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07A70D-C775-4B34-80DF-16B1DA64B50C}" type="slidenum">
              <a:rPr lang="en-US"/>
              <a:pPr/>
              <a:t>99</a:t>
            </a:fld>
            <a:endParaRPr lang="en-US"/>
          </a:p>
        </p:txBody>
      </p:sp>
      <p:sp>
        <p:nvSpPr>
          <p:cNvPr id="153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3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4215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2A7AF3-9868-4695-A1F2-A2FA7E1DCB61}" type="slidenum">
              <a:rPr lang="en-US"/>
              <a:pPr/>
              <a:t>100</a:t>
            </a:fld>
            <a:endParaRPr lang="en-US"/>
          </a:p>
        </p:txBody>
      </p:sp>
      <p:sp>
        <p:nvSpPr>
          <p:cNvPr id="153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53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578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BFF5D-A79E-4A0A-9FF7-B6530736671F}" type="slidenum">
              <a:rPr lang="en-US"/>
              <a:pPr/>
              <a:t>101</a:t>
            </a:fld>
            <a:endParaRPr lang="en-US"/>
          </a:p>
        </p:txBody>
      </p:sp>
      <p:sp>
        <p:nvSpPr>
          <p:cNvPr id="138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9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200767-172F-4B1E-AFF0-1FDB3E395224}" type="slidenum">
              <a:rPr lang="en-US"/>
              <a:pPr/>
              <a:t>102</a:t>
            </a:fld>
            <a:endParaRPr lang="en-US"/>
          </a:p>
        </p:txBody>
      </p:sp>
      <p:sp>
        <p:nvSpPr>
          <p:cNvPr id="154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people use bottom-up rather than top-down?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3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153400" cy="2362200"/>
          </a:xfrm>
          <a:ln>
            <a:noFill/>
          </a:ln>
        </p:spPr>
        <p:txBody>
          <a:bodyPr vert="horz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81200" y="3124200"/>
            <a:ext cx="6705600" cy="3200400"/>
          </a:xfrm>
        </p:spPr>
        <p:txBody>
          <a:bodyPr lIns="0" rIns="18288">
            <a:normAutofit/>
          </a:bodyPr>
          <a:lstStyle>
            <a:lvl1pPr marL="0" marR="45720" indent="0" algn="l">
              <a:buNone/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35592" y="3200400"/>
            <a:ext cx="1371600" cy="2209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-19017" y="-7144"/>
            <a:ext cx="9180548" cy="1150144"/>
            <a:chOff x="-19017" y="-7144"/>
            <a:chExt cx="9180548" cy="1041401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-9525" y="-7144"/>
              <a:ext cx="9163050" cy="1041401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381500" y="-7144"/>
              <a:ext cx="4762500" cy="63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4" name="Group 1"/>
            <p:cNvGrpSpPr/>
            <p:nvPr/>
          </p:nvGrpSpPr>
          <p:grpSpPr>
            <a:xfrm>
              <a:off x="-19017" y="202408"/>
              <a:ext cx="9180548" cy="649224"/>
              <a:chOff x="-19045" y="216551"/>
              <a:chExt cx="9180548" cy="649224"/>
            </a:xfrm>
          </p:grpSpPr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 rot="21435692">
                <a:off x="-19045" y="216551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</p:grp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4343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20000" y="6400800"/>
            <a:ext cx="1066800" cy="320675"/>
          </a:xfrm>
        </p:spPr>
        <p:txBody>
          <a:bodyPr/>
          <a:lstStyle>
            <a:lvl1pPr>
              <a:defRPr/>
            </a:lvl1pPr>
          </a:lstStyle>
          <a:p>
            <a:fld id="{B60C708A-89CA-47CD-93CF-32A56254B3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905375" y="6400800"/>
            <a:ext cx="2590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45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9866"/>
            <a:ext cx="86868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24800" y="6569077"/>
            <a:ext cx="10668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992855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Date Placeholder 19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17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3505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14800" y="6356350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University of Toronto – Fall 2020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4" r:id="rId12"/>
    <p:sldLayoutId id="2147483675" r:id="rId13"/>
    <p:sldLayoutId id="2147483676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+mj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+mj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hyperlink" Target="http://www.cs.toronto.edu/~yganjali" TargetMode="External"/><Relationship Id="rId4" Type="http://schemas.openxmlformats.org/officeDocument/2006/relationships/hyperlink" Target="mailto:yganjali@cs.toronto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8.xml"/><Relationship Id="rId7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153400" cy="13716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Handout # 7: 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4000" dirty="0">
                <a:solidFill>
                  <a:srgbClr val="0070C0"/>
                </a:solidFill>
              </a:rPr>
              <a:t>Data Plane and Packet Forwarding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81200" y="3200400"/>
            <a:ext cx="6705600" cy="31242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Professor Yashar Ganjali</a:t>
            </a:r>
          </a:p>
          <a:p>
            <a:r>
              <a:rPr lang="en-US" b="1" dirty="0">
                <a:solidFill>
                  <a:schemeClr val="tx2"/>
                </a:solidFill>
              </a:rPr>
              <a:t>Department of Computer Science</a:t>
            </a:r>
          </a:p>
          <a:p>
            <a:r>
              <a:rPr lang="en-US" b="1" dirty="0">
                <a:solidFill>
                  <a:schemeClr val="tx2"/>
                </a:solidFill>
              </a:rPr>
              <a:t>University of Toronto</a:t>
            </a:r>
          </a:p>
          <a:p>
            <a:endParaRPr lang="en-US" sz="2000" dirty="0"/>
          </a:p>
          <a:p>
            <a:r>
              <a:rPr lang="en-US" sz="2400" dirty="0">
                <a:solidFill>
                  <a:schemeClr val="tx2"/>
                </a:solidFill>
                <a:hlinkClick r:id="rId4"/>
              </a:rPr>
              <a:t>yganjali@cs.toronto.edu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hlinkClick r:id="rId5"/>
              </a:rPr>
              <a:t>http://www.cs.toronto.edu/~yganjali</a:t>
            </a:r>
            <a:endParaRPr lang="en-US" sz="2400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33400" y="1066800"/>
            <a:ext cx="8153400" cy="4572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itchFamily="34" charset="0"/>
                <a:ea typeface="+mj-ea"/>
                <a:cs typeface="+mj-cs"/>
              </a:rPr>
              <a:t>CSC 2229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itchFamily="34" charset="0"/>
                <a:ea typeface="+mj-ea"/>
                <a:cs typeface="+mj-cs"/>
              </a:rPr>
              <a:t> – Software-Defined Networking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90600" y="609600"/>
            <a:ext cx="8153400" cy="2362200"/>
          </a:xfrm>
        </p:spPr>
        <p:txBody>
          <a:bodyPr/>
          <a:lstStyle/>
          <a:p>
            <a:r>
              <a:rPr lang="en-US" dirty="0"/>
              <a:t>But wait a minute…</a:t>
            </a:r>
          </a:p>
        </p:txBody>
      </p:sp>
    </p:spTree>
    <p:extLst>
      <p:ext uri="{BB962C8B-B14F-4D97-AF65-F5344CB8AC3E}">
        <p14:creationId xmlns:p14="http://schemas.microsoft.com/office/powerpoint/2010/main" val="25710446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Maximal Matches</a:t>
            </a:r>
          </a:p>
        </p:txBody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Maximal matching algorithms are widely used in industry (especially algorithms based on WFA and </a:t>
            </a:r>
            <a:r>
              <a:rPr lang="en-US" dirty="0" err="1"/>
              <a:t>iSLIP</a:t>
            </a:r>
            <a:r>
              <a:rPr lang="en-US"/>
              <a:t>).</a:t>
            </a:r>
            <a:br>
              <a:rPr lang="en-US"/>
            </a:br>
            <a:endParaRPr lang="en-US" dirty="0"/>
          </a:p>
          <a:p>
            <a:r>
              <a:rPr lang="en-US" dirty="0"/>
              <a:t>PIM and </a:t>
            </a:r>
            <a:r>
              <a:rPr lang="en-US" dirty="0" err="1"/>
              <a:t>iSLIP</a:t>
            </a:r>
            <a:r>
              <a:rPr lang="en-US" dirty="0"/>
              <a:t> are rarely run to completion (i.e. they are sub-maximal).</a:t>
            </a:r>
          </a:p>
          <a:p>
            <a:endParaRPr lang="en-US" dirty="0"/>
          </a:p>
          <a:p>
            <a:r>
              <a:rPr lang="en-US" dirty="0"/>
              <a:t>A maximal match with a speedup of 2 is stable for non-uniform traffic.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E95F2-684E-4A23-9D79-0687A9E0A87E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2851848723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20B534-B4CE-47D4-B84B-B502D5D51D3C}" type="slidenum">
              <a:rPr lang="en-US"/>
              <a:pPr/>
              <a:t>101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38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/>
              <a:t>“Achieving 100% Throughput in an Input-queued Switch (Extended Version)”. Nick McKeown, Adisak Mekkittikul, Venkat Anantharam and Jean Walrand. IEEE Transactions on Communications, Vol.47, No.8, August 1999.</a:t>
            </a:r>
          </a:p>
          <a:p>
            <a:pPr>
              <a:buFontTx/>
              <a:buChar char="•"/>
            </a:pPr>
            <a:r>
              <a:rPr lang="en-US" sz="2800"/>
              <a:t>“A Practical Scheduling Algorithm to Achieve 100% Throughput in Input-Queued Switches.”. Adisak Mekkittikul and Nick McKeown. IEEE Infocom 98, Vol 2, pp. 792-799, April 1998, San Francisco. </a:t>
            </a:r>
          </a:p>
        </p:txBody>
      </p:sp>
    </p:spTree>
    <p:extLst>
      <p:ext uri="{BB962C8B-B14F-4D97-AF65-F5344CB8AC3E}">
        <p14:creationId xmlns:p14="http://schemas.microsoft.com/office/powerpoint/2010/main" val="1602373943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53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A. Schrijver, “Combinatorial Optimization - Polyhedra and Efficiency”, Springer-Verlag, 2003.</a:t>
            </a:r>
          </a:p>
          <a:p>
            <a:endParaRPr lang="en-US"/>
          </a:p>
          <a:p>
            <a:r>
              <a:rPr lang="en-US"/>
              <a:t>T. Anderson, S. Owicki, J. Saxe, and C. Thacker, “High-Speed Switch Scheduling for Local-Area Networks,” ACM Transactions on Computer Systems, II (4):319-352, November 1993. </a:t>
            </a:r>
          </a:p>
          <a:p>
            <a:endParaRPr lang="en-US"/>
          </a:p>
          <a:p>
            <a:r>
              <a:rPr lang="en-US"/>
              <a:t>Y. Tamir and H.-C. Chi, “Symmetric Crossbar Arbiters for VLSI Communication Switches,” IEEE Transactions on Parallel and Distributed Systems, 4(j):13-27, 1993. </a:t>
            </a:r>
          </a:p>
          <a:p>
            <a:endParaRPr lang="en-US"/>
          </a:p>
          <a:p>
            <a:r>
              <a:rPr lang="en-US"/>
              <a:t>N. McKeown, “The iSLIP Scheduling Algorithm for Input-Queued Switches,” IEEE/ACM Transactions on Networking, 7(2):188-201, April 1999.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F4BB3D-0E8F-4319-9F90-B83062B628FC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70" y="3186525"/>
            <a:ext cx="2335260" cy="1384565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15C9E15-5C4F-C143-B8A9-A79FD8F59A31}"/>
              </a:ext>
            </a:extLst>
          </p:cNvPr>
          <p:cNvSpPr/>
          <p:nvPr/>
        </p:nvSpPr>
        <p:spPr>
          <a:xfrm>
            <a:off x="6146974" y="2383282"/>
            <a:ext cx="499798" cy="361139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New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5ABF61-AE16-DE4B-AF1D-AB31879DE4D7}"/>
              </a:ext>
            </a:extLst>
          </p:cNvPr>
          <p:cNvGrpSpPr/>
          <p:nvPr/>
        </p:nvGrpSpPr>
        <p:grpSpPr>
          <a:xfrm>
            <a:off x="3483428" y="2228850"/>
            <a:ext cx="4370615" cy="3298372"/>
            <a:chOff x="4644571" y="1828800"/>
            <a:chExt cx="5827486" cy="43978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B17B8D-8DE0-AA46-8B69-037E0E52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157" b="89992" l="4208" r="92279">
                          <a14:foregroundMark x1="57802" y1="68137" x2="57802" y2="68137"/>
                          <a14:foregroundMark x1="75776" y1="68505" x2="75776" y2="68505"/>
                          <a14:foregroundMark x1="75776" y1="68505" x2="59273" y2="68873"/>
                          <a14:foregroundMark x1="26266" y1="35498" x2="21855" y2="65605"/>
                          <a14:foregroundMark x1="8660" y1="79534" x2="90114" y2="80270"/>
                          <a14:foregroundMark x1="27002" y1="81005" x2="89747" y2="81740"/>
                          <a14:backgroundMark x1="11234" y1="82475" x2="89011" y2="821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7417" y="4332359"/>
              <a:ext cx="2024462" cy="1782355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6547367" y="2611922"/>
              <a:ext cx="3083723" cy="9875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Switch OS</a:t>
              </a:r>
            </a:p>
          </p:txBody>
        </p:sp>
        <p:cxnSp>
          <p:nvCxnSpPr>
            <p:cNvPr id="4" name="Straight Arrow Connector 3"/>
            <p:cNvCxnSpPr>
              <a:cxnSpLocks/>
              <a:stCxn id="5" idx="2"/>
            </p:cNvCxnSpPr>
            <p:nvPr/>
          </p:nvCxnSpPr>
          <p:spPr>
            <a:xfrm>
              <a:off x="8089229" y="3599477"/>
              <a:ext cx="26071" cy="14566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>
              <a:spLocks/>
            </p:cNvSpPr>
            <p:nvPr/>
          </p:nvSpPr>
          <p:spPr>
            <a:xfrm>
              <a:off x="7486940" y="3701075"/>
              <a:ext cx="124532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>
                  <a:solidFill>
                    <a:srgbClr val="2B69B7"/>
                  </a:solidFill>
                </a:rPr>
                <a:t>Driver</a:t>
              </a:r>
              <a:endParaRPr lang="en-US" dirty="0">
                <a:solidFill>
                  <a:srgbClr val="2B69B7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547367" y="2045597"/>
              <a:ext cx="76783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200" dirty="0">
                  <a:solidFill>
                    <a:srgbClr val="2B69B7"/>
                  </a:solidFill>
                </a:rPr>
                <a:t>OSPF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368651" y="2045597"/>
              <a:ext cx="666397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350" dirty="0">
                  <a:solidFill>
                    <a:srgbClr val="2B69B7"/>
                  </a:solidFill>
                </a:rPr>
                <a:t>BGP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996589" y="2039972"/>
              <a:ext cx="63450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500" i="1" dirty="0">
                  <a:solidFill>
                    <a:srgbClr val="2B69B7"/>
                  </a:solidFill>
                </a:rPr>
                <a:t>etc</a:t>
              </a:r>
              <a:r>
                <a:rPr lang="en-US" sz="1500" dirty="0">
                  <a:solidFill>
                    <a:srgbClr val="2B69B7"/>
                  </a:solidFill>
                </a:rPr>
                <a:t>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8353168" y="2280731"/>
              <a:ext cx="271848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4644571" y="1828800"/>
              <a:ext cx="5827486" cy="4397829"/>
              <a:chOff x="4644571" y="1828800"/>
              <a:chExt cx="5827486" cy="4397829"/>
            </a:xfrm>
          </p:grpSpPr>
          <p:cxnSp>
            <p:nvCxnSpPr>
              <p:cNvPr id="47" name="Straight Connector 46"/>
              <p:cNvCxnSpPr>
                <a:cxnSpLocks/>
                <a:endCxn id="55" idx="0"/>
              </p:cNvCxnSpPr>
              <p:nvPr/>
            </p:nvCxnSpPr>
            <p:spPr>
              <a:xfrm flipV="1">
                <a:off x="4644571" y="1828800"/>
                <a:ext cx="1524000" cy="17707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cxnSpLocks/>
                <a:stCxn id="55" idx="3"/>
              </p:cNvCxnSpPr>
              <p:nvPr/>
            </p:nvCxnSpPr>
            <p:spPr>
              <a:xfrm flipH="1" flipV="1">
                <a:off x="4644571" y="4219010"/>
                <a:ext cx="1539706" cy="1993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54"/>
              <p:cNvSpPr/>
              <p:nvPr/>
            </p:nvSpPr>
            <p:spPr>
              <a:xfrm>
                <a:off x="6168571" y="1828800"/>
                <a:ext cx="4303486" cy="4397829"/>
              </a:xfrm>
              <a:custGeom>
                <a:avLst/>
                <a:gdLst>
                  <a:gd name="connsiteX0" fmla="*/ 0 w 3976914"/>
                  <a:gd name="connsiteY0" fmla="*/ 0 h 4397829"/>
                  <a:gd name="connsiteX1" fmla="*/ 3976914 w 3976914"/>
                  <a:gd name="connsiteY1" fmla="*/ 0 h 4397829"/>
                  <a:gd name="connsiteX2" fmla="*/ 3962400 w 3976914"/>
                  <a:gd name="connsiteY2" fmla="*/ 4397829 h 4397829"/>
                  <a:gd name="connsiteX3" fmla="*/ 14514 w 3976914"/>
                  <a:gd name="connsiteY3" fmla="*/ 4383314 h 439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914" h="4397829">
                    <a:moveTo>
                      <a:pt x="0" y="0"/>
                    </a:moveTo>
                    <a:lnTo>
                      <a:pt x="3976914" y="0"/>
                    </a:lnTo>
                    <a:lnTo>
                      <a:pt x="3962400" y="4397829"/>
                    </a:lnTo>
                    <a:lnTo>
                      <a:pt x="14514" y="438331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CE80AC-623E-1142-8B52-B899CD7A86A5}"/>
              </a:ext>
            </a:extLst>
          </p:cNvPr>
          <p:cNvGrpSpPr/>
          <p:nvPr/>
        </p:nvGrpSpPr>
        <p:grpSpPr>
          <a:xfrm>
            <a:off x="5363383" y="4767188"/>
            <a:ext cx="1325164" cy="373283"/>
            <a:chOff x="7216493" y="5213250"/>
            <a:chExt cx="1766885" cy="49771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D7C8A8A-E980-4E4E-AC3F-5B5422C5FB9D}"/>
                </a:ext>
              </a:extLst>
            </p:cNvPr>
            <p:cNvSpPr/>
            <p:nvPr/>
          </p:nvSpPr>
          <p:spPr>
            <a:xfrm>
              <a:off x="7467232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938EAA-4A07-8249-8334-5FBDAE679C5B}"/>
                </a:ext>
              </a:extLst>
            </p:cNvPr>
            <p:cNvSpPr/>
            <p:nvPr/>
          </p:nvSpPr>
          <p:spPr>
            <a:xfrm>
              <a:off x="7972614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A2D13F-4FE4-BB48-8EB7-5DA405FAD1DD}"/>
                </a:ext>
              </a:extLst>
            </p:cNvPr>
            <p:cNvSpPr/>
            <p:nvPr/>
          </p:nvSpPr>
          <p:spPr>
            <a:xfrm>
              <a:off x="8477996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2EC94A-4A43-4A42-8D00-1033B21B120C}"/>
                </a:ext>
              </a:extLst>
            </p:cNvPr>
            <p:cNvCxnSpPr>
              <a:stCxn id="2" idx="3"/>
              <a:endCxn id="21" idx="1"/>
            </p:cNvCxnSpPr>
            <p:nvPr/>
          </p:nvCxnSpPr>
          <p:spPr>
            <a:xfrm>
              <a:off x="7721875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D2F5BDA-F1DE-3641-83CA-890ED9021DA0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>
              <a:off x="8227257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72499E9-442E-A54C-8C3A-996737262B6B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>
              <a:off x="8732639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9F767E-E5BC-9A47-9862-4849D0881B1E}"/>
                </a:ext>
              </a:extLst>
            </p:cNvPr>
            <p:cNvCxnSpPr/>
            <p:nvPr/>
          </p:nvCxnSpPr>
          <p:spPr>
            <a:xfrm>
              <a:off x="7216493" y="5462105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0836A-ADBA-9040-8942-6AEF2349B717}"/>
              </a:ext>
            </a:extLst>
          </p:cNvPr>
          <p:cNvGrpSpPr/>
          <p:nvPr/>
        </p:nvGrpSpPr>
        <p:grpSpPr>
          <a:xfrm>
            <a:off x="6309510" y="4767188"/>
            <a:ext cx="758074" cy="373283"/>
            <a:chOff x="7052748" y="555585"/>
            <a:chExt cx="1010765" cy="4977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3D1904-2258-EA40-8C21-D32E623EF6E3}"/>
                </a:ext>
              </a:extLst>
            </p:cNvPr>
            <p:cNvSpPr/>
            <p:nvPr/>
          </p:nvSpPr>
          <p:spPr>
            <a:xfrm>
              <a:off x="7558131" y="555585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A6320F1-9B12-B042-ADF5-E5DF6C60798C}"/>
                </a:ext>
              </a:extLst>
            </p:cNvPr>
            <p:cNvCxnSpPr/>
            <p:nvPr/>
          </p:nvCxnSpPr>
          <p:spPr>
            <a:xfrm>
              <a:off x="7812774" y="804440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455A03-F543-094A-A3B7-90E904A5F90A}"/>
                </a:ext>
              </a:extLst>
            </p:cNvPr>
            <p:cNvSpPr/>
            <p:nvPr/>
          </p:nvSpPr>
          <p:spPr>
            <a:xfrm>
              <a:off x="7052748" y="555585"/>
              <a:ext cx="254643" cy="49771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3D8629-1C95-4F41-9CD9-56AE882E9103}"/>
              </a:ext>
            </a:extLst>
          </p:cNvPr>
          <p:cNvGrpSpPr/>
          <p:nvPr/>
        </p:nvGrpSpPr>
        <p:grpSpPr>
          <a:xfrm>
            <a:off x="4802107" y="4813440"/>
            <a:ext cx="539525" cy="118366"/>
            <a:chOff x="6019123" y="5031226"/>
            <a:chExt cx="719367" cy="157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CAA7B0-4C34-9947-8FF1-6293ABC8683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6E7633-C779-A04A-9C22-E16128C59D96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B424A9A-1C69-1740-8601-7426105F3B77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30B3D4A-DCD3-2F4C-97CA-1E9086BAD0C6}"/>
              </a:ext>
            </a:extLst>
          </p:cNvPr>
          <p:cNvCxnSpPr>
            <a:stCxn id="45" idx="2"/>
            <a:endCxn id="33" idx="0"/>
          </p:cNvCxnSpPr>
          <p:nvPr/>
        </p:nvCxnSpPr>
        <p:spPr>
          <a:xfrm>
            <a:off x="6396873" y="2744421"/>
            <a:ext cx="8128" cy="2022767"/>
          </a:xfrm>
          <a:prstGeom prst="straightConnector1">
            <a:avLst/>
          </a:prstGeom>
          <a:ln w="1905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EF0C2A-8741-CC42-B0F9-E2034EB87C31}"/>
              </a:ext>
            </a:extLst>
          </p:cNvPr>
          <p:cNvGrpSpPr/>
          <p:nvPr/>
        </p:nvGrpSpPr>
        <p:grpSpPr>
          <a:xfrm>
            <a:off x="4760843" y="4815472"/>
            <a:ext cx="651444" cy="118366"/>
            <a:chOff x="6019123" y="5031226"/>
            <a:chExt cx="868592" cy="1578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56FFF4-D93E-3649-8A17-85036E34EF5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7A8271-F628-E64E-BEBF-B3E6F581C4C1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F4D8C6-0E18-C649-A5DB-A66924C293A2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8D98E38-F965-5E43-86D0-8422ACF8FDE5}"/>
                </a:ext>
              </a:extLst>
            </p:cNvPr>
            <p:cNvSpPr/>
            <p:nvPr/>
          </p:nvSpPr>
          <p:spPr>
            <a:xfrm>
              <a:off x="6741646" y="5031226"/>
              <a:ext cx="146069" cy="1578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5732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4.44444E-6 L 0.20664 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39 -0.00093 L 0.23958 -0.0011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49485" y="3214249"/>
            <a:ext cx="1415143" cy="9361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Network Equipment Vendor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9912" y="3214249"/>
            <a:ext cx="1415143" cy="9361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2"/>
                </a:solidFill>
              </a:rPr>
              <a:t>Network Owner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5565" y="3009933"/>
            <a:ext cx="502982" cy="33448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56618" y="2936283"/>
            <a:ext cx="961729" cy="394987"/>
            <a:chOff x="1595345" y="5137552"/>
            <a:chExt cx="1282305" cy="526649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5345" y="5448701"/>
              <a:ext cx="324060" cy="21550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760" y="5448701"/>
              <a:ext cx="324060" cy="215500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4175" y="5448701"/>
              <a:ext cx="324060" cy="215500"/>
            </a:xfrm>
            <a:prstGeom prst="rect">
              <a:avLst/>
            </a:prstGeom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590" y="5448701"/>
              <a:ext cx="324060" cy="2155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>
              <a:stCxn id="11" idx="0"/>
              <a:endCxn id="9" idx="0"/>
            </p:cNvCxnSpPr>
            <p:nvPr/>
          </p:nvCxnSpPr>
          <p:spPr>
            <a:xfrm flipV="1">
              <a:off x="1757375" y="5137552"/>
              <a:ext cx="26691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0"/>
              <a:endCxn id="9" idx="0"/>
            </p:cNvCxnSpPr>
            <p:nvPr/>
          </p:nvCxnSpPr>
          <p:spPr>
            <a:xfrm flipH="1" flipV="1">
              <a:off x="2024285" y="5137552"/>
              <a:ext cx="5250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0"/>
              <a:endCxn id="9" idx="0"/>
            </p:cNvCxnSpPr>
            <p:nvPr/>
          </p:nvCxnSpPr>
          <p:spPr>
            <a:xfrm flipH="1" flipV="1">
              <a:off x="2024285" y="5137552"/>
              <a:ext cx="37192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0"/>
              <a:endCxn id="9" idx="0"/>
            </p:cNvCxnSpPr>
            <p:nvPr/>
          </p:nvCxnSpPr>
          <p:spPr>
            <a:xfrm flipH="1" flipV="1">
              <a:off x="2024285" y="5137552"/>
              <a:ext cx="69133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0"/>
              <a:endCxn id="15" idx="0"/>
            </p:cNvCxnSpPr>
            <p:nvPr/>
          </p:nvCxnSpPr>
          <p:spPr>
            <a:xfrm flipV="1">
              <a:off x="1757375" y="5137552"/>
              <a:ext cx="74633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2" idx="0"/>
              <a:endCxn id="15" idx="0"/>
            </p:cNvCxnSpPr>
            <p:nvPr/>
          </p:nvCxnSpPr>
          <p:spPr>
            <a:xfrm flipV="1">
              <a:off x="2076790" y="5137552"/>
              <a:ext cx="426919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3" idx="0"/>
              <a:endCxn id="15" idx="0"/>
            </p:cNvCxnSpPr>
            <p:nvPr/>
          </p:nvCxnSpPr>
          <p:spPr>
            <a:xfrm flipV="1">
              <a:off x="2396205" y="5137552"/>
              <a:ext cx="10750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0"/>
              <a:endCxn id="15" idx="0"/>
            </p:cNvCxnSpPr>
            <p:nvPr/>
          </p:nvCxnSpPr>
          <p:spPr>
            <a:xfrm flipH="1" flipV="1">
              <a:off x="2503709" y="5137552"/>
              <a:ext cx="211911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2255" y="5137552"/>
              <a:ext cx="324060" cy="215500"/>
            </a:xfrm>
            <a:prstGeom prst="rect">
              <a:avLst/>
            </a:prstGeom>
          </p:spPr>
        </p:pic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679" y="5137552"/>
              <a:ext cx="324060" cy="21550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302591" y="4032291"/>
            <a:ext cx="1083129" cy="804401"/>
            <a:chOff x="8403455" y="4233387"/>
            <a:chExt cx="1444172" cy="1072535"/>
          </a:xfrm>
        </p:grpSpPr>
        <p:sp>
          <p:nvSpPr>
            <p:cNvPr id="6" name="Rectangle 5"/>
            <p:cNvSpPr/>
            <p:nvPr/>
          </p:nvSpPr>
          <p:spPr>
            <a:xfrm>
              <a:off x="8403455" y="4443455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ASIC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1529" y="4233387"/>
              <a:ext cx="608024" cy="32128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6302591" y="2205779"/>
            <a:ext cx="1083129" cy="1003901"/>
            <a:chOff x="8403455" y="1798038"/>
            <a:chExt cx="1444172" cy="1338535"/>
          </a:xfrm>
        </p:grpSpPr>
        <p:sp>
          <p:nvSpPr>
            <p:cNvPr id="7" name="Rectangle 6"/>
            <p:cNvSpPr/>
            <p:nvPr/>
          </p:nvSpPr>
          <p:spPr>
            <a:xfrm>
              <a:off x="8403455" y="2274106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Software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9550" y="1798038"/>
              <a:ext cx="598468" cy="598468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2843152" y="2637396"/>
            <a:ext cx="1301330" cy="1161743"/>
            <a:chOff x="3790869" y="2373528"/>
            <a:chExt cx="1735106" cy="1548990"/>
          </a:xfrm>
        </p:grpSpPr>
        <p:sp>
          <p:nvSpPr>
            <p:cNvPr id="44" name="Arc 43"/>
            <p:cNvSpPr/>
            <p:nvPr/>
          </p:nvSpPr>
          <p:spPr>
            <a:xfrm>
              <a:off x="3790869" y="2906297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37794" y="2373528"/>
              <a:ext cx="124213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Feature</a:t>
              </a:r>
              <a:endParaRPr lang="en-US" sz="21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104560" y="2478804"/>
            <a:ext cx="1280173" cy="993523"/>
            <a:chOff x="6806080" y="2162072"/>
            <a:chExt cx="1706897" cy="1324697"/>
          </a:xfrm>
        </p:grpSpPr>
        <p:sp>
          <p:nvSpPr>
            <p:cNvPr id="47" name="Arc 46"/>
            <p:cNvSpPr/>
            <p:nvPr/>
          </p:nvSpPr>
          <p:spPr>
            <a:xfrm rot="19849303" flipH="1" flipV="1">
              <a:off x="6806080" y="2162072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TextBox 52"/>
            <p:cNvSpPr txBox="1"/>
            <p:nvPr/>
          </p:nvSpPr>
          <p:spPr>
            <a:xfrm rot="19402923">
              <a:off x="7481309" y="2990508"/>
              <a:ext cx="90529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Weeks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8261" y="3665547"/>
            <a:ext cx="1280173" cy="993523"/>
            <a:chOff x="7064348" y="3744396"/>
            <a:chExt cx="1706897" cy="1324697"/>
          </a:xfrm>
        </p:grpSpPr>
        <p:sp>
          <p:nvSpPr>
            <p:cNvPr id="50" name="Arc 49"/>
            <p:cNvSpPr/>
            <p:nvPr/>
          </p:nvSpPr>
          <p:spPr>
            <a:xfrm rot="1546502" flipH="1" flipV="1">
              <a:off x="7064348" y="374439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TextBox 53"/>
            <p:cNvSpPr txBox="1"/>
            <p:nvPr/>
          </p:nvSpPr>
          <p:spPr>
            <a:xfrm rot="1921114">
              <a:off x="7248767" y="4571468"/>
              <a:ext cx="8268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Years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859124" y="3565530"/>
            <a:ext cx="1301330" cy="1160485"/>
            <a:chOff x="3812165" y="3611041"/>
            <a:chExt cx="1735106" cy="1547314"/>
          </a:xfrm>
        </p:grpSpPr>
        <p:sp>
          <p:nvSpPr>
            <p:cNvPr id="51" name="Arc 50"/>
            <p:cNvSpPr/>
            <p:nvPr/>
          </p:nvSpPr>
          <p:spPr>
            <a:xfrm rot="10800000">
              <a:off x="3812165" y="3611041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39953" y="4665912"/>
              <a:ext cx="9403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Years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56276" y="2517832"/>
            <a:ext cx="1352089" cy="1178127"/>
            <a:chOff x="7008367" y="2214107"/>
            <a:chExt cx="1802785" cy="1570836"/>
          </a:xfrm>
        </p:grpSpPr>
        <p:sp>
          <p:nvSpPr>
            <p:cNvPr id="45" name="Arc 44"/>
            <p:cNvSpPr/>
            <p:nvPr/>
          </p:nvSpPr>
          <p:spPr>
            <a:xfrm rot="19844001">
              <a:off x="7104255" y="246024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TextBox 61"/>
            <p:cNvSpPr txBox="1"/>
            <p:nvPr/>
          </p:nvSpPr>
          <p:spPr>
            <a:xfrm rot="19598848">
              <a:off x="7008367" y="2214107"/>
              <a:ext cx="9915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Feature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124013" y="3754385"/>
            <a:ext cx="1320002" cy="1190101"/>
            <a:chOff x="6832016" y="3862846"/>
            <a:chExt cx="1760002" cy="1586801"/>
          </a:xfrm>
        </p:grpSpPr>
        <p:sp>
          <p:nvSpPr>
            <p:cNvPr id="48" name="Arc 47"/>
            <p:cNvSpPr/>
            <p:nvPr/>
          </p:nvSpPr>
          <p:spPr>
            <a:xfrm rot="1546502">
              <a:off x="6832016" y="4124950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TextBox 64"/>
            <p:cNvSpPr txBox="1"/>
            <p:nvPr/>
          </p:nvSpPr>
          <p:spPr>
            <a:xfrm rot="1800574">
              <a:off x="7600465" y="3862846"/>
              <a:ext cx="9915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Feature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85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50" dirty="0"/>
              <a:t>When you need a new feature</a:t>
            </a:r>
            <a:r>
              <a:rPr lang="is-IS" sz="4050" dirty="0"/>
              <a:t>…</a:t>
            </a:r>
            <a:endParaRPr lang="en-US" sz="40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Equipment vendor can’t just send you a software upgrade 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New forwarding features take years to develop 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By then, you’ve figured out a kludge to work around it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Your network gets more complicated, more brittle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Eventually, when the upgrade is available, it either </a:t>
            </a:r>
          </a:p>
          <a:p>
            <a:pPr lvl="1" fontAlgn="base">
              <a:lnSpc>
                <a:spcPct val="110000"/>
              </a:lnSpc>
            </a:pPr>
            <a:r>
              <a:rPr lang="en-US" sz="2400" dirty="0"/>
              <a:t>No longer solves your problem, or </a:t>
            </a:r>
          </a:p>
          <a:p>
            <a:pPr lvl="1" fontAlgn="base">
              <a:lnSpc>
                <a:spcPct val="110000"/>
              </a:lnSpc>
            </a:pPr>
            <a:r>
              <a:rPr lang="en-US" sz="2400" dirty="0"/>
              <a:t>You need a fork-lift upgrade, at huge expense.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US" sz="4050" dirty="0"/>
          </a:p>
          <a:p>
            <a:pPr>
              <a:lnSpc>
                <a:spcPct val="110000"/>
              </a:lnSpc>
            </a:pP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418826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Network systems are built “bottoms-up”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AE16FF-C356-8649-97D6-487FCF0E5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2440" y="2037713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709" y="4580843"/>
            <a:ext cx="1879600" cy="8953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883551" y="2674235"/>
            <a:ext cx="20759" cy="2276384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9535" y="5528094"/>
            <a:ext cx="3014792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 dirty="0"/>
              <a:t>Fixed-function switch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>
            <a:off x="6548836" y="2778379"/>
            <a:ext cx="30558" cy="18024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106266" y="2776411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0670" y="3532705"/>
            <a:ext cx="4459084" cy="1618383"/>
            <a:chOff x="1467560" y="3567273"/>
            <a:chExt cx="5945445" cy="2157844"/>
          </a:xfrm>
        </p:grpSpPr>
        <p:sp>
          <p:nvSpPr>
            <p:cNvPr id="9" name="TextBox 8"/>
            <p:cNvSpPr txBox="1"/>
            <p:nvPr/>
          </p:nvSpPr>
          <p:spPr>
            <a:xfrm>
              <a:off x="1467560" y="3567273"/>
              <a:ext cx="5945445" cy="578617"/>
            </a:xfrm>
            <a:prstGeom prst="rect">
              <a:avLst/>
            </a:prstGeom>
            <a:noFill/>
          </p:spPr>
          <p:txBody>
            <a:bodyPr wrap="square" lIns="64004" tIns="32003" rIns="64004" bIns="32003" rtlCol="0">
              <a:spAutoFit/>
            </a:bodyPr>
            <a:lstStyle/>
            <a:p>
              <a:pPr algn="ctr"/>
              <a:r>
                <a:rPr lang="en-US" sz="2400" i="1" dirty="0"/>
                <a:t>“This is how I process packets …” </a:t>
              </a:r>
              <a:endParaRPr lang="en-US" sz="2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671" y="4204462"/>
              <a:ext cx="2050378" cy="1520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“Programmable switches are 10-100x slower than </a:t>
            </a:r>
            <a:r>
              <a:rPr lang="en-US" sz="4050"/>
              <a:t>fixed-function switches”</a:t>
            </a:r>
            <a:endParaRPr lang="en-US" sz="40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100" dirty="0">
                <a:solidFill>
                  <a:schemeClr val="tx2"/>
                </a:solidFill>
              </a:rPr>
              <a:t>Conventional wisdom in networking</a:t>
            </a:r>
          </a:p>
        </p:txBody>
      </p:sp>
    </p:spTree>
    <p:extLst>
      <p:ext uri="{BB962C8B-B14F-4D97-AF65-F5344CB8AC3E}">
        <p14:creationId xmlns:p14="http://schemas.microsoft.com/office/powerpoint/2010/main" val="878263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658107" y="4643140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Network systems are starting to be programmed “top-down”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8FF88-7029-D342-9165-6DF4CD1C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77446" y="5573305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/>
              <a:t>Programmable Switch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73342" y="2770184"/>
            <a:ext cx="24425" cy="19010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777484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5939478" y="4784246"/>
            <a:ext cx="1386479" cy="677451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5392440" y="2037713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8" name="Straight Arrow Connector 17"/>
          <p:cNvCxnSpPr>
            <a:stCxn id="21" idx="0"/>
          </p:cNvCxnSpPr>
          <p:nvPr/>
        </p:nvCxnSpPr>
        <p:spPr>
          <a:xfrm flipH="1" flipV="1">
            <a:off x="5894374" y="2686729"/>
            <a:ext cx="45104" cy="2382203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headEnd type="arrow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86751" y="2037713"/>
            <a:ext cx="4459084" cy="803295"/>
          </a:xfrm>
          <a:prstGeom prst="rect">
            <a:avLst/>
          </a:prstGeom>
          <a:noFill/>
        </p:spPr>
        <p:txBody>
          <a:bodyPr wrap="square" lIns="64004" tIns="32003" rIns="64004" bIns="32003" rtlCol="0">
            <a:spAutoFit/>
          </a:bodyPr>
          <a:lstStyle/>
          <a:p>
            <a:pPr algn="ctr"/>
            <a:r>
              <a:rPr lang="en-US" sz="2400" i="1" dirty="0"/>
              <a:t>“This is precisely how you must process packets”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12" y="2841008"/>
            <a:ext cx="3037238" cy="1064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86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8708A9-102A-FD42-A9C0-00742D026CA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0600" y="2098675"/>
            <a:ext cx="7391400" cy="1790700"/>
          </a:xfrm>
        </p:spPr>
        <p:txBody>
          <a:bodyPr>
            <a:normAutofit/>
          </a:bodyPr>
          <a:lstStyle/>
          <a:p>
            <a:r>
              <a:rPr lang="en-US" dirty="0"/>
              <a:t>Why are programmable forwarding planes happening </a:t>
            </a:r>
            <a:r>
              <a:rPr lang="en-US" i="1" dirty="0"/>
              <a:t>now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765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6964" y="2308248"/>
            <a:ext cx="1410451" cy="2861037"/>
            <a:chOff x="555952" y="1934664"/>
            <a:chExt cx="1880601" cy="3814715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7496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88060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981371" y="2308249"/>
            <a:ext cx="1309953" cy="2859408"/>
            <a:chOff x="2641828" y="1934664"/>
            <a:chExt cx="1746604" cy="38125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7624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5" y="1934664"/>
              <a:ext cx="1559145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OpenCL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3438648" y="2120215"/>
            <a:ext cx="1386857" cy="3046194"/>
            <a:chOff x="4584863" y="1683953"/>
            <a:chExt cx="1849142" cy="40615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7185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4863" y="1683953"/>
              <a:ext cx="181613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Signal </a:t>
              </a:r>
            </a:p>
            <a:p>
              <a:pPr algn="ctr"/>
              <a:r>
                <a:rPr lang="en-US" sz="2000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Matlab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5110185" y="2088536"/>
            <a:ext cx="1279726" cy="3040257"/>
            <a:chOff x="6813580" y="1641714"/>
            <a:chExt cx="1706301" cy="4053675"/>
          </a:xfrm>
        </p:grpSpPr>
        <p:sp>
          <p:nvSpPr>
            <p:cNvPr id="30" name="TextBox 29"/>
            <p:cNvSpPr txBox="1"/>
            <p:nvPr/>
          </p:nvSpPr>
          <p:spPr>
            <a:xfrm>
              <a:off x="6878695" y="1641714"/>
              <a:ext cx="1567010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Machine</a:t>
              </a:r>
            </a:p>
            <a:p>
              <a:pPr algn="ctr"/>
              <a:r>
                <a:rPr lang="en-US" sz="2000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0"/>
              <a:ext cx="6901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</a:rPr>
                  <a:t>TensorFlow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6400801" y="2300755"/>
            <a:ext cx="2267986" cy="2106864"/>
            <a:chOff x="8534396" y="1924673"/>
            <a:chExt cx="3023980" cy="2809151"/>
          </a:xfrm>
        </p:grpSpPr>
        <p:sp>
          <p:nvSpPr>
            <p:cNvPr id="44" name="TextBox 43"/>
            <p:cNvSpPr txBox="1"/>
            <p:nvPr/>
          </p:nvSpPr>
          <p:spPr>
            <a:xfrm>
              <a:off x="9572019" y="1924673"/>
              <a:ext cx="1986357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Networking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436899" y="4149048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cxnSp>
          <p:nvCxnSpPr>
            <p:cNvPr id="64" name="Straight Arrow Connector 63"/>
            <p:cNvCxnSpPr>
              <a:stCxn id="66" idx="2"/>
            </p:cNvCxnSpPr>
            <p:nvPr/>
          </p:nvCxnSpPr>
          <p:spPr>
            <a:xfrm flipH="1">
              <a:off x="10613694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9770313" y="2646297"/>
              <a:ext cx="1706301" cy="1057534"/>
              <a:chOff x="1136522" y="2646297"/>
              <a:chExt cx="1706301" cy="1057534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Language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8534396" y="2746893"/>
              <a:ext cx="126573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tx2"/>
                  </a:solidFill>
                </a:rPr>
                <a:t>&gt;&gt;&gt;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98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6964" y="2308248"/>
            <a:ext cx="1410451" cy="2861037"/>
            <a:chOff x="555952" y="1934664"/>
            <a:chExt cx="1880601" cy="3814715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7496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88060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981371" y="2308249"/>
            <a:ext cx="1309953" cy="2859408"/>
            <a:chOff x="2641828" y="1934664"/>
            <a:chExt cx="1746604" cy="38125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7624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5" y="1934664"/>
              <a:ext cx="1559145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OpenCL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3438648" y="2120215"/>
            <a:ext cx="1386857" cy="3046194"/>
            <a:chOff x="4584863" y="1683953"/>
            <a:chExt cx="1849142" cy="40615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7185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4863" y="1683953"/>
              <a:ext cx="181613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Signal </a:t>
              </a:r>
            </a:p>
            <a:p>
              <a:pPr algn="ctr"/>
              <a:r>
                <a:rPr lang="en-US" sz="2000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Matlab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5110185" y="2088536"/>
            <a:ext cx="3137175" cy="3040257"/>
            <a:chOff x="6813580" y="1641714"/>
            <a:chExt cx="4182900" cy="4053675"/>
          </a:xfrm>
        </p:grpSpPr>
        <p:sp>
          <p:nvSpPr>
            <p:cNvPr id="30" name="TextBox 29"/>
            <p:cNvSpPr txBox="1"/>
            <p:nvPr/>
          </p:nvSpPr>
          <p:spPr>
            <a:xfrm>
              <a:off x="6878695" y="1641714"/>
              <a:ext cx="1567011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Machine</a:t>
              </a:r>
            </a:p>
            <a:p>
              <a:pPr algn="ctr"/>
              <a:r>
                <a:rPr lang="en-US" sz="2000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0"/>
              <a:ext cx="6901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</a:rPr>
                  <a:t>TensorFlow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10267476" y="5226316"/>
              <a:ext cx="7290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PISA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179015" y="2300755"/>
            <a:ext cx="148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Networking</a:t>
            </a:r>
            <a:endParaRPr lang="en-US" sz="2000" dirty="0"/>
          </a:p>
        </p:txBody>
      </p:sp>
      <p:cxnSp>
        <p:nvCxnSpPr>
          <p:cNvPr id="64" name="Straight Arrow Connector 63"/>
          <p:cNvCxnSpPr>
            <a:stCxn id="66" idx="2"/>
          </p:cNvCxnSpPr>
          <p:nvPr/>
        </p:nvCxnSpPr>
        <p:spPr>
          <a:xfrm flipH="1">
            <a:off x="7960270" y="3250114"/>
            <a:ext cx="7328" cy="718847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7327735" y="2841973"/>
            <a:ext cx="1279726" cy="793151"/>
            <a:chOff x="1136522" y="2646297"/>
            <a:chExt cx="1706301" cy="1057534"/>
          </a:xfrm>
        </p:grpSpPr>
        <p:sp>
          <p:nvSpPr>
            <p:cNvPr id="66" name="Rounded Rectangle 65"/>
            <p:cNvSpPr/>
            <p:nvPr/>
          </p:nvSpPr>
          <p:spPr>
            <a:xfrm>
              <a:off x="1136522" y="2646297"/>
              <a:ext cx="1706301" cy="54418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P4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136522" y="3192111"/>
              <a:ext cx="1706301" cy="5117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Compiler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400800" y="2917420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&gt;&gt;&gt;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893947" y="3970180"/>
            <a:ext cx="1992701" cy="662264"/>
            <a:chOff x="4388696" y="5253651"/>
            <a:chExt cx="2656935" cy="883018"/>
          </a:xfrm>
        </p:grpSpPr>
        <p:grpSp>
          <p:nvGrpSpPr>
            <p:cNvPr id="46" name="Group 45"/>
            <p:cNvGrpSpPr/>
            <p:nvPr/>
          </p:nvGrpSpPr>
          <p:grpSpPr>
            <a:xfrm>
              <a:off x="4785895" y="5288083"/>
              <a:ext cx="370954" cy="822800"/>
              <a:chOff x="1485649" y="3204985"/>
              <a:chExt cx="1124341" cy="2169168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253109" y="5290755"/>
              <a:ext cx="370954" cy="822800"/>
              <a:chOff x="1485649" y="3204985"/>
              <a:chExt cx="1124341" cy="2169168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714995" y="5293890"/>
              <a:ext cx="370954" cy="822800"/>
              <a:chOff x="1485649" y="3204985"/>
              <a:chExt cx="1124341" cy="2169168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178541" y="5298421"/>
              <a:ext cx="370954" cy="822800"/>
              <a:chOff x="1485649" y="3204985"/>
              <a:chExt cx="1124341" cy="2169168"/>
            </a:xfrm>
          </p:grpSpPr>
          <p:sp>
            <p:nvSpPr>
              <p:cNvPr id="171" name="Rectangle 170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684534" y="5408287"/>
              <a:ext cx="182231" cy="262558"/>
              <a:chOff x="8131589" y="4009362"/>
              <a:chExt cx="552334" cy="692189"/>
            </a:xfrm>
          </p:grpSpPr>
          <p:grpSp>
            <p:nvGrpSpPr>
              <p:cNvPr id="163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8" name="Freeform 167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5" name="Freeform 164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2" name="Rectangle 71"/>
            <p:cNvSpPr/>
            <p:nvPr/>
          </p:nvSpPr>
          <p:spPr>
            <a:xfrm rot="16200000">
              <a:off x="4140666" y="5625761"/>
              <a:ext cx="883018" cy="1387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58311" rIns="116621" bIns="58311" rtlCol="0" anchor="ctr"/>
            <a:lstStyle/>
            <a:p>
              <a:pPr algn="ctr"/>
              <a:endParaRPr lang="en-US" sz="1125" dirty="0">
                <a:solidFill>
                  <a:srgbClr val="000000"/>
                </a:solidFill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876464" y="5411735"/>
              <a:ext cx="169167" cy="602844"/>
              <a:chOff x="2488822" y="2403406"/>
              <a:chExt cx="529093" cy="1589294"/>
            </a:xfrm>
          </p:grpSpPr>
          <p:cxnSp>
            <p:nvCxnSpPr>
              <p:cNvPr id="152" name="Straight Arrow Connector 151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4388696" y="5390116"/>
              <a:ext cx="125739" cy="602844"/>
              <a:chOff x="2488822" y="2403406"/>
              <a:chExt cx="529093" cy="1589294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4822303" y="5326786"/>
              <a:ext cx="300026" cy="748431"/>
              <a:chOff x="2449931" y="225721"/>
              <a:chExt cx="909363" cy="1973109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5" name="Trapezoid 134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 dirty="0"/>
              </a:p>
            </p:txBody>
          </p:sp>
          <p:sp>
            <p:nvSpPr>
              <p:cNvPr id="136" name="Trapezoid 135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7" name="Trapezoid 136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8" name="Trapezoid 137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9" name="Trapezoid 138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0" name="Trapezoid 139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5284008" y="5335217"/>
              <a:ext cx="300026" cy="748431"/>
              <a:chOff x="2449931" y="225721"/>
              <a:chExt cx="909363" cy="1973109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3" name="Trapezoid 122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4" name="Trapezoid 123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5" name="Trapezoid 124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6" name="Trapezoid 125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7" name="Trapezoid 126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8" name="Trapezoid 127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750713" y="5336359"/>
              <a:ext cx="300026" cy="748431"/>
              <a:chOff x="2449931" y="225721"/>
              <a:chExt cx="909363" cy="1973109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1" name="Trapezoid 110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2" name="Trapezoid 111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3" name="Trapezoid 112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4" name="Trapezoid 113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5" name="Trapezoid 114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6" name="Trapezoid 115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214910" y="5347113"/>
              <a:ext cx="300026" cy="748431"/>
              <a:chOff x="2449931" y="225721"/>
              <a:chExt cx="909363" cy="197310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9" name="Trapezoid 98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0" name="Trapezoid 99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1" name="Trapezoid 100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2" name="Trapezoid 101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3" name="Trapezoid 102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4" name="Trapezoid 103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6684779" y="5760077"/>
              <a:ext cx="182231" cy="262558"/>
              <a:chOff x="8131589" y="4009362"/>
              <a:chExt cx="552334" cy="692189"/>
            </a:xfrm>
          </p:grpSpPr>
          <p:grpSp>
            <p:nvGrpSpPr>
              <p:cNvPr id="85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90" name="Freeform 89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0" name="Straight Arrow Connector 79"/>
            <p:cNvCxnSpPr/>
            <p:nvPr/>
          </p:nvCxnSpPr>
          <p:spPr>
            <a:xfrm>
              <a:off x="4651574" y="5695160"/>
              <a:ext cx="134321" cy="214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624063" y="5703111"/>
              <a:ext cx="90933" cy="1223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6085949" y="5707469"/>
              <a:ext cx="92591" cy="17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549495" y="5707642"/>
              <a:ext cx="135039" cy="2410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5156849" y="5692467"/>
              <a:ext cx="96260" cy="2671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565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class presentations</a:t>
            </a:r>
          </a:p>
          <a:p>
            <a:pPr lvl="1"/>
            <a:r>
              <a:rPr lang="en-US" dirty="0"/>
              <a:t>Starting next week</a:t>
            </a:r>
          </a:p>
          <a:p>
            <a:pPr lvl="1"/>
            <a:r>
              <a:rPr lang="en-US" dirty="0"/>
              <a:t>Papers will be sent by email, today</a:t>
            </a:r>
          </a:p>
          <a:p>
            <a:pPr lvl="1"/>
            <a:r>
              <a:rPr lang="en-US" dirty="0"/>
              <a:t>If you don’t hear from me, please contact me ASAP.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Final project</a:t>
            </a:r>
          </a:p>
          <a:p>
            <a:pPr lvl="1"/>
            <a:r>
              <a:rPr lang="en-US" dirty="0"/>
              <a:t>Feedback on projects today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2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89340" y="3028619"/>
            <a:ext cx="1124342" cy="1626876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40101" y="3033900"/>
            <a:ext cx="1124342" cy="1626876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0658" y="3040099"/>
            <a:ext cx="1124342" cy="1626876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1" y="3049059"/>
            <a:ext cx="1124342" cy="1626876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15209" y="3279549"/>
            <a:ext cx="389388" cy="1191971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8600" y="3230364"/>
            <a:ext cx="381108" cy="1191971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834352" y="3105144"/>
            <a:ext cx="909363" cy="1479832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233753" y="3121814"/>
            <a:ext cx="909363" cy="1479832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698917" y="3124071"/>
            <a:ext cx="909363" cy="1479832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130034" y="3145337"/>
            <a:ext cx="909363" cy="1479832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702613" y="2605908"/>
            <a:ext cx="1154074" cy="451769"/>
          </a:xfrm>
          <a:prstGeom prst="rect">
            <a:avLst/>
          </a:prstGeom>
          <a:noFill/>
        </p:spPr>
        <p:txBody>
          <a:bodyPr wrap="square" lIns="81639" tIns="40820" rIns="81639" bIns="40820" rtlCol="0">
            <a:spAutoFit/>
          </a:bodyPr>
          <a:lstStyle/>
          <a:p>
            <a:pPr algn="ctr"/>
            <a:r>
              <a:rPr lang="en-US" sz="1200" dirty="0" err="1"/>
              <a:t>Match+Action</a:t>
            </a:r>
            <a:br>
              <a:rPr lang="en-US" sz="1200" dirty="0"/>
            </a:br>
            <a:r>
              <a:rPr lang="en-US" sz="1200" dirty="0"/>
              <a:t>Stage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10132" y="3272733"/>
            <a:ext cx="552334" cy="519142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7610875" y="3968307"/>
            <a:ext cx="552334" cy="519142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328160" y="3837750"/>
            <a:ext cx="361180" cy="93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4264443" y="3843031"/>
            <a:ext cx="326216" cy="619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5715000" y="3857847"/>
            <a:ext cx="304800" cy="3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7144143" y="3858189"/>
            <a:ext cx="334529" cy="994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2813682" y="3843030"/>
            <a:ext cx="326418" cy="33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827166" y="3124071"/>
            <a:ext cx="54044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80324" y="3137770"/>
            <a:ext cx="25167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719936"/>
            <a:ext cx="126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</a:t>
            </a:r>
            <a:br>
              <a:rPr lang="en-US" sz="1200" dirty="0"/>
            </a:br>
            <a:r>
              <a:rPr lang="en-US" sz="12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4306095" y="2086713"/>
            <a:ext cx="222268" cy="5467744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TextBox 224"/>
          <p:cNvSpPr txBox="1"/>
          <p:nvPr/>
        </p:nvSpPr>
        <p:spPr>
          <a:xfrm>
            <a:off x="2544737" y="4896235"/>
            <a:ext cx="3585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 </a:t>
            </a:r>
            <a:r>
              <a:rPr lang="en-US" sz="1200"/>
              <a:t>Match-Action Pipeline</a:t>
            </a:r>
            <a:endParaRPr lang="en-US" sz="1200" dirty="0"/>
          </a:p>
        </p:txBody>
      </p:sp>
      <p:sp>
        <p:nvSpPr>
          <p:cNvPr id="135" name="Title 2">
            <a:extLst>
              <a:ext uri="{FF2B5EF4-FFF2-40B4-BE49-F238E27FC236}">
                <a16:creationId xmlns:a16="http://schemas.microsoft.com/office/drawing/2014/main" id="{DD02302E-97BE-BD44-8F67-386656216830}"/>
              </a:ext>
            </a:extLst>
          </p:cNvPr>
          <p:cNvSpPr txBox="1">
            <a:spLocks/>
          </p:cNvSpPr>
          <p:nvPr/>
        </p:nvSpPr>
        <p:spPr>
          <a:xfrm>
            <a:off x="152400" y="1291828"/>
            <a:ext cx="87884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tx2"/>
                </a:solidFill>
              </a:rPr>
              <a:t>PISA: Protocol Independent Switch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19773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roup 359"/>
          <p:cNvGrpSpPr/>
          <p:nvPr/>
        </p:nvGrpSpPr>
        <p:grpSpPr>
          <a:xfrm>
            <a:off x="8217237" y="3292890"/>
            <a:ext cx="512735" cy="1191971"/>
            <a:chOff x="2488822" y="2403406"/>
            <a:chExt cx="529093" cy="1589294"/>
          </a:xfrm>
        </p:grpSpPr>
        <p:cxnSp>
          <p:nvCxnSpPr>
            <p:cNvPr id="361" name="Straight Arrow Connector 36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Arrow Connector 36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437" name="Group 436"/>
          <p:cNvGrpSpPr/>
          <p:nvPr/>
        </p:nvGrpSpPr>
        <p:grpSpPr>
          <a:xfrm>
            <a:off x="7597431" y="3981648"/>
            <a:ext cx="552334" cy="519142"/>
            <a:chOff x="8131589" y="4009362"/>
            <a:chExt cx="552334" cy="692189"/>
          </a:xfrm>
        </p:grpSpPr>
        <p:grpSp>
          <p:nvGrpSpPr>
            <p:cNvPr id="438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443" name="Freeform 44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444" name="Straight Connector 44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9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440" name="Freeform 439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8" name="Group 317"/>
          <p:cNvGrpSpPr/>
          <p:nvPr/>
        </p:nvGrpSpPr>
        <p:grpSpPr>
          <a:xfrm>
            <a:off x="7216310" y="3442563"/>
            <a:ext cx="66973" cy="434041"/>
            <a:chOff x="2682199" y="3319032"/>
            <a:chExt cx="152400" cy="987683"/>
          </a:xfrm>
        </p:grpSpPr>
        <p:sp>
          <p:nvSpPr>
            <p:cNvPr id="319" name="Rectangle 318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2682199" y="3716850"/>
              <a:ext cx="152400" cy="176851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682199" y="4129864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sp>
        <p:nvSpPr>
          <p:cNvPr id="322" name="Rectangle 321"/>
          <p:cNvSpPr/>
          <p:nvPr/>
        </p:nvSpPr>
        <p:spPr>
          <a:xfrm>
            <a:off x="7647399" y="4014983"/>
            <a:ext cx="445463" cy="799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3" name="Rectangle 322"/>
          <p:cNvSpPr/>
          <p:nvPr/>
        </p:nvSpPr>
        <p:spPr>
          <a:xfrm>
            <a:off x="7216310" y="3442562"/>
            <a:ext cx="66973" cy="777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4" name="Rectangle 323"/>
          <p:cNvSpPr/>
          <p:nvPr/>
        </p:nvSpPr>
        <p:spPr>
          <a:xfrm>
            <a:off x="7216310" y="3617383"/>
            <a:ext cx="66973" cy="7771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5" name="Rectangle 324"/>
          <p:cNvSpPr/>
          <p:nvPr/>
        </p:nvSpPr>
        <p:spPr>
          <a:xfrm>
            <a:off x="7216310" y="3798884"/>
            <a:ext cx="66973" cy="7771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170" name="Title 2"/>
          <p:cNvSpPr txBox="1">
            <a:spLocks/>
          </p:cNvSpPr>
          <p:nvPr/>
        </p:nvSpPr>
        <p:spPr>
          <a:xfrm>
            <a:off x="152400" y="1291828"/>
            <a:ext cx="87884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tx2"/>
                </a:solidFill>
              </a:rPr>
              <a:t>PISA: Protocol Independent Switch Architecture</a:t>
            </a:r>
          </a:p>
        </p:txBody>
      </p:sp>
      <p:grpSp>
        <p:nvGrpSpPr>
          <p:cNvPr id="338" name="Group 337"/>
          <p:cNvGrpSpPr/>
          <p:nvPr/>
        </p:nvGrpSpPr>
        <p:grpSpPr>
          <a:xfrm>
            <a:off x="1712618" y="3041175"/>
            <a:ext cx="1124342" cy="1626876"/>
            <a:chOff x="1485649" y="3204985"/>
            <a:chExt cx="1124341" cy="2169168"/>
          </a:xfrm>
        </p:grpSpPr>
        <p:sp>
          <p:nvSpPr>
            <p:cNvPr id="339" name="Rectangle 338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3141658" y="3053681"/>
            <a:ext cx="1124342" cy="1626876"/>
            <a:chOff x="1485649" y="3204985"/>
            <a:chExt cx="1124341" cy="2169168"/>
          </a:xfrm>
        </p:grpSpPr>
        <p:sp>
          <p:nvSpPr>
            <p:cNvPr id="342" name="Rectangle 341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4567490" y="3059880"/>
            <a:ext cx="1124342" cy="1626876"/>
            <a:chOff x="1485649" y="3204985"/>
            <a:chExt cx="1124341" cy="2169168"/>
          </a:xfrm>
        </p:grpSpPr>
        <p:sp>
          <p:nvSpPr>
            <p:cNvPr id="345" name="Rectangle 344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5972470" y="3068840"/>
            <a:ext cx="1124342" cy="1626876"/>
            <a:chOff x="1485649" y="3204985"/>
            <a:chExt cx="1124341" cy="2169168"/>
          </a:xfrm>
        </p:grpSpPr>
        <p:sp>
          <p:nvSpPr>
            <p:cNvPr id="348" name="Rectangle 34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7596687" y="3286074"/>
            <a:ext cx="552334" cy="519142"/>
            <a:chOff x="8131589" y="4009362"/>
            <a:chExt cx="552334" cy="692189"/>
          </a:xfrm>
        </p:grpSpPr>
        <p:grpSp>
          <p:nvGrpSpPr>
            <p:cNvPr id="351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356" name="Freeform 355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357" name="Straight Connector 356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353" name="Freeform 35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354" name="Straight Connector 35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2" name="Group 371"/>
          <p:cNvGrpSpPr/>
          <p:nvPr/>
        </p:nvGrpSpPr>
        <p:grpSpPr>
          <a:xfrm>
            <a:off x="228600" y="3237205"/>
            <a:ext cx="381108" cy="1191971"/>
            <a:chOff x="2488822" y="2403406"/>
            <a:chExt cx="529093" cy="1589294"/>
          </a:xfrm>
        </p:grpSpPr>
        <p:cxnSp>
          <p:nvCxnSpPr>
            <p:cNvPr id="373" name="Straight Arrow Connector 372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Arrow Connector 373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Arrow Connector 378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Arrow Connector 379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Arrow Connector 382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/>
          <p:cNvGrpSpPr/>
          <p:nvPr/>
        </p:nvGrpSpPr>
        <p:grpSpPr>
          <a:xfrm>
            <a:off x="1822970" y="3111986"/>
            <a:ext cx="909363" cy="1479832"/>
            <a:chOff x="2449931" y="225721"/>
            <a:chExt cx="909363" cy="1973109"/>
          </a:xfrm>
        </p:grpSpPr>
        <p:sp>
          <p:nvSpPr>
            <p:cNvPr id="385" name="Rectangle 384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1" name="Trapezoid 390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392" name="Trapezoid 391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3" name="Trapezoid 392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4" name="Trapezoid 393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5" name="Trapezoid 394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6" name="Trapezoid 395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3235310" y="3141594"/>
            <a:ext cx="909363" cy="1479832"/>
            <a:chOff x="2449931" y="225721"/>
            <a:chExt cx="909363" cy="1973109"/>
          </a:xfrm>
        </p:grpSpPr>
        <p:sp>
          <p:nvSpPr>
            <p:cNvPr id="398" name="Rectangle 397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4" name="Trapezoid 403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5" name="Trapezoid 404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6" name="Trapezoid 405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7" name="Trapezoid 406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8" name="Trapezoid 407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9" name="Trapezoid 408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4675749" y="3143853"/>
            <a:ext cx="909363" cy="1479832"/>
            <a:chOff x="2449931" y="225721"/>
            <a:chExt cx="909363" cy="1973109"/>
          </a:xfrm>
        </p:grpSpPr>
        <p:sp>
          <p:nvSpPr>
            <p:cNvPr id="411" name="Rectangle 410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7" name="Trapezoid 416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8" name="Trapezoid 417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9" name="Trapezoid 418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0" name="Trapezoid 419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1" name="Trapezoid 420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2" name="Trapezoid 421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6082704" y="3165117"/>
            <a:ext cx="909363" cy="1479832"/>
            <a:chOff x="2449931" y="225721"/>
            <a:chExt cx="909363" cy="1973109"/>
          </a:xfrm>
        </p:grpSpPr>
        <p:sp>
          <p:nvSpPr>
            <p:cNvPr id="424" name="Rectangle 423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0" name="Trapezoid 429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1" name="Trapezoid 430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2" name="Trapezoid 431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3" name="Trapezoid 432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4" name="Trapezoid 433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5" name="Trapezoid 434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cxnSp>
        <p:nvCxnSpPr>
          <p:cNvPr id="446" name="Straight Arrow Connector 445"/>
          <p:cNvCxnSpPr/>
          <p:nvPr/>
        </p:nvCxnSpPr>
        <p:spPr>
          <a:xfrm>
            <a:off x="1318438" y="3853290"/>
            <a:ext cx="407120" cy="42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/>
          <p:nvPr/>
        </p:nvCxnSpPr>
        <p:spPr>
          <a:xfrm flipV="1">
            <a:off x="4266000" y="3869010"/>
            <a:ext cx="275612" cy="241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/>
          <p:nvPr/>
        </p:nvCxnSpPr>
        <p:spPr>
          <a:xfrm>
            <a:off x="5691833" y="3877627"/>
            <a:ext cx="280639" cy="34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/>
          <p:nvPr/>
        </p:nvCxnSpPr>
        <p:spPr>
          <a:xfrm>
            <a:off x="7070933" y="3877972"/>
            <a:ext cx="409297" cy="47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/>
          <p:nvPr/>
        </p:nvCxnSpPr>
        <p:spPr>
          <a:xfrm>
            <a:off x="2849900" y="3847965"/>
            <a:ext cx="291760" cy="528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7" name="Group 286"/>
          <p:cNvGrpSpPr/>
          <p:nvPr/>
        </p:nvGrpSpPr>
        <p:grpSpPr>
          <a:xfrm>
            <a:off x="1700215" y="3216858"/>
            <a:ext cx="66973" cy="810403"/>
            <a:chOff x="2682199" y="3319032"/>
            <a:chExt cx="152400" cy="1844119"/>
          </a:xfrm>
        </p:grpSpPr>
        <p:sp>
          <p:nvSpPr>
            <p:cNvPr id="288" name="Rectangle 287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82199" y="3861354"/>
              <a:ext cx="152400" cy="176852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682199" y="4433320"/>
              <a:ext cx="152400" cy="17685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82199" y="4986299"/>
              <a:ext cx="152400" cy="17685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2937442" y="3168556"/>
            <a:ext cx="66973" cy="979487"/>
            <a:chOff x="4743832" y="3340154"/>
            <a:chExt cx="152400" cy="2228879"/>
          </a:xfrm>
        </p:grpSpPr>
        <p:grpSp>
          <p:nvGrpSpPr>
            <p:cNvPr id="294" name="Group 293"/>
            <p:cNvGrpSpPr/>
            <p:nvPr/>
          </p:nvGrpSpPr>
          <p:grpSpPr>
            <a:xfrm>
              <a:off x="4743832" y="3340154"/>
              <a:ext cx="152400" cy="1396159"/>
              <a:chOff x="2682199" y="3319032"/>
              <a:chExt cx="152400" cy="1396159"/>
            </a:xfrm>
          </p:grpSpPr>
          <p:sp>
            <p:nvSpPr>
              <p:cNvPr id="297" name="Rectangle 296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2682199" y="4538340"/>
                <a:ext cx="152400" cy="176851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295" name="Rectangle 294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sp>
        <p:nvSpPr>
          <p:cNvPr id="315" name="Rectangle 314"/>
          <p:cNvSpPr/>
          <p:nvPr/>
        </p:nvSpPr>
        <p:spPr>
          <a:xfrm>
            <a:off x="3139657" y="3046416"/>
            <a:ext cx="1133323" cy="162024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01" name="Rectangle 300"/>
          <p:cNvSpPr/>
          <p:nvPr/>
        </p:nvSpPr>
        <p:spPr>
          <a:xfrm>
            <a:off x="1710227" y="3040424"/>
            <a:ext cx="1126732" cy="1607162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16" name="Rectangle 315"/>
          <p:cNvSpPr/>
          <p:nvPr/>
        </p:nvSpPr>
        <p:spPr>
          <a:xfrm>
            <a:off x="4563502" y="3062914"/>
            <a:ext cx="1121349" cy="1615226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17" name="Rectangle 316"/>
          <p:cNvSpPr/>
          <p:nvPr/>
        </p:nvSpPr>
        <p:spPr>
          <a:xfrm>
            <a:off x="5971047" y="3067712"/>
            <a:ext cx="1125765" cy="1604229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grpSp>
        <p:nvGrpSpPr>
          <p:cNvPr id="326" name="Group 325"/>
          <p:cNvGrpSpPr/>
          <p:nvPr/>
        </p:nvGrpSpPr>
        <p:grpSpPr>
          <a:xfrm>
            <a:off x="7649751" y="4019801"/>
            <a:ext cx="445463" cy="79924"/>
            <a:chOff x="11652632" y="5034593"/>
            <a:chExt cx="1013676" cy="181871"/>
          </a:xfrm>
        </p:grpSpPr>
        <p:sp>
          <p:nvSpPr>
            <p:cNvPr id="327" name="Rectangle 326"/>
            <p:cNvSpPr/>
            <p:nvPr/>
          </p:nvSpPr>
          <p:spPr>
            <a:xfrm>
              <a:off x="11652632" y="5034593"/>
              <a:ext cx="1013676" cy="1818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12513908" y="5037046"/>
              <a:ext cx="152400" cy="17685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12361508" y="5039613"/>
              <a:ext cx="152400" cy="17685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12209108" y="5037046"/>
              <a:ext cx="152400" cy="1768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4437278" y="3270638"/>
            <a:ext cx="66973" cy="804665"/>
            <a:chOff x="4743832" y="3737972"/>
            <a:chExt cx="152400" cy="1831061"/>
          </a:xfrm>
        </p:grpSpPr>
        <p:grpSp>
          <p:nvGrpSpPr>
            <p:cNvPr id="303" name="Group 302"/>
            <p:cNvGrpSpPr/>
            <p:nvPr/>
          </p:nvGrpSpPr>
          <p:grpSpPr>
            <a:xfrm>
              <a:off x="4743832" y="3737972"/>
              <a:ext cx="152400" cy="589865"/>
              <a:chOff x="2682199" y="3716850"/>
              <a:chExt cx="152400" cy="589865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304" name="Rectangle 303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5800551" y="3247918"/>
            <a:ext cx="66973" cy="979487"/>
            <a:chOff x="4743832" y="3340154"/>
            <a:chExt cx="152400" cy="2228879"/>
          </a:xfrm>
        </p:grpSpPr>
        <p:grpSp>
          <p:nvGrpSpPr>
            <p:cNvPr id="309" name="Group 308"/>
            <p:cNvGrpSpPr/>
            <p:nvPr/>
          </p:nvGrpSpPr>
          <p:grpSpPr>
            <a:xfrm>
              <a:off x="4743832" y="3340154"/>
              <a:ext cx="152400" cy="987683"/>
              <a:chOff x="2682199" y="3319032"/>
              <a:chExt cx="152400" cy="987683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310" name="Rectangle 309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71" name="Rectangle 17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72" name="Oval 171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171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urved Connector 178"/>
            <p:cNvCxnSpPr>
              <a:stCxn id="171" idx="4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/>
            <p:cNvCxnSpPr/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urved Connector 180"/>
            <p:cNvCxnSpPr/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/>
            <p:cNvCxnSpPr/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182"/>
            <p:cNvCxnSpPr/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Rectangle 281"/>
          <p:cNvSpPr/>
          <p:nvPr/>
        </p:nvSpPr>
        <p:spPr>
          <a:xfrm>
            <a:off x="576888" y="3103638"/>
            <a:ext cx="556481" cy="777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3" name="Rectangle 282"/>
          <p:cNvSpPr/>
          <p:nvPr/>
        </p:nvSpPr>
        <p:spPr>
          <a:xfrm>
            <a:off x="1066395" y="3103638"/>
            <a:ext cx="66973" cy="77718"/>
          </a:xfrm>
          <a:prstGeom prst="rect">
            <a:avLst/>
          </a:prstGeom>
          <a:solidFill>
            <a:srgbClr val="FF9B2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4" name="Rectangle 283"/>
          <p:cNvSpPr/>
          <p:nvPr/>
        </p:nvSpPr>
        <p:spPr>
          <a:xfrm>
            <a:off x="999422" y="3103638"/>
            <a:ext cx="66973" cy="7771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5" name="Rectangle 284"/>
          <p:cNvSpPr/>
          <p:nvPr/>
        </p:nvSpPr>
        <p:spPr>
          <a:xfrm>
            <a:off x="932450" y="3103638"/>
            <a:ext cx="66973" cy="7771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6" name="Rectangle 285"/>
          <p:cNvSpPr/>
          <p:nvPr/>
        </p:nvSpPr>
        <p:spPr>
          <a:xfrm>
            <a:off x="865477" y="3103638"/>
            <a:ext cx="66973" cy="77718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grpSp>
        <p:nvGrpSpPr>
          <p:cNvPr id="331" name="Group 330"/>
          <p:cNvGrpSpPr/>
          <p:nvPr/>
        </p:nvGrpSpPr>
        <p:grpSpPr>
          <a:xfrm>
            <a:off x="82830" y="3103638"/>
            <a:ext cx="556481" cy="77718"/>
            <a:chOff x="503996" y="2137991"/>
            <a:chExt cx="1266304" cy="176851"/>
          </a:xfrm>
        </p:grpSpPr>
        <p:sp>
          <p:nvSpPr>
            <p:cNvPr id="332" name="Rectangle 331"/>
            <p:cNvSpPr/>
            <p:nvPr/>
          </p:nvSpPr>
          <p:spPr>
            <a:xfrm>
              <a:off x="503996" y="2137991"/>
              <a:ext cx="1266304" cy="176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1617899" y="2137991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1465499" y="2137991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1313099" y="2137991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1160699" y="2137991"/>
              <a:ext cx="152400" cy="176851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</p:spTree>
    <p:extLst>
      <p:ext uri="{BB962C8B-B14F-4D97-AF65-F5344CB8AC3E}">
        <p14:creationId xmlns:p14="http://schemas.microsoft.com/office/powerpoint/2010/main" val="13381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62 L 0.05365 -0.00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19753E-6 C 0.00452 0.0074 0.0092 0.01512 0.02118 0.01851 C 0.03299 0.02222 0.05191 0.0216 0.07118 0.02067 " pathEditMode="relative" rAng="0" ptsTypes="AAA">
                                      <p:cBhvr>
                                        <p:cTn id="2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10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9753E-6 C 0.00399 0.02345 0.00851 0.04722 0.0217 0.05864 C 0.03455 0.07067 0.05608 0.07037 0.0783 0.07037 " pathEditMode="relative" rAng="0" ptsTypes="AAA">
                                      <p:cBhvr>
                                        <p:cTn id="2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031 C 0.0052 0.03888 0.00694 0.07808 0.02066 0.09784 C 0.03454 0.1179 0.06024 0.1179 0.08628 0.11851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59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-0.00031 C 0.00973 0.05895 0.00903 0.11882 0.02257 0.14691 C 0.03612 0.1753 0.06424 0.17191 0.09254 0.16851 " pathEditMode="relative" rAng="0" ptsTypes="AAA">
                                      <p:cBhvr>
                                        <p:cTn id="29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85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3295 0.0006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6315 0.0002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3.7037E-6 L 0.15065 -0.00764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582 0.0030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69 C 0.00377 0.02962 0.00833 0.05925 0.02148 0.07708 C 0.03489 0.09537 0.05664 0.10162 0.07864 0.10833 " pathEditMode="relative" rAng="0" ptsTypes="AAA">
                                      <p:cBhvr>
                                        <p:cTn id="105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537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0169 0.02338 0.00404 0.04792 0.01549 0.06042 C 0.02708 0.07292 0.04792 0.07338 0.06875 0.07431 " pathEditMode="relative" rAng="0" ptsTypes="AAA">
                                      <p:cBhvr>
                                        <p:cTn id="107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375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78 C 0.00065 0.01736 0.00169 0.03148 0.01107 0.03889 C 0.0207 0.04606 0.03841 0.0456 0.05625 0.0456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4648 0.0020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  <p:bldP spid="322" grpId="1" animBg="1"/>
      <p:bldP spid="323" grpId="0" animBg="1"/>
      <p:bldP spid="323" grpId="1" animBg="1"/>
      <p:bldP spid="323" grpId="2" animBg="1"/>
      <p:bldP spid="324" grpId="0" animBg="1"/>
      <p:bldP spid="324" grpId="1" animBg="1"/>
      <p:bldP spid="324" grpId="2" animBg="1"/>
      <p:bldP spid="325" grpId="0" animBg="1"/>
      <p:bldP spid="325" grpId="1" animBg="1"/>
      <p:bldP spid="325" grpId="2" animBg="1"/>
      <p:bldP spid="315" grpId="0" animBg="1"/>
      <p:bldP spid="315" grpId="1" animBg="1"/>
      <p:bldP spid="301" grpId="0" animBg="1"/>
      <p:bldP spid="301" grpId="1" animBg="1"/>
      <p:bldP spid="316" grpId="0" animBg="1"/>
      <p:bldP spid="316" grpId="1" animBg="1"/>
      <p:bldP spid="317" grpId="0" animBg="1"/>
      <p:bldP spid="317" grpId="1" animBg="1"/>
      <p:bldP spid="282" grpId="0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Example P4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89340" y="3028619"/>
            <a:ext cx="1124342" cy="1626876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40101" y="3033900"/>
            <a:ext cx="1124342" cy="1626876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0658" y="3040099"/>
            <a:ext cx="1124342" cy="1626876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1" y="3049059"/>
            <a:ext cx="1124342" cy="1626876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15209" y="3279549"/>
            <a:ext cx="389388" cy="1191971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8600" y="3230364"/>
            <a:ext cx="381108" cy="1191971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834352" y="3105144"/>
            <a:ext cx="909363" cy="1479832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233753" y="3121814"/>
            <a:ext cx="909363" cy="1479832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698917" y="3124071"/>
            <a:ext cx="909363" cy="1479832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130034" y="3145337"/>
            <a:ext cx="909363" cy="1479832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207" name="Rectangle 206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10132" y="3272733"/>
            <a:ext cx="552334" cy="519142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7610875" y="3968307"/>
            <a:ext cx="552334" cy="519142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328160" y="3837750"/>
            <a:ext cx="361180" cy="93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4264443" y="3843031"/>
            <a:ext cx="326216" cy="619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5715000" y="3857847"/>
            <a:ext cx="304800" cy="3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7144143" y="3858189"/>
            <a:ext cx="334529" cy="994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2813682" y="3843030"/>
            <a:ext cx="326418" cy="33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827166" y="3124071"/>
            <a:ext cx="54044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80324" y="3137770"/>
            <a:ext cx="25167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719936"/>
            <a:ext cx="126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</a:t>
            </a:r>
            <a:br>
              <a:rPr lang="en-US" sz="1200" dirty="0"/>
            </a:br>
            <a:r>
              <a:rPr lang="en-US" sz="12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4306095" y="2086713"/>
            <a:ext cx="222268" cy="5467744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TextBox 224"/>
          <p:cNvSpPr txBox="1"/>
          <p:nvPr/>
        </p:nvSpPr>
        <p:spPr>
          <a:xfrm>
            <a:off x="2544737" y="4896235"/>
            <a:ext cx="3585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 </a:t>
            </a:r>
            <a:r>
              <a:rPr lang="en-US" sz="1200"/>
              <a:t>Match-Action Pipeline</a:t>
            </a:r>
            <a:endParaRPr lang="en-US" sz="120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2864142" y="1435202"/>
            <a:ext cx="2622258" cy="1185329"/>
            <a:chOff x="2864142" y="577951"/>
            <a:chExt cx="2622258" cy="1185329"/>
          </a:xfrm>
        </p:grpSpPr>
        <p:sp>
          <p:nvSpPr>
            <p:cNvPr id="137" name="Parallelogram 136"/>
            <p:cNvSpPr/>
            <p:nvPr/>
          </p:nvSpPr>
          <p:spPr>
            <a:xfrm>
              <a:off x="2864142" y="794006"/>
              <a:ext cx="2622258" cy="969274"/>
            </a:xfrm>
            <a:prstGeom prst="parallelogram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ethernet_t    { … }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l2_metadata_t { … }</a:t>
              </a:r>
            </a:p>
            <a:p>
              <a:endParaRPr lang="en-US" sz="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ethernet_t    ethernet;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vlan_tag_t    vlan_tag[2];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metadata 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l2_metadata_t l2_meta;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176710" y="577951"/>
              <a:ext cx="2285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Header and Data Declarations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1" y="1435202"/>
            <a:ext cx="2667877" cy="1593418"/>
            <a:chOff x="190500" y="577951"/>
            <a:chExt cx="2667877" cy="1593418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990600" y="1581150"/>
              <a:ext cx="0" cy="5902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914400" y="577951"/>
              <a:ext cx="19439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Parser Program</a:t>
              </a:r>
            </a:p>
          </p:txBody>
        </p:sp>
        <p:sp>
          <p:nvSpPr>
            <p:cNvPr id="140" name="Parallelogram 139"/>
            <p:cNvSpPr/>
            <p:nvPr/>
          </p:nvSpPr>
          <p:spPr>
            <a:xfrm>
              <a:off x="190500" y="803085"/>
              <a:ext cx="2628900" cy="964666"/>
            </a:xfrm>
            <a:prstGeom prst="parallelogram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parser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parse_ethernet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extract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return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switch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ethernet.ethertype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0x8100 :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parse_vlan_tag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0x0800 : parse_ipv4;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0x8847 :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parse_mpls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default: ingress;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203153" y="1435202"/>
            <a:ext cx="5967653" cy="1622475"/>
            <a:chOff x="2203152" y="577951"/>
            <a:chExt cx="5967653" cy="1622475"/>
          </a:xfrm>
        </p:grpSpPr>
        <p:sp>
          <p:nvSpPr>
            <p:cNvPr id="141" name="TextBox 140"/>
            <p:cNvSpPr txBox="1"/>
            <p:nvPr/>
          </p:nvSpPr>
          <p:spPr>
            <a:xfrm>
              <a:off x="5999234" y="577951"/>
              <a:ext cx="19439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Tables and Control Flow</a:t>
              </a: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6553200" y="1737858"/>
              <a:ext cx="0" cy="4625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 130"/>
            <p:cNvSpPr/>
            <p:nvPr/>
          </p:nvSpPr>
          <p:spPr>
            <a:xfrm>
              <a:off x="2203152" y="1926991"/>
              <a:ext cx="4344934" cy="251613"/>
            </a:xfrm>
            <a:custGeom>
              <a:avLst/>
              <a:gdLst>
                <a:gd name="connsiteX0" fmla="*/ 4344934 w 4344934"/>
                <a:gd name="connsiteY0" fmla="*/ 0 h 251613"/>
                <a:gd name="connsiteX1" fmla="*/ 0 w 4344934"/>
                <a:gd name="connsiteY1" fmla="*/ 0 h 251613"/>
                <a:gd name="connsiteX2" fmla="*/ 0 w 4344934"/>
                <a:gd name="connsiteY2" fmla="*/ 251613 h 25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4934" h="251613">
                  <a:moveTo>
                    <a:pt x="4344934" y="0"/>
                  </a:moveTo>
                  <a:lnTo>
                    <a:pt x="0" y="0"/>
                  </a:lnTo>
                  <a:lnTo>
                    <a:pt x="0" y="25161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Arrow Connector 132"/>
            <p:cNvCxnSpPr>
              <a:endCxn id="11" idx="0"/>
            </p:cNvCxnSpPr>
            <p:nvPr/>
          </p:nvCxnSpPr>
          <p:spPr>
            <a:xfrm>
              <a:off x="3705761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5163146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Parallelogram 135"/>
            <p:cNvSpPr/>
            <p:nvPr/>
          </p:nvSpPr>
          <p:spPr>
            <a:xfrm>
              <a:off x="5541905" y="787994"/>
              <a:ext cx="2628900" cy="972703"/>
            </a:xfrm>
            <a:prstGeom prst="parallelogram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table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port_table { … }</a:t>
              </a:r>
            </a:p>
            <a:p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control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ingress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apply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(port_table);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if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(l2_meta.vlan_tags == 0)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  process_assign_vlan();</a:t>
              </a:r>
            </a:p>
            <a:p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}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94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296030"/>
            <a:ext cx="8686800" cy="481012"/>
          </a:xfrm>
        </p:spPr>
        <p:txBody>
          <a:bodyPr>
            <a:noAutofit/>
          </a:bodyPr>
          <a:lstStyle/>
          <a:p>
            <a:pPr algn="ctr"/>
            <a:r>
              <a:rPr lang="en-US" sz="4050" dirty="0"/>
              <a:t>Barefoot Tofino 6.5Tb/s Switch</a:t>
            </a:r>
            <a:br>
              <a:rPr lang="en-US" sz="4050" dirty="0"/>
            </a:br>
            <a:r>
              <a:rPr lang="en-US" sz="3000" dirty="0"/>
              <a:t>December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3667" y="4514671"/>
            <a:ext cx="5520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The world’s fastest switch in production.</a:t>
            </a:r>
          </a:p>
          <a:p>
            <a:pPr algn="ctr"/>
            <a:r>
              <a:rPr lang="en-US" sz="2400" dirty="0"/>
              <a:t>Forwarding defined in software (P4).</a:t>
            </a:r>
          </a:p>
          <a:p>
            <a:pPr algn="ctr"/>
            <a:r>
              <a:rPr lang="en-US" sz="2400" dirty="0"/>
              <a:t>Programs </a:t>
            </a:r>
            <a:r>
              <a:rPr lang="en-US" sz="2400" u="sng" dirty="0"/>
              <a:t>always</a:t>
            </a:r>
            <a:r>
              <a:rPr lang="en-US" sz="2400" dirty="0"/>
              <a:t> run at line-rate.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57" b="89992" l="4208" r="92279">
                        <a14:foregroundMark x1="57802" y1="68137" x2="57802" y2="68137"/>
                        <a14:foregroundMark x1="75776" y1="68505" x2="75776" y2="68505"/>
                        <a14:foregroundMark x1="75776" y1="68505" x2="59273" y2="68873"/>
                        <a14:foregroundMark x1="26266" y1="35498" x2="21855" y2="65605"/>
                        <a14:foregroundMark x1="8660" y1="79534" x2="90114" y2="80270"/>
                        <a14:foregroundMark x1="27002" y1="81005" x2="89747" y2="81740"/>
                        <a14:backgroundMark x1="11234" y1="82475" x2="89011" y2="82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779" y="1751706"/>
            <a:ext cx="3390181" cy="2984747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7947" y="2723367"/>
            <a:ext cx="16293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Same power.</a:t>
            </a:r>
          </a:p>
          <a:p>
            <a:r>
              <a:rPr lang="en-US" sz="2100" dirty="0"/>
              <a:t>  Same cost.</a:t>
            </a:r>
          </a:p>
        </p:txBody>
      </p:sp>
    </p:spTree>
    <p:extLst>
      <p:ext uri="{BB962C8B-B14F-4D97-AF65-F5344CB8AC3E}">
        <p14:creationId xmlns:p14="http://schemas.microsoft.com/office/powerpoint/2010/main" val="29536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64A9D-7CA3-C046-A9FB-3C4D47378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FE33DD-9C2D-B445-B5DC-70D2A968C6C2}"/>
              </a:ext>
            </a:extLst>
          </p:cNvPr>
          <p:cNvGrpSpPr/>
          <p:nvPr/>
        </p:nvGrpSpPr>
        <p:grpSpPr>
          <a:xfrm>
            <a:off x="802888" y="2171700"/>
            <a:ext cx="7532648" cy="1790700"/>
            <a:chOff x="1070517" y="2482811"/>
            <a:chExt cx="10043531" cy="238760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70517" y="2482811"/>
              <a:ext cx="10043531" cy="238760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500" dirty="0"/>
                <a:t>     </a:t>
              </a:r>
              <a:r>
                <a:rPr lang="en-US" sz="4050" b="1" dirty="0"/>
                <a:t>Reducing complexity</a:t>
              </a:r>
              <a:endParaRPr lang="en-US" sz="4500" b="1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2687506" y="3993044"/>
              <a:ext cx="784242" cy="76585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7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84033" y="3159727"/>
            <a:ext cx="1564326" cy="752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41381" y="4431268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Reducing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7FE9C-65D5-4443-85A8-05D4AC9DA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69271" y="5487268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/>
              <a:t>Programmable Switch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6597767" y="2926751"/>
            <a:ext cx="27197" cy="1504517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565612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2440" y="1825841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0667" y="184834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b="1" dirty="0"/>
          </a:p>
        </p:txBody>
      </p:sp>
      <p:sp>
        <p:nvSpPr>
          <p:cNvPr id="27" name="Snip Single Corner Rectangle 26"/>
          <p:cNvSpPr/>
          <p:nvPr/>
        </p:nvSpPr>
        <p:spPr>
          <a:xfrm>
            <a:off x="2262768" y="1880851"/>
            <a:ext cx="1066800" cy="527195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switch.p4</a:t>
            </a:r>
          </a:p>
        </p:txBody>
      </p:sp>
      <p:cxnSp>
        <p:nvCxnSpPr>
          <p:cNvPr id="10" name="Straight Arrow Connector 9"/>
          <p:cNvCxnSpPr>
            <a:endCxn id="7" idx="0"/>
          </p:cNvCxnSpPr>
          <p:nvPr/>
        </p:nvCxnSpPr>
        <p:spPr>
          <a:xfrm flipH="1">
            <a:off x="2766196" y="2407467"/>
            <a:ext cx="10226" cy="752259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3750629" y="2927551"/>
            <a:ext cx="947825" cy="291669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2"/>
          <p:cNvSpPr/>
          <p:nvPr/>
        </p:nvSpPr>
        <p:spPr>
          <a:xfrm>
            <a:off x="289933" y="2614406"/>
            <a:ext cx="8044537" cy="3333311"/>
          </a:xfrm>
          <a:custGeom>
            <a:avLst/>
            <a:gdLst>
              <a:gd name="connsiteX0" fmla="*/ 0 w 7620000"/>
              <a:gd name="connsiteY0" fmla="*/ 0 h 2819400"/>
              <a:gd name="connsiteX1" fmla="*/ 7620000 w 7620000"/>
              <a:gd name="connsiteY1" fmla="*/ 0 h 2819400"/>
              <a:gd name="connsiteX2" fmla="*/ 7620000 w 7620000"/>
              <a:gd name="connsiteY2" fmla="*/ 2819400 h 2819400"/>
              <a:gd name="connsiteX3" fmla="*/ 0 w 7620000"/>
              <a:gd name="connsiteY3" fmla="*/ 2819400 h 2819400"/>
              <a:gd name="connsiteX4" fmla="*/ 0 w 7620000"/>
              <a:gd name="connsiteY4" fmla="*/ 0 h 2819400"/>
              <a:gd name="connsiteX0" fmla="*/ 0 w 7620000"/>
              <a:gd name="connsiteY0" fmla="*/ 10802 h 2830202"/>
              <a:gd name="connsiteX1" fmla="*/ 7574010 w 7620000"/>
              <a:gd name="connsiteY1" fmla="*/ 0 h 2830202"/>
              <a:gd name="connsiteX2" fmla="*/ 7620000 w 7620000"/>
              <a:gd name="connsiteY2" fmla="*/ 10802 h 2830202"/>
              <a:gd name="connsiteX3" fmla="*/ 7620000 w 7620000"/>
              <a:gd name="connsiteY3" fmla="*/ 2830202 h 2830202"/>
              <a:gd name="connsiteX4" fmla="*/ 0 w 7620000"/>
              <a:gd name="connsiteY4" fmla="*/ 2830202 h 2830202"/>
              <a:gd name="connsiteX5" fmla="*/ 0 w 7620000"/>
              <a:gd name="connsiteY5" fmla="*/ 10802 h 2830202"/>
              <a:gd name="connsiteX0" fmla="*/ 0 w 7620000"/>
              <a:gd name="connsiteY0" fmla="*/ 10802 h 2830202"/>
              <a:gd name="connsiteX1" fmla="*/ 35445 w 7620000"/>
              <a:gd name="connsiteY1" fmla="*/ 0 h 2830202"/>
              <a:gd name="connsiteX2" fmla="*/ 7574010 w 7620000"/>
              <a:gd name="connsiteY2" fmla="*/ 0 h 2830202"/>
              <a:gd name="connsiteX3" fmla="*/ 7620000 w 7620000"/>
              <a:gd name="connsiteY3" fmla="*/ 10802 h 2830202"/>
              <a:gd name="connsiteX4" fmla="*/ 7620000 w 7620000"/>
              <a:gd name="connsiteY4" fmla="*/ 2830202 h 2830202"/>
              <a:gd name="connsiteX5" fmla="*/ 0 w 7620000"/>
              <a:gd name="connsiteY5" fmla="*/ 2830202 h 2830202"/>
              <a:gd name="connsiteX6" fmla="*/ 0 w 7620000"/>
              <a:gd name="connsiteY6" fmla="*/ 10802 h 283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2830202">
                <a:moveTo>
                  <a:pt x="0" y="10802"/>
                </a:moveTo>
                <a:lnTo>
                  <a:pt x="35445" y="0"/>
                </a:lnTo>
                <a:lnTo>
                  <a:pt x="7574010" y="0"/>
                </a:lnTo>
                <a:lnTo>
                  <a:pt x="7620000" y="10802"/>
                </a:lnTo>
                <a:lnTo>
                  <a:pt x="7620000" y="2830202"/>
                </a:lnTo>
                <a:lnTo>
                  <a:pt x="0" y="2830202"/>
                </a:lnTo>
                <a:lnTo>
                  <a:pt x="0" y="1080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3" spcCol="182880" rtlCol="0" anchor="ctr">
            <a:noAutofit/>
          </a:bodyPr>
          <a:lstStyle/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IPv4 and IPv6 routing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Unicast Routing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- Routed Ports &amp; SVI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- VRF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Unicast RPF</a:t>
            </a:r>
            <a:br>
              <a:rPr lang="en-US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      - Strict and Loose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Multicast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- PIM-SM/DM &amp; PIM-</a:t>
            </a:r>
            <a:r>
              <a:rPr lang="en-US" sz="900" dirty="0" err="1">
                <a:solidFill>
                  <a:schemeClr val="tx1"/>
                </a:solidFill>
              </a:rPr>
              <a:t>Bidir</a:t>
            </a:r>
            <a:endParaRPr lang="en-US" sz="900" dirty="0">
              <a:solidFill>
                <a:schemeClr val="tx1"/>
              </a:solidFill>
            </a:endParaRP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Ethernet switching </a:t>
            </a:r>
          </a:p>
          <a:p>
            <a:r>
              <a:rPr lang="en-US" sz="900" b="1" dirty="0">
                <a:solidFill>
                  <a:schemeClr val="tx1"/>
                </a:solidFill>
              </a:rPr>
              <a:t>   </a:t>
            </a:r>
            <a:r>
              <a:rPr lang="en-US" sz="900" dirty="0">
                <a:solidFill>
                  <a:schemeClr val="tx1"/>
                </a:solidFill>
              </a:rPr>
              <a:t>- VLAN Flooding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MAC Learning &amp; Aging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STP state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VLAN Translation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Load balancing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LAG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ECMP &amp; WCMP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Resilient Hashing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</a:t>
            </a:r>
            <a:r>
              <a:rPr lang="en-US" sz="900" dirty="0" err="1">
                <a:solidFill>
                  <a:schemeClr val="tx1"/>
                </a:solidFill>
              </a:rPr>
              <a:t>Flowlet</a:t>
            </a:r>
            <a:r>
              <a:rPr lang="en-US" sz="900" dirty="0">
                <a:solidFill>
                  <a:schemeClr val="tx1"/>
                </a:solidFill>
              </a:rPr>
              <a:t> Switching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Fast Failover</a:t>
            </a:r>
          </a:p>
          <a:p>
            <a:r>
              <a:rPr lang="mr-IN" sz="900" dirty="0">
                <a:solidFill>
                  <a:schemeClr val="tx1"/>
                </a:solidFill>
              </a:rPr>
              <a:t>–</a:t>
            </a:r>
            <a:r>
              <a:rPr lang="en-US" sz="900" dirty="0">
                <a:solidFill>
                  <a:schemeClr val="tx1"/>
                </a:solidFill>
              </a:rPr>
              <a:t>  LAG &amp; ECMP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Tunneling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IPv4 and IPv6 Routing &amp; Switching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IP-in-IP (6in4, 4in4)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VXLAN, NVGRE, GENEVE &amp; GRE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Segment Routing, IL</a:t>
            </a:r>
            <a:r>
              <a:rPr lang="en-US" sz="900" dirty="0">
                <a:solidFill>
                  <a:srgbClr val="008000"/>
                </a:solidFill>
              </a:rPr>
              <a:t>A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      MPLS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LER and LSR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IPv4/v6 routing (L3VPN)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L2 switching (</a:t>
            </a:r>
            <a:r>
              <a:rPr lang="en-US" sz="900" dirty="0" err="1">
                <a:solidFill>
                  <a:schemeClr val="tx1"/>
                </a:solidFill>
              </a:rPr>
              <a:t>EoMPLS</a:t>
            </a:r>
            <a:r>
              <a:rPr lang="en-US" sz="900" dirty="0">
                <a:solidFill>
                  <a:schemeClr val="tx1"/>
                </a:solidFill>
              </a:rPr>
              <a:t>, VPLS)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MPLS over UDP/GRE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      ACL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MAC ACL, IPv4/v6 ACL, RACL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</a:t>
            </a:r>
            <a:r>
              <a:rPr lang="en-US" sz="900" dirty="0" err="1">
                <a:solidFill>
                  <a:schemeClr val="tx1"/>
                </a:solidFill>
              </a:rPr>
              <a:t>QoS</a:t>
            </a:r>
            <a:r>
              <a:rPr lang="en-US" sz="900" dirty="0">
                <a:solidFill>
                  <a:schemeClr val="tx1"/>
                </a:solidFill>
              </a:rPr>
              <a:t> ACL, System ACL, PBR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Port Range lookups in ACLs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</a:t>
            </a:r>
          </a:p>
          <a:p>
            <a:r>
              <a:rPr lang="en-US" sz="900" b="1" dirty="0">
                <a:solidFill>
                  <a:schemeClr val="tx1"/>
                </a:solidFill>
              </a:rPr>
              <a:t>     QOS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QoS</a:t>
            </a:r>
            <a:r>
              <a:rPr lang="en-US" sz="900" dirty="0">
                <a:solidFill>
                  <a:schemeClr val="tx1"/>
                </a:solidFill>
              </a:rPr>
              <a:t> Classification &amp; marking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Drop profiles/WRED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RoCE</a:t>
            </a:r>
            <a:r>
              <a:rPr lang="en-US" sz="900" dirty="0">
                <a:solidFill>
                  <a:schemeClr val="tx1"/>
                </a:solidFill>
              </a:rPr>
              <a:t> v2 &amp; </a:t>
            </a:r>
            <a:r>
              <a:rPr lang="en-US" sz="900" dirty="0" err="1">
                <a:solidFill>
                  <a:schemeClr val="tx1"/>
                </a:solidFill>
              </a:rPr>
              <a:t>FCoE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CoPP</a:t>
            </a:r>
            <a:r>
              <a:rPr lang="en-US" sz="900" dirty="0">
                <a:solidFill>
                  <a:schemeClr val="tx1"/>
                </a:solidFill>
              </a:rPr>
              <a:t> (Control plane policing)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NAT and L4 Load Balancing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Security Features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Storm Control, IP Source Guard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Monitoring &amp; Telemetry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Ingress Mirroring and Egress Mirroring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Negative Mirroring</a:t>
            </a:r>
          </a:p>
          <a:p>
            <a:pPr marL="58736" indent="-58736">
              <a:buFontTx/>
              <a:buChar char="-"/>
            </a:pPr>
            <a:r>
              <a:rPr lang="en-US" sz="900" dirty="0" err="1">
                <a:solidFill>
                  <a:schemeClr val="tx1"/>
                </a:solidFill>
              </a:rPr>
              <a:t>Sflow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INT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Counters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Route Table Entry Counters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VLAN/Bridge Domain Counters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Port/Interface Counters</a:t>
            </a:r>
          </a:p>
          <a:p>
            <a:pPr marL="58736" indent="-58736">
              <a:buFontTx/>
              <a:buChar char="-"/>
            </a:pP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Protocol Offload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BFD, OAM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Multi-chip Fabric Support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Forwarding, QOS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endParaRPr lang="en-US" sz="9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7353" y="1744085"/>
            <a:ext cx="7958565" cy="870322"/>
            <a:chOff x="436470" y="1182446"/>
            <a:chExt cx="10611420" cy="1160429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36470" y="1697711"/>
              <a:ext cx="2452344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67633" y="1697711"/>
              <a:ext cx="6480257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888814" y="1182446"/>
              <a:ext cx="1678819" cy="1030529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415319" y="3661782"/>
            <a:ext cx="646771" cy="5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5318" y="3793325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5318" y="420922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15318" y="4625122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5318" y="5041020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15318" y="5456918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181663" y="3116110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81142" y="3392986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181142" y="3797764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181142" y="420254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181142" y="3927168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181142" y="365179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81142" y="4072504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81142" y="4768717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181142" y="5573305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181142" y="5448039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607481" y="2833199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607481" y="3255783"/>
            <a:ext cx="1701749" cy="3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607482" y="3672815"/>
            <a:ext cx="2001065" cy="8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615457" y="3944740"/>
            <a:ext cx="601348" cy="2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641381" y="4632922"/>
            <a:ext cx="1588631" cy="2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647168" y="5594367"/>
            <a:ext cx="1588631" cy="2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5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03780" y="3160305"/>
            <a:ext cx="1564326" cy="752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41381" y="4431268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6597767" y="2926751"/>
            <a:ext cx="27197" cy="1504517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565612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5922751" y="4572374"/>
            <a:ext cx="1386479" cy="677451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5392440" y="1825841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0" name="Straight Arrow Connector 9"/>
          <p:cNvCxnSpPr>
            <a:stCxn id="27" idx="1"/>
            <a:endCxn id="7" idx="0"/>
          </p:cNvCxnSpPr>
          <p:nvPr/>
        </p:nvCxnSpPr>
        <p:spPr>
          <a:xfrm flipH="1">
            <a:off x="2785942" y="2408045"/>
            <a:ext cx="10226" cy="752259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3770376" y="2928129"/>
            <a:ext cx="947825" cy="291669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Reducing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153F7-33E9-FA45-84ED-E2BBE0FBC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733174" y="2173296"/>
            <a:ext cx="125989" cy="24003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 rot="16200000">
            <a:off x="2827592" y="4741400"/>
            <a:ext cx="125989" cy="24003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Snip Single Corner Rectangle 26"/>
          <p:cNvSpPr/>
          <p:nvPr/>
        </p:nvSpPr>
        <p:spPr>
          <a:xfrm>
            <a:off x="2262768" y="1880851"/>
            <a:ext cx="1066800" cy="527195"/>
          </a:xfrm>
          <a:prstGeom prst="snip1Rect">
            <a:avLst/>
          </a:prstGeom>
          <a:solidFill>
            <a:srgbClr val="ED7D3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My switch.p4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69271" y="5487268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 dirty="0"/>
              <a:t>Programmable Switch</a:t>
            </a:r>
          </a:p>
        </p:txBody>
      </p:sp>
    </p:spTree>
    <p:extLst>
      <p:ext uri="{BB962C8B-B14F-4D97-AF65-F5344CB8AC3E}">
        <p14:creationId xmlns:p14="http://schemas.microsoft.com/office/powerpoint/2010/main" val="34154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0104 0.4789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9075 -0.0009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" grpId="1" animBg="1"/>
      <p:bldP spid="2" grpId="2" animBg="1"/>
      <p:bldP spid="26" grpId="0" animBg="1"/>
      <p:bldP spid="26" grpId="1" animBg="1"/>
      <p:bldP spid="26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59F91-D0C2-904A-8B96-3D3B7B3D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0955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/>
              <a:t>         </a:t>
            </a:r>
            <a:r>
              <a:rPr lang="en-US" sz="4050" b="1" dirty="0"/>
              <a:t>Adding new features</a:t>
            </a:r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580734" y="3228176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6684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Protocol complexity 20 years 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C244-5209-A04C-8F33-79A731255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43438" y="2849681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>
                <a:solidFill>
                  <a:schemeClr val="tx1"/>
                </a:solidFill>
              </a:rPr>
              <a:t>Ethernet</a:t>
            </a:r>
            <a:endParaRPr lang="en-US" sz="1275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713122" y="3996290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tx1"/>
                </a:solidFill>
              </a:rPr>
              <a:t>IPv4</a:t>
            </a:r>
          </a:p>
        </p:txBody>
      </p:sp>
      <p:sp>
        <p:nvSpPr>
          <p:cNvPr id="6" name="Oval 5"/>
          <p:cNvSpPr/>
          <p:nvPr/>
        </p:nvSpPr>
        <p:spPr>
          <a:xfrm>
            <a:off x="4300088" y="3996290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>
                <a:solidFill>
                  <a:schemeClr val="tx1"/>
                </a:solidFill>
              </a:rPr>
              <a:t>IPX</a:t>
            </a:r>
            <a:endParaRPr lang="en-US" sz="1275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4" idx="3"/>
            <a:endCxn id="5" idx="0"/>
          </p:cNvCxnSpPr>
          <p:nvPr/>
        </p:nvCxnSpPr>
        <p:spPr>
          <a:xfrm flipH="1">
            <a:off x="3308685" y="3361107"/>
            <a:ext cx="309190" cy="635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5"/>
            <a:endCxn id="6" idx="0"/>
          </p:cNvCxnSpPr>
          <p:nvPr/>
        </p:nvCxnSpPr>
        <p:spPr>
          <a:xfrm>
            <a:off x="4460129" y="3361107"/>
            <a:ext cx="435523" cy="635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39589" y="3445573"/>
            <a:ext cx="721672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ethtype</a:t>
            </a:r>
            <a:endParaRPr lang="en-US" sz="1275" dirty="0"/>
          </a:p>
        </p:txBody>
      </p:sp>
      <p:sp>
        <p:nvSpPr>
          <p:cNvPr id="15" name="TextBox 14"/>
          <p:cNvSpPr txBox="1"/>
          <p:nvPr/>
        </p:nvSpPr>
        <p:spPr>
          <a:xfrm>
            <a:off x="4589585" y="3401700"/>
            <a:ext cx="721672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ethtype</a:t>
            </a:r>
            <a:endParaRPr lang="en-US" sz="1275" dirty="0"/>
          </a:p>
        </p:txBody>
      </p:sp>
    </p:spTree>
    <p:extLst>
      <p:ext uri="{BB962C8B-B14F-4D97-AF65-F5344CB8AC3E}">
        <p14:creationId xmlns:p14="http://schemas.microsoft.com/office/powerpoint/2010/main" val="2298368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5FEA-A1CE-C94B-96B5-35E9AB843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Datacenter switch today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0" y="1009650"/>
            <a:ext cx="4788913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1188" y="2633914"/>
            <a:ext cx="1004108" cy="779647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13" name="Group 12"/>
          <p:cNvGrpSpPr/>
          <p:nvPr/>
        </p:nvGrpSpPr>
        <p:grpSpPr>
          <a:xfrm>
            <a:off x="3285296" y="1258895"/>
            <a:ext cx="4935239" cy="3080387"/>
            <a:chOff x="4380393" y="332324"/>
            <a:chExt cx="6580318" cy="41071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518" y="332324"/>
              <a:ext cx="5734193" cy="4107183"/>
            </a:xfrm>
            <a:prstGeom prst="rect">
              <a:avLst/>
            </a:prstGeom>
            <a:ln w="19050">
              <a:solidFill>
                <a:schemeClr val="accent5"/>
              </a:solidFill>
              <a:prstDash val="sysDot"/>
            </a:ln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4380393" y="332324"/>
              <a:ext cx="846125" cy="18333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80393" y="3205213"/>
              <a:ext cx="846125" cy="123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459105" y="457200"/>
            <a:ext cx="13234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5"/>
                </a:solidFill>
              </a:rPr>
              <a:t>Switch.p4</a:t>
            </a:r>
            <a:endParaRPr lang="en-US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33BA-BAA0-0F41-BAED-23DB2C9A2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3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Plane Functionalities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 we have focused on </a:t>
            </a:r>
            <a:r>
              <a:rPr lang="en-US" i="1" dirty="0"/>
              <a:t>control plane</a:t>
            </a:r>
          </a:p>
          <a:p>
            <a:pPr lvl="1"/>
            <a:r>
              <a:rPr lang="en-US" dirty="0"/>
              <a:t>It distinguishes SDN from traditional networks</a:t>
            </a:r>
          </a:p>
          <a:p>
            <a:pPr lvl="1"/>
            <a:r>
              <a:rPr lang="en-US" dirty="0"/>
              <a:t>Source of many (</a:t>
            </a:r>
            <a:r>
              <a:rPr lang="en-US" i="1" dirty="0"/>
              <a:t>perceived</a:t>
            </a:r>
            <a:r>
              <a:rPr lang="en-US" dirty="0"/>
              <a:t>) challenges …</a:t>
            </a:r>
          </a:p>
          <a:p>
            <a:pPr lvl="1"/>
            <a:r>
              <a:rPr lang="en-US" dirty="0"/>
              <a:t>… and opportunities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about the data plane?</a:t>
            </a:r>
          </a:p>
          <a:p>
            <a:pPr lvl="1"/>
            <a:r>
              <a:rPr lang="en-US" dirty="0"/>
              <a:t>Which features should be provided in the data plane?</a:t>
            </a:r>
          </a:p>
          <a:p>
            <a:endParaRPr lang="en-US" dirty="0"/>
          </a:p>
          <a:p>
            <a:r>
              <a:rPr lang="en-US" dirty="0"/>
              <a:t>What defines the boundary between control and data planes?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62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Adding features: Some examples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encapsulations and tunnels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ways to tag packets for special treatment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approaches to routing: </a:t>
            </a:r>
            <a:r>
              <a:rPr lang="en-US" sz="2400" i="1" dirty="0"/>
              <a:t>e.g. source routing in MSDCs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approaches to congestion control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ways to process packets: </a:t>
            </a:r>
            <a:r>
              <a:rPr lang="en-US" sz="2400" i="1" dirty="0"/>
              <a:t>e.g. processing ticker-symbols</a:t>
            </a:r>
          </a:p>
        </p:txBody>
      </p:sp>
    </p:spTree>
    <p:extLst>
      <p:ext uri="{BB962C8B-B14F-4D97-AF65-F5344CB8AC3E}">
        <p14:creationId xmlns:p14="http://schemas.microsoft.com/office/powerpoint/2010/main" val="1576558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applications: Some examples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Layer-4 Load Balancer</a:t>
            </a:r>
            <a:r>
              <a:rPr lang="en-US" sz="2400" baseline="30000" dirty="0"/>
              <a:t>1</a:t>
            </a:r>
          </a:p>
          <a:p>
            <a:pPr marL="590550" lvl="1" indent="-201216">
              <a:buFont typeface="Wingdings" charset="2"/>
              <a:buChar char="§"/>
            </a:pPr>
            <a:r>
              <a:rPr lang="en-US" dirty="0"/>
              <a:t>Replace 100 servers or 10 dedicated boxes with one programmable switch</a:t>
            </a:r>
          </a:p>
          <a:p>
            <a:pPr marL="590550" lvl="1" indent="-201216">
              <a:buFont typeface="Wingdings" charset="2"/>
              <a:buChar char="§"/>
            </a:pPr>
            <a:r>
              <a:rPr lang="en-US" dirty="0"/>
              <a:t>Track and maintain mapping for 5-10 million http flows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Fast stateless firewall</a:t>
            </a:r>
          </a:p>
          <a:p>
            <a:pPr marL="606029" lvl="1" indent="-211931">
              <a:lnSpc>
                <a:spcPct val="150000"/>
              </a:lnSpc>
              <a:buFont typeface="Wingdings" charset="2"/>
              <a:buChar char="§"/>
            </a:pPr>
            <a:r>
              <a:rPr lang="en-US" dirty="0"/>
              <a:t>Add/delete and track 100s of thousands of new connections per second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Cache for Key-value store</a:t>
            </a:r>
            <a:r>
              <a:rPr lang="en-US" sz="2400" baseline="30000" dirty="0"/>
              <a:t>2</a:t>
            </a:r>
          </a:p>
          <a:p>
            <a:pPr marL="606029" lvl="1" indent="-173831">
              <a:buFont typeface="Wingdings" charset="2"/>
              <a:buChar char="§"/>
            </a:pPr>
            <a:r>
              <a:rPr lang="en-US" dirty="0" err="1"/>
              <a:t>Memcache</a:t>
            </a:r>
            <a:r>
              <a:rPr lang="en-US" dirty="0"/>
              <a:t> in-network cache for 100 servers</a:t>
            </a:r>
          </a:p>
          <a:p>
            <a:pPr marL="606029" lvl="1" indent="-173831">
              <a:buFont typeface="Wingdings" charset="2"/>
              <a:buChar char="§"/>
            </a:pPr>
            <a:r>
              <a:rPr lang="en-US" dirty="0"/>
              <a:t>1-2 billion operations per second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endParaRPr lang="en-US" sz="2400" dirty="0"/>
          </a:p>
          <a:p>
            <a:pPr marL="384945" indent="-201216">
              <a:lnSpc>
                <a:spcPct val="150000"/>
              </a:lnSpc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604" y="6066219"/>
            <a:ext cx="880852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[1] “</a:t>
            </a:r>
            <a:r>
              <a:rPr lang="en-US" sz="1350" dirty="0" err="1"/>
              <a:t>SilkRoad</a:t>
            </a:r>
            <a:r>
              <a:rPr lang="en-US" sz="1350" dirty="0"/>
              <a:t>: Making </a:t>
            </a:r>
            <a:r>
              <a:rPr lang="en-US" sz="1350" dirty="0" err="1"/>
              <a:t>Stateful</a:t>
            </a:r>
            <a:r>
              <a:rPr lang="en-US" sz="1350" dirty="0"/>
              <a:t> Layer-4 Load Balancing Fast and Cheap Using Switching ASICs.” </a:t>
            </a:r>
            <a:r>
              <a:rPr lang="en-US" sz="1350" dirty="0" err="1"/>
              <a:t>Rui</a:t>
            </a:r>
            <a:r>
              <a:rPr lang="en-US" sz="1350" dirty="0"/>
              <a:t> Miao et al. </a:t>
            </a:r>
            <a:r>
              <a:rPr lang="en-US" sz="1350" dirty="0" err="1"/>
              <a:t>Sigcomm</a:t>
            </a:r>
            <a:r>
              <a:rPr lang="en-US" sz="1350" dirty="0"/>
              <a:t> 2017.  </a:t>
            </a:r>
          </a:p>
          <a:p>
            <a:r>
              <a:rPr lang="en-US" sz="1350" dirty="0"/>
              <a:t>[2] “</a:t>
            </a:r>
            <a:r>
              <a:rPr lang="en-US" sz="1350" dirty="0" err="1"/>
              <a:t>NetCache</a:t>
            </a:r>
            <a:r>
              <a:rPr lang="en-US" sz="1350" dirty="0"/>
              <a:t>: Balancing Key-Value Stores with Fast In-Network Caching”, Xin </a:t>
            </a:r>
            <a:r>
              <a:rPr lang="en-US" sz="1350" dirty="0" err="1"/>
              <a:t>Jin</a:t>
            </a:r>
            <a:r>
              <a:rPr lang="en-US" sz="1350" dirty="0"/>
              <a:t> et al. SOSP 2017</a:t>
            </a:r>
          </a:p>
        </p:txBody>
      </p:sp>
    </p:spTree>
    <p:extLst>
      <p:ext uri="{BB962C8B-B14F-4D97-AF65-F5344CB8AC3E}">
        <p14:creationId xmlns:p14="http://schemas.microsoft.com/office/powerpoint/2010/main" val="684447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3CAC0A-538D-A945-B91A-EAACDAAA6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2860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b="1" dirty="0"/>
              <a:t>Network telemetry</a:t>
            </a:r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781455" y="3418676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56045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7276990" y="3029345"/>
            <a:ext cx="532717" cy="1524171"/>
            <a:chOff x="2133452" y="2908825"/>
            <a:chExt cx="710289" cy="2032228"/>
          </a:xfrm>
        </p:grpSpPr>
        <p:grpSp>
          <p:nvGrpSpPr>
            <p:cNvPr id="166" name="Group 165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221" name="Freeform 22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2" name="Freeform 22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3" name="Freeform 22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4" name="Freeform 22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5" name="Freeform 22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6" name="Rectangle 22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7" name="Rectangle 22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8" name="Rectangle 22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6" name="Freeform 21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7" name="Freeform 21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8" name="Rectangle 21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9" name="Rectangle 2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0" name="Rectangle 21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8" name="Group 167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8" name="Freeform 20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0" name="Rectangle 20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1" name="Rectangle 2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2" name="Rectangle 2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197" name="Freeform 19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2" name="Rectangle 20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0" name="Group 169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1" name="Freeform 19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3" name="Freeform 19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4" name="Rectangle 19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5" name="Rectangle 19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6" name="Rectangle 19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1" name="Group 170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181" name="Freeform 18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2" name="Freeform 18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6" name="Rectangle 18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7" name="Rectangle 18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8" name="Rectangle 18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2" name="Group 171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173" name="Freeform 17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8" name="Rectangle 17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9" name="Rectangle 17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0" name="Rectangle 17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0090" y="3038870"/>
            <a:ext cx="532717" cy="1524171"/>
            <a:chOff x="2133452" y="2908825"/>
            <a:chExt cx="710289" cy="2032228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5" name="Freeform 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3326307" y="2362362"/>
            <a:ext cx="2807384" cy="288541"/>
            <a:chOff x="4435075" y="2006815"/>
            <a:chExt cx="3743177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335322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Which path did my packet take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55" name="Rounded Rectangle 254"/>
          <p:cNvSpPr/>
          <p:nvPr/>
        </p:nvSpPr>
        <p:spPr>
          <a:xfrm>
            <a:off x="2193080" y="3562214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7" name="Rounded Rectangle 256"/>
          <p:cNvSpPr/>
          <p:nvPr/>
        </p:nvSpPr>
        <p:spPr>
          <a:xfrm>
            <a:off x="2193080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8" name="Rounded Rectangle 257"/>
          <p:cNvSpPr/>
          <p:nvPr/>
        </p:nvSpPr>
        <p:spPr>
          <a:xfrm>
            <a:off x="2193080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9" name="Rounded Rectangle 258"/>
          <p:cNvSpPr/>
          <p:nvPr/>
        </p:nvSpPr>
        <p:spPr>
          <a:xfrm>
            <a:off x="2183555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1" name="Rounded Rectangle 260"/>
          <p:cNvSpPr/>
          <p:nvPr/>
        </p:nvSpPr>
        <p:spPr>
          <a:xfrm>
            <a:off x="6051517" y="2130119"/>
            <a:ext cx="2758994" cy="5272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“I visited Switch 1 @780ns, </a:t>
            </a:r>
            <a:br>
              <a:rPr lang="en-US" sz="1275" i="1" dirty="0">
                <a:solidFill>
                  <a:schemeClr val="tx2"/>
                </a:solidFill>
              </a:rPr>
            </a:br>
            <a:r>
              <a:rPr lang="en-US" sz="1275" i="1" dirty="0">
                <a:solidFill>
                  <a:schemeClr val="tx2"/>
                </a:solidFill>
              </a:rPr>
              <a:t>Switch 9 @1.3µs, Switch 12 @2.4µs”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64762" y="2657335"/>
            <a:ext cx="2478946" cy="933482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3326308" y="5227930"/>
            <a:ext cx="2958131" cy="288541"/>
            <a:chOff x="4435075" y="2006815"/>
            <a:chExt cx="3944174" cy="384721"/>
          </a:xfrm>
        </p:grpSpPr>
        <p:sp>
          <p:nvSpPr>
            <p:cNvPr id="232" name="TextBox 231"/>
            <p:cNvSpPr txBox="1"/>
            <p:nvPr/>
          </p:nvSpPr>
          <p:spPr>
            <a:xfrm>
              <a:off x="4825028" y="2006815"/>
              <a:ext cx="355422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Which rules did my packet follow</a:t>
              </a:r>
              <a:r>
                <a:rPr lang="en-US" sz="1275" dirty="0"/>
                <a:t>?”</a:t>
              </a:r>
            </a:p>
          </p:txBody>
        </p:sp>
        <p:sp>
          <p:nvSpPr>
            <p:cNvPr id="234" name="Oval 23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1" name="Group 240"/>
          <p:cNvGrpSpPr/>
          <p:nvPr/>
        </p:nvGrpSpPr>
        <p:grpSpPr>
          <a:xfrm flipV="1">
            <a:off x="6172880" y="3738544"/>
            <a:ext cx="2478946" cy="933482"/>
            <a:chOff x="8219681" y="2400113"/>
            <a:chExt cx="3305261" cy="1244643"/>
          </a:xfrm>
        </p:grpSpPr>
        <p:cxnSp>
          <p:nvCxnSpPr>
            <p:cNvPr id="247" name="Straight Connector 246"/>
            <p:cNvCxnSpPr/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Rounded Rectangle 249"/>
          <p:cNvSpPr/>
          <p:nvPr/>
        </p:nvSpPr>
        <p:spPr>
          <a:xfrm>
            <a:off x="6019801" y="4681177"/>
            <a:ext cx="2856629" cy="521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“In Switch 1, I followed rules 75 and 250. In Switch 9, I followed rules 3 and 80. ”</a:t>
            </a:r>
          </a:p>
        </p:txBody>
      </p:sp>
      <p:graphicFrame>
        <p:nvGraphicFramePr>
          <p:cNvPr id="256" name="Table 255"/>
          <p:cNvGraphicFramePr>
            <a:graphicFrameLocks noGrp="1"/>
          </p:cNvGraphicFramePr>
          <p:nvPr/>
        </p:nvGraphicFramePr>
        <p:xfrm>
          <a:off x="2089993" y="4231583"/>
          <a:ext cx="1191102" cy="157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#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Rule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is-IS" sz="900" dirty="0"/>
                        <a:t>…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192.168.0/24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is-IS" sz="900" dirty="0"/>
                        <a:t>…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62" name="Group 261"/>
          <p:cNvGrpSpPr/>
          <p:nvPr/>
        </p:nvGrpSpPr>
        <p:grpSpPr>
          <a:xfrm flipV="1">
            <a:off x="2089993" y="3859351"/>
            <a:ext cx="1177516" cy="345935"/>
            <a:chOff x="6388391" y="2189073"/>
            <a:chExt cx="4400817" cy="1455683"/>
          </a:xfrm>
        </p:grpSpPr>
        <p:cxnSp>
          <p:nvCxnSpPr>
            <p:cNvPr id="264" name="Straight Connector 263"/>
            <p:cNvCxnSpPr/>
            <p:nvPr/>
          </p:nvCxnSpPr>
          <p:spPr>
            <a:xfrm flipH="1" flipV="1">
              <a:off x="6388391" y="2189073"/>
              <a:ext cx="2803905" cy="1455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9192291" y="2189073"/>
              <a:ext cx="1596917" cy="1455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821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92 C 0.0543 -0.003 0.03385 -0.00277 0.06068 -0.00277 L 0.08568 -0.00277 L 0.22943 -0.14722 L 0.30755 -0.14722 L 0.45026 0.00834 L 0.54714 0.00649 " pathEditMode="relative" ptsTypes="AAAAAAAA">
                                      <p:cBhvr>
                                        <p:cTn id="2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29 -0.00301 0.03385 -0.00277 0.06068 -0.00277 L 0.08568 -0.00277 L 0.22943 -0.14722 L 0.30755 -0.14722 L 0.45026 0.00834 L 0.54713 0.00648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5" grpId="0" animBg="1"/>
      <p:bldP spid="255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1" grpId="0" animBg="1"/>
      <p:bldP spid="2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2337941" y="2362362"/>
            <a:ext cx="3801311" cy="288541"/>
            <a:chOff x="4435075" y="2006815"/>
            <a:chExt cx="5068416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467846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How long did </a:t>
              </a:r>
              <a:r>
                <a:rPr lang="en-US" sz="1275" i="1"/>
                <a:t>my packet queue </a:t>
              </a:r>
              <a:r>
                <a:rPr lang="en-US" sz="1275" i="1" dirty="0"/>
                <a:t>at each switch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1" name="Rounded Rectangle 260"/>
          <p:cNvSpPr/>
          <p:nvPr/>
        </p:nvSpPr>
        <p:spPr>
          <a:xfrm>
            <a:off x="6099928" y="2305877"/>
            <a:ext cx="2682122" cy="351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“Delay: 100ns, 200ns, </a:t>
            </a:r>
            <a:r>
              <a:rPr lang="en-US" sz="1275" i="1" dirty="0">
                <a:solidFill>
                  <a:srgbClr val="FF0000"/>
                </a:solidFill>
              </a:rPr>
              <a:t>19740ns</a:t>
            </a:r>
            <a:r>
              <a:rPr lang="en-US" sz="1275" i="1" dirty="0">
                <a:solidFill>
                  <a:schemeClr val="tx2"/>
                </a:solidFill>
              </a:rPr>
              <a:t>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64762" y="2657335"/>
            <a:ext cx="2478946" cy="933482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" name="Freeform 275"/>
          <p:cNvSpPr/>
          <p:nvPr/>
        </p:nvSpPr>
        <p:spPr>
          <a:xfrm>
            <a:off x="5843864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77" name="Group 76"/>
          <p:cNvGrpSpPr/>
          <p:nvPr/>
        </p:nvGrpSpPr>
        <p:grpSpPr>
          <a:xfrm>
            <a:off x="5230540" y="4330746"/>
            <a:ext cx="2751532" cy="1553004"/>
            <a:chOff x="6974051" y="4631329"/>
            <a:chExt cx="3668710" cy="2070672"/>
          </a:xfrm>
        </p:grpSpPr>
        <p:sp>
          <p:nvSpPr>
            <p:cNvPr id="237" name="TextBox 236"/>
            <p:cNvSpPr txBox="1"/>
            <p:nvPr/>
          </p:nvSpPr>
          <p:spPr>
            <a:xfrm>
              <a:off x="9907089" y="6317280"/>
              <a:ext cx="73567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Time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974051" y="5276900"/>
              <a:ext cx="87887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Queue</a:t>
              </a:r>
            </a:p>
          </p:txBody>
        </p:sp>
        <p:cxnSp>
          <p:nvCxnSpPr>
            <p:cNvPr id="241" name="Straight Connector 240"/>
            <p:cNvCxnSpPr/>
            <p:nvPr/>
          </p:nvCxnSpPr>
          <p:spPr>
            <a:xfrm>
              <a:off x="7788698" y="4898862"/>
              <a:ext cx="2752302" cy="6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/>
            <p:cNvSpPr/>
            <p:nvPr/>
          </p:nvSpPr>
          <p:spPr>
            <a:xfrm>
              <a:off x="7788698" y="6234866"/>
              <a:ext cx="2799608" cy="16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cxnSp>
          <p:nvCxnSpPr>
            <p:cNvPr id="230" name="Straight Arrow Connector 229"/>
            <p:cNvCxnSpPr/>
            <p:nvPr/>
          </p:nvCxnSpPr>
          <p:spPr>
            <a:xfrm flipV="1">
              <a:off x="7788698" y="4631329"/>
              <a:ext cx="0" cy="1764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>
              <a:off x="7788698" y="6395426"/>
              <a:ext cx="27523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840330" y="3752851"/>
            <a:ext cx="2065421" cy="522278"/>
            <a:chOff x="7787105" y="3860800"/>
            <a:chExt cx="2753895" cy="696370"/>
          </a:xfrm>
        </p:grpSpPr>
        <p:cxnSp>
          <p:nvCxnSpPr>
            <p:cNvPr id="282" name="Straight Connector 281"/>
            <p:cNvCxnSpPr/>
            <p:nvPr/>
          </p:nvCxnSpPr>
          <p:spPr>
            <a:xfrm flipH="1">
              <a:off x="7787105" y="3860800"/>
              <a:ext cx="990878" cy="69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777983" y="3866302"/>
              <a:ext cx="1763017" cy="69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2343003" y="5123633"/>
            <a:ext cx="3468527" cy="288541"/>
            <a:chOff x="4435075" y="2006815"/>
            <a:chExt cx="4624704" cy="384721"/>
          </a:xfrm>
        </p:grpSpPr>
        <p:sp>
          <p:nvSpPr>
            <p:cNvPr id="289" name="TextBox 288"/>
            <p:cNvSpPr txBox="1"/>
            <p:nvPr/>
          </p:nvSpPr>
          <p:spPr>
            <a:xfrm>
              <a:off x="4825028" y="2006815"/>
              <a:ext cx="423475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Who did my packet share the queue with</a:t>
              </a:r>
              <a:r>
                <a:rPr lang="en-US" sz="1275" dirty="0"/>
                <a:t>?”</a:t>
              </a:r>
            </a:p>
          </p:txBody>
        </p:sp>
        <p:sp>
          <p:nvSpPr>
            <p:cNvPr id="290" name="Oval 289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3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2327747" y="2355684"/>
            <a:ext cx="3801311" cy="288541"/>
            <a:chOff x="4435075" y="2006815"/>
            <a:chExt cx="5068416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467846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How long did my packet queue at each switch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268" name="Group 267"/>
          <p:cNvGrpSpPr/>
          <p:nvPr/>
        </p:nvGrpSpPr>
        <p:grpSpPr>
          <a:xfrm>
            <a:off x="6099928" y="2305877"/>
            <a:ext cx="2682122" cy="1284941"/>
            <a:chOff x="8133238" y="1931501"/>
            <a:chExt cx="3576162" cy="1713255"/>
          </a:xfrm>
        </p:grpSpPr>
        <p:sp>
          <p:nvSpPr>
            <p:cNvPr id="261" name="Rounded Rectangle 260"/>
            <p:cNvSpPr/>
            <p:nvPr/>
          </p:nvSpPr>
          <p:spPr>
            <a:xfrm>
              <a:off x="8133238" y="1931501"/>
              <a:ext cx="3576162" cy="46861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5" i="1" dirty="0">
                  <a:solidFill>
                    <a:schemeClr val="tx2"/>
                  </a:solidFill>
                </a:rPr>
                <a:t>“Delay: 100ns, 200ns, </a:t>
              </a:r>
              <a:r>
                <a:rPr lang="en-US" sz="1275" i="1" dirty="0">
                  <a:solidFill>
                    <a:srgbClr val="FF0000"/>
                  </a:solidFill>
                </a:rPr>
                <a:t>19740ns</a:t>
              </a:r>
              <a:r>
                <a:rPr lang="en-US" sz="1275" i="1" dirty="0">
                  <a:solidFill>
                    <a:schemeClr val="tx2"/>
                  </a:solidFill>
                </a:rPr>
                <a:t>”</a:t>
              </a:r>
            </a:p>
          </p:txBody>
        </p:sp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0" name="Straight Arrow Connector 229"/>
          <p:cNvCxnSpPr/>
          <p:nvPr/>
        </p:nvCxnSpPr>
        <p:spPr>
          <a:xfrm flipV="1">
            <a:off x="5841524" y="4330748"/>
            <a:ext cx="0" cy="1323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7430317" y="5595211"/>
            <a:ext cx="551754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Time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5230539" y="4814926"/>
            <a:ext cx="659155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Queue</a:t>
            </a:r>
          </a:p>
        </p:txBody>
      </p:sp>
      <p:cxnSp>
        <p:nvCxnSpPr>
          <p:cNvPr id="241" name="Straight Connector 240"/>
          <p:cNvCxnSpPr/>
          <p:nvPr/>
        </p:nvCxnSpPr>
        <p:spPr>
          <a:xfrm>
            <a:off x="5841524" y="4531397"/>
            <a:ext cx="2064227" cy="49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Freeform 273"/>
          <p:cNvSpPr/>
          <p:nvPr/>
        </p:nvSpPr>
        <p:spPr>
          <a:xfrm>
            <a:off x="5843865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76" name="Freeform 275"/>
          <p:cNvSpPr/>
          <p:nvPr/>
        </p:nvSpPr>
        <p:spPr>
          <a:xfrm>
            <a:off x="5843864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54" name="Group 53"/>
          <p:cNvGrpSpPr/>
          <p:nvPr/>
        </p:nvGrpSpPr>
        <p:grpSpPr>
          <a:xfrm>
            <a:off x="2348399" y="5123142"/>
            <a:ext cx="3468527" cy="288541"/>
            <a:chOff x="4435075" y="2006815"/>
            <a:chExt cx="4624704" cy="384721"/>
          </a:xfrm>
        </p:grpSpPr>
        <p:sp>
          <p:nvSpPr>
            <p:cNvPr id="55" name="TextBox 54"/>
            <p:cNvSpPr txBox="1"/>
            <p:nvPr/>
          </p:nvSpPr>
          <p:spPr>
            <a:xfrm>
              <a:off x="4825028" y="2006815"/>
              <a:ext cx="423475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Who did my packet share the queue with</a:t>
              </a:r>
              <a:r>
                <a:rPr lang="en-US" sz="1275" dirty="0"/>
                <a:t>?”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75" name="Freeform 274"/>
          <p:cNvSpPr/>
          <p:nvPr/>
        </p:nvSpPr>
        <p:spPr>
          <a:xfrm>
            <a:off x="5841216" y="5575767"/>
            <a:ext cx="2075936" cy="79436"/>
          </a:xfrm>
          <a:custGeom>
            <a:avLst/>
            <a:gdLst>
              <a:gd name="connsiteX0" fmla="*/ 3531 w 2767914"/>
              <a:gd name="connsiteY0" fmla="*/ 105915 h 105915"/>
              <a:gd name="connsiteX1" fmla="*/ 0 w 2767914"/>
              <a:gd name="connsiteY1" fmla="*/ 17653 h 105915"/>
              <a:gd name="connsiteX2" fmla="*/ 91793 w 2767914"/>
              <a:gd name="connsiteY2" fmla="*/ 21183 h 105915"/>
              <a:gd name="connsiteX3" fmla="*/ 197708 w 2767914"/>
              <a:gd name="connsiteY3" fmla="*/ 38836 h 105915"/>
              <a:gd name="connsiteX4" fmla="*/ 349520 w 2767914"/>
              <a:gd name="connsiteY4" fmla="*/ 24714 h 105915"/>
              <a:gd name="connsiteX5" fmla="*/ 448374 w 2767914"/>
              <a:gd name="connsiteY5" fmla="*/ 35305 h 105915"/>
              <a:gd name="connsiteX6" fmla="*/ 596655 w 2767914"/>
              <a:gd name="connsiteY6" fmla="*/ 0 h 105915"/>
              <a:gd name="connsiteX7" fmla="*/ 780241 w 2767914"/>
              <a:gd name="connsiteY7" fmla="*/ 38836 h 105915"/>
              <a:gd name="connsiteX8" fmla="*/ 988541 w 2767914"/>
              <a:gd name="connsiteY8" fmla="*/ 21183 h 105915"/>
              <a:gd name="connsiteX9" fmla="*/ 1175657 w 2767914"/>
              <a:gd name="connsiteY9" fmla="*/ 38836 h 105915"/>
              <a:gd name="connsiteX10" fmla="*/ 1292164 w 2767914"/>
              <a:gd name="connsiteY10" fmla="*/ 24714 h 105915"/>
              <a:gd name="connsiteX11" fmla="*/ 1405140 w 2767914"/>
              <a:gd name="connsiteY11" fmla="*/ 35305 h 105915"/>
              <a:gd name="connsiteX12" fmla="*/ 1542830 w 2767914"/>
              <a:gd name="connsiteY12" fmla="*/ 35305 h 105915"/>
              <a:gd name="connsiteX13" fmla="*/ 1595787 w 2767914"/>
              <a:gd name="connsiteY13" fmla="*/ 10592 h 105915"/>
              <a:gd name="connsiteX14" fmla="*/ 1691111 w 2767914"/>
              <a:gd name="connsiteY14" fmla="*/ 35305 h 105915"/>
              <a:gd name="connsiteX15" fmla="*/ 1800556 w 2767914"/>
              <a:gd name="connsiteY15" fmla="*/ 17653 h 105915"/>
              <a:gd name="connsiteX16" fmla="*/ 1962959 w 2767914"/>
              <a:gd name="connsiteY16" fmla="*/ 42366 h 105915"/>
              <a:gd name="connsiteX17" fmla="*/ 2234808 w 2767914"/>
              <a:gd name="connsiteY17" fmla="*/ 21183 h 105915"/>
              <a:gd name="connsiteX18" fmla="*/ 2358376 w 2767914"/>
              <a:gd name="connsiteY18" fmla="*/ 38836 h 105915"/>
              <a:gd name="connsiteX19" fmla="*/ 2549023 w 2767914"/>
              <a:gd name="connsiteY19" fmla="*/ 28244 h 105915"/>
              <a:gd name="connsiteX20" fmla="*/ 2679651 w 2767914"/>
              <a:gd name="connsiteY20" fmla="*/ 35305 h 105915"/>
              <a:gd name="connsiteX21" fmla="*/ 2767914 w 2767914"/>
              <a:gd name="connsiteY21" fmla="*/ 56488 h 105915"/>
              <a:gd name="connsiteX22" fmla="*/ 2767914 w 2767914"/>
              <a:gd name="connsiteY22" fmla="*/ 105915 h 105915"/>
              <a:gd name="connsiteX23" fmla="*/ 3531 w 2767914"/>
              <a:gd name="connsiteY23" fmla="*/ 105915 h 10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67914" h="105915">
                <a:moveTo>
                  <a:pt x="3531" y="105915"/>
                </a:moveTo>
                <a:lnTo>
                  <a:pt x="0" y="17653"/>
                </a:lnTo>
                <a:lnTo>
                  <a:pt x="91793" y="21183"/>
                </a:lnTo>
                <a:lnTo>
                  <a:pt x="197708" y="38836"/>
                </a:lnTo>
                <a:lnTo>
                  <a:pt x="349520" y="24714"/>
                </a:lnTo>
                <a:lnTo>
                  <a:pt x="448374" y="35305"/>
                </a:lnTo>
                <a:lnTo>
                  <a:pt x="596655" y="0"/>
                </a:lnTo>
                <a:lnTo>
                  <a:pt x="780241" y="38836"/>
                </a:lnTo>
                <a:lnTo>
                  <a:pt x="988541" y="21183"/>
                </a:lnTo>
                <a:lnTo>
                  <a:pt x="1175657" y="38836"/>
                </a:lnTo>
                <a:lnTo>
                  <a:pt x="1292164" y="24714"/>
                </a:lnTo>
                <a:lnTo>
                  <a:pt x="1405140" y="35305"/>
                </a:lnTo>
                <a:lnTo>
                  <a:pt x="1542830" y="35305"/>
                </a:lnTo>
                <a:lnTo>
                  <a:pt x="1595787" y="10592"/>
                </a:lnTo>
                <a:lnTo>
                  <a:pt x="1691111" y="35305"/>
                </a:lnTo>
                <a:lnTo>
                  <a:pt x="1800556" y="17653"/>
                </a:lnTo>
                <a:lnTo>
                  <a:pt x="1962959" y="42366"/>
                </a:lnTo>
                <a:lnTo>
                  <a:pt x="2234808" y="21183"/>
                </a:lnTo>
                <a:lnTo>
                  <a:pt x="2358376" y="38836"/>
                </a:lnTo>
                <a:lnTo>
                  <a:pt x="2549023" y="28244"/>
                </a:lnTo>
                <a:lnTo>
                  <a:pt x="2679651" y="35305"/>
                </a:lnTo>
                <a:lnTo>
                  <a:pt x="2767914" y="56488"/>
                </a:lnTo>
                <a:lnTo>
                  <a:pt x="2767914" y="105915"/>
                </a:lnTo>
                <a:lnTo>
                  <a:pt x="3531" y="105915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cxnSp>
        <p:nvCxnSpPr>
          <p:cNvPr id="235" name="Straight Arrow Connector 234"/>
          <p:cNvCxnSpPr/>
          <p:nvPr/>
        </p:nvCxnSpPr>
        <p:spPr>
          <a:xfrm>
            <a:off x="5841524" y="5653820"/>
            <a:ext cx="20642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097742" y="3745678"/>
            <a:ext cx="5171739" cy="734210"/>
          </a:xfrm>
          <a:custGeom>
            <a:avLst/>
            <a:gdLst>
              <a:gd name="connsiteX0" fmla="*/ 0 w 6895652"/>
              <a:gd name="connsiteY0" fmla="*/ 978946 h 978946"/>
              <a:gd name="connsiteX1" fmla="*/ 656217 w 6895652"/>
              <a:gd name="connsiteY1" fmla="*/ 0 h 978946"/>
              <a:gd name="connsiteX2" fmla="*/ 1344706 w 6895652"/>
              <a:gd name="connsiteY2" fmla="*/ 0 h 978946"/>
              <a:gd name="connsiteX3" fmla="*/ 3248810 w 6895652"/>
              <a:gd name="connsiteY3" fmla="*/ 473336 h 978946"/>
              <a:gd name="connsiteX4" fmla="*/ 3732904 w 6895652"/>
              <a:gd name="connsiteY4" fmla="*/ 473336 h 978946"/>
              <a:gd name="connsiteX5" fmla="*/ 5593977 w 6895652"/>
              <a:gd name="connsiteY5" fmla="*/ 43030 h 978946"/>
              <a:gd name="connsiteX6" fmla="*/ 6895652 w 6895652"/>
              <a:gd name="connsiteY6" fmla="*/ 32273 h 97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652" h="978946">
                <a:moveTo>
                  <a:pt x="0" y="978946"/>
                </a:moveTo>
                <a:lnTo>
                  <a:pt x="656217" y="0"/>
                </a:lnTo>
                <a:lnTo>
                  <a:pt x="1344706" y="0"/>
                </a:lnTo>
                <a:lnTo>
                  <a:pt x="3248810" y="473336"/>
                </a:lnTo>
                <a:lnTo>
                  <a:pt x="3732904" y="473336"/>
                </a:lnTo>
                <a:lnTo>
                  <a:pt x="5593977" y="43030"/>
                </a:lnTo>
                <a:lnTo>
                  <a:pt x="6895652" y="32273"/>
                </a:lnTo>
              </a:path>
            </a:pathLst>
          </a:custGeom>
          <a:noFill/>
          <a:ln w="571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23497" y="3734198"/>
            <a:ext cx="1374887" cy="1081269"/>
            <a:chOff x="1631330" y="3835931"/>
            <a:chExt cx="1833182" cy="1441692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2109111" y="4637469"/>
              <a:ext cx="710289" cy="255788"/>
              <a:chOff x="12523788" y="-511175"/>
              <a:chExt cx="13454062" cy="4845051"/>
            </a:xfrm>
          </p:grpSpPr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cxnSp>
          <p:nvCxnSpPr>
            <p:cNvPr id="66" name="Straight Connector 65"/>
            <p:cNvCxnSpPr>
              <a:stCxn id="61" idx="2"/>
              <a:endCxn id="151" idx="1"/>
            </p:cNvCxnSpPr>
            <p:nvPr/>
          </p:nvCxnSpPr>
          <p:spPr>
            <a:xfrm flipV="1">
              <a:off x="2819400" y="3835931"/>
              <a:ext cx="645112" cy="96086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31330" y="4892902"/>
              <a:ext cx="170499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Aggressor flow!</a:t>
              </a:r>
            </a:p>
          </p:txBody>
        </p:sp>
      </p:grpSp>
      <p:sp>
        <p:nvSpPr>
          <p:cNvPr id="72" name="Rounded Rectangle 71"/>
          <p:cNvSpPr/>
          <p:nvPr/>
        </p:nvSpPr>
        <p:spPr>
          <a:xfrm>
            <a:off x="2159348" y="4198148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3" name="Rounded Rectangle 72"/>
          <p:cNvSpPr/>
          <p:nvPr/>
        </p:nvSpPr>
        <p:spPr>
          <a:xfrm>
            <a:off x="2160694" y="4207561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4" name="Rounded Rectangle 73"/>
          <p:cNvSpPr/>
          <p:nvPr/>
        </p:nvSpPr>
        <p:spPr>
          <a:xfrm>
            <a:off x="2162036" y="4208905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5" name="Rounded Rectangle 74"/>
          <p:cNvSpPr/>
          <p:nvPr/>
        </p:nvSpPr>
        <p:spPr>
          <a:xfrm>
            <a:off x="2163377" y="4202182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6" name="Rounded Rectangle 75"/>
          <p:cNvSpPr/>
          <p:nvPr/>
        </p:nvSpPr>
        <p:spPr>
          <a:xfrm>
            <a:off x="2163380" y="4202182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</p:spTree>
    <p:extLst>
      <p:ext uri="{BB962C8B-B14F-4D97-AF65-F5344CB8AC3E}">
        <p14:creationId xmlns:p14="http://schemas.microsoft.com/office/powerpoint/2010/main" val="37797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3698 -0.10047 L 0.09349 -0.10047 L 0.25143 -0.03148 L 0.29024 -0.03148 L 0.44375 -0.09422 L 0.55143 -0.09746 " pathEditMode="relative" ptsTypes="AAAAAAA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2.22222E-6 L 0.03698 -0.10047 L 0.09349 -0.10047 L 0.25144 -0.03148 L 0.29024 -0.03148 L 0.44375 -0.09422 L 0.55144 -0.09746 " pathEditMode="relative" rAng="0" ptsTypes="AAAAAAA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3698 -0.10046 L 0.09349 -0.10046 L 0.25144 -0.03148 L 0.29024 -0.03148 L 0.44375 -0.09421 L 0.55144 -0.09745 " pathEditMode="relative" rAng="0" ptsTypes="AAAAAAA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We’d like the network to answer these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Which path did my packet take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Which rules did my packet follow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How long did it queue at each switch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Who did it share the queues with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96241" y="5043506"/>
            <a:ext cx="8519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 PISA device programmed using P4 can answer all four questions at line rate, for the first time. Without generating additional packets.</a:t>
            </a:r>
          </a:p>
        </p:txBody>
      </p:sp>
    </p:spTree>
    <p:extLst>
      <p:ext uri="{BB962C8B-B14F-4D97-AF65-F5344CB8AC3E}">
        <p14:creationId xmlns:p14="http://schemas.microsoft.com/office/powerpoint/2010/main" val="580797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116917" y="4582226"/>
            <a:ext cx="933269" cy="987361"/>
            <a:chOff x="8155887" y="4966636"/>
            <a:chExt cx="1244358" cy="13164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409" y="4966636"/>
              <a:ext cx="819150" cy="8191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155887" y="5729120"/>
              <a:ext cx="124435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Log, Analyze</a:t>
              </a:r>
            </a:p>
            <a:p>
              <a:pPr algn="ctr"/>
              <a:r>
                <a:rPr lang="en-US" sz="1050" dirty="0"/>
                <a:t>Replay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INT: </a:t>
            </a:r>
            <a:r>
              <a:rPr lang="en-US" b="1" dirty="0" err="1"/>
              <a:t>Inband</a:t>
            </a:r>
            <a:r>
              <a:rPr lang="en-US" b="1" dirty="0"/>
              <a:t> Network Telemetry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B6737-9C52-6E4C-808F-4C7AB967D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sp>
        <p:nvSpPr>
          <p:cNvPr id="261" name="Rounded Rectangle 260"/>
          <p:cNvSpPr/>
          <p:nvPr/>
        </p:nvSpPr>
        <p:spPr>
          <a:xfrm>
            <a:off x="1545109" y="2265582"/>
            <a:ext cx="2682122" cy="351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b="1" dirty="0">
                <a:solidFill>
                  <a:schemeClr val="tx2"/>
                </a:solidFill>
              </a:rPr>
              <a:t>Add</a:t>
            </a:r>
            <a:r>
              <a:rPr lang="en-US" sz="1275" i="1" dirty="0">
                <a:solidFill>
                  <a:schemeClr val="tx2"/>
                </a:solidFill>
              </a:rPr>
              <a:t>: </a:t>
            </a:r>
            <a:r>
              <a:rPr lang="en-US" sz="1275" i="1" dirty="0" err="1">
                <a:solidFill>
                  <a:schemeClr val="tx2"/>
                </a:solidFill>
              </a:rPr>
              <a:t>SwitchID</a:t>
            </a:r>
            <a:r>
              <a:rPr lang="en-US" sz="1275" i="1" dirty="0">
                <a:solidFill>
                  <a:schemeClr val="tx2"/>
                </a:solidFill>
              </a:rPr>
              <a:t>, Arrival Time, </a:t>
            </a:r>
            <a:br>
              <a:rPr lang="en-US" sz="1275" i="1" dirty="0">
                <a:solidFill>
                  <a:schemeClr val="tx2"/>
                </a:solidFill>
              </a:rPr>
            </a:br>
            <a:r>
              <a:rPr lang="en-US" sz="1275" i="1" dirty="0">
                <a:solidFill>
                  <a:schemeClr val="tx2"/>
                </a:solidFill>
              </a:rPr>
              <a:t>Queue Delay, Matched Rules, </a:t>
            </a:r>
            <a:r>
              <a:rPr lang="is-IS" sz="1275" i="1" dirty="0">
                <a:solidFill>
                  <a:schemeClr val="tx2"/>
                </a:solidFill>
              </a:rPr>
              <a:t>…</a:t>
            </a:r>
            <a:endParaRPr lang="en-US" sz="1275" i="1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9943" y="2617042"/>
            <a:ext cx="2478945" cy="924485"/>
            <a:chOff x="8219682" y="2400114"/>
            <a:chExt cx="3305260" cy="1232647"/>
          </a:xfrm>
        </p:grpSpPr>
        <p:cxnSp>
          <p:nvCxnSpPr>
            <p:cNvPr id="263" name="Straight Connector 262"/>
            <p:cNvCxnSpPr>
              <a:stCxn id="61" idx="0"/>
            </p:cNvCxnSpPr>
            <p:nvPr/>
          </p:nvCxnSpPr>
          <p:spPr>
            <a:xfrm flipH="1" flipV="1">
              <a:off x="8219682" y="2400114"/>
              <a:ext cx="1752322" cy="1232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61" idx="0"/>
            </p:cNvCxnSpPr>
            <p:nvPr/>
          </p:nvCxnSpPr>
          <p:spPr>
            <a:xfrm flipV="1">
              <a:off x="9972004" y="2400114"/>
              <a:ext cx="1552938" cy="1232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ounded Rectangle 59"/>
          <p:cNvSpPr/>
          <p:nvPr/>
        </p:nvSpPr>
        <p:spPr>
          <a:xfrm>
            <a:off x="1824956" y="3557135"/>
            <a:ext cx="303076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6" name="Group 5"/>
          <p:cNvGrpSpPr/>
          <p:nvPr/>
        </p:nvGrpSpPr>
        <p:grpSpPr>
          <a:xfrm>
            <a:off x="2772646" y="3541526"/>
            <a:ext cx="303076" cy="142875"/>
            <a:chOff x="3709917" y="3569367"/>
            <a:chExt cx="404101" cy="190500"/>
          </a:xfrm>
        </p:grpSpPr>
        <p:sp>
          <p:nvSpPr>
            <p:cNvPr id="61" name="Rounded Rectangle 60"/>
            <p:cNvSpPr/>
            <p:nvPr/>
          </p:nvSpPr>
          <p:spPr>
            <a:xfrm>
              <a:off x="3709917" y="3569367"/>
              <a:ext cx="404101" cy="1905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020952" y="3583914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47975" y="2707850"/>
            <a:ext cx="303076" cy="142875"/>
            <a:chOff x="3709917" y="3569367"/>
            <a:chExt cx="404101" cy="190500"/>
          </a:xfrm>
        </p:grpSpPr>
        <p:sp>
          <p:nvSpPr>
            <p:cNvPr id="65" name="Rounded Rectangle 64"/>
            <p:cNvSpPr/>
            <p:nvPr/>
          </p:nvSpPr>
          <p:spPr>
            <a:xfrm>
              <a:off x="3709917" y="3569367"/>
              <a:ext cx="404101" cy="1905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020952" y="3583914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57452" y="3583914"/>
              <a:ext cx="49398" cy="168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1" name="Rounded Rectangle 70"/>
          <p:cNvSpPr/>
          <p:nvPr/>
        </p:nvSpPr>
        <p:spPr>
          <a:xfrm>
            <a:off x="6410480" y="3554534"/>
            <a:ext cx="303076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9" name="Group 8"/>
          <p:cNvGrpSpPr/>
          <p:nvPr/>
        </p:nvGrpSpPr>
        <p:grpSpPr>
          <a:xfrm>
            <a:off x="6553030" y="3565444"/>
            <a:ext cx="127775" cy="126702"/>
            <a:chOff x="8737373" y="3610925"/>
            <a:chExt cx="170366" cy="168936"/>
          </a:xfrm>
        </p:grpSpPr>
        <p:sp>
          <p:nvSpPr>
            <p:cNvPr id="72" name="Rounded Rectangle 71"/>
            <p:cNvSpPr/>
            <p:nvPr/>
          </p:nvSpPr>
          <p:spPr>
            <a:xfrm>
              <a:off x="8858341" y="3610925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8794841" y="3610925"/>
              <a:ext cx="49398" cy="168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737373" y="3610925"/>
              <a:ext cx="49398" cy="168936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76" name="Straight Connector 75"/>
          <p:cNvCxnSpPr>
            <a:stCxn id="7" idx="0"/>
            <a:endCxn id="229" idx="2"/>
          </p:cNvCxnSpPr>
          <p:nvPr/>
        </p:nvCxnSpPr>
        <p:spPr>
          <a:xfrm flipV="1">
            <a:off x="6583488" y="3898125"/>
            <a:ext cx="0" cy="6841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16933" y="3238696"/>
            <a:ext cx="13489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Original Packet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10552" y="4167077"/>
            <a:ext cx="1132286" cy="1240929"/>
            <a:chOff x="9080735" y="4413103"/>
            <a:chExt cx="1509715" cy="16545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0735" y="4413103"/>
              <a:ext cx="1509715" cy="150971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9359822" y="5729120"/>
              <a:ext cx="95154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Visualize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75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16 L 0.10351 -0.0027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-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19258 -0.1636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81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0534 0.1655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82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6 L 0.10469 -0.00046 " pathEditMode="relative" ptsTypes="AA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00013 0.1951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60" grpId="0" animBg="1"/>
      <p:bldP spid="60" grpId="1" animBg="1"/>
      <p:bldP spid="71" grpId="0" animBg="1"/>
      <p:bldP spid="71" grpId="1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116917" y="4582226"/>
            <a:ext cx="933269" cy="987361"/>
            <a:chOff x="8155887" y="4966636"/>
            <a:chExt cx="1244358" cy="13164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409" y="4966636"/>
              <a:ext cx="819150" cy="8191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155887" y="5729120"/>
              <a:ext cx="124435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Log, Analyze</a:t>
              </a:r>
            </a:p>
            <a:p>
              <a:pPr algn="ctr"/>
              <a:r>
                <a:rPr lang="en-US" sz="1050" dirty="0"/>
                <a:t>Replay</a:t>
              </a:r>
            </a:p>
          </p:txBody>
        </p: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cxnSp>
        <p:nvCxnSpPr>
          <p:cNvPr id="76" name="Straight Connector 75"/>
          <p:cNvCxnSpPr>
            <a:stCxn id="7" idx="0"/>
            <a:endCxn id="229" idx="2"/>
          </p:cNvCxnSpPr>
          <p:nvPr/>
        </p:nvCxnSpPr>
        <p:spPr>
          <a:xfrm flipV="1">
            <a:off x="6583488" y="3898125"/>
            <a:ext cx="0" cy="6841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10552" y="4167077"/>
            <a:ext cx="1132286" cy="1240929"/>
            <a:chOff x="9080735" y="4413103"/>
            <a:chExt cx="1509715" cy="16545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0735" y="4413103"/>
              <a:ext cx="1509715" cy="150971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9359822" y="5729120"/>
              <a:ext cx="95154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Visualize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01109" y="2956938"/>
            <a:ext cx="3813637" cy="1776231"/>
            <a:chOff x="3734811" y="2799584"/>
            <a:chExt cx="5084849" cy="2368308"/>
          </a:xfrm>
        </p:grpSpPr>
        <p:sp>
          <p:nvSpPr>
            <p:cNvPr id="12" name="Oval 11"/>
            <p:cNvSpPr/>
            <p:nvPr/>
          </p:nvSpPr>
          <p:spPr>
            <a:xfrm>
              <a:off x="3734811" y="3869999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9" name="Oval 68"/>
            <p:cNvSpPr/>
            <p:nvPr/>
          </p:nvSpPr>
          <p:spPr>
            <a:xfrm>
              <a:off x="6237019" y="2799584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8730760" y="3872233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Oval 74"/>
            <p:cNvSpPr/>
            <p:nvPr/>
          </p:nvSpPr>
          <p:spPr>
            <a:xfrm>
              <a:off x="6230816" y="3565914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Oval 76"/>
            <p:cNvSpPr/>
            <p:nvPr/>
          </p:nvSpPr>
          <p:spPr>
            <a:xfrm>
              <a:off x="6224613" y="4322719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Oval 77"/>
            <p:cNvSpPr/>
            <p:nvPr/>
          </p:nvSpPr>
          <p:spPr>
            <a:xfrm>
              <a:off x="6218410" y="5076349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15949" y="1087699"/>
            <a:ext cx="4224040" cy="2135831"/>
            <a:chOff x="-21266" y="307265"/>
            <a:chExt cx="5632053" cy="2847774"/>
          </a:xfrm>
        </p:grpSpPr>
        <p:sp>
          <p:nvSpPr>
            <p:cNvPr id="100" name="TextBox 99"/>
            <p:cNvSpPr txBox="1"/>
            <p:nvPr/>
          </p:nvSpPr>
          <p:spPr>
            <a:xfrm>
              <a:off x="115391" y="307265"/>
              <a:ext cx="5495396" cy="2585245"/>
            </a:xfrm>
            <a:prstGeom prst="rect">
              <a:avLst/>
            </a:prstGeom>
            <a:solidFill>
              <a:schemeClr val="accent2">
                <a:alpha val="45000"/>
              </a:schemeClr>
            </a:solidFill>
          </p:spPr>
          <p:txBody>
            <a:bodyPr wrap="square" lIns="91382" tIns="45691" rIns="91382" bIns="45691" rtlCol="0">
              <a:spAutoFit/>
            </a:bodyPr>
            <a:lstStyle/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switch id */</a:t>
              </a:r>
            </a:p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int_set_header_0() {    </a:t>
              </a:r>
            </a:p>
            <a:p>
              <a:pPr defTabSz="685766"/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int_switch_id_header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    </a:t>
              </a:r>
            </a:p>
            <a:p>
              <a:pPr defTabSz="685766"/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int_switch_id_header.switch_id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</a:t>
              </a:r>
            </a:p>
            <a:p>
              <a:pPr defTabSz="685766"/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            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global_config_metadata.switch_id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  <a:p>
              <a:pPr defTabSz="685766"/>
              <a:endParaRPr lang="en-US" sz="600" b="1" dirty="0">
                <a:solidFill>
                  <a:prstClr val="black"/>
                </a:solidFill>
                <a:latin typeface="Courier New"/>
                <a:cs typeface="Courier New"/>
              </a:endParaRPr>
            </a:p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ingress timestamp */</a:t>
              </a:r>
            </a:p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int_set_header_1() {   </a:t>
              </a:r>
            </a:p>
            <a:p>
              <a:pPr defTabSz="685766"/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int_ingress_tstamp_header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int_ingress_tstamp_header.ingress_tstamp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i2e_metadata.ingress_tstamp);</a:t>
              </a:r>
            </a:p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  <a:p>
              <a:pPr defTabSz="685766"/>
              <a:endParaRPr lang="en-US" sz="600" b="1" dirty="0">
                <a:solidFill>
                  <a:prstClr val="black"/>
                </a:solidFill>
                <a:latin typeface="Courier New"/>
                <a:cs typeface="Courier New"/>
              </a:endParaRPr>
            </a:p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egress timestamp */</a:t>
              </a:r>
            </a:p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int_set_header_2() {    </a:t>
              </a:r>
            </a:p>
            <a:p>
              <a:pPr defTabSz="685766"/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int_egress_tstamp_header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    </a:t>
              </a:r>
            </a:p>
            <a:p>
              <a:pPr defTabSz="685766"/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int_egress_tstamp_header.egress_tstamp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     </a:t>
              </a:r>
            </a:p>
            <a:p>
              <a:pPr defTabSz="685766"/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             </a:t>
              </a:r>
              <a:r>
                <a:rPr lang="en-US" sz="6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eg_intr_md_from_parser_aux.egress_global_tstamp</a:t>
              </a:r>
              <a:r>
                <a:rPr lang="en-US" sz="6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6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-21266" y="2600851"/>
              <a:ext cx="5277944" cy="5541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2" tIns="45691" rIns="91382" bIns="45691" rtlCol="0" anchor="ctr"/>
            <a:lstStyle/>
            <a:p>
              <a:pPr defTabSz="685766"/>
              <a:r>
                <a:rPr lang="en-US" sz="900" dirty="0">
                  <a:solidFill>
                    <a:prstClr val="black"/>
                  </a:solidFill>
                  <a:latin typeface="Arial"/>
                </a:rPr>
                <a:t>P4 code snippet: Insert switch ID, ingress and </a:t>
              </a:r>
              <a:r>
                <a:rPr lang="en-US" sz="900">
                  <a:solidFill>
                    <a:prstClr val="black"/>
                  </a:solidFill>
                  <a:latin typeface="Arial"/>
                </a:rPr>
                <a:t>egress timestamp</a:t>
              </a:r>
              <a:endParaRPr lang="en-US" sz="900" dirty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6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0D2A01-2018-9D46-9B3E-CAA693412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944025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668601" y="4007250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F66B39-3D1E-4843-84BF-B5002BB4594D}"/>
              </a:ext>
            </a:extLst>
          </p:cNvPr>
          <p:cNvSpPr txBox="1">
            <a:spLocks/>
          </p:cNvSpPr>
          <p:nvPr/>
        </p:nvSpPr>
        <p:spPr>
          <a:xfrm>
            <a:off x="585862" y="22860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2B6723-F45C-B848-B06F-5CD280DDED4C}"/>
              </a:ext>
            </a:extLst>
          </p:cNvPr>
          <p:cNvSpPr/>
          <p:nvPr/>
        </p:nvSpPr>
        <p:spPr>
          <a:xfrm>
            <a:off x="1668601" y="3434303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01AED4-CFE6-9C41-AF2F-720BD7A53475}"/>
              </a:ext>
            </a:extLst>
          </p:cNvPr>
          <p:cNvSpPr txBox="1">
            <a:spLocks/>
          </p:cNvSpPr>
          <p:nvPr/>
        </p:nvSpPr>
        <p:spPr>
          <a:xfrm>
            <a:off x="2302669" y="2819201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450"/>
              </a:spcBef>
            </a:pPr>
            <a:r>
              <a:rPr lang="en-US" sz="4050" b="1" dirty="0"/>
              <a:t>Reducing complexity</a:t>
            </a:r>
          </a:p>
          <a:p>
            <a:pPr algn="l">
              <a:spcBef>
                <a:spcPts val="450"/>
              </a:spcBef>
            </a:pPr>
            <a:r>
              <a:rPr lang="en-US" sz="4050" b="1" dirty="0"/>
              <a:t>Adding new features</a:t>
            </a:r>
          </a:p>
          <a:p>
            <a:pPr algn="l">
              <a:spcBef>
                <a:spcPts val="450"/>
              </a:spcBef>
            </a:pPr>
            <a:r>
              <a:rPr lang="en-US" sz="4050" b="1" dirty="0"/>
              <a:t>Network telemetry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22130C-46D3-8C46-876E-ECE8769FB58D}"/>
              </a:ext>
            </a:extLst>
          </p:cNvPr>
          <p:cNvSpPr/>
          <p:nvPr/>
        </p:nvSpPr>
        <p:spPr>
          <a:xfrm>
            <a:off x="1668601" y="2861357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761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OpenFlow and Data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Historically, OpenFlow defined data plane’s role as </a:t>
            </a:r>
            <a:r>
              <a:rPr lang="en-US" i="1" dirty="0"/>
              <a:t>forwarding.</a:t>
            </a:r>
          </a:p>
          <a:p>
            <a:pPr lvl="1"/>
            <a:r>
              <a:rPr lang="en-US" dirty="0"/>
              <a:t>Other functions are left to middleboxes and edge nodes in this model.</a:t>
            </a:r>
          </a:p>
          <a:p>
            <a:pPr lvl="1"/>
            <a:endParaRPr lang="en-US" dirty="0"/>
          </a:p>
          <a:p>
            <a:r>
              <a:rPr lang="en-US" b="1" dirty="0"/>
              <a:t>Question.</a:t>
            </a:r>
            <a:r>
              <a:rPr lang="en-US" dirty="0"/>
              <a:t> Why only forwarding?</a:t>
            </a:r>
          </a:p>
          <a:p>
            <a:pPr lvl="1"/>
            <a:r>
              <a:rPr lang="en-US" dirty="0"/>
              <a:t>Other data path functionalities exist in today’s routers/switches too. </a:t>
            </a:r>
          </a:p>
          <a:p>
            <a:pPr lvl="1"/>
            <a:r>
              <a:rPr lang="en-US" dirty="0"/>
              <a:t>What distinguishes forwarding from other functions?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75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 summary…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SDN is about who is in charge</a:t>
            </a:r>
            <a:r>
              <a:rPr lang="en-US" sz="2400" dirty="0"/>
              <a:t>!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US" dirty="0"/>
              <a:t>Network owners and operators took charge of how their networks are controlled.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US" dirty="0"/>
              <a:t>They also decide how packets are processed. </a:t>
            </a:r>
            <a:endParaRPr lang="en-US" b="1" dirty="0"/>
          </a:p>
          <a:p>
            <a:pPr marL="342900" indent="-342900">
              <a:spcBef>
                <a:spcPts val="1650"/>
              </a:spcBef>
              <a:buFont typeface="+mj-lt"/>
              <a:buAutoNum type="arabicPeriod"/>
            </a:pPr>
            <a:r>
              <a:rPr lang="en-US" sz="2400" b="1" dirty="0"/>
              <a:t>Chip technology</a:t>
            </a:r>
            <a:r>
              <a:rPr lang="en-US" sz="2400" dirty="0"/>
              <a:t>: Programmable forwarding now has the same power, performance and cost as fixed function.</a:t>
            </a:r>
          </a:p>
          <a:p>
            <a:pPr marL="342900" indent="-342900">
              <a:spcBef>
                <a:spcPts val="1650"/>
              </a:spcBef>
              <a:buFont typeface="+mj-lt"/>
              <a:buAutoNum type="arabicPeriod"/>
            </a:pPr>
            <a:r>
              <a:rPr lang="en-US" sz="2400" b="1" dirty="0"/>
              <a:t>New ideas</a:t>
            </a:r>
            <a:r>
              <a:rPr lang="en-US" sz="2400" dirty="0"/>
              <a:t>: Beautiful new ideas now owned by the programmer, not the chip designer.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51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F4533-4B96-614E-8CA0-E4D28675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EDA6C-3FDE-8343-BE25-9A75993A5C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9220C-47F8-D14F-A3E4-0F97E605C7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0DFE4-C766-AA48-8182-CDDD0B0F44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2971800"/>
            <a:ext cx="8229600" cy="609600"/>
          </a:xfrm>
        </p:spPr>
        <p:txBody>
          <a:bodyPr/>
          <a:lstStyle/>
          <a:p>
            <a:r>
              <a:rPr lang="en-US" dirty="0"/>
              <a:t>Back to Packet Forwarding in Data Plane …</a:t>
            </a:r>
          </a:p>
        </p:txBody>
      </p:sp>
    </p:spTree>
    <p:extLst>
      <p:ext uri="{BB962C8B-B14F-4D97-AF65-F5344CB8AC3E}">
        <p14:creationId xmlns:p14="http://schemas.microsoft.com/office/powerpoint/2010/main" val="767324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Data Plane </a:t>
            </a:r>
            <a:r>
              <a:rPr lang="en-US"/>
              <a:t>Packet Forwarding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important functionality of the data plane: </a:t>
            </a:r>
            <a:r>
              <a:rPr lang="en-US" b="1" i="1" dirty="0"/>
              <a:t>packet forwarding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Packet forwarding</a:t>
            </a:r>
          </a:p>
          <a:p>
            <a:pPr lvl="1"/>
            <a:r>
              <a:rPr lang="en-US" dirty="0"/>
              <a:t>Receive packet on ingress lines</a:t>
            </a:r>
          </a:p>
          <a:p>
            <a:pPr lvl="1"/>
            <a:r>
              <a:rPr lang="en-US" dirty="0"/>
              <a:t>Transfer to the appropriate egress line</a:t>
            </a:r>
          </a:p>
          <a:p>
            <a:pPr lvl="1"/>
            <a:r>
              <a:rPr lang="en-US" dirty="0"/>
              <a:t>Transmit the packet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89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Output-Queued Switching</a:t>
            </a:r>
          </a:p>
        </p:txBody>
      </p:sp>
      <p:sp>
        <p:nvSpPr>
          <p:cNvPr id="116" name="Content Placeholder 1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B893B4-89F9-47FD-A5AA-45B993C046D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038600" y="2514600"/>
            <a:ext cx="1524000" cy="1524000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1524000" y="1143000"/>
            <a:ext cx="2057400" cy="1524000"/>
            <a:chOff x="1104" y="816"/>
            <a:chExt cx="1296" cy="960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0" name="Group 12"/>
          <p:cNvGrpSpPr>
            <a:grpSpLocks/>
          </p:cNvGrpSpPr>
          <p:nvPr/>
        </p:nvGrpSpPr>
        <p:grpSpPr bwMode="auto">
          <a:xfrm>
            <a:off x="1524000" y="2743200"/>
            <a:ext cx="2057400" cy="1524000"/>
            <a:chOff x="1104" y="816"/>
            <a:chExt cx="1296" cy="960"/>
          </a:xfrm>
        </p:grpSpPr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5" name="Rectangle 17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8" name="Group 20"/>
          <p:cNvGrpSpPr>
            <a:grpSpLocks/>
          </p:cNvGrpSpPr>
          <p:nvPr/>
        </p:nvGrpSpPr>
        <p:grpSpPr bwMode="auto">
          <a:xfrm>
            <a:off x="1524000" y="4800600"/>
            <a:ext cx="2057400" cy="1524000"/>
            <a:chOff x="1104" y="816"/>
            <a:chExt cx="1296" cy="960"/>
          </a:xfrm>
        </p:grpSpPr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31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33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" name="Line 28"/>
          <p:cNvSpPr>
            <a:spLocks noChangeShapeType="1"/>
          </p:cNvSpPr>
          <p:nvPr/>
        </p:nvSpPr>
        <p:spPr bwMode="auto">
          <a:xfrm>
            <a:off x="20574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>
            <a:off x="30480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>
            <a:off x="-76200" y="1676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9" name="Line 31"/>
          <p:cNvSpPr>
            <a:spLocks noChangeShapeType="1"/>
          </p:cNvSpPr>
          <p:nvPr/>
        </p:nvSpPr>
        <p:spPr bwMode="auto">
          <a:xfrm>
            <a:off x="-76200" y="32766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0" name="Line 32"/>
          <p:cNvSpPr>
            <a:spLocks noChangeShapeType="1"/>
          </p:cNvSpPr>
          <p:nvPr/>
        </p:nvSpPr>
        <p:spPr bwMode="auto">
          <a:xfrm>
            <a:off x="-76200" y="53340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>
            <a:off x="6019800" y="1143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34"/>
          <p:cNvSpPr>
            <a:spLocks noChangeArrowheads="1"/>
          </p:cNvSpPr>
          <p:nvPr/>
        </p:nvSpPr>
        <p:spPr bwMode="auto">
          <a:xfrm>
            <a:off x="6629400" y="129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6732588" y="210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>
            <a:off x="6829425" y="180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5" name="Line 37"/>
          <p:cNvSpPr>
            <a:spLocks noChangeShapeType="1"/>
          </p:cNvSpPr>
          <p:nvPr/>
        </p:nvSpPr>
        <p:spPr bwMode="auto">
          <a:xfrm flipV="1">
            <a:off x="7275513" y="180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6" name="Line 38"/>
          <p:cNvSpPr>
            <a:spLocks noChangeShapeType="1"/>
          </p:cNvSpPr>
          <p:nvPr/>
        </p:nvSpPr>
        <p:spPr bwMode="auto">
          <a:xfrm>
            <a:off x="7543800" y="16002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7" name="Rectangle 39"/>
          <p:cNvSpPr>
            <a:spLocks noChangeArrowheads="1"/>
          </p:cNvSpPr>
          <p:nvPr/>
        </p:nvSpPr>
        <p:spPr bwMode="auto">
          <a:xfrm>
            <a:off x="6019800" y="27432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40"/>
          <p:cNvSpPr>
            <a:spLocks noChangeArrowheads="1"/>
          </p:cNvSpPr>
          <p:nvPr/>
        </p:nvSpPr>
        <p:spPr bwMode="auto">
          <a:xfrm>
            <a:off x="6629400" y="28956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6732588" y="37099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50" name="Line 42"/>
          <p:cNvSpPr>
            <a:spLocks noChangeShapeType="1"/>
          </p:cNvSpPr>
          <p:nvPr/>
        </p:nvSpPr>
        <p:spPr bwMode="auto">
          <a:xfrm>
            <a:off x="6829425" y="34083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1" name="Line 43"/>
          <p:cNvSpPr>
            <a:spLocks noChangeShapeType="1"/>
          </p:cNvSpPr>
          <p:nvPr/>
        </p:nvSpPr>
        <p:spPr bwMode="auto">
          <a:xfrm flipV="1">
            <a:off x="7275513" y="34083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2" name="Line 44"/>
          <p:cNvSpPr>
            <a:spLocks noChangeShapeType="1"/>
          </p:cNvSpPr>
          <p:nvPr/>
        </p:nvSpPr>
        <p:spPr bwMode="auto">
          <a:xfrm>
            <a:off x="7543800" y="32004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3" name="Rectangle 45"/>
          <p:cNvSpPr>
            <a:spLocks noChangeArrowheads="1"/>
          </p:cNvSpPr>
          <p:nvPr/>
        </p:nvSpPr>
        <p:spPr bwMode="auto">
          <a:xfrm>
            <a:off x="6019800" y="4800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Calibri" pitchFamily="34" charset="0"/>
            </a:endParaRPr>
          </a:p>
        </p:txBody>
      </p:sp>
      <p:sp>
        <p:nvSpPr>
          <p:cNvPr id="54" name="Rectangle 46"/>
          <p:cNvSpPr>
            <a:spLocks noChangeArrowheads="1"/>
          </p:cNvSpPr>
          <p:nvPr/>
        </p:nvSpPr>
        <p:spPr bwMode="auto">
          <a:xfrm>
            <a:off x="6629400" y="4953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55" name="Rectangle 47"/>
          <p:cNvSpPr>
            <a:spLocks noChangeArrowheads="1"/>
          </p:cNvSpPr>
          <p:nvPr/>
        </p:nvSpPr>
        <p:spPr bwMode="auto">
          <a:xfrm>
            <a:off x="6732588" y="5767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>
            <a:off x="6829425" y="5465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7" name="Line 49"/>
          <p:cNvSpPr>
            <a:spLocks noChangeShapeType="1"/>
          </p:cNvSpPr>
          <p:nvPr/>
        </p:nvSpPr>
        <p:spPr bwMode="auto">
          <a:xfrm flipV="1">
            <a:off x="7275513" y="5465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8" name="Line 50"/>
          <p:cNvSpPr>
            <a:spLocks noChangeShapeType="1"/>
          </p:cNvSpPr>
          <p:nvPr/>
        </p:nvSpPr>
        <p:spPr bwMode="auto">
          <a:xfrm>
            <a:off x="7543800" y="52578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9" name="Line 51"/>
          <p:cNvSpPr>
            <a:spLocks noChangeShapeType="1"/>
          </p:cNvSpPr>
          <p:nvPr/>
        </p:nvSpPr>
        <p:spPr bwMode="auto">
          <a:xfrm>
            <a:off x="65532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0" name="Line 52"/>
          <p:cNvSpPr>
            <a:spLocks noChangeShapeType="1"/>
          </p:cNvSpPr>
          <p:nvPr/>
        </p:nvSpPr>
        <p:spPr bwMode="auto">
          <a:xfrm>
            <a:off x="754380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61" name="Oval 53"/>
          <p:cNvSpPr>
            <a:spLocks noChangeArrowheads="1"/>
          </p:cNvSpPr>
          <p:nvPr/>
        </p:nvSpPr>
        <p:spPr bwMode="auto">
          <a:xfrm>
            <a:off x="5715000" y="1524000"/>
            <a:ext cx="152400" cy="152400"/>
          </a:xfrm>
          <a:prstGeom prst="ellipse">
            <a:avLst/>
          </a:prstGeom>
          <a:solidFill>
            <a:schemeClr val="tx2"/>
          </a:solidFill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54"/>
          <p:cNvSpPr>
            <a:spLocks noChangeArrowheads="1"/>
          </p:cNvSpPr>
          <p:nvPr/>
        </p:nvSpPr>
        <p:spPr bwMode="auto">
          <a:xfrm>
            <a:off x="5715000" y="30480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55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56"/>
          <p:cNvSpPr>
            <a:spLocks noChangeArrowheads="1"/>
          </p:cNvSpPr>
          <p:nvPr/>
        </p:nvSpPr>
        <p:spPr bwMode="auto">
          <a:xfrm>
            <a:off x="3733800" y="152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57"/>
          <p:cNvSpPr>
            <a:spLocks noChangeArrowheads="1"/>
          </p:cNvSpPr>
          <p:nvPr/>
        </p:nvSpPr>
        <p:spPr bwMode="auto">
          <a:xfrm>
            <a:off x="37338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58"/>
          <p:cNvSpPr>
            <a:spLocks noChangeArrowheads="1"/>
          </p:cNvSpPr>
          <p:nvPr/>
        </p:nvSpPr>
        <p:spPr bwMode="auto">
          <a:xfrm>
            <a:off x="3733800" y="5181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" name="Group 59"/>
          <p:cNvGrpSpPr>
            <a:grpSpLocks/>
          </p:cNvGrpSpPr>
          <p:nvPr/>
        </p:nvGrpSpPr>
        <p:grpSpPr bwMode="auto">
          <a:xfrm>
            <a:off x="4572000" y="2667000"/>
            <a:ext cx="457200" cy="1219200"/>
            <a:chOff x="2736" y="1824"/>
            <a:chExt cx="288" cy="768"/>
          </a:xfrm>
        </p:grpSpPr>
        <p:sp>
          <p:nvSpPr>
            <p:cNvPr id="68" name="Line 60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" name="Line 61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0" name="Line 62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1" name="Line 63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2" name="Group 64"/>
          <p:cNvGrpSpPr>
            <a:grpSpLocks/>
          </p:cNvGrpSpPr>
          <p:nvPr/>
        </p:nvGrpSpPr>
        <p:grpSpPr bwMode="auto">
          <a:xfrm rot="-5400000">
            <a:off x="4572000" y="2667000"/>
            <a:ext cx="457200" cy="1219200"/>
            <a:chOff x="2736" y="1824"/>
            <a:chExt cx="288" cy="768"/>
          </a:xfrm>
        </p:grpSpPr>
        <p:sp>
          <p:nvSpPr>
            <p:cNvPr id="73" name="Line 65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4" name="Line 66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" name="Line 67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" name="Line 68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7" name="Group 69"/>
          <p:cNvGrpSpPr>
            <a:grpSpLocks/>
          </p:cNvGrpSpPr>
          <p:nvPr/>
        </p:nvGrpSpPr>
        <p:grpSpPr bwMode="auto">
          <a:xfrm>
            <a:off x="152400" y="1219200"/>
            <a:ext cx="1219200" cy="4038600"/>
            <a:chOff x="96" y="864"/>
            <a:chExt cx="768" cy="2544"/>
          </a:xfrm>
        </p:grpSpPr>
        <p:grpSp>
          <p:nvGrpSpPr>
            <p:cNvPr id="78" name="Group 70"/>
            <p:cNvGrpSpPr>
              <a:grpSpLocks/>
            </p:cNvGrpSpPr>
            <p:nvPr/>
          </p:nvGrpSpPr>
          <p:grpSpPr bwMode="auto">
            <a:xfrm>
              <a:off x="96" y="864"/>
              <a:ext cx="768" cy="240"/>
              <a:chOff x="-48" y="816"/>
              <a:chExt cx="912" cy="240"/>
            </a:xfrm>
          </p:grpSpPr>
          <p:sp>
            <p:nvSpPr>
              <p:cNvPr id="85" name="Rectangle 71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 dirty="0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86" name="Rectangle 72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79" name="Group 73"/>
            <p:cNvGrpSpPr>
              <a:grpSpLocks/>
            </p:cNvGrpSpPr>
            <p:nvPr/>
          </p:nvGrpSpPr>
          <p:grpSpPr bwMode="auto">
            <a:xfrm>
              <a:off x="96" y="1872"/>
              <a:ext cx="768" cy="240"/>
              <a:chOff x="-48" y="816"/>
              <a:chExt cx="912" cy="240"/>
            </a:xfrm>
          </p:grpSpPr>
          <p:sp>
            <p:nvSpPr>
              <p:cNvPr id="83" name="Rectangle 74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84" name="Rectangle 75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80" name="Group 76"/>
            <p:cNvGrpSpPr>
              <a:grpSpLocks/>
            </p:cNvGrpSpPr>
            <p:nvPr/>
          </p:nvGrpSpPr>
          <p:grpSpPr bwMode="auto">
            <a:xfrm>
              <a:off x="96" y="3168"/>
              <a:ext cx="768" cy="240"/>
              <a:chOff x="-48" y="816"/>
              <a:chExt cx="912" cy="240"/>
            </a:xfrm>
          </p:grpSpPr>
          <p:sp>
            <p:nvSpPr>
              <p:cNvPr id="81" name="Rectangle 77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82" name="Rectangle 78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</p:grpSp>
      <p:sp>
        <p:nvSpPr>
          <p:cNvPr id="93" name="Text Box 85"/>
          <p:cNvSpPr txBox="1">
            <a:spLocks noChangeArrowheads="1"/>
          </p:cNvSpPr>
          <p:nvPr/>
        </p:nvSpPr>
        <p:spPr bwMode="auto">
          <a:xfrm>
            <a:off x="3505200" y="1187450"/>
            <a:ext cx="300038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94" name="Text Box 86"/>
          <p:cNvSpPr txBox="1">
            <a:spLocks noChangeArrowheads="1"/>
          </p:cNvSpPr>
          <p:nvPr/>
        </p:nvSpPr>
        <p:spPr bwMode="auto">
          <a:xfrm>
            <a:off x="3505200" y="2760663"/>
            <a:ext cx="30003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95" name="Text Box 87"/>
          <p:cNvSpPr txBox="1">
            <a:spLocks noChangeArrowheads="1"/>
          </p:cNvSpPr>
          <p:nvPr/>
        </p:nvSpPr>
        <p:spPr bwMode="auto">
          <a:xfrm>
            <a:off x="3505200" y="4894263"/>
            <a:ext cx="384175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 </a:t>
            </a:r>
          </a:p>
        </p:txBody>
      </p:sp>
      <p:sp>
        <p:nvSpPr>
          <p:cNvPr id="96" name="Text Box 88"/>
          <p:cNvSpPr txBox="1">
            <a:spLocks noChangeArrowheads="1"/>
          </p:cNvSpPr>
          <p:nvPr/>
        </p:nvSpPr>
        <p:spPr bwMode="auto">
          <a:xfrm>
            <a:off x="5791200" y="1187450"/>
            <a:ext cx="300038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97" name="Text Box 89"/>
          <p:cNvSpPr txBox="1">
            <a:spLocks noChangeArrowheads="1"/>
          </p:cNvSpPr>
          <p:nvPr/>
        </p:nvSpPr>
        <p:spPr bwMode="auto">
          <a:xfrm>
            <a:off x="5791200" y="2760663"/>
            <a:ext cx="30003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9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98" name="Text Box 90"/>
          <p:cNvSpPr txBox="1">
            <a:spLocks noChangeArrowheads="1"/>
          </p:cNvSpPr>
          <p:nvPr/>
        </p:nvSpPr>
        <p:spPr bwMode="auto">
          <a:xfrm>
            <a:off x="5791200" y="4894263"/>
            <a:ext cx="33178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</a:t>
            </a:r>
          </a:p>
        </p:txBody>
      </p:sp>
      <p:grpSp>
        <p:nvGrpSpPr>
          <p:cNvPr id="99" name="Group 91"/>
          <p:cNvGrpSpPr>
            <a:grpSpLocks/>
          </p:cNvGrpSpPr>
          <p:nvPr/>
        </p:nvGrpSpPr>
        <p:grpSpPr bwMode="auto">
          <a:xfrm>
            <a:off x="6553200" y="2743200"/>
            <a:ext cx="2133600" cy="990600"/>
            <a:chOff x="4128" y="1824"/>
            <a:chExt cx="1344" cy="624"/>
          </a:xfrm>
        </p:grpSpPr>
        <p:sp>
          <p:nvSpPr>
            <p:cNvPr id="100" name="AutoShape 92"/>
            <p:cNvSpPr>
              <a:spLocks noChangeArrowheads="1"/>
            </p:cNvSpPr>
            <p:nvPr/>
          </p:nvSpPr>
          <p:spPr bwMode="auto">
            <a:xfrm rot="5400000">
              <a:off x="4176" y="2016"/>
              <a:ext cx="384" cy="48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Text Box 93"/>
            <p:cNvSpPr txBox="1">
              <a:spLocks noChangeArrowheads="1"/>
            </p:cNvSpPr>
            <p:nvPr/>
          </p:nvSpPr>
          <p:spPr bwMode="auto">
            <a:xfrm>
              <a:off x="4128" y="1824"/>
              <a:ext cx="1344" cy="239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99"/>
                  </a:solidFill>
                  <a:latin typeface="Calibri" pitchFamily="34" charset="0"/>
                </a:rPr>
                <a:t>N</a:t>
              </a:r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  times line rate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33800" y="1654082"/>
            <a:ext cx="2057400" cy="3603718"/>
            <a:chOff x="3733800" y="1654082"/>
            <a:chExt cx="2057400" cy="3603718"/>
          </a:xfrm>
        </p:grpSpPr>
        <p:cxnSp>
          <p:nvCxnSpPr>
            <p:cNvPr id="106" name="Curved Connector 105"/>
            <p:cNvCxnSpPr>
              <a:stCxn id="64" idx="5"/>
            </p:cNvCxnSpPr>
            <p:nvPr/>
          </p:nvCxnSpPr>
          <p:spPr>
            <a:xfrm rot="16200000" flipH="1">
              <a:off x="4054382" y="1463582"/>
              <a:ext cx="1470118" cy="1851118"/>
            </a:xfrm>
            <a:prstGeom prst="curvedConnector2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>
              <a:stCxn id="66" idx="6"/>
            </p:cNvCxnSpPr>
            <p:nvPr/>
          </p:nvCxnSpPr>
          <p:spPr>
            <a:xfrm flipV="1">
              <a:off x="3886200" y="3505200"/>
              <a:ext cx="1905000" cy="1752600"/>
            </a:xfrm>
            <a:prstGeom prst="curvedConnector3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3733800" y="3276600"/>
              <a:ext cx="2057400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 Box 94"/>
          <p:cNvSpPr txBox="1">
            <a:spLocks noChangeArrowheads="1"/>
          </p:cNvSpPr>
          <p:nvPr/>
        </p:nvSpPr>
        <p:spPr bwMode="auto">
          <a:xfrm>
            <a:off x="3962400" y="4191000"/>
            <a:ext cx="2133600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i="1">
                <a:solidFill>
                  <a:srgbClr val="000099"/>
                </a:solidFill>
                <a:latin typeface="Calibri" pitchFamily="34" charset="0"/>
              </a:rPr>
              <a:t>N</a:t>
            </a:r>
            <a:r>
              <a:rPr lang="en-US">
                <a:solidFill>
                  <a:srgbClr val="000099"/>
                </a:solidFill>
                <a:latin typeface="Calibri" pitchFamily="34" charset="0"/>
              </a:rPr>
              <a:t> times line rate</a:t>
            </a:r>
          </a:p>
        </p:txBody>
      </p:sp>
    </p:spTree>
    <p:extLst>
      <p:ext uri="{BB962C8B-B14F-4D97-AF65-F5344CB8AC3E}">
        <p14:creationId xmlns:p14="http://schemas.microsoft.com/office/powerpoint/2010/main" val="31090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OQ Switches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 speedup of N</a:t>
            </a:r>
          </a:p>
          <a:p>
            <a:pPr lvl="1"/>
            <a:r>
              <a:rPr lang="en-US" dirty="0"/>
              <a:t>Crossbar fabric N times faster than the line rate</a:t>
            </a:r>
          </a:p>
          <a:p>
            <a:endParaRPr lang="en-US" dirty="0"/>
          </a:p>
          <a:p>
            <a:r>
              <a:rPr lang="en-US" dirty="0"/>
              <a:t>Work conserving</a:t>
            </a:r>
          </a:p>
          <a:p>
            <a:pPr lvl="1"/>
            <a:r>
              <a:rPr lang="en-US" dirty="0"/>
              <a:t>If there is a packet for a specific output port, link will not stay idle</a:t>
            </a:r>
          </a:p>
          <a:p>
            <a:endParaRPr lang="en-US" dirty="0"/>
          </a:p>
          <a:p>
            <a:r>
              <a:rPr lang="en-US" dirty="0"/>
              <a:t>Ideal in theory</a:t>
            </a:r>
          </a:p>
          <a:p>
            <a:pPr lvl="1"/>
            <a:r>
              <a:rPr lang="en-US" dirty="0"/>
              <a:t>Achieves 100% throughput</a:t>
            </a:r>
          </a:p>
          <a:p>
            <a:pPr lvl="1"/>
            <a:r>
              <a:rPr lang="en-US" dirty="0"/>
              <a:t>Very hard to build in practice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71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10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51612-D6CF-47FD-B2EE-1C4416F3CC94}" type="slidenum">
              <a:rPr lang="en-US"/>
              <a:pPr/>
              <a:t>45</a:t>
            </a:fld>
            <a:endParaRPr lang="en-US"/>
          </a:p>
        </p:txBody>
      </p:sp>
      <p:sp>
        <p:nvSpPr>
          <p:cNvPr id="102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39000" y="1676400"/>
            <a:ext cx="1524000" cy="3657600"/>
            <a:chOff x="3696" y="480"/>
            <a:chExt cx="960" cy="2304"/>
          </a:xfrm>
        </p:grpSpPr>
        <p:sp>
          <p:nvSpPr>
            <p:cNvPr id="223235" name="Line 3"/>
            <p:cNvSpPr>
              <a:spLocks noChangeShapeType="1"/>
            </p:cNvSpPr>
            <p:nvPr/>
          </p:nvSpPr>
          <p:spPr bwMode="auto">
            <a:xfrm>
              <a:off x="3696" y="480"/>
              <a:ext cx="912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36" name="Line 4"/>
            <p:cNvSpPr>
              <a:spLocks noChangeShapeType="1"/>
            </p:cNvSpPr>
            <p:nvPr/>
          </p:nvSpPr>
          <p:spPr bwMode="auto">
            <a:xfrm>
              <a:off x="3696" y="1488"/>
              <a:ext cx="960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37" name="Line 5"/>
            <p:cNvSpPr>
              <a:spLocks noChangeShapeType="1"/>
            </p:cNvSpPr>
            <p:nvPr/>
          </p:nvSpPr>
          <p:spPr bwMode="auto">
            <a:xfrm>
              <a:off x="3696" y="2784"/>
              <a:ext cx="960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232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Input-Queued Switching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0" y="1066800"/>
            <a:ext cx="2057400" cy="1524000"/>
            <a:chOff x="1104" y="816"/>
            <a:chExt cx="1296" cy="960"/>
          </a:xfrm>
        </p:grpSpPr>
        <p:sp>
          <p:nvSpPr>
            <p:cNvPr id="223240" name="Rectangle 8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1" name="Rectangle 9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3242" name="Rectangle 10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3243" name="Text Box 11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3244" name="Rectangle 12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3245" name="Line 13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46" name="Line 14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24000" y="2667000"/>
            <a:ext cx="2057400" cy="1524000"/>
            <a:chOff x="1104" y="816"/>
            <a:chExt cx="1296" cy="960"/>
          </a:xfrm>
        </p:grpSpPr>
        <p:sp>
          <p:nvSpPr>
            <p:cNvPr id="223248" name="Rectangle 16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9" name="Rectangle 17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3250" name="Rectangle 18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3251" name="Text Box 19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3252" name="Rectangle 20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3253" name="Line 21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54" name="Line 22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524000" y="4724400"/>
            <a:ext cx="2057400" cy="1524000"/>
            <a:chOff x="1104" y="816"/>
            <a:chExt cx="1296" cy="960"/>
          </a:xfrm>
        </p:grpSpPr>
        <p:sp>
          <p:nvSpPr>
            <p:cNvPr id="223256" name="Rectangle 24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7" name="Rectangle 25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Lookup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IP Address</a:t>
              </a:r>
            </a:p>
          </p:txBody>
        </p:sp>
        <p:sp>
          <p:nvSpPr>
            <p:cNvPr id="223258" name="Rectangle 26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Update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Header</a:t>
              </a:r>
            </a:p>
          </p:txBody>
        </p:sp>
        <p:sp>
          <p:nvSpPr>
            <p:cNvPr id="223259" name="Text Box 27"/>
            <p:cNvSpPr txBox="1">
              <a:spLocks noChangeArrowheads="1"/>
            </p:cNvSpPr>
            <p:nvPr/>
          </p:nvSpPr>
          <p:spPr bwMode="auto">
            <a:xfrm>
              <a:off x="1248" y="866"/>
              <a:ext cx="839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Calibri" pitchFamily="34" charset="0"/>
                </a:rPr>
                <a:t>Header Processing</a:t>
              </a:r>
            </a:p>
          </p:txBody>
        </p:sp>
        <p:sp>
          <p:nvSpPr>
            <p:cNvPr id="223260" name="Rectangle 28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Calibri" pitchFamily="34" charset="0"/>
                </a:rPr>
                <a:t>Address</a:t>
              </a:r>
            </a:p>
            <a:p>
              <a:pPr algn="ctr" eaLnBrk="0" hangingPunct="0"/>
              <a:r>
                <a:rPr lang="en-US" sz="1000">
                  <a:latin typeface="Calibri" pitchFamily="34" charset="0"/>
                </a:rPr>
                <a:t>Table</a:t>
              </a:r>
            </a:p>
          </p:txBody>
        </p:sp>
        <p:sp>
          <p:nvSpPr>
            <p:cNvPr id="223261" name="Line 29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3262" name="Line 30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23263" name="Line 31"/>
          <p:cNvSpPr>
            <a:spLocks noChangeShapeType="1"/>
          </p:cNvSpPr>
          <p:nvPr/>
        </p:nvSpPr>
        <p:spPr bwMode="auto">
          <a:xfrm>
            <a:off x="2438400" y="42672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64" name="Line 32"/>
          <p:cNvSpPr>
            <a:spLocks noChangeShapeType="1"/>
          </p:cNvSpPr>
          <p:nvPr/>
        </p:nvSpPr>
        <p:spPr bwMode="auto">
          <a:xfrm>
            <a:off x="3810000" y="42672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65" name="Line 33"/>
          <p:cNvSpPr>
            <a:spLocks noChangeShapeType="1"/>
          </p:cNvSpPr>
          <p:nvPr/>
        </p:nvSpPr>
        <p:spPr bwMode="auto">
          <a:xfrm>
            <a:off x="-76200" y="3200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66" name="Rectangle 34"/>
          <p:cNvSpPr>
            <a:spLocks noChangeArrowheads="1"/>
          </p:cNvSpPr>
          <p:nvPr/>
        </p:nvSpPr>
        <p:spPr bwMode="auto">
          <a:xfrm>
            <a:off x="3352800" y="1066800"/>
            <a:ext cx="16002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3505200" y="129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3268" name="Rectangle 36"/>
          <p:cNvSpPr>
            <a:spLocks noChangeArrowheads="1"/>
          </p:cNvSpPr>
          <p:nvPr/>
        </p:nvSpPr>
        <p:spPr bwMode="auto">
          <a:xfrm>
            <a:off x="3608388" y="210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3269" name="Line 37"/>
          <p:cNvSpPr>
            <a:spLocks noChangeShapeType="1"/>
          </p:cNvSpPr>
          <p:nvPr/>
        </p:nvSpPr>
        <p:spPr bwMode="auto">
          <a:xfrm>
            <a:off x="3705225" y="180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70" name="Line 38"/>
          <p:cNvSpPr>
            <a:spLocks noChangeShapeType="1"/>
          </p:cNvSpPr>
          <p:nvPr/>
        </p:nvSpPr>
        <p:spPr bwMode="auto">
          <a:xfrm flipV="1">
            <a:off x="4151313" y="180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71" name="Rectangle 39"/>
          <p:cNvSpPr>
            <a:spLocks noChangeArrowheads="1"/>
          </p:cNvSpPr>
          <p:nvPr/>
        </p:nvSpPr>
        <p:spPr bwMode="auto">
          <a:xfrm>
            <a:off x="3352800" y="2667000"/>
            <a:ext cx="16002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505200" y="28956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3273" name="Rectangle 41"/>
          <p:cNvSpPr>
            <a:spLocks noChangeArrowheads="1"/>
          </p:cNvSpPr>
          <p:nvPr/>
        </p:nvSpPr>
        <p:spPr bwMode="auto">
          <a:xfrm>
            <a:off x="3608388" y="37099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3274" name="Line 42"/>
          <p:cNvSpPr>
            <a:spLocks noChangeShapeType="1"/>
          </p:cNvSpPr>
          <p:nvPr/>
        </p:nvSpPr>
        <p:spPr bwMode="auto">
          <a:xfrm>
            <a:off x="3705225" y="34083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75" name="Line 43"/>
          <p:cNvSpPr>
            <a:spLocks noChangeShapeType="1"/>
          </p:cNvSpPr>
          <p:nvPr/>
        </p:nvSpPr>
        <p:spPr bwMode="auto">
          <a:xfrm flipV="1">
            <a:off x="4151313" y="34083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76" name="Rectangle 44"/>
          <p:cNvSpPr>
            <a:spLocks noChangeArrowheads="1"/>
          </p:cNvSpPr>
          <p:nvPr/>
        </p:nvSpPr>
        <p:spPr bwMode="auto">
          <a:xfrm>
            <a:off x="3352800" y="4724400"/>
            <a:ext cx="16002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Calibri" pitchFamily="34" charset="0"/>
            </a:endParaRPr>
          </a:p>
        </p:txBody>
      </p:sp>
      <p:sp>
        <p:nvSpPr>
          <p:cNvPr id="223277" name="Rectangle 45"/>
          <p:cNvSpPr>
            <a:spLocks noChangeArrowheads="1"/>
          </p:cNvSpPr>
          <p:nvPr/>
        </p:nvSpPr>
        <p:spPr bwMode="auto">
          <a:xfrm>
            <a:off x="3505200" y="4953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Queue</a:t>
            </a:r>
          </a:p>
          <a:p>
            <a:pPr algn="ctr" eaLnBrk="0" hangingPunct="0"/>
            <a:r>
              <a:rPr lang="en-US" sz="1400">
                <a:latin typeface="Calibri" pitchFamily="34" charset="0"/>
              </a:rPr>
              <a:t>Packet</a:t>
            </a:r>
          </a:p>
        </p:txBody>
      </p:sp>
      <p:sp>
        <p:nvSpPr>
          <p:cNvPr id="223278" name="Rectangle 46"/>
          <p:cNvSpPr>
            <a:spLocks noChangeArrowheads="1"/>
          </p:cNvSpPr>
          <p:nvPr/>
        </p:nvSpPr>
        <p:spPr bwMode="auto">
          <a:xfrm>
            <a:off x="3608388" y="5767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000">
                <a:latin typeface="Calibri" pitchFamily="34" charset="0"/>
              </a:rPr>
              <a:t>Buffer</a:t>
            </a:r>
          </a:p>
          <a:p>
            <a:pPr algn="ctr" eaLnBrk="0" hangingPunct="0"/>
            <a:r>
              <a:rPr lang="en-US" sz="1000">
                <a:latin typeface="Calibri" pitchFamily="34" charset="0"/>
              </a:rPr>
              <a:t>Memory</a:t>
            </a:r>
          </a:p>
        </p:txBody>
      </p:sp>
      <p:sp>
        <p:nvSpPr>
          <p:cNvPr id="223279" name="Line 47"/>
          <p:cNvSpPr>
            <a:spLocks noChangeShapeType="1"/>
          </p:cNvSpPr>
          <p:nvPr/>
        </p:nvSpPr>
        <p:spPr bwMode="auto">
          <a:xfrm>
            <a:off x="3705225" y="5465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280" name="Line 48"/>
          <p:cNvSpPr>
            <a:spLocks noChangeShapeType="1"/>
          </p:cNvSpPr>
          <p:nvPr/>
        </p:nvSpPr>
        <p:spPr bwMode="auto">
          <a:xfrm flipV="1">
            <a:off x="4151313" y="5465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152400" y="1143000"/>
            <a:ext cx="1219200" cy="4038600"/>
            <a:chOff x="96" y="864"/>
            <a:chExt cx="768" cy="2544"/>
          </a:xfrm>
        </p:grpSpPr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96" y="864"/>
              <a:ext cx="768" cy="240"/>
              <a:chOff x="-48" y="816"/>
              <a:chExt cx="912" cy="240"/>
            </a:xfrm>
          </p:grpSpPr>
          <p:sp>
            <p:nvSpPr>
              <p:cNvPr id="223283" name="Rectangle 51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284" name="Rectangle 52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8" name="Group 53"/>
            <p:cNvGrpSpPr>
              <a:grpSpLocks/>
            </p:cNvGrpSpPr>
            <p:nvPr/>
          </p:nvGrpSpPr>
          <p:grpSpPr bwMode="auto">
            <a:xfrm>
              <a:off x="96" y="1872"/>
              <a:ext cx="768" cy="240"/>
              <a:chOff x="-48" y="816"/>
              <a:chExt cx="912" cy="240"/>
            </a:xfrm>
          </p:grpSpPr>
          <p:sp>
            <p:nvSpPr>
              <p:cNvPr id="223286" name="Rectangle 54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287" name="Rectangle 55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96" y="3168"/>
              <a:ext cx="768" cy="240"/>
              <a:chOff x="-48" y="816"/>
              <a:chExt cx="912" cy="240"/>
            </a:xfrm>
          </p:grpSpPr>
          <p:sp>
            <p:nvSpPr>
              <p:cNvPr id="223289" name="Rectangle 57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290" name="Rectangle 58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</p:grp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4876800" y="1298575"/>
            <a:ext cx="2617788" cy="4146550"/>
            <a:chOff x="5232" y="1276"/>
            <a:chExt cx="1649" cy="2612"/>
          </a:xfrm>
        </p:grpSpPr>
        <p:sp>
          <p:nvSpPr>
            <p:cNvPr id="223292" name="Rectangle 60"/>
            <p:cNvSpPr>
              <a:spLocks noChangeArrowheads="1"/>
            </p:cNvSpPr>
            <p:nvPr/>
          </p:nvSpPr>
          <p:spPr bwMode="auto">
            <a:xfrm>
              <a:off x="5568" y="2112"/>
              <a:ext cx="960" cy="96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3" name="Oval 61"/>
            <p:cNvSpPr>
              <a:spLocks noChangeArrowheads="1"/>
            </p:cNvSpPr>
            <p:nvPr/>
          </p:nvSpPr>
          <p:spPr bwMode="auto">
            <a:xfrm>
              <a:off x="6624" y="1488"/>
              <a:ext cx="96" cy="96"/>
            </a:xfrm>
            <a:prstGeom prst="ellipse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4" name="Oval 62"/>
            <p:cNvSpPr>
              <a:spLocks noChangeArrowheads="1"/>
            </p:cNvSpPr>
            <p:nvPr/>
          </p:nvSpPr>
          <p:spPr bwMode="auto">
            <a:xfrm>
              <a:off x="6624" y="2448"/>
              <a:ext cx="96" cy="96"/>
            </a:xfrm>
            <a:prstGeom prst="ellipse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5" name="Oval 63"/>
            <p:cNvSpPr>
              <a:spLocks noChangeArrowheads="1"/>
            </p:cNvSpPr>
            <p:nvPr/>
          </p:nvSpPr>
          <p:spPr bwMode="auto">
            <a:xfrm>
              <a:off x="6624" y="3792"/>
              <a:ext cx="96" cy="96"/>
            </a:xfrm>
            <a:prstGeom prst="ellipse">
              <a:avLst/>
            </a:prstGeom>
            <a:solidFill>
              <a:srgbClr val="0099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6" name="Oval 64"/>
            <p:cNvSpPr>
              <a:spLocks noChangeArrowheads="1"/>
            </p:cNvSpPr>
            <p:nvPr/>
          </p:nvSpPr>
          <p:spPr bwMode="auto">
            <a:xfrm>
              <a:off x="5376" y="1488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7" name="Oval 65"/>
            <p:cNvSpPr>
              <a:spLocks noChangeArrowheads="1"/>
            </p:cNvSpPr>
            <p:nvPr/>
          </p:nvSpPr>
          <p:spPr bwMode="auto">
            <a:xfrm>
              <a:off x="5376" y="2448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8" name="Oval 66"/>
            <p:cNvSpPr>
              <a:spLocks noChangeArrowheads="1"/>
            </p:cNvSpPr>
            <p:nvPr/>
          </p:nvSpPr>
          <p:spPr bwMode="auto">
            <a:xfrm>
              <a:off x="5376" y="379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5904" y="2208"/>
              <a:ext cx="288" cy="768"/>
              <a:chOff x="2736" y="1824"/>
              <a:chExt cx="288" cy="768"/>
            </a:xfrm>
          </p:grpSpPr>
          <p:sp>
            <p:nvSpPr>
              <p:cNvPr id="223300" name="Line 68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1" name="Line 69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2" name="Line 70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3" name="Line 71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2" name="Group 72"/>
            <p:cNvGrpSpPr>
              <a:grpSpLocks/>
            </p:cNvGrpSpPr>
            <p:nvPr/>
          </p:nvGrpSpPr>
          <p:grpSpPr bwMode="auto">
            <a:xfrm rot="-5400000">
              <a:off x="5904" y="2208"/>
              <a:ext cx="288" cy="768"/>
              <a:chOff x="2736" y="1824"/>
              <a:chExt cx="288" cy="768"/>
            </a:xfrm>
          </p:grpSpPr>
          <p:sp>
            <p:nvSpPr>
              <p:cNvPr id="223305" name="Line 73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6" name="Line 74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7" name="Line 75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3308" name="Line 76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23309" name="Text Box 77"/>
            <p:cNvSpPr txBox="1">
              <a:spLocks noChangeArrowheads="1"/>
            </p:cNvSpPr>
            <p:nvPr/>
          </p:nvSpPr>
          <p:spPr bwMode="auto">
            <a:xfrm>
              <a:off x="5232" y="1276"/>
              <a:ext cx="18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223310" name="Text Box 78"/>
            <p:cNvSpPr txBox="1">
              <a:spLocks noChangeArrowheads="1"/>
            </p:cNvSpPr>
            <p:nvPr/>
          </p:nvSpPr>
          <p:spPr bwMode="auto">
            <a:xfrm>
              <a:off x="5232" y="2267"/>
              <a:ext cx="18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223311" name="Text Box 79"/>
            <p:cNvSpPr txBox="1">
              <a:spLocks noChangeArrowheads="1"/>
            </p:cNvSpPr>
            <p:nvPr/>
          </p:nvSpPr>
          <p:spPr bwMode="auto">
            <a:xfrm>
              <a:off x="5232" y="3611"/>
              <a:ext cx="242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99"/>
                  </a:solidFill>
                  <a:latin typeface="Calibri" pitchFamily="34" charset="0"/>
                </a:rPr>
                <a:t>N </a:t>
              </a:r>
            </a:p>
          </p:txBody>
        </p:sp>
        <p:sp>
          <p:nvSpPr>
            <p:cNvPr id="223312" name="Text Box 80"/>
            <p:cNvSpPr txBox="1">
              <a:spLocks noChangeArrowheads="1"/>
            </p:cNvSpPr>
            <p:nvPr/>
          </p:nvSpPr>
          <p:spPr bwMode="auto">
            <a:xfrm>
              <a:off x="6672" y="1276"/>
              <a:ext cx="18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223313" name="Text Box 81"/>
            <p:cNvSpPr txBox="1">
              <a:spLocks noChangeArrowheads="1"/>
            </p:cNvSpPr>
            <p:nvPr/>
          </p:nvSpPr>
          <p:spPr bwMode="auto">
            <a:xfrm>
              <a:off x="6672" y="2267"/>
              <a:ext cx="18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223314" name="Text Box 82"/>
            <p:cNvSpPr txBox="1">
              <a:spLocks noChangeArrowheads="1"/>
            </p:cNvSpPr>
            <p:nvPr/>
          </p:nvSpPr>
          <p:spPr bwMode="auto">
            <a:xfrm>
              <a:off x="6672" y="3611"/>
              <a:ext cx="20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99"/>
                  </a:solidFill>
                  <a:latin typeface="Calibri" pitchFamily="34" charset="0"/>
                </a:rPr>
                <a:t>N</a:t>
              </a:r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1524000" y="2819400"/>
            <a:ext cx="7315200" cy="381000"/>
            <a:chOff x="960" y="1920"/>
            <a:chExt cx="4608" cy="240"/>
          </a:xfrm>
        </p:grpSpPr>
        <p:sp>
          <p:nvSpPr>
            <p:cNvPr id="223316" name="Line 84"/>
            <p:cNvSpPr>
              <a:spLocks noChangeShapeType="1"/>
            </p:cNvSpPr>
            <p:nvPr/>
          </p:nvSpPr>
          <p:spPr bwMode="auto">
            <a:xfrm>
              <a:off x="960" y="2016"/>
              <a:ext cx="3840" cy="0"/>
            </a:xfrm>
            <a:prstGeom prst="line">
              <a:avLst/>
            </a:prstGeom>
            <a:noFill/>
            <a:ln w="76200" cap="sq">
              <a:solidFill>
                <a:srgbClr val="CC33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4" name="Group 85"/>
            <p:cNvGrpSpPr>
              <a:grpSpLocks/>
            </p:cNvGrpSpPr>
            <p:nvPr/>
          </p:nvGrpSpPr>
          <p:grpSpPr bwMode="auto">
            <a:xfrm>
              <a:off x="4800" y="1920"/>
              <a:ext cx="768" cy="240"/>
              <a:chOff x="-48" y="816"/>
              <a:chExt cx="912" cy="240"/>
            </a:xfrm>
          </p:grpSpPr>
          <p:sp>
            <p:nvSpPr>
              <p:cNvPr id="223318" name="Rectangle 86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319" name="Rectangle 87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</p:grpSp>
      <p:grpSp>
        <p:nvGrpSpPr>
          <p:cNvPr id="15" name="Group 88"/>
          <p:cNvGrpSpPr>
            <a:grpSpLocks/>
          </p:cNvGrpSpPr>
          <p:nvPr/>
        </p:nvGrpSpPr>
        <p:grpSpPr bwMode="auto">
          <a:xfrm>
            <a:off x="0" y="914400"/>
            <a:ext cx="4572000" cy="5257800"/>
            <a:chOff x="0" y="720"/>
            <a:chExt cx="2880" cy="3312"/>
          </a:xfrm>
        </p:grpSpPr>
        <p:grpSp>
          <p:nvGrpSpPr>
            <p:cNvPr id="16" name="Group 89"/>
            <p:cNvGrpSpPr>
              <a:grpSpLocks/>
            </p:cNvGrpSpPr>
            <p:nvPr/>
          </p:nvGrpSpPr>
          <p:grpSpPr bwMode="auto">
            <a:xfrm>
              <a:off x="2112" y="1488"/>
              <a:ext cx="768" cy="240"/>
              <a:chOff x="-48" y="816"/>
              <a:chExt cx="912" cy="240"/>
            </a:xfrm>
          </p:grpSpPr>
          <p:sp>
            <p:nvSpPr>
              <p:cNvPr id="223322" name="Rectangle 90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323" name="Rectangle 91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grpSp>
          <p:nvGrpSpPr>
            <p:cNvPr id="17" name="Group 92"/>
            <p:cNvGrpSpPr>
              <a:grpSpLocks/>
            </p:cNvGrpSpPr>
            <p:nvPr/>
          </p:nvGrpSpPr>
          <p:grpSpPr bwMode="auto">
            <a:xfrm>
              <a:off x="2112" y="3792"/>
              <a:ext cx="768" cy="240"/>
              <a:chOff x="-48" y="816"/>
              <a:chExt cx="912" cy="240"/>
            </a:xfrm>
          </p:grpSpPr>
          <p:sp>
            <p:nvSpPr>
              <p:cNvPr id="223325" name="Rectangle 93"/>
              <p:cNvSpPr>
                <a:spLocks noChangeArrowheads="1"/>
              </p:cNvSpPr>
              <p:nvPr/>
            </p:nvSpPr>
            <p:spPr bwMode="auto">
              <a:xfrm>
                <a:off x="-48" y="816"/>
                <a:ext cx="912" cy="240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latin typeface="Calibri" pitchFamily="34" charset="0"/>
                  </a:rPr>
                  <a:t>Data</a:t>
                </a:r>
              </a:p>
            </p:txBody>
          </p:sp>
          <p:sp>
            <p:nvSpPr>
              <p:cNvPr id="223326" name="Rectangle 94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336" cy="240"/>
              </a:xfrm>
              <a:prstGeom prst="rect">
                <a:avLst/>
              </a:prstGeom>
              <a:solidFill>
                <a:srgbClr val="CC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Calibri" pitchFamily="34" charset="0"/>
                  </a:rPr>
                  <a:t>Hdr</a:t>
                </a:r>
              </a:p>
            </p:txBody>
          </p:sp>
        </p:grpSp>
        <p:sp>
          <p:nvSpPr>
            <p:cNvPr id="223327" name="Rectangle 95"/>
            <p:cNvSpPr>
              <a:spLocks noChangeArrowheads="1"/>
            </p:cNvSpPr>
            <p:nvPr/>
          </p:nvSpPr>
          <p:spPr bwMode="auto">
            <a:xfrm>
              <a:off x="0" y="720"/>
              <a:ext cx="912" cy="48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8" name="Rectangle 96"/>
            <p:cNvSpPr>
              <a:spLocks noChangeArrowheads="1"/>
            </p:cNvSpPr>
            <p:nvPr/>
          </p:nvSpPr>
          <p:spPr bwMode="auto">
            <a:xfrm>
              <a:off x="0" y="3024"/>
              <a:ext cx="912" cy="48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329" name="Line 97"/>
          <p:cNvSpPr>
            <a:spLocks noChangeShapeType="1"/>
          </p:cNvSpPr>
          <p:nvPr/>
        </p:nvSpPr>
        <p:spPr bwMode="auto">
          <a:xfrm>
            <a:off x="-76200" y="52578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330" name="Line 98"/>
          <p:cNvSpPr>
            <a:spLocks noChangeShapeType="1"/>
          </p:cNvSpPr>
          <p:nvPr/>
        </p:nvSpPr>
        <p:spPr bwMode="auto">
          <a:xfrm>
            <a:off x="-76200" y="16002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23331" name="AutoShape 99"/>
          <p:cNvSpPr>
            <a:spLocks noChangeArrowheads="1"/>
          </p:cNvSpPr>
          <p:nvPr/>
        </p:nvSpPr>
        <p:spPr bwMode="auto">
          <a:xfrm>
            <a:off x="5410200" y="4267200"/>
            <a:ext cx="1676400" cy="914400"/>
          </a:xfrm>
          <a:prstGeom prst="can">
            <a:avLst>
              <a:gd name="adj" fmla="val 34722"/>
            </a:avLst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Scheduler</a:t>
            </a:r>
          </a:p>
        </p:txBody>
      </p:sp>
    </p:spTree>
    <p:extLst>
      <p:ext uri="{BB962C8B-B14F-4D97-AF65-F5344CB8AC3E}">
        <p14:creationId xmlns:p14="http://schemas.microsoft.com/office/powerpoint/2010/main" val="881363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31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Input-Queued Switches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for a scheduler</a:t>
            </a:r>
          </a:p>
          <a:p>
            <a:pPr lvl="1"/>
            <a:r>
              <a:rPr lang="en-US" dirty="0"/>
              <a:t>Choose which input port to connect to which output port during each time slot</a:t>
            </a:r>
          </a:p>
          <a:p>
            <a:pPr lvl="1"/>
            <a:endParaRPr lang="en-US" dirty="0"/>
          </a:p>
          <a:p>
            <a:r>
              <a:rPr lang="en-US" dirty="0"/>
              <a:t>No speedup necessary</a:t>
            </a:r>
          </a:p>
          <a:p>
            <a:pPr lvl="1"/>
            <a:r>
              <a:rPr lang="en-US" dirty="0"/>
              <a:t>But sometimes helpful to ensure 100% throughput</a:t>
            </a:r>
          </a:p>
          <a:p>
            <a:pPr lvl="1"/>
            <a:endParaRPr lang="en-US" dirty="0"/>
          </a:p>
          <a:p>
            <a:r>
              <a:rPr lang="en-US" dirty="0"/>
              <a:t>Throughput might be limited due to poor scheduling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17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019D01-0769-44ED-91E3-16E327603B6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19600" y="1536700"/>
            <a:ext cx="1981200" cy="3721100"/>
            <a:chOff x="2784" y="1160"/>
            <a:chExt cx="1248" cy="2344"/>
          </a:xfrm>
        </p:grpSpPr>
        <p:sp>
          <p:nvSpPr>
            <p:cNvPr id="1096707" name="Rectangle 3"/>
            <p:cNvSpPr>
              <a:spLocks noChangeArrowheads="1"/>
            </p:cNvSpPr>
            <p:nvPr/>
          </p:nvSpPr>
          <p:spPr bwMode="auto">
            <a:xfrm>
              <a:off x="3072" y="1824"/>
              <a:ext cx="960" cy="96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408" y="1920"/>
              <a:ext cx="288" cy="768"/>
              <a:chOff x="2736" y="1824"/>
              <a:chExt cx="288" cy="768"/>
            </a:xfrm>
          </p:grpSpPr>
          <p:sp>
            <p:nvSpPr>
              <p:cNvPr id="1096709" name="Line 5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96710" name="Line 6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96711" name="Line 7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96712" name="Line 8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-5400000">
              <a:off x="3408" y="1920"/>
              <a:ext cx="288" cy="768"/>
              <a:chOff x="2736" y="1824"/>
              <a:chExt cx="288" cy="768"/>
            </a:xfrm>
          </p:grpSpPr>
          <p:sp>
            <p:nvSpPr>
              <p:cNvPr id="1096714" name="Line 10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96715" name="Line 11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96716" name="Line 12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96717" name="Line 13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784" y="1160"/>
              <a:ext cx="136" cy="2344"/>
              <a:chOff x="2784" y="1160"/>
              <a:chExt cx="136" cy="2344"/>
            </a:xfrm>
          </p:grpSpPr>
          <p:sp>
            <p:nvSpPr>
              <p:cNvPr id="1096719" name="Oval 15"/>
              <p:cNvSpPr>
                <a:spLocks noChangeArrowheads="1"/>
              </p:cNvSpPr>
              <p:nvPr/>
            </p:nvSpPr>
            <p:spPr bwMode="auto">
              <a:xfrm>
                <a:off x="2784" y="1160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720" name="Oval 16"/>
              <p:cNvSpPr>
                <a:spLocks noChangeArrowheads="1"/>
              </p:cNvSpPr>
              <p:nvPr/>
            </p:nvSpPr>
            <p:spPr bwMode="auto">
              <a:xfrm>
                <a:off x="2784" y="2264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721" name="Oval 17"/>
              <p:cNvSpPr>
                <a:spLocks noChangeArrowheads="1"/>
              </p:cNvSpPr>
              <p:nvPr/>
            </p:nvSpPr>
            <p:spPr bwMode="auto">
              <a:xfrm>
                <a:off x="2784" y="3368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96723" name="Rectangle 19"/>
          <p:cNvSpPr>
            <a:spLocks noChangeArrowheads="1"/>
          </p:cNvSpPr>
          <p:nvPr/>
        </p:nvSpPr>
        <p:spPr bwMode="auto">
          <a:xfrm>
            <a:off x="1377950" y="4648200"/>
            <a:ext cx="2882900" cy="1511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096724" name="Rectangle 20"/>
          <p:cNvSpPr>
            <a:spLocks noChangeArrowheads="1"/>
          </p:cNvSpPr>
          <p:nvPr/>
        </p:nvSpPr>
        <p:spPr bwMode="auto">
          <a:xfrm>
            <a:off x="1225550" y="4495800"/>
            <a:ext cx="2882900" cy="15113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25" name="Freeform 21"/>
          <p:cNvSpPr>
            <a:spLocks/>
          </p:cNvSpPr>
          <p:nvPr/>
        </p:nvSpPr>
        <p:spPr bwMode="auto">
          <a:xfrm>
            <a:off x="1752600" y="4794250"/>
            <a:ext cx="1754188" cy="839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4" y="0"/>
              </a:cxn>
              <a:cxn ang="0">
                <a:pos x="1104" y="528"/>
              </a:cxn>
              <a:cxn ang="0">
                <a:pos x="0" y="528"/>
              </a:cxn>
              <a:cxn ang="0">
                <a:pos x="55" y="528"/>
              </a:cxn>
            </a:cxnLst>
            <a:rect l="0" t="0" r="r" b="b"/>
            <a:pathLst>
              <a:path w="1105" h="529">
                <a:moveTo>
                  <a:pt x="0" y="0"/>
                </a:moveTo>
                <a:lnTo>
                  <a:pt x="1104" y="0"/>
                </a:lnTo>
                <a:lnTo>
                  <a:pt x="1104" y="528"/>
                </a:lnTo>
                <a:lnTo>
                  <a:pt x="0" y="528"/>
                </a:lnTo>
                <a:lnTo>
                  <a:pt x="55" y="528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6726" name="Line 22"/>
          <p:cNvSpPr>
            <a:spLocks noChangeShapeType="1"/>
          </p:cNvSpPr>
          <p:nvPr/>
        </p:nvSpPr>
        <p:spPr bwMode="auto">
          <a:xfrm>
            <a:off x="3124200" y="47942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27" name="Line 23"/>
          <p:cNvSpPr>
            <a:spLocks noChangeShapeType="1"/>
          </p:cNvSpPr>
          <p:nvPr/>
        </p:nvSpPr>
        <p:spPr bwMode="auto">
          <a:xfrm>
            <a:off x="2743200" y="47942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28" name="Line 24"/>
          <p:cNvSpPr>
            <a:spLocks noChangeShapeType="1"/>
          </p:cNvSpPr>
          <p:nvPr/>
        </p:nvSpPr>
        <p:spPr bwMode="auto">
          <a:xfrm>
            <a:off x="2362200" y="47942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29" name="Rectangle 25"/>
          <p:cNvSpPr>
            <a:spLocks noChangeArrowheads="1"/>
          </p:cNvSpPr>
          <p:nvPr/>
        </p:nvSpPr>
        <p:spPr bwMode="auto">
          <a:xfrm>
            <a:off x="1377950" y="2895600"/>
            <a:ext cx="2882900" cy="1511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096730" name="Rectangle 26"/>
          <p:cNvSpPr>
            <a:spLocks noChangeArrowheads="1"/>
          </p:cNvSpPr>
          <p:nvPr/>
        </p:nvSpPr>
        <p:spPr bwMode="auto">
          <a:xfrm>
            <a:off x="1225550" y="2743200"/>
            <a:ext cx="2882900" cy="15113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31" name="Freeform 27"/>
          <p:cNvSpPr>
            <a:spLocks/>
          </p:cNvSpPr>
          <p:nvPr/>
        </p:nvSpPr>
        <p:spPr bwMode="auto">
          <a:xfrm>
            <a:off x="1752600" y="3041650"/>
            <a:ext cx="1754188" cy="839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4" y="0"/>
              </a:cxn>
              <a:cxn ang="0">
                <a:pos x="1104" y="528"/>
              </a:cxn>
              <a:cxn ang="0">
                <a:pos x="0" y="528"/>
              </a:cxn>
              <a:cxn ang="0">
                <a:pos x="55" y="528"/>
              </a:cxn>
            </a:cxnLst>
            <a:rect l="0" t="0" r="r" b="b"/>
            <a:pathLst>
              <a:path w="1105" h="529">
                <a:moveTo>
                  <a:pt x="0" y="0"/>
                </a:moveTo>
                <a:lnTo>
                  <a:pt x="1104" y="0"/>
                </a:lnTo>
                <a:lnTo>
                  <a:pt x="1104" y="528"/>
                </a:lnTo>
                <a:lnTo>
                  <a:pt x="0" y="528"/>
                </a:lnTo>
                <a:lnTo>
                  <a:pt x="55" y="528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6732" name="Line 28"/>
          <p:cNvSpPr>
            <a:spLocks noChangeShapeType="1"/>
          </p:cNvSpPr>
          <p:nvPr/>
        </p:nvSpPr>
        <p:spPr bwMode="auto">
          <a:xfrm>
            <a:off x="3124200" y="30416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33" name="Line 29"/>
          <p:cNvSpPr>
            <a:spLocks noChangeShapeType="1"/>
          </p:cNvSpPr>
          <p:nvPr/>
        </p:nvSpPr>
        <p:spPr bwMode="auto">
          <a:xfrm>
            <a:off x="2743200" y="30416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34" name="Line 30"/>
          <p:cNvSpPr>
            <a:spLocks noChangeShapeType="1"/>
          </p:cNvSpPr>
          <p:nvPr/>
        </p:nvSpPr>
        <p:spPr bwMode="auto">
          <a:xfrm>
            <a:off x="2362200" y="304165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35" name="Rectangle 31"/>
          <p:cNvSpPr>
            <a:spLocks noChangeArrowheads="1"/>
          </p:cNvSpPr>
          <p:nvPr/>
        </p:nvSpPr>
        <p:spPr bwMode="auto">
          <a:xfrm>
            <a:off x="1377950" y="1143000"/>
            <a:ext cx="2882900" cy="15113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096736" name="Rectangle 32"/>
          <p:cNvSpPr>
            <a:spLocks noChangeArrowheads="1"/>
          </p:cNvSpPr>
          <p:nvPr/>
        </p:nvSpPr>
        <p:spPr bwMode="auto">
          <a:xfrm>
            <a:off x="1225550" y="990600"/>
            <a:ext cx="2882900" cy="15113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752600" y="1289050"/>
            <a:ext cx="1754188" cy="839788"/>
            <a:chOff x="1104" y="1200"/>
            <a:chExt cx="1105" cy="529"/>
          </a:xfrm>
        </p:grpSpPr>
        <p:sp>
          <p:nvSpPr>
            <p:cNvPr id="1096738" name="Freeform 34"/>
            <p:cNvSpPr>
              <a:spLocks/>
            </p:cNvSpPr>
            <p:nvPr/>
          </p:nvSpPr>
          <p:spPr bwMode="auto">
            <a:xfrm>
              <a:off x="1104" y="1200"/>
              <a:ext cx="1105" cy="5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4" y="0"/>
                </a:cxn>
                <a:cxn ang="0">
                  <a:pos x="1104" y="528"/>
                </a:cxn>
                <a:cxn ang="0">
                  <a:pos x="0" y="528"/>
                </a:cxn>
                <a:cxn ang="0">
                  <a:pos x="55" y="528"/>
                </a:cxn>
              </a:cxnLst>
              <a:rect l="0" t="0" r="r" b="b"/>
              <a:pathLst>
                <a:path w="1105" h="529">
                  <a:moveTo>
                    <a:pt x="0" y="0"/>
                  </a:moveTo>
                  <a:lnTo>
                    <a:pt x="1104" y="0"/>
                  </a:lnTo>
                  <a:lnTo>
                    <a:pt x="1104" y="528"/>
                  </a:lnTo>
                  <a:lnTo>
                    <a:pt x="0" y="528"/>
                  </a:lnTo>
                  <a:lnTo>
                    <a:pt x="55" y="52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96739" name="Line 35"/>
            <p:cNvSpPr>
              <a:spLocks noChangeShapeType="1"/>
            </p:cNvSpPr>
            <p:nvPr/>
          </p:nvSpPr>
          <p:spPr bwMode="auto">
            <a:xfrm>
              <a:off x="1968" y="1200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740" name="Line 36"/>
            <p:cNvSpPr>
              <a:spLocks noChangeShapeType="1"/>
            </p:cNvSpPr>
            <p:nvPr/>
          </p:nvSpPr>
          <p:spPr bwMode="auto">
            <a:xfrm>
              <a:off x="1728" y="1200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741" name="Line 37"/>
            <p:cNvSpPr>
              <a:spLocks noChangeShapeType="1"/>
            </p:cNvSpPr>
            <p:nvPr/>
          </p:nvSpPr>
          <p:spPr bwMode="auto">
            <a:xfrm>
              <a:off x="1488" y="1200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6742" name="Rectangle 38"/>
          <p:cNvSpPr>
            <a:spLocks noChangeArrowheads="1"/>
          </p:cNvSpPr>
          <p:nvPr/>
        </p:nvSpPr>
        <p:spPr bwMode="auto">
          <a:xfrm>
            <a:off x="3206750" y="13716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43" name="Rectangle 39"/>
          <p:cNvSpPr>
            <a:spLocks noChangeArrowheads="1"/>
          </p:cNvSpPr>
          <p:nvPr/>
        </p:nvSpPr>
        <p:spPr bwMode="auto">
          <a:xfrm>
            <a:off x="3206750" y="31242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44" name="Rectangle 40"/>
          <p:cNvSpPr>
            <a:spLocks noChangeArrowheads="1"/>
          </p:cNvSpPr>
          <p:nvPr/>
        </p:nvSpPr>
        <p:spPr bwMode="auto">
          <a:xfrm>
            <a:off x="3206750" y="48768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45" name="Rectangle 41"/>
          <p:cNvSpPr>
            <a:spLocks noChangeArrowheads="1"/>
          </p:cNvSpPr>
          <p:nvPr/>
        </p:nvSpPr>
        <p:spPr bwMode="auto">
          <a:xfrm>
            <a:off x="2825750" y="3124200"/>
            <a:ext cx="215900" cy="673100"/>
          </a:xfrm>
          <a:prstGeom prst="rect">
            <a:avLst/>
          </a:prstGeom>
          <a:solidFill>
            <a:srgbClr val="009900"/>
          </a:solidFill>
          <a:ln w="127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46" name="Rectangle 42"/>
          <p:cNvSpPr>
            <a:spLocks noChangeArrowheads="1"/>
          </p:cNvSpPr>
          <p:nvPr/>
        </p:nvSpPr>
        <p:spPr bwMode="auto">
          <a:xfrm>
            <a:off x="2825750" y="4876800"/>
            <a:ext cx="215900" cy="6731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2444750" y="1371600"/>
            <a:ext cx="596900" cy="673100"/>
            <a:chOff x="1540" y="1056"/>
            <a:chExt cx="376" cy="424"/>
          </a:xfrm>
        </p:grpSpPr>
        <p:sp>
          <p:nvSpPr>
            <p:cNvPr id="1096748" name="Rectangle 44"/>
            <p:cNvSpPr>
              <a:spLocks noChangeArrowheads="1"/>
            </p:cNvSpPr>
            <p:nvPr/>
          </p:nvSpPr>
          <p:spPr bwMode="auto">
            <a:xfrm>
              <a:off x="1780" y="1056"/>
              <a:ext cx="136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749" name="Rectangle 45"/>
            <p:cNvSpPr>
              <a:spLocks noChangeArrowheads="1"/>
            </p:cNvSpPr>
            <p:nvPr/>
          </p:nvSpPr>
          <p:spPr bwMode="auto">
            <a:xfrm>
              <a:off x="1540" y="1056"/>
              <a:ext cx="136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6750" name="Rectangle 46"/>
          <p:cNvSpPr>
            <a:spLocks noChangeArrowheads="1"/>
          </p:cNvSpPr>
          <p:nvPr/>
        </p:nvSpPr>
        <p:spPr bwMode="auto">
          <a:xfrm>
            <a:off x="2444750" y="3124200"/>
            <a:ext cx="215900" cy="673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6751" name="Rectangle 47"/>
          <p:cNvSpPr>
            <a:spLocks noChangeArrowheads="1"/>
          </p:cNvSpPr>
          <p:nvPr/>
        </p:nvSpPr>
        <p:spPr bwMode="auto">
          <a:xfrm>
            <a:off x="2444750" y="4876800"/>
            <a:ext cx="215900" cy="6731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6711950" y="1524000"/>
            <a:ext cx="2051050" cy="3721100"/>
            <a:chOff x="4228" y="1348"/>
            <a:chExt cx="1292" cy="2344"/>
          </a:xfrm>
        </p:grpSpPr>
        <p:sp>
          <p:nvSpPr>
            <p:cNvPr id="1096753" name="Line 49"/>
            <p:cNvSpPr>
              <a:spLocks noChangeShapeType="1"/>
            </p:cNvSpPr>
            <p:nvPr/>
          </p:nvSpPr>
          <p:spPr bwMode="auto">
            <a:xfrm>
              <a:off x="4320" y="1440"/>
              <a:ext cx="12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754" name="Line 50"/>
            <p:cNvSpPr>
              <a:spLocks noChangeShapeType="1"/>
            </p:cNvSpPr>
            <p:nvPr/>
          </p:nvSpPr>
          <p:spPr bwMode="auto">
            <a:xfrm>
              <a:off x="4320" y="2544"/>
              <a:ext cx="1200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755" name="Line 51"/>
            <p:cNvSpPr>
              <a:spLocks noChangeShapeType="1"/>
            </p:cNvSpPr>
            <p:nvPr/>
          </p:nvSpPr>
          <p:spPr bwMode="auto">
            <a:xfrm>
              <a:off x="4320" y="3648"/>
              <a:ext cx="120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756" name="Oval 52"/>
            <p:cNvSpPr>
              <a:spLocks noChangeArrowheads="1"/>
            </p:cNvSpPr>
            <p:nvPr/>
          </p:nvSpPr>
          <p:spPr bwMode="auto">
            <a:xfrm>
              <a:off x="4228" y="1348"/>
              <a:ext cx="136" cy="136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757" name="Oval 53"/>
            <p:cNvSpPr>
              <a:spLocks noChangeArrowheads="1"/>
            </p:cNvSpPr>
            <p:nvPr/>
          </p:nvSpPr>
          <p:spPr bwMode="auto">
            <a:xfrm>
              <a:off x="4228" y="2452"/>
              <a:ext cx="136" cy="136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758" name="Oval 54"/>
            <p:cNvSpPr>
              <a:spLocks noChangeArrowheads="1"/>
            </p:cNvSpPr>
            <p:nvPr/>
          </p:nvSpPr>
          <p:spPr bwMode="auto">
            <a:xfrm>
              <a:off x="4228" y="3556"/>
              <a:ext cx="136" cy="136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6759" name="Freeform 55"/>
          <p:cNvSpPr>
            <a:spLocks/>
          </p:cNvSpPr>
          <p:nvPr/>
        </p:nvSpPr>
        <p:spPr bwMode="auto">
          <a:xfrm>
            <a:off x="3581400" y="1670050"/>
            <a:ext cx="3201988" cy="3506788"/>
          </a:xfrm>
          <a:custGeom>
            <a:avLst/>
            <a:gdLst/>
            <a:ahLst/>
            <a:cxnLst>
              <a:cxn ang="0">
                <a:pos x="0" y="2208"/>
              </a:cxn>
              <a:cxn ang="0">
                <a:pos x="609" y="2208"/>
              </a:cxn>
              <a:cxn ang="0">
                <a:pos x="2016" y="0"/>
              </a:cxn>
            </a:cxnLst>
            <a:rect l="0" t="0" r="r" b="b"/>
            <a:pathLst>
              <a:path w="2017" h="2209">
                <a:moveTo>
                  <a:pt x="0" y="2208"/>
                </a:moveTo>
                <a:lnTo>
                  <a:pt x="609" y="2208"/>
                </a:lnTo>
                <a:lnTo>
                  <a:pt x="2016" y="0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ysDot"/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6760" name="Freeform 56"/>
          <p:cNvSpPr>
            <a:spLocks/>
          </p:cNvSpPr>
          <p:nvPr/>
        </p:nvSpPr>
        <p:spPr bwMode="auto">
          <a:xfrm>
            <a:off x="3565525" y="1646238"/>
            <a:ext cx="310991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6" y="0"/>
              </a:cxn>
              <a:cxn ang="0">
                <a:pos x="1959" y="0"/>
              </a:cxn>
            </a:cxnLst>
            <a:rect l="0" t="0" r="r" b="b"/>
            <a:pathLst>
              <a:path w="1959" h="1">
                <a:moveTo>
                  <a:pt x="0" y="0"/>
                </a:moveTo>
                <a:lnTo>
                  <a:pt x="596" y="0"/>
                </a:lnTo>
                <a:lnTo>
                  <a:pt x="1959" y="0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6761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Head-of-Line Blocking</a:t>
            </a:r>
          </a:p>
        </p:txBody>
      </p:sp>
      <p:sp>
        <p:nvSpPr>
          <p:cNvPr id="1096762" name="AutoShape 58"/>
          <p:cNvSpPr>
            <a:spLocks noChangeArrowheads="1"/>
          </p:cNvSpPr>
          <p:nvPr/>
        </p:nvSpPr>
        <p:spPr bwMode="auto">
          <a:xfrm>
            <a:off x="2667000" y="2590800"/>
            <a:ext cx="1371600" cy="457200"/>
          </a:xfrm>
          <a:prstGeom prst="wedgeRectCallout">
            <a:avLst>
              <a:gd name="adj1" fmla="val -60417"/>
              <a:gd name="adj2" fmla="val 767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>
                <a:latin typeface="Calibri" pitchFamily="34" charset="0"/>
              </a:rPr>
              <a:t>Blocked!</a:t>
            </a:r>
          </a:p>
        </p:txBody>
      </p:sp>
      <p:sp>
        <p:nvSpPr>
          <p:cNvPr id="1096763" name="AutoShape 59"/>
          <p:cNvSpPr>
            <a:spLocks noChangeArrowheads="1"/>
          </p:cNvSpPr>
          <p:nvPr/>
        </p:nvSpPr>
        <p:spPr bwMode="auto">
          <a:xfrm>
            <a:off x="2743200" y="4495800"/>
            <a:ext cx="1371600" cy="457200"/>
          </a:xfrm>
          <a:prstGeom prst="wedgeRectCallout">
            <a:avLst>
              <a:gd name="adj1" fmla="val -60417"/>
              <a:gd name="adj2" fmla="val 767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>
                <a:latin typeface="Calibri" pitchFamily="34" charset="0"/>
              </a:rPr>
              <a:t>Blocked!</a:t>
            </a:r>
          </a:p>
        </p:txBody>
      </p:sp>
      <p:sp>
        <p:nvSpPr>
          <p:cNvPr id="1096765" name="Freeform 61"/>
          <p:cNvSpPr>
            <a:spLocks/>
          </p:cNvSpPr>
          <p:nvPr/>
        </p:nvSpPr>
        <p:spPr bwMode="auto">
          <a:xfrm>
            <a:off x="3597275" y="1706563"/>
            <a:ext cx="3108325" cy="1738312"/>
          </a:xfrm>
          <a:custGeom>
            <a:avLst/>
            <a:gdLst/>
            <a:ahLst/>
            <a:cxnLst>
              <a:cxn ang="0">
                <a:pos x="0" y="1095"/>
              </a:cxn>
              <a:cxn ang="0">
                <a:pos x="556" y="1075"/>
              </a:cxn>
              <a:cxn ang="0">
                <a:pos x="1958" y="0"/>
              </a:cxn>
            </a:cxnLst>
            <a:rect l="0" t="0" r="r" b="b"/>
            <a:pathLst>
              <a:path w="1958" h="1095">
                <a:moveTo>
                  <a:pt x="0" y="1095"/>
                </a:moveTo>
                <a:lnTo>
                  <a:pt x="556" y="1075"/>
                </a:lnTo>
                <a:lnTo>
                  <a:pt x="1958" y="0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ysDot"/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6766" name="Rectangle 62"/>
          <p:cNvSpPr>
            <a:spLocks noChangeArrowheads="1"/>
          </p:cNvSpPr>
          <p:nvPr/>
        </p:nvSpPr>
        <p:spPr bwMode="auto">
          <a:xfrm>
            <a:off x="4495800" y="5410200"/>
            <a:ext cx="4343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latin typeface="Calibri" pitchFamily="34" charset="0"/>
              </a:rPr>
              <a:t>The switch is NOT work-conserving!</a:t>
            </a:r>
          </a:p>
        </p:txBody>
      </p:sp>
      <p:sp>
        <p:nvSpPr>
          <p:cNvPr id="1096764" name="AutoShape 60"/>
          <p:cNvSpPr>
            <a:spLocks noChangeArrowheads="1"/>
          </p:cNvSpPr>
          <p:nvPr/>
        </p:nvSpPr>
        <p:spPr bwMode="auto">
          <a:xfrm>
            <a:off x="3048000" y="3124200"/>
            <a:ext cx="1371600" cy="457200"/>
          </a:xfrm>
          <a:prstGeom prst="wedgeRectCallout">
            <a:avLst>
              <a:gd name="adj1" fmla="val -60417"/>
              <a:gd name="adj2" fmla="val 767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>
                <a:latin typeface="Calibri" pitchFamily="34" charset="0"/>
              </a:rPr>
              <a:t>Blocked!</a:t>
            </a:r>
          </a:p>
        </p:txBody>
      </p:sp>
    </p:spTree>
    <p:extLst>
      <p:ext uri="{BB962C8B-B14F-4D97-AF65-F5344CB8AC3E}">
        <p14:creationId xmlns:p14="http://schemas.microsoft.com/office/powerpoint/2010/main" val="2342399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50834 -3.7037E-7 " pathEditMode="relative" ptsTypes="AA">
                                      <p:cBhvr>
                                        <p:cTn id="6" dur="2000" fill="hold"/>
                                        <p:tgtEl>
                                          <p:spTgt spid="1096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3.7037E-7 L 0.04167 -3.7037E-7 " pathEditMode="relative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742" grpId="0" animBg="1"/>
      <p:bldP spid="1096762" grpId="0" animBg="1"/>
      <p:bldP spid="1096763" grpId="0" animBg="1"/>
      <p:bldP spid="1096766" grpId="0" animBg="1"/>
      <p:bldP spid="109676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28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CEB166-EC05-43B4-BBFC-FAF25353A3E7}" type="slidenum">
              <a:rPr lang="en-US"/>
              <a:pPr/>
              <a:t>48</a:t>
            </a:fld>
            <a:endParaRPr lang="en-US"/>
          </a:p>
        </p:txBody>
      </p:sp>
      <p:sp>
        <p:nvSpPr>
          <p:cNvPr id="290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08609" name="Rectangle 28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323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2400" y="0"/>
              </a:cxn>
              <a:cxn ang="0">
                <a:pos x="2400" y="1248"/>
              </a:cxn>
              <a:cxn ang="0">
                <a:pos x="2400" y="1296"/>
              </a:cxn>
              <a:cxn ang="0">
                <a:pos x="0" y="1296"/>
              </a:cxn>
              <a:cxn ang="0">
                <a:pos x="0" y="2016"/>
              </a:cxn>
              <a:cxn ang="0">
                <a:pos x="960" y="2016"/>
              </a:cxn>
              <a:cxn ang="0">
                <a:pos x="1008" y="2016"/>
              </a:cxn>
              <a:cxn ang="0">
                <a:pos x="2400" y="2016"/>
              </a:cxn>
              <a:cxn ang="0">
                <a:pos x="2400" y="4319"/>
              </a:cxn>
              <a:cxn ang="0">
                <a:pos x="3648" y="4319"/>
              </a:cxn>
              <a:cxn ang="0">
                <a:pos x="3648" y="4032"/>
              </a:cxn>
              <a:cxn ang="0">
                <a:pos x="3648" y="3840"/>
              </a:cxn>
              <a:cxn ang="0">
                <a:pos x="3648" y="2016"/>
              </a:cxn>
              <a:cxn ang="0">
                <a:pos x="5088" y="2016"/>
              </a:cxn>
              <a:cxn ang="0">
                <a:pos x="5759" y="2016"/>
              </a:cxn>
              <a:cxn ang="0">
                <a:pos x="5759" y="1296"/>
              </a:cxn>
              <a:cxn ang="0">
                <a:pos x="3648" y="1296"/>
              </a:cxn>
              <a:cxn ang="0">
                <a:pos x="3648" y="0"/>
              </a:cxn>
              <a:cxn ang="0">
                <a:pos x="2400" y="0"/>
              </a:cxn>
            </a:cxnLst>
            <a:rect l="0" t="0" r="r" b="b"/>
            <a:pathLst>
              <a:path w="5760" h="4320">
                <a:moveTo>
                  <a:pt x="2400" y="0"/>
                </a:moveTo>
                <a:lnTo>
                  <a:pt x="2400" y="1248"/>
                </a:lnTo>
                <a:lnTo>
                  <a:pt x="2400" y="1296"/>
                </a:lnTo>
                <a:lnTo>
                  <a:pt x="0" y="1296"/>
                </a:lnTo>
                <a:lnTo>
                  <a:pt x="0" y="2016"/>
                </a:lnTo>
                <a:lnTo>
                  <a:pt x="960" y="2016"/>
                </a:lnTo>
                <a:lnTo>
                  <a:pt x="1008" y="2016"/>
                </a:lnTo>
                <a:lnTo>
                  <a:pt x="2400" y="2016"/>
                </a:lnTo>
                <a:lnTo>
                  <a:pt x="2400" y="4319"/>
                </a:lnTo>
                <a:lnTo>
                  <a:pt x="3648" y="4319"/>
                </a:lnTo>
                <a:lnTo>
                  <a:pt x="3648" y="4032"/>
                </a:lnTo>
                <a:lnTo>
                  <a:pt x="3648" y="3840"/>
                </a:lnTo>
                <a:lnTo>
                  <a:pt x="3648" y="2016"/>
                </a:lnTo>
                <a:lnTo>
                  <a:pt x="5088" y="2016"/>
                </a:lnTo>
                <a:lnTo>
                  <a:pt x="5759" y="2016"/>
                </a:lnTo>
                <a:lnTo>
                  <a:pt x="5759" y="1296"/>
                </a:lnTo>
                <a:lnTo>
                  <a:pt x="3648" y="1296"/>
                </a:lnTo>
                <a:lnTo>
                  <a:pt x="3648" y="0"/>
                </a:lnTo>
                <a:lnTo>
                  <a:pt x="2400" y="0"/>
                </a:lnTo>
              </a:path>
            </a:pathLst>
          </a:custGeom>
          <a:solidFill>
            <a:srgbClr val="969696"/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9350" y="3282950"/>
            <a:ext cx="749300" cy="1130300"/>
            <a:chOff x="3124" y="2068"/>
            <a:chExt cx="472" cy="712"/>
          </a:xfrm>
        </p:grpSpPr>
        <p:sp>
          <p:nvSpPr>
            <p:cNvPr id="1208326" name="AutoShape 6"/>
            <p:cNvSpPr>
              <a:spLocks noChangeArrowheads="1"/>
            </p:cNvSpPr>
            <p:nvPr/>
          </p:nvSpPr>
          <p:spPr bwMode="auto">
            <a:xfrm>
              <a:off x="3187" y="2068"/>
              <a:ext cx="345" cy="712"/>
            </a:xfrm>
            <a:prstGeom prst="roundRect">
              <a:avLst>
                <a:gd name="adj" fmla="val 39144"/>
              </a:avLst>
            </a:prstGeom>
            <a:solidFill>
              <a:srgbClr val="FF33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124" y="2166"/>
              <a:ext cx="56" cy="123"/>
              <a:chOff x="3124" y="2166"/>
              <a:chExt cx="56" cy="123"/>
            </a:xfrm>
          </p:grpSpPr>
          <p:sp>
            <p:nvSpPr>
              <p:cNvPr id="1208328" name="Rectangle 8"/>
              <p:cNvSpPr>
                <a:spLocks noChangeArrowheads="1"/>
              </p:cNvSpPr>
              <p:nvPr/>
            </p:nvSpPr>
            <p:spPr bwMode="auto">
              <a:xfrm>
                <a:off x="3124" y="2166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29" name="Line 9"/>
              <p:cNvSpPr>
                <a:spLocks noChangeShapeType="1"/>
              </p:cNvSpPr>
              <p:nvPr/>
            </p:nvSpPr>
            <p:spPr bwMode="auto">
              <a:xfrm>
                <a:off x="3136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30" name="Line 10"/>
              <p:cNvSpPr>
                <a:spLocks noChangeShapeType="1"/>
              </p:cNvSpPr>
              <p:nvPr/>
            </p:nvSpPr>
            <p:spPr bwMode="auto">
              <a:xfrm>
                <a:off x="3152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31" name="Line 11"/>
              <p:cNvSpPr>
                <a:spLocks noChangeShapeType="1"/>
              </p:cNvSpPr>
              <p:nvPr/>
            </p:nvSpPr>
            <p:spPr bwMode="auto">
              <a:xfrm>
                <a:off x="3168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540" y="2166"/>
              <a:ext cx="56" cy="123"/>
              <a:chOff x="3540" y="2166"/>
              <a:chExt cx="56" cy="123"/>
            </a:xfrm>
          </p:grpSpPr>
          <p:sp>
            <p:nvSpPr>
              <p:cNvPr id="1208333" name="Rectangle 13"/>
              <p:cNvSpPr>
                <a:spLocks noChangeArrowheads="1"/>
              </p:cNvSpPr>
              <p:nvPr/>
            </p:nvSpPr>
            <p:spPr bwMode="auto">
              <a:xfrm>
                <a:off x="3540" y="2166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34" name="Line 14"/>
              <p:cNvSpPr>
                <a:spLocks noChangeShapeType="1"/>
              </p:cNvSpPr>
              <p:nvPr/>
            </p:nvSpPr>
            <p:spPr bwMode="auto">
              <a:xfrm>
                <a:off x="3552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35" name="Line 15"/>
              <p:cNvSpPr>
                <a:spLocks noChangeShapeType="1"/>
              </p:cNvSpPr>
              <p:nvPr/>
            </p:nvSpPr>
            <p:spPr bwMode="auto">
              <a:xfrm>
                <a:off x="3568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36" name="Line 16"/>
              <p:cNvSpPr>
                <a:spLocks noChangeShapeType="1"/>
              </p:cNvSpPr>
              <p:nvPr/>
            </p:nvSpPr>
            <p:spPr bwMode="auto">
              <a:xfrm>
                <a:off x="3584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3124" y="2559"/>
              <a:ext cx="56" cy="123"/>
              <a:chOff x="3124" y="2559"/>
              <a:chExt cx="56" cy="123"/>
            </a:xfrm>
          </p:grpSpPr>
          <p:sp>
            <p:nvSpPr>
              <p:cNvPr id="1208338" name="Rectangle 18"/>
              <p:cNvSpPr>
                <a:spLocks noChangeArrowheads="1"/>
              </p:cNvSpPr>
              <p:nvPr/>
            </p:nvSpPr>
            <p:spPr bwMode="auto">
              <a:xfrm>
                <a:off x="3124" y="2559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39" name="Line 19"/>
              <p:cNvSpPr>
                <a:spLocks noChangeShapeType="1"/>
              </p:cNvSpPr>
              <p:nvPr/>
            </p:nvSpPr>
            <p:spPr bwMode="auto">
              <a:xfrm>
                <a:off x="3136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40" name="Line 20"/>
              <p:cNvSpPr>
                <a:spLocks noChangeShapeType="1"/>
              </p:cNvSpPr>
              <p:nvPr/>
            </p:nvSpPr>
            <p:spPr bwMode="auto">
              <a:xfrm>
                <a:off x="3152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41" name="Line 21"/>
              <p:cNvSpPr>
                <a:spLocks noChangeShapeType="1"/>
              </p:cNvSpPr>
              <p:nvPr/>
            </p:nvSpPr>
            <p:spPr bwMode="auto">
              <a:xfrm>
                <a:off x="3168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3540" y="2559"/>
              <a:ext cx="56" cy="123"/>
              <a:chOff x="3540" y="2559"/>
              <a:chExt cx="56" cy="123"/>
            </a:xfrm>
          </p:grpSpPr>
          <p:sp>
            <p:nvSpPr>
              <p:cNvPr id="1208343" name="Rectangle 23"/>
              <p:cNvSpPr>
                <a:spLocks noChangeArrowheads="1"/>
              </p:cNvSpPr>
              <p:nvPr/>
            </p:nvSpPr>
            <p:spPr bwMode="auto">
              <a:xfrm>
                <a:off x="3540" y="2559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44" name="Line 24"/>
              <p:cNvSpPr>
                <a:spLocks noChangeShapeType="1"/>
              </p:cNvSpPr>
              <p:nvPr/>
            </p:nvSpPr>
            <p:spPr bwMode="auto">
              <a:xfrm>
                <a:off x="3552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45" name="Line 25"/>
              <p:cNvSpPr>
                <a:spLocks noChangeShapeType="1"/>
              </p:cNvSpPr>
              <p:nvPr/>
            </p:nvSpPr>
            <p:spPr bwMode="auto">
              <a:xfrm>
                <a:off x="3568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46" name="Line 26"/>
              <p:cNvSpPr>
                <a:spLocks noChangeShapeType="1"/>
              </p:cNvSpPr>
              <p:nvPr/>
            </p:nvSpPr>
            <p:spPr bwMode="auto">
              <a:xfrm>
                <a:off x="3584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8347" name="Rectangle 27"/>
            <p:cNvSpPr>
              <a:spLocks noChangeArrowheads="1"/>
            </p:cNvSpPr>
            <p:nvPr/>
          </p:nvSpPr>
          <p:spPr bwMode="auto">
            <a:xfrm>
              <a:off x="3224" y="2203"/>
              <a:ext cx="272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48" name="Rectangle 28"/>
            <p:cNvSpPr>
              <a:spLocks noChangeArrowheads="1"/>
            </p:cNvSpPr>
            <p:nvPr/>
          </p:nvSpPr>
          <p:spPr bwMode="auto">
            <a:xfrm>
              <a:off x="3288" y="2367"/>
              <a:ext cx="144" cy="147"/>
            </a:xfrm>
            <a:prstGeom prst="rect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49" name="Line 29"/>
            <p:cNvSpPr>
              <a:spLocks noChangeShapeType="1"/>
            </p:cNvSpPr>
            <p:nvPr/>
          </p:nvSpPr>
          <p:spPr bwMode="auto">
            <a:xfrm>
              <a:off x="3216" y="2195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50" name="Line 30"/>
            <p:cNvSpPr>
              <a:spLocks noChangeShapeType="1"/>
            </p:cNvSpPr>
            <p:nvPr/>
          </p:nvSpPr>
          <p:spPr bwMode="auto">
            <a:xfrm flipV="1">
              <a:off x="3440" y="2195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51" name="Line 31"/>
            <p:cNvSpPr>
              <a:spLocks noChangeShapeType="1"/>
            </p:cNvSpPr>
            <p:nvPr/>
          </p:nvSpPr>
          <p:spPr bwMode="auto">
            <a:xfrm flipH="1">
              <a:off x="3216" y="2522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52" name="Line 32"/>
            <p:cNvSpPr>
              <a:spLocks noChangeShapeType="1"/>
            </p:cNvSpPr>
            <p:nvPr/>
          </p:nvSpPr>
          <p:spPr bwMode="auto">
            <a:xfrm>
              <a:off x="3440" y="2522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4959350" y="4806950"/>
            <a:ext cx="749300" cy="1130300"/>
            <a:chOff x="3124" y="3028"/>
            <a:chExt cx="472" cy="712"/>
          </a:xfrm>
        </p:grpSpPr>
        <p:sp>
          <p:nvSpPr>
            <p:cNvPr id="1208354" name="AutoShape 34"/>
            <p:cNvSpPr>
              <a:spLocks noChangeArrowheads="1"/>
            </p:cNvSpPr>
            <p:nvPr/>
          </p:nvSpPr>
          <p:spPr bwMode="auto">
            <a:xfrm>
              <a:off x="3187" y="3028"/>
              <a:ext cx="345" cy="712"/>
            </a:xfrm>
            <a:prstGeom prst="roundRect">
              <a:avLst>
                <a:gd name="adj" fmla="val 39144"/>
              </a:avLst>
            </a:prstGeom>
            <a:solidFill>
              <a:srgbClr val="00CC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3124" y="3126"/>
              <a:ext cx="56" cy="123"/>
              <a:chOff x="3124" y="3126"/>
              <a:chExt cx="56" cy="123"/>
            </a:xfrm>
          </p:grpSpPr>
          <p:sp>
            <p:nvSpPr>
              <p:cNvPr id="1208356" name="Rectangle 36"/>
              <p:cNvSpPr>
                <a:spLocks noChangeArrowheads="1"/>
              </p:cNvSpPr>
              <p:nvPr/>
            </p:nvSpPr>
            <p:spPr bwMode="auto">
              <a:xfrm>
                <a:off x="3124" y="3126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57" name="Line 37"/>
              <p:cNvSpPr>
                <a:spLocks noChangeShapeType="1"/>
              </p:cNvSpPr>
              <p:nvPr/>
            </p:nvSpPr>
            <p:spPr bwMode="auto">
              <a:xfrm>
                <a:off x="3136" y="31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58" name="Line 38"/>
              <p:cNvSpPr>
                <a:spLocks noChangeShapeType="1"/>
              </p:cNvSpPr>
              <p:nvPr/>
            </p:nvSpPr>
            <p:spPr bwMode="auto">
              <a:xfrm>
                <a:off x="3152" y="31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59" name="Line 39"/>
              <p:cNvSpPr>
                <a:spLocks noChangeShapeType="1"/>
              </p:cNvSpPr>
              <p:nvPr/>
            </p:nvSpPr>
            <p:spPr bwMode="auto">
              <a:xfrm>
                <a:off x="3168" y="31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40"/>
            <p:cNvGrpSpPr>
              <a:grpSpLocks/>
            </p:cNvGrpSpPr>
            <p:nvPr/>
          </p:nvGrpSpPr>
          <p:grpSpPr bwMode="auto">
            <a:xfrm>
              <a:off x="3540" y="3126"/>
              <a:ext cx="56" cy="123"/>
              <a:chOff x="3540" y="3126"/>
              <a:chExt cx="56" cy="123"/>
            </a:xfrm>
          </p:grpSpPr>
          <p:sp>
            <p:nvSpPr>
              <p:cNvPr id="1208361" name="Rectangle 41"/>
              <p:cNvSpPr>
                <a:spLocks noChangeArrowheads="1"/>
              </p:cNvSpPr>
              <p:nvPr/>
            </p:nvSpPr>
            <p:spPr bwMode="auto">
              <a:xfrm>
                <a:off x="3540" y="3126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62" name="Line 42"/>
              <p:cNvSpPr>
                <a:spLocks noChangeShapeType="1"/>
              </p:cNvSpPr>
              <p:nvPr/>
            </p:nvSpPr>
            <p:spPr bwMode="auto">
              <a:xfrm>
                <a:off x="3552" y="31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63" name="Line 43"/>
              <p:cNvSpPr>
                <a:spLocks noChangeShapeType="1"/>
              </p:cNvSpPr>
              <p:nvPr/>
            </p:nvSpPr>
            <p:spPr bwMode="auto">
              <a:xfrm>
                <a:off x="3568" y="31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64" name="Line 44"/>
              <p:cNvSpPr>
                <a:spLocks noChangeShapeType="1"/>
              </p:cNvSpPr>
              <p:nvPr/>
            </p:nvSpPr>
            <p:spPr bwMode="auto">
              <a:xfrm>
                <a:off x="3584" y="31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3124" y="3519"/>
              <a:ext cx="56" cy="123"/>
              <a:chOff x="3124" y="3519"/>
              <a:chExt cx="56" cy="123"/>
            </a:xfrm>
          </p:grpSpPr>
          <p:sp>
            <p:nvSpPr>
              <p:cNvPr id="1208366" name="Rectangle 46"/>
              <p:cNvSpPr>
                <a:spLocks noChangeArrowheads="1"/>
              </p:cNvSpPr>
              <p:nvPr/>
            </p:nvSpPr>
            <p:spPr bwMode="auto">
              <a:xfrm>
                <a:off x="3124" y="3519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67" name="Line 47"/>
              <p:cNvSpPr>
                <a:spLocks noChangeShapeType="1"/>
              </p:cNvSpPr>
              <p:nvPr/>
            </p:nvSpPr>
            <p:spPr bwMode="auto">
              <a:xfrm>
                <a:off x="3136" y="35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68" name="Line 48"/>
              <p:cNvSpPr>
                <a:spLocks noChangeShapeType="1"/>
              </p:cNvSpPr>
              <p:nvPr/>
            </p:nvSpPr>
            <p:spPr bwMode="auto">
              <a:xfrm>
                <a:off x="3152" y="35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69" name="Line 49"/>
              <p:cNvSpPr>
                <a:spLocks noChangeShapeType="1"/>
              </p:cNvSpPr>
              <p:nvPr/>
            </p:nvSpPr>
            <p:spPr bwMode="auto">
              <a:xfrm>
                <a:off x="3168" y="35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3540" y="3519"/>
              <a:ext cx="56" cy="123"/>
              <a:chOff x="3540" y="3519"/>
              <a:chExt cx="56" cy="123"/>
            </a:xfrm>
          </p:grpSpPr>
          <p:sp>
            <p:nvSpPr>
              <p:cNvPr id="1208371" name="Rectangle 51"/>
              <p:cNvSpPr>
                <a:spLocks noChangeArrowheads="1"/>
              </p:cNvSpPr>
              <p:nvPr/>
            </p:nvSpPr>
            <p:spPr bwMode="auto">
              <a:xfrm>
                <a:off x="3540" y="3519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72" name="Line 52"/>
              <p:cNvSpPr>
                <a:spLocks noChangeShapeType="1"/>
              </p:cNvSpPr>
              <p:nvPr/>
            </p:nvSpPr>
            <p:spPr bwMode="auto">
              <a:xfrm>
                <a:off x="3552" y="35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73" name="Line 53"/>
              <p:cNvSpPr>
                <a:spLocks noChangeShapeType="1"/>
              </p:cNvSpPr>
              <p:nvPr/>
            </p:nvSpPr>
            <p:spPr bwMode="auto">
              <a:xfrm>
                <a:off x="3568" y="35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374" name="Line 54"/>
              <p:cNvSpPr>
                <a:spLocks noChangeShapeType="1"/>
              </p:cNvSpPr>
              <p:nvPr/>
            </p:nvSpPr>
            <p:spPr bwMode="auto">
              <a:xfrm>
                <a:off x="3584" y="35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8375" name="Rectangle 55"/>
            <p:cNvSpPr>
              <a:spLocks noChangeArrowheads="1"/>
            </p:cNvSpPr>
            <p:nvPr/>
          </p:nvSpPr>
          <p:spPr bwMode="auto">
            <a:xfrm>
              <a:off x="3224" y="3163"/>
              <a:ext cx="272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76" name="Rectangle 56"/>
            <p:cNvSpPr>
              <a:spLocks noChangeArrowheads="1"/>
            </p:cNvSpPr>
            <p:nvPr/>
          </p:nvSpPr>
          <p:spPr bwMode="auto">
            <a:xfrm>
              <a:off x="3288" y="3327"/>
              <a:ext cx="144" cy="147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77" name="Line 57"/>
            <p:cNvSpPr>
              <a:spLocks noChangeShapeType="1"/>
            </p:cNvSpPr>
            <p:nvPr/>
          </p:nvSpPr>
          <p:spPr bwMode="auto">
            <a:xfrm>
              <a:off x="3216" y="3155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78" name="Line 58"/>
            <p:cNvSpPr>
              <a:spLocks noChangeShapeType="1"/>
            </p:cNvSpPr>
            <p:nvPr/>
          </p:nvSpPr>
          <p:spPr bwMode="auto">
            <a:xfrm flipV="1">
              <a:off x="3440" y="3155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79" name="Line 59"/>
            <p:cNvSpPr>
              <a:spLocks noChangeShapeType="1"/>
            </p:cNvSpPr>
            <p:nvPr/>
          </p:nvSpPr>
          <p:spPr bwMode="auto">
            <a:xfrm flipH="1">
              <a:off x="3216" y="3482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80" name="Line 60"/>
            <p:cNvSpPr>
              <a:spLocks noChangeShapeType="1"/>
            </p:cNvSpPr>
            <p:nvPr/>
          </p:nvSpPr>
          <p:spPr bwMode="auto">
            <a:xfrm>
              <a:off x="3440" y="3482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382" name="Oval 6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83" name="Line 6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84" name="Line 6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85" name="Line 6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387" name="Oval 6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88" name="Line 6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89" name="Line 6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90" name="Line 7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7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392" name="Oval 7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93" name="Line 7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94" name="Line 7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95" name="Line 7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397" name="Oval 7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98" name="Line 7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99" name="Line 7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00" name="Line 8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8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02" name="Oval 8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03" name="Line 8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04" name="Line 8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05" name="Line 8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8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07" name="Oval 8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08" name="Line 8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09" name="Line 8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10" name="Line 9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9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12" name="Oval 9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13" name="Line 9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14" name="Line 9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15" name="Line 9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9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17" name="Oval 9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18" name="Line 9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19" name="Line 9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20" name="Line 10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0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22" name="Oval 10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23" name="Line 10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24" name="Line 10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25" name="Line 10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10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27" name="Oval 10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28" name="Line 10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29" name="Line 10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30" name="Line 11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32" name="Oval 11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33" name="Line 11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34" name="Line 11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35" name="Line 11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11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37" name="Oval 11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38" name="Line 11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39" name="Line 11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40" name="Line 12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12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42" name="Oval 12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43" name="Line 12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44" name="Line 12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45" name="Line 12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12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47" name="Oval 12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48" name="Line 12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49" name="Line 12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50" name="Line 13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3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52" name="Oval 13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53" name="Line 13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54" name="Line 13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55" name="Line 13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13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57" name="Oval 13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58" name="Line 13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59" name="Line 13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60" name="Line 14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14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62" name="Oval 14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63" name="Line 14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64" name="Line 14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65" name="Line 14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4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67" name="Oval 14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68" name="Line 14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69" name="Line 14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70" name="Line 15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15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72" name="Oval 15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73" name="Line 15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74" name="Line 15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75" name="Line 15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15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77" name="Oval 15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78" name="Line 15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79" name="Line 15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80" name="Line 16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16" name="Group 16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82" name="Oval 16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83" name="Line 16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84" name="Line 16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85" name="Line 16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21" name="Group 16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87" name="Oval 16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88" name="Line 16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89" name="Line 16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90" name="Line 17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26" name="Group 17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492" name="Oval 17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93" name="Line 17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94" name="Line 17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95" name="Line 17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31" name="Group 17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497" name="Oval 17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98" name="Line 17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99" name="Line 17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00" name="Line 18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36" name="Group 18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502" name="Oval 18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03" name="Line 18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04" name="Line 18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05" name="Line 18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41" name="Group 18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507" name="Oval 18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08" name="Line 18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09" name="Line 18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10" name="Line 19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46" name="Group 19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512" name="Oval 19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13" name="Line 19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14" name="Line 19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15" name="Line 19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51" name="Group 19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517" name="Oval 19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18" name="Line 19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19" name="Line 19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0" name="Line 20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56" name="Group 20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522" name="Oval 20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3" name="Line 20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4" name="Line 20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5" name="Line 20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69" name="Group 20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527" name="Oval 20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8" name="Line 20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9" name="Line 20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30" name="Line 21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70" name="Group 21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532" name="Oval 21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33" name="Line 21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34" name="Line 21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35" name="Line 21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71" name="Group 21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537" name="Oval 21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38" name="Line 21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39" name="Line 21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40" name="Line 22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74" name="Group 22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542" name="Oval 22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43" name="Line 22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44" name="Line 22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45" name="Line 22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77" name="Group 22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547" name="Oval 22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48" name="Line 22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49" name="Line 22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0" name="Line 23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78" name="Group 231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>
          <p:nvSpPr>
            <p:cNvPr id="1208552" name="Oval 232"/>
            <p:cNvSpPr>
              <a:spLocks noChangeArrowheads="1"/>
            </p:cNvSpPr>
            <p:nvPr/>
          </p:nvSpPr>
          <p:spPr bwMode="auto">
            <a:xfrm>
              <a:off x="3460" y="2956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3" name="Line 233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4" name="Line 234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5" name="Line 235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08581" name="Group 236"/>
          <p:cNvGrpSpPr>
            <a:grpSpLocks/>
          </p:cNvGrpSpPr>
          <p:nvPr/>
        </p:nvGrpSpPr>
        <p:grpSpPr bwMode="auto">
          <a:xfrm>
            <a:off x="5410200" y="4610100"/>
            <a:ext cx="381000" cy="304800"/>
            <a:chOff x="3408" y="2904"/>
            <a:chExt cx="240" cy="192"/>
          </a:xfrm>
        </p:grpSpPr>
        <p:sp useBgFill="1">
          <p:nvSpPr>
            <p:cNvPr id="1208557" name="Oval 237"/>
            <p:cNvSpPr>
              <a:spLocks noChangeArrowheads="1"/>
            </p:cNvSpPr>
            <p:nvPr/>
          </p:nvSpPr>
          <p:spPr bwMode="auto">
            <a:xfrm>
              <a:off x="3456" y="2952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8" name="Line 238"/>
            <p:cNvSpPr>
              <a:spLocks noChangeShapeType="1"/>
            </p:cNvSpPr>
            <p:nvPr/>
          </p:nvSpPr>
          <p:spPr bwMode="auto">
            <a:xfrm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9" name="Line 239"/>
            <p:cNvSpPr>
              <a:spLocks noChangeShapeType="1"/>
            </p:cNvSpPr>
            <p:nvPr/>
          </p:nvSpPr>
          <p:spPr bwMode="auto">
            <a:xfrm flipV="1">
              <a:off x="3408" y="2904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60" name="Line 240"/>
            <p:cNvSpPr>
              <a:spLocks noChangeShapeType="1"/>
            </p:cNvSpPr>
            <p:nvPr/>
          </p:nvSpPr>
          <p:spPr bwMode="auto">
            <a:xfrm>
              <a:off x="3408" y="3000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08561" name="Oval 241"/>
          <p:cNvSpPr>
            <a:spLocks noChangeArrowheads="1"/>
          </p:cNvSpPr>
          <p:nvPr/>
        </p:nvSpPr>
        <p:spPr bwMode="auto">
          <a:xfrm>
            <a:off x="5492750" y="4692650"/>
            <a:ext cx="139700" cy="1397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562" name="Line 242"/>
          <p:cNvSpPr>
            <a:spLocks noChangeShapeType="1"/>
          </p:cNvSpPr>
          <p:nvPr/>
        </p:nvSpPr>
        <p:spPr bwMode="auto">
          <a:xfrm>
            <a:off x="5410200" y="4610100"/>
            <a:ext cx="304800" cy="304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563" name="Line 243"/>
          <p:cNvSpPr>
            <a:spLocks noChangeShapeType="1"/>
          </p:cNvSpPr>
          <p:nvPr/>
        </p:nvSpPr>
        <p:spPr bwMode="auto">
          <a:xfrm flipV="1">
            <a:off x="5410200" y="4610100"/>
            <a:ext cx="304800" cy="304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564" name="Line 244"/>
          <p:cNvSpPr>
            <a:spLocks noChangeShapeType="1"/>
          </p:cNvSpPr>
          <p:nvPr/>
        </p:nvSpPr>
        <p:spPr bwMode="auto">
          <a:xfrm>
            <a:off x="5410200" y="4762500"/>
            <a:ext cx="3810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565" name="Freeform 245"/>
          <p:cNvSpPr>
            <a:spLocks/>
          </p:cNvSpPr>
          <p:nvPr/>
        </p:nvSpPr>
        <p:spPr bwMode="auto">
          <a:xfrm>
            <a:off x="0" y="3200400"/>
            <a:ext cx="3811588" cy="3657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0" y="0"/>
              </a:cxn>
              <a:cxn ang="0">
                <a:pos x="2400" y="2303"/>
              </a:cxn>
            </a:cxnLst>
            <a:rect l="0" t="0" r="r" b="b"/>
            <a:pathLst>
              <a:path w="2401" h="2304">
                <a:moveTo>
                  <a:pt x="0" y="0"/>
                </a:moveTo>
                <a:lnTo>
                  <a:pt x="2400" y="0"/>
                </a:lnTo>
                <a:lnTo>
                  <a:pt x="2400" y="2303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08566" name="Freeform 246"/>
          <p:cNvSpPr>
            <a:spLocks/>
          </p:cNvSpPr>
          <p:nvPr/>
        </p:nvSpPr>
        <p:spPr bwMode="auto">
          <a:xfrm>
            <a:off x="5791200" y="3201988"/>
            <a:ext cx="3352800" cy="3656012"/>
          </a:xfrm>
          <a:custGeom>
            <a:avLst/>
            <a:gdLst/>
            <a:ahLst/>
            <a:cxnLst>
              <a:cxn ang="0">
                <a:pos x="2111" y="0"/>
              </a:cxn>
              <a:cxn ang="0">
                <a:pos x="0" y="0"/>
              </a:cxn>
              <a:cxn ang="0">
                <a:pos x="0" y="2302"/>
              </a:cxn>
            </a:cxnLst>
            <a:rect l="0" t="0" r="r" b="b"/>
            <a:pathLst>
              <a:path w="2112" h="2303">
                <a:moveTo>
                  <a:pt x="2111" y="0"/>
                </a:moveTo>
                <a:lnTo>
                  <a:pt x="0" y="0"/>
                </a:lnTo>
                <a:lnTo>
                  <a:pt x="0" y="2302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08568" name="Line 248"/>
          <p:cNvSpPr>
            <a:spLocks noChangeShapeType="1"/>
          </p:cNvSpPr>
          <p:nvPr/>
        </p:nvSpPr>
        <p:spPr bwMode="auto">
          <a:xfrm>
            <a:off x="4953000" y="32004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567" name="Freeform 247"/>
          <p:cNvSpPr>
            <a:spLocks/>
          </p:cNvSpPr>
          <p:nvPr/>
        </p:nvSpPr>
        <p:spPr bwMode="auto">
          <a:xfrm>
            <a:off x="0" y="0"/>
            <a:ext cx="3811588" cy="2058988"/>
          </a:xfrm>
          <a:custGeom>
            <a:avLst/>
            <a:gdLst/>
            <a:ahLst/>
            <a:cxnLst>
              <a:cxn ang="0">
                <a:pos x="0" y="1296"/>
              </a:cxn>
              <a:cxn ang="0">
                <a:pos x="2400" y="1296"/>
              </a:cxn>
              <a:cxn ang="0">
                <a:pos x="2400" y="0"/>
              </a:cxn>
            </a:cxnLst>
            <a:rect l="0" t="0" r="r" b="b"/>
            <a:pathLst>
              <a:path w="2401" h="1297">
                <a:moveTo>
                  <a:pt x="0" y="1296"/>
                </a:moveTo>
                <a:lnTo>
                  <a:pt x="2400" y="1296"/>
                </a:lnTo>
                <a:lnTo>
                  <a:pt x="2400" y="0"/>
                </a:lnTo>
              </a:path>
            </a:pathLst>
          </a:custGeom>
          <a:solidFill>
            <a:schemeClr val="bg1"/>
          </a:solidFill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08324" name="Freeform 4"/>
          <p:cNvSpPr>
            <a:spLocks/>
          </p:cNvSpPr>
          <p:nvPr/>
        </p:nvSpPr>
        <p:spPr bwMode="auto">
          <a:xfrm>
            <a:off x="5791200" y="0"/>
            <a:ext cx="3352800" cy="2058988"/>
          </a:xfrm>
          <a:custGeom>
            <a:avLst/>
            <a:gdLst/>
            <a:ahLst/>
            <a:cxnLst>
              <a:cxn ang="0">
                <a:pos x="2111" y="1296"/>
              </a:cxn>
              <a:cxn ang="0">
                <a:pos x="0" y="1296"/>
              </a:cxn>
              <a:cxn ang="0">
                <a:pos x="0" y="0"/>
              </a:cxn>
            </a:cxnLst>
            <a:rect l="0" t="0" r="r" b="b"/>
            <a:pathLst>
              <a:path w="2112" h="1297">
                <a:moveTo>
                  <a:pt x="2111" y="1296"/>
                </a:moveTo>
                <a:lnTo>
                  <a:pt x="0" y="129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208584" name="Group 249"/>
          <p:cNvGrpSpPr>
            <a:grpSpLocks/>
          </p:cNvGrpSpPr>
          <p:nvPr/>
        </p:nvGrpSpPr>
        <p:grpSpPr bwMode="auto">
          <a:xfrm>
            <a:off x="6137275" y="798513"/>
            <a:ext cx="485775" cy="474662"/>
            <a:chOff x="3866" y="503"/>
            <a:chExt cx="306" cy="299"/>
          </a:xfrm>
        </p:grpSpPr>
        <p:grpSp>
          <p:nvGrpSpPr>
            <p:cNvPr id="1208585" name="Group 250"/>
            <p:cNvGrpSpPr>
              <a:grpSpLocks/>
            </p:cNvGrpSpPr>
            <p:nvPr/>
          </p:nvGrpSpPr>
          <p:grpSpPr bwMode="auto">
            <a:xfrm>
              <a:off x="3866" y="503"/>
              <a:ext cx="306" cy="90"/>
              <a:chOff x="3866" y="503"/>
              <a:chExt cx="306" cy="90"/>
            </a:xfrm>
          </p:grpSpPr>
          <p:grpSp>
            <p:nvGrpSpPr>
              <p:cNvPr id="1208588" name="Group 251"/>
              <p:cNvGrpSpPr>
                <a:grpSpLocks/>
              </p:cNvGrpSpPr>
              <p:nvPr/>
            </p:nvGrpSpPr>
            <p:grpSpPr bwMode="auto">
              <a:xfrm>
                <a:off x="3866" y="503"/>
                <a:ext cx="57" cy="90"/>
                <a:chOff x="3866" y="503"/>
                <a:chExt cx="57" cy="90"/>
              </a:xfrm>
            </p:grpSpPr>
            <p:sp>
              <p:nvSpPr>
                <p:cNvPr id="1208572" name="Arc 252"/>
                <p:cNvSpPr>
                  <a:spLocks/>
                </p:cNvSpPr>
                <p:nvPr/>
              </p:nvSpPr>
              <p:spPr bwMode="auto">
                <a:xfrm>
                  <a:off x="3879" y="507"/>
                  <a:ext cx="42" cy="81"/>
                </a:xfrm>
                <a:custGeom>
                  <a:avLst/>
                  <a:gdLst>
                    <a:gd name="G0" fmla="+- 21600 0 0"/>
                    <a:gd name="G1" fmla="+- 21594 0 0"/>
                    <a:gd name="G2" fmla="+- 21600 0 0"/>
                    <a:gd name="T0" fmla="*/ 21600 w 21600"/>
                    <a:gd name="T1" fmla="*/ 43194 h 43194"/>
                    <a:gd name="T2" fmla="*/ 21092 w 21600"/>
                    <a:gd name="T3" fmla="*/ 0 h 43194"/>
                    <a:gd name="T4" fmla="*/ 21600 w 21600"/>
                    <a:gd name="T5" fmla="*/ 21594 h 43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194" fill="none" extrusionOk="0">
                      <a:moveTo>
                        <a:pt x="21600" y="43194"/>
                      </a:moveTo>
                      <a:cubicBezTo>
                        <a:pt x="9670" y="43194"/>
                        <a:pt x="0" y="33523"/>
                        <a:pt x="0" y="21594"/>
                      </a:cubicBezTo>
                      <a:cubicBezTo>
                        <a:pt x="-1" y="9862"/>
                        <a:pt x="9363" y="275"/>
                        <a:pt x="21091" y="-1"/>
                      </a:cubicBezTo>
                    </a:path>
                    <a:path w="21600" h="43194" stroke="0" extrusionOk="0">
                      <a:moveTo>
                        <a:pt x="21600" y="43194"/>
                      </a:moveTo>
                      <a:cubicBezTo>
                        <a:pt x="9670" y="43194"/>
                        <a:pt x="0" y="33523"/>
                        <a:pt x="0" y="21594"/>
                      </a:cubicBezTo>
                      <a:cubicBezTo>
                        <a:pt x="-1" y="9862"/>
                        <a:pt x="9363" y="275"/>
                        <a:pt x="21091" y="-1"/>
                      </a:cubicBezTo>
                      <a:lnTo>
                        <a:pt x="21600" y="21594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8573" name="Freeform 253"/>
                <p:cNvSpPr>
                  <a:spLocks/>
                </p:cNvSpPr>
                <p:nvPr/>
              </p:nvSpPr>
              <p:spPr bwMode="auto">
                <a:xfrm>
                  <a:off x="3866" y="503"/>
                  <a:ext cx="57" cy="90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0" y="0"/>
                    </a:cxn>
                    <a:cxn ang="0">
                      <a:pos x="6" y="1"/>
                    </a:cxn>
                    <a:cxn ang="0">
                      <a:pos x="10" y="2"/>
                    </a:cxn>
                    <a:cxn ang="0">
                      <a:pos x="12" y="3"/>
                    </a:cxn>
                    <a:cxn ang="0">
                      <a:pos x="16" y="5"/>
                    </a:cxn>
                    <a:cxn ang="0">
                      <a:pos x="19" y="6"/>
                    </a:cxn>
                    <a:cxn ang="0">
                      <a:pos x="21" y="8"/>
                    </a:cxn>
                    <a:cxn ang="0">
                      <a:pos x="23" y="10"/>
                    </a:cxn>
                    <a:cxn ang="0">
                      <a:pos x="25" y="12"/>
                    </a:cxn>
                    <a:cxn ang="0">
                      <a:pos x="26" y="14"/>
                    </a:cxn>
                    <a:cxn ang="0">
                      <a:pos x="28" y="16"/>
                    </a:cxn>
                    <a:cxn ang="0">
                      <a:pos x="30" y="19"/>
                    </a:cxn>
                    <a:cxn ang="0">
                      <a:pos x="31" y="21"/>
                    </a:cxn>
                    <a:cxn ang="0">
                      <a:pos x="32" y="24"/>
                    </a:cxn>
                    <a:cxn ang="0">
                      <a:pos x="41" y="53"/>
                    </a:cxn>
                    <a:cxn ang="0">
                      <a:pos x="45" y="65"/>
                    </a:cxn>
                    <a:cxn ang="0">
                      <a:pos x="47" y="73"/>
                    </a:cxn>
                    <a:cxn ang="0">
                      <a:pos x="50" y="81"/>
                    </a:cxn>
                    <a:cxn ang="0">
                      <a:pos x="54" y="89"/>
                    </a:cxn>
                    <a:cxn ang="0">
                      <a:pos x="56" y="89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57" h="90">
                      <a:moveTo>
                        <a:pt x="56" y="0"/>
                      </a:moveTo>
                      <a:lnTo>
                        <a:pt x="0" y="0"/>
                      </a:lnTo>
                      <a:lnTo>
                        <a:pt x="6" y="1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6" y="5"/>
                      </a:lnTo>
                      <a:lnTo>
                        <a:pt x="19" y="6"/>
                      </a:lnTo>
                      <a:lnTo>
                        <a:pt x="21" y="8"/>
                      </a:lnTo>
                      <a:lnTo>
                        <a:pt x="23" y="10"/>
                      </a:lnTo>
                      <a:lnTo>
                        <a:pt x="25" y="12"/>
                      </a:lnTo>
                      <a:lnTo>
                        <a:pt x="26" y="14"/>
                      </a:lnTo>
                      <a:lnTo>
                        <a:pt x="28" y="16"/>
                      </a:lnTo>
                      <a:lnTo>
                        <a:pt x="30" y="19"/>
                      </a:lnTo>
                      <a:lnTo>
                        <a:pt x="31" y="21"/>
                      </a:lnTo>
                      <a:lnTo>
                        <a:pt x="32" y="24"/>
                      </a:lnTo>
                      <a:lnTo>
                        <a:pt x="41" y="53"/>
                      </a:lnTo>
                      <a:lnTo>
                        <a:pt x="45" y="65"/>
                      </a:lnTo>
                      <a:lnTo>
                        <a:pt x="47" y="73"/>
                      </a:lnTo>
                      <a:lnTo>
                        <a:pt x="50" y="81"/>
                      </a:lnTo>
                      <a:lnTo>
                        <a:pt x="54" y="89"/>
                      </a:lnTo>
                      <a:lnTo>
                        <a:pt x="56" y="89"/>
                      </a:lnTo>
                      <a:lnTo>
                        <a:pt x="56" y="0"/>
                      </a:lnTo>
                    </a:path>
                  </a:pathLst>
                </a:custGeom>
                <a:solidFill>
                  <a:srgbClr val="FF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08591" name="Group 254"/>
              <p:cNvGrpSpPr>
                <a:grpSpLocks/>
              </p:cNvGrpSpPr>
              <p:nvPr/>
            </p:nvGrpSpPr>
            <p:grpSpPr bwMode="auto">
              <a:xfrm>
                <a:off x="4114" y="503"/>
                <a:ext cx="58" cy="90"/>
                <a:chOff x="4114" y="503"/>
                <a:chExt cx="58" cy="90"/>
              </a:xfrm>
            </p:grpSpPr>
            <p:sp>
              <p:nvSpPr>
                <p:cNvPr id="1208575" name="Arc 255"/>
                <p:cNvSpPr>
                  <a:spLocks/>
                </p:cNvSpPr>
                <p:nvPr/>
              </p:nvSpPr>
              <p:spPr bwMode="auto">
                <a:xfrm>
                  <a:off x="4116" y="507"/>
                  <a:ext cx="42" cy="8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8576" name="Freeform 256"/>
                <p:cNvSpPr>
                  <a:spLocks/>
                </p:cNvSpPr>
                <p:nvPr/>
              </p:nvSpPr>
              <p:spPr bwMode="auto">
                <a:xfrm>
                  <a:off x="4114" y="503"/>
                  <a:ext cx="58" cy="9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57" y="0"/>
                    </a:cxn>
                    <a:cxn ang="0">
                      <a:pos x="50" y="1"/>
                    </a:cxn>
                    <a:cxn ang="0">
                      <a:pos x="47" y="2"/>
                    </a:cxn>
                    <a:cxn ang="0">
                      <a:pos x="44" y="4"/>
                    </a:cxn>
                    <a:cxn ang="0">
                      <a:pos x="41" y="5"/>
                    </a:cxn>
                    <a:cxn ang="0">
                      <a:pos x="38" y="7"/>
                    </a:cxn>
                    <a:cxn ang="0">
                      <a:pos x="36" y="9"/>
                    </a:cxn>
                    <a:cxn ang="0">
                      <a:pos x="33" y="11"/>
                    </a:cxn>
                    <a:cxn ang="0">
                      <a:pos x="32" y="12"/>
                    </a:cxn>
                    <a:cxn ang="0">
                      <a:pos x="30" y="15"/>
                    </a:cxn>
                    <a:cxn ang="0">
                      <a:pos x="28" y="17"/>
                    </a:cxn>
                    <a:cxn ang="0">
                      <a:pos x="27" y="20"/>
                    </a:cxn>
                    <a:cxn ang="0">
                      <a:pos x="26" y="22"/>
                    </a:cxn>
                    <a:cxn ang="0">
                      <a:pos x="24" y="24"/>
                    </a:cxn>
                    <a:cxn ang="0">
                      <a:pos x="15" y="53"/>
                    </a:cxn>
                    <a:cxn ang="0">
                      <a:pos x="12" y="66"/>
                    </a:cxn>
                    <a:cxn ang="0">
                      <a:pos x="9" y="74"/>
                    </a:cxn>
                    <a:cxn ang="0">
                      <a:pos x="7" y="82"/>
                    </a:cxn>
                    <a:cxn ang="0">
                      <a:pos x="2" y="89"/>
                    </a:cxn>
                    <a:cxn ang="0">
                      <a:pos x="0" y="89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58" h="90">
                      <a:moveTo>
                        <a:pt x="1" y="0"/>
                      </a:moveTo>
                      <a:lnTo>
                        <a:pt x="57" y="0"/>
                      </a:lnTo>
                      <a:lnTo>
                        <a:pt x="50" y="1"/>
                      </a:lnTo>
                      <a:lnTo>
                        <a:pt x="47" y="2"/>
                      </a:lnTo>
                      <a:lnTo>
                        <a:pt x="44" y="4"/>
                      </a:lnTo>
                      <a:lnTo>
                        <a:pt x="41" y="5"/>
                      </a:lnTo>
                      <a:lnTo>
                        <a:pt x="38" y="7"/>
                      </a:lnTo>
                      <a:lnTo>
                        <a:pt x="36" y="9"/>
                      </a:lnTo>
                      <a:lnTo>
                        <a:pt x="33" y="11"/>
                      </a:lnTo>
                      <a:lnTo>
                        <a:pt x="32" y="12"/>
                      </a:lnTo>
                      <a:lnTo>
                        <a:pt x="30" y="15"/>
                      </a:lnTo>
                      <a:lnTo>
                        <a:pt x="28" y="17"/>
                      </a:lnTo>
                      <a:lnTo>
                        <a:pt x="27" y="20"/>
                      </a:lnTo>
                      <a:lnTo>
                        <a:pt x="26" y="22"/>
                      </a:lnTo>
                      <a:lnTo>
                        <a:pt x="24" y="24"/>
                      </a:lnTo>
                      <a:lnTo>
                        <a:pt x="15" y="53"/>
                      </a:lnTo>
                      <a:lnTo>
                        <a:pt x="12" y="66"/>
                      </a:lnTo>
                      <a:lnTo>
                        <a:pt x="9" y="74"/>
                      </a:lnTo>
                      <a:lnTo>
                        <a:pt x="7" y="82"/>
                      </a:lnTo>
                      <a:lnTo>
                        <a:pt x="2" y="89"/>
                      </a:lnTo>
                      <a:lnTo>
                        <a:pt x="0" y="89"/>
                      </a:lnTo>
                      <a:lnTo>
                        <a:pt x="1" y="0"/>
                      </a:lnTo>
                    </a:path>
                  </a:pathLst>
                </a:custGeom>
                <a:solidFill>
                  <a:srgbClr val="FF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08596" name="Group 257"/>
            <p:cNvGrpSpPr>
              <a:grpSpLocks/>
            </p:cNvGrpSpPr>
            <p:nvPr/>
          </p:nvGrpSpPr>
          <p:grpSpPr bwMode="auto">
            <a:xfrm>
              <a:off x="3866" y="711"/>
              <a:ext cx="306" cy="91"/>
              <a:chOff x="3866" y="711"/>
              <a:chExt cx="306" cy="91"/>
            </a:xfrm>
          </p:grpSpPr>
          <p:grpSp>
            <p:nvGrpSpPr>
              <p:cNvPr id="1208608" name="Group 258"/>
              <p:cNvGrpSpPr>
                <a:grpSpLocks/>
              </p:cNvGrpSpPr>
              <p:nvPr/>
            </p:nvGrpSpPr>
            <p:grpSpPr bwMode="auto">
              <a:xfrm>
                <a:off x="3866" y="711"/>
                <a:ext cx="57" cy="90"/>
                <a:chOff x="3866" y="711"/>
                <a:chExt cx="57" cy="90"/>
              </a:xfrm>
            </p:grpSpPr>
            <p:sp>
              <p:nvSpPr>
                <p:cNvPr id="1208579" name="Arc 259"/>
                <p:cNvSpPr>
                  <a:spLocks/>
                </p:cNvSpPr>
                <p:nvPr/>
              </p:nvSpPr>
              <p:spPr bwMode="auto">
                <a:xfrm>
                  <a:off x="3879" y="715"/>
                  <a:ext cx="42" cy="82"/>
                </a:xfrm>
                <a:custGeom>
                  <a:avLst/>
                  <a:gdLst>
                    <a:gd name="G0" fmla="+- 21600 0 0"/>
                    <a:gd name="G1" fmla="+- 21594 0 0"/>
                    <a:gd name="G2" fmla="+- 21600 0 0"/>
                    <a:gd name="T0" fmla="*/ 21600 w 21600"/>
                    <a:gd name="T1" fmla="*/ 43194 h 43194"/>
                    <a:gd name="T2" fmla="*/ 21086 w 21600"/>
                    <a:gd name="T3" fmla="*/ 0 h 43194"/>
                    <a:gd name="T4" fmla="*/ 21600 w 21600"/>
                    <a:gd name="T5" fmla="*/ 21594 h 43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194" fill="none" extrusionOk="0">
                      <a:moveTo>
                        <a:pt x="21600" y="43194"/>
                      </a:moveTo>
                      <a:cubicBezTo>
                        <a:pt x="9670" y="43194"/>
                        <a:pt x="0" y="33523"/>
                        <a:pt x="0" y="21594"/>
                      </a:cubicBezTo>
                      <a:cubicBezTo>
                        <a:pt x="-1" y="9864"/>
                        <a:pt x="9360" y="279"/>
                        <a:pt x="21086" y="0"/>
                      </a:cubicBezTo>
                    </a:path>
                    <a:path w="21600" h="43194" stroke="0" extrusionOk="0">
                      <a:moveTo>
                        <a:pt x="21600" y="43194"/>
                      </a:moveTo>
                      <a:cubicBezTo>
                        <a:pt x="9670" y="43194"/>
                        <a:pt x="0" y="33523"/>
                        <a:pt x="0" y="21594"/>
                      </a:cubicBezTo>
                      <a:cubicBezTo>
                        <a:pt x="-1" y="9864"/>
                        <a:pt x="9360" y="279"/>
                        <a:pt x="21086" y="0"/>
                      </a:cubicBezTo>
                      <a:lnTo>
                        <a:pt x="21600" y="21594"/>
                      </a:lnTo>
                      <a:close/>
                    </a:path>
                  </a:pathLst>
                </a:custGeom>
                <a:solidFill>
                  <a:srgbClr val="00A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8580" name="Freeform 260"/>
                <p:cNvSpPr>
                  <a:spLocks/>
                </p:cNvSpPr>
                <p:nvPr/>
              </p:nvSpPr>
              <p:spPr bwMode="auto">
                <a:xfrm>
                  <a:off x="3866" y="711"/>
                  <a:ext cx="57" cy="90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0" y="0"/>
                    </a:cxn>
                    <a:cxn ang="0">
                      <a:pos x="6" y="2"/>
                    </a:cxn>
                    <a:cxn ang="0">
                      <a:pos x="10" y="3"/>
                    </a:cxn>
                    <a:cxn ang="0">
                      <a:pos x="12" y="4"/>
                    </a:cxn>
                    <a:cxn ang="0">
                      <a:pos x="16" y="5"/>
                    </a:cxn>
                    <a:cxn ang="0">
                      <a:pos x="19" y="7"/>
                    </a:cxn>
                    <a:cxn ang="0">
                      <a:pos x="21" y="9"/>
                    </a:cxn>
                    <a:cxn ang="0">
                      <a:pos x="23" y="11"/>
                    </a:cxn>
                    <a:cxn ang="0">
                      <a:pos x="25" y="12"/>
                    </a:cxn>
                    <a:cxn ang="0">
                      <a:pos x="26" y="15"/>
                    </a:cxn>
                    <a:cxn ang="0">
                      <a:pos x="28" y="17"/>
                    </a:cxn>
                    <a:cxn ang="0">
                      <a:pos x="30" y="20"/>
                    </a:cxn>
                    <a:cxn ang="0">
                      <a:pos x="31" y="22"/>
                    </a:cxn>
                    <a:cxn ang="0">
                      <a:pos x="32" y="24"/>
                    </a:cxn>
                    <a:cxn ang="0">
                      <a:pos x="41" y="54"/>
                    </a:cxn>
                    <a:cxn ang="0">
                      <a:pos x="45" y="66"/>
                    </a:cxn>
                    <a:cxn ang="0">
                      <a:pos x="47" y="74"/>
                    </a:cxn>
                    <a:cxn ang="0">
                      <a:pos x="50" y="82"/>
                    </a:cxn>
                    <a:cxn ang="0">
                      <a:pos x="54" y="89"/>
                    </a:cxn>
                    <a:cxn ang="0">
                      <a:pos x="56" y="89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57" h="90">
                      <a:moveTo>
                        <a:pt x="56" y="0"/>
                      </a:moveTo>
                      <a:lnTo>
                        <a:pt x="0" y="0"/>
                      </a:lnTo>
                      <a:lnTo>
                        <a:pt x="6" y="2"/>
                      </a:lnTo>
                      <a:lnTo>
                        <a:pt x="10" y="3"/>
                      </a:lnTo>
                      <a:lnTo>
                        <a:pt x="12" y="4"/>
                      </a:lnTo>
                      <a:lnTo>
                        <a:pt x="16" y="5"/>
                      </a:lnTo>
                      <a:lnTo>
                        <a:pt x="19" y="7"/>
                      </a:lnTo>
                      <a:lnTo>
                        <a:pt x="21" y="9"/>
                      </a:lnTo>
                      <a:lnTo>
                        <a:pt x="23" y="11"/>
                      </a:lnTo>
                      <a:lnTo>
                        <a:pt x="25" y="12"/>
                      </a:lnTo>
                      <a:lnTo>
                        <a:pt x="26" y="15"/>
                      </a:lnTo>
                      <a:lnTo>
                        <a:pt x="28" y="17"/>
                      </a:lnTo>
                      <a:lnTo>
                        <a:pt x="30" y="20"/>
                      </a:lnTo>
                      <a:lnTo>
                        <a:pt x="31" y="22"/>
                      </a:lnTo>
                      <a:lnTo>
                        <a:pt x="32" y="24"/>
                      </a:lnTo>
                      <a:lnTo>
                        <a:pt x="41" y="54"/>
                      </a:lnTo>
                      <a:lnTo>
                        <a:pt x="45" y="66"/>
                      </a:lnTo>
                      <a:lnTo>
                        <a:pt x="47" y="74"/>
                      </a:lnTo>
                      <a:lnTo>
                        <a:pt x="50" y="82"/>
                      </a:lnTo>
                      <a:lnTo>
                        <a:pt x="54" y="89"/>
                      </a:lnTo>
                      <a:lnTo>
                        <a:pt x="56" y="89"/>
                      </a:lnTo>
                      <a:lnTo>
                        <a:pt x="56" y="0"/>
                      </a:lnTo>
                    </a:path>
                  </a:pathLst>
                </a:custGeom>
                <a:solidFill>
                  <a:srgbClr val="FF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08610" name="Group 261"/>
              <p:cNvGrpSpPr>
                <a:grpSpLocks/>
              </p:cNvGrpSpPr>
              <p:nvPr/>
            </p:nvGrpSpPr>
            <p:grpSpPr bwMode="auto">
              <a:xfrm>
                <a:off x="4114" y="712"/>
                <a:ext cx="58" cy="90"/>
                <a:chOff x="4114" y="712"/>
                <a:chExt cx="58" cy="90"/>
              </a:xfrm>
            </p:grpSpPr>
            <p:sp>
              <p:nvSpPr>
                <p:cNvPr id="1208582" name="Arc 262"/>
                <p:cNvSpPr>
                  <a:spLocks/>
                </p:cNvSpPr>
                <p:nvPr/>
              </p:nvSpPr>
              <p:spPr bwMode="auto">
                <a:xfrm>
                  <a:off x="4116" y="716"/>
                  <a:ext cx="42" cy="8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A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8583" name="Freeform 263"/>
                <p:cNvSpPr>
                  <a:spLocks/>
                </p:cNvSpPr>
                <p:nvPr/>
              </p:nvSpPr>
              <p:spPr bwMode="auto">
                <a:xfrm>
                  <a:off x="4114" y="712"/>
                  <a:ext cx="58" cy="9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57" y="0"/>
                    </a:cxn>
                    <a:cxn ang="0">
                      <a:pos x="50" y="1"/>
                    </a:cxn>
                    <a:cxn ang="0">
                      <a:pos x="47" y="2"/>
                    </a:cxn>
                    <a:cxn ang="0">
                      <a:pos x="44" y="3"/>
                    </a:cxn>
                    <a:cxn ang="0">
                      <a:pos x="41" y="5"/>
                    </a:cxn>
                    <a:cxn ang="0">
                      <a:pos x="38" y="7"/>
                    </a:cxn>
                    <a:cxn ang="0">
                      <a:pos x="36" y="8"/>
                    </a:cxn>
                    <a:cxn ang="0">
                      <a:pos x="33" y="10"/>
                    </a:cxn>
                    <a:cxn ang="0">
                      <a:pos x="32" y="12"/>
                    </a:cxn>
                    <a:cxn ang="0">
                      <a:pos x="30" y="14"/>
                    </a:cxn>
                    <a:cxn ang="0">
                      <a:pos x="28" y="17"/>
                    </a:cxn>
                    <a:cxn ang="0">
                      <a:pos x="27" y="19"/>
                    </a:cxn>
                    <a:cxn ang="0">
                      <a:pos x="26" y="22"/>
                    </a:cxn>
                    <a:cxn ang="0">
                      <a:pos x="24" y="24"/>
                    </a:cxn>
                    <a:cxn ang="0">
                      <a:pos x="15" y="53"/>
                    </a:cxn>
                    <a:cxn ang="0">
                      <a:pos x="12" y="65"/>
                    </a:cxn>
                    <a:cxn ang="0">
                      <a:pos x="9" y="73"/>
                    </a:cxn>
                    <a:cxn ang="0">
                      <a:pos x="7" y="81"/>
                    </a:cxn>
                    <a:cxn ang="0">
                      <a:pos x="2" y="89"/>
                    </a:cxn>
                    <a:cxn ang="0">
                      <a:pos x="0" y="89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58" h="90">
                      <a:moveTo>
                        <a:pt x="1" y="0"/>
                      </a:moveTo>
                      <a:lnTo>
                        <a:pt x="57" y="0"/>
                      </a:lnTo>
                      <a:lnTo>
                        <a:pt x="50" y="1"/>
                      </a:lnTo>
                      <a:lnTo>
                        <a:pt x="47" y="2"/>
                      </a:lnTo>
                      <a:lnTo>
                        <a:pt x="44" y="3"/>
                      </a:lnTo>
                      <a:lnTo>
                        <a:pt x="41" y="5"/>
                      </a:lnTo>
                      <a:lnTo>
                        <a:pt x="38" y="7"/>
                      </a:lnTo>
                      <a:lnTo>
                        <a:pt x="36" y="8"/>
                      </a:lnTo>
                      <a:lnTo>
                        <a:pt x="33" y="10"/>
                      </a:lnTo>
                      <a:lnTo>
                        <a:pt x="32" y="12"/>
                      </a:lnTo>
                      <a:lnTo>
                        <a:pt x="30" y="14"/>
                      </a:lnTo>
                      <a:lnTo>
                        <a:pt x="28" y="17"/>
                      </a:lnTo>
                      <a:lnTo>
                        <a:pt x="27" y="19"/>
                      </a:lnTo>
                      <a:lnTo>
                        <a:pt x="26" y="22"/>
                      </a:lnTo>
                      <a:lnTo>
                        <a:pt x="24" y="24"/>
                      </a:lnTo>
                      <a:lnTo>
                        <a:pt x="15" y="53"/>
                      </a:lnTo>
                      <a:lnTo>
                        <a:pt x="12" y="65"/>
                      </a:lnTo>
                      <a:lnTo>
                        <a:pt x="9" y="73"/>
                      </a:lnTo>
                      <a:lnTo>
                        <a:pt x="7" y="81"/>
                      </a:lnTo>
                      <a:lnTo>
                        <a:pt x="2" y="89"/>
                      </a:lnTo>
                      <a:lnTo>
                        <a:pt x="0" y="89"/>
                      </a:lnTo>
                      <a:lnTo>
                        <a:pt x="1" y="0"/>
                      </a:lnTo>
                    </a:path>
                  </a:pathLst>
                </a:custGeom>
                <a:solidFill>
                  <a:srgbClr val="FF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08611" name="Group 264"/>
            <p:cNvGrpSpPr>
              <a:grpSpLocks/>
            </p:cNvGrpSpPr>
            <p:nvPr/>
          </p:nvGrpSpPr>
          <p:grpSpPr bwMode="auto">
            <a:xfrm>
              <a:off x="3866" y="607"/>
              <a:ext cx="306" cy="90"/>
              <a:chOff x="3866" y="607"/>
              <a:chExt cx="306" cy="90"/>
            </a:xfrm>
          </p:grpSpPr>
          <p:grpSp>
            <p:nvGrpSpPr>
              <p:cNvPr id="1208612" name="Group 265"/>
              <p:cNvGrpSpPr>
                <a:grpSpLocks/>
              </p:cNvGrpSpPr>
              <p:nvPr/>
            </p:nvGrpSpPr>
            <p:grpSpPr bwMode="auto">
              <a:xfrm>
                <a:off x="3866" y="607"/>
                <a:ext cx="57" cy="90"/>
                <a:chOff x="3866" y="607"/>
                <a:chExt cx="57" cy="90"/>
              </a:xfrm>
            </p:grpSpPr>
            <p:sp>
              <p:nvSpPr>
                <p:cNvPr id="1208586" name="Arc 266"/>
                <p:cNvSpPr>
                  <a:spLocks/>
                </p:cNvSpPr>
                <p:nvPr/>
              </p:nvSpPr>
              <p:spPr bwMode="auto">
                <a:xfrm>
                  <a:off x="3879" y="611"/>
                  <a:ext cx="42" cy="81"/>
                </a:xfrm>
                <a:custGeom>
                  <a:avLst/>
                  <a:gdLst>
                    <a:gd name="G0" fmla="+- 21600 0 0"/>
                    <a:gd name="G1" fmla="+- 21594 0 0"/>
                    <a:gd name="G2" fmla="+- 21600 0 0"/>
                    <a:gd name="T0" fmla="*/ 21600 w 21600"/>
                    <a:gd name="T1" fmla="*/ 43194 h 43194"/>
                    <a:gd name="T2" fmla="*/ 21092 w 21600"/>
                    <a:gd name="T3" fmla="*/ 0 h 43194"/>
                    <a:gd name="T4" fmla="*/ 21600 w 21600"/>
                    <a:gd name="T5" fmla="*/ 21594 h 43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194" fill="none" extrusionOk="0">
                      <a:moveTo>
                        <a:pt x="21600" y="43194"/>
                      </a:moveTo>
                      <a:cubicBezTo>
                        <a:pt x="9670" y="43194"/>
                        <a:pt x="0" y="33523"/>
                        <a:pt x="0" y="21594"/>
                      </a:cubicBezTo>
                      <a:cubicBezTo>
                        <a:pt x="-1" y="9862"/>
                        <a:pt x="9363" y="275"/>
                        <a:pt x="21091" y="-1"/>
                      </a:cubicBezTo>
                    </a:path>
                    <a:path w="21600" h="43194" stroke="0" extrusionOk="0">
                      <a:moveTo>
                        <a:pt x="21600" y="43194"/>
                      </a:moveTo>
                      <a:cubicBezTo>
                        <a:pt x="9670" y="43194"/>
                        <a:pt x="0" y="33523"/>
                        <a:pt x="0" y="21594"/>
                      </a:cubicBezTo>
                      <a:cubicBezTo>
                        <a:pt x="-1" y="9862"/>
                        <a:pt x="9363" y="275"/>
                        <a:pt x="21091" y="-1"/>
                      </a:cubicBezTo>
                      <a:lnTo>
                        <a:pt x="21600" y="21594"/>
                      </a:lnTo>
                      <a:close/>
                    </a:path>
                  </a:pathLst>
                </a:custGeom>
                <a:solidFill>
                  <a:srgbClr val="E0E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8587" name="Freeform 267"/>
                <p:cNvSpPr>
                  <a:spLocks/>
                </p:cNvSpPr>
                <p:nvPr/>
              </p:nvSpPr>
              <p:spPr bwMode="auto">
                <a:xfrm>
                  <a:off x="3866" y="607"/>
                  <a:ext cx="57" cy="90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0" y="0"/>
                    </a:cxn>
                    <a:cxn ang="0">
                      <a:pos x="6" y="1"/>
                    </a:cxn>
                    <a:cxn ang="0">
                      <a:pos x="10" y="2"/>
                    </a:cxn>
                    <a:cxn ang="0">
                      <a:pos x="12" y="3"/>
                    </a:cxn>
                    <a:cxn ang="0">
                      <a:pos x="16" y="5"/>
                    </a:cxn>
                    <a:cxn ang="0">
                      <a:pos x="19" y="6"/>
                    </a:cxn>
                    <a:cxn ang="0">
                      <a:pos x="21" y="8"/>
                    </a:cxn>
                    <a:cxn ang="0">
                      <a:pos x="23" y="10"/>
                    </a:cxn>
                    <a:cxn ang="0">
                      <a:pos x="25" y="12"/>
                    </a:cxn>
                    <a:cxn ang="0">
                      <a:pos x="26" y="14"/>
                    </a:cxn>
                    <a:cxn ang="0">
                      <a:pos x="28" y="16"/>
                    </a:cxn>
                    <a:cxn ang="0">
                      <a:pos x="30" y="19"/>
                    </a:cxn>
                    <a:cxn ang="0">
                      <a:pos x="31" y="21"/>
                    </a:cxn>
                    <a:cxn ang="0">
                      <a:pos x="32" y="24"/>
                    </a:cxn>
                    <a:cxn ang="0">
                      <a:pos x="41" y="53"/>
                    </a:cxn>
                    <a:cxn ang="0">
                      <a:pos x="45" y="65"/>
                    </a:cxn>
                    <a:cxn ang="0">
                      <a:pos x="47" y="73"/>
                    </a:cxn>
                    <a:cxn ang="0">
                      <a:pos x="50" y="81"/>
                    </a:cxn>
                    <a:cxn ang="0">
                      <a:pos x="54" y="89"/>
                    </a:cxn>
                    <a:cxn ang="0">
                      <a:pos x="56" y="89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57" h="90">
                      <a:moveTo>
                        <a:pt x="56" y="0"/>
                      </a:moveTo>
                      <a:lnTo>
                        <a:pt x="0" y="0"/>
                      </a:lnTo>
                      <a:lnTo>
                        <a:pt x="6" y="1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6" y="5"/>
                      </a:lnTo>
                      <a:lnTo>
                        <a:pt x="19" y="6"/>
                      </a:lnTo>
                      <a:lnTo>
                        <a:pt x="21" y="8"/>
                      </a:lnTo>
                      <a:lnTo>
                        <a:pt x="23" y="10"/>
                      </a:lnTo>
                      <a:lnTo>
                        <a:pt x="25" y="12"/>
                      </a:lnTo>
                      <a:lnTo>
                        <a:pt x="26" y="14"/>
                      </a:lnTo>
                      <a:lnTo>
                        <a:pt x="28" y="16"/>
                      </a:lnTo>
                      <a:lnTo>
                        <a:pt x="30" y="19"/>
                      </a:lnTo>
                      <a:lnTo>
                        <a:pt x="31" y="21"/>
                      </a:lnTo>
                      <a:lnTo>
                        <a:pt x="32" y="24"/>
                      </a:lnTo>
                      <a:lnTo>
                        <a:pt x="41" y="53"/>
                      </a:lnTo>
                      <a:lnTo>
                        <a:pt x="45" y="65"/>
                      </a:lnTo>
                      <a:lnTo>
                        <a:pt x="47" y="73"/>
                      </a:lnTo>
                      <a:lnTo>
                        <a:pt x="50" y="81"/>
                      </a:lnTo>
                      <a:lnTo>
                        <a:pt x="54" y="89"/>
                      </a:lnTo>
                      <a:lnTo>
                        <a:pt x="56" y="89"/>
                      </a:lnTo>
                      <a:lnTo>
                        <a:pt x="56" y="0"/>
                      </a:lnTo>
                    </a:path>
                  </a:pathLst>
                </a:custGeom>
                <a:solidFill>
                  <a:srgbClr val="FF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08613" name="Group 268"/>
              <p:cNvGrpSpPr>
                <a:grpSpLocks/>
              </p:cNvGrpSpPr>
              <p:nvPr/>
            </p:nvGrpSpPr>
            <p:grpSpPr bwMode="auto">
              <a:xfrm>
                <a:off x="4114" y="607"/>
                <a:ext cx="58" cy="90"/>
                <a:chOff x="4114" y="607"/>
                <a:chExt cx="58" cy="90"/>
              </a:xfrm>
            </p:grpSpPr>
            <p:sp>
              <p:nvSpPr>
                <p:cNvPr id="1208589" name="Arc 269"/>
                <p:cNvSpPr>
                  <a:spLocks/>
                </p:cNvSpPr>
                <p:nvPr/>
              </p:nvSpPr>
              <p:spPr bwMode="auto">
                <a:xfrm>
                  <a:off x="4116" y="611"/>
                  <a:ext cx="42" cy="8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E0E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8590" name="Freeform 270"/>
                <p:cNvSpPr>
                  <a:spLocks/>
                </p:cNvSpPr>
                <p:nvPr/>
              </p:nvSpPr>
              <p:spPr bwMode="auto">
                <a:xfrm>
                  <a:off x="4114" y="607"/>
                  <a:ext cx="58" cy="9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57" y="0"/>
                    </a:cxn>
                    <a:cxn ang="0">
                      <a:pos x="50" y="1"/>
                    </a:cxn>
                    <a:cxn ang="0">
                      <a:pos x="47" y="2"/>
                    </a:cxn>
                    <a:cxn ang="0">
                      <a:pos x="44" y="4"/>
                    </a:cxn>
                    <a:cxn ang="0">
                      <a:pos x="41" y="5"/>
                    </a:cxn>
                    <a:cxn ang="0">
                      <a:pos x="38" y="7"/>
                    </a:cxn>
                    <a:cxn ang="0">
                      <a:pos x="36" y="9"/>
                    </a:cxn>
                    <a:cxn ang="0">
                      <a:pos x="33" y="11"/>
                    </a:cxn>
                    <a:cxn ang="0">
                      <a:pos x="32" y="12"/>
                    </a:cxn>
                    <a:cxn ang="0">
                      <a:pos x="30" y="15"/>
                    </a:cxn>
                    <a:cxn ang="0">
                      <a:pos x="28" y="17"/>
                    </a:cxn>
                    <a:cxn ang="0">
                      <a:pos x="27" y="20"/>
                    </a:cxn>
                    <a:cxn ang="0">
                      <a:pos x="26" y="22"/>
                    </a:cxn>
                    <a:cxn ang="0">
                      <a:pos x="24" y="24"/>
                    </a:cxn>
                    <a:cxn ang="0">
                      <a:pos x="15" y="53"/>
                    </a:cxn>
                    <a:cxn ang="0">
                      <a:pos x="12" y="66"/>
                    </a:cxn>
                    <a:cxn ang="0">
                      <a:pos x="9" y="74"/>
                    </a:cxn>
                    <a:cxn ang="0">
                      <a:pos x="7" y="82"/>
                    </a:cxn>
                    <a:cxn ang="0">
                      <a:pos x="2" y="89"/>
                    </a:cxn>
                    <a:cxn ang="0">
                      <a:pos x="0" y="89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58" h="90">
                      <a:moveTo>
                        <a:pt x="1" y="0"/>
                      </a:moveTo>
                      <a:lnTo>
                        <a:pt x="57" y="0"/>
                      </a:lnTo>
                      <a:lnTo>
                        <a:pt x="50" y="1"/>
                      </a:lnTo>
                      <a:lnTo>
                        <a:pt x="47" y="2"/>
                      </a:lnTo>
                      <a:lnTo>
                        <a:pt x="44" y="4"/>
                      </a:lnTo>
                      <a:lnTo>
                        <a:pt x="41" y="5"/>
                      </a:lnTo>
                      <a:lnTo>
                        <a:pt x="38" y="7"/>
                      </a:lnTo>
                      <a:lnTo>
                        <a:pt x="36" y="9"/>
                      </a:lnTo>
                      <a:lnTo>
                        <a:pt x="33" y="11"/>
                      </a:lnTo>
                      <a:lnTo>
                        <a:pt x="32" y="12"/>
                      </a:lnTo>
                      <a:lnTo>
                        <a:pt x="30" y="15"/>
                      </a:lnTo>
                      <a:lnTo>
                        <a:pt x="28" y="17"/>
                      </a:lnTo>
                      <a:lnTo>
                        <a:pt x="27" y="20"/>
                      </a:lnTo>
                      <a:lnTo>
                        <a:pt x="26" y="22"/>
                      </a:lnTo>
                      <a:lnTo>
                        <a:pt x="24" y="24"/>
                      </a:lnTo>
                      <a:lnTo>
                        <a:pt x="15" y="53"/>
                      </a:lnTo>
                      <a:lnTo>
                        <a:pt x="12" y="66"/>
                      </a:lnTo>
                      <a:lnTo>
                        <a:pt x="9" y="74"/>
                      </a:lnTo>
                      <a:lnTo>
                        <a:pt x="7" y="82"/>
                      </a:lnTo>
                      <a:lnTo>
                        <a:pt x="2" y="89"/>
                      </a:lnTo>
                      <a:lnTo>
                        <a:pt x="0" y="89"/>
                      </a:lnTo>
                      <a:lnTo>
                        <a:pt x="1" y="0"/>
                      </a:lnTo>
                    </a:path>
                  </a:pathLst>
                </a:custGeom>
                <a:solidFill>
                  <a:srgbClr val="FF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208614" name="Group 271"/>
          <p:cNvGrpSpPr>
            <a:grpSpLocks/>
          </p:cNvGrpSpPr>
          <p:nvPr/>
        </p:nvGrpSpPr>
        <p:grpSpPr bwMode="auto">
          <a:xfrm>
            <a:off x="6286500" y="685800"/>
            <a:ext cx="185738" cy="98425"/>
            <a:chOff x="3960" y="432"/>
            <a:chExt cx="117" cy="62"/>
          </a:xfrm>
        </p:grpSpPr>
        <p:sp>
          <p:nvSpPr>
            <p:cNvPr id="1208592" name="Freeform 272"/>
            <p:cNvSpPr>
              <a:spLocks/>
            </p:cNvSpPr>
            <p:nvPr/>
          </p:nvSpPr>
          <p:spPr bwMode="auto">
            <a:xfrm>
              <a:off x="3960" y="432"/>
              <a:ext cx="117" cy="62"/>
            </a:xfrm>
            <a:custGeom>
              <a:avLst/>
              <a:gdLst/>
              <a:ahLst/>
              <a:cxnLst>
                <a:cxn ang="0">
                  <a:pos x="37" y="60"/>
                </a:cxn>
                <a:cxn ang="0">
                  <a:pos x="37" y="47"/>
                </a:cxn>
                <a:cxn ang="0">
                  <a:pos x="14" y="47"/>
                </a:cxn>
                <a:cxn ang="0">
                  <a:pos x="11" y="47"/>
                </a:cxn>
                <a:cxn ang="0">
                  <a:pos x="9" y="46"/>
                </a:cxn>
                <a:cxn ang="0">
                  <a:pos x="7" y="45"/>
                </a:cxn>
                <a:cxn ang="0">
                  <a:pos x="5" y="44"/>
                </a:cxn>
                <a:cxn ang="0">
                  <a:pos x="3" y="43"/>
                </a:cxn>
                <a:cxn ang="0">
                  <a:pos x="1" y="41"/>
                </a:cxn>
                <a:cxn ang="0">
                  <a:pos x="0" y="40"/>
                </a:cxn>
                <a:cxn ang="0">
                  <a:pos x="0" y="38"/>
                </a:cxn>
                <a:cxn ang="0">
                  <a:pos x="0" y="37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2" y="31"/>
                </a:cxn>
                <a:cxn ang="0">
                  <a:pos x="4" y="29"/>
                </a:cxn>
                <a:cxn ang="0">
                  <a:pos x="6" y="28"/>
                </a:cxn>
                <a:cxn ang="0">
                  <a:pos x="9" y="26"/>
                </a:cxn>
                <a:cxn ang="0">
                  <a:pos x="11" y="25"/>
                </a:cxn>
                <a:cxn ang="0">
                  <a:pos x="13" y="25"/>
                </a:cxn>
                <a:cxn ang="0">
                  <a:pos x="37" y="25"/>
                </a:cxn>
                <a:cxn ang="0">
                  <a:pos x="37" y="13"/>
                </a:cxn>
                <a:cxn ang="0">
                  <a:pos x="38" y="12"/>
                </a:cxn>
                <a:cxn ang="0">
                  <a:pos x="40" y="10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6" y="4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3" y="1"/>
                </a:cxn>
                <a:cxn ang="0">
                  <a:pos x="57" y="0"/>
                </a:cxn>
                <a:cxn ang="0">
                  <a:pos x="60" y="0"/>
                </a:cxn>
                <a:cxn ang="0">
                  <a:pos x="64" y="1"/>
                </a:cxn>
                <a:cxn ang="0">
                  <a:pos x="67" y="2"/>
                </a:cxn>
                <a:cxn ang="0">
                  <a:pos x="69" y="3"/>
                </a:cxn>
                <a:cxn ang="0">
                  <a:pos x="72" y="4"/>
                </a:cxn>
                <a:cxn ang="0">
                  <a:pos x="75" y="6"/>
                </a:cxn>
                <a:cxn ang="0">
                  <a:pos x="78" y="8"/>
                </a:cxn>
                <a:cxn ang="0">
                  <a:pos x="79" y="10"/>
                </a:cxn>
                <a:cxn ang="0">
                  <a:pos x="80" y="12"/>
                </a:cxn>
                <a:cxn ang="0">
                  <a:pos x="80" y="14"/>
                </a:cxn>
                <a:cxn ang="0">
                  <a:pos x="80" y="25"/>
                </a:cxn>
                <a:cxn ang="0">
                  <a:pos x="103" y="25"/>
                </a:cxn>
                <a:cxn ang="0">
                  <a:pos x="105" y="25"/>
                </a:cxn>
                <a:cxn ang="0">
                  <a:pos x="107" y="26"/>
                </a:cxn>
                <a:cxn ang="0">
                  <a:pos x="110" y="27"/>
                </a:cxn>
                <a:cxn ang="0">
                  <a:pos x="112" y="29"/>
                </a:cxn>
                <a:cxn ang="0">
                  <a:pos x="114" y="31"/>
                </a:cxn>
                <a:cxn ang="0">
                  <a:pos x="115" y="32"/>
                </a:cxn>
                <a:cxn ang="0">
                  <a:pos x="116" y="34"/>
                </a:cxn>
                <a:cxn ang="0">
                  <a:pos x="116" y="36"/>
                </a:cxn>
                <a:cxn ang="0">
                  <a:pos x="116" y="38"/>
                </a:cxn>
                <a:cxn ang="0">
                  <a:pos x="115" y="40"/>
                </a:cxn>
                <a:cxn ang="0">
                  <a:pos x="114" y="42"/>
                </a:cxn>
                <a:cxn ang="0">
                  <a:pos x="112" y="43"/>
                </a:cxn>
                <a:cxn ang="0">
                  <a:pos x="110" y="45"/>
                </a:cxn>
                <a:cxn ang="0">
                  <a:pos x="107" y="46"/>
                </a:cxn>
                <a:cxn ang="0">
                  <a:pos x="102" y="47"/>
                </a:cxn>
                <a:cxn ang="0">
                  <a:pos x="80" y="47"/>
                </a:cxn>
                <a:cxn ang="0">
                  <a:pos x="80" y="61"/>
                </a:cxn>
                <a:cxn ang="0">
                  <a:pos x="37" y="60"/>
                </a:cxn>
              </a:cxnLst>
              <a:rect l="0" t="0" r="r" b="b"/>
              <a:pathLst>
                <a:path w="117" h="62">
                  <a:moveTo>
                    <a:pt x="37" y="60"/>
                  </a:moveTo>
                  <a:lnTo>
                    <a:pt x="37" y="47"/>
                  </a:lnTo>
                  <a:lnTo>
                    <a:pt x="14" y="47"/>
                  </a:lnTo>
                  <a:lnTo>
                    <a:pt x="11" y="47"/>
                  </a:lnTo>
                  <a:lnTo>
                    <a:pt x="9" y="46"/>
                  </a:lnTo>
                  <a:lnTo>
                    <a:pt x="7" y="45"/>
                  </a:lnTo>
                  <a:lnTo>
                    <a:pt x="5" y="44"/>
                  </a:lnTo>
                  <a:lnTo>
                    <a:pt x="3" y="43"/>
                  </a:lnTo>
                  <a:lnTo>
                    <a:pt x="1" y="41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2" y="31"/>
                  </a:lnTo>
                  <a:lnTo>
                    <a:pt x="4" y="29"/>
                  </a:lnTo>
                  <a:lnTo>
                    <a:pt x="6" y="28"/>
                  </a:lnTo>
                  <a:lnTo>
                    <a:pt x="9" y="26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37" y="25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1" y="8"/>
                  </a:lnTo>
                  <a:lnTo>
                    <a:pt x="43" y="6"/>
                  </a:lnTo>
                  <a:lnTo>
                    <a:pt x="46" y="4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3" y="1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4" y="1"/>
                  </a:lnTo>
                  <a:lnTo>
                    <a:pt x="67" y="2"/>
                  </a:lnTo>
                  <a:lnTo>
                    <a:pt x="69" y="3"/>
                  </a:lnTo>
                  <a:lnTo>
                    <a:pt x="72" y="4"/>
                  </a:lnTo>
                  <a:lnTo>
                    <a:pt x="75" y="6"/>
                  </a:lnTo>
                  <a:lnTo>
                    <a:pt x="78" y="8"/>
                  </a:lnTo>
                  <a:lnTo>
                    <a:pt x="79" y="10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0" y="25"/>
                  </a:lnTo>
                  <a:lnTo>
                    <a:pt x="103" y="25"/>
                  </a:lnTo>
                  <a:lnTo>
                    <a:pt x="105" y="25"/>
                  </a:lnTo>
                  <a:lnTo>
                    <a:pt x="107" y="26"/>
                  </a:lnTo>
                  <a:lnTo>
                    <a:pt x="110" y="27"/>
                  </a:lnTo>
                  <a:lnTo>
                    <a:pt x="112" y="29"/>
                  </a:lnTo>
                  <a:lnTo>
                    <a:pt x="114" y="31"/>
                  </a:lnTo>
                  <a:lnTo>
                    <a:pt x="115" y="32"/>
                  </a:lnTo>
                  <a:lnTo>
                    <a:pt x="116" y="34"/>
                  </a:lnTo>
                  <a:lnTo>
                    <a:pt x="116" y="36"/>
                  </a:lnTo>
                  <a:lnTo>
                    <a:pt x="116" y="38"/>
                  </a:lnTo>
                  <a:lnTo>
                    <a:pt x="115" y="40"/>
                  </a:lnTo>
                  <a:lnTo>
                    <a:pt x="114" y="42"/>
                  </a:lnTo>
                  <a:lnTo>
                    <a:pt x="112" y="43"/>
                  </a:lnTo>
                  <a:lnTo>
                    <a:pt x="110" y="45"/>
                  </a:lnTo>
                  <a:lnTo>
                    <a:pt x="107" y="46"/>
                  </a:lnTo>
                  <a:lnTo>
                    <a:pt x="102" y="47"/>
                  </a:lnTo>
                  <a:lnTo>
                    <a:pt x="80" y="47"/>
                  </a:lnTo>
                  <a:lnTo>
                    <a:pt x="80" y="61"/>
                  </a:lnTo>
                  <a:lnTo>
                    <a:pt x="37" y="60"/>
                  </a:lnTo>
                </a:path>
              </a:pathLst>
            </a:custGeom>
            <a:solidFill>
              <a:srgbClr val="E07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08593" name="Oval 273"/>
            <p:cNvSpPr>
              <a:spLocks noChangeArrowheads="1"/>
            </p:cNvSpPr>
            <p:nvPr/>
          </p:nvSpPr>
          <p:spPr bwMode="auto">
            <a:xfrm>
              <a:off x="4005" y="460"/>
              <a:ext cx="27" cy="16"/>
            </a:xfrm>
            <a:prstGeom prst="ellipse">
              <a:avLst/>
            </a:prstGeom>
            <a:solidFill>
              <a:srgbClr val="FFA04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08594" name="Rectangle 274"/>
          <p:cNvSpPr>
            <a:spLocks noChangeArrowheads="1"/>
          </p:cNvSpPr>
          <p:nvPr/>
        </p:nvSpPr>
        <p:spPr bwMode="auto">
          <a:xfrm>
            <a:off x="6224588" y="779463"/>
            <a:ext cx="307975" cy="508000"/>
          </a:xfrm>
          <a:prstGeom prst="rect">
            <a:avLst/>
          </a:prstGeom>
          <a:solidFill>
            <a:srgbClr val="FF8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595" name="Oval 275"/>
          <p:cNvSpPr>
            <a:spLocks noChangeArrowheads="1"/>
          </p:cNvSpPr>
          <p:nvPr/>
        </p:nvSpPr>
        <p:spPr bwMode="auto">
          <a:xfrm>
            <a:off x="6288088" y="806450"/>
            <a:ext cx="177800" cy="1190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08615" name="Group 276"/>
          <p:cNvGrpSpPr>
            <a:grpSpLocks/>
          </p:cNvGrpSpPr>
          <p:nvPr/>
        </p:nvGrpSpPr>
        <p:grpSpPr bwMode="auto">
          <a:xfrm>
            <a:off x="6388100" y="814388"/>
            <a:ext cx="42863" cy="33337"/>
            <a:chOff x="4024" y="513"/>
            <a:chExt cx="27" cy="21"/>
          </a:xfrm>
        </p:grpSpPr>
        <p:sp>
          <p:nvSpPr>
            <p:cNvPr id="1208597" name="Oval 277"/>
            <p:cNvSpPr>
              <a:spLocks noChangeArrowheads="1"/>
            </p:cNvSpPr>
            <p:nvPr/>
          </p:nvSpPr>
          <p:spPr bwMode="auto">
            <a:xfrm>
              <a:off x="4024" y="513"/>
              <a:ext cx="16" cy="16"/>
            </a:xfrm>
            <a:prstGeom prst="ellipse">
              <a:avLst/>
            </a:prstGeom>
            <a:solidFill>
              <a:srgbClr val="FFC0C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98" name="Oval 278"/>
            <p:cNvSpPr>
              <a:spLocks noChangeArrowheads="1"/>
            </p:cNvSpPr>
            <p:nvPr/>
          </p:nvSpPr>
          <p:spPr bwMode="auto">
            <a:xfrm>
              <a:off x="4035" y="518"/>
              <a:ext cx="16" cy="16"/>
            </a:xfrm>
            <a:prstGeom prst="ellipse">
              <a:avLst/>
            </a:prstGeom>
            <a:solidFill>
              <a:srgbClr val="FFC0C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08599" name="Oval 279"/>
          <p:cNvSpPr>
            <a:spLocks noChangeArrowheads="1"/>
          </p:cNvSpPr>
          <p:nvPr/>
        </p:nvSpPr>
        <p:spPr bwMode="auto">
          <a:xfrm>
            <a:off x="6281738" y="977900"/>
            <a:ext cx="179387" cy="119063"/>
          </a:xfrm>
          <a:prstGeom prst="ellipse">
            <a:avLst/>
          </a:prstGeom>
          <a:solidFill>
            <a:srgbClr val="969696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600" name="Oval 280"/>
          <p:cNvSpPr>
            <a:spLocks noChangeArrowheads="1"/>
          </p:cNvSpPr>
          <p:nvPr/>
        </p:nvSpPr>
        <p:spPr bwMode="auto">
          <a:xfrm>
            <a:off x="6288088" y="1139825"/>
            <a:ext cx="177800" cy="119063"/>
          </a:xfrm>
          <a:prstGeom prst="ellipse">
            <a:avLst/>
          </a:prstGeom>
          <a:solidFill>
            <a:srgbClr val="969696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601" name="Line 281"/>
          <p:cNvSpPr>
            <a:spLocks noChangeShapeType="1"/>
          </p:cNvSpPr>
          <p:nvPr/>
        </p:nvSpPr>
        <p:spPr bwMode="auto">
          <a:xfrm>
            <a:off x="6397625" y="1304925"/>
            <a:ext cx="3175" cy="523875"/>
          </a:xfrm>
          <a:prstGeom prst="line">
            <a:avLst/>
          </a:prstGeom>
          <a:noFill/>
          <a:ln w="76200">
            <a:solidFill>
              <a:srgbClr val="00CCCC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602" name="Line 282"/>
          <p:cNvSpPr>
            <a:spLocks noChangeShapeType="1"/>
          </p:cNvSpPr>
          <p:nvPr/>
        </p:nvSpPr>
        <p:spPr bwMode="auto">
          <a:xfrm>
            <a:off x="6096000" y="609600"/>
            <a:ext cx="228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603" name="Line 283"/>
          <p:cNvSpPr>
            <a:spLocks noChangeShapeType="1"/>
          </p:cNvSpPr>
          <p:nvPr/>
        </p:nvSpPr>
        <p:spPr bwMode="auto">
          <a:xfrm flipV="1">
            <a:off x="6400800" y="609600"/>
            <a:ext cx="3048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604" name="Line 284"/>
          <p:cNvSpPr>
            <a:spLocks noChangeShapeType="1"/>
          </p:cNvSpPr>
          <p:nvPr/>
        </p:nvSpPr>
        <p:spPr bwMode="auto">
          <a:xfrm flipH="1">
            <a:off x="6019800" y="914400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605" name="Line 285"/>
          <p:cNvSpPr>
            <a:spLocks noChangeShapeType="1"/>
          </p:cNvSpPr>
          <p:nvPr/>
        </p:nvSpPr>
        <p:spPr bwMode="auto">
          <a:xfrm>
            <a:off x="6400800" y="9144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606" name="Line 286"/>
          <p:cNvSpPr>
            <a:spLocks noChangeShapeType="1"/>
          </p:cNvSpPr>
          <p:nvPr/>
        </p:nvSpPr>
        <p:spPr bwMode="auto">
          <a:xfrm>
            <a:off x="5962650" y="871538"/>
            <a:ext cx="3286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607" name="Line 287"/>
          <p:cNvSpPr>
            <a:spLocks noChangeShapeType="1"/>
          </p:cNvSpPr>
          <p:nvPr/>
        </p:nvSpPr>
        <p:spPr bwMode="auto">
          <a:xfrm flipV="1">
            <a:off x="6462713" y="857250"/>
            <a:ext cx="319087" cy="14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561" grpId="0" animBg="1"/>
      <p:bldP spid="1208562" grpId="0" animBg="1"/>
      <p:bldP spid="1208563" grpId="0" animBg="1"/>
      <p:bldP spid="120856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34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B24C37-5E6D-4640-B5E3-A6DA6E279A88}" type="slidenum">
              <a:rPr lang="en-US"/>
              <a:pPr/>
              <a:t>49</a:t>
            </a:fld>
            <a:endParaRPr lang="en-US"/>
          </a:p>
        </p:txBody>
      </p:sp>
      <p:sp>
        <p:nvSpPr>
          <p:cNvPr id="342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10710" name="Rectangle 34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0371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2400" y="0"/>
              </a:cxn>
              <a:cxn ang="0">
                <a:pos x="2400" y="1248"/>
              </a:cxn>
              <a:cxn ang="0">
                <a:pos x="2400" y="1296"/>
              </a:cxn>
              <a:cxn ang="0">
                <a:pos x="0" y="1296"/>
              </a:cxn>
              <a:cxn ang="0">
                <a:pos x="0" y="2016"/>
              </a:cxn>
              <a:cxn ang="0">
                <a:pos x="960" y="2016"/>
              </a:cxn>
              <a:cxn ang="0">
                <a:pos x="1008" y="2016"/>
              </a:cxn>
              <a:cxn ang="0">
                <a:pos x="2400" y="2016"/>
              </a:cxn>
              <a:cxn ang="0">
                <a:pos x="2400" y="4319"/>
              </a:cxn>
              <a:cxn ang="0">
                <a:pos x="4272" y="4319"/>
              </a:cxn>
              <a:cxn ang="0">
                <a:pos x="4272" y="3888"/>
              </a:cxn>
              <a:cxn ang="0">
                <a:pos x="4272" y="3888"/>
              </a:cxn>
              <a:cxn ang="0">
                <a:pos x="4272" y="2016"/>
              </a:cxn>
              <a:cxn ang="0">
                <a:pos x="5088" y="2016"/>
              </a:cxn>
              <a:cxn ang="0">
                <a:pos x="5759" y="2016"/>
              </a:cxn>
              <a:cxn ang="0">
                <a:pos x="5759" y="1296"/>
              </a:cxn>
              <a:cxn ang="0">
                <a:pos x="3648" y="1296"/>
              </a:cxn>
              <a:cxn ang="0">
                <a:pos x="3648" y="0"/>
              </a:cxn>
              <a:cxn ang="0">
                <a:pos x="2400" y="0"/>
              </a:cxn>
            </a:cxnLst>
            <a:rect l="0" t="0" r="r" b="b"/>
            <a:pathLst>
              <a:path w="5760" h="4320">
                <a:moveTo>
                  <a:pt x="2400" y="0"/>
                </a:moveTo>
                <a:lnTo>
                  <a:pt x="2400" y="1248"/>
                </a:lnTo>
                <a:lnTo>
                  <a:pt x="2400" y="1296"/>
                </a:lnTo>
                <a:lnTo>
                  <a:pt x="0" y="1296"/>
                </a:lnTo>
                <a:lnTo>
                  <a:pt x="0" y="2016"/>
                </a:lnTo>
                <a:lnTo>
                  <a:pt x="960" y="2016"/>
                </a:lnTo>
                <a:lnTo>
                  <a:pt x="1008" y="2016"/>
                </a:lnTo>
                <a:lnTo>
                  <a:pt x="2400" y="2016"/>
                </a:lnTo>
                <a:lnTo>
                  <a:pt x="2400" y="4319"/>
                </a:lnTo>
                <a:lnTo>
                  <a:pt x="4272" y="4319"/>
                </a:lnTo>
                <a:lnTo>
                  <a:pt x="4272" y="3888"/>
                </a:lnTo>
                <a:lnTo>
                  <a:pt x="4272" y="3888"/>
                </a:lnTo>
                <a:lnTo>
                  <a:pt x="4272" y="2016"/>
                </a:lnTo>
                <a:lnTo>
                  <a:pt x="5088" y="2016"/>
                </a:lnTo>
                <a:lnTo>
                  <a:pt x="5759" y="2016"/>
                </a:lnTo>
                <a:lnTo>
                  <a:pt x="5759" y="1296"/>
                </a:lnTo>
                <a:lnTo>
                  <a:pt x="3648" y="1296"/>
                </a:lnTo>
                <a:lnTo>
                  <a:pt x="3648" y="0"/>
                </a:lnTo>
                <a:lnTo>
                  <a:pt x="2400" y="0"/>
                </a:lnTo>
              </a:path>
            </a:pathLst>
          </a:custGeom>
          <a:solidFill>
            <a:srgbClr val="969696"/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0372" name="AutoShape 4"/>
          <p:cNvSpPr>
            <a:spLocks noChangeArrowheads="1"/>
          </p:cNvSpPr>
          <p:nvPr/>
        </p:nvSpPr>
        <p:spPr bwMode="auto">
          <a:xfrm>
            <a:off x="6102350" y="4527550"/>
            <a:ext cx="444500" cy="520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0373" name="Rectangle 5"/>
          <p:cNvSpPr>
            <a:spLocks noChangeArrowheads="1"/>
          </p:cNvSpPr>
          <p:nvPr/>
        </p:nvSpPr>
        <p:spPr bwMode="auto">
          <a:xfrm>
            <a:off x="6026150" y="4654550"/>
            <a:ext cx="139700" cy="8255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0374" name="Freeform 6"/>
          <p:cNvSpPr>
            <a:spLocks/>
          </p:cNvSpPr>
          <p:nvPr/>
        </p:nvSpPr>
        <p:spPr bwMode="auto">
          <a:xfrm>
            <a:off x="5791200" y="0"/>
            <a:ext cx="3352800" cy="2058988"/>
          </a:xfrm>
          <a:custGeom>
            <a:avLst/>
            <a:gdLst/>
            <a:ahLst/>
            <a:cxnLst>
              <a:cxn ang="0">
                <a:pos x="2111" y="1296"/>
              </a:cxn>
              <a:cxn ang="0">
                <a:pos x="0" y="1296"/>
              </a:cxn>
              <a:cxn ang="0">
                <a:pos x="0" y="0"/>
              </a:cxn>
            </a:cxnLst>
            <a:rect l="0" t="0" r="r" b="b"/>
            <a:pathLst>
              <a:path w="2112" h="1297">
                <a:moveTo>
                  <a:pt x="2111" y="1296"/>
                </a:moveTo>
                <a:lnTo>
                  <a:pt x="0" y="129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959350" y="3282950"/>
            <a:ext cx="749300" cy="1130300"/>
            <a:chOff x="3124" y="2068"/>
            <a:chExt cx="472" cy="712"/>
          </a:xfrm>
        </p:grpSpPr>
        <p:sp>
          <p:nvSpPr>
            <p:cNvPr id="1210376" name="AutoShape 8"/>
            <p:cNvSpPr>
              <a:spLocks noChangeArrowheads="1"/>
            </p:cNvSpPr>
            <p:nvPr/>
          </p:nvSpPr>
          <p:spPr bwMode="auto">
            <a:xfrm>
              <a:off x="3187" y="2068"/>
              <a:ext cx="345" cy="712"/>
            </a:xfrm>
            <a:prstGeom prst="roundRect">
              <a:avLst>
                <a:gd name="adj" fmla="val 39144"/>
              </a:avLst>
            </a:prstGeom>
            <a:solidFill>
              <a:srgbClr val="FF33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124" y="2166"/>
              <a:ext cx="56" cy="123"/>
              <a:chOff x="3124" y="2166"/>
              <a:chExt cx="56" cy="123"/>
            </a:xfrm>
          </p:grpSpPr>
          <p:sp>
            <p:nvSpPr>
              <p:cNvPr id="1210378" name="Rectangle 10"/>
              <p:cNvSpPr>
                <a:spLocks noChangeArrowheads="1"/>
              </p:cNvSpPr>
              <p:nvPr/>
            </p:nvSpPr>
            <p:spPr bwMode="auto">
              <a:xfrm>
                <a:off x="3124" y="2166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79" name="Line 11"/>
              <p:cNvSpPr>
                <a:spLocks noChangeShapeType="1"/>
              </p:cNvSpPr>
              <p:nvPr/>
            </p:nvSpPr>
            <p:spPr bwMode="auto">
              <a:xfrm>
                <a:off x="3136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80" name="Line 12"/>
              <p:cNvSpPr>
                <a:spLocks noChangeShapeType="1"/>
              </p:cNvSpPr>
              <p:nvPr/>
            </p:nvSpPr>
            <p:spPr bwMode="auto">
              <a:xfrm>
                <a:off x="3152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81" name="Line 13"/>
              <p:cNvSpPr>
                <a:spLocks noChangeShapeType="1"/>
              </p:cNvSpPr>
              <p:nvPr/>
            </p:nvSpPr>
            <p:spPr bwMode="auto">
              <a:xfrm>
                <a:off x="3168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540" y="2166"/>
              <a:ext cx="56" cy="123"/>
              <a:chOff x="3540" y="2166"/>
              <a:chExt cx="56" cy="123"/>
            </a:xfrm>
          </p:grpSpPr>
          <p:sp>
            <p:nvSpPr>
              <p:cNvPr id="1210383" name="Rectangle 15"/>
              <p:cNvSpPr>
                <a:spLocks noChangeArrowheads="1"/>
              </p:cNvSpPr>
              <p:nvPr/>
            </p:nvSpPr>
            <p:spPr bwMode="auto">
              <a:xfrm>
                <a:off x="3540" y="2166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84" name="Line 16"/>
              <p:cNvSpPr>
                <a:spLocks noChangeShapeType="1"/>
              </p:cNvSpPr>
              <p:nvPr/>
            </p:nvSpPr>
            <p:spPr bwMode="auto">
              <a:xfrm>
                <a:off x="3552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85" name="Line 17"/>
              <p:cNvSpPr>
                <a:spLocks noChangeShapeType="1"/>
              </p:cNvSpPr>
              <p:nvPr/>
            </p:nvSpPr>
            <p:spPr bwMode="auto">
              <a:xfrm>
                <a:off x="3568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86" name="Line 18"/>
              <p:cNvSpPr>
                <a:spLocks noChangeShapeType="1"/>
              </p:cNvSpPr>
              <p:nvPr/>
            </p:nvSpPr>
            <p:spPr bwMode="auto">
              <a:xfrm>
                <a:off x="3584" y="216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124" y="2559"/>
              <a:ext cx="56" cy="123"/>
              <a:chOff x="3124" y="2559"/>
              <a:chExt cx="56" cy="123"/>
            </a:xfrm>
          </p:grpSpPr>
          <p:sp>
            <p:nvSpPr>
              <p:cNvPr id="1210388" name="Rectangle 20"/>
              <p:cNvSpPr>
                <a:spLocks noChangeArrowheads="1"/>
              </p:cNvSpPr>
              <p:nvPr/>
            </p:nvSpPr>
            <p:spPr bwMode="auto">
              <a:xfrm>
                <a:off x="3124" y="2559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89" name="Line 21"/>
              <p:cNvSpPr>
                <a:spLocks noChangeShapeType="1"/>
              </p:cNvSpPr>
              <p:nvPr/>
            </p:nvSpPr>
            <p:spPr bwMode="auto">
              <a:xfrm>
                <a:off x="3136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90" name="Line 22"/>
              <p:cNvSpPr>
                <a:spLocks noChangeShapeType="1"/>
              </p:cNvSpPr>
              <p:nvPr/>
            </p:nvSpPr>
            <p:spPr bwMode="auto">
              <a:xfrm>
                <a:off x="3152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91" name="Line 23"/>
              <p:cNvSpPr>
                <a:spLocks noChangeShapeType="1"/>
              </p:cNvSpPr>
              <p:nvPr/>
            </p:nvSpPr>
            <p:spPr bwMode="auto">
              <a:xfrm>
                <a:off x="3168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3540" y="2559"/>
              <a:ext cx="56" cy="123"/>
              <a:chOff x="3540" y="2559"/>
              <a:chExt cx="56" cy="123"/>
            </a:xfrm>
          </p:grpSpPr>
          <p:sp>
            <p:nvSpPr>
              <p:cNvPr id="1210393" name="Rectangle 25"/>
              <p:cNvSpPr>
                <a:spLocks noChangeArrowheads="1"/>
              </p:cNvSpPr>
              <p:nvPr/>
            </p:nvSpPr>
            <p:spPr bwMode="auto">
              <a:xfrm>
                <a:off x="3540" y="2559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94" name="Line 26"/>
              <p:cNvSpPr>
                <a:spLocks noChangeShapeType="1"/>
              </p:cNvSpPr>
              <p:nvPr/>
            </p:nvSpPr>
            <p:spPr bwMode="auto">
              <a:xfrm>
                <a:off x="3552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95" name="Line 27"/>
              <p:cNvSpPr>
                <a:spLocks noChangeShapeType="1"/>
              </p:cNvSpPr>
              <p:nvPr/>
            </p:nvSpPr>
            <p:spPr bwMode="auto">
              <a:xfrm>
                <a:off x="3568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396" name="Line 28"/>
              <p:cNvSpPr>
                <a:spLocks noChangeShapeType="1"/>
              </p:cNvSpPr>
              <p:nvPr/>
            </p:nvSpPr>
            <p:spPr bwMode="auto">
              <a:xfrm>
                <a:off x="3584" y="256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397" name="Rectangle 29"/>
            <p:cNvSpPr>
              <a:spLocks noChangeArrowheads="1"/>
            </p:cNvSpPr>
            <p:nvPr/>
          </p:nvSpPr>
          <p:spPr bwMode="auto">
            <a:xfrm>
              <a:off x="3224" y="2203"/>
              <a:ext cx="272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398" name="Rectangle 30"/>
            <p:cNvSpPr>
              <a:spLocks noChangeArrowheads="1"/>
            </p:cNvSpPr>
            <p:nvPr/>
          </p:nvSpPr>
          <p:spPr bwMode="auto">
            <a:xfrm>
              <a:off x="3288" y="2367"/>
              <a:ext cx="144" cy="147"/>
            </a:xfrm>
            <a:prstGeom prst="rect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399" name="Line 31"/>
            <p:cNvSpPr>
              <a:spLocks noChangeShapeType="1"/>
            </p:cNvSpPr>
            <p:nvPr/>
          </p:nvSpPr>
          <p:spPr bwMode="auto">
            <a:xfrm>
              <a:off x="3216" y="2195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00" name="Line 32"/>
            <p:cNvSpPr>
              <a:spLocks noChangeShapeType="1"/>
            </p:cNvSpPr>
            <p:nvPr/>
          </p:nvSpPr>
          <p:spPr bwMode="auto">
            <a:xfrm flipV="1">
              <a:off x="3440" y="2195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01" name="Line 33"/>
            <p:cNvSpPr>
              <a:spLocks noChangeShapeType="1"/>
            </p:cNvSpPr>
            <p:nvPr/>
          </p:nvSpPr>
          <p:spPr bwMode="auto">
            <a:xfrm flipH="1">
              <a:off x="3216" y="2522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02" name="Line 34"/>
            <p:cNvSpPr>
              <a:spLocks noChangeShapeType="1"/>
            </p:cNvSpPr>
            <p:nvPr/>
          </p:nvSpPr>
          <p:spPr bwMode="auto">
            <a:xfrm>
              <a:off x="3440" y="2522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5873750" y="3359150"/>
            <a:ext cx="749300" cy="1130300"/>
            <a:chOff x="3700" y="2116"/>
            <a:chExt cx="472" cy="712"/>
          </a:xfrm>
        </p:grpSpPr>
        <p:sp>
          <p:nvSpPr>
            <p:cNvPr id="1210404" name="AutoShape 36"/>
            <p:cNvSpPr>
              <a:spLocks noChangeArrowheads="1"/>
            </p:cNvSpPr>
            <p:nvPr/>
          </p:nvSpPr>
          <p:spPr bwMode="auto">
            <a:xfrm>
              <a:off x="3763" y="2116"/>
              <a:ext cx="345" cy="712"/>
            </a:xfrm>
            <a:prstGeom prst="roundRect">
              <a:avLst>
                <a:gd name="adj" fmla="val 3914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37"/>
            <p:cNvGrpSpPr>
              <a:grpSpLocks/>
            </p:cNvGrpSpPr>
            <p:nvPr/>
          </p:nvGrpSpPr>
          <p:grpSpPr bwMode="auto">
            <a:xfrm>
              <a:off x="3700" y="2214"/>
              <a:ext cx="56" cy="123"/>
              <a:chOff x="3700" y="2214"/>
              <a:chExt cx="56" cy="123"/>
            </a:xfrm>
          </p:grpSpPr>
          <p:sp>
            <p:nvSpPr>
              <p:cNvPr id="1210406" name="Rectangle 38"/>
              <p:cNvSpPr>
                <a:spLocks noChangeArrowheads="1"/>
              </p:cNvSpPr>
              <p:nvPr/>
            </p:nvSpPr>
            <p:spPr bwMode="auto">
              <a:xfrm>
                <a:off x="3700" y="2214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07" name="Line 39"/>
              <p:cNvSpPr>
                <a:spLocks noChangeShapeType="1"/>
              </p:cNvSpPr>
              <p:nvPr/>
            </p:nvSpPr>
            <p:spPr bwMode="auto">
              <a:xfrm>
                <a:off x="3712" y="2217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08" name="Line 40"/>
              <p:cNvSpPr>
                <a:spLocks noChangeShapeType="1"/>
              </p:cNvSpPr>
              <p:nvPr/>
            </p:nvSpPr>
            <p:spPr bwMode="auto">
              <a:xfrm>
                <a:off x="3728" y="2217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09" name="Line 41"/>
              <p:cNvSpPr>
                <a:spLocks noChangeShapeType="1"/>
              </p:cNvSpPr>
              <p:nvPr/>
            </p:nvSpPr>
            <p:spPr bwMode="auto">
              <a:xfrm>
                <a:off x="3744" y="2217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4116" y="2214"/>
              <a:ext cx="56" cy="123"/>
              <a:chOff x="4116" y="2214"/>
              <a:chExt cx="56" cy="123"/>
            </a:xfrm>
          </p:grpSpPr>
          <p:sp>
            <p:nvSpPr>
              <p:cNvPr id="1210411" name="Rectangle 43"/>
              <p:cNvSpPr>
                <a:spLocks noChangeArrowheads="1"/>
              </p:cNvSpPr>
              <p:nvPr/>
            </p:nvSpPr>
            <p:spPr bwMode="auto">
              <a:xfrm>
                <a:off x="4116" y="2214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12" name="Line 44"/>
              <p:cNvSpPr>
                <a:spLocks noChangeShapeType="1"/>
              </p:cNvSpPr>
              <p:nvPr/>
            </p:nvSpPr>
            <p:spPr bwMode="auto">
              <a:xfrm>
                <a:off x="4128" y="2217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13" name="Line 45"/>
              <p:cNvSpPr>
                <a:spLocks noChangeShapeType="1"/>
              </p:cNvSpPr>
              <p:nvPr/>
            </p:nvSpPr>
            <p:spPr bwMode="auto">
              <a:xfrm>
                <a:off x="4144" y="2217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14" name="Line 46"/>
              <p:cNvSpPr>
                <a:spLocks noChangeShapeType="1"/>
              </p:cNvSpPr>
              <p:nvPr/>
            </p:nvSpPr>
            <p:spPr bwMode="auto">
              <a:xfrm>
                <a:off x="4160" y="2217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47"/>
            <p:cNvGrpSpPr>
              <a:grpSpLocks/>
            </p:cNvGrpSpPr>
            <p:nvPr/>
          </p:nvGrpSpPr>
          <p:grpSpPr bwMode="auto">
            <a:xfrm>
              <a:off x="3700" y="2607"/>
              <a:ext cx="56" cy="123"/>
              <a:chOff x="3700" y="2607"/>
              <a:chExt cx="56" cy="123"/>
            </a:xfrm>
          </p:grpSpPr>
          <p:sp>
            <p:nvSpPr>
              <p:cNvPr id="1210416" name="Rectangle 48"/>
              <p:cNvSpPr>
                <a:spLocks noChangeArrowheads="1"/>
              </p:cNvSpPr>
              <p:nvPr/>
            </p:nvSpPr>
            <p:spPr bwMode="auto">
              <a:xfrm>
                <a:off x="3700" y="2607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17" name="Line 49"/>
              <p:cNvSpPr>
                <a:spLocks noChangeShapeType="1"/>
              </p:cNvSpPr>
              <p:nvPr/>
            </p:nvSpPr>
            <p:spPr bwMode="auto">
              <a:xfrm>
                <a:off x="3712" y="2610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18" name="Line 50"/>
              <p:cNvSpPr>
                <a:spLocks noChangeShapeType="1"/>
              </p:cNvSpPr>
              <p:nvPr/>
            </p:nvSpPr>
            <p:spPr bwMode="auto">
              <a:xfrm>
                <a:off x="3728" y="2610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19" name="Line 51"/>
              <p:cNvSpPr>
                <a:spLocks noChangeShapeType="1"/>
              </p:cNvSpPr>
              <p:nvPr/>
            </p:nvSpPr>
            <p:spPr bwMode="auto">
              <a:xfrm>
                <a:off x="3744" y="2610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52"/>
            <p:cNvGrpSpPr>
              <a:grpSpLocks/>
            </p:cNvGrpSpPr>
            <p:nvPr/>
          </p:nvGrpSpPr>
          <p:grpSpPr bwMode="auto">
            <a:xfrm>
              <a:off x="4116" y="2607"/>
              <a:ext cx="56" cy="123"/>
              <a:chOff x="4116" y="2607"/>
              <a:chExt cx="56" cy="123"/>
            </a:xfrm>
          </p:grpSpPr>
          <p:sp>
            <p:nvSpPr>
              <p:cNvPr id="1210421" name="Rectangle 53"/>
              <p:cNvSpPr>
                <a:spLocks noChangeArrowheads="1"/>
              </p:cNvSpPr>
              <p:nvPr/>
            </p:nvSpPr>
            <p:spPr bwMode="auto">
              <a:xfrm>
                <a:off x="4116" y="2607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22" name="Line 54"/>
              <p:cNvSpPr>
                <a:spLocks noChangeShapeType="1"/>
              </p:cNvSpPr>
              <p:nvPr/>
            </p:nvSpPr>
            <p:spPr bwMode="auto">
              <a:xfrm>
                <a:off x="4128" y="2610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23" name="Line 55"/>
              <p:cNvSpPr>
                <a:spLocks noChangeShapeType="1"/>
              </p:cNvSpPr>
              <p:nvPr/>
            </p:nvSpPr>
            <p:spPr bwMode="auto">
              <a:xfrm>
                <a:off x="4144" y="2610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24" name="Line 56"/>
              <p:cNvSpPr>
                <a:spLocks noChangeShapeType="1"/>
              </p:cNvSpPr>
              <p:nvPr/>
            </p:nvSpPr>
            <p:spPr bwMode="auto">
              <a:xfrm>
                <a:off x="4160" y="2610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425" name="Rectangle 57"/>
            <p:cNvSpPr>
              <a:spLocks noChangeArrowheads="1"/>
            </p:cNvSpPr>
            <p:nvPr/>
          </p:nvSpPr>
          <p:spPr bwMode="auto">
            <a:xfrm>
              <a:off x="3800" y="2251"/>
              <a:ext cx="272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26" name="Rectangle 58"/>
            <p:cNvSpPr>
              <a:spLocks noChangeArrowheads="1"/>
            </p:cNvSpPr>
            <p:nvPr/>
          </p:nvSpPr>
          <p:spPr bwMode="auto">
            <a:xfrm>
              <a:off x="3864" y="2415"/>
              <a:ext cx="144" cy="147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27" name="Line 59"/>
            <p:cNvSpPr>
              <a:spLocks noChangeShapeType="1"/>
            </p:cNvSpPr>
            <p:nvPr/>
          </p:nvSpPr>
          <p:spPr bwMode="auto">
            <a:xfrm>
              <a:off x="3792" y="2243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28" name="Line 60"/>
            <p:cNvSpPr>
              <a:spLocks noChangeShapeType="1"/>
            </p:cNvSpPr>
            <p:nvPr/>
          </p:nvSpPr>
          <p:spPr bwMode="auto">
            <a:xfrm flipV="1">
              <a:off x="4016" y="2243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29" name="Line 61"/>
            <p:cNvSpPr>
              <a:spLocks noChangeShapeType="1"/>
            </p:cNvSpPr>
            <p:nvPr/>
          </p:nvSpPr>
          <p:spPr bwMode="auto">
            <a:xfrm flipH="1">
              <a:off x="3792" y="2570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30" name="Line 62"/>
            <p:cNvSpPr>
              <a:spLocks noChangeShapeType="1"/>
            </p:cNvSpPr>
            <p:nvPr/>
          </p:nvSpPr>
          <p:spPr bwMode="auto">
            <a:xfrm>
              <a:off x="4016" y="2570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0431" name="Freeform 63"/>
          <p:cNvSpPr>
            <a:spLocks/>
          </p:cNvSpPr>
          <p:nvPr/>
        </p:nvSpPr>
        <p:spPr bwMode="auto">
          <a:xfrm>
            <a:off x="0" y="3200400"/>
            <a:ext cx="3811588" cy="3657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0" y="0"/>
              </a:cxn>
              <a:cxn ang="0">
                <a:pos x="2400" y="2303"/>
              </a:cxn>
            </a:cxnLst>
            <a:rect l="0" t="0" r="r" b="b"/>
            <a:pathLst>
              <a:path w="2401" h="2304">
                <a:moveTo>
                  <a:pt x="0" y="0"/>
                </a:moveTo>
                <a:lnTo>
                  <a:pt x="2400" y="0"/>
                </a:lnTo>
                <a:lnTo>
                  <a:pt x="2400" y="2303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0432" name="Freeform 64"/>
          <p:cNvSpPr>
            <a:spLocks/>
          </p:cNvSpPr>
          <p:nvPr/>
        </p:nvSpPr>
        <p:spPr bwMode="auto">
          <a:xfrm>
            <a:off x="6781800" y="3201988"/>
            <a:ext cx="2362200" cy="3656012"/>
          </a:xfrm>
          <a:custGeom>
            <a:avLst/>
            <a:gdLst/>
            <a:ahLst/>
            <a:cxnLst>
              <a:cxn ang="0">
                <a:pos x="1487" y="0"/>
              </a:cxn>
              <a:cxn ang="0">
                <a:pos x="0" y="0"/>
              </a:cxn>
              <a:cxn ang="0">
                <a:pos x="0" y="2302"/>
              </a:cxn>
            </a:cxnLst>
            <a:rect l="0" t="0" r="r" b="b"/>
            <a:pathLst>
              <a:path w="1488" h="2303">
                <a:moveTo>
                  <a:pt x="1487" y="0"/>
                </a:moveTo>
                <a:lnTo>
                  <a:pt x="0" y="0"/>
                </a:lnTo>
                <a:lnTo>
                  <a:pt x="0" y="2302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0433" name="Freeform 65"/>
          <p:cNvSpPr>
            <a:spLocks/>
          </p:cNvSpPr>
          <p:nvPr/>
        </p:nvSpPr>
        <p:spPr bwMode="auto">
          <a:xfrm>
            <a:off x="0" y="0"/>
            <a:ext cx="3811588" cy="2058988"/>
          </a:xfrm>
          <a:custGeom>
            <a:avLst/>
            <a:gdLst/>
            <a:ahLst/>
            <a:cxnLst>
              <a:cxn ang="0">
                <a:pos x="0" y="1296"/>
              </a:cxn>
              <a:cxn ang="0">
                <a:pos x="2400" y="1296"/>
              </a:cxn>
              <a:cxn ang="0">
                <a:pos x="2400" y="0"/>
              </a:cxn>
            </a:cxnLst>
            <a:rect l="0" t="0" r="r" b="b"/>
            <a:pathLst>
              <a:path w="2401" h="1297">
                <a:moveTo>
                  <a:pt x="0" y="1296"/>
                </a:moveTo>
                <a:lnTo>
                  <a:pt x="2400" y="1296"/>
                </a:lnTo>
                <a:lnTo>
                  <a:pt x="2400" y="0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0434" name="Line 66"/>
          <p:cNvSpPr>
            <a:spLocks noChangeShapeType="1"/>
          </p:cNvSpPr>
          <p:nvPr/>
        </p:nvSpPr>
        <p:spPr bwMode="auto">
          <a:xfrm>
            <a:off x="4953000" y="3200400"/>
            <a:ext cx="182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6400800" y="3238500"/>
            <a:ext cx="381000" cy="304800"/>
            <a:chOff x="4032" y="2040"/>
            <a:chExt cx="240" cy="192"/>
          </a:xfrm>
        </p:grpSpPr>
        <p:sp>
          <p:nvSpPr>
            <p:cNvPr id="1210436" name="Oval 68"/>
            <p:cNvSpPr>
              <a:spLocks noChangeArrowheads="1"/>
            </p:cNvSpPr>
            <p:nvPr/>
          </p:nvSpPr>
          <p:spPr bwMode="auto">
            <a:xfrm>
              <a:off x="4084" y="2092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37" name="Line 69"/>
            <p:cNvSpPr>
              <a:spLocks noChangeShapeType="1"/>
            </p:cNvSpPr>
            <p:nvPr/>
          </p:nvSpPr>
          <p:spPr bwMode="auto">
            <a:xfrm>
              <a:off x="4032" y="2040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38" name="Line 70"/>
            <p:cNvSpPr>
              <a:spLocks noChangeShapeType="1"/>
            </p:cNvSpPr>
            <p:nvPr/>
          </p:nvSpPr>
          <p:spPr bwMode="auto">
            <a:xfrm flipV="1">
              <a:off x="4032" y="2040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39" name="Line 71"/>
            <p:cNvSpPr>
              <a:spLocks noChangeShapeType="1"/>
            </p:cNvSpPr>
            <p:nvPr/>
          </p:nvSpPr>
          <p:spPr bwMode="auto">
            <a:xfrm>
              <a:off x="4032" y="2136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6400800" y="3238500"/>
            <a:ext cx="381000" cy="304800"/>
            <a:chOff x="4032" y="2040"/>
            <a:chExt cx="240" cy="192"/>
          </a:xfrm>
        </p:grpSpPr>
        <p:sp useBgFill="1">
          <p:nvSpPr>
            <p:cNvPr id="1210441" name="Oval 73"/>
            <p:cNvSpPr>
              <a:spLocks noChangeArrowheads="1"/>
            </p:cNvSpPr>
            <p:nvPr/>
          </p:nvSpPr>
          <p:spPr bwMode="auto">
            <a:xfrm>
              <a:off x="4080" y="2088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42" name="Line 74"/>
            <p:cNvSpPr>
              <a:spLocks noChangeShapeType="1"/>
            </p:cNvSpPr>
            <p:nvPr/>
          </p:nvSpPr>
          <p:spPr bwMode="auto">
            <a:xfrm>
              <a:off x="4032" y="2040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43" name="Line 75"/>
            <p:cNvSpPr>
              <a:spLocks noChangeShapeType="1"/>
            </p:cNvSpPr>
            <p:nvPr/>
          </p:nvSpPr>
          <p:spPr bwMode="auto">
            <a:xfrm flipV="1">
              <a:off x="4032" y="2040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44" name="Line 76"/>
            <p:cNvSpPr>
              <a:spLocks noChangeShapeType="1"/>
            </p:cNvSpPr>
            <p:nvPr/>
          </p:nvSpPr>
          <p:spPr bwMode="auto">
            <a:xfrm>
              <a:off x="4032" y="2136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6400800" y="3238500"/>
            <a:ext cx="381000" cy="304800"/>
            <a:chOff x="4032" y="2040"/>
            <a:chExt cx="240" cy="192"/>
          </a:xfrm>
        </p:grpSpPr>
        <p:sp>
          <p:nvSpPr>
            <p:cNvPr id="1210446" name="Oval 78"/>
            <p:cNvSpPr>
              <a:spLocks noChangeArrowheads="1"/>
            </p:cNvSpPr>
            <p:nvPr/>
          </p:nvSpPr>
          <p:spPr bwMode="auto">
            <a:xfrm>
              <a:off x="4084" y="2092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47" name="Line 79"/>
            <p:cNvSpPr>
              <a:spLocks noChangeShapeType="1"/>
            </p:cNvSpPr>
            <p:nvPr/>
          </p:nvSpPr>
          <p:spPr bwMode="auto">
            <a:xfrm>
              <a:off x="4032" y="2040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48" name="Line 80"/>
            <p:cNvSpPr>
              <a:spLocks noChangeShapeType="1"/>
            </p:cNvSpPr>
            <p:nvPr/>
          </p:nvSpPr>
          <p:spPr bwMode="auto">
            <a:xfrm flipV="1">
              <a:off x="4032" y="2040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49" name="Line 81"/>
            <p:cNvSpPr>
              <a:spLocks noChangeShapeType="1"/>
            </p:cNvSpPr>
            <p:nvPr/>
          </p:nvSpPr>
          <p:spPr bwMode="auto">
            <a:xfrm>
              <a:off x="4032" y="2136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82"/>
          <p:cNvGrpSpPr>
            <a:grpSpLocks/>
          </p:cNvGrpSpPr>
          <p:nvPr/>
        </p:nvGrpSpPr>
        <p:grpSpPr bwMode="auto">
          <a:xfrm>
            <a:off x="6400800" y="3238500"/>
            <a:ext cx="381000" cy="304800"/>
            <a:chOff x="4032" y="2040"/>
            <a:chExt cx="240" cy="192"/>
          </a:xfrm>
        </p:grpSpPr>
        <p:sp useBgFill="1">
          <p:nvSpPr>
            <p:cNvPr id="1210451" name="Oval 83"/>
            <p:cNvSpPr>
              <a:spLocks noChangeArrowheads="1"/>
            </p:cNvSpPr>
            <p:nvPr/>
          </p:nvSpPr>
          <p:spPr bwMode="auto">
            <a:xfrm>
              <a:off x="4080" y="2088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52" name="Line 84"/>
            <p:cNvSpPr>
              <a:spLocks noChangeShapeType="1"/>
            </p:cNvSpPr>
            <p:nvPr/>
          </p:nvSpPr>
          <p:spPr bwMode="auto">
            <a:xfrm>
              <a:off x="4032" y="2040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53" name="Line 85"/>
            <p:cNvSpPr>
              <a:spLocks noChangeShapeType="1"/>
            </p:cNvSpPr>
            <p:nvPr/>
          </p:nvSpPr>
          <p:spPr bwMode="auto">
            <a:xfrm flipV="1">
              <a:off x="4032" y="2040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54" name="Line 86"/>
            <p:cNvSpPr>
              <a:spLocks noChangeShapeType="1"/>
            </p:cNvSpPr>
            <p:nvPr/>
          </p:nvSpPr>
          <p:spPr bwMode="auto">
            <a:xfrm>
              <a:off x="4032" y="2136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87"/>
          <p:cNvGrpSpPr>
            <a:grpSpLocks/>
          </p:cNvGrpSpPr>
          <p:nvPr/>
        </p:nvGrpSpPr>
        <p:grpSpPr bwMode="auto">
          <a:xfrm>
            <a:off x="6400800" y="3238500"/>
            <a:ext cx="381000" cy="304800"/>
            <a:chOff x="4032" y="2040"/>
            <a:chExt cx="240" cy="192"/>
          </a:xfrm>
        </p:grpSpPr>
        <p:sp>
          <p:nvSpPr>
            <p:cNvPr id="1210456" name="Oval 88"/>
            <p:cNvSpPr>
              <a:spLocks noChangeArrowheads="1"/>
            </p:cNvSpPr>
            <p:nvPr/>
          </p:nvSpPr>
          <p:spPr bwMode="auto">
            <a:xfrm>
              <a:off x="4084" y="2092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57" name="Line 89"/>
            <p:cNvSpPr>
              <a:spLocks noChangeShapeType="1"/>
            </p:cNvSpPr>
            <p:nvPr/>
          </p:nvSpPr>
          <p:spPr bwMode="auto">
            <a:xfrm>
              <a:off x="4032" y="2040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58" name="Line 90"/>
            <p:cNvSpPr>
              <a:spLocks noChangeShapeType="1"/>
            </p:cNvSpPr>
            <p:nvPr/>
          </p:nvSpPr>
          <p:spPr bwMode="auto">
            <a:xfrm flipV="1">
              <a:off x="4032" y="2040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59" name="Line 91"/>
            <p:cNvSpPr>
              <a:spLocks noChangeShapeType="1"/>
            </p:cNvSpPr>
            <p:nvPr/>
          </p:nvSpPr>
          <p:spPr bwMode="auto">
            <a:xfrm>
              <a:off x="4032" y="2136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92"/>
          <p:cNvGrpSpPr>
            <a:grpSpLocks/>
          </p:cNvGrpSpPr>
          <p:nvPr/>
        </p:nvGrpSpPr>
        <p:grpSpPr bwMode="auto">
          <a:xfrm>
            <a:off x="6400800" y="3238500"/>
            <a:ext cx="381000" cy="304800"/>
            <a:chOff x="4032" y="2040"/>
            <a:chExt cx="240" cy="192"/>
          </a:xfrm>
        </p:grpSpPr>
        <p:sp useBgFill="1">
          <p:nvSpPr>
            <p:cNvPr id="1210461" name="Oval 93"/>
            <p:cNvSpPr>
              <a:spLocks noChangeArrowheads="1"/>
            </p:cNvSpPr>
            <p:nvPr/>
          </p:nvSpPr>
          <p:spPr bwMode="auto">
            <a:xfrm>
              <a:off x="4080" y="2088"/>
              <a:ext cx="96" cy="96"/>
            </a:xfrm>
            <a:prstGeom prst="ellipse">
              <a:avLst/>
            </a:prstGeom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62" name="Line 94"/>
            <p:cNvSpPr>
              <a:spLocks noChangeShapeType="1"/>
            </p:cNvSpPr>
            <p:nvPr/>
          </p:nvSpPr>
          <p:spPr bwMode="auto">
            <a:xfrm>
              <a:off x="4032" y="2040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63" name="Line 95"/>
            <p:cNvSpPr>
              <a:spLocks noChangeShapeType="1"/>
            </p:cNvSpPr>
            <p:nvPr/>
          </p:nvSpPr>
          <p:spPr bwMode="auto">
            <a:xfrm flipV="1">
              <a:off x="4032" y="2040"/>
              <a:ext cx="192" cy="192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64" name="Line 96"/>
            <p:cNvSpPr>
              <a:spLocks noChangeShapeType="1"/>
            </p:cNvSpPr>
            <p:nvPr/>
          </p:nvSpPr>
          <p:spPr bwMode="auto">
            <a:xfrm>
              <a:off x="4032" y="2136"/>
              <a:ext cx="240" cy="0"/>
            </a:xfrm>
            <a:prstGeom prst="line">
              <a:avLst/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97"/>
          <p:cNvGrpSpPr>
            <a:grpSpLocks/>
          </p:cNvGrpSpPr>
          <p:nvPr/>
        </p:nvGrpSpPr>
        <p:grpSpPr bwMode="auto">
          <a:xfrm>
            <a:off x="6400800" y="3238500"/>
            <a:ext cx="381000" cy="304800"/>
            <a:chOff x="4032" y="2040"/>
            <a:chExt cx="240" cy="192"/>
          </a:xfrm>
        </p:grpSpPr>
        <p:sp>
          <p:nvSpPr>
            <p:cNvPr id="1210466" name="Oval 98"/>
            <p:cNvSpPr>
              <a:spLocks noChangeArrowheads="1"/>
            </p:cNvSpPr>
            <p:nvPr/>
          </p:nvSpPr>
          <p:spPr bwMode="auto">
            <a:xfrm>
              <a:off x="4084" y="2092"/>
              <a:ext cx="88" cy="8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67" name="Line 99"/>
            <p:cNvSpPr>
              <a:spLocks noChangeShapeType="1"/>
            </p:cNvSpPr>
            <p:nvPr/>
          </p:nvSpPr>
          <p:spPr bwMode="auto">
            <a:xfrm>
              <a:off x="4032" y="2040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68" name="Line 100"/>
            <p:cNvSpPr>
              <a:spLocks noChangeShapeType="1"/>
            </p:cNvSpPr>
            <p:nvPr/>
          </p:nvSpPr>
          <p:spPr bwMode="auto">
            <a:xfrm flipV="1">
              <a:off x="4032" y="2040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69" name="Line 101"/>
            <p:cNvSpPr>
              <a:spLocks noChangeShapeType="1"/>
            </p:cNvSpPr>
            <p:nvPr/>
          </p:nvSpPr>
          <p:spPr bwMode="auto">
            <a:xfrm>
              <a:off x="4032" y="2136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0470" name="Rectangle 102"/>
          <p:cNvSpPr>
            <a:spLocks noChangeArrowheads="1"/>
          </p:cNvSpPr>
          <p:nvPr/>
        </p:nvSpPr>
        <p:spPr bwMode="auto">
          <a:xfrm>
            <a:off x="5791200" y="3232150"/>
            <a:ext cx="962025" cy="12636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03"/>
          <p:cNvGrpSpPr>
            <a:grpSpLocks/>
          </p:cNvGrpSpPr>
          <p:nvPr/>
        </p:nvGrpSpPr>
        <p:grpSpPr bwMode="auto">
          <a:xfrm>
            <a:off x="5949950" y="2901950"/>
            <a:ext cx="749300" cy="1130300"/>
            <a:chOff x="3748" y="1828"/>
            <a:chExt cx="472" cy="712"/>
          </a:xfrm>
        </p:grpSpPr>
        <p:sp>
          <p:nvSpPr>
            <p:cNvPr id="1210472" name="AutoShape 104"/>
            <p:cNvSpPr>
              <a:spLocks noChangeArrowheads="1"/>
            </p:cNvSpPr>
            <p:nvPr/>
          </p:nvSpPr>
          <p:spPr bwMode="auto">
            <a:xfrm>
              <a:off x="3811" y="1828"/>
              <a:ext cx="345" cy="712"/>
            </a:xfrm>
            <a:prstGeom prst="roundRect">
              <a:avLst>
                <a:gd name="adj" fmla="val 3914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" name="Group 105"/>
            <p:cNvGrpSpPr>
              <a:grpSpLocks/>
            </p:cNvGrpSpPr>
            <p:nvPr/>
          </p:nvGrpSpPr>
          <p:grpSpPr bwMode="auto">
            <a:xfrm>
              <a:off x="3748" y="1926"/>
              <a:ext cx="56" cy="123"/>
              <a:chOff x="3748" y="1926"/>
              <a:chExt cx="56" cy="123"/>
            </a:xfrm>
          </p:grpSpPr>
          <p:sp>
            <p:nvSpPr>
              <p:cNvPr id="1210474" name="Rectangle 106"/>
              <p:cNvSpPr>
                <a:spLocks noChangeArrowheads="1"/>
              </p:cNvSpPr>
              <p:nvPr/>
            </p:nvSpPr>
            <p:spPr bwMode="auto">
              <a:xfrm>
                <a:off x="3748" y="1926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75" name="Line 107"/>
              <p:cNvSpPr>
                <a:spLocks noChangeShapeType="1"/>
              </p:cNvSpPr>
              <p:nvPr/>
            </p:nvSpPr>
            <p:spPr bwMode="auto">
              <a:xfrm>
                <a:off x="3760" y="19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76" name="Line 108"/>
              <p:cNvSpPr>
                <a:spLocks noChangeShapeType="1"/>
              </p:cNvSpPr>
              <p:nvPr/>
            </p:nvSpPr>
            <p:spPr bwMode="auto">
              <a:xfrm>
                <a:off x="3776" y="19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77" name="Line 109"/>
              <p:cNvSpPr>
                <a:spLocks noChangeShapeType="1"/>
              </p:cNvSpPr>
              <p:nvPr/>
            </p:nvSpPr>
            <p:spPr bwMode="auto">
              <a:xfrm>
                <a:off x="3792" y="19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110"/>
            <p:cNvGrpSpPr>
              <a:grpSpLocks/>
            </p:cNvGrpSpPr>
            <p:nvPr/>
          </p:nvGrpSpPr>
          <p:grpSpPr bwMode="auto">
            <a:xfrm>
              <a:off x="4164" y="1926"/>
              <a:ext cx="56" cy="123"/>
              <a:chOff x="4164" y="1926"/>
              <a:chExt cx="56" cy="123"/>
            </a:xfrm>
          </p:grpSpPr>
          <p:sp>
            <p:nvSpPr>
              <p:cNvPr id="1210479" name="Rectangle 111"/>
              <p:cNvSpPr>
                <a:spLocks noChangeArrowheads="1"/>
              </p:cNvSpPr>
              <p:nvPr/>
            </p:nvSpPr>
            <p:spPr bwMode="auto">
              <a:xfrm>
                <a:off x="4164" y="1926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80" name="Line 112"/>
              <p:cNvSpPr>
                <a:spLocks noChangeShapeType="1"/>
              </p:cNvSpPr>
              <p:nvPr/>
            </p:nvSpPr>
            <p:spPr bwMode="auto">
              <a:xfrm>
                <a:off x="4176" y="19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81" name="Line 113"/>
              <p:cNvSpPr>
                <a:spLocks noChangeShapeType="1"/>
              </p:cNvSpPr>
              <p:nvPr/>
            </p:nvSpPr>
            <p:spPr bwMode="auto">
              <a:xfrm>
                <a:off x="4192" y="19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82" name="Line 114"/>
              <p:cNvSpPr>
                <a:spLocks noChangeShapeType="1"/>
              </p:cNvSpPr>
              <p:nvPr/>
            </p:nvSpPr>
            <p:spPr bwMode="auto">
              <a:xfrm>
                <a:off x="4208" y="1929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115"/>
            <p:cNvGrpSpPr>
              <a:grpSpLocks/>
            </p:cNvGrpSpPr>
            <p:nvPr/>
          </p:nvGrpSpPr>
          <p:grpSpPr bwMode="auto">
            <a:xfrm>
              <a:off x="3748" y="2319"/>
              <a:ext cx="56" cy="123"/>
              <a:chOff x="3748" y="2319"/>
              <a:chExt cx="56" cy="123"/>
            </a:xfrm>
          </p:grpSpPr>
          <p:sp>
            <p:nvSpPr>
              <p:cNvPr id="1210484" name="Rectangle 116"/>
              <p:cNvSpPr>
                <a:spLocks noChangeArrowheads="1"/>
              </p:cNvSpPr>
              <p:nvPr/>
            </p:nvSpPr>
            <p:spPr bwMode="auto">
              <a:xfrm>
                <a:off x="3748" y="2319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85" name="Line 117"/>
              <p:cNvSpPr>
                <a:spLocks noChangeShapeType="1"/>
              </p:cNvSpPr>
              <p:nvPr/>
            </p:nvSpPr>
            <p:spPr bwMode="auto">
              <a:xfrm>
                <a:off x="3760" y="23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86" name="Line 118"/>
              <p:cNvSpPr>
                <a:spLocks noChangeShapeType="1"/>
              </p:cNvSpPr>
              <p:nvPr/>
            </p:nvSpPr>
            <p:spPr bwMode="auto">
              <a:xfrm>
                <a:off x="3776" y="23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87" name="Line 119"/>
              <p:cNvSpPr>
                <a:spLocks noChangeShapeType="1"/>
              </p:cNvSpPr>
              <p:nvPr/>
            </p:nvSpPr>
            <p:spPr bwMode="auto">
              <a:xfrm>
                <a:off x="3792" y="23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120"/>
            <p:cNvGrpSpPr>
              <a:grpSpLocks/>
            </p:cNvGrpSpPr>
            <p:nvPr/>
          </p:nvGrpSpPr>
          <p:grpSpPr bwMode="auto">
            <a:xfrm>
              <a:off x="4164" y="2319"/>
              <a:ext cx="56" cy="123"/>
              <a:chOff x="4164" y="2319"/>
              <a:chExt cx="56" cy="123"/>
            </a:xfrm>
          </p:grpSpPr>
          <p:sp>
            <p:nvSpPr>
              <p:cNvPr id="1210489" name="Rectangle 121"/>
              <p:cNvSpPr>
                <a:spLocks noChangeArrowheads="1"/>
              </p:cNvSpPr>
              <p:nvPr/>
            </p:nvSpPr>
            <p:spPr bwMode="auto">
              <a:xfrm>
                <a:off x="4164" y="2319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90" name="Line 122"/>
              <p:cNvSpPr>
                <a:spLocks noChangeShapeType="1"/>
              </p:cNvSpPr>
              <p:nvPr/>
            </p:nvSpPr>
            <p:spPr bwMode="auto">
              <a:xfrm>
                <a:off x="4176" y="23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91" name="Line 123"/>
              <p:cNvSpPr>
                <a:spLocks noChangeShapeType="1"/>
              </p:cNvSpPr>
              <p:nvPr/>
            </p:nvSpPr>
            <p:spPr bwMode="auto">
              <a:xfrm>
                <a:off x="4192" y="23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492" name="Line 124"/>
              <p:cNvSpPr>
                <a:spLocks noChangeShapeType="1"/>
              </p:cNvSpPr>
              <p:nvPr/>
            </p:nvSpPr>
            <p:spPr bwMode="auto">
              <a:xfrm>
                <a:off x="4208" y="2322"/>
                <a:ext cx="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493" name="Rectangle 125"/>
            <p:cNvSpPr>
              <a:spLocks noChangeArrowheads="1"/>
            </p:cNvSpPr>
            <p:nvPr/>
          </p:nvSpPr>
          <p:spPr bwMode="auto">
            <a:xfrm>
              <a:off x="3848" y="1963"/>
              <a:ext cx="272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94" name="Rectangle 126"/>
            <p:cNvSpPr>
              <a:spLocks noChangeArrowheads="1"/>
            </p:cNvSpPr>
            <p:nvPr/>
          </p:nvSpPr>
          <p:spPr bwMode="auto">
            <a:xfrm>
              <a:off x="3912" y="2127"/>
              <a:ext cx="144" cy="147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95" name="Line 127"/>
            <p:cNvSpPr>
              <a:spLocks noChangeShapeType="1"/>
            </p:cNvSpPr>
            <p:nvPr/>
          </p:nvSpPr>
          <p:spPr bwMode="auto">
            <a:xfrm>
              <a:off x="3840" y="1955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96" name="Line 128"/>
            <p:cNvSpPr>
              <a:spLocks noChangeShapeType="1"/>
            </p:cNvSpPr>
            <p:nvPr/>
          </p:nvSpPr>
          <p:spPr bwMode="auto">
            <a:xfrm flipV="1">
              <a:off x="4064" y="1955"/>
              <a:ext cx="64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97" name="Line 129"/>
            <p:cNvSpPr>
              <a:spLocks noChangeShapeType="1"/>
            </p:cNvSpPr>
            <p:nvPr/>
          </p:nvSpPr>
          <p:spPr bwMode="auto">
            <a:xfrm flipH="1">
              <a:off x="3840" y="2282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498" name="Line 130"/>
            <p:cNvSpPr>
              <a:spLocks noChangeShapeType="1"/>
            </p:cNvSpPr>
            <p:nvPr/>
          </p:nvSpPr>
          <p:spPr bwMode="auto">
            <a:xfrm>
              <a:off x="4064" y="2282"/>
              <a:ext cx="64" cy="1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131"/>
          <p:cNvGrpSpPr>
            <a:grpSpLocks/>
          </p:cNvGrpSpPr>
          <p:nvPr/>
        </p:nvGrpSpPr>
        <p:grpSpPr bwMode="auto">
          <a:xfrm>
            <a:off x="5834063" y="2443163"/>
            <a:ext cx="981075" cy="1131887"/>
            <a:chOff x="3675" y="1539"/>
            <a:chExt cx="618" cy="713"/>
          </a:xfrm>
        </p:grpSpPr>
        <p:sp>
          <p:nvSpPr>
            <p:cNvPr id="1210500" name="AutoShape 132"/>
            <p:cNvSpPr>
              <a:spLocks noChangeArrowheads="1"/>
            </p:cNvSpPr>
            <p:nvPr/>
          </p:nvSpPr>
          <p:spPr bwMode="auto">
            <a:xfrm rot="1440000">
              <a:off x="3812" y="1539"/>
              <a:ext cx="345" cy="713"/>
            </a:xfrm>
            <a:prstGeom prst="roundRect">
              <a:avLst>
                <a:gd name="adj" fmla="val 3914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" name="Group 133"/>
            <p:cNvGrpSpPr>
              <a:grpSpLocks/>
            </p:cNvGrpSpPr>
            <p:nvPr/>
          </p:nvGrpSpPr>
          <p:grpSpPr bwMode="auto">
            <a:xfrm>
              <a:off x="3836" y="1570"/>
              <a:ext cx="76" cy="123"/>
              <a:chOff x="3836" y="1570"/>
              <a:chExt cx="76" cy="123"/>
            </a:xfrm>
          </p:grpSpPr>
          <p:sp>
            <p:nvSpPr>
              <p:cNvPr id="1210502" name="Rectangle 134"/>
              <p:cNvSpPr>
                <a:spLocks noChangeArrowheads="1"/>
              </p:cNvSpPr>
              <p:nvPr/>
            </p:nvSpPr>
            <p:spPr bwMode="auto">
              <a:xfrm rot="1440000">
                <a:off x="3846" y="1570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03" name="Line 135"/>
              <p:cNvSpPr>
                <a:spLocks noChangeShapeType="1"/>
              </p:cNvSpPr>
              <p:nvPr/>
            </p:nvSpPr>
            <p:spPr bwMode="auto">
              <a:xfrm flipH="1">
                <a:off x="3836" y="1572"/>
                <a:ext cx="47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04" name="Line 136"/>
              <p:cNvSpPr>
                <a:spLocks noChangeShapeType="1"/>
              </p:cNvSpPr>
              <p:nvPr/>
            </p:nvSpPr>
            <p:spPr bwMode="auto">
              <a:xfrm flipH="1">
                <a:off x="3850" y="1579"/>
                <a:ext cx="48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05" name="Line 137"/>
              <p:cNvSpPr>
                <a:spLocks noChangeShapeType="1"/>
              </p:cNvSpPr>
              <p:nvPr/>
            </p:nvSpPr>
            <p:spPr bwMode="auto">
              <a:xfrm flipH="1">
                <a:off x="3865" y="1585"/>
                <a:ext cx="47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" name="Group 138"/>
            <p:cNvGrpSpPr>
              <a:grpSpLocks/>
            </p:cNvGrpSpPr>
            <p:nvPr/>
          </p:nvGrpSpPr>
          <p:grpSpPr bwMode="auto">
            <a:xfrm>
              <a:off x="4215" y="1739"/>
              <a:ext cx="78" cy="124"/>
              <a:chOff x="4215" y="1739"/>
              <a:chExt cx="78" cy="124"/>
            </a:xfrm>
          </p:grpSpPr>
          <p:sp>
            <p:nvSpPr>
              <p:cNvPr id="1210507" name="Rectangle 139"/>
              <p:cNvSpPr>
                <a:spLocks noChangeArrowheads="1"/>
              </p:cNvSpPr>
              <p:nvPr/>
            </p:nvSpPr>
            <p:spPr bwMode="auto">
              <a:xfrm rot="1440000">
                <a:off x="4225" y="1739"/>
                <a:ext cx="57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08" name="Line 140"/>
              <p:cNvSpPr>
                <a:spLocks noChangeShapeType="1"/>
              </p:cNvSpPr>
              <p:nvPr/>
            </p:nvSpPr>
            <p:spPr bwMode="auto">
              <a:xfrm flipH="1">
                <a:off x="4215" y="1741"/>
                <a:ext cx="48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09" name="Line 141"/>
              <p:cNvSpPr>
                <a:spLocks noChangeShapeType="1"/>
              </p:cNvSpPr>
              <p:nvPr/>
            </p:nvSpPr>
            <p:spPr bwMode="auto">
              <a:xfrm flipH="1">
                <a:off x="4230" y="1747"/>
                <a:ext cx="48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10" name="Line 142"/>
              <p:cNvSpPr>
                <a:spLocks noChangeShapeType="1"/>
              </p:cNvSpPr>
              <p:nvPr/>
            </p:nvSpPr>
            <p:spPr bwMode="auto">
              <a:xfrm flipH="1">
                <a:off x="4244" y="1754"/>
                <a:ext cx="49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" name="Group 143"/>
            <p:cNvGrpSpPr>
              <a:grpSpLocks/>
            </p:cNvGrpSpPr>
            <p:nvPr/>
          </p:nvGrpSpPr>
          <p:grpSpPr bwMode="auto">
            <a:xfrm>
              <a:off x="3675" y="1929"/>
              <a:ext cx="78" cy="123"/>
              <a:chOff x="3675" y="1929"/>
              <a:chExt cx="78" cy="123"/>
            </a:xfrm>
          </p:grpSpPr>
          <p:sp>
            <p:nvSpPr>
              <p:cNvPr id="1210512" name="Rectangle 144"/>
              <p:cNvSpPr>
                <a:spLocks noChangeArrowheads="1"/>
              </p:cNvSpPr>
              <p:nvPr/>
            </p:nvSpPr>
            <p:spPr bwMode="auto">
              <a:xfrm rot="1440000">
                <a:off x="3686" y="1929"/>
                <a:ext cx="57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13" name="Line 145"/>
              <p:cNvSpPr>
                <a:spLocks noChangeShapeType="1"/>
              </p:cNvSpPr>
              <p:nvPr/>
            </p:nvSpPr>
            <p:spPr bwMode="auto">
              <a:xfrm flipH="1">
                <a:off x="3675" y="1931"/>
                <a:ext cx="49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14" name="Line 146"/>
              <p:cNvSpPr>
                <a:spLocks noChangeShapeType="1"/>
              </p:cNvSpPr>
              <p:nvPr/>
            </p:nvSpPr>
            <p:spPr bwMode="auto">
              <a:xfrm flipH="1">
                <a:off x="3690" y="1938"/>
                <a:ext cx="48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15" name="Line 147"/>
              <p:cNvSpPr>
                <a:spLocks noChangeShapeType="1"/>
              </p:cNvSpPr>
              <p:nvPr/>
            </p:nvSpPr>
            <p:spPr bwMode="auto">
              <a:xfrm flipH="1">
                <a:off x="3705" y="1944"/>
                <a:ext cx="48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" name="Group 148"/>
            <p:cNvGrpSpPr>
              <a:grpSpLocks/>
            </p:cNvGrpSpPr>
            <p:nvPr/>
          </p:nvGrpSpPr>
          <p:grpSpPr bwMode="auto">
            <a:xfrm>
              <a:off x="4056" y="2098"/>
              <a:ext cx="76" cy="124"/>
              <a:chOff x="4056" y="2098"/>
              <a:chExt cx="76" cy="124"/>
            </a:xfrm>
          </p:grpSpPr>
          <p:sp>
            <p:nvSpPr>
              <p:cNvPr id="1210517" name="Rectangle 149"/>
              <p:cNvSpPr>
                <a:spLocks noChangeArrowheads="1"/>
              </p:cNvSpPr>
              <p:nvPr/>
            </p:nvSpPr>
            <p:spPr bwMode="auto">
              <a:xfrm rot="1440000">
                <a:off x="4066" y="2098"/>
                <a:ext cx="57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18" name="Line 150"/>
              <p:cNvSpPr>
                <a:spLocks noChangeShapeType="1"/>
              </p:cNvSpPr>
              <p:nvPr/>
            </p:nvSpPr>
            <p:spPr bwMode="auto">
              <a:xfrm flipH="1">
                <a:off x="4056" y="2100"/>
                <a:ext cx="47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19" name="Line 151"/>
              <p:cNvSpPr>
                <a:spLocks noChangeShapeType="1"/>
              </p:cNvSpPr>
              <p:nvPr/>
            </p:nvSpPr>
            <p:spPr bwMode="auto">
              <a:xfrm flipH="1">
                <a:off x="4070" y="2106"/>
                <a:ext cx="48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20" name="Line 152"/>
              <p:cNvSpPr>
                <a:spLocks noChangeShapeType="1"/>
              </p:cNvSpPr>
              <p:nvPr/>
            </p:nvSpPr>
            <p:spPr bwMode="auto">
              <a:xfrm flipH="1">
                <a:off x="4085" y="2113"/>
                <a:ext cx="47" cy="1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521" name="Rectangle 153"/>
            <p:cNvSpPr>
              <a:spLocks noChangeArrowheads="1"/>
            </p:cNvSpPr>
            <p:nvPr/>
          </p:nvSpPr>
          <p:spPr bwMode="auto">
            <a:xfrm rot="1440000">
              <a:off x="3848" y="1675"/>
              <a:ext cx="272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22" name="Rectangle 154"/>
            <p:cNvSpPr>
              <a:spLocks noChangeArrowheads="1"/>
            </p:cNvSpPr>
            <p:nvPr/>
          </p:nvSpPr>
          <p:spPr bwMode="auto">
            <a:xfrm rot="1440000">
              <a:off x="3905" y="1838"/>
              <a:ext cx="145" cy="14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23" name="Line 155"/>
            <p:cNvSpPr>
              <a:spLocks noChangeShapeType="1"/>
            </p:cNvSpPr>
            <p:nvPr/>
          </p:nvSpPr>
          <p:spPr bwMode="auto">
            <a:xfrm flipH="1">
              <a:off x="3938" y="1628"/>
              <a:ext cx="7" cy="1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24" name="Line 156"/>
            <p:cNvSpPr>
              <a:spLocks noChangeShapeType="1"/>
            </p:cNvSpPr>
            <p:nvPr/>
          </p:nvSpPr>
          <p:spPr bwMode="auto">
            <a:xfrm flipV="1">
              <a:off x="4084" y="1745"/>
              <a:ext cx="125" cy="1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25" name="Line 157"/>
            <p:cNvSpPr>
              <a:spLocks noChangeShapeType="1"/>
            </p:cNvSpPr>
            <p:nvPr/>
          </p:nvSpPr>
          <p:spPr bwMode="auto">
            <a:xfrm flipH="1">
              <a:off x="3759" y="1953"/>
              <a:ext cx="112" cy="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26" name="Line 158"/>
            <p:cNvSpPr>
              <a:spLocks noChangeShapeType="1"/>
            </p:cNvSpPr>
            <p:nvPr/>
          </p:nvSpPr>
          <p:spPr bwMode="auto">
            <a:xfrm>
              <a:off x="4017" y="2018"/>
              <a:ext cx="6" cy="1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59"/>
          <p:cNvGrpSpPr>
            <a:grpSpLocks/>
          </p:cNvGrpSpPr>
          <p:nvPr/>
        </p:nvGrpSpPr>
        <p:grpSpPr bwMode="auto">
          <a:xfrm>
            <a:off x="5913438" y="2281238"/>
            <a:ext cx="1130300" cy="1000125"/>
            <a:chOff x="3725" y="1437"/>
            <a:chExt cx="712" cy="630"/>
          </a:xfrm>
        </p:grpSpPr>
        <p:sp>
          <p:nvSpPr>
            <p:cNvPr id="1210528" name="AutoShape 160"/>
            <p:cNvSpPr>
              <a:spLocks noChangeArrowheads="1"/>
            </p:cNvSpPr>
            <p:nvPr/>
          </p:nvSpPr>
          <p:spPr bwMode="auto">
            <a:xfrm rot="3780000">
              <a:off x="3908" y="1396"/>
              <a:ext cx="346" cy="712"/>
            </a:xfrm>
            <a:prstGeom prst="roundRect">
              <a:avLst>
                <a:gd name="adj" fmla="val 3914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" name="Group 161"/>
            <p:cNvGrpSpPr>
              <a:grpSpLocks/>
            </p:cNvGrpSpPr>
            <p:nvPr/>
          </p:nvGrpSpPr>
          <p:grpSpPr bwMode="auto">
            <a:xfrm>
              <a:off x="4099" y="1437"/>
              <a:ext cx="124" cy="82"/>
              <a:chOff x="4099" y="1437"/>
              <a:chExt cx="124" cy="82"/>
            </a:xfrm>
          </p:grpSpPr>
          <p:sp>
            <p:nvSpPr>
              <p:cNvPr id="1210530" name="Rectangle 162"/>
              <p:cNvSpPr>
                <a:spLocks noChangeArrowheads="1"/>
              </p:cNvSpPr>
              <p:nvPr/>
            </p:nvSpPr>
            <p:spPr bwMode="auto">
              <a:xfrm rot="3780000">
                <a:off x="4133" y="1415"/>
                <a:ext cx="56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31" name="Line 163"/>
              <p:cNvSpPr>
                <a:spLocks noChangeShapeType="1"/>
              </p:cNvSpPr>
              <p:nvPr/>
            </p:nvSpPr>
            <p:spPr bwMode="auto">
              <a:xfrm flipH="1">
                <a:off x="4102" y="1437"/>
                <a:ext cx="103" cy="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32" name="Line 164"/>
              <p:cNvSpPr>
                <a:spLocks noChangeShapeType="1"/>
              </p:cNvSpPr>
              <p:nvPr/>
            </p:nvSpPr>
            <p:spPr bwMode="auto">
              <a:xfrm flipH="1">
                <a:off x="4108" y="1452"/>
                <a:ext cx="105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33" name="Line 165"/>
              <p:cNvSpPr>
                <a:spLocks noChangeShapeType="1"/>
              </p:cNvSpPr>
              <p:nvPr/>
            </p:nvSpPr>
            <p:spPr bwMode="auto">
              <a:xfrm flipH="1">
                <a:off x="4116" y="1465"/>
                <a:ext cx="10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" name="Group 166"/>
            <p:cNvGrpSpPr>
              <a:grpSpLocks/>
            </p:cNvGrpSpPr>
            <p:nvPr/>
          </p:nvGrpSpPr>
          <p:grpSpPr bwMode="auto">
            <a:xfrm>
              <a:off x="4287" y="1807"/>
              <a:ext cx="124" cy="81"/>
              <a:chOff x="4287" y="1807"/>
              <a:chExt cx="124" cy="81"/>
            </a:xfrm>
          </p:grpSpPr>
          <p:sp>
            <p:nvSpPr>
              <p:cNvPr id="1210535" name="Rectangle 167"/>
              <p:cNvSpPr>
                <a:spLocks noChangeArrowheads="1"/>
              </p:cNvSpPr>
              <p:nvPr/>
            </p:nvSpPr>
            <p:spPr bwMode="auto">
              <a:xfrm rot="3780000">
                <a:off x="4320" y="1786"/>
                <a:ext cx="58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36" name="Line 168"/>
              <p:cNvSpPr>
                <a:spLocks noChangeShapeType="1"/>
              </p:cNvSpPr>
              <p:nvPr/>
            </p:nvSpPr>
            <p:spPr bwMode="auto">
              <a:xfrm flipH="1">
                <a:off x="4290" y="1807"/>
                <a:ext cx="104" cy="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37" name="Line 169"/>
              <p:cNvSpPr>
                <a:spLocks noChangeShapeType="1"/>
              </p:cNvSpPr>
              <p:nvPr/>
            </p:nvSpPr>
            <p:spPr bwMode="auto">
              <a:xfrm flipH="1">
                <a:off x="4298" y="1821"/>
                <a:ext cx="104" cy="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38" name="Line 170"/>
              <p:cNvSpPr>
                <a:spLocks noChangeShapeType="1"/>
              </p:cNvSpPr>
              <p:nvPr/>
            </p:nvSpPr>
            <p:spPr bwMode="auto">
              <a:xfrm flipH="1">
                <a:off x="4304" y="1836"/>
                <a:ext cx="105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0" name="Group 171"/>
            <p:cNvGrpSpPr>
              <a:grpSpLocks/>
            </p:cNvGrpSpPr>
            <p:nvPr/>
          </p:nvGrpSpPr>
          <p:grpSpPr bwMode="auto">
            <a:xfrm>
              <a:off x="3750" y="1616"/>
              <a:ext cx="123" cy="81"/>
              <a:chOff x="3750" y="1616"/>
              <a:chExt cx="123" cy="81"/>
            </a:xfrm>
          </p:grpSpPr>
          <p:sp>
            <p:nvSpPr>
              <p:cNvPr id="1210540" name="Rectangle 172"/>
              <p:cNvSpPr>
                <a:spLocks noChangeArrowheads="1"/>
              </p:cNvSpPr>
              <p:nvPr/>
            </p:nvSpPr>
            <p:spPr bwMode="auto">
              <a:xfrm rot="3780000">
                <a:off x="3783" y="1594"/>
                <a:ext cx="57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41" name="Line 173"/>
              <p:cNvSpPr>
                <a:spLocks noChangeShapeType="1"/>
              </p:cNvSpPr>
              <p:nvPr/>
            </p:nvSpPr>
            <p:spPr bwMode="auto">
              <a:xfrm flipH="1">
                <a:off x="3751" y="1616"/>
                <a:ext cx="105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42" name="Line 174"/>
              <p:cNvSpPr>
                <a:spLocks noChangeShapeType="1"/>
              </p:cNvSpPr>
              <p:nvPr/>
            </p:nvSpPr>
            <p:spPr bwMode="auto">
              <a:xfrm flipH="1">
                <a:off x="3758" y="1630"/>
                <a:ext cx="104" cy="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43" name="Line 175"/>
              <p:cNvSpPr>
                <a:spLocks noChangeShapeType="1"/>
              </p:cNvSpPr>
              <p:nvPr/>
            </p:nvSpPr>
            <p:spPr bwMode="auto">
              <a:xfrm flipH="1">
                <a:off x="3766" y="1644"/>
                <a:ext cx="104" cy="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1" name="Group 176"/>
            <p:cNvGrpSpPr>
              <a:grpSpLocks/>
            </p:cNvGrpSpPr>
            <p:nvPr/>
          </p:nvGrpSpPr>
          <p:grpSpPr bwMode="auto">
            <a:xfrm>
              <a:off x="3939" y="1985"/>
              <a:ext cx="124" cy="82"/>
              <a:chOff x="3939" y="1985"/>
              <a:chExt cx="124" cy="82"/>
            </a:xfrm>
          </p:grpSpPr>
          <p:sp>
            <p:nvSpPr>
              <p:cNvPr id="1210545" name="Rectangle 177"/>
              <p:cNvSpPr>
                <a:spLocks noChangeArrowheads="1"/>
              </p:cNvSpPr>
              <p:nvPr/>
            </p:nvSpPr>
            <p:spPr bwMode="auto">
              <a:xfrm rot="3780000">
                <a:off x="3972" y="1965"/>
                <a:ext cx="57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46" name="Line 178"/>
              <p:cNvSpPr>
                <a:spLocks noChangeShapeType="1"/>
              </p:cNvSpPr>
              <p:nvPr/>
            </p:nvSpPr>
            <p:spPr bwMode="auto">
              <a:xfrm flipH="1">
                <a:off x="3940" y="1985"/>
                <a:ext cx="104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47" name="Line 179"/>
              <p:cNvSpPr>
                <a:spLocks noChangeShapeType="1"/>
              </p:cNvSpPr>
              <p:nvPr/>
            </p:nvSpPr>
            <p:spPr bwMode="auto">
              <a:xfrm flipH="1">
                <a:off x="3947" y="2000"/>
                <a:ext cx="105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48" name="Line 180"/>
              <p:cNvSpPr>
                <a:spLocks noChangeShapeType="1"/>
              </p:cNvSpPr>
              <p:nvPr/>
            </p:nvSpPr>
            <p:spPr bwMode="auto">
              <a:xfrm flipH="1">
                <a:off x="3955" y="2014"/>
                <a:ext cx="103" cy="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549" name="Rectangle 181"/>
            <p:cNvSpPr>
              <a:spLocks noChangeArrowheads="1"/>
            </p:cNvSpPr>
            <p:nvPr/>
          </p:nvSpPr>
          <p:spPr bwMode="auto">
            <a:xfrm rot="3780000">
              <a:off x="3944" y="1531"/>
              <a:ext cx="272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50" name="Rectangle 182"/>
            <p:cNvSpPr>
              <a:spLocks noChangeArrowheads="1"/>
            </p:cNvSpPr>
            <p:nvPr/>
          </p:nvSpPr>
          <p:spPr bwMode="auto">
            <a:xfrm rot="3780000">
              <a:off x="3993" y="1686"/>
              <a:ext cx="145" cy="14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51" name="Line 183"/>
            <p:cNvSpPr>
              <a:spLocks noChangeShapeType="1"/>
            </p:cNvSpPr>
            <p:nvPr/>
          </p:nvSpPr>
          <p:spPr bwMode="auto">
            <a:xfrm flipH="1">
              <a:off x="4102" y="1519"/>
              <a:ext cx="116" cy="13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52" name="Line 184"/>
            <p:cNvSpPr>
              <a:spLocks noChangeShapeType="1"/>
            </p:cNvSpPr>
            <p:nvPr/>
          </p:nvSpPr>
          <p:spPr bwMode="auto">
            <a:xfrm flipV="1">
              <a:off x="4174" y="1776"/>
              <a:ext cx="176" cy="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53" name="Line 185"/>
            <p:cNvSpPr>
              <a:spLocks noChangeShapeType="1"/>
            </p:cNvSpPr>
            <p:nvPr/>
          </p:nvSpPr>
          <p:spPr bwMode="auto">
            <a:xfrm flipH="1">
              <a:off x="3810" y="1725"/>
              <a:ext cx="14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54" name="Line 186"/>
            <p:cNvSpPr>
              <a:spLocks noChangeShapeType="1"/>
            </p:cNvSpPr>
            <p:nvPr/>
          </p:nvSpPr>
          <p:spPr bwMode="auto">
            <a:xfrm flipH="1">
              <a:off x="3942" y="1868"/>
              <a:ext cx="87" cy="1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2" name="Group 187"/>
          <p:cNvGrpSpPr>
            <a:grpSpLocks/>
          </p:cNvGrpSpPr>
          <p:nvPr/>
        </p:nvGrpSpPr>
        <p:grpSpPr bwMode="auto">
          <a:xfrm>
            <a:off x="6142038" y="2238375"/>
            <a:ext cx="1130300" cy="782638"/>
            <a:chOff x="3869" y="1410"/>
            <a:chExt cx="712" cy="493"/>
          </a:xfrm>
        </p:grpSpPr>
        <p:sp>
          <p:nvSpPr>
            <p:cNvPr id="1210556" name="AutoShape 188"/>
            <p:cNvSpPr>
              <a:spLocks noChangeArrowheads="1"/>
            </p:cNvSpPr>
            <p:nvPr/>
          </p:nvSpPr>
          <p:spPr bwMode="auto">
            <a:xfrm rot="5220000">
              <a:off x="4052" y="1300"/>
              <a:ext cx="346" cy="712"/>
            </a:xfrm>
            <a:prstGeom prst="roundRect">
              <a:avLst>
                <a:gd name="adj" fmla="val 3914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3" name="Group 189"/>
            <p:cNvGrpSpPr>
              <a:grpSpLocks/>
            </p:cNvGrpSpPr>
            <p:nvPr/>
          </p:nvGrpSpPr>
          <p:grpSpPr bwMode="auto">
            <a:xfrm>
              <a:off x="4347" y="1410"/>
              <a:ext cx="125" cy="56"/>
              <a:chOff x="4347" y="1410"/>
              <a:chExt cx="125" cy="56"/>
            </a:xfrm>
          </p:grpSpPr>
          <p:sp>
            <p:nvSpPr>
              <p:cNvPr id="1210558" name="Rectangle 190"/>
              <p:cNvSpPr>
                <a:spLocks noChangeArrowheads="1"/>
              </p:cNvSpPr>
              <p:nvPr/>
            </p:nvSpPr>
            <p:spPr bwMode="auto">
              <a:xfrm rot="5220000">
                <a:off x="4382" y="1375"/>
                <a:ext cx="56" cy="125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59" name="Line 191"/>
              <p:cNvSpPr>
                <a:spLocks noChangeShapeType="1"/>
              </p:cNvSpPr>
              <p:nvPr/>
            </p:nvSpPr>
            <p:spPr bwMode="auto">
              <a:xfrm flipH="1">
                <a:off x="4351" y="1419"/>
                <a:ext cx="115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60" name="Line 192"/>
              <p:cNvSpPr>
                <a:spLocks noChangeShapeType="1"/>
              </p:cNvSpPr>
              <p:nvPr/>
            </p:nvSpPr>
            <p:spPr bwMode="auto">
              <a:xfrm flipH="1">
                <a:off x="4351" y="1436"/>
                <a:ext cx="117" cy="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61" name="Line 193"/>
              <p:cNvSpPr>
                <a:spLocks noChangeShapeType="1"/>
              </p:cNvSpPr>
              <p:nvPr/>
            </p:nvSpPr>
            <p:spPr bwMode="auto">
              <a:xfrm flipH="1">
                <a:off x="4352" y="1450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4" name="Group 194"/>
            <p:cNvGrpSpPr>
              <a:grpSpLocks/>
            </p:cNvGrpSpPr>
            <p:nvPr/>
          </p:nvGrpSpPr>
          <p:grpSpPr bwMode="auto">
            <a:xfrm>
              <a:off x="4369" y="1824"/>
              <a:ext cx="124" cy="58"/>
              <a:chOff x="4369" y="1824"/>
              <a:chExt cx="124" cy="58"/>
            </a:xfrm>
          </p:grpSpPr>
          <p:sp>
            <p:nvSpPr>
              <p:cNvPr id="1210563" name="Rectangle 195"/>
              <p:cNvSpPr>
                <a:spLocks noChangeArrowheads="1"/>
              </p:cNvSpPr>
              <p:nvPr/>
            </p:nvSpPr>
            <p:spPr bwMode="auto">
              <a:xfrm rot="5220000">
                <a:off x="4402" y="1791"/>
                <a:ext cx="58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64" name="Line 196"/>
              <p:cNvSpPr>
                <a:spLocks noChangeShapeType="1"/>
              </p:cNvSpPr>
              <p:nvPr/>
            </p:nvSpPr>
            <p:spPr bwMode="auto">
              <a:xfrm flipH="1">
                <a:off x="4372" y="1834"/>
                <a:ext cx="117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65" name="Line 197"/>
              <p:cNvSpPr>
                <a:spLocks noChangeShapeType="1"/>
              </p:cNvSpPr>
              <p:nvPr/>
            </p:nvSpPr>
            <p:spPr bwMode="auto">
              <a:xfrm flipH="1">
                <a:off x="4374" y="1850"/>
                <a:ext cx="116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66" name="Line 198"/>
              <p:cNvSpPr>
                <a:spLocks noChangeShapeType="1"/>
              </p:cNvSpPr>
              <p:nvPr/>
            </p:nvSpPr>
            <p:spPr bwMode="auto">
              <a:xfrm flipH="1">
                <a:off x="4373" y="1866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5" name="Group 199"/>
            <p:cNvGrpSpPr>
              <a:grpSpLocks/>
            </p:cNvGrpSpPr>
            <p:nvPr/>
          </p:nvGrpSpPr>
          <p:grpSpPr bwMode="auto">
            <a:xfrm>
              <a:off x="3956" y="1431"/>
              <a:ext cx="123" cy="56"/>
              <a:chOff x="3956" y="1431"/>
              <a:chExt cx="123" cy="56"/>
            </a:xfrm>
          </p:grpSpPr>
          <p:sp>
            <p:nvSpPr>
              <p:cNvPr id="1210568" name="Rectangle 200"/>
              <p:cNvSpPr>
                <a:spLocks noChangeArrowheads="1"/>
              </p:cNvSpPr>
              <p:nvPr/>
            </p:nvSpPr>
            <p:spPr bwMode="auto">
              <a:xfrm rot="5220000">
                <a:off x="3990" y="1397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69" name="Line 201"/>
              <p:cNvSpPr>
                <a:spLocks noChangeShapeType="1"/>
              </p:cNvSpPr>
              <p:nvPr/>
            </p:nvSpPr>
            <p:spPr bwMode="auto">
              <a:xfrm flipH="1">
                <a:off x="3958" y="1440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70" name="Line 202"/>
              <p:cNvSpPr>
                <a:spLocks noChangeShapeType="1"/>
              </p:cNvSpPr>
              <p:nvPr/>
            </p:nvSpPr>
            <p:spPr bwMode="auto">
              <a:xfrm flipH="1">
                <a:off x="3958" y="1455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71" name="Line 203"/>
              <p:cNvSpPr>
                <a:spLocks noChangeShapeType="1"/>
              </p:cNvSpPr>
              <p:nvPr/>
            </p:nvSpPr>
            <p:spPr bwMode="auto">
              <a:xfrm flipH="1">
                <a:off x="3960" y="1472"/>
                <a:ext cx="116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6" name="Group 204"/>
            <p:cNvGrpSpPr>
              <a:grpSpLocks/>
            </p:cNvGrpSpPr>
            <p:nvPr/>
          </p:nvGrpSpPr>
          <p:grpSpPr bwMode="auto">
            <a:xfrm>
              <a:off x="3977" y="1846"/>
              <a:ext cx="125" cy="57"/>
              <a:chOff x="3977" y="1846"/>
              <a:chExt cx="125" cy="57"/>
            </a:xfrm>
          </p:grpSpPr>
          <p:sp>
            <p:nvSpPr>
              <p:cNvPr id="1210573" name="Rectangle 205"/>
              <p:cNvSpPr>
                <a:spLocks noChangeArrowheads="1"/>
              </p:cNvSpPr>
              <p:nvPr/>
            </p:nvSpPr>
            <p:spPr bwMode="auto">
              <a:xfrm rot="5220000">
                <a:off x="4011" y="1812"/>
                <a:ext cx="57" cy="125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74" name="Line 206"/>
              <p:cNvSpPr>
                <a:spLocks noChangeShapeType="1"/>
              </p:cNvSpPr>
              <p:nvPr/>
            </p:nvSpPr>
            <p:spPr bwMode="auto">
              <a:xfrm flipH="1">
                <a:off x="3979" y="1854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75" name="Line 207"/>
              <p:cNvSpPr>
                <a:spLocks noChangeShapeType="1"/>
              </p:cNvSpPr>
              <p:nvPr/>
            </p:nvSpPr>
            <p:spPr bwMode="auto">
              <a:xfrm flipH="1">
                <a:off x="3981" y="1871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76" name="Line 208"/>
              <p:cNvSpPr>
                <a:spLocks noChangeShapeType="1"/>
              </p:cNvSpPr>
              <p:nvPr/>
            </p:nvSpPr>
            <p:spPr bwMode="auto">
              <a:xfrm flipH="1">
                <a:off x="3982" y="1886"/>
                <a:ext cx="115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577" name="Rectangle 209"/>
            <p:cNvSpPr>
              <a:spLocks noChangeArrowheads="1"/>
            </p:cNvSpPr>
            <p:nvPr/>
          </p:nvSpPr>
          <p:spPr bwMode="auto">
            <a:xfrm rot="5220000">
              <a:off x="4088" y="1434"/>
              <a:ext cx="273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78" name="Rectangle 210"/>
            <p:cNvSpPr>
              <a:spLocks noChangeArrowheads="1"/>
            </p:cNvSpPr>
            <p:nvPr/>
          </p:nvSpPr>
          <p:spPr bwMode="auto">
            <a:xfrm rot="5220000">
              <a:off x="4135" y="1583"/>
              <a:ext cx="146" cy="14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79" name="Line 211"/>
            <p:cNvSpPr>
              <a:spLocks noChangeShapeType="1"/>
            </p:cNvSpPr>
            <p:nvPr/>
          </p:nvSpPr>
          <p:spPr bwMode="auto">
            <a:xfrm flipH="1">
              <a:off x="4285" y="1499"/>
              <a:ext cx="160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80" name="Line 212"/>
            <p:cNvSpPr>
              <a:spLocks noChangeShapeType="1"/>
            </p:cNvSpPr>
            <p:nvPr/>
          </p:nvSpPr>
          <p:spPr bwMode="auto">
            <a:xfrm>
              <a:off x="4292" y="1733"/>
              <a:ext cx="169" cy="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81" name="Line 213"/>
            <p:cNvSpPr>
              <a:spLocks noChangeShapeType="1"/>
            </p:cNvSpPr>
            <p:nvPr/>
          </p:nvSpPr>
          <p:spPr bwMode="auto">
            <a:xfrm flipH="1" flipV="1">
              <a:off x="3987" y="1524"/>
              <a:ext cx="135" cy="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582" name="Line 214"/>
            <p:cNvSpPr>
              <a:spLocks noChangeShapeType="1"/>
            </p:cNvSpPr>
            <p:nvPr/>
          </p:nvSpPr>
          <p:spPr bwMode="auto">
            <a:xfrm flipH="1">
              <a:off x="4003" y="1741"/>
              <a:ext cx="127" cy="7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7" name="Group 215"/>
          <p:cNvGrpSpPr>
            <a:grpSpLocks/>
          </p:cNvGrpSpPr>
          <p:nvPr/>
        </p:nvGrpSpPr>
        <p:grpSpPr bwMode="auto">
          <a:xfrm>
            <a:off x="6751638" y="2238375"/>
            <a:ext cx="1130300" cy="782638"/>
            <a:chOff x="4253" y="1410"/>
            <a:chExt cx="712" cy="493"/>
          </a:xfrm>
        </p:grpSpPr>
        <p:sp>
          <p:nvSpPr>
            <p:cNvPr id="1210584" name="AutoShape 216"/>
            <p:cNvSpPr>
              <a:spLocks noChangeArrowheads="1"/>
            </p:cNvSpPr>
            <p:nvPr/>
          </p:nvSpPr>
          <p:spPr bwMode="auto">
            <a:xfrm rot="5220000">
              <a:off x="4436" y="1300"/>
              <a:ext cx="346" cy="712"/>
            </a:xfrm>
            <a:prstGeom prst="roundRect">
              <a:avLst>
                <a:gd name="adj" fmla="val 3914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8" name="Group 217"/>
            <p:cNvGrpSpPr>
              <a:grpSpLocks/>
            </p:cNvGrpSpPr>
            <p:nvPr/>
          </p:nvGrpSpPr>
          <p:grpSpPr bwMode="auto">
            <a:xfrm>
              <a:off x="4731" y="1410"/>
              <a:ext cx="125" cy="56"/>
              <a:chOff x="4731" y="1410"/>
              <a:chExt cx="125" cy="56"/>
            </a:xfrm>
          </p:grpSpPr>
          <p:sp>
            <p:nvSpPr>
              <p:cNvPr id="1210586" name="Rectangle 218"/>
              <p:cNvSpPr>
                <a:spLocks noChangeArrowheads="1"/>
              </p:cNvSpPr>
              <p:nvPr/>
            </p:nvSpPr>
            <p:spPr bwMode="auto">
              <a:xfrm rot="5220000">
                <a:off x="4766" y="1375"/>
                <a:ext cx="56" cy="125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87" name="Line 219"/>
              <p:cNvSpPr>
                <a:spLocks noChangeShapeType="1"/>
              </p:cNvSpPr>
              <p:nvPr/>
            </p:nvSpPr>
            <p:spPr bwMode="auto">
              <a:xfrm flipH="1">
                <a:off x="4735" y="1419"/>
                <a:ext cx="115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88" name="Line 220"/>
              <p:cNvSpPr>
                <a:spLocks noChangeShapeType="1"/>
              </p:cNvSpPr>
              <p:nvPr/>
            </p:nvSpPr>
            <p:spPr bwMode="auto">
              <a:xfrm flipH="1">
                <a:off x="4735" y="1436"/>
                <a:ext cx="117" cy="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89" name="Line 221"/>
              <p:cNvSpPr>
                <a:spLocks noChangeShapeType="1"/>
              </p:cNvSpPr>
              <p:nvPr/>
            </p:nvSpPr>
            <p:spPr bwMode="auto">
              <a:xfrm flipH="1">
                <a:off x="4736" y="1450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9" name="Group 222"/>
            <p:cNvGrpSpPr>
              <a:grpSpLocks/>
            </p:cNvGrpSpPr>
            <p:nvPr/>
          </p:nvGrpSpPr>
          <p:grpSpPr bwMode="auto">
            <a:xfrm>
              <a:off x="4753" y="1824"/>
              <a:ext cx="124" cy="58"/>
              <a:chOff x="4753" y="1824"/>
              <a:chExt cx="124" cy="58"/>
            </a:xfrm>
          </p:grpSpPr>
          <p:sp>
            <p:nvSpPr>
              <p:cNvPr id="1210591" name="Rectangle 223"/>
              <p:cNvSpPr>
                <a:spLocks noChangeArrowheads="1"/>
              </p:cNvSpPr>
              <p:nvPr/>
            </p:nvSpPr>
            <p:spPr bwMode="auto">
              <a:xfrm rot="5220000">
                <a:off x="4786" y="1791"/>
                <a:ext cx="58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92" name="Line 224"/>
              <p:cNvSpPr>
                <a:spLocks noChangeShapeType="1"/>
              </p:cNvSpPr>
              <p:nvPr/>
            </p:nvSpPr>
            <p:spPr bwMode="auto">
              <a:xfrm flipH="1">
                <a:off x="4756" y="1834"/>
                <a:ext cx="117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93" name="Line 225"/>
              <p:cNvSpPr>
                <a:spLocks noChangeShapeType="1"/>
              </p:cNvSpPr>
              <p:nvPr/>
            </p:nvSpPr>
            <p:spPr bwMode="auto">
              <a:xfrm flipH="1">
                <a:off x="4758" y="1850"/>
                <a:ext cx="116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94" name="Line 226"/>
              <p:cNvSpPr>
                <a:spLocks noChangeShapeType="1"/>
              </p:cNvSpPr>
              <p:nvPr/>
            </p:nvSpPr>
            <p:spPr bwMode="auto">
              <a:xfrm flipH="1">
                <a:off x="4757" y="1866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0" name="Group 227"/>
            <p:cNvGrpSpPr>
              <a:grpSpLocks/>
            </p:cNvGrpSpPr>
            <p:nvPr/>
          </p:nvGrpSpPr>
          <p:grpSpPr bwMode="auto">
            <a:xfrm>
              <a:off x="4340" y="1431"/>
              <a:ext cx="123" cy="56"/>
              <a:chOff x="4340" y="1431"/>
              <a:chExt cx="123" cy="56"/>
            </a:xfrm>
          </p:grpSpPr>
          <p:sp>
            <p:nvSpPr>
              <p:cNvPr id="1210596" name="Rectangle 228"/>
              <p:cNvSpPr>
                <a:spLocks noChangeArrowheads="1"/>
              </p:cNvSpPr>
              <p:nvPr/>
            </p:nvSpPr>
            <p:spPr bwMode="auto">
              <a:xfrm rot="5220000">
                <a:off x="4374" y="1397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97" name="Line 229"/>
              <p:cNvSpPr>
                <a:spLocks noChangeShapeType="1"/>
              </p:cNvSpPr>
              <p:nvPr/>
            </p:nvSpPr>
            <p:spPr bwMode="auto">
              <a:xfrm flipH="1">
                <a:off x="4342" y="1440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98" name="Line 230"/>
              <p:cNvSpPr>
                <a:spLocks noChangeShapeType="1"/>
              </p:cNvSpPr>
              <p:nvPr/>
            </p:nvSpPr>
            <p:spPr bwMode="auto">
              <a:xfrm flipH="1">
                <a:off x="4342" y="1455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599" name="Line 231"/>
              <p:cNvSpPr>
                <a:spLocks noChangeShapeType="1"/>
              </p:cNvSpPr>
              <p:nvPr/>
            </p:nvSpPr>
            <p:spPr bwMode="auto">
              <a:xfrm flipH="1">
                <a:off x="4344" y="1472"/>
                <a:ext cx="116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1" name="Group 232"/>
            <p:cNvGrpSpPr>
              <a:grpSpLocks/>
            </p:cNvGrpSpPr>
            <p:nvPr/>
          </p:nvGrpSpPr>
          <p:grpSpPr bwMode="auto">
            <a:xfrm>
              <a:off x="4361" y="1846"/>
              <a:ext cx="125" cy="57"/>
              <a:chOff x="4361" y="1846"/>
              <a:chExt cx="125" cy="57"/>
            </a:xfrm>
          </p:grpSpPr>
          <p:sp>
            <p:nvSpPr>
              <p:cNvPr id="1210601" name="Rectangle 233"/>
              <p:cNvSpPr>
                <a:spLocks noChangeArrowheads="1"/>
              </p:cNvSpPr>
              <p:nvPr/>
            </p:nvSpPr>
            <p:spPr bwMode="auto">
              <a:xfrm rot="5220000">
                <a:off x="4395" y="1812"/>
                <a:ext cx="57" cy="125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02" name="Line 234"/>
              <p:cNvSpPr>
                <a:spLocks noChangeShapeType="1"/>
              </p:cNvSpPr>
              <p:nvPr/>
            </p:nvSpPr>
            <p:spPr bwMode="auto">
              <a:xfrm flipH="1">
                <a:off x="4363" y="1854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03" name="Line 235"/>
              <p:cNvSpPr>
                <a:spLocks noChangeShapeType="1"/>
              </p:cNvSpPr>
              <p:nvPr/>
            </p:nvSpPr>
            <p:spPr bwMode="auto">
              <a:xfrm flipH="1">
                <a:off x="4365" y="1871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04" name="Line 236"/>
              <p:cNvSpPr>
                <a:spLocks noChangeShapeType="1"/>
              </p:cNvSpPr>
              <p:nvPr/>
            </p:nvSpPr>
            <p:spPr bwMode="auto">
              <a:xfrm flipH="1">
                <a:off x="4366" y="1886"/>
                <a:ext cx="115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605" name="Rectangle 237"/>
            <p:cNvSpPr>
              <a:spLocks noChangeArrowheads="1"/>
            </p:cNvSpPr>
            <p:nvPr/>
          </p:nvSpPr>
          <p:spPr bwMode="auto">
            <a:xfrm rot="5220000">
              <a:off x="4472" y="1434"/>
              <a:ext cx="273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06" name="Rectangle 238"/>
            <p:cNvSpPr>
              <a:spLocks noChangeArrowheads="1"/>
            </p:cNvSpPr>
            <p:nvPr/>
          </p:nvSpPr>
          <p:spPr bwMode="auto">
            <a:xfrm rot="5220000">
              <a:off x="4519" y="1583"/>
              <a:ext cx="146" cy="14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07" name="Line 239"/>
            <p:cNvSpPr>
              <a:spLocks noChangeShapeType="1"/>
            </p:cNvSpPr>
            <p:nvPr/>
          </p:nvSpPr>
          <p:spPr bwMode="auto">
            <a:xfrm flipH="1">
              <a:off x="4669" y="1499"/>
              <a:ext cx="160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08" name="Line 240"/>
            <p:cNvSpPr>
              <a:spLocks noChangeShapeType="1"/>
            </p:cNvSpPr>
            <p:nvPr/>
          </p:nvSpPr>
          <p:spPr bwMode="auto">
            <a:xfrm>
              <a:off x="4676" y="1733"/>
              <a:ext cx="169" cy="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09" name="Line 241"/>
            <p:cNvSpPr>
              <a:spLocks noChangeShapeType="1"/>
            </p:cNvSpPr>
            <p:nvPr/>
          </p:nvSpPr>
          <p:spPr bwMode="auto">
            <a:xfrm flipH="1" flipV="1">
              <a:off x="4371" y="1524"/>
              <a:ext cx="135" cy="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10" name="Line 242"/>
            <p:cNvSpPr>
              <a:spLocks noChangeShapeType="1"/>
            </p:cNvSpPr>
            <p:nvPr/>
          </p:nvSpPr>
          <p:spPr bwMode="auto">
            <a:xfrm flipH="1">
              <a:off x="4387" y="1741"/>
              <a:ext cx="127" cy="7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2" name="Group 243"/>
          <p:cNvGrpSpPr>
            <a:grpSpLocks/>
          </p:cNvGrpSpPr>
          <p:nvPr/>
        </p:nvGrpSpPr>
        <p:grpSpPr bwMode="auto">
          <a:xfrm>
            <a:off x="7285038" y="2238375"/>
            <a:ext cx="1130300" cy="782638"/>
            <a:chOff x="4589" y="1410"/>
            <a:chExt cx="712" cy="493"/>
          </a:xfrm>
        </p:grpSpPr>
        <p:sp>
          <p:nvSpPr>
            <p:cNvPr id="1210612" name="AutoShape 244"/>
            <p:cNvSpPr>
              <a:spLocks noChangeArrowheads="1"/>
            </p:cNvSpPr>
            <p:nvPr/>
          </p:nvSpPr>
          <p:spPr bwMode="auto">
            <a:xfrm rot="5220000">
              <a:off x="4772" y="1300"/>
              <a:ext cx="346" cy="712"/>
            </a:xfrm>
            <a:prstGeom prst="roundRect">
              <a:avLst>
                <a:gd name="adj" fmla="val 3914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3" name="Group 245"/>
            <p:cNvGrpSpPr>
              <a:grpSpLocks/>
            </p:cNvGrpSpPr>
            <p:nvPr/>
          </p:nvGrpSpPr>
          <p:grpSpPr bwMode="auto">
            <a:xfrm>
              <a:off x="5067" y="1410"/>
              <a:ext cx="125" cy="56"/>
              <a:chOff x="5067" y="1410"/>
              <a:chExt cx="125" cy="56"/>
            </a:xfrm>
          </p:grpSpPr>
          <p:sp>
            <p:nvSpPr>
              <p:cNvPr id="1210614" name="Rectangle 246"/>
              <p:cNvSpPr>
                <a:spLocks noChangeArrowheads="1"/>
              </p:cNvSpPr>
              <p:nvPr/>
            </p:nvSpPr>
            <p:spPr bwMode="auto">
              <a:xfrm rot="5220000">
                <a:off x="5102" y="1375"/>
                <a:ext cx="56" cy="125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15" name="Line 247"/>
              <p:cNvSpPr>
                <a:spLocks noChangeShapeType="1"/>
              </p:cNvSpPr>
              <p:nvPr/>
            </p:nvSpPr>
            <p:spPr bwMode="auto">
              <a:xfrm flipH="1">
                <a:off x="5071" y="1419"/>
                <a:ext cx="115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16" name="Line 248"/>
              <p:cNvSpPr>
                <a:spLocks noChangeShapeType="1"/>
              </p:cNvSpPr>
              <p:nvPr/>
            </p:nvSpPr>
            <p:spPr bwMode="auto">
              <a:xfrm flipH="1">
                <a:off x="5071" y="1436"/>
                <a:ext cx="117" cy="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17" name="Line 249"/>
              <p:cNvSpPr>
                <a:spLocks noChangeShapeType="1"/>
              </p:cNvSpPr>
              <p:nvPr/>
            </p:nvSpPr>
            <p:spPr bwMode="auto">
              <a:xfrm flipH="1">
                <a:off x="5072" y="1450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4" name="Group 250"/>
            <p:cNvGrpSpPr>
              <a:grpSpLocks/>
            </p:cNvGrpSpPr>
            <p:nvPr/>
          </p:nvGrpSpPr>
          <p:grpSpPr bwMode="auto">
            <a:xfrm>
              <a:off x="5089" y="1824"/>
              <a:ext cx="124" cy="58"/>
              <a:chOff x="5089" y="1824"/>
              <a:chExt cx="124" cy="58"/>
            </a:xfrm>
          </p:grpSpPr>
          <p:sp>
            <p:nvSpPr>
              <p:cNvPr id="1210619" name="Rectangle 251"/>
              <p:cNvSpPr>
                <a:spLocks noChangeArrowheads="1"/>
              </p:cNvSpPr>
              <p:nvPr/>
            </p:nvSpPr>
            <p:spPr bwMode="auto">
              <a:xfrm rot="5220000">
                <a:off x="5122" y="1791"/>
                <a:ext cx="58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20" name="Line 252"/>
              <p:cNvSpPr>
                <a:spLocks noChangeShapeType="1"/>
              </p:cNvSpPr>
              <p:nvPr/>
            </p:nvSpPr>
            <p:spPr bwMode="auto">
              <a:xfrm flipH="1">
                <a:off x="5092" y="1834"/>
                <a:ext cx="117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21" name="Line 253"/>
              <p:cNvSpPr>
                <a:spLocks noChangeShapeType="1"/>
              </p:cNvSpPr>
              <p:nvPr/>
            </p:nvSpPr>
            <p:spPr bwMode="auto">
              <a:xfrm flipH="1">
                <a:off x="5094" y="1850"/>
                <a:ext cx="116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22" name="Line 254"/>
              <p:cNvSpPr>
                <a:spLocks noChangeShapeType="1"/>
              </p:cNvSpPr>
              <p:nvPr/>
            </p:nvSpPr>
            <p:spPr bwMode="auto">
              <a:xfrm flipH="1">
                <a:off x="5093" y="1866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5" name="Group 255"/>
            <p:cNvGrpSpPr>
              <a:grpSpLocks/>
            </p:cNvGrpSpPr>
            <p:nvPr/>
          </p:nvGrpSpPr>
          <p:grpSpPr bwMode="auto">
            <a:xfrm>
              <a:off x="4676" y="1431"/>
              <a:ext cx="123" cy="56"/>
              <a:chOff x="4676" y="1431"/>
              <a:chExt cx="123" cy="56"/>
            </a:xfrm>
          </p:grpSpPr>
          <p:sp>
            <p:nvSpPr>
              <p:cNvPr id="1210624" name="Rectangle 256"/>
              <p:cNvSpPr>
                <a:spLocks noChangeArrowheads="1"/>
              </p:cNvSpPr>
              <p:nvPr/>
            </p:nvSpPr>
            <p:spPr bwMode="auto">
              <a:xfrm rot="5220000">
                <a:off x="4710" y="1397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25" name="Line 257"/>
              <p:cNvSpPr>
                <a:spLocks noChangeShapeType="1"/>
              </p:cNvSpPr>
              <p:nvPr/>
            </p:nvSpPr>
            <p:spPr bwMode="auto">
              <a:xfrm flipH="1">
                <a:off x="4678" y="1440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26" name="Line 258"/>
              <p:cNvSpPr>
                <a:spLocks noChangeShapeType="1"/>
              </p:cNvSpPr>
              <p:nvPr/>
            </p:nvSpPr>
            <p:spPr bwMode="auto">
              <a:xfrm flipH="1">
                <a:off x="4678" y="1455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27" name="Line 259"/>
              <p:cNvSpPr>
                <a:spLocks noChangeShapeType="1"/>
              </p:cNvSpPr>
              <p:nvPr/>
            </p:nvSpPr>
            <p:spPr bwMode="auto">
              <a:xfrm flipH="1">
                <a:off x="4680" y="1472"/>
                <a:ext cx="116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6" name="Group 260"/>
            <p:cNvGrpSpPr>
              <a:grpSpLocks/>
            </p:cNvGrpSpPr>
            <p:nvPr/>
          </p:nvGrpSpPr>
          <p:grpSpPr bwMode="auto">
            <a:xfrm>
              <a:off x="4697" y="1846"/>
              <a:ext cx="125" cy="57"/>
              <a:chOff x="4697" y="1846"/>
              <a:chExt cx="125" cy="57"/>
            </a:xfrm>
          </p:grpSpPr>
          <p:sp>
            <p:nvSpPr>
              <p:cNvPr id="1210629" name="Rectangle 261"/>
              <p:cNvSpPr>
                <a:spLocks noChangeArrowheads="1"/>
              </p:cNvSpPr>
              <p:nvPr/>
            </p:nvSpPr>
            <p:spPr bwMode="auto">
              <a:xfrm rot="5220000">
                <a:off x="4731" y="1812"/>
                <a:ext cx="57" cy="125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30" name="Line 262"/>
              <p:cNvSpPr>
                <a:spLocks noChangeShapeType="1"/>
              </p:cNvSpPr>
              <p:nvPr/>
            </p:nvSpPr>
            <p:spPr bwMode="auto">
              <a:xfrm flipH="1">
                <a:off x="4699" y="1854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31" name="Line 263"/>
              <p:cNvSpPr>
                <a:spLocks noChangeShapeType="1"/>
              </p:cNvSpPr>
              <p:nvPr/>
            </p:nvSpPr>
            <p:spPr bwMode="auto">
              <a:xfrm flipH="1">
                <a:off x="4701" y="1871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32" name="Line 264"/>
              <p:cNvSpPr>
                <a:spLocks noChangeShapeType="1"/>
              </p:cNvSpPr>
              <p:nvPr/>
            </p:nvSpPr>
            <p:spPr bwMode="auto">
              <a:xfrm flipH="1">
                <a:off x="4702" y="1886"/>
                <a:ext cx="115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633" name="Rectangle 265"/>
            <p:cNvSpPr>
              <a:spLocks noChangeArrowheads="1"/>
            </p:cNvSpPr>
            <p:nvPr/>
          </p:nvSpPr>
          <p:spPr bwMode="auto">
            <a:xfrm rot="5220000">
              <a:off x="4808" y="1434"/>
              <a:ext cx="273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34" name="Rectangle 266"/>
            <p:cNvSpPr>
              <a:spLocks noChangeArrowheads="1"/>
            </p:cNvSpPr>
            <p:nvPr/>
          </p:nvSpPr>
          <p:spPr bwMode="auto">
            <a:xfrm rot="5220000">
              <a:off x="4855" y="1583"/>
              <a:ext cx="146" cy="14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35" name="Line 267"/>
            <p:cNvSpPr>
              <a:spLocks noChangeShapeType="1"/>
            </p:cNvSpPr>
            <p:nvPr/>
          </p:nvSpPr>
          <p:spPr bwMode="auto">
            <a:xfrm flipH="1">
              <a:off x="5005" y="1499"/>
              <a:ext cx="160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36" name="Line 268"/>
            <p:cNvSpPr>
              <a:spLocks noChangeShapeType="1"/>
            </p:cNvSpPr>
            <p:nvPr/>
          </p:nvSpPr>
          <p:spPr bwMode="auto">
            <a:xfrm>
              <a:off x="5012" y="1733"/>
              <a:ext cx="169" cy="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37" name="Line 269"/>
            <p:cNvSpPr>
              <a:spLocks noChangeShapeType="1"/>
            </p:cNvSpPr>
            <p:nvPr/>
          </p:nvSpPr>
          <p:spPr bwMode="auto">
            <a:xfrm flipH="1" flipV="1">
              <a:off x="4707" y="1524"/>
              <a:ext cx="135" cy="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38" name="Line 270"/>
            <p:cNvSpPr>
              <a:spLocks noChangeShapeType="1"/>
            </p:cNvSpPr>
            <p:nvPr/>
          </p:nvSpPr>
          <p:spPr bwMode="auto">
            <a:xfrm flipH="1">
              <a:off x="4723" y="1741"/>
              <a:ext cx="127" cy="7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7" name="Group 271"/>
          <p:cNvGrpSpPr>
            <a:grpSpLocks/>
          </p:cNvGrpSpPr>
          <p:nvPr/>
        </p:nvGrpSpPr>
        <p:grpSpPr bwMode="auto">
          <a:xfrm>
            <a:off x="7742238" y="2314575"/>
            <a:ext cx="1130300" cy="782638"/>
            <a:chOff x="4877" y="1458"/>
            <a:chExt cx="712" cy="493"/>
          </a:xfrm>
        </p:grpSpPr>
        <p:sp>
          <p:nvSpPr>
            <p:cNvPr id="1210640" name="AutoShape 272"/>
            <p:cNvSpPr>
              <a:spLocks noChangeArrowheads="1"/>
            </p:cNvSpPr>
            <p:nvPr/>
          </p:nvSpPr>
          <p:spPr bwMode="auto">
            <a:xfrm rot="5220000">
              <a:off x="5060" y="1348"/>
              <a:ext cx="346" cy="712"/>
            </a:xfrm>
            <a:prstGeom prst="roundRect">
              <a:avLst>
                <a:gd name="adj" fmla="val 3914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8" name="Group 273"/>
            <p:cNvGrpSpPr>
              <a:grpSpLocks/>
            </p:cNvGrpSpPr>
            <p:nvPr/>
          </p:nvGrpSpPr>
          <p:grpSpPr bwMode="auto">
            <a:xfrm>
              <a:off x="5355" y="1458"/>
              <a:ext cx="125" cy="56"/>
              <a:chOff x="5355" y="1458"/>
              <a:chExt cx="125" cy="56"/>
            </a:xfrm>
          </p:grpSpPr>
          <p:sp>
            <p:nvSpPr>
              <p:cNvPr id="1210642" name="Rectangle 274"/>
              <p:cNvSpPr>
                <a:spLocks noChangeArrowheads="1"/>
              </p:cNvSpPr>
              <p:nvPr/>
            </p:nvSpPr>
            <p:spPr bwMode="auto">
              <a:xfrm rot="5220000">
                <a:off x="5390" y="1423"/>
                <a:ext cx="56" cy="125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43" name="Line 275"/>
              <p:cNvSpPr>
                <a:spLocks noChangeShapeType="1"/>
              </p:cNvSpPr>
              <p:nvPr/>
            </p:nvSpPr>
            <p:spPr bwMode="auto">
              <a:xfrm flipH="1">
                <a:off x="5359" y="1467"/>
                <a:ext cx="115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44" name="Line 276"/>
              <p:cNvSpPr>
                <a:spLocks noChangeShapeType="1"/>
              </p:cNvSpPr>
              <p:nvPr/>
            </p:nvSpPr>
            <p:spPr bwMode="auto">
              <a:xfrm flipH="1">
                <a:off x="5359" y="1484"/>
                <a:ext cx="117" cy="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45" name="Line 277"/>
              <p:cNvSpPr>
                <a:spLocks noChangeShapeType="1"/>
              </p:cNvSpPr>
              <p:nvPr/>
            </p:nvSpPr>
            <p:spPr bwMode="auto">
              <a:xfrm flipH="1">
                <a:off x="5360" y="1498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9" name="Group 278"/>
            <p:cNvGrpSpPr>
              <a:grpSpLocks/>
            </p:cNvGrpSpPr>
            <p:nvPr/>
          </p:nvGrpSpPr>
          <p:grpSpPr bwMode="auto">
            <a:xfrm>
              <a:off x="5377" y="1872"/>
              <a:ext cx="124" cy="58"/>
              <a:chOff x="5377" y="1872"/>
              <a:chExt cx="124" cy="58"/>
            </a:xfrm>
          </p:grpSpPr>
          <p:sp>
            <p:nvSpPr>
              <p:cNvPr id="1210647" name="Rectangle 279"/>
              <p:cNvSpPr>
                <a:spLocks noChangeArrowheads="1"/>
              </p:cNvSpPr>
              <p:nvPr/>
            </p:nvSpPr>
            <p:spPr bwMode="auto">
              <a:xfrm rot="5220000">
                <a:off x="5410" y="1839"/>
                <a:ext cx="58" cy="12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48" name="Line 280"/>
              <p:cNvSpPr>
                <a:spLocks noChangeShapeType="1"/>
              </p:cNvSpPr>
              <p:nvPr/>
            </p:nvSpPr>
            <p:spPr bwMode="auto">
              <a:xfrm flipH="1">
                <a:off x="5380" y="1882"/>
                <a:ext cx="117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49" name="Line 281"/>
              <p:cNvSpPr>
                <a:spLocks noChangeShapeType="1"/>
              </p:cNvSpPr>
              <p:nvPr/>
            </p:nvSpPr>
            <p:spPr bwMode="auto">
              <a:xfrm flipH="1">
                <a:off x="5382" y="1898"/>
                <a:ext cx="116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50" name="Line 282"/>
              <p:cNvSpPr>
                <a:spLocks noChangeShapeType="1"/>
              </p:cNvSpPr>
              <p:nvPr/>
            </p:nvSpPr>
            <p:spPr bwMode="auto">
              <a:xfrm flipH="1">
                <a:off x="5381" y="1914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" name="Group 283"/>
            <p:cNvGrpSpPr>
              <a:grpSpLocks/>
            </p:cNvGrpSpPr>
            <p:nvPr/>
          </p:nvGrpSpPr>
          <p:grpSpPr bwMode="auto">
            <a:xfrm>
              <a:off x="4964" y="1479"/>
              <a:ext cx="123" cy="56"/>
              <a:chOff x="4964" y="1479"/>
              <a:chExt cx="123" cy="56"/>
            </a:xfrm>
          </p:grpSpPr>
          <p:sp>
            <p:nvSpPr>
              <p:cNvPr id="1210652" name="Rectangle 284"/>
              <p:cNvSpPr>
                <a:spLocks noChangeArrowheads="1"/>
              </p:cNvSpPr>
              <p:nvPr/>
            </p:nvSpPr>
            <p:spPr bwMode="auto">
              <a:xfrm rot="5220000">
                <a:off x="4998" y="1445"/>
                <a:ext cx="56" cy="12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53" name="Line 285"/>
              <p:cNvSpPr>
                <a:spLocks noChangeShapeType="1"/>
              </p:cNvSpPr>
              <p:nvPr/>
            </p:nvSpPr>
            <p:spPr bwMode="auto">
              <a:xfrm flipH="1">
                <a:off x="4966" y="1488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54" name="Line 286"/>
              <p:cNvSpPr>
                <a:spLocks noChangeShapeType="1"/>
              </p:cNvSpPr>
              <p:nvPr/>
            </p:nvSpPr>
            <p:spPr bwMode="auto">
              <a:xfrm flipH="1">
                <a:off x="4966" y="1503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55" name="Line 287"/>
              <p:cNvSpPr>
                <a:spLocks noChangeShapeType="1"/>
              </p:cNvSpPr>
              <p:nvPr/>
            </p:nvSpPr>
            <p:spPr bwMode="auto">
              <a:xfrm flipH="1">
                <a:off x="4968" y="1520"/>
                <a:ext cx="116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4" name="Group 288"/>
            <p:cNvGrpSpPr>
              <a:grpSpLocks/>
            </p:cNvGrpSpPr>
            <p:nvPr/>
          </p:nvGrpSpPr>
          <p:grpSpPr bwMode="auto">
            <a:xfrm>
              <a:off x="4985" y="1894"/>
              <a:ext cx="125" cy="57"/>
              <a:chOff x="4985" y="1894"/>
              <a:chExt cx="125" cy="57"/>
            </a:xfrm>
          </p:grpSpPr>
          <p:sp>
            <p:nvSpPr>
              <p:cNvPr id="1210657" name="Rectangle 289"/>
              <p:cNvSpPr>
                <a:spLocks noChangeArrowheads="1"/>
              </p:cNvSpPr>
              <p:nvPr/>
            </p:nvSpPr>
            <p:spPr bwMode="auto">
              <a:xfrm rot="5220000">
                <a:off x="5019" y="1860"/>
                <a:ext cx="57" cy="125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58" name="Line 290"/>
              <p:cNvSpPr>
                <a:spLocks noChangeShapeType="1"/>
              </p:cNvSpPr>
              <p:nvPr/>
            </p:nvSpPr>
            <p:spPr bwMode="auto">
              <a:xfrm flipH="1">
                <a:off x="4987" y="1902"/>
                <a:ext cx="117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59" name="Line 291"/>
              <p:cNvSpPr>
                <a:spLocks noChangeShapeType="1"/>
              </p:cNvSpPr>
              <p:nvPr/>
            </p:nvSpPr>
            <p:spPr bwMode="auto">
              <a:xfrm flipH="1">
                <a:off x="4989" y="1919"/>
                <a:ext cx="117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60" name="Line 292"/>
              <p:cNvSpPr>
                <a:spLocks noChangeShapeType="1"/>
              </p:cNvSpPr>
              <p:nvPr/>
            </p:nvSpPr>
            <p:spPr bwMode="auto">
              <a:xfrm flipH="1">
                <a:off x="4990" y="1934"/>
                <a:ext cx="115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661" name="Rectangle 293"/>
            <p:cNvSpPr>
              <a:spLocks noChangeArrowheads="1"/>
            </p:cNvSpPr>
            <p:nvPr/>
          </p:nvSpPr>
          <p:spPr bwMode="auto">
            <a:xfrm rot="5220000">
              <a:off x="5096" y="1482"/>
              <a:ext cx="273" cy="44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62" name="Rectangle 294"/>
            <p:cNvSpPr>
              <a:spLocks noChangeArrowheads="1"/>
            </p:cNvSpPr>
            <p:nvPr/>
          </p:nvSpPr>
          <p:spPr bwMode="auto">
            <a:xfrm rot="5220000">
              <a:off x="5143" y="1631"/>
              <a:ext cx="146" cy="14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63" name="Line 295"/>
            <p:cNvSpPr>
              <a:spLocks noChangeShapeType="1"/>
            </p:cNvSpPr>
            <p:nvPr/>
          </p:nvSpPr>
          <p:spPr bwMode="auto">
            <a:xfrm flipH="1">
              <a:off x="5293" y="1547"/>
              <a:ext cx="160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64" name="Line 296"/>
            <p:cNvSpPr>
              <a:spLocks noChangeShapeType="1"/>
            </p:cNvSpPr>
            <p:nvPr/>
          </p:nvSpPr>
          <p:spPr bwMode="auto">
            <a:xfrm>
              <a:off x="5300" y="1781"/>
              <a:ext cx="169" cy="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65" name="Line 297"/>
            <p:cNvSpPr>
              <a:spLocks noChangeShapeType="1"/>
            </p:cNvSpPr>
            <p:nvPr/>
          </p:nvSpPr>
          <p:spPr bwMode="auto">
            <a:xfrm flipH="1" flipV="1">
              <a:off x="4995" y="1572"/>
              <a:ext cx="135" cy="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66" name="Line 298"/>
            <p:cNvSpPr>
              <a:spLocks noChangeShapeType="1"/>
            </p:cNvSpPr>
            <p:nvPr/>
          </p:nvSpPr>
          <p:spPr bwMode="auto">
            <a:xfrm flipH="1">
              <a:off x="5011" y="1789"/>
              <a:ext cx="127" cy="7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0667" name="Line 299"/>
          <p:cNvSpPr>
            <a:spLocks noChangeShapeType="1"/>
          </p:cNvSpPr>
          <p:nvPr/>
        </p:nvSpPr>
        <p:spPr bwMode="auto">
          <a:xfrm>
            <a:off x="5791200" y="3276600"/>
            <a:ext cx="0" cy="35798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5" name="Group 300"/>
          <p:cNvGrpSpPr>
            <a:grpSpLocks/>
          </p:cNvGrpSpPr>
          <p:nvPr/>
        </p:nvGrpSpPr>
        <p:grpSpPr bwMode="auto">
          <a:xfrm>
            <a:off x="5962650" y="609600"/>
            <a:ext cx="819150" cy="1219200"/>
            <a:chOff x="3756" y="384"/>
            <a:chExt cx="516" cy="768"/>
          </a:xfrm>
        </p:grpSpPr>
        <p:grpSp>
          <p:nvGrpSpPr>
            <p:cNvPr id="346" name="Group 301"/>
            <p:cNvGrpSpPr>
              <a:grpSpLocks/>
            </p:cNvGrpSpPr>
            <p:nvPr/>
          </p:nvGrpSpPr>
          <p:grpSpPr bwMode="auto">
            <a:xfrm>
              <a:off x="3866" y="503"/>
              <a:ext cx="306" cy="299"/>
              <a:chOff x="3866" y="503"/>
              <a:chExt cx="306" cy="299"/>
            </a:xfrm>
          </p:grpSpPr>
          <p:grpSp>
            <p:nvGrpSpPr>
              <p:cNvPr id="347" name="Group 302"/>
              <p:cNvGrpSpPr>
                <a:grpSpLocks/>
              </p:cNvGrpSpPr>
              <p:nvPr/>
            </p:nvGrpSpPr>
            <p:grpSpPr bwMode="auto">
              <a:xfrm>
                <a:off x="3866" y="503"/>
                <a:ext cx="306" cy="90"/>
                <a:chOff x="3866" y="503"/>
                <a:chExt cx="306" cy="90"/>
              </a:xfrm>
            </p:grpSpPr>
            <p:grpSp>
              <p:nvGrpSpPr>
                <p:cNvPr id="348" name="Group 303"/>
                <p:cNvGrpSpPr>
                  <a:grpSpLocks/>
                </p:cNvGrpSpPr>
                <p:nvPr/>
              </p:nvGrpSpPr>
              <p:grpSpPr bwMode="auto">
                <a:xfrm>
                  <a:off x="3866" y="503"/>
                  <a:ext cx="57" cy="90"/>
                  <a:chOff x="3866" y="503"/>
                  <a:chExt cx="57" cy="90"/>
                </a:xfrm>
              </p:grpSpPr>
              <p:sp>
                <p:nvSpPr>
                  <p:cNvPr id="1210672" name="Arc 304"/>
                  <p:cNvSpPr>
                    <a:spLocks/>
                  </p:cNvSpPr>
                  <p:nvPr/>
                </p:nvSpPr>
                <p:spPr bwMode="auto">
                  <a:xfrm>
                    <a:off x="3879" y="507"/>
                    <a:ext cx="42" cy="81"/>
                  </a:xfrm>
                  <a:custGeom>
                    <a:avLst/>
                    <a:gdLst>
                      <a:gd name="G0" fmla="+- 21600 0 0"/>
                      <a:gd name="G1" fmla="+- 21594 0 0"/>
                      <a:gd name="G2" fmla="+- 21600 0 0"/>
                      <a:gd name="T0" fmla="*/ 21600 w 21600"/>
                      <a:gd name="T1" fmla="*/ 43194 h 43194"/>
                      <a:gd name="T2" fmla="*/ 21092 w 21600"/>
                      <a:gd name="T3" fmla="*/ 0 h 43194"/>
                      <a:gd name="T4" fmla="*/ 21600 w 21600"/>
                      <a:gd name="T5" fmla="*/ 21594 h 43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43194" fill="none" extrusionOk="0">
                        <a:moveTo>
                          <a:pt x="21600" y="43194"/>
                        </a:moveTo>
                        <a:cubicBezTo>
                          <a:pt x="9670" y="43194"/>
                          <a:pt x="0" y="33523"/>
                          <a:pt x="0" y="21594"/>
                        </a:cubicBezTo>
                        <a:cubicBezTo>
                          <a:pt x="-1" y="9862"/>
                          <a:pt x="9363" y="275"/>
                          <a:pt x="21091" y="-1"/>
                        </a:cubicBezTo>
                      </a:path>
                      <a:path w="21600" h="43194" stroke="0" extrusionOk="0">
                        <a:moveTo>
                          <a:pt x="21600" y="43194"/>
                        </a:moveTo>
                        <a:cubicBezTo>
                          <a:pt x="9670" y="43194"/>
                          <a:pt x="0" y="33523"/>
                          <a:pt x="0" y="21594"/>
                        </a:cubicBezTo>
                        <a:cubicBezTo>
                          <a:pt x="-1" y="9862"/>
                          <a:pt x="9363" y="275"/>
                          <a:pt x="21091" y="-1"/>
                        </a:cubicBezTo>
                        <a:lnTo>
                          <a:pt x="21600" y="21594"/>
                        </a:lnTo>
                        <a:close/>
                      </a:path>
                    </a:pathLst>
                  </a:custGeom>
                  <a:solidFill>
                    <a:srgbClr val="FF404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0673" name="Freeform 305"/>
                  <p:cNvSpPr>
                    <a:spLocks/>
                  </p:cNvSpPr>
                  <p:nvPr/>
                </p:nvSpPr>
                <p:spPr bwMode="auto">
                  <a:xfrm>
                    <a:off x="3866" y="503"/>
                    <a:ext cx="57" cy="90"/>
                  </a:xfrm>
                  <a:custGeom>
                    <a:avLst/>
                    <a:gdLst/>
                    <a:ahLst/>
                    <a:cxnLst>
                      <a:cxn ang="0">
                        <a:pos x="56" y="0"/>
                      </a:cxn>
                      <a:cxn ang="0">
                        <a:pos x="0" y="0"/>
                      </a:cxn>
                      <a:cxn ang="0">
                        <a:pos x="6" y="1"/>
                      </a:cxn>
                      <a:cxn ang="0">
                        <a:pos x="10" y="2"/>
                      </a:cxn>
                      <a:cxn ang="0">
                        <a:pos x="12" y="3"/>
                      </a:cxn>
                      <a:cxn ang="0">
                        <a:pos x="16" y="5"/>
                      </a:cxn>
                      <a:cxn ang="0">
                        <a:pos x="19" y="6"/>
                      </a:cxn>
                      <a:cxn ang="0">
                        <a:pos x="21" y="8"/>
                      </a:cxn>
                      <a:cxn ang="0">
                        <a:pos x="23" y="10"/>
                      </a:cxn>
                      <a:cxn ang="0">
                        <a:pos x="25" y="12"/>
                      </a:cxn>
                      <a:cxn ang="0">
                        <a:pos x="26" y="14"/>
                      </a:cxn>
                      <a:cxn ang="0">
                        <a:pos x="28" y="16"/>
                      </a:cxn>
                      <a:cxn ang="0">
                        <a:pos x="30" y="19"/>
                      </a:cxn>
                      <a:cxn ang="0">
                        <a:pos x="31" y="21"/>
                      </a:cxn>
                      <a:cxn ang="0">
                        <a:pos x="32" y="24"/>
                      </a:cxn>
                      <a:cxn ang="0">
                        <a:pos x="41" y="53"/>
                      </a:cxn>
                      <a:cxn ang="0">
                        <a:pos x="45" y="65"/>
                      </a:cxn>
                      <a:cxn ang="0">
                        <a:pos x="47" y="73"/>
                      </a:cxn>
                      <a:cxn ang="0">
                        <a:pos x="50" y="81"/>
                      </a:cxn>
                      <a:cxn ang="0">
                        <a:pos x="54" y="89"/>
                      </a:cxn>
                      <a:cxn ang="0">
                        <a:pos x="56" y="89"/>
                      </a:cxn>
                      <a:cxn ang="0">
                        <a:pos x="56" y="0"/>
                      </a:cxn>
                    </a:cxnLst>
                    <a:rect l="0" t="0" r="r" b="b"/>
                    <a:pathLst>
                      <a:path w="57" h="90">
                        <a:moveTo>
                          <a:pt x="56" y="0"/>
                        </a:moveTo>
                        <a:lnTo>
                          <a:pt x="0" y="0"/>
                        </a:lnTo>
                        <a:lnTo>
                          <a:pt x="6" y="1"/>
                        </a:lnTo>
                        <a:lnTo>
                          <a:pt x="10" y="2"/>
                        </a:lnTo>
                        <a:lnTo>
                          <a:pt x="12" y="3"/>
                        </a:lnTo>
                        <a:lnTo>
                          <a:pt x="16" y="5"/>
                        </a:lnTo>
                        <a:lnTo>
                          <a:pt x="19" y="6"/>
                        </a:lnTo>
                        <a:lnTo>
                          <a:pt x="21" y="8"/>
                        </a:lnTo>
                        <a:lnTo>
                          <a:pt x="23" y="10"/>
                        </a:lnTo>
                        <a:lnTo>
                          <a:pt x="25" y="12"/>
                        </a:lnTo>
                        <a:lnTo>
                          <a:pt x="26" y="14"/>
                        </a:lnTo>
                        <a:lnTo>
                          <a:pt x="28" y="16"/>
                        </a:lnTo>
                        <a:lnTo>
                          <a:pt x="30" y="19"/>
                        </a:lnTo>
                        <a:lnTo>
                          <a:pt x="31" y="21"/>
                        </a:lnTo>
                        <a:lnTo>
                          <a:pt x="32" y="24"/>
                        </a:lnTo>
                        <a:lnTo>
                          <a:pt x="41" y="53"/>
                        </a:lnTo>
                        <a:lnTo>
                          <a:pt x="45" y="65"/>
                        </a:lnTo>
                        <a:lnTo>
                          <a:pt x="47" y="73"/>
                        </a:lnTo>
                        <a:lnTo>
                          <a:pt x="50" y="81"/>
                        </a:lnTo>
                        <a:lnTo>
                          <a:pt x="54" y="89"/>
                        </a:lnTo>
                        <a:lnTo>
                          <a:pt x="56" y="89"/>
                        </a:lnTo>
                        <a:lnTo>
                          <a:pt x="56" y="0"/>
                        </a:lnTo>
                      </a:path>
                    </a:pathLst>
                  </a:custGeom>
                  <a:solidFill>
                    <a:srgbClr val="FF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9" name="Group 306"/>
                <p:cNvGrpSpPr>
                  <a:grpSpLocks/>
                </p:cNvGrpSpPr>
                <p:nvPr/>
              </p:nvGrpSpPr>
              <p:grpSpPr bwMode="auto">
                <a:xfrm>
                  <a:off x="4114" y="503"/>
                  <a:ext cx="58" cy="90"/>
                  <a:chOff x="4114" y="503"/>
                  <a:chExt cx="58" cy="90"/>
                </a:xfrm>
              </p:grpSpPr>
              <p:sp>
                <p:nvSpPr>
                  <p:cNvPr id="1210675" name="Arc 307"/>
                  <p:cNvSpPr>
                    <a:spLocks/>
                  </p:cNvSpPr>
                  <p:nvPr/>
                </p:nvSpPr>
                <p:spPr bwMode="auto">
                  <a:xfrm>
                    <a:off x="4116" y="507"/>
                    <a:ext cx="42" cy="8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43200"/>
                      <a:gd name="T2" fmla="*/ 0 w 21600"/>
                      <a:gd name="T3" fmla="*/ 43200 h 43200"/>
                      <a:gd name="T4" fmla="*/ 0 w 21600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432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33529"/>
                          <a:pt x="11929" y="43199"/>
                          <a:pt x="0" y="43200"/>
                        </a:cubicBezTo>
                      </a:path>
                      <a:path w="21600" h="432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33529"/>
                          <a:pt x="11929" y="43199"/>
                          <a:pt x="0" y="432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404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0676" name="Freeform 308"/>
                  <p:cNvSpPr>
                    <a:spLocks/>
                  </p:cNvSpPr>
                  <p:nvPr/>
                </p:nvSpPr>
                <p:spPr bwMode="auto">
                  <a:xfrm>
                    <a:off x="4114" y="503"/>
                    <a:ext cx="58" cy="90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57" y="0"/>
                      </a:cxn>
                      <a:cxn ang="0">
                        <a:pos x="50" y="1"/>
                      </a:cxn>
                      <a:cxn ang="0">
                        <a:pos x="47" y="2"/>
                      </a:cxn>
                      <a:cxn ang="0">
                        <a:pos x="44" y="4"/>
                      </a:cxn>
                      <a:cxn ang="0">
                        <a:pos x="41" y="5"/>
                      </a:cxn>
                      <a:cxn ang="0">
                        <a:pos x="38" y="7"/>
                      </a:cxn>
                      <a:cxn ang="0">
                        <a:pos x="36" y="9"/>
                      </a:cxn>
                      <a:cxn ang="0">
                        <a:pos x="33" y="11"/>
                      </a:cxn>
                      <a:cxn ang="0">
                        <a:pos x="32" y="12"/>
                      </a:cxn>
                      <a:cxn ang="0">
                        <a:pos x="30" y="15"/>
                      </a:cxn>
                      <a:cxn ang="0">
                        <a:pos x="28" y="17"/>
                      </a:cxn>
                      <a:cxn ang="0">
                        <a:pos x="27" y="20"/>
                      </a:cxn>
                      <a:cxn ang="0">
                        <a:pos x="26" y="22"/>
                      </a:cxn>
                      <a:cxn ang="0">
                        <a:pos x="24" y="24"/>
                      </a:cxn>
                      <a:cxn ang="0">
                        <a:pos x="15" y="53"/>
                      </a:cxn>
                      <a:cxn ang="0">
                        <a:pos x="12" y="66"/>
                      </a:cxn>
                      <a:cxn ang="0">
                        <a:pos x="9" y="74"/>
                      </a:cxn>
                      <a:cxn ang="0">
                        <a:pos x="7" y="82"/>
                      </a:cxn>
                      <a:cxn ang="0">
                        <a:pos x="2" y="89"/>
                      </a:cxn>
                      <a:cxn ang="0">
                        <a:pos x="0" y="89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8" h="90">
                        <a:moveTo>
                          <a:pt x="1" y="0"/>
                        </a:moveTo>
                        <a:lnTo>
                          <a:pt x="57" y="0"/>
                        </a:lnTo>
                        <a:lnTo>
                          <a:pt x="50" y="1"/>
                        </a:lnTo>
                        <a:lnTo>
                          <a:pt x="47" y="2"/>
                        </a:lnTo>
                        <a:lnTo>
                          <a:pt x="44" y="4"/>
                        </a:lnTo>
                        <a:lnTo>
                          <a:pt x="41" y="5"/>
                        </a:lnTo>
                        <a:lnTo>
                          <a:pt x="38" y="7"/>
                        </a:lnTo>
                        <a:lnTo>
                          <a:pt x="36" y="9"/>
                        </a:lnTo>
                        <a:lnTo>
                          <a:pt x="33" y="11"/>
                        </a:lnTo>
                        <a:lnTo>
                          <a:pt x="32" y="12"/>
                        </a:lnTo>
                        <a:lnTo>
                          <a:pt x="30" y="15"/>
                        </a:lnTo>
                        <a:lnTo>
                          <a:pt x="28" y="17"/>
                        </a:lnTo>
                        <a:lnTo>
                          <a:pt x="27" y="20"/>
                        </a:lnTo>
                        <a:lnTo>
                          <a:pt x="26" y="22"/>
                        </a:lnTo>
                        <a:lnTo>
                          <a:pt x="24" y="24"/>
                        </a:lnTo>
                        <a:lnTo>
                          <a:pt x="15" y="53"/>
                        </a:lnTo>
                        <a:lnTo>
                          <a:pt x="12" y="66"/>
                        </a:lnTo>
                        <a:lnTo>
                          <a:pt x="9" y="74"/>
                        </a:lnTo>
                        <a:lnTo>
                          <a:pt x="7" y="82"/>
                        </a:lnTo>
                        <a:lnTo>
                          <a:pt x="2" y="89"/>
                        </a:lnTo>
                        <a:lnTo>
                          <a:pt x="0" y="89"/>
                        </a:lnTo>
                        <a:lnTo>
                          <a:pt x="1" y="0"/>
                        </a:lnTo>
                      </a:path>
                    </a:pathLst>
                  </a:custGeom>
                  <a:solidFill>
                    <a:srgbClr val="FF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50" name="Group 309"/>
              <p:cNvGrpSpPr>
                <a:grpSpLocks/>
              </p:cNvGrpSpPr>
              <p:nvPr/>
            </p:nvGrpSpPr>
            <p:grpSpPr bwMode="auto">
              <a:xfrm>
                <a:off x="3866" y="711"/>
                <a:ext cx="306" cy="91"/>
                <a:chOff x="3866" y="711"/>
                <a:chExt cx="306" cy="91"/>
              </a:xfrm>
            </p:grpSpPr>
            <p:grpSp>
              <p:nvGrpSpPr>
                <p:cNvPr id="351" name="Group 310"/>
                <p:cNvGrpSpPr>
                  <a:grpSpLocks/>
                </p:cNvGrpSpPr>
                <p:nvPr/>
              </p:nvGrpSpPr>
              <p:grpSpPr bwMode="auto">
                <a:xfrm>
                  <a:off x="3866" y="711"/>
                  <a:ext cx="57" cy="90"/>
                  <a:chOff x="3866" y="711"/>
                  <a:chExt cx="57" cy="90"/>
                </a:xfrm>
              </p:grpSpPr>
              <p:sp>
                <p:nvSpPr>
                  <p:cNvPr id="1210679" name="Arc 311"/>
                  <p:cNvSpPr>
                    <a:spLocks/>
                  </p:cNvSpPr>
                  <p:nvPr/>
                </p:nvSpPr>
                <p:spPr bwMode="auto">
                  <a:xfrm>
                    <a:off x="3879" y="715"/>
                    <a:ext cx="42" cy="82"/>
                  </a:xfrm>
                  <a:custGeom>
                    <a:avLst/>
                    <a:gdLst>
                      <a:gd name="G0" fmla="+- 21600 0 0"/>
                      <a:gd name="G1" fmla="+- 21594 0 0"/>
                      <a:gd name="G2" fmla="+- 21600 0 0"/>
                      <a:gd name="T0" fmla="*/ 21600 w 21600"/>
                      <a:gd name="T1" fmla="*/ 43194 h 43194"/>
                      <a:gd name="T2" fmla="*/ 21086 w 21600"/>
                      <a:gd name="T3" fmla="*/ 0 h 43194"/>
                      <a:gd name="T4" fmla="*/ 21600 w 21600"/>
                      <a:gd name="T5" fmla="*/ 21594 h 43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43194" fill="none" extrusionOk="0">
                        <a:moveTo>
                          <a:pt x="21600" y="43194"/>
                        </a:moveTo>
                        <a:cubicBezTo>
                          <a:pt x="9670" y="43194"/>
                          <a:pt x="0" y="33523"/>
                          <a:pt x="0" y="21594"/>
                        </a:cubicBezTo>
                        <a:cubicBezTo>
                          <a:pt x="-1" y="9864"/>
                          <a:pt x="9360" y="279"/>
                          <a:pt x="21086" y="0"/>
                        </a:cubicBezTo>
                      </a:path>
                      <a:path w="21600" h="43194" stroke="0" extrusionOk="0">
                        <a:moveTo>
                          <a:pt x="21600" y="43194"/>
                        </a:moveTo>
                        <a:cubicBezTo>
                          <a:pt x="9670" y="43194"/>
                          <a:pt x="0" y="33523"/>
                          <a:pt x="0" y="21594"/>
                        </a:cubicBezTo>
                        <a:cubicBezTo>
                          <a:pt x="-1" y="9864"/>
                          <a:pt x="9360" y="279"/>
                          <a:pt x="21086" y="0"/>
                        </a:cubicBezTo>
                        <a:lnTo>
                          <a:pt x="21600" y="21594"/>
                        </a:lnTo>
                        <a:close/>
                      </a:path>
                    </a:pathLst>
                  </a:custGeom>
                  <a:solidFill>
                    <a:srgbClr val="00A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0680" name="Freeform 312"/>
                  <p:cNvSpPr>
                    <a:spLocks/>
                  </p:cNvSpPr>
                  <p:nvPr/>
                </p:nvSpPr>
                <p:spPr bwMode="auto">
                  <a:xfrm>
                    <a:off x="3866" y="711"/>
                    <a:ext cx="57" cy="90"/>
                  </a:xfrm>
                  <a:custGeom>
                    <a:avLst/>
                    <a:gdLst/>
                    <a:ahLst/>
                    <a:cxnLst>
                      <a:cxn ang="0">
                        <a:pos x="56" y="0"/>
                      </a:cxn>
                      <a:cxn ang="0">
                        <a:pos x="0" y="0"/>
                      </a:cxn>
                      <a:cxn ang="0">
                        <a:pos x="6" y="2"/>
                      </a:cxn>
                      <a:cxn ang="0">
                        <a:pos x="10" y="3"/>
                      </a:cxn>
                      <a:cxn ang="0">
                        <a:pos x="12" y="4"/>
                      </a:cxn>
                      <a:cxn ang="0">
                        <a:pos x="16" y="5"/>
                      </a:cxn>
                      <a:cxn ang="0">
                        <a:pos x="19" y="7"/>
                      </a:cxn>
                      <a:cxn ang="0">
                        <a:pos x="21" y="9"/>
                      </a:cxn>
                      <a:cxn ang="0">
                        <a:pos x="23" y="11"/>
                      </a:cxn>
                      <a:cxn ang="0">
                        <a:pos x="25" y="12"/>
                      </a:cxn>
                      <a:cxn ang="0">
                        <a:pos x="26" y="15"/>
                      </a:cxn>
                      <a:cxn ang="0">
                        <a:pos x="28" y="17"/>
                      </a:cxn>
                      <a:cxn ang="0">
                        <a:pos x="30" y="20"/>
                      </a:cxn>
                      <a:cxn ang="0">
                        <a:pos x="31" y="22"/>
                      </a:cxn>
                      <a:cxn ang="0">
                        <a:pos x="32" y="24"/>
                      </a:cxn>
                      <a:cxn ang="0">
                        <a:pos x="41" y="54"/>
                      </a:cxn>
                      <a:cxn ang="0">
                        <a:pos x="45" y="66"/>
                      </a:cxn>
                      <a:cxn ang="0">
                        <a:pos x="47" y="74"/>
                      </a:cxn>
                      <a:cxn ang="0">
                        <a:pos x="50" y="82"/>
                      </a:cxn>
                      <a:cxn ang="0">
                        <a:pos x="54" y="89"/>
                      </a:cxn>
                      <a:cxn ang="0">
                        <a:pos x="56" y="89"/>
                      </a:cxn>
                      <a:cxn ang="0">
                        <a:pos x="56" y="0"/>
                      </a:cxn>
                    </a:cxnLst>
                    <a:rect l="0" t="0" r="r" b="b"/>
                    <a:pathLst>
                      <a:path w="57" h="90">
                        <a:moveTo>
                          <a:pt x="56" y="0"/>
                        </a:moveTo>
                        <a:lnTo>
                          <a:pt x="0" y="0"/>
                        </a:lnTo>
                        <a:lnTo>
                          <a:pt x="6" y="2"/>
                        </a:lnTo>
                        <a:lnTo>
                          <a:pt x="10" y="3"/>
                        </a:lnTo>
                        <a:lnTo>
                          <a:pt x="12" y="4"/>
                        </a:lnTo>
                        <a:lnTo>
                          <a:pt x="16" y="5"/>
                        </a:lnTo>
                        <a:lnTo>
                          <a:pt x="19" y="7"/>
                        </a:lnTo>
                        <a:lnTo>
                          <a:pt x="21" y="9"/>
                        </a:lnTo>
                        <a:lnTo>
                          <a:pt x="23" y="11"/>
                        </a:lnTo>
                        <a:lnTo>
                          <a:pt x="25" y="12"/>
                        </a:lnTo>
                        <a:lnTo>
                          <a:pt x="26" y="15"/>
                        </a:lnTo>
                        <a:lnTo>
                          <a:pt x="28" y="17"/>
                        </a:lnTo>
                        <a:lnTo>
                          <a:pt x="30" y="20"/>
                        </a:lnTo>
                        <a:lnTo>
                          <a:pt x="31" y="22"/>
                        </a:lnTo>
                        <a:lnTo>
                          <a:pt x="32" y="24"/>
                        </a:lnTo>
                        <a:lnTo>
                          <a:pt x="41" y="54"/>
                        </a:lnTo>
                        <a:lnTo>
                          <a:pt x="45" y="66"/>
                        </a:lnTo>
                        <a:lnTo>
                          <a:pt x="47" y="74"/>
                        </a:lnTo>
                        <a:lnTo>
                          <a:pt x="50" y="82"/>
                        </a:lnTo>
                        <a:lnTo>
                          <a:pt x="54" y="89"/>
                        </a:lnTo>
                        <a:lnTo>
                          <a:pt x="56" y="89"/>
                        </a:lnTo>
                        <a:lnTo>
                          <a:pt x="56" y="0"/>
                        </a:lnTo>
                      </a:path>
                    </a:pathLst>
                  </a:custGeom>
                  <a:solidFill>
                    <a:srgbClr val="FF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10368" name="Group 313"/>
                <p:cNvGrpSpPr>
                  <a:grpSpLocks/>
                </p:cNvGrpSpPr>
                <p:nvPr/>
              </p:nvGrpSpPr>
              <p:grpSpPr bwMode="auto">
                <a:xfrm>
                  <a:off x="4114" y="712"/>
                  <a:ext cx="58" cy="90"/>
                  <a:chOff x="4114" y="712"/>
                  <a:chExt cx="58" cy="90"/>
                </a:xfrm>
              </p:grpSpPr>
              <p:sp>
                <p:nvSpPr>
                  <p:cNvPr id="1210682" name="Arc 314"/>
                  <p:cNvSpPr>
                    <a:spLocks/>
                  </p:cNvSpPr>
                  <p:nvPr/>
                </p:nvSpPr>
                <p:spPr bwMode="auto">
                  <a:xfrm>
                    <a:off x="4116" y="716"/>
                    <a:ext cx="42" cy="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43200"/>
                      <a:gd name="T2" fmla="*/ 0 w 21600"/>
                      <a:gd name="T3" fmla="*/ 43200 h 43200"/>
                      <a:gd name="T4" fmla="*/ 0 w 21600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432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33529"/>
                          <a:pt x="11929" y="43199"/>
                          <a:pt x="0" y="43200"/>
                        </a:cubicBezTo>
                      </a:path>
                      <a:path w="21600" h="432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33529"/>
                          <a:pt x="11929" y="43199"/>
                          <a:pt x="0" y="432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00A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0683" name="Freeform 315"/>
                  <p:cNvSpPr>
                    <a:spLocks/>
                  </p:cNvSpPr>
                  <p:nvPr/>
                </p:nvSpPr>
                <p:spPr bwMode="auto">
                  <a:xfrm>
                    <a:off x="4114" y="712"/>
                    <a:ext cx="58" cy="90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57" y="0"/>
                      </a:cxn>
                      <a:cxn ang="0">
                        <a:pos x="50" y="1"/>
                      </a:cxn>
                      <a:cxn ang="0">
                        <a:pos x="47" y="2"/>
                      </a:cxn>
                      <a:cxn ang="0">
                        <a:pos x="44" y="3"/>
                      </a:cxn>
                      <a:cxn ang="0">
                        <a:pos x="41" y="5"/>
                      </a:cxn>
                      <a:cxn ang="0">
                        <a:pos x="38" y="7"/>
                      </a:cxn>
                      <a:cxn ang="0">
                        <a:pos x="36" y="8"/>
                      </a:cxn>
                      <a:cxn ang="0">
                        <a:pos x="33" y="10"/>
                      </a:cxn>
                      <a:cxn ang="0">
                        <a:pos x="32" y="12"/>
                      </a:cxn>
                      <a:cxn ang="0">
                        <a:pos x="30" y="14"/>
                      </a:cxn>
                      <a:cxn ang="0">
                        <a:pos x="28" y="17"/>
                      </a:cxn>
                      <a:cxn ang="0">
                        <a:pos x="27" y="19"/>
                      </a:cxn>
                      <a:cxn ang="0">
                        <a:pos x="26" y="22"/>
                      </a:cxn>
                      <a:cxn ang="0">
                        <a:pos x="24" y="24"/>
                      </a:cxn>
                      <a:cxn ang="0">
                        <a:pos x="15" y="53"/>
                      </a:cxn>
                      <a:cxn ang="0">
                        <a:pos x="12" y="65"/>
                      </a:cxn>
                      <a:cxn ang="0">
                        <a:pos x="9" y="73"/>
                      </a:cxn>
                      <a:cxn ang="0">
                        <a:pos x="7" y="81"/>
                      </a:cxn>
                      <a:cxn ang="0">
                        <a:pos x="2" y="89"/>
                      </a:cxn>
                      <a:cxn ang="0">
                        <a:pos x="0" y="89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8" h="90">
                        <a:moveTo>
                          <a:pt x="1" y="0"/>
                        </a:moveTo>
                        <a:lnTo>
                          <a:pt x="57" y="0"/>
                        </a:lnTo>
                        <a:lnTo>
                          <a:pt x="50" y="1"/>
                        </a:lnTo>
                        <a:lnTo>
                          <a:pt x="47" y="2"/>
                        </a:lnTo>
                        <a:lnTo>
                          <a:pt x="44" y="3"/>
                        </a:lnTo>
                        <a:lnTo>
                          <a:pt x="41" y="5"/>
                        </a:lnTo>
                        <a:lnTo>
                          <a:pt x="38" y="7"/>
                        </a:lnTo>
                        <a:lnTo>
                          <a:pt x="36" y="8"/>
                        </a:lnTo>
                        <a:lnTo>
                          <a:pt x="33" y="10"/>
                        </a:lnTo>
                        <a:lnTo>
                          <a:pt x="32" y="12"/>
                        </a:lnTo>
                        <a:lnTo>
                          <a:pt x="30" y="14"/>
                        </a:lnTo>
                        <a:lnTo>
                          <a:pt x="28" y="17"/>
                        </a:lnTo>
                        <a:lnTo>
                          <a:pt x="27" y="19"/>
                        </a:lnTo>
                        <a:lnTo>
                          <a:pt x="26" y="22"/>
                        </a:lnTo>
                        <a:lnTo>
                          <a:pt x="24" y="24"/>
                        </a:lnTo>
                        <a:lnTo>
                          <a:pt x="15" y="53"/>
                        </a:lnTo>
                        <a:lnTo>
                          <a:pt x="12" y="65"/>
                        </a:lnTo>
                        <a:lnTo>
                          <a:pt x="9" y="73"/>
                        </a:lnTo>
                        <a:lnTo>
                          <a:pt x="7" y="81"/>
                        </a:lnTo>
                        <a:lnTo>
                          <a:pt x="2" y="89"/>
                        </a:lnTo>
                        <a:lnTo>
                          <a:pt x="0" y="89"/>
                        </a:lnTo>
                        <a:lnTo>
                          <a:pt x="1" y="0"/>
                        </a:lnTo>
                      </a:path>
                    </a:pathLst>
                  </a:custGeom>
                  <a:solidFill>
                    <a:srgbClr val="FF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10369" name="Group 316"/>
              <p:cNvGrpSpPr>
                <a:grpSpLocks/>
              </p:cNvGrpSpPr>
              <p:nvPr/>
            </p:nvGrpSpPr>
            <p:grpSpPr bwMode="auto">
              <a:xfrm>
                <a:off x="3866" y="607"/>
                <a:ext cx="306" cy="90"/>
                <a:chOff x="3866" y="607"/>
                <a:chExt cx="306" cy="90"/>
              </a:xfrm>
            </p:grpSpPr>
            <p:grpSp>
              <p:nvGrpSpPr>
                <p:cNvPr id="1210370" name="Group 317"/>
                <p:cNvGrpSpPr>
                  <a:grpSpLocks/>
                </p:cNvGrpSpPr>
                <p:nvPr/>
              </p:nvGrpSpPr>
              <p:grpSpPr bwMode="auto">
                <a:xfrm>
                  <a:off x="3866" y="607"/>
                  <a:ext cx="57" cy="90"/>
                  <a:chOff x="3866" y="607"/>
                  <a:chExt cx="57" cy="90"/>
                </a:xfrm>
              </p:grpSpPr>
              <p:sp>
                <p:nvSpPr>
                  <p:cNvPr id="1210686" name="Arc 318"/>
                  <p:cNvSpPr>
                    <a:spLocks/>
                  </p:cNvSpPr>
                  <p:nvPr/>
                </p:nvSpPr>
                <p:spPr bwMode="auto">
                  <a:xfrm>
                    <a:off x="3879" y="611"/>
                    <a:ext cx="42" cy="81"/>
                  </a:xfrm>
                  <a:custGeom>
                    <a:avLst/>
                    <a:gdLst>
                      <a:gd name="G0" fmla="+- 21600 0 0"/>
                      <a:gd name="G1" fmla="+- 21594 0 0"/>
                      <a:gd name="G2" fmla="+- 21600 0 0"/>
                      <a:gd name="T0" fmla="*/ 21600 w 21600"/>
                      <a:gd name="T1" fmla="*/ 43194 h 43194"/>
                      <a:gd name="T2" fmla="*/ 21092 w 21600"/>
                      <a:gd name="T3" fmla="*/ 0 h 43194"/>
                      <a:gd name="T4" fmla="*/ 21600 w 21600"/>
                      <a:gd name="T5" fmla="*/ 21594 h 43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43194" fill="none" extrusionOk="0">
                        <a:moveTo>
                          <a:pt x="21600" y="43194"/>
                        </a:moveTo>
                        <a:cubicBezTo>
                          <a:pt x="9670" y="43194"/>
                          <a:pt x="0" y="33523"/>
                          <a:pt x="0" y="21594"/>
                        </a:cubicBezTo>
                        <a:cubicBezTo>
                          <a:pt x="-1" y="9862"/>
                          <a:pt x="9363" y="275"/>
                          <a:pt x="21091" y="-1"/>
                        </a:cubicBezTo>
                      </a:path>
                      <a:path w="21600" h="43194" stroke="0" extrusionOk="0">
                        <a:moveTo>
                          <a:pt x="21600" y="43194"/>
                        </a:moveTo>
                        <a:cubicBezTo>
                          <a:pt x="9670" y="43194"/>
                          <a:pt x="0" y="33523"/>
                          <a:pt x="0" y="21594"/>
                        </a:cubicBezTo>
                        <a:cubicBezTo>
                          <a:pt x="-1" y="9862"/>
                          <a:pt x="9363" y="275"/>
                          <a:pt x="21091" y="-1"/>
                        </a:cubicBezTo>
                        <a:lnTo>
                          <a:pt x="21600" y="21594"/>
                        </a:lnTo>
                        <a:close/>
                      </a:path>
                    </a:pathLst>
                  </a:custGeom>
                  <a:solidFill>
                    <a:srgbClr val="E0E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0687" name="Freeform 319"/>
                  <p:cNvSpPr>
                    <a:spLocks/>
                  </p:cNvSpPr>
                  <p:nvPr/>
                </p:nvSpPr>
                <p:spPr bwMode="auto">
                  <a:xfrm>
                    <a:off x="3866" y="607"/>
                    <a:ext cx="57" cy="90"/>
                  </a:xfrm>
                  <a:custGeom>
                    <a:avLst/>
                    <a:gdLst/>
                    <a:ahLst/>
                    <a:cxnLst>
                      <a:cxn ang="0">
                        <a:pos x="56" y="0"/>
                      </a:cxn>
                      <a:cxn ang="0">
                        <a:pos x="0" y="0"/>
                      </a:cxn>
                      <a:cxn ang="0">
                        <a:pos x="6" y="1"/>
                      </a:cxn>
                      <a:cxn ang="0">
                        <a:pos x="10" y="2"/>
                      </a:cxn>
                      <a:cxn ang="0">
                        <a:pos x="12" y="3"/>
                      </a:cxn>
                      <a:cxn ang="0">
                        <a:pos x="16" y="5"/>
                      </a:cxn>
                      <a:cxn ang="0">
                        <a:pos x="19" y="6"/>
                      </a:cxn>
                      <a:cxn ang="0">
                        <a:pos x="21" y="8"/>
                      </a:cxn>
                      <a:cxn ang="0">
                        <a:pos x="23" y="10"/>
                      </a:cxn>
                      <a:cxn ang="0">
                        <a:pos x="25" y="12"/>
                      </a:cxn>
                      <a:cxn ang="0">
                        <a:pos x="26" y="14"/>
                      </a:cxn>
                      <a:cxn ang="0">
                        <a:pos x="28" y="16"/>
                      </a:cxn>
                      <a:cxn ang="0">
                        <a:pos x="30" y="19"/>
                      </a:cxn>
                      <a:cxn ang="0">
                        <a:pos x="31" y="21"/>
                      </a:cxn>
                      <a:cxn ang="0">
                        <a:pos x="32" y="24"/>
                      </a:cxn>
                      <a:cxn ang="0">
                        <a:pos x="41" y="53"/>
                      </a:cxn>
                      <a:cxn ang="0">
                        <a:pos x="45" y="65"/>
                      </a:cxn>
                      <a:cxn ang="0">
                        <a:pos x="47" y="73"/>
                      </a:cxn>
                      <a:cxn ang="0">
                        <a:pos x="50" y="81"/>
                      </a:cxn>
                      <a:cxn ang="0">
                        <a:pos x="54" y="89"/>
                      </a:cxn>
                      <a:cxn ang="0">
                        <a:pos x="56" y="89"/>
                      </a:cxn>
                      <a:cxn ang="0">
                        <a:pos x="56" y="0"/>
                      </a:cxn>
                    </a:cxnLst>
                    <a:rect l="0" t="0" r="r" b="b"/>
                    <a:pathLst>
                      <a:path w="57" h="90">
                        <a:moveTo>
                          <a:pt x="56" y="0"/>
                        </a:moveTo>
                        <a:lnTo>
                          <a:pt x="0" y="0"/>
                        </a:lnTo>
                        <a:lnTo>
                          <a:pt x="6" y="1"/>
                        </a:lnTo>
                        <a:lnTo>
                          <a:pt x="10" y="2"/>
                        </a:lnTo>
                        <a:lnTo>
                          <a:pt x="12" y="3"/>
                        </a:lnTo>
                        <a:lnTo>
                          <a:pt x="16" y="5"/>
                        </a:lnTo>
                        <a:lnTo>
                          <a:pt x="19" y="6"/>
                        </a:lnTo>
                        <a:lnTo>
                          <a:pt x="21" y="8"/>
                        </a:lnTo>
                        <a:lnTo>
                          <a:pt x="23" y="10"/>
                        </a:lnTo>
                        <a:lnTo>
                          <a:pt x="25" y="12"/>
                        </a:lnTo>
                        <a:lnTo>
                          <a:pt x="26" y="14"/>
                        </a:lnTo>
                        <a:lnTo>
                          <a:pt x="28" y="16"/>
                        </a:lnTo>
                        <a:lnTo>
                          <a:pt x="30" y="19"/>
                        </a:lnTo>
                        <a:lnTo>
                          <a:pt x="31" y="21"/>
                        </a:lnTo>
                        <a:lnTo>
                          <a:pt x="32" y="24"/>
                        </a:lnTo>
                        <a:lnTo>
                          <a:pt x="41" y="53"/>
                        </a:lnTo>
                        <a:lnTo>
                          <a:pt x="45" y="65"/>
                        </a:lnTo>
                        <a:lnTo>
                          <a:pt x="47" y="73"/>
                        </a:lnTo>
                        <a:lnTo>
                          <a:pt x="50" y="81"/>
                        </a:lnTo>
                        <a:lnTo>
                          <a:pt x="54" y="89"/>
                        </a:lnTo>
                        <a:lnTo>
                          <a:pt x="56" y="89"/>
                        </a:lnTo>
                        <a:lnTo>
                          <a:pt x="56" y="0"/>
                        </a:lnTo>
                      </a:path>
                    </a:pathLst>
                  </a:custGeom>
                  <a:solidFill>
                    <a:srgbClr val="FF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10375" name="Group 320"/>
                <p:cNvGrpSpPr>
                  <a:grpSpLocks/>
                </p:cNvGrpSpPr>
                <p:nvPr/>
              </p:nvGrpSpPr>
              <p:grpSpPr bwMode="auto">
                <a:xfrm>
                  <a:off x="4114" y="607"/>
                  <a:ext cx="58" cy="90"/>
                  <a:chOff x="4114" y="607"/>
                  <a:chExt cx="58" cy="90"/>
                </a:xfrm>
              </p:grpSpPr>
              <p:sp>
                <p:nvSpPr>
                  <p:cNvPr id="1210689" name="Arc 321"/>
                  <p:cNvSpPr>
                    <a:spLocks/>
                  </p:cNvSpPr>
                  <p:nvPr/>
                </p:nvSpPr>
                <p:spPr bwMode="auto">
                  <a:xfrm>
                    <a:off x="4116" y="611"/>
                    <a:ext cx="42" cy="8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43200"/>
                      <a:gd name="T2" fmla="*/ 0 w 21600"/>
                      <a:gd name="T3" fmla="*/ 43200 h 43200"/>
                      <a:gd name="T4" fmla="*/ 0 w 21600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432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33529"/>
                          <a:pt x="11929" y="43199"/>
                          <a:pt x="0" y="43200"/>
                        </a:cubicBezTo>
                      </a:path>
                      <a:path w="21600" h="432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33529"/>
                          <a:pt x="11929" y="43199"/>
                          <a:pt x="0" y="432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0E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0690" name="Freeform 322"/>
                  <p:cNvSpPr>
                    <a:spLocks/>
                  </p:cNvSpPr>
                  <p:nvPr/>
                </p:nvSpPr>
                <p:spPr bwMode="auto">
                  <a:xfrm>
                    <a:off x="4114" y="607"/>
                    <a:ext cx="58" cy="90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57" y="0"/>
                      </a:cxn>
                      <a:cxn ang="0">
                        <a:pos x="50" y="1"/>
                      </a:cxn>
                      <a:cxn ang="0">
                        <a:pos x="47" y="2"/>
                      </a:cxn>
                      <a:cxn ang="0">
                        <a:pos x="44" y="4"/>
                      </a:cxn>
                      <a:cxn ang="0">
                        <a:pos x="41" y="5"/>
                      </a:cxn>
                      <a:cxn ang="0">
                        <a:pos x="38" y="7"/>
                      </a:cxn>
                      <a:cxn ang="0">
                        <a:pos x="36" y="9"/>
                      </a:cxn>
                      <a:cxn ang="0">
                        <a:pos x="33" y="11"/>
                      </a:cxn>
                      <a:cxn ang="0">
                        <a:pos x="32" y="12"/>
                      </a:cxn>
                      <a:cxn ang="0">
                        <a:pos x="30" y="15"/>
                      </a:cxn>
                      <a:cxn ang="0">
                        <a:pos x="28" y="17"/>
                      </a:cxn>
                      <a:cxn ang="0">
                        <a:pos x="27" y="20"/>
                      </a:cxn>
                      <a:cxn ang="0">
                        <a:pos x="26" y="22"/>
                      </a:cxn>
                      <a:cxn ang="0">
                        <a:pos x="24" y="24"/>
                      </a:cxn>
                      <a:cxn ang="0">
                        <a:pos x="15" y="53"/>
                      </a:cxn>
                      <a:cxn ang="0">
                        <a:pos x="12" y="66"/>
                      </a:cxn>
                      <a:cxn ang="0">
                        <a:pos x="9" y="74"/>
                      </a:cxn>
                      <a:cxn ang="0">
                        <a:pos x="7" y="82"/>
                      </a:cxn>
                      <a:cxn ang="0">
                        <a:pos x="2" y="89"/>
                      </a:cxn>
                      <a:cxn ang="0">
                        <a:pos x="0" y="89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58" h="90">
                        <a:moveTo>
                          <a:pt x="1" y="0"/>
                        </a:moveTo>
                        <a:lnTo>
                          <a:pt x="57" y="0"/>
                        </a:lnTo>
                        <a:lnTo>
                          <a:pt x="50" y="1"/>
                        </a:lnTo>
                        <a:lnTo>
                          <a:pt x="47" y="2"/>
                        </a:lnTo>
                        <a:lnTo>
                          <a:pt x="44" y="4"/>
                        </a:lnTo>
                        <a:lnTo>
                          <a:pt x="41" y="5"/>
                        </a:lnTo>
                        <a:lnTo>
                          <a:pt x="38" y="7"/>
                        </a:lnTo>
                        <a:lnTo>
                          <a:pt x="36" y="9"/>
                        </a:lnTo>
                        <a:lnTo>
                          <a:pt x="33" y="11"/>
                        </a:lnTo>
                        <a:lnTo>
                          <a:pt x="32" y="12"/>
                        </a:lnTo>
                        <a:lnTo>
                          <a:pt x="30" y="15"/>
                        </a:lnTo>
                        <a:lnTo>
                          <a:pt x="28" y="17"/>
                        </a:lnTo>
                        <a:lnTo>
                          <a:pt x="27" y="20"/>
                        </a:lnTo>
                        <a:lnTo>
                          <a:pt x="26" y="22"/>
                        </a:lnTo>
                        <a:lnTo>
                          <a:pt x="24" y="24"/>
                        </a:lnTo>
                        <a:lnTo>
                          <a:pt x="15" y="53"/>
                        </a:lnTo>
                        <a:lnTo>
                          <a:pt x="12" y="66"/>
                        </a:lnTo>
                        <a:lnTo>
                          <a:pt x="9" y="74"/>
                        </a:lnTo>
                        <a:lnTo>
                          <a:pt x="7" y="82"/>
                        </a:lnTo>
                        <a:lnTo>
                          <a:pt x="2" y="89"/>
                        </a:lnTo>
                        <a:lnTo>
                          <a:pt x="0" y="89"/>
                        </a:lnTo>
                        <a:lnTo>
                          <a:pt x="1" y="0"/>
                        </a:lnTo>
                      </a:path>
                    </a:pathLst>
                  </a:custGeom>
                  <a:solidFill>
                    <a:srgbClr val="FF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210377" name="Group 323"/>
            <p:cNvGrpSpPr>
              <a:grpSpLocks/>
            </p:cNvGrpSpPr>
            <p:nvPr/>
          </p:nvGrpSpPr>
          <p:grpSpPr bwMode="auto">
            <a:xfrm>
              <a:off x="3960" y="432"/>
              <a:ext cx="117" cy="62"/>
              <a:chOff x="3960" y="432"/>
              <a:chExt cx="117" cy="62"/>
            </a:xfrm>
          </p:grpSpPr>
          <p:sp>
            <p:nvSpPr>
              <p:cNvPr id="1210692" name="Freeform 324"/>
              <p:cNvSpPr>
                <a:spLocks/>
              </p:cNvSpPr>
              <p:nvPr/>
            </p:nvSpPr>
            <p:spPr bwMode="auto">
              <a:xfrm>
                <a:off x="3960" y="432"/>
                <a:ext cx="117" cy="62"/>
              </a:xfrm>
              <a:custGeom>
                <a:avLst/>
                <a:gdLst/>
                <a:ahLst/>
                <a:cxnLst>
                  <a:cxn ang="0">
                    <a:pos x="37" y="60"/>
                  </a:cxn>
                  <a:cxn ang="0">
                    <a:pos x="37" y="47"/>
                  </a:cxn>
                  <a:cxn ang="0">
                    <a:pos x="14" y="47"/>
                  </a:cxn>
                  <a:cxn ang="0">
                    <a:pos x="11" y="47"/>
                  </a:cxn>
                  <a:cxn ang="0">
                    <a:pos x="9" y="46"/>
                  </a:cxn>
                  <a:cxn ang="0">
                    <a:pos x="7" y="45"/>
                  </a:cxn>
                  <a:cxn ang="0">
                    <a:pos x="5" y="44"/>
                  </a:cxn>
                  <a:cxn ang="0">
                    <a:pos x="3" y="43"/>
                  </a:cxn>
                  <a:cxn ang="0">
                    <a:pos x="1" y="41"/>
                  </a:cxn>
                  <a:cxn ang="0">
                    <a:pos x="0" y="40"/>
                  </a:cxn>
                  <a:cxn ang="0">
                    <a:pos x="0" y="38"/>
                  </a:cxn>
                  <a:cxn ang="0">
                    <a:pos x="0" y="37"/>
                  </a:cxn>
                  <a:cxn ang="0">
                    <a:pos x="0" y="35"/>
                  </a:cxn>
                  <a:cxn ang="0">
                    <a:pos x="0" y="33"/>
                  </a:cxn>
                  <a:cxn ang="0">
                    <a:pos x="2" y="31"/>
                  </a:cxn>
                  <a:cxn ang="0">
                    <a:pos x="4" y="29"/>
                  </a:cxn>
                  <a:cxn ang="0">
                    <a:pos x="6" y="28"/>
                  </a:cxn>
                  <a:cxn ang="0">
                    <a:pos x="9" y="26"/>
                  </a:cxn>
                  <a:cxn ang="0">
                    <a:pos x="11" y="25"/>
                  </a:cxn>
                  <a:cxn ang="0">
                    <a:pos x="13" y="25"/>
                  </a:cxn>
                  <a:cxn ang="0">
                    <a:pos x="37" y="25"/>
                  </a:cxn>
                  <a:cxn ang="0">
                    <a:pos x="37" y="13"/>
                  </a:cxn>
                  <a:cxn ang="0">
                    <a:pos x="38" y="12"/>
                  </a:cxn>
                  <a:cxn ang="0">
                    <a:pos x="40" y="10"/>
                  </a:cxn>
                  <a:cxn ang="0">
                    <a:pos x="41" y="8"/>
                  </a:cxn>
                  <a:cxn ang="0">
                    <a:pos x="43" y="6"/>
                  </a:cxn>
                  <a:cxn ang="0">
                    <a:pos x="46" y="4"/>
                  </a:cxn>
                  <a:cxn ang="0">
                    <a:pos x="48" y="3"/>
                  </a:cxn>
                  <a:cxn ang="0">
                    <a:pos x="50" y="2"/>
                  </a:cxn>
                  <a:cxn ang="0">
                    <a:pos x="53" y="1"/>
                  </a:cxn>
                  <a:cxn ang="0">
                    <a:pos x="57" y="0"/>
                  </a:cxn>
                  <a:cxn ang="0">
                    <a:pos x="60" y="0"/>
                  </a:cxn>
                  <a:cxn ang="0">
                    <a:pos x="64" y="1"/>
                  </a:cxn>
                  <a:cxn ang="0">
                    <a:pos x="67" y="2"/>
                  </a:cxn>
                  <a:cxn ang="0">
                    <a:pos x="69" y="3"/>
                  </a:cxn>
                  <a:cxn ang="0">
                    <a:pos x="72" y="4"/>
                  </a:cxn>
                  <a:cxn ang="0">
                    <a:pos x="75" y="6"/>
                  </a:cxn>
                  <a:cxn ang="0">
                    <a:pos x="78" y="8"/>
                  </a:cxn>
                  <a:cxn ang="0">
                    <a:pos x="79" y="10"/>
                  </a:cxn>
                  <a:cxn ang="0">
                    <a:pos x="80" y="12"/>
                  </a:cxn>
                  <a:cxn ang="0">
                    <a:pos x="80" y="14"/>
                  </a:cxn>
                  <a:cxn ang="0">
                    <a:pos x="80" y="25"/>
                  </a:cxn>
                  <a:cxn ang="0">
                    <a:pos x="103" y="25"/>
                  </a:cxn>
                  <a:cxn ang="0">
                    <a:pos x="105" y="25"/>
                  </a:cxn>
                  <a:cxn ang="0">
                    <a:pos x="107" y="26"/>
                  </a:cxn>
                  <a:cxn ang="0">
                    <a:pos x="110" y="27"/>
                  </a:cxn>
                  <a:cxn ang="0">
                    <a:pos x="112" y="29"/>
                  </a:cxn>
                  <a:cxn ang="0">
                    <a:pos x="114" y="31"/>
                  </a:cxn>
                  <a:cxn ang="0">
                    <a:pos x="115" y="32"/>
                  </a:cxn>
                  <a:cxn ang="0">
                    <a:pos x="116" y="34"/>
                  </a:cxn>
                  <a:cxn ang="0">
                    <a:pos x="116" y="36"/>
                  </a:cxn>
                  <a:cxn ang="0">
                    <a:pos x="116" y="38"/>
                  </a:cxn>
                  <a:cxn ang="0">
                    <a:pos x="115" y="40"/>
                  </a:cxn>
                  <a:cxn ang="0">
                    <a:pos x="114" y="42"/>
                  </a:cxn>
                  <a:cxn ang="0">
                    <a:pos x="112" y="43"/>
                  </a:cxn>
                  <a:cxn ang="0">
                    <a:pos x="110" y="45"/>
                  </a:cxn>
                  <a:cxn ang="0">
                    <a:pos x="107" y="46"/>
                  </a:cxn>
                  <a:cxn ang="0">
                    <a:pos x="102" y="47"/>
                  </a:cxn>
                  <a:cxn ang="0">
                    <a:pos x="80" y="47"/>
                  </a:cxn>
                  <a:cxn ang="0">
                    <a:pos x="80" y="61"/>
                  </a:cxn>
                  <a:cxn ang="0">
                    <a:pos x="37" y="60"/>
                  </a:cxn>
                </a:cxnLst>
                <a:rect l="0" t="0" r="r" b="b"/>
                <a:pathLst>
                  <a:path w="117" h="62">
                    <a:moveTo>
                      <a:pt x="37" y="60"/>
                    </a:moveTo>
                    <a:lnTo>
                      <a:pt x="37" y="47"/>
                    </a:lnTo>
                    <a:lnTo>
                      <a:pt x="14" y="47"/>
                    </a:lnTo>
                    <a:lnTo>
                      <a:pt x="11" y="47"/>
                    </a:lnTo>
                    <a:lnTo>
                      <a:pt x="9" y="46"/>
                    </a:lnTo>
                    <a:lnTo>
                      <a:pt x="7" y="45"/>
                    </a:lnTo>
                    <a:lnTo>
                      <a:pt x="5" y="44"/>
                    </a:lnTo>
                    <a:lnTo>
                      <a:pt x="3" y="43"/>
                    </a:lnTo>
                    <a:lnTo>
                      <a:pt x="1" y="41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2" y="31"/>
                    </a:lnTo>
                    <a:lnTo>
                      <a:pt x="4" y="29"/>
                    </a:lnTo>
                    <a:lnTo>
                      <a:pt x="6" y="28"/>
                    </a:lnTo>
                    <a:lnTo>
                      <a:pt x="9" y="26"/>
                    </a:lnTo>
                    <a:lnTo>
                      <a:pt x="11" y="25"/>
                    </a:lnTo>
                    <a:lnTo>
                      <a:pt x="13" y="25"/>
                    </a:lnTo>
                    <a:lnTo>
                      <a:pt x="37" y="25"/>
                    </a:lnTo>
                    <a:lnTo>
                      <a:pt x="37" y="13"/>
                    </a:lnTo>
                    <a:lnTo>
                      <a:pt x="38" y="12"/>
                    </a:lnTo>
                    <a:lnTo>
                      <a:pt x="40" y="10"/>
                    </a:lnTo>
                    <a:lnTo>
                      <a:pt x="41" y="8"/>
                    </a:lnTo>
                    <a:lnTo>
                      <a:pt x="43" y="6"/>
                    </a:lnTo>
                    <a:lnTo>
                      <a:pt x="46" y="4"/>
                    </a:lnTo>
                    <a:lnTo>
                      <a:pt x="48" y="3"/>
                    </a:lnTo>
                    <a:lnTo>
                      <a:pt x="50" y="2"/>
                    </a:lnTo>
                    <a:lnTo>
                      <a:pt x="53" y="1"/>
                    </a:lnTo>
                    <a:lnTo>
                      <a:pt x="57" y="0"/>
                    </a:lnTo>
                    <a:lnTo>
                      <a:pt x="60" y="0"/>
                    </a:lnTo>
                    <a:lnTo>
                      <a:pt x="64" y="1"/>
                    </a:lnTo>
                    <a:lnTo>
                      <a:pt x="67" y="2"/>
                    </a:lnTo>
                    <a:lnTo>
                      <a:pt x="69" y="3"/>
                    </a:lnTo>
                    <a:lnTo>
                      <a:pt x="72" y="4"/>
                    </a:lnTo>
                    <a:lnTo>
                      <a:pt x="75" y="6"/>
                    </a:lnTo>
                    <a:lnTo>
                      <a:pt x="78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0" y="14"/>
                    </a:lnTo>
                    <a:lnTo>
                      <a:pt x="80" y="25"/>
                    </a:lnTo>
                    <a:lnTo>
                      <a:pt x="103" y="25"/>
                    </a:lnTo>
                    <a:lnTo>
                      <a:pt x="105" y="25"/>
                    </a:lnTo>
                    <a:lnTo>
                      <a:pt x="107" y="26"/>
                    </a:lnTo>
                    <a:lnTo>
                      <a:pt x="110" y="27"/>
                    </a:lnTo>
                    <a:lnTo>
                      <a:pt x="112" y="29"/>
                    </a:lnTo>
                    <a:lnTo>
                      <a:pt x="114" y="31"/>
                    </a:lnTo>
                    <a:lnTo>
                      <a:pt x="115" y="32"/>
                    </a:lnTo>
                    <a:lnTo>
                      <a:pt x="116" y="34"/>
                    </a:lnTo>
                    <a:lnTo>
                      <a:pt x="116" y="36"/>
                    </a:lnTo>
                    <a:lnTo>
                      <a:pt x="116" y="38"/>
                    </a:lnTo>
                    <a:lnTo>
                      <a:pt x="115" y="40"/>
                    </a:lnTo>
                    <a:lnTo>
                      <a:pt x="114" y="42"/>
                    </a:lnTo>
                    <a:lnTo>
                      <a:pt x="112" y="43"/>
                    </a:lnTo>
                    <a:lnTo>
                      <a:pt x="110" y="45"/>
                    </a:lnTo>
                    <a:lnTo>
                      <a:pt x="107" y="46"/>
                    </a:lnTo>
                    <a:lnTo>
                      <a:pt x="102" y="47"/>
                    </a:lnTo>
                    <a:lnTo>
                      <a:pt x="80" y="47"/>
                    </a:lnTo>
                    <a:lnTo>
                      <a:pt x="80" y="61"/>
                    </a:lnTo>
                    <a:lnTo>
                      <a:pt x="37" y="60"/>
                    </a:lnTo>
                  </a:path>
                </a:pathLst>
              </a:custGeom>
              <a:solidFill>
                <a:srgbClr val="E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693" name="Oval 325"/>
              <p:cNvSpPr>
                <a:spLocks noChangeArrowheads="1"/>
              </p:cNvSpPr>
              <p:nvPr/>
            </p:nvSpPr>
            <p:spPr bwMode="auto">
              <a:xfrm>
                <a:off x="4005" y="460"/>
                <a:ext cx="27" cy="16"/>
              </a:xfrm>
              <a:prstGeom prst="ellipse">
                <a:avLst/>
              </a:prstGeom>
              <a:solidFill>
                <a:srgbClr val="FFA04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694" name="Rectangle 326"/>
            <p:cNvSpPr>
              <a:spLocks noChangeArrowheads="1"/>
            </p:cNvSpPr>
            <p:nvPr/>
          </p:nvSpPr>
          <p:spPr bwMode="auto">
            <a:xfrm>
              <a:off x="3921" y="491"/>
              <a:ext cx="194" cy="320"/>
            </a:xfrm>
            <a:prstGeom prst="rect">
              <a:avLst/>
            </a:prstGeom>
            <a:solidFill>
              <a:srgbClr val="FF8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695" name="Oval 327"/>
            <p:cNvSpPr>
              <a:spLocks noChangeArrowheads="1"/>
            </p:cNvSpPr>
            <p:nvPr/>
          </p:nvSpPr>
          <p:spPr bwMode="auto">
            <a:xfrm>
              <a:off x="3961" y="508"/>
              <a:ext cx="112" cy="7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10382" name="Group 328"/>
            <p:cNvGrpSpPr>
              <a:grpSpLocks/>
            </p:cNvGrpSpPr>
            <p:nvPr/>
          </p:nvGrpSpPr>
          <p:grpSpPr bwMode="auto">
            <a:xfrm>
              <a:off x="4024" y="513"/>
              <a:ext cx="27" cy="21"/>
              <a:chOff x="4024" y="513"/>
              <a:chExt cx="27" cy="21"/>
            </a:xfrm>
          </p:grpSpPr>
          <p:sp>
            <p:nvSpPr>
              <p:cNvPr id="1210697" name="Oval 329"/>
              <p:cNvSpPr>
                <a:spLocks noChangeArrowheads="1"/>
              </p:cNvSpPr>
              <p:nvPr/>
            </p:nvSpPr>
            <p:spPr bwMode="auto">
              <a:xfrm>
                <a:off x="4024" y="513"/>
                <a:ext cx="16" cy="16"/>
              </a:xfrm>
              <a:prstGeom prst="ellipse">
                <a:avLst/>
              </a:prstGeom>
              <a:solidFill>
                <a:srgbClr val="FFC0C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0698" name="Oval 330"/>
              <p:cNvSpPr>
                <a:spLocks noChangeArrowheads="1"/>
              </p:cNvSpPr>
              <p:nvPr/>
            </p:nvSpPr>
            <p:spPr bwMode="auto">
              <a:xfrm>
                <a:off x="4035" y="518"/>
                <a:ext cx="16" cy="16"/>
              </a:xfrm>
              <a:prstGeom prst="ellipse">
                <a:avLst/>
              </a:prstGeom>
              <a:solidFill>
                <a:srgbClr val="FFC0C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0699" name="Oval 331"/>
            <p:cNvSpPr>
              <a:spLocks noChangeArrowheads="1"/>
            </p:cNvSpPr>
            <p:nvPr/>
          </p:nvSpPr>
          <p:spPr bwMode="auto">
            <a:xfrm>
              <a:off x="3957" y="616"/>
              <a:ext cx="113" cy="75"/>
            </a:xfrm>
            <a:prstGeom prst="ellipse">
              <a:avLst/>
            </a:prstGeom>
            <a:solidFill>
              <a:srgbClr val="96969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700" name="Oval 332"/>
            <p:cNvSpPr>
              <a:spLocks noChangeArrowheads="1"/>
            </p:cNvSpPr>
            <p:nvPr/>
          </p:nvSpPr>
          <p:spPr bwMode="auto">
            <a:xfrm>
              <a:off x="3961" y="718"/>
              <a:ext cx="112" cy="75"/>
            </a:xfrm>
            <a:prstGeom prst="ellipse">
              <a:avLst/>
            </a:prstGeom>
            <a:solidFill>
              <a:srgbClr val="96969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701" name="Line 333"/>
            <p:cNvSpPr>
              <a:spLocks noChangeShapeType="1"/>
            </p:cNvSpPr>
            <p:nvPr/>
          </p:nvSpPr>
          <p:spPr bwMode="auto">
            <a:xfrm>
              <a:off x="4030" y="822"/>
              <a:ext cx="2" cy="33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702" name="Line 334"/>
            <p:cNvSpPr>
              <a:spLocks noChangeShapeType="1"/>
            </p:cNvSpPr>
            <p:nvPr/>
          </p:nvSpPr>
          <p:spPr bwMode="auto">
            <a:xfrm>
              <a:off x="3840" y="384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703" name="Line 335"/>
            <p:cNvSpPr>
              <a:spLocks noChangeShapeType="1"/>
            </p:cNvSpPr>
            <p:nvPr/>
          </p:nvSpPr>
          <p:spPr bwMode="auto">
            <a:xfrm flipV="1">
              <a:off x="4032" y="384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704" name="Line 336"/>
            <p:cNvSpPr>
              <a:spLocks noChangeShapeType="1"/>
            </p:cNvSpPr>
            <p:nvPr/>
          </p:nvSpPr>
          <p:spPr bwMode="auto">
            <a:xfrm flipH="1">
              <a:off x="3792" y="576"/>
              <a:ext cx="192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705" name="Line 337"/>
            <p:cNvSpPr>
              <a:spLocks noChangeShapeType="1"/>
            </p:cNvSpPr>
            <p:nvPr/>
          </p:nvSpPr>
          <p:spPr bwMode="auto">
            <a:xfrm>
              <a:off x="4032" y="576"/>
              <a:ext cx="2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706" name="Line 338"/>
            <p:cNvSpPr>
              <a:spLocks noChangeShapeType="1"/>
            </p:cNvSpPr>
            <p:nvPr/>
          </p:nvSpPr>
          <p:spPr bwMode="auto">
            <a:xfrm>
              <a:off x="3756" y="549"/>
              <a:ext cx="20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707" name="Line 339"/>
            <p:cNvSpPr>
              <a:spLocks noChangeShapeType="1"/>
            </p:cNvSpPr>
            <p:nvPr/>
          </p:nvSpPr>
          <p:spPr bwMode="auto">
            <a:xfrm flipV="1">
              <a:off x="4071" y="540"/>
              <a:ext cx="201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71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4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Functionalities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new functionality we want to implement in a software-defined network.</a:t>
            </a:r>
          </a:p>
          <a:p>
            <a:r>
              <a:rPr lang="en-US" dirty="0"/>
              <a:t>Where is the best place to add that function?</a:t>
            </a:r>
          </a:p>
          <a:p>
            <a:pPr lvl="1"/>
            <a:r>
              <a:rPr lang="en-US" dirty="0"/>
              <a:t>Controller?</a:t>
            </a:r>
          </a:p>
          <a:p>
            <a:pPr lvl="1"/>
            <a:r>
              <a:rPr lang="en-US" dirty="0"/>
              <a:t>Switches?</a:t>
            </a:r>
          </a:p>
          <a:p>
            <a:pPr lvl="1"/>
            <a:r>
              <a:rPr lang="en-US" dirty="0" err="1"/>
              <a:t>Middleboxes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Endhosts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276600"/>
            <a:ext cx="5384800" cy="313069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67892" y="2819400"/>
            <a:ext cx="2617269" cy="2798531"/>
            <a:chOff x="4967892" y="2819400"/>
            <a:chExt cx="2617269" cy="2798531"/>
          </a:xfrm>
        </p:grpSpPr>
        <p:sp>
          <p:nvSpPr>
            <p:cNvPr id="7" name="TextBox 6"/>
            <p:cNvSpPr txBox="1"/>
            <p:nvPr/>
          </p:nvSpPr>
          <p:spPr>
            <a:xfrm>
              <a:off x="7162800" y="2819400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05937" y="3429922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34045" y="4092714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67892" y="4910045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35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114800" y="2667000"/>
            <a:ext cx="1524000" cy="1524000"/>
            <a:chOff x="4114800" y="2667000"/>
            <a:chExt cx="1524000" cy="1524000"/>
          </a:xfrm>
        </p:grpSpPr>
        <p:sp>
          <p:nvSpPr>
            <p:cNvPr id="98" name="Rectangle 2"/>
            <p:cNvSpPr>
              <a:spLocks noChangeArrowheads="1"/>
            </p:cNvSpPr>
            <p:nvPr/>
          </p:nvSpPr>
          <p:spPr bwMode="auto">
            <a:xfrm>
              <a:off x="4114800" y="2667000"/>
              <a:ext cx="1524000" cy="152400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>
                  <a:alpha val="15000"/>
                </a:schemeClr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9" name="Group 3"/>
            <p:cNvGrpSpPr>
              <a:grpSpLocks/>
            </p:cNvGrpSpPr>
            <p:nvPr/>
          </p:nvGrpSpPr>
          <p:grpSpPr bwMode="auto">
            <a:xfrm>
              <a:off x="4648200" y="2819400"/>
              <a:ext cx="457200" cy="1219200"/>
              <a:chOff x="2736" y="1824"/>
              <a:chExt cx="288" cy="768"/>
            </a:xfrm>
          </p:grpSpPr>
          <p:sp>
            <p:nvSpPr>
              <p:cNvPr id="100" name="Line 4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>
                    <a:alpha val="1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>
                    <a:alpha val="1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2" name="Line 6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>
                    <a:alpha val="1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3" name="Line 7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>
                    <a:alpha val="1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4" name="Group 8"/>
            <p:cNvGrpSpPr>
              <a:grpSpLocks/>
            </p:cNvGrpSpPr>
            <p:nvPr/>
          </p:nvGrpSpPr>
          <p:grpSpPr bwMode="auto">
            <a:xfrm rot="-5400000">
              <a:off x="4648200" y="2819400"/>
              <a:ext cx="457200" cy="1219200"/>
              <a:chOff x="2736" y="1824"/>
              <a:chExt cx="288" cy="768"/>
            </a:xfrm>
          </p:grpSpPr>
          <p:sp>
            <p:nvSpPr>
              <p:cNvPr id="105" name="Line 9"/>
              <p:cNvSpPr>
                <a:spLocks noChangeShapeType="1"/>
              </p:cNvSpPr>
              <p:nvPr/>
            </p:nvSpPr>
            <p:spPr bwMode="auto">
              <a:xfrm>
                <a:off x="2736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>
                    <a:alpha val="1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6" name="Line 10"/>
              <p:cNvSpPr>
                <a:spLocks noChangeShapeType="1"/>
              </p:cNvSpPr>
              <p:nvPr/>
            </p:nvSpPr>
            <p:spPr bwMode="auto">
              <a:xfrm>
                <a:off x="2832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>
                    <a:alpha val="1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7" name="Line 11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>
                    <a:alpha val="1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8" name="Line 12"/>
              <p:cNvSpPr>
                <a:spLocks noChangeShapeType="1"/>
              </p:cNvSpPr>
              <p:nvPr/>
            </p:nvSpPr>
            <p:spPr bwMode="auto">
              <a:xfrm>
                <a:off x="3024" y="1824"/>
                <a:ext cx="0" cy="768"/>
              </a:xfrm>
              <a:prstGeom prst="line">
                <a:avLst/>
              </a:prstGeom>
              <a:noFill/>
              <a:ln w="38100" cap="sq">
                <a:solidFill>
                  <a:schemeClr val="tx1">
                    <a:alpha val="15000"/>
                  </a:schemeClr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9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9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F2E3A7-8322-4827-BE31-0F75779B3732}" type="slidenum">
              <a:rPr lang="en-US"/>
              <a:pPr/>
              <a:t>50</a:t>
            </a:fld>
            <a:endParaRPr lang="en-US"/>
          </a:p>
        </p:txBody>
      </p:sp>
      <p:sp>
        <p:nvSpPr>
          <p:cNvPr id="9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14466" name="Rectangle 2"/>
          <p:cNvSpPr>
            <a:spLocks noChangeArrowheads="1"/>
          </p:cNvSpPr>
          <p:nvPr/>
        </p:nvSpPr>
        <p:spPr bwMode="auto">
          <a:xfrm>
            <a:off x="2609850" y="1693863"/>
            <a:ext cx="303213" cy="304800"/>
          </a:xfrm>
          <a:prstGeom prst="rect">
            <a:avLst/>
          </a:prstGeom>
          <a:solidFill>
            <a:srgbClr val="33CC33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67" name="Oval 3"/>
          <p:cNvSpPr>
            <a:spLocks noChangeArrowheads="1"/>
          </p:cNvSpPr>
          <p:nvPr/>
        </p:nvSpPr>
        <p:spPr bwMode="auto">
          <a:xfrm>
            <a:off x="3667125" y="2071688"/>
            <a:ext cx="155575" cy="155575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68" name="Oval 4"/>
          <p:cNvSpPr>
            <a:spLocks noChangeArrowheads="1"/>
          </p:cNvSpPr>
          <p:nvPr/>
        </p:nvSpPr>
        <p:spPr bwMode="auto">
          <a:xfrm>
            <a:off x="3667125" y="3286125"/>
            <a:ext cx="155575" cy="155575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69" name="Oval 5"/>
          <p:cNvSpPr>
            <a:spLocks noChangeArrowheads="1"/>
          </p:cNvSpPr>
          <p:nvPr/>
        </p:nvSpPr>
        <p:spPr bwMode="auto">
          <a:xfrm>
            <a:off x="3667125" y="4500563"/>
            <a:ext cx="155575" cy="155575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70" name="AutoShape 6"/>
          <p:cNvSpPr>
            <a:spLocks noChangeArrowheads="1"/>
          </p:cNvSpPr>
          <p:nvPr/>
        </p:nvSpPr>
        <p:spPr bwMode="auto">
          <a:xfrm>
            <a:off x="3743325" y="5411788"/>
            <a:ext cx="2128838" cy="608012"/>
          </a:xfrm>
          <a:prstGeom prst="can">
            <a:avLst>
              <a:gd name="adj" fmla="val 34722"/>
            </a:avLst>
          </a:prstGeom>
          <a:solidFill>
            <a:srgbClr val="FF66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Scheduler</a:t>
            </a:r>
          </a:p>
        </p:txBody>
      </p:sp>
      <p:sp>
        <p:nvSpPr>
          <p:cNvPr id="1214471" name="Line 7"/>
          <p:cNvSpPr>
            <a:spLocks noChangeShapeType="1"/>
          </p:cNvSpPr>
          <p:nvPr/>
        </p:nvSpPr>
        <p:spPr bwMode="auto">
          <a:xfrm>
            <a:off x="7775575" y="2147888"/>
            <a:ext cx="454025" cy="0"/>
          </a:xfrm>
          <a:prstGeom prst="line">
            <a:avLst/>
          </a:prstGeom>
          <a:noFill/>
          <a:ln w="38100" cap="sq">
            <a:solidFill>
              <a:srgbClr val="009900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72" name="Line 8"/>
          <p:cNvSpPr>
            <a:spLocks noChangeShapeType="1"/>
          </p:cNvSpPr>
          <p:nvPr/>
        </p:nvSpPr>
        <p:spPr bwMode="auto">
          <a:xfrm>
            <a:off x="7772400" y="3362325"/>
            <a:ext cx="455613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73" name="Line 9"/>
          <p:cNvSpPr>
            <a:spLocks noChangeShapeType="1"/>
          </p:cNvSpPr>
          <p:nvPr/>
        </p:nvSpPr>
        <p:spPr bwMode="auto">
          <a:xfrm>
            <a:off x="7772400" y="4576763"/>
            <a:ext cx="455613" cy="0"/>
          </a:xfrm>
          <a:prstGeom prst="line">
            <a:avLst/>
          </a:prstGeom>
          <a:noFill/>
          <a:ln w="38100" cap="sq">
            <a:solidFill>
              <a:srgbClr val="3333FF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74" name="Line 10"/>
          <p:cNvSpPr>
            <a:spLocks noChangeShapeType="1"/>
          </p:cNvSpPr>
          <p:nvPr/>
        </p:nvSpPr>
        <p:spPr bwMode="auto">
          <a:xfrm>
            <a:off x="1393825" y="2147888"/>
            <a:ext cx="454025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75" name="Line 11"/>
          <p:cNvSpPr>
            <a:spLocks noChangeShapeType="1"/>
          </p:cNvSpPr>
          <p:nvPr/>
        </p:nvSpPr>
        <p:spPr bwMode="auto">
          <a:xfrm>
            <a:off x="1390650" y="3362325"/>
            <a:ext cx="455613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476" name="Line 12"/>
          <p:cNvSpPr>
            <a:spLocks noChangeShapeType="1"/>
          </p:cNvSpPr>
          <p:nvPr/>
        </p:nvSpPr>
        <p:spPr bwMode="auto">
          <a:xfrm>
            <a:off x="1390650" y="4576763"/>
            <a:ext cx="455613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847850" y="1693863"/>
            <a:ext cx="1366838" cy="909637"/>
            <a:chOff x="585" y="1013"/>
            <a:chExt cx="861" cy="573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585" y="1013"/>
              <a:ext cx="861" cy="191"/>
              <a:chOff x="537" y="965"/>
              <a:chExt cx="861" cy="191"/>
            </a:xfrm>
          </p:grpSpPr>
          <p:sp>
            <p:nvSpPr>
              <p:cNvPr id="1214479" name="Line 15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80" name="Line 16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81" name="Line 17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585" y="1204"/>
              <a:ext cx="861" cy="191"/>
              <a:chOff x="537" y="965"/>
              <a:chExt cx="861" cy="191"/>
            </a:xfrm>
          </p:grpSpPr>
          <p:sp>
            <p:nvSpPr>
              <p:cNvPr id="1214483" name="Line 19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84" name="Line 20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85" name="Line 21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585" y="1395"/>
              <a:ext cx="861" cy="191"/>
              <a:chOff x="537" y="965"/>
              <a:chExt cx="861" cy="191"/>
            </a:xfrm>
          </p:grpSpPr>
          <p:sp>
            <p:nvSpPr>
              <p:cNvPr id="1214487" name="Line 23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88" name="Line 24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89" name="Line 25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847850" y="2908300"/>
            <a:ext cx="1366838" cy="909638"/>
            <a:chOff x="585" y="1013"/>
            <a:chExt cx="861" cy="573"/>
          </a:xfrm>
        </p:grpSpPr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585" y="1013"/>
              <a:ext cx="861" cy="191"/>
              <a:chOff x="537" y="965"/>
              <a:chExt cx="861" cy="191"/>
            </a:xfrm>
          </p:grpSpPr>
          <p:sp>
            <p:nvSpPr>
              <p:cNvPr id="1214492" name="Line 28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93" name="Line 29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94" name="Line 30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585" y="1204"/>
              <a:ext cx="861" cy="191"/>
              <a:chOff x="537" y="965"/>
              <a:chExt cx="861" cy="191"/>
            </a:xfrm>
          </p:grpSpPr>
          <p:sp>
            <p:nvSpPr>
              <p:cNvPr id="1214496" name="Line 32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97" name="Line 33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498" name="Line 34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585" y="1395"/>
              <a:ext cx="861" cy="191"/>
              <a:chOff x="537" y="965"/>
              <a:chExt cx="861" cy="191"/>
            </a:xfrm>
          </p:grpSpPr>
          <p:sp>
            <p:nvSpPr>
              <p:cNvPr id="1214500" name="Line 36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501" name="Line 37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502" name="Line 38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1847850" y="4122738"/>
            <a:ext cx="1366838" cy="909637"/>
            <a:chOff x="585" y="1013"/>
            <a:chExt cx="861" cy="573"/>
          </a:xfrm>
        </p:grpSpPr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585" y="1013"/>
              <a:ext cx="861" cy="191"/>
              <a:chOff x="537" y="965"/>
              <a:chExt cx="861" cy="191"/>
            </a:xfrm>
          </p:grpSpPr>
          <p:sp>
            <p:nvSpPr>
              <p:cNvPr id="1214505" name="Line 41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506" name="Line 42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507" name="Line 43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585" y="1204"/>
              <a:ext cx="861" cy="191"/>
              <a:chOff x="537" y="965"/>
              <a:chExt cx="861" cy="191"/>
            </a:xfrm>
          </p:grpSpPr>
          <p:sp>
            <p:nvSpPr>
              <p:cNvPr id="1214509" name="Line 45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510" name="Line 46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511" name="Line 47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48"/>
            <p:cNvGrpSpPr>
              <a:grpSpLocks/>
            </p:cNvGrpSpPr>
            <p:nvPr/>
          </p:nvGrpSpPr>
          <p:grpSpPr bwMode="auto">
            <a:xfrm>
              <a:off x="585" y="1395"/>
              <a:ext cx="861" cy="191"/>
              <a:chOff x="537" y="965"/>
              <a:chExt cx="861" cy="191"/>
            </a:xfrm>
          </p:grpSpPr>
          <p:sp>
            <p:nvSpPr>
              <p:cNvPr id="1214513" name="Line 49"/>
              <p:cNvSpPr>
                <a:spLocks noChangeShapeType="1"/>
              </p:cNvSpPr>
              <p:nvPr/>
            </p:nvSpPr>
            <p:spPr bwMode="auto">
              <a:xfrm>
                <a:off x="537" y="965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514" name="Line 50"/>
              <p:cNvSpPr>
                <a:spLocks noChangeShapeType="1"/>
              </p:cNvSpPr>
              <p:nvPr/>
            </p:nvSpPr>
            <p:spPr bwMode="auto">
              <a:xfrm flipH="1">
                <a:off x="1397" y="965"/>
                <a:ext cx="1" cy="1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4515" name="Line 51"/>
              <p:cNvSpPr>
                <a:spLocks noChangeShapeType="1"/>
              </p:cNvSpPr>
              <p:nvPr/>
            </p:nvSpPr>
            <p:spPr bwMode="auto">
              <a:xfrm>
                <a:off x="537" y="1156"/>
                <a:ext cx="8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14516" name="Line 52"/>
          <p:cNvSpPr>
            <a:spLocks noChangeShapeType="1"/>
          </p:cNvSpPr>
          <p:nvPr/>
        </p:nvSpPr>
        <p:spPr bwMode="auto">
          <a:xfrm>
            <a:off x="3216275" y="2147888"/>
            <a:ext cx="454025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17" name="Line 53"/>
          <p:cNvSpPr>
            <a:spLocks noChangeShapeType="1"/>
          </p:cNvSpPr>
          <p:nvPr/>
        </p:nvSpPr>
        <p:spPr bwMode="auto">
          <a:xfrm>
            <a:off x="3213100" y="3362325"/>
            <a:ext cx="455613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18" name="Line 54"/>
          <p:cNvSpPr>
            <a:spLocks noChangeShapeType="1"/>
          </p:cNvSpPr>
          <p:nvPr/>
        </p:nvSpPr>
        <p:spPr bwMode="auto">
          <a:xfrm>
            <a:off x="3213100" y="4576763"/>
            <a:ext cx="455613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19" name="Oval 55"/>
          <p:cNvSpPr>
            <a:spLocks noChangeArrowheads="1"/>
          </p:cNvSpPr>
          <p:nvPr/>
        </p:nvSpPr>
        <p:spPr bwMode="auto">
          <a:xfrm>
            <a:off x="5791200" y="2073275"/>
            <a:ext cx="155575" cy="155575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20" name="Oval 56"/>
          <p:cNvSpPr>
            <a:spLocks noChangeArrowheads="1"/>
          </p:cNvSpPr>
          <p:nvPr/>
        </p:nvSpPr>
        <p:spPr bwMode="auto">
          <a:xfrm>
            <a:off x="5791200" y="3287713"/>
            <a:ext cx="155575" cy="155575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21" name="Oval 57"/>
          <p:cNvSpPr>
            <a:spLocks noChangeArrowheads="1"/>
          </p:cNvSpPr>
          <p:nvPr/>
        </p:nvSpPr>
        <p:spPr bwMode="auto">
          <a:xfrm>
            <a:off x="5791200" y="4502150"/>
            <a:ext cx="155575" cy="155575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22" name="Line 58"/>
          <p:cNvSpPr>
            <a:spLocks noChangeShapeType="1"/>
          </p:cNvSpPr>
          <p:nvPr/>
        </p:nvSpPr>
        <p:spPr bwMode="auto">
          <a:xfrm>
            <a:off x="5949950" y="2149475"/>
            <a:ext cx="454025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23" name="Line 59"/>
          <p:cNvSpPr>
            <a:spLocks noChangeShapeType="1"/>
          </p:cNvSpPr>
          <p:nvPr/>
        </p:nvSpPr>
        <p:spPr bwMode="auto">
          <a:xfrm>
            <a:off x="5946775" y="3363913"/>
            <a:ext cx="455613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24" name="Line 60"/>
          <p:cNvSpPr>
            <a:spLocks noChangeShapeType="1"/>
          </p:cNvSpPr>
          <p:nvPr/>
        </p:nvSpPr>
        <p:spPr bwMode="auto">
          <a:xfrm>
            <a:off x="5946775" y="4578350"/>
            <a:ext cx="455613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6407150" y="1997075"/>
            <a:ext cx="1366838" cy="303213"/>
            <a:chOff x="537" y="965"/>
            <a:chExt cx="861" cy="191"/>
          </a:xfrm>
        </p:grpSpPr>
        <p:sp>
          <p:nvSpPr>
            <p:cNvPr id="1214526" name="Line 62"/>
            <p:cNvSpPr>
              <a:spLocks noChangeShapeType="1"/>
            </p:cNvSpPr>
            <p:nvPr/>
          </p:nvSpPr>
          <p:spPr bwMode="auto">
            <a:xfrm>
              <a:off x="537" y="965"/>
              <a:ext cx="8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27" name="Line 63"/>
            <p:cNvSpPr>
              <a:spLocks noChangeShapeType="1"/>
            </p:cNvSpPr>
            <p:nvPr/>
          </p:nvSpPr>
          <p:spPr bwMode="auto">
            <a:xfrm flipH="1">
              <a:off x="1397" y="965"/>
              <a:ext cx="1" cy="19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28" name="Line 64"/>
            <p:cNvSpPr>
              <a:spLocks noChangeShapeType="1"/>
            </p:cNvSpPr>
            <p:nvPr/>
          </p:nvSpPr>
          <p:spPr bwMode="auto">
            <a:xfrm>
              <a:off x="537" y="1156"/>
              <a:ext cx="8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65"/>
          <p:cNvGrpSpPr>
            <a:grpSpLocks/>
          </p:cNvGrpSpPr>
          <p:nvPr/>
        </p:nvGrpSpPr>
        <p:grpSpPr bwMode="auto">
          <a:xfrm>
            <a:off x="6407150" y="3211513"/>
            <a:ext cx="1366838" cy="303212"/>
            <a:chOff x="537" y="965"/>
            <a:chExt cx="861" cy="191"/>
          </a:xfrm>
        </p:grpSpPr>
        <p:sp>
          <p:nvSpPr>
            <p:cNvPr id="1214530" name="Line 66"/>
            <p:cNvSpPr>
              <a:spLocks noChangeShapeType="1"/>
            </p:cNvSpPr>
            <p:nvPr/>
          </p:nvSpPr>
          <p:spPr bwMode="auto">
            <a:xfrm>
              <a:off x="537" y="965"/>
              <a:ext cx="8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31" name="Line 67"/>
            <p:cNvSpPr>
              <a:spLocks noChangeShapeType="1"/>
            </p:cNvSpPr>
            <p:nvPr/>
          </p:nvSpPr>
          <p:spPr bwMode="auto">
            <a:xfrm flipH="1">
              <a:off x="1397" y="965"/>
              <a:ext cx="1" cy="19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32" name="Line 68"/>
            <p:cNvSpPr>
              <a:spLocks noChangeShapeType="1"/>
            </p:cNvSpPr>
            <p:nvPr/>
          </p:nvSpPr>
          <p:spPr bwMode="auto">
            <a:xfrm>
              <a:off x="537" y="1156"/>
              <a:ext cx="8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69"/>
          <p:cNvGrpSpPr>
            <a:grpSpLocks/>
          </p:cNvGrpSpPr>
          <p:nvPr/>
        </p:nvGrpSpPr>
        <p:grpSpPr bwMode="auto">
          <a:xfrm>
            <a:off x="6407150" y="4425950"/>
            <a:ext cx="1366838" cy="303213"/>
            <a:chOff x="537" y="965"/>
            <a:chExt cx="861" cy="191"/>
          </a:xfrm>
        </p:grpSpPr>
        <p:sp>
          <p:nvSpPr>
            <p:cNvPr id="1214534" name="Line 70"/>
            <p:cNvSpPr>
              <a:spLocks noChangeShapeType="1"/>
            </p:cNvSpPr>
            <p:nvPr/>
          </p:nvSpPr>
          <p:spPr bwMode="auto">
            <a:xfrm>
              <a:off x="537" y="965"/>
              <a:ext cx="8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35" name="Line 71"/>
            <p:cNvSpPr>
              <a:spLocks noChangeShapeType="1"/>
            </p:cNvSpPr>
            <p:nvPr/>
          </p:nvSpPr>
          <p:spPr bwMode="auto">
            <a:xfrm flipH="1">
              <a:off x="1397" y="965"/>
              <a:ext cx="1" cy="19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36" name="Line 72"/>
            <p:cNvSpPr>
              <a:spLocks noChangeShapeType="1"/>
            </p:cNvSpPr>
            <p:nvPr/>
          </p:nvSpPr>
          <p:spPr bwMode="auto">
            <a:xfrm>
              <a:off x="537" y="1156"/>
              <a:ext cx="8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4537" name="Rectangle 73"/>
          <p:cNvSpPr>
            <a:spLocks noChangeArrowheads="1"/>
          </p:cNvSpPr>
          <p:nvPr/>
        </p:nvSpPr>
        <p:spPr bwMode="auto">
          <a:xfrm>
            <a:off x="3743325" y="1543050"/>
            <a:ext cx="2128838" cy="3641725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" name="Group 74"/>
          <p:cNvGrpSpPr>
            <a:grpSpLocks/>
          </p:cNvGrpSpPr>
          <p:nvPr/>
        </p:nvGrpSpPr>
        <p:grpSpPr bwMode="auto">
          <a:xfrm>
            <a:off x="3822700" y="2147888"/>
            <a:ext cx="1968500" cy="2430462"/>
            <a:chOff x="2211" y="1442"/>
            <a:chExt cx="1240" cy="1531"/>
          </a:xfrm>
        </p:grpSpPr>
        <p:sp>
          <p:nvSpPr>
            <p:cNvPr id="1214539" name="Line 75"/>
            <p:cNvSpPr>
              <a:spLocks noChangeShapeType="1"/>
            </p:cNvSpPr>
            <p:nvPr/>
          </p:nvSpPr>
          <p:spPr bwMode="auto">
            <a:xfrm>
              <a:off x="2212" y="1443"/>
              <a:ext cx="1239" cy="765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40" name="Line 76"/>
            <p:cNvSpPr>
              <a:spLocks noChangeShapeType="1"/>
            </p:cNvSpPr>
            <p:nvPr/>
          </p:nvSpPr>
          <p:spPr bwMode="auto">
            <a:xfrm flipV="1">
              <a:off x="2211" y="1442"/>
              <a:ext cx="1239" cy="766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41" name="Line 77"/>
            <p:cNvSpPr>
              <a:spLocks noChangeShapeType="1"/>
            </p:cNvSpPr>
            <p:nvPr/>
          </p:nvSpPr>
          <p:spPr bwMode="auto">
            <a:xfrm flipV="1">
              <a:off x="2211" y="2973"/>
              <a:ext cx="1239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4542" name="Rectangle 78"/>
          <p:cNvSpPr>
            <a:spLocks noChangeArrowheads="1"/>
          </p:cNvSpPr>
          <p:nvPr/>
        </p:nvSpPr>
        <p:spPr bwMode="auto">
          <a:xfrm>
            <a:off x="2911475" y="3209925"/>
            <a:ext cx="303213" cy="304800"/>
          </a:xfrm>
          <a:prstGeom prst="rect">
            <a:avLst/>
          </a:prstGeom>
          <a:solidFill>
            <a:srgbClr val="FF0000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43" name="Rectangle 79"/>
          <p:cNvSpPr>
            <a:spLocks noChangeArrowheads="1"/>
          </p:cNvSpPr>
          <p:nvPr/>
        </p:nvSpPr>
        <p:spPr bwMode="auto">
          <a:xfrm>
            <a:off x="2608263" y="3211513"/>
            <a:ext cx="303212" cy="304800"/>
          </a:xfrm>
          <a:prstGeom prst="rect">
            <a:avLst/>
          </a:prstGeom>
          <a:solidFill>
            <a:srgbClr val="FF0000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44" name="Rectangle 80"/>
          <p:cNvSpPr>
            <a:spLocks noChangeArrowheads="1"/>
          </p:cNvSpPr>
          <p:nvPr/>
        </p:nvSpPr>
        <p:spPr bwMode="auto">
          <a:xfrm>
            <a:off x="2608263" y="4729163"/>
            <a:ext cx="303212" cy="304800"/>
          </a:xfrm>
          <a:prstGeom prst="rect">
            <a:avLst/>
          </a:prstGeom>
          <a:solidFill>
            <a:srgbClr val="3333FF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45" name="Rectangle 81"/>
          <p:cNvSpPr>
            <a:spLocks noChangeArrowheads="1"/>
          </p:cNvSpPr>
          <p:nvPr/>
        </p:nvSpPr>
        <p:spPr bwMode="auto">
          <a:xfrm>
            <a:off x="847725" y="1997075"/>
            <a:ext cx="303213" cy="304800"/>
          </a:xfrm>
          <a:prstGeom prst="rect">
            <a:avLst/>
          </a:prstGeom>
          <a:solidFill>
            <a:srgbClr val="33CC33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46" name="Rectangle 82"/>
          <p:cNvSpPr>
            <a:spLocks noChangeArrowheads="1"/>
          </p:cNvSpPr>
          <p:nvPr/>
        </p:nvSpPr>
        <p:spPr bwMode="auto">
          <a:xfrm>
            <a:off x="846138" y="4424363"/>
            <a:ext cx="303212" cy="304800"/>
          </a:xfrm>
          <a:prstGeom prst="rect">
            <a:avLst/>
          </a:prstGeom>
          <a:solidFill>
            <a:srgbClr val="3333FF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83"/>
          <p:cNvGrpSpPr>
            <a:grpSpLocks/>
          </p:cNvGrpSpPr>
          <p:nvPr/>
        </p:nvGrpSpPr>
        <p:grpSpPr bwMode="auto">
          <a:xfrm>
            <a:off x="3824288" y="2149475"/>
            <a:ext cx="1965325" cy="2444750"/>
            <a:chOff x="2212" y="1443"/>
            <a:chExt cx="1238" cy="1540"/>
          </a:xfrm>
        </p:grpSpPr>
        <p:sp>
          <p:nvSpPr>
            <p:cNvPr id="1214548" name="Line 84"/>
            <p:cNvSpPr>
              <a:spLocks noChangeShapeType="1"/>
            </p:cNvSpPr>
            <p:nvPr/>
          </p:nvSpPr>
          <p:spPr bwMode="auto">
            <a:xfrm>
              <a:off x="2212" y="1443"/>
              <a:ext cx="1238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49" name="Line 85"/>
            <p:cNvSpPr>
              <a:spLocks noChangeShapeType="1"/>
            </p:cNvSpPr>
            <p:nvPr/>
          </p:nvSpPr>
          <p:spPr bwMode="auto">
            <a:xfrm>
              <a:off x="2212" y="2209"/>
              <a:ext cx="1238" cy="763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550" name="Line 86"/>
            <p:cNvSpPr>
              <a:spLocks noChangeShapeType="1"/>
            </p:cNvSpPr>
            <p:nvPr/>
          </p:nvSpPr>
          <p:spPr bwMode="auto">
            <a:xfrm flipV="1">
              <a:off x="2212" y="2207"/>
              <a:ext cx="1238" cy="776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4551" name="Rectangle 87"/>
          <p:cNvSpPr>
            <a:spLocks noChangeArrowheads="1"/>
          </p:cNvSpPr>
          <p:nvPr/>
        </p:nvSpPr>
        <p:spPr bwMode="auto">
          <a:xfrm>
            <a:off x="2911475" y="1692275"/>
            <a:ext cx="303213" cy="304800"/>
          </a:xfrm>
          <a:prstGeom prst="rect">
            <a:avLst/>
          </a:prstGeom>
          <a:solidFill>
            <a:srgbClr val="33CC33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52" name="Rectangle 88"/>
          <p:cNvSpPr>
            <a:spLocks noChangeArrowheads="1"/>
          </p:cNvSpPr>
          <p:nvPr/>
        </p:nvSpPr>
        <p:spPr bwMode="auto">
          <a:xfrm>
            <a:off x="2911475" y="3514725"/>
            <a:ext cx="303213" cy="304800"/>
          </a:xfrm>
          <a:prstGeom prst="rect">
            <a:avLst/>
          </a:prstGeom>
          <a:solidFill>
            <a:srgbClr val="3333FF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53" name="Rectangle 89"/>
          <p:cNvSpPr>
            <a:spLocks noChangeArrowheads="1"/>
          </p:cNvSpPr>
          <p:nvPr/>
        </p:nvSpPr>
        <p:spPr bwMode="auto">
          <a:xfrm>
            <a:off x="2911475" y="4729163"/>
            <a:ext cx="303213" cy="304800"/>
          </a:xfrm>
          <a:prstGeom prst="rect">
            <a:avLst/>
          </a:prstGeom>
          <a:solidFill>
            <a:srgbClr val="3333FF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54" name="Rectangle 90"/>
          <p:cNvSpPr>
            <a:spLocks noChangeArrowheads="1"/>
          </p:cNvSpPr>
          <p:nvPr/>
        </p:nvSpPr>
        <p:spPr bwMode="auto">
          <a:xfrm>
            <a:off x="2913063" y="4424363"/>
            <a:ext cx="303212" cy="304800"/>
          </a:xfrm>
          <a:prstGeom prst="rect">
            <a:avLst/>
          </a:prstGeom>
          <a:solidFill>
            <a:srgbClr val="FF0000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55" name="Rectangle 91"/>
          <p:cNvSpPr>
            <a:spLocks noChangeArrowheads="1"/>
          </p:cNvSpPr>
          <p:nvPr/>
        </p:nvSpPr>
        <p:spPr bwMode="auto">
          <a:xfrm>
            <a:off x="846138" y="3209925"/>
            <a:ext cx="303212" cy="304800"/>
          </a:xfrm>
          <a:prstGeom prst="rect">
            <a:avLst/>
          </a:prstGeom>
          <a:solidFill>
            <a:srgbClr val="33CC33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56" name="Rectangle 92"/>
          <p:cNvSpPr>
            <a:spLocks noChangeArrowheads="1"/>
          </p:cNvSpPr>
          <p:nvPr/>
        </p:nvSpPr>
        <p:spPr bwMode="auto">
          <a:xfrm>
            <a:off x="2913063" y="2300288"/>
            <a:ext cx="303212" cy="304800"/>
          </a:xfrm>
          <a:prstGeom prst="rect">
            <a:avLst/>
          </a:prstGeom>
          <a:solidFill>
            <a:srgbClr val="3333FF"/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557" name="Text Box 93"/>
          <p:cNvSpPr txBox="1">
            <a:spLocks noChangeArrowheads="1"/>
          </p:cNvSpPr>
          <p:nvPr/>
        </p:nvSpPr>
        <p:spPr bwMode="auto">
          <a:xfrm>
            <a:off x="1846263" y="5092700"/>
            <a:ext cx="1366837" cy="3968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VOQs</a:t>
            </a:r>
          </a:p>
        </p:txBody>
      </p:sp>
      <p:sp>
        <p:nvSpPr>
          <p:cNvPr id="1214558" name="Rectangle 9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VOQs: How Packets Move</a:t>
            </a:r>
          </a:p>
        </p:txBody>
      </p:sp>
    </p:spTree>
    <p:extLst>
      <p:ext uri="{BB962C8B-B14F-4D97-AF65-F5344CB8AC3E}">
        <p14:creationId xmlns:p14="http://schemas.microsoft.com/office/powerpoint/2010/main" val="2202292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1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1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14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14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14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14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0.0007 C 0.02604 0.0037 0.05243 0.00787 0.06719 0.00116 C 0.08194 -0.00556 0.07326 -0.03334 0.08854 -0.04097 C 0.10382 -0.04861 0.14427 -0.04375 0.15885 -0.04445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21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0.02777 0.00046 0.05243 0.0081 0.0677 0.00139 C 0.08298 -0.00532 0.0651 -0.03241 0.09132 -0.04005 C 0.11753 -0.04769 0.19739 -0.04329 0.22517 -0.0442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214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-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C 0.02621 -0.00301 0.05243 -0.00648 0.0658 0.00023 C 0.07916 0.00695 0.06493 0.03449 0.08038 0.0419 C 0.09583 0.04931 0.1427 0.04468 0.15902 0.04537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214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07 C 0.01371 0.0081 -0.01528 0.03746 0.08646 0.04509 C 0.18837 0.05272 0.50191 0.04625 0.61111 0.04648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1214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2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4624E-6 C 0.00885 -0.00739 0.0375 -0.03861 0.05347 -0.04416 C 0.06944 -0.04971 0.05468 -0.06034 0.09618 -0.03306 C 0.13767 -0.00578 0.21632 0.09156 0.30243 0.11977 C 0.38854 0.14798 0.54791 0.13295 0.6125 0.13642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1214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" y="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C 0.01493 -0.00324 0.03871 0.00971 0.08924 -0.01711 C 0.13976 -0.04393 0.21667 -0.13642 0.30382 -0.16231 C 0.39097 -0.18821 0.54809 -0.17017 0.61233 -0.17225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1214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047 C 0.00538 0.00047 0.02552 0.00047 0.03229 0.0004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4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85 -0.04444 C 0.17309 -0.04444 0.1875 -0.04444 0.19323 -0.04444 " pathEditMode="relative" ptsTypes="aA">
                                      <p:cBhvr>
                                        <p:cTn id="49" dur="2000" fill="hold"/>
                                        <p:tgtEl>
                                          <p:spTgt spid="121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466" grpId="0" animBg="1"/>
      <p:bldP spid="1214545" grpId="0" animBg="1"/>
      <p:bldP spid="1214545" grpId="1" animBg="1"/>
      <p:bldP spid="1214545" grpId="2" animBg="1"/>
      <p:bldP spid="1214546" grpId="0" animBg="1"/>
      <p:bldP spid="1214546" grpId="1" animBg="1"/>
      <p:bldP spid="1214551" grpId="0" animBg="1"/>
      <p:bldP spid="1214552" grpId="0" animBg="1"/>
      <p:bldP spid="1214554" grpId="0" animBg="1"/>
      <p:bldP spid="1214555" grpId="0" animBg="1"/>
      <p:bldP spid="1214555" grpId="1" animBg="1"/>
      <p:bldP spid="121455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 Blocking vs. OQ Switch</a:t>
            </a:r>
          </a:p>
        </p:txBody>
      </p:sp>
      <p:sp>
        <p:nvSpPr>
          <p:cNvPr id="18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18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D118FA-5877-400C-B63B-5E5A99A8BCE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90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grpSp>
        <p:nvGrpSpPr>
          <p:cNvPr id="2" name="Group 195"/>
          <p:cNvGrpSpPr>
            <a:grpSpLocks/>
          </p:cNvGrpSpPr>
          <p:nvPr/>
        </p:nvGrpSpPr>
        <p:grpSpPr bwMode="auto">
          <a:xfrm>
            <a:off x="263524" y="1947863"/>
            <a:ext cx="8655047" cy="4213223"/>
            <a:chOff x="166" y="1475"/>
            <a:chExt cx="5452" cy="2654"/>
          </a:xfrm>
        </p:grpSpPr>
        <p:sp>
          <p:nvSpPr>
            <p:cNvPr id="1141775" name="Rectangle 15"/>
            <p:cNvSpPr>
              <a:spLocks noChangeArrowheads="1"/>
            </p:cNvSpPr>
            <p:nvPr/>
          </p:nvSpPr>
          <p:spPr bwMode="auto">
            <a:xfrm>
              <a:off x="656" y="1475"/>
              <a:ext cx="4718" cy="218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76" name="Line 16"/>
            <p:cNvSpPr>
              <a:spLocks noChangeShapeType="1"/>
            </p:cNvSpPr>
            <p:nvPr/>
          </p:nvSpPr>
          <p:spPr bwMode="auto">
            <a:xfrm>
              <a:off x="656" y="3293"/>
              <a:ext cx="47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77" name="Line 17"/>
            <p:cNvSpPr>
              <a:spLocks noChangeShapeType="1"/>
            </p:cNvSpPr>
            <p:nvPr/>
          </p:nvSpPr>
          <p:spPr bwMode="auto">
            <a:xfrm>
              <a:off x="656" y="2935"/>
              <a:ext cx="47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78" name="Line 18"/>
            <p:cNvSpPr>
              <a:spLocks noChangeShapeType="1"/>
            </p:cNvSpPr>
            <p:nvPr/>
          </p:nvSpPr>
          <p:spPr bwMode="auto">
            <a:xfrm>
              <a:off x="656" y="2568"/>
              <a:ext cx="47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79" name="Line 19"/>
            <p:cNvSpPr>
              <a:spLocks noChangeShapeType="1"/>
            </p:cNvSpPr>
            <p:nvPr/>
          </p:nvSpPr>
          <p:spPr bwMode="auto">
            <a:xfrm>
              <a:off x="656" y="2201"/>
              <a:ext cx="47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0" name="Line 20"/>
            <p:cNvSpPr>
              <a:spLocks noChangeShapeType="1"/>
            </p:cNvSpPr>
            <p:nvPr/>
          </p:nvSpPr>
          <p:spPr bwMode="auto">
            <a:xfrm>
              <a:off x="656" y="1843"/>
              <a:ext cx="47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63" name="AutoShape 3"/>
            <p:cNvSpPr>
              <a:spLocks noChangeArrowheads="1"/>
            </p:cNvSpPr>
            <p:nvPr/>
          </p:nvSpPr>
          <p:spPr bwMode="auto">
            <a:xfrm>
              <a:off x="3696" y="2016"/>
              <a:ext cx="1440" cy="336"/>
            </a:xfrm>
            <a:prstGeom prst="wedgeRectCallout">
              <a:avLst>
                <a:gd name="adj1" fmla="val 47847"/>
                <a:gd name="adj2" fmla="val 294347"/>
              </a:avLst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eaLnBrk="0" hangingPunct="0"/>
              <a:r>
                <a:rPr lang="en-US" sz="2800">
                  <a:latin typeface="+mj-lt"/>
                </a:rPr>
                <a:t>OQ switch</a:t>
              </a:r>
            </a:p>
          </p:txBody>
        </p:sp>
        <p:graphicFrame>
          <p:nvGraphicFramePr>
            <p:cNvPr id="1141765" name="Object 5"/>
            <p:cNvGraphicFramePr>
              <a:graphicFrameLocks noChangeAspect="1"/>
            </p:cNvGraphicFramePr>
            <p:nvPr/>
          </p:nvGraphicFramePr>
          <p:xfrm>
            <a:off x="3552" y="2880"/>
            <a:ext cx="960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424" name="Equation" r:id="rId4" imgW="875841" imgH="215931" progId="Equation.3">
                    <p:embed/>
                  </p:oleObj>
                </mc:Choice>
                <mc:Fallback>
                  <p:oleObj name="Equation" r:id="rId4" imgW="875841" imgH="21593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880"/>
                          <a:ext cx="960" cy="237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1767" name="AutoShape 7"/>
            <p:cNvSpPr>
              <a:spLocks noChangeArrowheads="1"/>
            </p:cNvSpPr>
            <p:nvPr/>
          </p:nvSpPr>
          <p:spPr bwMode="auto">
            <a:xfrm>
              <a:off x="1488" y="1536"/>
              <a:ext cx="1680" cy="624"/>
            </a:xfrm>
            <a:prstGeom prst="wedgeRectCallout">
              <a:avLst>
                <a:gd name="adj1" fmla="val 48153"/>
                <a:gd name="adj2" fmla="val 181569"/>
              </a:avLst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eaLnBrk="0" hangingPunct="0"/>
              <a:r>
                <a:rPr lang="en-US" sz="2800" dirty="0">
                  <a:latin typeface="+mj-lt"/>
                </a:rPr>
                <a:t>IQ switch with </a:t>
              </a:r>
              <a:r>
                <a:rPr lang="en-US" sz="2800" dirty="0" err="1">
                  <a:latin typeface="+mj-lt"/>
                </a:rPr>
                <a:t>HoL</a:t>
              </a:r>
              <a:r>
                <a:rPr lang="en-US" sz="2800" dirty="0">
                  <a:latin typeface="+mj-lt"/>
                </a:rPr>
                <a:t> blocking</a:t>
              </a:r>
            </a:p>
          </p:txBody>
        </p:sp>
        <p:sp>
          <p:nvSpPr>
            <p:cNvPr id="1141768" name="Line 8"/>
            <p:cNvSpPr>
              <a:spLocks noChangeShapeType="1"/>
            </p:cNvSpPr>
            <p:nvPr/>
          </p:nvSpPr>
          <p:spPr bwMode="auto">
            <a:xfrm flipH="1">
              <a:off x="3504" y="3216"/>
              <a:ext cx="288" cy="336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1" name="Line 21"/>
            <p:cNvSpPr>
              <a:spLocks noChangeShapeType="1"/>
            </p:cNvSpPr>
            <p:nvPr/>
          </p:nvSpPr>
          <p:spPr bwMode="auto">
            <a:xfrm>
              <a:off x="656" y="1475"/>
              <a:ext cx="47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2" name="Rectangle 22"/>
            <p:cNvSpPr>
              <a:spLocks noChangeArrowheads="1"/>
            </p:cNvSpPr>
            <p:nvPr/>
          </p:nvSpPr>
          <p:spPr bwMode="auto">
            <a:xfrm>
              <a:off x="656" y="1475"/>
              <a:ext cx="4718" cy="2186"/>
            </a:xfrm>
            <a:prstGeom prst="rect">
              <a:avLst/>
            </a:prstGeom>
            <a:noFill/>
            <a:ln w="1905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3" name="Line 23"/>
            <p:cNvSpPr>
              <a:spLocks noChangeShapeType="1"/>
            </p:cNvSpPr>
            <p:nvPr/>
          </p:nvSpPr>
          <p:spPr bwMode="auto">
            <a:xfrm>
              <a:off x="656" y="3661"/>
              <a:ext cx="47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4" name="Line 24"/>
            <p:cNvSpPr>
              <a:spLocks noChangeShapeType="1"/>
            </p:cNvSpPr>
            <p:nvPr/>
          </p:nvSpPr>
          <p:spPr bwMode="auto">
            <a:xfrm flipV="1">
              <a:off x="656" y="3661"/>
              <a:ext cx="0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5" name="Line 25"/>
            <p:cNvSpPr>
              <a:spLocks noChangeShapeType="1"/>
            </p:cNvSpPr>
            <p:nvPr/>
          </p:nvSpPr>
          <p:spPr bwMode="auto">
            <a:xfrm flipV="1">
              <a:off x="1604" y="3661"/>
              <a:ext cx="0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6" name="Line 26"/>
            <p:cNvSpPr>
              <a:spLocks noChangeShapeType="1"/>
            </p:cNvSpPr>
            <p:nvPr/>
          </p:nvSpPr>
          <p:spPr bwMode="auto">
            <a:xfrm flipV="1">
              <a:off x="2540" y="3661"/>
              <a:ext cx="0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7" name="Line 27"/>
            <p:cNvSpPr>
              <a:spLocks noChangeShapeType="1"/>
            </p:cNvSpPr>
            <p:nvPr/>
          </p:nvSpPr>
          <p:spPr bwMode="auto">
            <a:xfrm flipV="1">
              <a:off x="3489" y="3661"/>
              <a:ext cx="0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8" name="Line 28"/>
            <p:cNvSpPr>
              <a:spLocks noChangeShapeType="1"/>
            </p:cNvSpPr>
            <p:nvPr/>
          </p:nvSpPr>
          <p:spPr bwMode="auto">
            <a:xfrm flipV="1">
              <a:off x="4425" y="3661"/>
              <a:ext cx="0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89" name="Line 29"/>
            <p:cNvSpPr>
              <a:spLocks noChangeShapeType="1"/>
            </p:cNvSpPr>
            <p:nvPr/>
          </p:nvSpPr>
          <p:spPr bwMode="auto">
            <a:xfrm flipV="1">
              <a:off x="5374" y="3661"/>
              <a:ext cx="0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0" name="Line 30"/>
            <p:cNvSpPr>
              <a:spLocks noChangeShapeType="1"/>
            </p:cNvSpPr>
            <p:nvPr/>
          </p:nvSpPr>
          <p:spPr bwMode="auto">
            <a:xfrm>
              <a:off x="656" y="3661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1" name="Line 31"/>
            <p:cNvSpPr>
              <a:spLocks noChangeShapeType="1"/>
            </p:cNvSpPr>
            <p:nvPr/>
          </p:nvSpPr>
          <p:spPr bwMode="auto">
            <a:xfrm>
              <a:off x="702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2" name="Line 32"/>
            <p:cNvSpPr>
              <a:spLocks noChangeShapeType="1"/>
            </p:cNvSpPr>
            <p:nvPr/>
          </p:nvSpPr>
          <p:spPr bwMode="auto">
            <a:xfrm>
              <a:off x="749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3" name="Line 33"/>
            <p:cNvSpPr>
              <a:spLocks noChangeShapeType="1"/>
            </p:cNvSpPr>
            <p:nvPr/>
          </p:nvSpPr>
          <p:spPr bwMode="auto">
            <a:xfrm>
              <a:off x="796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4" name="Line 34"/>
            <p:cNvSpPr>
              <a:spLocks noChangeShapeType="1"/>
            </p:cNvSpPr>
            <p:nvPr/>
          </p:nvSpPr>
          <p:spPr bwMode="auto">
            <a:xfrm>
              <a:off x="843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5" name="Line 35"/>
            <p:cNvSpPr>
              <a:spLocks noChangeShapeType="1"/>
            </p:cNvSpPr>
            <p:nvPr/>
          </p:nvSpPr>
          <p:spPr bwMode="auto">
            <a:xfrm>
              <a:off x="890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6" name="Line 36"/>
            <p:cNvSpPr>
              <a:spLocks noChangeShapeType="1"/>
            </p:cNvSpPr>
            <p:nvPr/>
          </p:nvSpPr>
          <p:spPr bwMode="auto">
            <a:xfrm>
              <a:off x="937" y="3661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7" name="Line 37"/>
            <p:cNvSpPr>
              <a:spLocks noChangeShapeType="1"/>
            </p:cNvSpPr>
            <p:nvPr/>
          </p:nvSpPr>
          <p:spPr bwMode="auto">
            <a:xfrm>
              <a:off x="983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8" name="Line 38"/>
            <p:cNvSpPr>
              <a:spLocks noChangeShapeType="1"/>
            </p:cNvSpPr>
            <p:nvPr/>
          </p:nvSpPr>
          <p:spPr bwMode="auto">
            <a:xfrm>
              <a:off x="1030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799" name="Line 39"/>
            <p:cNvSpPr>
              <a:spLocks noChangeShapeType="1"/>
            </p:cNvSpPr>
            <p:nvPr/>
          </p:nvSpPr>
          <p:spPr bwMode="auto">
            <a:xfrm>
              <a:off x="1077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0" name="Line 40"/>
            <p:cNvSpPr>
              <a:spLocks noChangeShapeType="1"/>
            </p:cNvSpPr>
            <p:nvPr/>
          </p:nvSpPr>
          <p:spPr bwMode="auto">
            <a:xfrm>
              <a:off x="1124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1" name="Line 41"/>
            <p:cNvSpPr>
              <a:spLocks noChangeShapeType="1"/>
            </p:cNvSpPr>
            <p:nvPr/>
          </p:nvSpPr>
          <p:spPr bwMode="auto">
            <a:xfrm>
              <a:off x="1171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2" name="Line 42"/>
            <p:cNvSpPr>
              <a:spLocks noChangeShapeType="1"/>
            </p:cNvSpPr>
            <p:nvPr/>
          </p:nvSpPr>
          <p:spPr bwMode="auto">
            <a:xfrm>
              <a:off x="1218" y="3661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3" name="Line 43"/>
            <p:cNvSpPr>
              <a:spLocks noChangeShapeType="1"/>
            </p:cNvSpPr>
            <p:nvPr/>
          </p:nvSpPr>
          <p:spPr bwMode="auto">
            <a:xfrm>
              <a:off x="1264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4" name="Line 44"/>
            <p:cNvSpPr>
              <a:spLocks noChangeShapeType="1"/>
            </p:cNvSpPr>
            <p:nvPr/>
          </p:nvSpPr>
          <p:spPr bwMode="auto">
            <a:xfrm>
              <a:off x="1311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5" name="Line 45"/>
            <p:cNvSpPr>
              <a:spLocks noChangeShapeType="1"/>
            </p:cNvSpPr>
            <p:nvPr/>
          </p:nvSpPr>
          <p:spPr bwMode="auto">
            <a:xfrm>
              <a:off x="1358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6" name="Line 46"/>
            <p:cNvSpPr>
              <a:spLocks noChangeShapeType="1"/>
            </p:cNvSpPr>
            <p:nvPr/>
          </p:nvSpPr>
          <p:spPr bwMode="auto">
            <a:xfrm>
              <a:off x="1405" y="3661"/>
              <a:ext cx="58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7" name="Line 47"/>
            <p:cNvSpPr>
              <a:spLocks noChangeShapeType="1"/>
            </p:cNvSpPr>
            <p:nvPr/>
          </p:nvSpPr>
          <p:spPr bwMode="auto">
            <a:xfrm>
              <a:off x="1463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8" name="Line 48"/>
            <p:cNvSpPr>
              <a:spLocks noChangeShapeType="1"/>
            </p:cNvSpPr>
            <p:nvPr/>
          </p:nvSpPr>
          <p:spPr bwMode="auto">
            <a:xfrm>
              <a:off x="1510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09" name="Line 49"/>
            <p:cNvSpPr>
              <a:spLocks noChangeShapeType="1"/>
            </p:cNvSpPr>
            <p:nvPr/>
          </p:nvSpPr>
          <p:spPr bwMode="auto">
            <a:xfrm>
              <a:off x="1557" y="366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0" name="Line 50"/>
            <p:cNvSpPr>
              <a:spLocks noChangeShapeType="1"/>
            </p:cNvSpPr>
            <p:nvPr/>
          </p:nvSpPr>
          <p:spPr bwMode="auto">
            <a:xfrm flipV="1">
              <a:off x="1604" y="3651"/>
              <a:ext cx="47" cy="1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1" name="Line 51"/>
            <p:cNvSpPr>
              <a:spLocks noChangeShapeType="1"/>
            </p:cNvSpPr>
            <p:nvPr/>
          </p:nvSpPr>
          <p:spPr bwMode="auto">
            <a:xfrm>
              <a:off x="1651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2" name="Line 52"/>
            <p:cNvSpPr>
              <a:spLocks noChangeShapeType="1"/>
            </p:cNvSpPr>
            <p:nvPr/>
          </p:nvSpPr>
          <p:spPr bwMode="auto">
            <a:xfrm>
              <a:off x="1698" y="3651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3" name="Line 53"/>
            <p:cNvSpPr>
              <a:spLocks noChangeShapeType="1"/>
            </p:cNvSpPr>
            <p:nvPr/>
          </p:nvSpPr>
          <p:spPr bwMode="auto">
            <a:xfrm>
              <a:off x="1744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4" name="Line 54"/>
            <p:cNvSpPr>
              <a:spLocks noChangeShapeType="1"/>
            </p:cNvSpPr>
            <p:nvPr/>
          </p:nvSpPr>
          <p:spPr bwMode="auto">
            <a:xfrm>
              <a:off x="1791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5" name="Line 55"/>
            <p:cNvSpPr>
              <a:spLocks noChangeShapeType="1"/>
            </p:cNvSpPr>
            <p:nvPr/>
          </p:nvSpPr>
          <p:spPr bwMode="auto">
            <a:xfrm>
              <a:off x="1838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6" name="Line 56"/>
            <p:cNvSpPr>
              <a:spLocks noChangeShapeType="1"/>
            </p:cNvSpPr>
            <p:nvPr/>
          </p:nvSpPr>
          <p:spPr bwMode="auto">
            <a:xfrm>
              <a:off x="1885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7" name="Line 57"/>
            <p:cNvSpPr>
              <a:spLocks noChangeShapeType="1"/>
            </p:cNvSpPr>
            <p:nvPr/>
          </p:nvSpPr>
          <p:spPr bwMode="auto">
            <a:xfrm>
              <a:off x="1932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8" name="Line 58"/>
            <p:cNvSpPr>
              <a:spLocks noChangeShapeType="1"/>
            </p:cNvSpPr>
            <p:nvPr/>
          </p:nvSpPr>
          <p:spPr bwMode="auto">
            <a:xfrm>
              <a:off x="1979" y="3651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19" name="Line 59"/>
            <p:cNvSpPr>
              <a:spLocks noChangeShapeType="1"/>
            </p:cNvSpPr>
            <p:nvPr/>
          </p:nvSpPr>
          <p:spPr bwMode="auto">
            <a:xfrm>
              <a:off x="2025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0" name="Line 60"/>
            <p:cNvSpPr>
              <a:spLocks noChangeShapeType="1"/>
            </p:cNvSpPr>
            <p:nvPr/>
          </p:nvSpPr>
          <p:spPr bwMode="auto">
            <a:xfrm>
              <a:off x="2072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1" name="Line 61"/>
            <p:cNvSpPr>
              <a:spLocks noChangeShapeType="1"/>
            </p:cNvSpPr>
            <p:nvPr/>
          </p:nvSpPr>
          <p:spPr bwMode="auto">
            <a:xfrm>
              <a:off x="2119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2" name="Line 62"/>
            <p:cNvSpPr>
              <a:spLocks noChangeShapeType="1"/>
            </p:cNvSpPr>
            <p:nvPr/>
          </p:nvSpPr>
          <p:spPr bwMode="auto">
            <a:xfrm>
              <a:off x="2166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3" name="Line 63"/>
            <p:cNvSpPr>
              <a:spLocks noChangeShapeType="1"/>
            </p:cNvSpPr>
            <p:nvPr/>
          </p:nvSpPr>
          <p:spPr bwMode="auto">
            <a:xfrm>
              <a:off x="2213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4" name="Line 64"/>
            <p:cNvSpPr>
              <a:spLocks noChangeShapeType="1"/>
            </p:cNvSpPr>
            <p:nvPr/>
          </p:nvSpPr>
          <p:spPr bwMode="auto">
            <a:xfrm>
              <a:off x="2260" y="3651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5" name="Line 65"/>
            <p:cNvSpPr>
              <a:spLocks noChangeShapeType="1"/>
            </p:cNvSpPr>
            <p:nvPr/>
          </p:nvSpPr>
          <p:spPr bwMode="auto">
            <a:xfrm>
              <a:off x="2306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6" name="Line 66"/>
            <p:cNvSpPr>
              <a:spLocks noChangeShapeType="1"/>
            </p:cNvSpPr>
            <p:nvPr/>
          </p:nvSpPr>
          <p:spPr bwMode="auto">
            <a:xfrm>
              <a:off x="2353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7" name="Line 67"/>
            <p:cNvSpPr>
              <a:spLocks noChangeShapeType="1"/>
            </p:cNvSpPr>
            <p:nvPr/>
          </p:nvSpPr>
          <p:spPr bwMode="auto">
            <a:xfrm>
              <a:off x="2400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8" name="Line 68"/>
            <p:cNvSpPr>
              <a:spLocks noChangeShapeType="1"/>
            </p:cNvSpPr>
            <p:nvPr/>
          </p:nvSpPr>
          <p:spPr bwMode="auto">
            <a:xfrm>
              <a:off x="2447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29" name="Line 69"/>
            <p:cNvSpPr>
              <a:spLocks noChangeShapeType="1"/>
            </p:cNvSpPr>
            <p:nvPr/>
          </p:nvSpPr>
          <p:spPr bwMode="auto">
            <a:xfrm>
              <a:off x="2494" y="3651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0" name="Line 70"/>
            <p:cNvSpPr>
              <a:spLocks noChangeShapeType="1"/>
            </p:cNvSpPr>
            <p:nvPr/>
          </p:nvSpPr>
          <p:spPr bwMode="auto">
            <a:xfrm>
              <a:off x="2540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1" name="Line 71"/>
            <p:cNvSpPr>
              <a:spLocks noChangeShapeType="1"/>
            </p:cNvSpPr>
            <p:nvPr/>
          </p:nvSpPr>
          <p:spPr bwMode="auto">
            <a:xfrm>
              <a:off x="2587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2" name="Line 72"/>
            <p:cNvSpPr>
              <a:spLocks noChangeShapeType="1"/>
            </p:cNvSpPr>
            <p:nvPr/>
          </p:nvSpPr>
          <p:spPr bwMode="auto">
            <a:xfrm>
              <a:off x="2634" y="3651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3" name="Line 73"/>
            <p:cNvSpPr>
              <a:spLocks noChangeShapeType="1"/>
            </p:cNvSpPr>
            <p:nvPr/>
          </p:nvSpPr>
          <p:spPr bwMode="auto">
            <a:xfrm flipV="1">
              <a:off x="2681" y="3642"/>
              <a:ext cx="47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4" name="Line 74"/>
            <p:cNvSpPr>
              <a:spLocks noChangeShapeType="1"/>
            </p:cNvSpPr>
            <p:nvPr/>
          </p:nvSpPr>
          <p:spPr bwMode="auto">
            <a:xfrm>
              <a:off x="2728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5" name="Line 75"/>
            <p:cNvSpPr>
              <a:spLocks noChangeShapeType="1"/>
            </p:cNvSpPr>
            <p:nvPr/>
          </p:nvSpPr>
          <p:spPr bwMode="auto">
            <a:xfrm>
              <a:off x="2775" y="3642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6" name="Line 76"/>
            <p:cNvSpPr>
              <a:spLocks noChangeShapeType="1"/>
            </p:cNvSpPr>
            <p:nvPr/>
          </p:nvSpPr>
          <p:spPr bwMode="auto">
            <a:xfrm>
              <a:off x="2821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7" name="Line 77"/>
            <p:cNvSpPr>
              <a:spLocks noChangeShapeType="1"/>
            </p:cNvSpPr>
            <p:nvPr/>
          </p:nvSpPr>
          <p:spPr bwMode="auto">
            <a:xfrm>
              <a:off x="2868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8" name="Line 78"/>
            <p:cNvSpPr>
              <a:spLocks noChangeShapeType="1"/>
            </p:cNvSpPr>
            <p:nvPr/>
          </p:nvSpPr>
          <p:spPr bwMode="auto">
            <a:xfrm>
              <a:off x="2915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39" name="Line 79"/>
            <p:cNvSpPr>
              <a:spLocks noChangeShapeType="1"/>
            </p:cNvSpPr>
            <p:nvPr/>
          </p:nvSpPr>
          <p:spPr bwMode="auto">
            <a:xfrm>
              <a:off x="2962" y="3642"/>
              <a:ext cx="58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0" name="Line 80"/>
            <p:cNvSpPr>
              <a:spLocks noChangeShapeType="1"/>
            </p:cNvSpPr>
            <p:nvPr/>
          </p:nvSpPr>
          <p:spPr bwMode="auto">
            <a:xfrm>
              <a:off x="3020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1" name="Line 81"/>
            <p:cNvSpPr>
              <a:spLocks noChangeShapeType="1"/>
            </p:cNvSpPr>
            <p:nvPr/>
          </p:nvSpPr>
          <p:spPr bwMode="auto">
            <a:xfrm>
              <a:off x="3067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2" name="Line 82"/>
            <p:cNvSpPr>
              <a:spLocks noChangeShapeType="1"/>
            </p:cNvSpPr>
            <p:nvPr/>
          </p:nvSpPr>
          <p:spPr bwMode="auto">
            <a:xfrm>
              <a:off x="3114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3" name="Line 83"/>
            <p:cNvSpPr>
              <a:spLocks noChangeShapeType="1"/>
            </p:cNvSpPr>
            <p:nvPr/>
          </p:nvSpPr>
          <p:spPr bwMode="auto">
            <a:xfrm>
              <a:off x="3161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4" name="Line 84"/>
            <p:cNvSpPr>
              <a:spLocks noChangeShapeType="1"/>
            </p:cNvSpPr>
            <p:nvPr/>
          </p:nvSpPr>
          <p:spPr bwMode="auto">
            <a:xfrm>
              <a:off x="3208" y="364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5" name="Line 85"/>
            <p:cNvSpPr>
              <a:spLocks noChangeShapeType="1"/>
            </p:cNvSpPr>
            <p:nvPr/>
          </p:nvSpPr>
          <p:spPr bwMode="auto">
            <a:xfrm>
              <a:off x="3255" y="3642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6" name="Line 86"/>
            <p:cNvSpPr>
              <a:spLocks noChangeShapeType="1"/>
            </p:cNvSpPr>
            <p:nvPr/>
          </p:nvSpPr>
          <p:spPr bwMode="auto">
            <a:xfrm flipV="1">
              <a:off x="3301" y="3632"/>
              <a:ext cx="47" cy="1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7" name="Line 87"/>
            <p:cNvSpPr>
              <a:spLocks noChangeShapeType="1"/>
            </p:cNvSpPr>
            <p:nvPr/>
          </p:nvSpPr>
          <p:spPr bwMode="auto">
            <a:xfrm>
              <a:off x="3348" y="363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8" name="Line 88"/>
            <p:cNvSpPr>
              <a:spLocks noChangeShapeType="1"/>
            </p:cNvSpPr>
            <p:nvPr/>
          </p:nvSpPr>
          <p:spPr bwMode="auto">
            <a:xfrm>
              <a:off x="3395" y="363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49" name="Line 89"/>
            <p:cNvSpPr>
              <a:spLocks noChangeShapeType="1"/>
            </p:cNvSpPr>
            <p:nvPr/>
          </p:nvSpPr>
          <p:spPr bwMode="auto">
            <a:xfrm>
              <a:off x="3442" y="363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0" name="Line 90"/>
            <p:cNvSpPr>
              <a:spLocks noChangeShapeType="1"/>
            </p:cNvSpPr>
            <p:nvPr/>
          </p:nvSpPr>
          <p:spPr bwMode="auto">
            <a:xfrm>
              <a:off x="3489" y="363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1" name="Line 91"/>
            <p:cNvSpPr>
              <a:spLocks noChangeShapeType="1"/>
            </p:cNvSpPr>
            <p:nvPr/>
          </p:nvSpPr>
          <p:spPr bwMode="auto">
            <a:xfrm>
              <a:off x="3536" y="3632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2" name="Line 92"/>
            <p:cNvSpPr>
              <a:spLocks noChangeShapeType="1"/>
            </p:cNvSpPr>
            <p:nvPr/>
          </p:nvSpPr>
          <p:spPr bwMode="auto">
            <a:xfrm>
              <a:off x="3582" y="363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3" name="Line 93"/>
            <p:cNvSpPr>
              <a:spLocks noChangeShapeType="1"/>
            </p:cNvSpPr>
            <p:nvPr/>
          </p:nvSpPr>
          <p:spPr bwMode="auto">
            <a:xfrm>
              <a:off x="3629" y="3632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4" name="Line 94"/>
            <p:cNvSpPr>
              <a:spLocks noChangeShapeType="1"/>
            </p:cNvSpPr>
            <p:nvPr/>
          </p:nvSpPr>
          <p:spPr bwMode="auto">
            <a:xfrm flipV="1">
              <a:off x="3676" y="3623"/>
              <a:ext cx="47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5" name="Line 95"/>
            <p:cNvSpPr>
              <a:spLocks noChangeShapeType="1"/>
            </p:cNvSpPr>
            <p:nvPr/>
          </p:nvSpPr>
          <p:spPr bwMode="auto">
            <a:xfrm>
              <a:off x="3723" y="3623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6" name="Line 96"/>
            <p:cNvSpPr>
              <a:spLocks noChangeShapeType="1"/>
            </p:cNvSpPr>
            <p:nvPr/>
          </p:nvSpPr>
          <p:spPr bwMode="auto">
            <a:xfrm>
              <a:off x="3770" y="3623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7" name="Line 97"/>
            <p:cNvSpPr>
              <a:spLocks noChangeShapeType="1"/>
            </p:cNvSpPr>
            <p:nvPr/>
          </p:nvSpPr>
          <p:spPr bwMode="auto">
            <a:xfrm>
              <a:off x="3817" y="3623"/>
              <a:ext cx="46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8" name="Line 98"/>
            <p:cNvSpPr>
              <a:spLocks noChangeShapeType="1"/>
            </p:cNvSpPr>
            <p:nvPr/>
          </p:nvSpPr>
          <p:spPr bwMode="auto">
            <a:xfrm>
              <a:off x="3863" y="3623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59" name="Line 99"/>
            <p:cNvSpPr>
              <a:spLocks noChangeShapeType="1"/>
            </p:cNvSpPr>
            <p:nvPr/>
          </p:nvSpPr>
          <p:spPr bwMode="auto">
            <a:xfrm flipV="1">
              <a:off x="3910" y="3614"/>
              <a:ext cx="47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0" name="Line 100"/>
            <p:cNvSpPr>
              <a:spLocks noChangeShapeType="1"/>
            </p:cNvSpPr>
            <p:nvPr/>
          </p:nvSpPr>
          <p:spPr bwMode="auto">
            <a:xfrm>
              <a:off x="3957" y="3614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1" name="Line 101"/>
            <p:cNvSpPr>
              <a:spLocks noChangeShapeType="1"/>
            </p:cNvSpPr>
            <p:nvPr/>
          </p:nvSpPr>
          <p:spPr bwMode="auto">
            <a:xfrm>
              <a:off x="4004" y="3614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2" name="Line 102"/>
            <p:cNvSpPr>
              <a:spLocks noChangeShapeType="1"/>
            </p:cNvSpPr>
            <p:nvPr/>
          </p:nvSpPr>
          <p:spPr bwMode="auto">
            <a:xfrm>
              <a:off x="4051" y="3614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3" name="Line 103"/>
            <p:cNvSpPr>
              <a:spLocks noChangeShapeType="1"/>
            </p:cNvSpPr>
            <p:nvPr/>
          </p:nvSpPr>
          <p:spPr bwMode="auto">
            <a:xfrm flipV="1">
              <a:off x="4098" y="3604"/>
              <a:ext cx="46" cy="1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4" name="Line 104"/>
            <p:cNvSpPr>
              <a:spLocks noChangeShapeType="1"/>
            </p:cNvSpPr>
            <p:nvPr/>
          </p:nvSpPr>
          <p:spPr bwMode="auto">
            <a:xfrm>
              <a:off x="4144" y="3604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5" name="Line 105"/>
            <p:cNvSpPr>
              <a:spLocks noChangeShapeType="1"/>
            </p:cNvSpPr>
            <p:nvPr/>
          </p:nvSpPr>
          <p:spPr bwMode="auto">
            <a:xfrm>
              <a:off x="4191" y="3604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6" name="Line 106"/>
            <p:cNvSpPr>
              <a:spLocks noChangeShapeType="1"/>
            </p:cNvSpPr>
            <p:nvPr/>
          </p:nvSpPr>
          <p:spPr bwMode="auto">
            <a:xfrm>
              <a:off x="4238" y="3604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7" name="Line 107"/>
            <p:cNvSpPr>
              <a:spLocks noChangeShapeType="1"/>
            </p:cNvSpPr>
            <p:nvPr/>
          </p:nvSpPr>
          <p:spPr bwMode="auto">
            <a:xfrm flipV="1">
              <a:off x="4285" y="3595"/>
              <a:ext cx="47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8" name="Line 108"/>
            <p:cNvSpPr>
              <a:spLocks noChangeShapeType="1"/>
            </p:cNvSpPr>
            <p:nvPr/>
          </p:nvSpPr>
          <p:spPr bwMode="auto">
            <a:xfrm>
              <a:off x="4332" y="3595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69" name="Line 109"/>
            <p:cNvSpPr>
              <a:spLocks noChangeShapeType="1"/>
            </p:cNvSpPr>
            <p:nvPr/>
          </p:nvSpPr>
          <p:spPr bwMode="auto">
            <a:xfrm flipV="1">
              <a:off x="4379" y="3585"/>
              <a:ext cx="46" cy="1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0" name="Line 110"/>
            <p:cNvSpPr>
              <a:spLocks noChangeShapeType="1"/>
            </p:cNvSpPr>
            <p:nvPr/>
          </p:nvSpPr>
          <p:spPr bwMode="auto">
            <a:xfrm>
              <a:off x="4425" y="3585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1" name="Line 111"/>
            <p:cNvSpPr>
              <a:spLocks noChangeShapeType="1"/>
            </p:cNvSpPr>
            <p:nvPr/>
          </p:nvSpPr>
          <p:spPr bwMode="auto">
            <a:xfrm flipV="1">
              <a:off x="4472" y="3576"/>
              <a:ext cx="47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2" name="Line 112"/>
            <p:cNvSpPr>
              <a:spLocks noChangeShapeType="1"/>
            </p:cNvSpPr>
            <p:nvPr/>
          </p:nvSpPr>
          <p:spPr bwMode="auto">
            <a:xfrm>
              <a:off x="4519" y="3576"/>
              <a:ext cx="47" cy="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3" name="Line 113"/>
            <p:cNvSpPr>
              <a:spLocks noChangeShapeType="1"/>
            </p:cNvSpPr>
            <p:nvPr/>
          </p:nvSpPr>
          <p:spPr bwMode="auto">
            <a:xfrm flipV="1">
              <a:off x="4566" y="3566"/>
              <a:ext cx="58" cy="1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4" name="Line 114"/>
            <p:cNvSpPr>
              <a:spLocks noChangeShapeType="1"/>
            </p:cNvSpPr>
            <p:nvPr/>
          </p:nvSpPr>
          <p:spPr bwMode="auto">
            <a:xfrm flipV="1">
              <a:off x="4624" y="3557"/>
              <a:ext cx="47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5" name="Line 115"/>
            <p:cNvSpPr>
              <a:spLocks noChangeShapeType="1"/>
            </p:cNvSpPr>
            <p:nvPr/>
          </p:nvSpPr>
          <p:spPr bwMode="auto">
            <a:xfrm flipV="1">
              <a:off x="4671" y="3548"/>
              <a:ext cx="47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6" name="Line 116"/>
            <p:cNvSpPr>
              <a:spLocks noChangeShapeType="1"/>
            </p:cNvSpPr>
            <p:nvPr/>
          </p:nvSpPr>
          <p:spPr bwMode="auto">
            <a:xfrm flipV="1">
              <a:off x="4718" y="3538"/>
              <a:ext cx="47" cy="1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7" name="Line 117"/>
            <p:cNvSpPr>
              <a:spLocks noChangeShapeType="1"/>
            </p:cNvSpPr>
            <p:nvPr/>
          </p:nvSpPr>
          <p:spPr bwMode="auto">
            <a:xfrm flipV="1">
              <a:off x="4765" y="3529"/>
              <a:ext cx="47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8" name="Line 118"/>
            <p:cNvSpPr>
              <a:spLocks noChangeShapeType="1"/>
            </p:cNvSpPr>
            <p:nvPr/>
          </p:nvSpPr>
          <p:spPr bwMode="auto">
            <a:xfrm flipV="1">
              <a:off x="4812" y="3510"/>
              <a:ext cx="47" cy="1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79" name="Line 119"/>
            <p:cNvSpPr>
              <a:spLocks noChangeShapeType="1"/>
            </p:cNvSpPr>
            <p:nvPr/>
          </p:nvSpPr>
          <p:spPr bwMode="auto">
            <a:xfrm flipV="1">
              <a:off x="4859" y="3501"/>
              <a:ext cx="46" cy="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0" name="Line 120"/>
            <p:cNvSpPr>
              <a:spLocks noChangeShapeType="1"/>
            </p:cNvSpPr>
            <p:nvPr/>
          </p:nvSpPr>
          <p:spPr bwMode="auto">
            <a:xfrm flipV="1">
              <a:off x="4905" y="3472"/>
              <a:ext cx="47" cy="2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1" name="Line 121"/>
            <p:cNvSpPr>
              <a:spLocks noChangeShapeType="1"/>
            </p:cNvSpPr>
            <p:nvPr/>
          </p:nvSpPr>
          <p:spPr bwMode="auto">
            <a:xfrm flipV="1">
              <a:off x="4952" y="3453"/>
              <a:ext cx="47" cy="19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2" name="Line 122"/>
            <p:cNvSpPr>
              <a:spLocks noChangeShapeType="1"/>
            </p:cNvSpPr>
            <p:nvPr/>
          </p:nvSpPr>
          <p:spPr bwMode="auto">
            <a:xfrm flipV="1">
              <a:off x="4999" y="3416"/>
              <a:ext cx="47" cy="37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3" name="Line 123"/>
            <p:cNvSpPr>
              <a:spLocks noChangeShapeType="1"/>
            </p:cNvSpPr>
            <p:nvPr/>
          </p:nvSpPr>
          <p:spPr bwMode="auto">
            <a:xfrm flipV="1">
              <a:off x="5046" y="3378"/>
              <a:ext cx="47" cy="38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4" name="Line 124"/>
            <p:cNvSpPr>
              <a:spLocks noChangeShapeType="1"/>
            </p:cNvSpPr>
            <p:nvPr/>
          </p:nvSpPr>
          <p:spPr bwMode="auto">
            <a:xfrm flipV="1">
              <a:off x="5093" y="3312"/>
              <a:ext cx="47" cy="66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5" name="Line 125"/>
            <p:cNvSpPr>
              <a:spLocks noChangeShapeType="1"/>
            </p:cNvSpPr>
            <p:nvPr/>
          </p:nvSpPr>
          <p:spPr bwMode="auto">
            <a:xfrm flipV="1">
              <a:off x="5140" y="3227"/>
              <a:ext cx="46" cy="85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6" name="Line 126"/>
            <p:cNvSpPr>
              <a:spLocks noChangeShapeType="1"/>
            </p:cNvSpPr>
            <p:nvPr/>
          </p:nvSpPr>
          <p:spPr bwMode="auto">
            <a:xfrm flipV="1">
              <a:off x="5186" y="3067"/>
              <a:ext cx="47" cy="160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7" name="Line 127"/>
            <p:cNvSpPr>
              <a:spLocks noChangeShapeType="1"/>
            </p:cNvSpPr>
            <p:nvPr/>
          </p:nvSpPr>
          <p:spPr bwMode="auto">
            <a:xfrm flipV="1">
              <a:off x="5233" y="2766"/>
              <a:ext cx="47" cy="301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8" name="Line 128"/>
            <p:cNvSpPr>
              <a:spLocks noChangeShapeType="1"/>
            </p:cNvSpPr>
            <p:nvPr/>
          </p:nvSpPr>
          <p:spPr bwMode="auto">
            <a:xfrm flipV="1">
              <a:off x="5280" y="1862"/>
              <a:ext cx="47" cy="904"/>
            </a:xfrm>
            <a:prstGeom prst="line">
              <a:avLst/>
            </a:prstGeom>
            <a:noFill/>
            <a:ln w="55563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89" name="Line 129"/>
            <p:cNvSpPr>
              <a:spLocks noChangeShapeType="1"/>
            </p:cNvSpPr>
            <p:nvPr/>
          </p:nvSpPr>
          <p:spPr bwMode="auto">
            <a:xfrm>
              <a:off x="656" y="3651"/>
              <a:ext cx="46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0" name="Line 130"/>
            <p:cNvSpPr>
              <a:spLocks noChangeShapeType="1"/>
            </p:cNvSpPr>
            <p:nvPr/>
          </p:nvSpPr>
          <p:spPr bwMode="auto">
            <a:xfrm flipV="1">
              <a:off x="702" y="3642"/>
              <a:ext cx="47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1" name="Line 131"/>
            <p:cNvSpPr>
              <a:spLocks noChangeShapeType="1"/>
            </p:cNvSpPr>
            <p:nvPr/>
          </p:nvSpPr>
          <p:spPr bwMode="auto">
            <a:xfrm>
              <a:off x="749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2" name="Line 132"/>
            <p:cNvSpPr>
              <a:spLocks noChangeShapeType="1"/>
            </p:cNvSpPr>
            <p:nvPr/>
          </p:nvSpPr>
          <p:spPr bwMode="auto">
            <a:xfrm>
              <a:off x="796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3" name="Line 133"/>
            <p:cNvSpPr>
              <a:spLocks noChangeShapeType="1"/>
            </p:cNvSpPr>
            <p:nvPr/>
          </p:nvSpPr>
          <p:spPr bwMode="auto">
            <a:xfrm>
              <a:off x="843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4" name="Line 134"/>
            <p:cNvSpPr>
              <a:spLocks noChangeShapeType="1"/>
            </p:cNvSpPr>
            <p:nvPr/>
          </p:nvSpPr>
          <p:spPr bwMode="auto">
            <a:xfrm>
              <a:off x="890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5" name="Line 135"/>
            <p:cNvSpPr>
              <a:spLocks noChangeShapeType="1"/>
            </p:cNvSpPr>
            <p:nvPr/>
          </p:nvSpPr>
          <p:spPr bwMode="auto">
            <a:xfrm>
              <a:off x="937" y="3642"/>
              <a:ext cx="46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6" name="Line 136"/>
            <p:cNvSpPr>
              <a:spLocks noChangeShapeType="1"/>
            </p:cNvSpPr>
            <p:nvPr/>
          </p:nvSpPr>
          <p:spPr bwMode="auto">
            <a:xfrm>
              <a:off x="983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7" name="Line 137"/>
            <p:cNvSpPr>
              <a:spLocks noChangeShapeType="1"/>
            </p:cNvSpPr>
            <p:nvPr/>
          </p:nvSpPr>
          <p:spPr bwMode="auto">
            <a:xfrm>
              <a:off x="1030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8" name="Line 138"/>
            <p:cNvSpPr>
              <a:spLocks noChangeShapeType="1"/>
            </p:cNvSpPr>
            <p:nvPr/>
          </p:nvSpPr>
          <p:spPr bwMode="auto">
            <a:xfrm>
              <a:off x="1077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899" name="Line 139"/>
            <p:cNvSpPr>
              <a:spLocks noChangeShapeType="1"/>
            </p:cNvSpPr>
            <p:nvPr/>
          </p:nvSpPr>
          <p:spPr bwMode="auto">
            <a:xfrm>
              <a:off x="1124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0" name="Line 140"/>
            <p:cNvSpPr>
              <a:spLocks noChangeShapeType="1"/>
            </p:cNvSpPr>
            <p:nvPr/>
          </p:nvSpPr>
          <p:spPr bwMode="auto">
            <a:xfrm>
              <a:off x="1171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1" name="Line 141"/>
            <p:cNvSpPr>
              <a:spLocks noChangeShapeType="1"/>
            </p:cNvSpPr>
            <p:nvPr/>
          </p:nvSpPr>
          <p:spPr bwMode="auto">
            <a:xfrm>
              <a:off x="1218" y="3642"/>
              <a:ext cx="46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2" name="Line 142"/>
            <p:cNvSpPr>
              <a:spLocks noChangeShapeType="1"/>
            </p:cNvSpPr>
            <p:nvPr/>
          </p:nvSpPr>
          <p:spPr bwMode="auto">
            <a:xfrm>
              <a:off x="1264" y="364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3" name="Line 143"/>
            <p:cNvSpPr>
              <a:spLocks noChangeShapeType="1"/>
            </p:cNvSpPr>
            <p:nvPr/>
          </p:nvSpPr>
          <p:spPr bwMode="auto">
            <a:xfrm flipV="1">
              <a:off x="1311" y="3632"/>
              <a:ext cx="47" cy="1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4" name="Line 144"/>
            <p:cNvSpPr>
              <a:spLocks noChangeShapeType="1"/>
            </p:cNvSpPr>
            <p:nvPr/>
          </p:nvSpPr>
          <p:spPr bwMode="auto">
            <a:xfrm>
              <a:off x="1358" y="363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5" name="Line 145"/>
            <p:cNvSpPr>
              <a:spLocks noChangeShapeType="1"/>
            </p:cNvSpPr>
            <p:nvPr/>
          </p:nvSpPr>
          <p:spPr bwMode="auto">
            <a:xfrm>
              <a:off x="1405" y="3632"/>
              <a:ext cx="58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6" name="Line 146"/>
            <p:cNvSpPr>
              <a:spLocks noChangeShapeType="1"/>
            </p:cNvSpPr>
            <p:nvPr/>
          </p:nvSpPr>
          <p:spPr bwMode="auto">
            <a:xfrm>
              <a:off x="1463" y="363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7" name="Line 147"/>
            <p:cNvSpPr>
              <a:spLocks noChangeShapeType="1"/>
            </p:cNvSpPr>
            <p:nvPr/>
          </p:nvSpPr>
          <p:spPr bwMode="auto">
            <a:xfrm>
              <a:off x="1510" y="363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8" name="Line 148"/>
            <p:cNvSpPr>
              <a:spLocks noChangeShapeType="1"/>
            </p:cNvSpPr>
            <p:nvPr/>
          </p:nvSpPr>
          <p:spPr bwMode="auto">
            <a:xfrm>
              <a:off x="1557" y="363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09" name="Line 149"/>
            <p:cNvSpPr>
              <a:spLocks noChangeShapeType="1"/>
            </p:cNvSpPr>
            <p:nvPr/>
          </p:nvSpPr>
          <p:spPr bwMode="auto">
            <a:xfrm>
              <a:off x="1604" y="363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0" name="Line 150"/>
            <p:cNvSpPr>
              <a:spLocks noChangeShapeType="1"/>
            </p:cNvSpPr>
            <p:nvPr/>
          </p:nvSpPr>
          <p:spPr bwMode="auto">
            <a:xfrm>
              <a:off x="1651" y="3632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1" name="Line 151"/>
            <p:cNvSpPr>
              <a:spLocks noChangeShapeType="1"/>
            </p:cNvSpPr>
            <p:nvPr/>
          </p:nvSpPr>
          <p:spPr bwMode="auto">
            <a:xfrm flipV="1">
              <a:off x="1698" y="3623"/>
              <a:ext cx="46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2" name="Line 152"/>
            <p:cNvSpPr>
              <a:spLocks noChangeShapeType="1"/>
            </p:cNvSpPr>
            <p:nvPr/>
          </p:nvSpPr>
          <p:spPr bwMode="auto">
            <a:xfrm>
              <a:off x="1744" y="3623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3" name="Line 153"/>
            <p:cNvSpPr>
              <a:spLocks noChangeShapeType="1"/>
            </p:cNvSpPr>
            <p:nvPr/>
          </p:nvSpPr>
          <p:spPr bwMode="auto">
            <a:xfrm>
              <a:off x="1791" y="3623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4" name="Line 154"/>
            <p:cNvSpPr>
              <a:spLocks noChangeShapeType="1"/>
            </p:cNvSpPr>
            <p:nvPr/>
          </p:nvSpPr>
          <p:spPr bwMode="auto">
            <a:xfrm>
              <a:off x="1838" y="3623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5" name="Line 155"/>
            <p:cNvSpPr>
              <a:spLocks noChangeShapeType="1"/>
            </p:cNvSpPr>
            <p:nvPr/>
          </p:nvSpPr>
          <p:spPr bwMode="auto">
            <a:xfrm>
              <a:off x="1885" y="3623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6" name="Line 156"/>
            <p:cNvSpPr>
              <a:spLocks noChangeShapeType="1"/>
            </p:cNvSpPr>
            <p:nvPr/>
          </p:nvSpPr>
          <p:spPr bwMode="auto">
            <a:xfrm flipV="1">
              <a:off x="1932" y="3614"/>
              <a:ext cx="47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7" name="Line 157"/>
            <p:cNvSpPr>
              <a:spLocks noChangeShapeType="1"/>
            </p:cNvSpPr>
            <p:nvPr/>
          </p:nvSpPr>
          <p:spPr bwMode="auto">
            <a:xfrm>
              <a:off x="1979" y="3614"/>
              <a:ext cx="46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8" name="Line 158"/>
            <p:cNvSpPr>
              <a:spLocks noChangeShapeType="1"/>
            </p:cNvSpPr>
            <p:nvPr/>
          </p:nvSpPr>
          <p:spPr bwMode="auto">
            <a:xfrm>
              <a:off x="2025" y="3614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19" name="Line 159"/>
            <p:cNvSpPr>
              <a:spLocks noChangeShapeType="1"/>
            </p:cNvSpPr>
            <p:nvPr/>
          </p:nvSpPr>
          <p:spPr bwMode="auto">
            <a:xfrm>
              <a:off x="2072" y="3614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0" name="Line 160"/>
            <p:cNvSpPr>
              <a:spLocks noChangeShapeType="1"/>
            </p:cNvSpPr>
            <p:nvPr/>
          </p:nvSpPr>
          <p:spPr bwMode="auto">
            <a:xfrm flipV="1">
              <a:off x="2119" y="3604"/>
              <a:ext cx="47" cy="1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1" name="Line 161"/>
            <p:cNvSpPr>
              <a:spLocks noChangeShapeType="1"/>
            </p:cNvSpPr>
            <p:nvPr/>
          </p:nvSpPr>
          <p:spPr bwMode="auto">
            <a:xfrm>
              <a:off x="2166" y="3604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2" name="Line 162"/>
            <p:cNvSpPr>
              <a:spLocks noChangeShapeType="1"/>
            </p:cNvSpPr>
            <p:nvPr/>
          </p:nvSpPr>
          <p:spPr bwMode="auto">
            <a:xfrm>
              <a:off x="2213" y="3604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3" name="Line 163"/>
            <p:cNvSpPr>
              <a:spLocks noChangeShapeType="1"/>
            </p:cNvSpPr>
            <p:nvPr/>
          </p:nvSpPr>
          <p:spPr bwMode="auto">
            <a:xfrm>
              <a:off x="2260" y="3604"/>
              <a:ext cx="46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4" name="Line 164"/>
            <p:cNvSpPr>
              <a:spLocks noChangeShapeType="1"/>
            </p:cNvSpPr>
            <p:nvPr/>
          </p:nvSpPr>
          <p:spPr bwMode="auto">
            <a:xfrm flipV="1">
              <a:off x="2306" y="3595"/>
              <a:ext cx="47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5" name="Line 165"/>
            <p:cNvSpPr>
              <a:spLocks noChangeShapeType="1"/>
            </p:cNvSpPr>
            <p:nvPr/>
          </p:nvSpPr>
          <p:spPr bwMode="auto">
            <a:xfrm>
              <a:off x="2353" y="3595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6" name="Line 166"/>
            <p:cNvSpPr>
              <a:spLocks noChangeShapeType="1"/>
            </p:cNvSpPr>
            <p:nvPr/>
          </p:nvSpPr>
          <p:spPr bwMode="auto">
            <a:xfrm flipV="1">
              <a:off x="2400" y="3585"/>
              <a:ext cx="47" cy="1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7" name="Line 167"/>
            <p:cNvSpPr>
              <a:spLocks noChangeShapeType="1"/>
            </p:cNvSpPr>
            <p:nvPr/>
          </p:nvSpPr>
          <p:spPr bwMode="auto">
            <a:xfrm>
              <a:off x="2447" y="3585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8" name="Line 168"/>
            <p:cNvSpPr>
              <a:spLocks noChangeShapeType="1"/>
            </p:cNvSpPr>
            <p:nvPr/>
          </p:nvSpPr>
          <p:spPr bwMode="auto">
            <a:xfrm flipV="1">
              <a:off x="2494" y="3576"/>
              <a:ext cx="46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29" name="Line 169"/>
            <p:cNvSpPr>
              <a:spLocks noChangeShapeType="1"/>
            </p:cNvSpPr>
            <p:nvPr/>
          </p:nvSpPr>
          <p:spPr bwMode="auto">
            <a:xfrm>
              <a:off x="2540" y="3576"/>
              <a:ext cx="47" cy="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0" name="Line 170"/>
            <p:cNvSpPr>
              <a:spLocks noChangeShapeType="1"/>
            </p:cNvSpPr>
            <p:nvPr/>
          </p:nvSpPr>
          <p:spPr bwMode="auto">
            <a:xfrm flipV="1">
              <a:off x="2587" y="3566"/>
              <a:ext cx="47" cy="1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1" name="Line 171"/>
            <p:cNvSpPr>
              <a:spLocks noChangeShapeType="1"/>
            </p:cNvSpPr>
            <p:nvPr/>
          </p:nvSpPr>
          <p:spPr bwMode="auto">
            <a:xfrm flipV="1">
              <a:off x="2634" y="3557"/>
              <a:ext cx="47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2" name="Line 172"/>
            <p:cNvSpPr>
              <a:spLocks noChangeShapeType="1"/>
            </p:cNvSpPr>
            <p:nvPr/>
          </p:nvSpPr>
          <p:spPr bwMode="auto">
            <a:xfrm flipV="1">
              <a:off x="2681" y="3548"/>
              <a:ext cx="47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3" name="Line 173"/>
            <p:cNvSpPr>
              <a:spLocks noChangeShapeType="1"/>
            </p:cNvSpPr>
            <p:nvPr/>
          </p:nvSpPr>
          <p:spPr bwMode="auto">
            <a:xfrm flipV="1">
              <a:off x="2728" y="3538"/>
              <a:ext cx="47" cy="1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4" name="Line 174"/>
            <p:cNvSpPr>
              <a:spLocks noChangeShapeType="1"/>
            </p:cNvSpPr>
            <p:nvPr/>
          </p:nvSpPr>
          <p:spPr bwMode="auto">
            <a:xfrm flipV="1">
              <a:off x="2775" y="3529"/>
              <a:ext cx="46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5" name="Line 175"/>
            <p:cNvSpPr>
              <a:spLocks noChangeShapeType="1"/>
            </p:cNvSpPr>
            <p:nvPr/>
          </p:nvSpPr>
          <p:spPr bwMode="auto">
            <a:xfrm flipV="1">
              <a:off x="2821" y="3510"/>
              <a:ext cx="47" cy="1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6" name="Line 176"/>
            <p:cNvSpPr>
              <a:spLocks noChangeShapeType="1"/>
            </p:cNvSpPr>
            <p:nvPr/>
          </p:nvSpPr>
          <p:spPr bwMode="auto">
            <a:xfrm flipV="1">
              <a:off x="2868" y="3501"/>
              <a:ext cx="47" cy="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7" name="Line 177"/>
            <p:cNvSpPr>
              <a:spLocks noChangeShapeType="1"/>
            </p:cNvSpPr>
            <p:nvPr/>
          </p:nvSpPr>
          <p:spPr bwMode="auto">
            <a:xfrm flipV="1">
              <a:off x="2915" y="3472"/>
              <a:ext cx="47" cy="2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8" name="Line 178"/>
            <p:cNvSpPr>
              <a:spLocks noChangeShapeType="1"/>
            </p:cNvSpPr>
            <p:nvPr/>
          </p:nvSpPr>
          <p:spPr bwMode="auto">
            <a:xfrm flipV="1">
              <a:off x="2962" y="3453"/>
              <a:ext cx="58" cy="19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39" name="Line 179"/>
            <p:cNvSpPr>
              <a:spLocks noChangeShapeType="1"/>
            </p:cNvSpPr>
            <p:nvPr/>
          </p:nvSpPr>
          <p:spPr bwMode="auto">
            <a:xfrm flipV="1">
              <a:off x="3020" y="3416"/>
              <a:ext cx="47" cy="37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40" name="Line 180"/>
            <p:cNvSpPr>
              <a:spLocks noChangeShapeType="1"/>
            </p:cNvSpPr>
            <p:nvPr/>
          </p:nvSpPr>
          <p:spPr bwMode="auto">
            <a:xfrm flipV="1">
              <a:off x="3067" y="3378"/>
              <a:ext cx="47" cy="38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41" name="Line 181"/>
            <p:cNvSpPr>
              <a:spLocks noChangeShapeType="1"/>
            </p:cNvSpPr>
            <p:nvPr/>
          </p:nvSpPr>
          <p:spPr bwMode="auto">
            <a:xfrm flipV="1">
              <a:off x="3114" y="3312"/>
              <a:ext cx="47" cy="66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42" name="Line 182"/>
            <p:cNvSpPr>
              <a:spLocks noChangeShapeType="1"/>
            </p:cNvSpPr>
            <p:nvPr/>
          </p:nvSpPr>
          <p:spPr bwMode="auto">
            <a:xfrm flipV="1">
              <a:off x="3161" y="3227"/>
              <a:ext cx="47" cy="85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43" name="Line 183"/>
            <p:cNvSpPr>
              <a:spLocks noChangeShapeType="1"/>
            </p:cNvSpPr>
            <p:nvPr/>
          </p:nvSpPr>
          <p:spPr bwMode="auto">
            <a:xfrm flipV="1">
              <a:off x="3208" y="3067"/>
              <a:ext cx="47" cy="160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44" name="Line 184"/>
            <p:cNvSpPr>
              <a:spLocks noChangeShapeType="1"/>
            </p:cNvSpPr>
            <p:nvPr/>
          </p:nvSpPr>
          <p:spPr bwMode="auto">
            <a:xfrm flipV="1">
              <a:off x="3255" y="2766"/>
              <a:ext cx="46" cy="301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45" name="Line 185"/>
            <p:cNvSpPr>
              <a:spLocks noChangeShapeType="1"/>
            </p:cNvSpPr>
            <p:nvPr/>
          </p:nvSpPr>
          <p:spPr bwMode="auto">
            <a:xfrm flipV="1">
              <a:off x="3301" y="1862"/>
              <a:ext cx="47" cy="904"/>
            </a:xfrm>
            <a:prstGeom prst="line">
              <a:avLst/>
            </a:prstGeom>
            <a:noFill/>
            <a:ln w="555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latin typeface="+mj-lt"/>
              </a:endParaRPr>
            </a:p>
          </p:txBody>
        </p:sp>
        <p:sp>
          <p:nvSpPr>
            <p:cNvPr id="1141946" name="Rectangle 186"/>
            <p:cNvSpPr>
              <a:spLocks noChangeArrowheads="1"/>
            </p:cNvSpPr>
            <p:nvPr/>
          </p:nvSpPr>
          <p:spPr bwMode="auto">
            <a:xfrm>
              <a:off x="550" y="3764"/>
              <a:ext cx="23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+mj-lt"/>
                </a:rPr>
                <a:t>0%</a:t>
              </a:r>
              <a:endParaRPr lang="en-US" sz="3200">
                <a:latin typeface="+mj-lt"/>
              </a:endParaRPr>
            </a:p>
          </p:txBody>
        </p:sp>
        <p:sp>
          <p:nvSpPr>
            <p:cNvPr id="1141947" name="Rectangle 187"/>
            <p:cNvSpPr>
              <a:spLocks noChangeArrowheads="1"/>
            </p:cNvSpPr>
            <p:nvPr/>
          </p:nvSpPr>
          <p:spPr bwMode="auto">
            <a:xfrm>
              <a:off x="1452" y="3764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+mj-lt"/>
                </a:rPr>
                <a:t>20%</a:t>
              </a:r>
              <a:endParaRPr lang="en-US" sz="3200">
                <a:latin typeface="+mj-lt"/>
              </a:endParaRPr>
            </a:p>
          </p:txBody>
        </p:sp>
        <p:sp>
          <p:nvSpPr>
            <p:cNvPr id="1141948" name="Rectangle 188"/>
            <p:cNvSpPr>
              <a:spLocks noChangeArrowheads="1"/>
            </p:cNvSpPr>
            <p:nvPr/>
          </p:nvSpPr>
          <p:spPr bwMode="auto">
            <a:xfrm>
              <a:off x="2388" y="3764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+mj-lt"/>
                </a:rPr>
                <a:t>40%</a:t>
              </a:r>
              <a:endParaRPr lang="en-US" sz="3200">
                <a:latin typeface="+mj-lt"/>
              </a:endParaRPr>
            </a:p>
          </p:txBody>
        </p:sp>
        <p:sp>
          <p:nvSpPr>
            <p:cNvPr id="1141949" name="Rectangle 189"/>
            <p:cNvSpPr>
              <a:spLocks noChangeArrowheads="1"/>
            </p:cNvSpPr>
            <p:nvPr/>
          </p:nvSpPr>
          <p:spPr bwMode="auto">
            <a:xfrm>
              <a:off x="3337" y="3764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+mj-lt"/>
                </a:rPr>
                <a:t>60%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1141950" name="Rectangle 190"/>
            <p:cNvSpPr>
              <a:spLocks noChangeArrowheads="1"/>
            </p:cNvSpPr>
            <p:nvPr/>
          </p:nvSpPr>
          <p:spPr bwMode="auto">
            <a:xfrm>
              <a:off x="4273" y="3764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+mj-lt"/>
                </a:rPr>
                <a:t>80%</a:t>
              </a:r>
              <a:endParaRPr lang="en-US" sz="3200">
                <a:latin typeface="+mj-lt"/>
              </a:endParaRPr>
            </a:p>
          </p:txBody>
        </p:sp>
        <p:sp>
          <p:nvSpPr>
            <p:cNvPr id="1141951" name="Rectangle 191"/>
            <p:cNvSpPr>
              <a:spLocks noChangeArrowheads="1"/>
            </p:cNvSpPr>
            <p:nvPr/>
          </p:nvSpPr>
          <p:spPr bwMode="auto">
            <a:xfrm>
              <a:off x="5186" y="3764"/>
              <a:ext cx="4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+mj-lt"/>
                </a:rPr>
                <a:t>100%</a:t>
              </a:r>
              <a:endParaRPr lang="en-US" sz="3200">
                <a:latin typeface="+mj-lt"/>
              </a:endParaRPr>
            </a:p>
          </p:txBody>
        </p:sp>
        <p:sp>
          <p:nvSpPr>
            <p:cNvPr id="1141952" name="Rectangle 192"/>
            <p:cNvSpPr>
              <a:spLocks noChangeArrowheads="1"/>
            </p:cNvSpPr>
            <p:nvPr/>
          </p:nvSpPr>
          <p:spPr bwMode="auto">
            <a:xfrm>
              <a:off x="2845" y="3896"/>
              <a:ext cx="38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+mj-lt"/>
                </a:rPr>
                <a:t>Load</a:t>
              </a:r>
              <a:endParaRPr lang="en-US" sz="3200">
                <a:latin typeface="+mj-lt"/>
              </a:endParaRPr>
            </a:p>
          </p:txBody>
        </p:sp>
        <p:sp>
          <p:nvSpPr>
            <p:cNvPr id="1141953" name="Rectangle 193"/>
            <p:cNvSpPr>
              <a:spLocks noChangeArrowheads="1"/>
            </p:cNvSpPr>
            <p:nvPr/>
          </p:nvSpPr>
          <p:spPr bwMode="auto">
            <a:xfrm rot="16200000">
              <a:off x="57" y="2461"/>
              <a:ext cx="45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+mj-lt"/>
                </a:rPr>
                <a:t>Delay</a:t>
              </a:r>
              <a:endParaRPr lang="en-US" sz="3200">
                <a:latin typeface="+mj-lt"/>
              </a:endParaRPr>
            </a:p>
          </p:txBody>
        </p:sp>
        <p:sp>
          <p:nvSpPr>
            <p:cNvPr id="1141764" name="Line 4"/>
            <p:cNvSpPr>
              <a:spLocks noChangeShapeType="1"/>
            </p:cNvSpPr>
            <p:nvPr/>
          </p:nvSpPr>
          <p:spPr bwMode="auto">
            <a:xfrm>
              <a:off x="3408" y="1488"/>
              <a:ext cx="0" cy="2208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 sz="32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71216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in Input-Queued Switches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Input:</a:t>
            </a:r>
            <a:r>
              <a:rPr lang="en-US" dirty="0"/>
              <a:t> the scheduler can use …</a:t>
            </a:r>
          </a:p>
          <a:p>
            <a:pPr lvl="1"/>
            <a:r>
              <a:rPr lang="en-US" dirty="0"/>
              <a:t>Average rate</a:t>
            </a:r>
          </a:p>
          <a:p>
            <a:pPr lvl="1"/>
            <a:r>
              <a:rPr lang="en-US" dirty="0"/>
              <a:t>Queue sizes</a:t>
            </a:r>
          </a:p>
          <a:p>
            <a:pPr lvl="1"/>
            <a:r>
              <a:rPr lang="en-US" dirty="0"/>
              <a:t>Packet delays</a:t>
            </a:r>
          </a:p>
          <a:p>
            <a:endParaRPr lang="en-US" b="1" dirty="0"/>
          </a:p>
          <a:p>
            <a:r>
              <a:rPr lang="en-US" b="1" dirty="0"/>
              <a:t>Output:</a:t>
            </a:r>
            <a:r>
              <a:rPr lang="en-US" dirty="0"/>
              <a:t> which ingress port to connect to which egress port</a:t>
            </a:r>
          </a:p>
          <a:p>
            <a:pPr lvl="1"/>
            <a:r>
              <a:rPr lang="en-US" dirty="0"/>
              <a:t>A matching between input and output ports</a:t>
            </a:r>
          </a:p>
          <a:p>
            <a:pPr marL="393192" lvl="1" indent="0">
              <a:buNone/>
            </a:pPr>
            <a:endParaRPr lang="en-US" dirty="0"/>
          </a:p>
          <a:p>
            <a:r>
              <a:rPr lang="en-US" b="1" dirty="0"/>
              <a:t>Goal:</a:t>
            </a:r>
            <a:r>
              <a:rPr lang="en-US" dirty="0"/>
              <a:t> achieve 100% throughput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75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C44D00-6F81-462E-8A5B-FF90D001B38E}" type="slidenum">
              <a:rPr lang="en-US"/>
              <a:pPr/>
              <a:t>53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288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Definitions of 100% throughput</a:t>
            </a:r>
          </a:p>
        </p:txBody>
      </p:sp>
      <p:sp>
        <p:nvSpPr>
          <p:cNvPr id="12288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66800" y="1219200"/>
            <a:ext cx="7391400" cy="44196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Work-conserving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For all</a:t>
            </a:r>
            <a:r>
              <a:rPr lang="en-US" sz="2400" i="1" dirty="0"/>
              <a:t> </a:t>
            </a:r>
            <a:r>
              <a:rPr lang="en-US" sz="2400" i="1" dirty="0" err="1"/>
              <a:t>n,i,j</a:t>
            </a:r>
            <a:r>
              <a:rPr lang="en-US" sz="2400" i="1" dirty="0"/>
              <a:t>,    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ij</a:t>
            </a:r>
            <a:r>
              <a:rPr lang="en-US" sz="2400" i="1" dirty="0"/>
              <a:t>(n) &lt; C,</a:t>
            </a:r>
            <a:br>
              <a:rPr lang="en-US" sz="2400" i="1" dirty="0"/>
            </a:br>
            <a:r>
              <a:rPr lang="en-US" sz="2400" dirty="0"/>
              <a:t>i.e.,</a:t>
            </a:r>
            <a:r>
              <a:rPr lang="en-US" sz="2400" i="1" dirty="0"/>
              <a:t> </a:t>
            </a:r>
            <a:br>
              <a:rPr lang="en-US" sz="2400" i="1" dirty="0"/>
            </a:br>
            <a:endParaRPr lang="en-US" sz="2400" i="1" dirty="0"/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i="1" dirty="0"/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For all</a:t>
            </a:r>
            <a:r>
              <a:rPr lang="en-US" sz="2400" i="1" dirty="0"/>
              <a:t> </a:t>
            </a:r>
            <a:r>
              <a:rPr lang="en-US" sz="2400" i="1" dirty="0" err="1"/>
              <a:t>n,i,j</a:t>
            </a:r>
            <a:r>
              <a:rPr lang="en-US" sz="2400" i="1" dirty="0"/>
              <a:t>,    E[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ij</a:t>
            </a:r>
            <a:r>
              <a:rPr lang="en-US" sz="2400" i="1" dirty="0"/>
              <a:t>(n)] &lt; C</a:t>
            </a:r>
            <a:br>
              <a:rPr lang="en-US" sz="2400" i="1" dirty="0"/>
            </a:br>
            <a:r>
              <a:rPr lang="en-US" sz="2400" dirty="0"/>
              <a:t>i.e.,</a:t>
            </a:r>
            <a:r>
              <a:rPr lang="en-US" sz="2400" i="1" dirty="0"/>
              <a:t>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i="1" dirty="0"/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2400" i="1" dirty="0"/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Departure rate = arrival rate,</a:t>
            </a:r>
            <a:br>
              <a:rPr lang="en-US" sz="2400" i="1" dirty="0"/>
            </a:br>
            <a:r>
              <a:rPr lang="en-US" sz="2400" dirty="0"/>
              <a:t>i.e.,</a:t>
            </a:r>
            <a:r>
              <a:rPr lang="en-US" sz="2400" i="1" dirty="0"/>
              <a:t> </a:t>
            </a:r>
          </a:p>
        </p:txBody>
      </p:sp>
      <p:sp>
        <p:nvSpPr>
          <p:cNvPr id="1228805" name="Line 5"/>
          <p:cNvSpPr>
            <a:spLocks noChangeShapeType="1"/>
          </p:cNvSpPr>
          <p:nvPr/>
        </p:nvSpPr>
        <p:spPr bwMode="auto">
          <a:xfrm>
            <a:off x="838200" y="1676400"/>
            <a:ext cx="0" cy="2895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06" name="Text Box 6"/>
          <p:cNvSpPr txBox="1">
            <a:spLocks noChangeArrowheads="1"/>
          </p:cNvSpPr>
          <p:nvPr/>
        </p:nvSpPr>
        <p:spPr bwMode="auto">
          <a:xfrm rot="16200000">
            <a:off x="-86518" y="2804319"/>
            <a:ext cx="109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weaker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19800" y="3302000"/>
            <a:ext cx="2743200" cy="990600"/>
            <a:chOff x="4032" y="2064"/>
            <a:chExt cx="1728" cy="624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032" y="2144"/>
              <a:ext cx="1728" cy="407"/>
              <a:chOff x="4080" y="2624"/>
              <a:chExt cx="1728" cy="407"/>
            </a:xfrm>
          </p:grpSpPr>
          <p:sp>
            <p:nvSpPr>
              <p:cNvPr id="1228809" name="Line 9"/>
              <p:cNvSpPr>
                <a:spLocks noChangeShapeType="1"/>
              </p:cNvSpPr>
              <p:nvPr/>
            </p:nvSpPr>
            <p:spPr bwMode="auto">
              <a:xfrm>
                <a:off x="4080" y="2832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8810" name="Text Box 10"/>
              <p:cNvSpPr txBox="1">
                <a:spLocks noChangeArrowheads="1"/>
              </p:cNvSpPr>
              <p:nvPr/>
            </p:nvSpPr>
            <p:spPr bwMode="auto">
              <a:xfrm>
                <a:off x="4464" y="2624"/>
                <a:ext cx="1344" cy="40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dirty="0"/>
                  <a:t>Usually we focus on this definition.</a:t>
                </a:r>
              </a:p>
            </p:txBody>
          </p:sp>
        </p:grpSp>
        <p:sp>
          <p:nvSpPr>
            <p:cNvPr id="1228811" name="Line 11"/>
            <p:cNvSpPr>
              <a:spLocks noChangeShapeType="1"/>
            </p:cNvSpPr>
            <p:nvPr/>
          </p:nvSpPr>
          <p:spPr bwMode="auto">
            <a:xfrm>
              <a:off x="4032" y="2064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28812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2465388"/>
            <a:ext cx="23622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13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3781425"/>
            <a:ext cx="2743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14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22563" y="5038725"/>
            <a:ext cx="4668837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279534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in Input-Queued Switches</a:t>
            </a:r>
          </a:p>
        </p:txBody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Uniform traffic</a:t>
            </a:r>
          </a:p>
          <a:p>
            <a:pPr lvl="1"/>
            <a:r>
              <a:rPr lang="en-US" dirty="0"/>
              <a:t>Uniform cyclic</a:t>
            </a:r>
          </a:p>
          <a:p>
            <a:pPr lvl="1"/>
            <a:r>
              <a:rPr lang="en-US" dirty="0"/>
              <a:t>Random permutation</a:t>
            </a:r>
          </a:p>
          <a:p>
            <a:pPr lvl="1"/>
            <a:r>
              <a:rPr lang="en-US" dirty="0"/>
              <a:t>Wait-until-full</a:t>
            </a:r>
          </a:p>
          <a:p>
            <a:r>
              <a:rPr lang="en-US" dirty="0"/>
              <a:t>Non-uniform traffic, known traffic matrix</a:t>
            </a:r>
          </a:p>
          <a:p>
            <a:pPr lvl="1"/>
            <a:r>
              <a:rPr lang="en-US" dirty="0" err="1"/>
              <a:t>Birkhoff</a:t>
            </a:r>
            <a:r>
              <a:rPr lang="en-US" dirty="0"/>
              <a:t>-von-Neumann</a:t>
            </a:r>
          </a:p>
          <a:p>
            <a:r>
              <a:rPr lang="en-US" dirty="0"/>
              <a:t>Unknown traffic matrix</a:t>
            </a:r>
          </a:p>
          <a:p>
            <a:pPr lvl="1"/>
            <a:r>
              <a:rPr lang="en-US" dirty="0"/>
              <a:t>Maximum Size Matching</a:t>
            </a:r>
          </a:p>
          <a:p>
            <a:pPr lvl="1"/>
            <a:r>
              <a:rPr lang="en-US" dirty="0"/>
              <a:t>Maximum Weight Matching 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408E08-D29E-45FA-9E40-9D93006595AC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71812" name="AutoShape 4"/>
          <p:cNvSpPr>
            <a:spLocks noChangeArrowheads="1"/>
          </p:cNvSpPr>
          <p:nvPr/>
        </p:nvSpPr>
        <p:spPr bwMode="auto">
          <a:xfrm>
            <a:off x="304800" y="9906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63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8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0396EA-467A-4695-B48F-1760DFEE899C}" type="slidenum">
              <a:rPr lang="en-US"/>
              <a:pPr/>
              <a:t>55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100% Throughput for Uniform Traffic</a:t>
            </a:r>
          </a:p>
        </p:txBody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all algorithms in literature can give 100% throughput when traffic is uniform</a:t>
            </a:r>
          </a:p>
          <a:p>
            <a:r>
              <a:rPr lang="en-US" dirty="0"/>
              <a:t>For example:</a:t>
            </a:r>
          </a:p>
          <a:p>
            <a:pPr lvl="1"/>
            <a:r>
              <a:rPr lang="en-US" dirty="0"/>
              <a:t>Uniform cyclic. </a:t>
            </a:r>
          </a:p>
          <a:p>
            <a:pPr lvl="1"/>
            <a:r>
              <a:rPr lang="en-US" dirty="0"/>
              <a:t>Random permutation.</a:t>
            </a:r>
          </a:p>
          <a:p>
            <a:pPr lvl="1"/>
            <a:r>
              <a:rPr lang="en-US" dirty="0"/>
              <a:t>Wait-until-full [simulations].</a:t>
            </a:r>
          </a:p>
          <a:p>
            <a:pPr lvl="1"/>
            <a:r>
              <a:rPr lang="en-US" dirty="0"/>
              <a:t>Maxim</a:t>
            </a:r>
            <a:r>
              <a:rPr lang="en-US" u="sng" dirty="0"/>
              <a:t>um</a:t>
            </a:r>
            <a:r>
              <a:rPr lang="en-US" dirty="0"/>
              <a:t> size matching (MSM) [simulations].</a:t>
            </a:r>
          </a:p>
          <a:p>
            <a:pPr lvl="1"/>
            <a:r>
              <a:rPr lang="en-US" dirty="0"/>
              <a:t>Maxim</a:t>
            </a:r>
            <a:r>
              <a:rPr lang="en-US" u="sng" dirty="0"/>
              <a:t>al</a:t>
            </a:r>
            <a:r>
              <a:rPr lang="en-US" dirty="0"/>
              <a:t> size matching (e.g. WFA, PIM, </a:t>
            </a:r>
            <a:r>
              <a:rPr lang="en-US" dirty="0" err="1"/>
              <a:t>iSLIP</a:t>
            </a:r>
            <a:r>
              <a:rPr lang="en-US" dirty="0"/>
              <a:t>) [simulations].</a:t>
            </a:r>
          </a:p>
        </p:txBody>
      </p:sp>
    </p:spTree>
    <p:extLst>
      <p:ext uri="{BB962C8B-B14F-4D97-AF65-F5344CB8AC3E}">
        <p14:creationId xmlns:p14="http://schemas.microsoft.com/office/powerpoint/2010/main" val="365799073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072" name="Rectangle 8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Cyclic Scheduling</a:t>
            </a:r>
          </a:p>
        </p:txBody>
      </p:sp>
      <p:sp>
        <p:nvSpPr>
          <p:cNvPr id="7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8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C1A3E7-D0EF-474B-B864-6B81DEB9196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75" y="1295400"/>
            <a:ext cx="5597525" cy="1225550"/>
            <a:chOff x="432" y="1824"/>
            <a:chExt cx="4716" cy="1311"/>
          </a:xfrm>
        </p:grpSpPr>
        <p:sp>
          <p:nvSpPr>
            <p:cNvPr id="1236996" name="Rectangle 4"/>
            <p:cNvSpPr>
              <a:spLocks noChangeArrowheads="1"/>
            </p:cNvSpPr>
            <p:nvPr/>
          </p:nvSpPr>
          <p:spPr bwMode="auto">
            <a:xfrm>
              <a:off x="622" y="1872"/>
              <a:ext cx="1001" cy="1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997" name="Text Box 5"/>
            <p:cNvSpPr txBox="1">
              <a:spLocks noChangeArrowheads="1"/>
            </p:cNvSpPr>
            <p:nvPr/>
          </p:nvSpPr>
          <p:spPr bwMode="auto">
            <a:xfrm>
              <a:off x="432" y="1858"/>
              <a:ext cx="266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A</a:t>
              </a:r>
            </a:p>
          </p:txBody>
        </p:sp>
        <p:sp>
          <p:nvSpPr>
            <p:cNvPr id="1236998" name="Text Box 6"/>
            <p:cNvSpPr txBox="1">
              <a:spLocks noChangeArrowheads="1"/>
            </p:cNvSpPr>
            <p:nvPr/>
          </p:nvSpPr>
          <p:spPr bwMode="auto">
            <a:xfrm>
              <a:off x="1576" y="1858"/>
              <a:ext cx="252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1236999" name="Line 7"/>
            <p:cNvSpPr>
              <a:spLocks noChangeShapeType="1"/>
            </p:cNvSpPr>
            <p:nvPr/>
          </p:nvSpPr>
          <p:spPr bwMode="auto">
            <a:xfrm>
              <a:off x="692" y="2016"/>
              <a:ext cx="8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00" name="Line 8"/>
            <p:cNvSpPr>
              <a:spLocks noChangeShapeType="1"/>
            </p:cNvSpPr>
            <p:nvPr/>
          </p:nvSpPr>
          <p:spPr bwMode="auto">
            <a:xfrm flipV="1">
              <a:off x="727" y="2304"/>
              <a:ext cx="812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01" name="Line 9"/>
            <p:cNvSpPr>
              <a:spLocks noChangeShapeType="1"/>
            </p:cNvSpPr>
            <p:nvPr/>
          </p:nvSpPr>
          <p:spPr bwMode="auto">
            <a:xfrm flipV="1">
              <a:off x="681" y="2592"/>
              <a:ext cx="814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02" name="Line 10"/>
            <p:cNvSpPr>
              <a:spLocks noChangeShapeType="1"/>
            </p:cNvSpPr>
            <p:nvPr/>
          </p:nvSpPr>
          <p:spPr bwMode="auto">
            <a:xfrm flipV="1">
              <a:off x="709" y="2880"/>
              <a:ext cx="786" cy="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03" name="Text Box 11"/>
            <p:cNvSpPr txBox="1">
              <a:spLocks noChangeArrowheads="1"/>
            </p:cNvSpPr>
            <p:nvPr/>
          </p:nvSpPr>
          <p:spPr bwMode="auto">
            <a:xfrm>
              <a:off x="432" y="2152"/>
              <a:ext cx="259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B</a:t>
              </a:r>
            </a:p>
          </p:txBody>
        </p:sp>
        <p:sp>
          <p:nvSpPr>
            <p:cNvPr id="1237004" name="Text Box 12"/>
            <p:cNvSpPr txBox="1">
              <a:spLocks noChangeArrowheads="1"/>
            </p:cNvSpPr>
            <p:nvPr/>
          </p:nvSpPr>
          <p:spPr bwMode="auto">
            <a:xfrm>
              <a:off x="432" y="2447"/>
              <a:ext cx="258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C</a:t>
              </a:r>
            </a:p>
          </p:txBody>
        </p:sp>
        <p:sp>
          <p:nvSpPr>
            <p:cNvPr id="1237005" name="Text Box 13"/>
            <p:cNvSpPr txBox="1">
              <a:spLocks noChangeArrowheads="1"/>
            </p:cNvSpPr>
            <p:nvPr/>
          </p:nvSpPr>
          <p:spPr bwMode="auto">
            <a:xfrm>
              <a:off x="432" y="2743"/>
              <a:ext cx="274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D</a:t>
              </a:r>
            </a:p>
          </p:txBody>
        </p:sp>
        <p:sp>
          <p:nvSpPr>
            <p:cNvPr id="1237006" name="Text Box 14"/>
            <p:cNvSpPr txBox="1">
              <a:spLocks noChangeArrowheads="1"/>
            </p:cNvSpPr>
            <p:nvPr/>
          </p:nvSpPr>
          <p:spPr bwMode="auto">
            <a:xfrm>
              <a:off x="1576" y="2150"/>
              <a:ext cx="252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1237007" name="Text Box 15"/>
            <p:cNvSpPr txBox="1">
              <a:spLocks noChangeArrowheads="1"/>
            </p:cNvSpPr>
            <p:nvPr/>
          </p:nvSpPr>
          <p:spPr bwMode="auto">
            <a:xfrm>
              <a:off x="1574" y="2439"/>
              <a:ext cx="253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1237008" name="Text Box 16"/>
            <p:cNvSpPr txBox="1">
              <a:spLocks noChangeArrowheads="1"/>
            </p:cNvSpPr>
            <p:nvPr/>
          </p:nvSpPr>
          <p:spPr bwMode="auto">
            <a:xfrm>
              <a:off x="1569" y="2727"/>
              <a:ext cx="253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4</a:t>
              </a:r>
            </a:p>
          </p:txBody>
        </p:sp>
        <p:sp>
          <p:nvSpPr>
            <p:cNvPr id="1237009" name="Oval 17"/>
            <p:cNvSpPr>
              <a:spLocks noChangeArrowheads="1"/>
            </p:cNvSpPr>
            <p:nvPr/>
          </p:nvSpPr>
          <p:spPr bwMode="auto">
            <a:xfrm>
              <a:off x="641" y="1972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0" name="Oval 18"/>
            <p:cNvSpPr>
              <a:spLocks noChangeArrowheads="1"/>
            </p:cNvSpPr>
            <p:nvPr/>
          </p:nvSpPr>
          <p:spPr bwMode="auto">
            <a:xfrm>
              <a:off x="641" y="2260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1" name="Oval 19"/>
            <p:cNvSpPr>
              <a:spLocks noChangeArrowheads="1"/>
            </p:cNvSpPr>
            <p:nvPr/>
          </p:nvSpPr>
          <p:spPr bwMode="auto">
            <a:xfrm>
              <a:off x="641" y="2548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2" name="Oval 20"/>
            <p:cNvSpPr>
              <a:spLocks noChangeArrowheads="1"/>
            </p:cNvSpPr>
            <p:nvPr/>
          </p:nvSpPr>
          <p:spPr bwMode="auto">
            <a:xfrm>
              <a:off x="641" y="2836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3" name="Oval 21"/>
            <p:cNvSpPr>
              <a:spLocks noChangeArrowheads="1"/>
            </p:cNvSpPr>
            <p:nvPr/>
          </p:nvSpPr>
          <p:spPr bwMode="auto">
            <a:xfrm>
              <a:off x="1505" y="1971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4" name="Oval 22"/>
            <p:cNvSpPr>
              <a:spLocks noChangeArrowheads="1"/>
            </p:cNvSpPr>
            <p:nvPr/>
          </p:nvSpPr>
          <p:spPr bwMode="auto">
            <a:xfrm>
              <a:off x="1499" y="2259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5" name="Oval 23"/>
            <p:cNvSpPr>
              <a:spLocks noChangeArrowheads="1"/>
            </p:cNvSpPr>
            <p:nvPr/>
          </p:nvSpPr>
          <p:spPr bwMode="auto">
            <a:xfrm>
              <a:off x="1505" y="2547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6" name="Oval 24"/>
            <p:cNvSpPr>
              <a:spLocks noChangeArrowheads="1"/>
            </p:cNvSpPr>
            <p:nvPr/>
          </p:nvSpPr>
          <p:spPr bwMode="auto">
            <a:xfrm>
              <a:off x="1505" y="2835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7" name="Rectangle 25"/>
            <p:cNvSpPr>
              <a:spLocks noChangeArrowheads="1"/>
            </p:cNvSpPr>
            <p:nvPr/>
          </p:nvSpPr>
          <p:spPr bwMode="auto">
            <a:xfrm>
              <a:off x="2097" y="1824"/>
              <a:ext cx="1001" cy="1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18" name="Line 26"/>
            <p:cNvSpPr>
              <a:spLocks noChangeShapeType="1"/>
            </p:cNvSpPr>
            <p:nvPr/>
          </p:nvSpPr>
          <p:spPr bwMode="auto">
            <a:xfrm>
              <a:off x="2167" y="1968"/>
              <a:ext cx="81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19" name="Line 27"/>
            <p:cNvSpPr>
              <a:spLocks noChangeShapeType="1"/>
            </p:cNvSpPr>
            <p:nvPr/>
          </p:nvSpPr>
          <p:spPr bwMode="auto">
            <a:xfrm>
              <a:off x="2202" y="2262"/>
              <a:ext cx="781" cy="2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20" name="Line 28"/>
            <p:cNvSpPr>
              <a:spLocks noChangeShapeType="1"/>
            </p:cNvSpPr>
            <p:nvPr/>
          </p:nvSpPr>
          <p:spPr bwMode="auto">
            <a:xfrm>
              <a:off x="2156" y="2550"/>
              <a:ext cx="827" cy="2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21" name="Line 29"/>
            <p:cNvSpPr>
              <a:spLocks noChangeShapeType="1"/>
            </p:cNvSpPr>
            <p:nvPr/>
          </p:nvSpPr>
          <p:spPr bwMode="auto">
            <a:xfrm flipV="1">
              <a:off x="2184" y="1968"/>
              <a:ext cx="799" cy="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22" name="Text Box 30"/>
            <p:cNvSpPr txBox="1">
              <a:spLocks noChangeArrowheads="1"/>
            </p:cNvSpPr>
            <p:nvPr/>
          </p:nvSpPr>
          <p:spPr bwMode="auto">
            <a:xfrm>
              <a:off x="1909" y="2104"/>
              <a:ext cx="259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B</a:t>
              </a:r>
            </a:p>
          </p:txBody>
        </p:sp>
        <p:sp>
          <p:nvSpPr>
            <p:cNvPr id="1237023" name="Text Box 31"/>
            <p:cNvSpPr txBox="1">
              <a:spLocks noChangeArrowheads="1"/>
            </p:cNvSpPr>
            <p:nvPr/>
          </p:nvSpPr>
          <p:spPr bwMode="auto">
            <a:xfrm>
              <a:off x="1909" y="2400"/>
              <a:ext cx="258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C</a:t>
              </a:r>
            </a:p>
          </p:txBody>
        </p:sp>
        <p:sp>
          <p:nvSpPr>
            <p:cNvPr id="1237024" name="Text Box 32"/>
            <p:cNvSpPr txBox="1">
              <a:spLocks noChangeArrowheads="1"/>
            </p:cNvSpPr>
            <p:nvPr/>
          </p:nvSpPr>
          <p:spPr bwMode="auto">
            <a:xfrm>
              <a:off x="1909" y="2692"/>
              <a:ext cx="274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D</a:t>
              </a:r>
            </a:p>
          </p:txBody>
        </p:sp>
        <p:sp>
          <p:nvSpPr>
            <p:cNvPr id="1237025" name="Text Box 33"/>
            <p:cNvSpPr txBox="1">
              <a:spLocks noChangeArrowheads="1"/>
            </p:cNvSpPr>
            <p:nvPr/>
          </p:nvSpPr>
          <p:spPr bwMode="auto">
            <a:xfrm>
              <a:off x="3051" y="2101"/>
              <a:ext cx="253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1237026" name="Text Box 34"/>
            <p:cNvSpPr txBox="1">
              <a:spLocks noChangeArrowheads="1"/>
            </p:cNvSpPr>
            <p:nvPr/>
          </p:nvSpPr>
          <p:spPr bwMode="auto">
            <a:xfrm>
              <a:off x="3048" y="2391"/>
              <a:ext cx="253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1237027" name="Text Box 35"/>
            <p:cNvSpPr txBox="1">
              <a:spLocks noChangeArrowheads="1"/>
            </p:cNvSpPr>
            <p:nvPr/>
          </p:nvSpPr>
          <p:spPr bwMode="auto">
            <a:xfrm>
              <a:off x="3045" y="2680"/>
              <a:ext cx="253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4</a:t>
              </a:r>
            </a:p>
          </p:txBody>
        </p:sp>
        <p:sp>
          <p:nvSpPr>
            <p:cNvPr id="1237028" name="Oval 36"/>
            <p:cNvSpPr>
              <a:spLocks noChangeArrowheads="1"/>
            </p:cNvSpPr>
            <p:nvPr/>
          </p:nvSpPr>
          <p:spPr bwMode="auto">
            <a:xfrm>
              <a:off x="2116" y="1924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29" name="Oval 37"/>
            <p:cNvSpPr>
              <a:spLocks noChangeArrowheads="1"/>
            </p:cNvSpPr>
            <p:nvPr/>
          </p:nvSpPr>
          <p:spPr bwMode="auto">
            <a:xfrm>
              <a:off x="2116" y="2212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30" name="Oval 38"/>
            <p:cNvSpPr>
              <a:spLocks noChangeArrowheads="1"/>
            </p:cNvSpPr>
            <p:nvPr/>
          </p:nvSpPr>
          <p:spPr bwMode="auto">
            <a:xfrm>
              <a:off x="2116" y="2500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31" name="Oval 39"/>
            <p:cNvSpPr>
              <a:spLocks noChangeArrowheads="1"/>
            </p:cNvSpPr>
            <p:nvPr/>
          </p:nvSpPr>
          <p:spPr bwMode="auto">
            <a:xfrm>
              <a:off x="2116" y="2788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32" name="Oval 40"/>
            <p:cNvSpPr>
              <a:spLocks noChangeArrowheads="1"/>
            </p:cNvSpPr>
            <p:nvPr/>
          </p:nvSpPr>
          <p:spPr bwMode="auto">
            <a:xfrm>
              <a:off x="2980" y="1923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33" name="Oval 41"/>
            <p:cNvSpPr>
              <a:spLocks noChangeArrowheads="1"/>
            </p:cNvSpPr>
            <p:nvPr/>
          </p:nvSpPr>
          <p:spPr bwMode="auto">
            <a:xfrm>
              <a:off x="2974" y="2211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34" name="Oval 42"/>
            <p:cNvSpPr>
              <a:spLocks noChangeArrowheads="1"/>
            </p:cNvSpPr>
            <p:nvPr/>
          </p:nvSpPr>
          <p:spPr bwMode="auto">
            <a:xfrm>
              <a:off x="2980" y="2499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35" name="Oval 43"/>
            <p:cNvSpPr>
              <a:spLocks noChangeArrowheads="1"/>
            </p:cNvSpPr>
            <p:nvPr/>
          </p:nvSpPr>
          <p:spPr bwMode="auto">
            <a:xfrm>
              <a:off x="2980" y="2787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36" name="Rectangle 44"/>
            <p:cNvSpPr>
              <a:spLocks noChangeArrowheads="1"/>
            </p:cNvSpPr>
            <p:nvPr/>
          </p:nvSpPr>
          <p:spPr bwMode="auto">
            <a:xfrm>
              <a:off x="3943" y="1824"/>
              <a:ext cx="1001" cy="1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37" name="Line 45"/>
            <p:cNvSpPr>
              <a:spLocks noChangeShapeType="1"/>
            </p:cNvSpPr>
            <p:nvPr/>
          </p:nvSpPr>
          <p:spPr bwMode="auto">
            <a:xfrm>
              <a:off x="4013" y="1968"/>
              <a:ext cx="842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38" name="Line 46"/>
            <p:cNvSpPr>
              <a:spLocks noChangeShapeType="1"/>
            </p:cNvSpPr>
            <p:nvPr/>
          </p:nvSpPr>
          <p:spPr bwMode="auto">
            <a:xfrm flipV="1">
              <a:off x="4048" y="1968"/>
              <a:ext cx="807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39" name="Line 47"/>
            <p:cNvSpPr>
              <a:spLocks noChangeShapeType="1"/>
            </p:cNvSpPr>
            <p:nvPr/>
          </p:nvSpPr>
          <p:spPr bwMode="auto">
            <a:xfrm flipV="1">
              <a:off x="4002" y="2256"/>
              <a:ext cx="853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40" name="Line 48"/>
            <p:cNvSpPr>
              <a:spLocks noChangeShapeType="1"/>
            </p:cNvSpPr>
            <p:nvPr/>
          </p:nvSpPr>
          <p:spPr bwMode="auto">
            <a:xfrm flipV="1">
              <a:off x="4030" y="2523"/>
              <a:ext cx="825" cy="3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7041" name="Text Box 49"/>
            <p:cNvSpPr txBox="1">
              <a:spLocks noChangeArrowheads="1"/>
            </p:cNvSpPr>
            <p:nvPr/>
          </p:nvSpPr>
          <p:spPr bwMode="auto">
            <a:xfrm>
              <a:off x="3752" y="2104"/>
              <a:ext cx="259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B</a:t>
              </a:r>
            </a:p>
          </p:txBody>
        </p:sp>
        <p:sp>
          <p:nvSpPr>
            <p:cNvPr id="1237042" name="Text Box 50"/>
            <p:cNvSpPr txBox="1">
              <a:spLocks noChangeArrowheads="1"/>
            </p:cNvSpPr>
            <p:nvPr/>
          </p:nvSpPr>
          <p:spPr bwMode="auto">
            <a:xfrm>
              <a:off x="3752" y="2400"/>
              <a:ext cx="258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C</a:t>
              </a:r>
            </a:p>
          </p:txBody>
        </p:sp>
        <p:sp>
          <p:nvSpPr>
            <p:cNvPr id="1237043" name="Text Box 51"/>
            <p:cNvSpPr txBox="1">
              <a:spLocks noChangeArrowheads="1"/>
            </p:cNvSpPr>
            <p:nvPr/>
          </p:nvSpPr>
          <p:spPr bwMode="auto">
            <a:xfrm>
              <a:off x="3752" y="2692"/>
              <a:ext cx="274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D</a:t>
              </a:r>
            </a:p>
          </p:txBody>
        </p:sp>
        <p:sp>
          <p:nvSpPr>
            <p:cNvPr id="1237044" name="Text Box 52"/>
            <p:cNvSpPr txBox="1">
              <a:spLocks noChangeArrowheads="1"/>
            </p:cNvSpPr>
            <p:nvPr/>
          </p:nvSpPr>
          <p:spPr bwMode="auto">
            <a:xfrm>
              <a:off x="4895" y="2101"/>
              <a:ext cx="253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1237045" name="Text Box 53"/>
            <p:cNvSpPr txBox="1">
              <a:spLocks noChangeArrowheads="1"/>
            </p:cNvSpPr>
            <p:nvPr/>
          </p:nvSpPr>
          <p:spPr bwMode="auto">
            <a:xfrm>
              <a:off x="4894" y="2391"/>
              <a:ext cx="253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1237046" name="Text Box 54"/>
            <p:cNvSpPr txBox="1">
              <a:spLocks noChangeArrowheads="1"/>
            </p:cNvSpPr>
            <p:nvPr/>
          </p:nvSpPr>
          <p:spPr bwMode="auto">
            <a:xfrm>
              <a:off x="4891" y="2680"/>
              <a:ext cx="253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4</a:t>
              </a:r>
            </a:p>
          </p:txBody>
        </p:sp>
        <p:sp>
          <p:nvSpPr>
            <p:cNvPr id="1237047" name="Oval 55"/>
            <p:cNvSpPr>
              <a:spLocks noChangeArrowheads="1"/>
            </p:cNvSpPr>
            <p:nvPr/>
          </p:nvSpPr>
          <p:spPr bwMode="auto">
            <a:xfrm>
              <a:off x="3962" y="1924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48" name="Oval 56"/>
            <p:cNvSpPr>
              <a:spLocks noChangeArrowheads="1"/>
            </p:cNvSpPr>
            <p:nvPr/>
          </p:nvSpPr>
          <p:spPr bwMode="auto">
            <a:xfrm>
              <a:off x="3962" y="2212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49" name="Oval 57"/>
            <p:cNvSpPr>
              <a:spLocks noChangeArrowheads="1"/>
            </p:cNvSpPr>
            <p:nvPr/>
          </p:nvSpPr>
          <p:spPr bwMode="auto">
            <a:xfrm>
              <a:off x="3962" y="2500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50" name="Oval 58"/>
            <p:cNvSpPr>
              <a:spLocks noChangeArrowheads="1"/>
            </p:cNvSpPr>
            <p:nvPr/>
          </p:nvSpPr>
          <p:spPr bwMode="auto">
            <a:xfrm>
              <a:off x="3962" y="2788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51" name="Oval 59"/>
            <p:cNvSpPr>
              <a:spLocks noChangeArrowheads="1"/>
            </p:cNvSpPr>
            <p:nvPr/>
          </p:nvSpPr>
          <p:spPr bwMode="auto">
            <a:xfrm>
              <a:off x="4826" y="1923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52" name="Oval 60"/>
            <p:cNvSpPr>
              <a:spLocks noChangeArrowheads="1"/>
            </p:cNvSpPr>
            <p:nvPr/>
          </p:nvSpPr>
          <p:spPr bwMode="auto">
            <a:xfrm>
              <a:off x="4820" y="2211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53" name="Oval 61"/>
            <p:cNvSpPr>
              <a:spLocks noChangeArrowheads="1"/>
            </p:cNvSpPr>
            <p:nvPr/>
          </p:nvSpPr>
          <p:spPr bwMode="auto">
            <a:xfrm>
              <a:off x="4826" y="2499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54" name="Oval 62"/>
            <p:cNvSpPr>
              <a:spLocks noChangeArrowheads="1"/>
            </p:cNvSpPr>
            <p:nvPr/>
          </p:nvSpPr>
          <p:spPr bwMode="auto">
            <a:xfrm>
              <a:off x="4826" y="2787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55" name="Text Box 63"/>
            <p:cNvSpPr txBox="1">
              <a:spLocks noChangeArrowheads="1"/>
            </p:cNvSpPr>
            <p:nvPr/>
          </p:nvSpPr>
          <p:spPr bwMode="auto">
            <a:xfrm>
              <a:off x="1879" y="1856"/>
              <a:ext cx="266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A</a:t>
              </a:r>
            </a:p>
          </p:txBody>
        </p:sp>
        <p:sp>
          <p:nvSpPr>
            <p:cNvPr id="1237056" name="Text Box 64"/>
            <p:cNvSpPr txBox="1">
              <a:spLocks noChangeArrowheads="1"/>
            </p:cNvSpPr>
            <p:nvPr/>
          </p:nvSpPr>
          <p:spPr bwMode="auto">
            <a:xfrm>
              <a:off x="3024" y="1856"/>
              <a:ext cx="253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1237057" name="Text Box 65"/>
            <p:cNvSpPr txBox="1">
              <a:spLocks noChangeArrowheads="1"/>
            </p:cNvSpPr>
            <p:nvPr/>
          </p:nvSpPr>
          <p:spPr bwMode="auto">
            <a:xfrm>
              <a:off x="3748" y="1853"/>
              <a:ext cx="266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A</a:t>
              </a:r>
            </a:p>
          </p:txBody>
        </p:sp>
        <p:sp>
          <p:nvSpPr>
            <p:cNvPr id="1237058" name="Text Box 66"/>
            <p:cNvSpPr txBox="1">
              <a:spLocks noChangeArrowheads="1"/>
            </p:cNvSpPr>
            <p:nvPr/>
          </p:nvSpPr>
          <p:spPr bwMode="auto">
            <a:xfrm>
              <a:off x="4894" y="1853"/>
              <a:ext cx="253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1237059" name="Line 67"/>
            <p:cNvSpPr>
              <a:spLocks noChangeShapeType="1"/>
            </p:cNvSpPr>
            <p:nvPr/>
          </p:nvSpPr>
          <p:spPr bwMode="auto">
            <a:xfrm>
              <a:off x="3319" y="2352"/>
              <a:ext cx="384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7060" name="Freeform 68"/>
          <p:cNvSpPr>
            <a:spLocks/>
          </p:cNvSpPr>
          <p:nvPr/>
        </p:nvSpPr>
        <p:spPr bwMode="auto">
          <a:xfrm>
            <a:off x="4191000" y="4044950"/>
            <a:ext cx="11430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0" y="0"/>
              </a:cxn>
              <a:cxn ang="0">
                <a:pos x="720" y="384"/>
              </a:cxn>
              <a:cxn ang="0">
                <a:pos x="0" y="384"/>
              </a:cxn>
            </a:cxnLst>
            <a:rect l="0" t="0" r="r" b="b"/>
            <a:pathLst>
              <a:path w="720" h="384">
                <a:moveTo>
                  <a:pt x="0" y="0"/>
                </a:moveTo>
                <a:lnTo>
                  <a:pt x="720" y="0"/>
                </a:lnTo>
                <a:lnTo>
                  <a:pt x="720" y="384"/>
                </a:lnTo>
                <a:lnTo>
                  <a:pt x="0" y="3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7061" name="Line 69"/>
          <p:cNvSpPr>
            <a:spLocks noChangeShapeType="1"/>
          </p:cNvSpPr>
          <p:nvPr/>
        </p:nvSpPr>
        <p:spPr bwMode="auto">
          <a:xfrm>
            <a:off x="4876800" y="419735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7062" name="Line 70"/>
          <p:cNvSpPr>
            <a:spLocks noChangeShapeType="1"/>
          </p:cNvSpPr>
          <p:nvPr/>
        </p:nvSpPr>
        <p:spPr bwMode="auto">
          <a:xfrm>
            <a:off x="4572000" y="4197350"/>
            <a:ext cx="158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7063" name="Oval 71"/>
          <p:cNvSpPr>
            <a:spLocks noChangeArrowheads="1"/>
          </p:cNvSpPr>
          <p:nvPr/>
        </p:nvSpPr>
        <p:spPr bwMode="auto">
          <a:xfrm>
            <a:off x="5486400" y="412115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7064" name="Line 72"/>
          <p:cNvSpPr>
            <a:spLocks noChangeShapeType="1"/>
          </p:cNvSpPr>
          <p:nvPr/>
        </p:nvSpPr>
        <p:spPr bwMode="auto">
          <a:xfrm>
            <a:off x="5334000" y="434975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7065" name="Line 73"/>
          <p:cNvSpPr>
            <a:spLocks noChangeShapeType="1"/>
          </p:cNvSpPr>
          <p:nvPr/>
        </p:nvSpPr>
        <p:spPr bwMode="auto">
          <a:xfrm>
            <a:off x="5943600" y="4349750"/>
            <a:ext cx="762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7066" name="Line 74"/>
          <p:cNvSpPr>
            <a:spLocks noChangeShapeType="1"/>
          </p:cNvSpPr>
          <p:nvPr/>
        </p:nvSpPr>
        <p:spPr bwMode="auto">
          <a:xfrm>
            <a:off x="3276600" y="4349750"/>
            <a:ext cx="990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7067" name="Text Box 75"/>
          <p:cNvSpPr txBox="1">
            <a:spLocks noChangeArrowheads="1"/>
          </p:cNvSpPr>
          <p:nvPr/>
        </p:nvSpPr>
        <p:spPr bwMode="auto">
          <a:xfrm>
            <a:off x="1322388" y="4121150"/>
            <a:ext cx="172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l-GR" sz="2400" i="1"/>
              <a:t>λ</a:t>
            </a:r>
            <a:r>
              <a:rPr lang="en-US" sz="2400" i="1"/>
              <a:t>=</a:t>
            </a:r>
            <a:r>
              <a:rPr lang="en-US" sz="2400" i="1">
                <a:sym typeface="Symbol" pitchFamily="18" charset="2"/>
              </a:rPr>
              <a:t></a:t>
            </a:r>
            <a:r>
              <a:rPr lang="en-US" sz="2400" i="1"/>
              <a:t>/N &lt; 1/N</a:t>
            </a:r>
          </a:p>
        </p:txBody>
      </p:sp>
      <p:sp>
        <p:nvSpPr>
          <p:cNvPr id="1237068" name="Text Box 76"/>
          <p:cNvSpPr txBox="1">
            <a:spLocks noChangeArrowheads="1"/>
          </p:cNvSpPr>
          <p:nvPr/>
        </p:nvSpPr>
        <p:spPr bwMode="auto">
          <a:xfrm>
            <a:off x="5454650" y="4165600"/>
            <a:ext cx="496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1/</a:t>
            </a:r>
            <a:r>
              <a:rPr lang="en-US" sz="1600" i="1"/>
              <a:t>N</a:t>
            </a:r>
          </a:p>
        </p:txBody>
      </p:sp>
      <p:sp>
        <p:nvSpPr>
          <p:cNvPr id="1237069" name="Text Box 77"/>
          <p:cNvSpPr txBox="1">
            <a:spLocks noChangeArrowheads="1"/>
          </p:cNvSpPr>
          <p:nvPr/>
        </p:nvSpPr>
        <p:spPr bwMode="auto">
          <a:xfrm>
            <a:off x="457200" y="2886075"/>
            <a:ext cx="7888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US" sz="2800" dirty="0"/>
              <a:t>Each (</a:t>
            </a:r>
            <a:r>
              <a:rPr lang="en-US" sz="2800" i="1" dirty="0" err="1"/>
              <a:t>i</a:t>
            </a:r>
            <a:r>
              <a:rPr lang="en-US" sz="2800" i="1" dirty="0"/>
              <a:t>, j</a:t>
            </a:r>
            <a:r>
              <a:rPr lang="en-US" sz="2800" dirty="0"/>
              <a:t>) pair is served every </a:t>
            </a:r>
            <a:r>
              <a:rPr lang="en-US" sz="2800" i="1" dirty="0"/>
              <a:t>N</a:t>
            </a:r>
            <a:r>
              <a:rPr lang="en-US" sz="2800" dirty="0"/>
              <a:t> time slots: </a:t>
            </a:r>
            <a:r>
              <a:rPr lang="en-US" sz="2800" dirty="0" err="1"/>
              <a:t>Geom</a:t>
            </a:r>
            <a:r>
              <a:rPr lang="en-US" sz="2800" dirty="0"/>
              <a:t>/D/1</a:t>
            </a:r>
          </a:p>
        </p:txBody>
      </p:sp>
      <p:sp>
        <p:nvSpPr>
          <p:cNvPr id="1237070" name="Text Box 78"/>
          <p:cNvSpPr txBox="1">
            <a:spLocks noChangeArrowheads="1"/>
          </p:cNvSpPr>
          <p:nvPr/>
        </p:nvSpPr>
        <p:spPr bwMode="auto">
          <a:xfrm>
            <a:off x="457200" y="4973638"/>
            <a:ext cx="2378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US" sz="2800"/>
              <a:t>Stable for </a:t>
            </a:r>
            <a:r>
              <a:rPr lang="en-US" sz="2800" i="1">
                <a:sym typeface="Symbol" pitchFamily="18" charset="2"/>
              </a:rPr>
              <a:t></a:t>
            </a:r>
            <a:r>
              <a:rPr lang="en-US" sz="2800" i="1"/>
              <a:t> &lt; 1</a:t>
            </a:r>
          </a:p>
        </p:txBody>
      </p:sp>
    </p:spTree>
    <p:extLst>
      <p:ext uri="{BB962C8B-B14F-4D97-AF65-F5344CB8AC3E}">
        <p14:creationId xmlns:p14="http://schemas.microsoft.com/office/powerpoint/2010/main" val="95921481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Wait Until Full</a:t>
            </a:r>
          </a:p>
        </p:txBody>
      </p:sp>
      <p:sp>
        <p:nvSpPr>
          <p:cNvPr id="123904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don’t have to do much at all to achieve 100% throughput when arrivals are Bernoulli IID uniform.</a:t>
            </a:r>
          </a:p>
          <a:p>
            <a:r>
              <a:rPr lang="en-US"/>
              <a:t>Simulation suggests that the following algorithm leads to 100% throughput.</a:t>
            </a:r>
          </a:p>
          <a:p>
            <a:endParaRPr lang="en-US"/>
          </a:p>
          <a:p>
            <a:r>
              <a:rPr lang="en-US"/>
              <a:t>Wait-until-full:</a:t>
            </a:r>
          </a:p>
          <a:p>
            <a:pPr lvl="1"/>
            <a:r>
              <a:rPr lang="en-US"/>
              <a:t>If any VOQ is empty, do nothing (i.e. serve no queues).</a:t>
            </a:r>
          </a:p>
          <a:p>
            <a:pPr lvl="1"/>
            <a:r>
              <a:rPr lang="en-US"/>
              <a:t>If no VOQ is empty, pick a random permutation.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09F812-C453-4D14-8498-D48352F45204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289810687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DEFAE-30B5-4FA9-A347-94B33B048E13}" type="slidenum">
              <a:rPr lang="en-US"/>
              <a:pPr/>
              <a:t>58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4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Algorithms with 100% Throughput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5725" y="1066800"/>
            <a:ext cx="8915400" cy="5410200"/>
            <a:chOff x="54" y="876"/>
            <a:chExt cx="5616" cy="340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54" y="876"/>
              <a:ext cx="5616" cy="3408"/>
              <a:chOff x="0" y="662"/>
              <a:chExt cx="5730" cy="3658"/>
            </a:xfrm>
          </p:grpSpPr>
          <p:pic>
            <p:nvPicPr>
              <p:cNvPr id="1243140" name="Picture 4" descr="uniform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72"/>
                <a:ext cx="2898" cy="3648"/>
              </a:xfrm>
              <a:prstGeom prst="rect">
                <a:avLst/>
              </a:prstGeom>
              <a:noFill/>
            </p:spPr>
          </p:pic>
          <p:pic>
            <p:nvPicPr>
              <p:cNvPr id="1243141" name="Picture 5" descr="mwm_vs_msm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84" y="662"/>
                <a:ext cx="2846" cy="3658"/>
              </a:xfrm>
              <a:prstGeom prst="rect">
                <a:avLst/>
              </a:prstGeom>
              <a:noFill/>
            </p:spPr>
          </p:pic>
        </p:grpSp>
        <p:sp>
          <p:nvSpPr>
            <p:cNvPr id="1243142" name="Text Box 6"/>
            <p:cNvSpPr txBox="1">
              <a:spLocks noChangeArrowheads="1"/>
            </p:cNvSpPr>
            <p:nvPr/>
          </p:nvSpPr>
          <p:spPr bwMode="auto">
            <a:xfrm>
              <a:off x="4128" y="1728"/>
              <a:ext cx="340" cy="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Wait</a:t>
              </a:r>
            </a:p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until</a:t>
              </a:r>
            </a:p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full</a:t>
              </a:r>
            </a:p>
          </p:txBody>
        </p:sp>
        <p:sp>
          <p:nvSpPr>
            <p:cNvPr id="1243143" name="Rectangle 7"/>
            <p:cNvSpPr>
              <a:spLocks noChangeArrowheads="1"/>
            </p:cNvSpPr>
            <p:nvPr/>
          </p:nvSpPr>
          <p:spPr bwMode="auto">
            <a:xfrm>
              <a:off x="2640" y="3264"/>
              <a:ext cx="480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3144" name="Rectangle 8"/>
            <p:cNvSpPr>
              <a:spLocks noChangeArrowheads="1"/>
            </p:cNvSpPr>
            <p:nvPr/>
          </p:nvSpPr>
          <p:spPr bwMode="auto">
            <a:xfrm>
              <a:off x="5184" y="2256"/>
              <a:ext cx="480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3145" name="Line 9"/>
            <p:cNvSpPr>
              <a:spLocks noChangeShapeType="1"/>
            </p:cNvSpPr>
            <p:nvPr/>
          </p:nvSpPr>
          <p:spPr bwMode="auto">
            <a:xfrm flipH="1">
              <a:off x="3888" y="1968"/>
              <a:ext cx="24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3146" name="Line 10"/>
            <p:cNvSpPr>
              <a:spLocks noChangeShapeType="1"/>
            </p:cNvSpPr>
            <p:nvPr/>
          </p:nvSpPr>
          <p:spPr bwMode="auto">
            <a:xfrm>
              <a:off x="1770" y="2640"/>
              <a:ext cx="48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3147" name="Line 11"/>
            <p:cNvSpPr>
              <a:spLocks noChangeShapeType="1"/>
            </p:cNvSpPr>
            <p:nvPr/>
          </p:nvSpPr>
          <p:spPr bwMode="auto">
            <a:xfrm flipH="1">
              <a:off x="2334" y="3696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3148" name="Line 12"/>
            <p:cNvSpPr>
              <a:spLocks noChangeShapeType="1"/>
            </p:cNvSpPr>
            <p:nvPr/>
          </p:nvSpPr>
          <p:spPr bwMode="auto">
            <a:xfrm>
              <a:off x="1776" y="3504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3149" name="Text Box 13"/>
            <p:cNvSpPr txBox="1">
              <a:spLocks noChangeArrowheads="1"/>
            </p:cNvSpPr>
            <p:nvPr/>
          </p:nvSpPr>
          <p:spPr bwMode="auto">
            <a:xfrm>
              <a:off x="1225" y="2928"/>
              <a:ext cx="588" cy="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Maximal</a:t>
              </a:r>
            </a:p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Matching</a:t>
              </a:r>
            </a:p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Algorithm</a:t>
              </a:r>
            </a:p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(</a:t>
              </a:r>
              <a:r>
                <a:rPr lang="en-US" sz="1400" i="1">
                  <a:latin typeface="Times New Roman" pitchFamily="18" charset="0"/>
                </a:rPr>
                <a:t>i</a:t>
              </a:r>
              <a:r>
                <a:rPr lang="en-US" sz="1400">
                  <a:latin typeface="Times New Roman" pitchFamily="18" charset="0"/>
                </a:rPr>
                <a:t>SLIP)</a:t>
              </a:r>
            </a:p>
          </p:txBody>
        </p:sp>
        <p:sp>
          <p:nvSpPr>
            <p:cNvPr id="1243150" name="Rectangle 14"/>
            <p:cNvSpPr>
              <a:spLocks noChangeArrowheads="1"/>
            </p:cNvSpPr>
            <p:nvPr/>
          </p:nvSpPr>
          <p:spPr bwMode="auto">
            <a:xfrm>
              <a:off x="2400" y="2304"/>
              <a:ext cx="480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3151" name="Text Box 15"/>
            <p:cNvSpPr txBox="1">
              <a:spLocks noChangeArrowheads="1"/>
            </p:cNvSpPr>
            <p:nvPr/>
          </p:nvSpPr>
          <p:spPr bwMode="auto">
            <a:xfrm>
              <a:off x="2417" y="3504"/>
              <a:ext cx="589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MSM</a:t>
              </a:r>
            </a:p>
          </p:txBody>
        </p:sp>
        <p:sp>
          <p:nvSpPr>
            <p:cNvPr id="1243152" name="Text Box 16"/>
            <p:cNvSpPr txBox="1">
              <a:spLocks noChangeArrowheads="1"/>
            </p:cNvSpPr>
            <p:nvPr/>
          </p:nvSpPr>
          <p:spPr bwMode="auto">
            <a:xfrm>
              <a:off x="1006" y="2448"/>
              <a:ext cx="828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latin typeface="Times New Roman" pitchFamily="18" charset="0"/>
                </a:rPr>
                <a:t>Uniform Cyclic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62290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Uniform traffic</a:t>
            </a:r>
          </a:p>
          <a:p>
            <a:pPr lvl="1"/>
            <a:r>
              <a:rPr lang="en-US"/>
              <a:t>Uniform cyclic</a:t>
            </a:r>
          </a:p>
          <a:p>
            <a:pPr lvl="1"/>
            <a:r>
              <a:rPr lang="en-US"/>
              <a:t>Random permutation</a:t>
            </a:r>
          </a:p>
          <a:p>
            <a:pPr lvl="1"/>
            <a:r>
              <a:rPr lang="en-US"/>
              <a:t>Wait-until-full</a:t>
            </a:r>
          </a:p>
          <a:p>
            <a:r>
              <a:rPr lang="en-US"/>
              <a:t>Non-uniform traffic, known traffic matrix</a:t>
            </a:r>
          </a:p>
          <a:p>
            <a:pPr lvl="1"/>
            <a:r>
              <a:rPr lang="en-US"/>
              <a:t>Birkhoff-von-Neumann</a:t>
            </a:r>
          </a:p>
          <a:p>
            <a:r>
              <a:rPr lang="en-US"/>
              <a:t>Unknown traffic matrix</a:t>
            </a:r>
          </a:p>
          <a:p>
            <a:pPr lvl="1"/>
            <a:r>
              <a:rPr lang="en-US"/>
              <a:t>Maximum Size Matching</a:t>
            </a:r>
          </a:p>
          <a:p>
            <a:pPr lvl="1"/>
            <a:r>
              <a:rPr lang="en-US"/>
              <a:t>Maximum Weight Matching 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408E08-D29E-45FA-9E40-9D93006595AC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71812" name="AutoShape 4"/>
          <p:cNvSpPr>
            <a:spLocks noChangeArrowheads="1"/>
          </p:cNvSpPr>
          <p:nvPr/>
        </p:nvSpPr>
        <p:spPr bwMode="auto">
          <a:xfrm>
            <a:off x="285550" y="2924475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9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8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Functionalities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metrics/criteria do we have to decide where new functionalities should be implemented?</a:t>
            </a:r>
          </a:p>
          <a:p>
            <a:pPr lvl="2"/>
            <a:endParaRPr lang="en-US" dirty="0"/>
          </a:p>
          <a:p>
            <a:r>
              <a:rPr lang="en-US" b="1" dirty="0"/>
              <a:t>Example:</a:t>
            </a:r>
            <a:r>
              <a:rPr lang="en-US" dirty="0"/>
              <a:t> Elephant flow detection</a:t>
            </a:r>
          </a:p>
          <a:p>
            <a:pPr lvl="1"/>
            <a:r>
              <a:rPr lang="en-US" b="1" dirty="0"/>
              <a:t>Data plane:</a:t>
            </a:r>
            <a:r>
              <a:rPr lang="en-US" dirty="0"/>
              <a:t> change forwarding elements (</a:t>
            </a:r>
            <a:r>
              <a:rPr lang="en-US" dirty="0" err="1"/>
              <a:t>DevoFlow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Control plane:</a:t>
            </a:r>
            <a:r>
              <a:rPr lang="en-US" dirty="0"/>
              <a:t> push functionality close to the path (Kandoo)</a:t>
            </a:r>
          </a:p>
          <a:p>
            <a:pPr lvl="1"/>
            <a:endParaRPr lang="en-US" dirty="0"/>
          </a:p>
          <a:p>
            <a:r>
              <a:rPr lang="en-US" dirty="0"/>
              <a:t>What does the development process look like? </a:t>
            </a:r>
          </a:p>
          <a:p>
            <a:pPr lvl="1"/>
            <a:r>
              <a:rPr lang="en-US" dirty="0"/>
              <a:t>Changing ASIC expensive and time-consuming</a:t>
            </a:r>
          </a:p>
          <a:p>
            <a:pPr lvl="1"/>
            <a:r>
              <a:rPr lang="en-US" dirty="0"/>
              <a:t>Changing software fast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20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Non-Uniform Traffic</a:t>
            </a:r>
          </a:p>
        </p:txBody>
      </p:sp>
      <p:sp>
        <p:nvSpPr>
          <p:cNvPr id="125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 the traffic matrix 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ym typeface="Symbol" pitchFamily="18" charset="2"/>
              </a:rPr>
              <a:t> </a:t>
            </a:r>
            <a:r>
              <a:rPr lang="en-US" dirty="0"/>
              <a:t> is admissible (rates &lt; 1) and non-uniform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3EE03F-7ED3-4F5C-AFB0-A8E99C045C0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pic>
        <p:nvPicPr>
          <p:cNvPr id="12513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1600200"/>
            <a:ext cx="47688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133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8475" y="1676400"/>
            <a:ext cx="65405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133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8125" y="3392488"/>
            <a:ext cx="34290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469054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Schedule?</a:t>
            </a:r>
          </a:p>
        </p:txBody>
      </p:sp>
      <p:sp>
        <p:nvSpPr>
          <p:cNvPr id="1253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Uniform schedule cannot work</a:t>
            </a:r>
          </a:p>
          <a:p>
            <a:endParaRPr lang="en-US" dirty="0"/>
          </a:p>
          <a:p>
            <a:r>
              <a:rPr lang="en-US" dirty="0"/>
              <a:t>Each VOQ serviced at rate </a:t>
            </a:r>
            <a:r>
              <a:rPr lang="en-US" i="1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i="1" dirty="0"/>
              <a:t> = 1/N = ¼</a:t>
            </a:r>
          </a:p>
          <a:p>
            <a:pPr marL="0" indent="0">
              <a:buNone/>
            </a:pPr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Arrival rate &gt; departure rate  switch unstable!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A4CD85-C361-43A9-A898-78DAFE38C0AD}" type="slidenum">
              <a:rPr lang="en-US"/>
              <a:pPr/>
              <a:t>61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53380" name="Rectangle 4"/>
          <p:cNvSpPr>
            <a:spLocks noChangeArrowheads="1"/>
          </p:cNvSpPr>
          <p:nvPr/>
        </p:nvSpPr>
        <p:spPr bwMode="auto">
          <a:xfrm>
            <a:off x="1219200" y="4572000"/>
            <a:ext cx="6781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latin typeface="Calibri" pitchFamily="34" charset="0"/>
              </a:rPr>
              <a:t>Need to adapt schedule to traffic matrix.</a:t>
            </a:r>
          </a:p>
        </p:txBody>
      </p:sp>
    </p:spTree>
    <p:extLst>
      <p:ext uri="{BB962C8B-B14F-4D97-AF65-F5344CB8AC3E}">
        <p14:creationId xmlns:p14="http://schemas.microsoft.com/office/powerpoint/2010/main" val="355659747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1 – Scheduling (Trivial)</a:t>
            </a:r>
          </a:p>
        </p:txBody>
      </p:sp>
      <p:sp>
        <p:nvSpPr>
          <p:cNvPr id="125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 we know the traffic matrix, it is admissible, and it follows a permutation: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we can simply choose: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05513B-A212-46EC-971F-F565D4A5F04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pic>
        <p:nvPicPr>
          <p:cNvPr id="12554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2133600"/>
            <a:ext cx="35814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542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48200"/>
            <a:ext cx="40052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431263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2748EB-8E58-4F43-A09B-217B407F17CF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4243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2 - </a:t>
            </a:r>
            <a:r>
              <a:rPr lang="en-US" dirty="0" err="1"/>
              <a:t>BvN</a:t>
            </a:r>
            <a:endParaRPr lang="en-US" dirty="0"/>
          </a:p>
        </p:txBody>
      </p:sp>
      <p:pic>
        <p:nvPicPr>
          <p:cNvPr id="1424391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990600"/>
            <a:ext cx="8458200" cy="4852987"/>
          </a:xfrm>
          <a:noFill/>
          <a:ln/>
        </p:spPr>
      </p:pic>
      <p:sp>
        <p:nvSpPr>
          <p:cNvPr id="1424392" name="Rectangle 8"/>
          <p:cNvSpPr>
            <a:spLocks noChangeArrowheads="1"/>
          </p:cNvSpPr>
          <p:nvPr/>
        </p:nvSpPr>
        <p:spPr bwMode="auto">
          <a:xfrm>
            <a:off x="7543800" y="3581400"/>
            <a:ext cx="914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1000" y="1082040"/>
            <a:ext cx="8077200" cy="670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Consider the following traffic matrix: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3657600"/>
            <a:ext cx="8077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3581400"/>
            <a:ext cx="807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Step 1) Increase entries so rows/</a:t>
            </a:r>
            <a:r>
              <a:rPr lang="en-US" sz="2000">
                <a:solidFill>
                  <a:schemeClr val="tx1"/>
                </a:solidFill>
              </a:rPr>
              <a:t>cols each add </a:t>
            </a:r>
            <a:r>
              <a:rPr lang="en-US" sz="2000" dirty="0">
                <a:solidFill>
                  <a:schemeClr val="tx1"/>
                </a:solidFill>
              </a:rPr>
              <a:t>up to 1.</a:t>
            </a:r>
          </a:p>
        </p:txBody>
      </p:sp>
    </p:spTree>
    <p:extLst>
      <p:ext uri="{BB962C8B-B14F-4D97-AF65-F5344CB8AC3E}">
        <p14:creationId xmlns:p14="http://schemas.microsoft.com/office/powerpoint/2010/main" val="157923281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1E48D-37AA-466A-BB8D-BB1F0CF8C02F}" type="slidenum">
              <a:rPr lang="en-US"/>
              <a:pPr/>
              <a:t>64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43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BvN Example – Cont’d</a:t>
            </a:r>
          </a:p>
        </p:txBody>
      </p:sp>
      <p:pic>
        <p:nvPicPr>
          <p:cNvPr id="1438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7924800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04800" y="1066800"/>
            <a:ext cx="80772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Step 2) Find permutation matrices and weights so that 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5257800"/>
            <a:ext cx="80772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Schedule these permutation matrices based on the weights.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For details, please see the references.</a:t>
            </a:r>
          </a:p>
        </p:txBody>
      </p:sp>
    </p:spTree>
    <p:extLst>
      <p:ext uri="{BB962C8B-B14F-4D97-AF65-F5344CB8AC3E}">
        <p14:creationId xmlns:p14="http://schemas.microsoft.com/office/powerpoint/2010/main" val="31126596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Unknown Traffic Matrix 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maximize throughput</a:t>
            </a:r>
          </a:p>
          <a:p>
            <a:r>
              <a:rPr lang="en-US" dirty="0"/>
              <a:t>Traffic matrix unknown </a:t>
            </a:r>
            <a:r>
              <a:rPr lang="en-US" dirty="0">
                <a:sym typeface="Symbol" pitchFamily="18" charset="2"/>
              </a:rPr>
              <a:t></a:t>
            </a:r>
            <a:r>
              <a:rPr lang="en-US" dirty="0"/>
              <a:t> cannot use </a:t>
            </a:r>
            <a:r>
              <a:rPr lang="en-US" dirty="0" err="1"/>
              <a:t>BvN</a:t>
            </a:r>
            <a:endParaRPr lang="en-US" dirty="0"/>
          </a:p>
          <a:p>
            <a:r>
              <a:rPr lang="en-US" b="1" dirty="0"/>
              <a:t>Idea</a:t>
            </a:r>
            <a:r>
              <a:rPr lang="en-US" dirty="0"/>
              <a:t>: maximize instantaneous throughput</a:t>
            </a:r>
          </a:p>
          <a:p>
            <a:pPr lvl="1"/>
            <a:r>
              <a:rPr lang="en-US" dirty="0"/>
              <a:t>In other words: transfer as many packets as possible at each time-slot</a:t>
            </a:r>
          </a:p>
          <a:p>
            <a:r>
              <a:rPr lang="en-US" dirty="0"/>
              <a:t>Maximum Size Matching (MSM) algorithm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2679D5-CD67-4EAF-975F-654F32ACA32D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387836248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Size Matching (MSM)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MSM maximizes instantaneous throughput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MSM algorithm: among all maximum size matches, pick a random one</a:t>
            </a:r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F1956A-4CFA-4F07-8221-9A8F88ED6059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1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80004" name="Oval 4"/>
          <p:cNvSpPr>
            <a:spLocks noChangeArrowheads="1"/>
          </p:cNvSpPr>
          <p:nvPr/>
        </p:nvSpPr>
        <p:spPr bwMode="auto">
          <a:xfrm>
            <a:off x="1997075" y="221615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05" name="Oval 5"/>
          <p:cNvSpPr>
            <a:spLocks noChangeArrowheads="1"/>
          </p:cNvSpPr>
          <p:nvPr/>
        </p:nvSpPr>
        <p:spPr bwMode="auto">
          <a:xfrm>
            <a:off x="1997075" y="2563813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06" name="Oval 6"/>
          <p:cNvSpPr>
            <a:spLocks noChangeArrowheads="1"/>
          </p:cNvSpPr>
          <p:nvPr/>
        </p:nvSpPr>
        <p:spPr bwMode="auto">
          <a:xfrm>
            <a:off x="1997075" y="2911475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07" name="Oval 7"/>
          <p:cNvSpPr>
            <a:spLocks noChangeArrowheads="1"/>
          </p:cNvSpPr>
          <p:nvPr/>
        </p:nvSpPr>
        <p:spPr bwMode="auto">
          <a:xfrm>
            <a:off x="1997075" y="3259138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08" name="Oval 8"/>
          <p:cNvSpPr>
            <a:spLocks noChangeArrowheads="1"/>
          </p:cNvSpPr>
          <p:nvPr/>
        </p:nvSpPr>
        <p:spPr bwMode="auto">
          <a:xfrm>
            <a:off x="1997075" y="360680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09" name="Oval 9"/>
          <p:cNvSpPr>
            <a:spLocks noChangeArrowheads="1"/>
          </p:cNvSpPr>
          <p:nvPr/>
        </p:nvSpPr>
        <p:spPr bwMode="auto">
          <a:xfrm>
            <a:off x="3035300" y="221615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10" name="Oval 10"/>
          <p:cNvSpPr>
            <a:spLocks noChangeArrowheads="1"/>
          </p:cNvSpPr>
          <p:nvPr/>
        </p:nvSpPr>
        <p:spPr bwMode="auto">
          <a:xfrm>
            <a:off x="3035300" y="2563813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11" name="Oval 11"/>
          <p:cNvSpPr>
            <a:spLocks noChangeArrowheads="1"/>
          </p:cNvSpPr>
          <p:nvPr/>
        </p:nvSpPr>
        <p:spPr bwMode="auto">
          <a:xfrm>
            <a:off x="3035300" y="2911475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12" name="Oval 12"/>
          <p:cNvSpPr>
            <a:spLocks noChangeArrowheads="1"/>
          </p:cNvSpPr>
          <p:nvPr/>
        </p:nvSpPr>
        <p:spPr bwMode="auto">
          <a:xfrm>
            <a:off x="3035300" y="3259138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13" name="Oval 13"/>
          <p:cNvSpPr>
            <a:spLocks noChangeArrowheads="1"/>
          </p:cNvSpPr>
          <p:nvPr/>
        </p:nvSpPr>
        <p:spPr bwMode="auto">
          <a:xfrm>
            <a:off x="3035300" y="360680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14" name="Line 14"/>
          <p:cNvSpPr>
            <a:spLocks noChangeShapeType="1"/>
          </p:cNvSpPr>
          <p:nvPr/>
        </p:nvSpPr>
        <p:spPr bwMode="auto">
          <a:xfrm>
            <a:off x="2058988" y="2235200"/>
            <a:ext cx="990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15" name="Line 15"/>
          <p:cNvSpPr>
            <a:spLocks noChangeShapeType="1"/>
          </p:cNvSpPr>
          <p:nvPr/>
        </p:nvSpPr>
        <p:spPr bwMode="auto">
          <a:xfrm flipV="1">
            <a:off x="2058988" y="2311400"/>
            <a:ext cx="9906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16" name="Line 16"/>
          <p:cNvSpPr>
            <a:spLocks noChangeShapeType="1"/>
          </p:cNvSpPr>
          <p:nvPr/>
        </p:nvSpPr>
        <p:spPr bwMode="auto">
          <a:xfrm>
            <a:off x="2058988" y="2235200"/>
            <a:ext cx="990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17" name="Line 17"/>
          <p:cNvSpPr>
            <a:spLocks noChangeShapeType="1"/>
          </p:cNvSpPr>
          <p:nvPr/>
        </p:nvSpPr>
        <p:spPr bwMode="auto">
          <a:xfrm flipV="1">
            <a:off x="2058988" y="2616200"/>
            <a:ext cx="1004887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18" name="Line 18"/>
          <p:cNvSpPr>
            <a:spLocks noChangeShapeType="1"/>
          </p:cNvSpPr>
          <p:nvPr/>
        </p:nvSpPr>
        <p:spPr bwMode="auto">
          <a:xfrm>
            <a:off x="2058988" y="2616200"/>
            <a:ext cx="989012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19" name="Line 19"/>
          <p:cNvSpPr>
            <a:spLocks noChangeShapeType="1"/>
          </p:cNvSpPr>
          <p:nvPr/>
        </p:nvSpPr>
        <p:spPr bwMode="auto">
          <a:xfrm flipV="1">
            <a:off x="2058988" y="2311400"/>
            <a:ext cx="9906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20" name="Text Box 20"/>
          <p:cNvSpPr txBox="1">
            <a:spLocks noChangeArrowheads="1"/>
          </p:cNvSpPr>
          <p:nvPr/>
        </p:nvSpPr>
        <p:spPr bwMode="auto">
          <a:xfrm>
            <a:off x="2209800" y="1963738"/>
            <a:ext cx="71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Q</a:t>
            </a:r>
            <a:r>
              <a:rPr lang="en-US" sz="1200" i="1" baseline="-25000">
                <a:solidFill>
                  <a:srgbClr val="000000"/>
                </a:solidFill>
                <a:latin typeface="Calibri" pitchFamily="34" charset="0"/>
              </a:rPr>
              <a:t>11</a:t>
            </a:r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(n)&gt;0</a:t>
            </a:r>
          </a:p>
        </p:txBody>
      </p:sp>
      <p:sp>
        <p:nvSpPr>
          <p:cNvPr id="1280021" name="Text Box 21"/>
          <p:cNvSpPr txBox="1">
            <a:spLocks noChangeArrowheads="1"/>
          </p:cNvSpPr>
          <p:nvPr/>
        </p:nvSpPr>
        <p:spPr bwMode="auto">
          <a:xfrm>
            <a:off x="2133600" y="3487738"/>
            <a:ext cx="725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Q</a:t>
            </a:r>
            <a:r>
              <a:rPr lang="en-US" sz="1200" i="1" baseline="-25000">
                <a:solidFill>
                  <a:srgbClr val="000000"/>
                </a:solidFill>
                <a:latin typeface="Calibri" pitchFamily="34" charset="0"/>
              </a:rPr>
              <a:t>N1</a:t>
            </a:r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(n)&gt;0</a:t>
            </a:r>
          </a:p>
        </p:txBody>
      </p:sp>
      <p:sp>
        <p:nvSpPr>
          <p:cNvPr id="1280022" name="Text Box 22"/>
          <p:cNvSpPr txBox="1">
            <a:spLocks noChangeArrowheads="1"/>
          </p:cNvSpPr>
          <p:nvPr/>
        </p:nvSpPr>
        <p:spPr bwMode="auto">
          <a:xfrm>
            <a:off x="1371600" y="3810000"/>
            <a:ext cx="202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Request Graph</a:t>
            </a:r>
          </a:p>
        </p:txBody>
      </p:sp>
      <p:sp>
        <p:nvSpPr>
          <p:cNvPr id="1280023" name="Text Box 23"/>
          <p:cNvSpPr txBox="1">
            <a:spLocks noChangeArrowheads="1"/>
          </p:cNvSpPr>
          <p:nvPr/>
        </p:nvSpPr>
        <p:spPr bwMode="auto">
          <a:xfrm>
            <a:off x="5365750" y="3787775"/>
            <a:ext cx="212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Bipartite Match</a:t>
            </a:r>
          </a:p>
        </p:txBody>
      </p:sp>
      <p:sp>
        <p:nvSpPr>
          <p:cNvPr id="1280024" name="Oval 24"/>
          <p:cNvSpPr>
            <a:spLocks noChangeArrowheads="1"/>
          </p:cNvSpPr>
          <p:nvPr/>
        </p:nvSpPr>
        <p:spPr bwMode="auto">
          <a:xfrm>
            <a:off x="5761038" y="2159000"/>
            <a:ext cx="90487" cy="109538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25" name="Oval 25"/>
          <p:cNvSpPr>
            <a:spLocks noChangeArrowheads="1"/>
          </p:cNvSpPr>
          <p:nvPr/>
        </p:nvSpPr>
        <p:spPr bwMode="auto">
          <a:xfrm>
            <a:off x="5761038" y="2506663"/>
            <a:ext cx="90487" cy="109537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26" name="Oval 26"/>
          <p:cNvSpPr>
            <a:spLocks noChangeArrowheads="1"/>
          </p:cNvSpPr>
          <p:nvPr/>
        </p:nvSpPr>
        <p:spPr bwMode="auto">
          <a:xfrm>
            <a:off x="5761038" y="2854325"/>
            <a:ext cx="90487" cy="109538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27" name="Oval 27"/>
          <p:cNvSpPr>
            <a:spLocks noChangeArrowheads="1"/>
          </p:cNvSpPr>
          <p:nvPr/>
        </p:nvSpPr>
        <p:spPr bwMode="auto">
          <a:xfrm>
            <a:off x="5761038" y="3201988"/>
            <a:ext cx="90487" cy="109537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28" name="Oval 28"/>
          <p:cNvSpPr>
            <a:spLocks noChangeArrowheads="1"/>
          </p:cNvSpPr>
          <p:nvPr/>
        </p:nvSpPr>
        <p:spPr bwMode="auto">
          <a:xfrm>
            <a:off x="5761038" y="3549650"/>
            <a:ext cx="90487" cy="109538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29" name="Oval 29"/>
          <p:cNvSpPr>
            <a:spLocks noChangeArrowheads="1"/>
          </p:cNvSpPr>
          <p:nvPr/>
        </p:nvSpPr>
        <p:spPr bwMode="auto">
          <a:xfrm>
            <a:off x="6799263" y="2159000"/>
            <a:ext cx="90487" cy="109538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30" name="Oval 30"/>
          <p:cNvSpPr>
            <a:spLocks noChangeArrowheads="1"/>
          </p:cNvSpPr>
          <p:nvPr/>
        </p:nvSpPr>
        <p:spPr bwMode="auto">
          <a:xfrm>
            <a:off x="6799263" y="2506663"/>
            <a:ext cx="90487" cy="109537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31" name="Oval 31"/>
          <p:cNvSpPr>
            <a:spLocks noChangeArrowheads="1"/>
          </p:cNvSpPr>
          <p:nvPr/>
        </p:nvSpPr>
        <p:spPr bwMode="auto">
          <a:xfrm>
            <a:off x="6799263" y="2854325"/>
            <a:ext cx="90487" cy="109538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32" name="Oval 32"/>
          <p:cNvSpPr>
            <a:spLocks noChangeArrowheads="1"/>
          </p:cNvSpPr>
          <p:nvPr/>
        </p:nvSpPr>
        <p:spPr bwMode="auto">
          <a:xfrm>
            <a:off x="6799263" y="3201988"/>
            <a:ext cx="90487" cy="109537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33" name="Oval 33"/>
          <p:cNvSpPr>
            <a:spLocks noChangeArrowheads="1"/>
          </p:cNvSpPr>
          <p:nvPr/>
        </p:nvSpPr>
        <p:spPr bwMode="auto">
          <a:xfrm>
            <a:off x="6799263" y="3549650"/>
            <a:ext cx="90487" cy="109538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0034" name="Line 34"/>
          <p:cNvSpPr>
            <a:spLocks noChangeShapeType="1"/>
          </p:cNvSpPr>
          <p:nvPr/>
        </p:nvSpPr>
        <p:spPr bwMode="auto">
          <a:xfrm>
            <a:off x="5822950" y="2178050"/>
            <a:ext cx="990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35" name="Line 35"/>
          <p:cNvSpPr>
            <a:spLocks noChangeShapeType="1"/>
          </p:cNvSpPr>
          <p:nvPr/>
        </p:nvSpPr>
        <p:spPr bwMode="auto">
          <a:xfrm>
            <a:off x="5822950" y="2559050"/>
            <a:ext cx="1066800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36" name="Line 36"/>
          <p:cNvSpPr>
            <a:spLocks noChangeShapeType="1"/>
          </p:cNvSpPr>
          <p:nvPr/>
        </p:nvSpPr>
        <p:spPr bwMode="auto">
          <a:xfrm flipV="1">
            <a:off x="5822950" y="2254250"/>
            <a:ext cx="9906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37" name="Line 37"/>
          <p:cNvSpPr>
            <a:spLocks noChangeShapeType="1"/>
          </p:cNvSpPr>
          <p:nvPr/>
        </p:nvSpPr>
        <p:spPr bwMode="auto">
          <a:xfrm>
            <a:off x="3505200" y="2997200"/>
            <a:ext cx="2057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38" name="Text Box 38"/>
          <p:cNvSpPr txBox="1">
            <a:spLocks noChangeArrowheads="1"/>
          </p:cNvSpPr>
          <p:nvPr/>
        </p:nvSpPr>
        <p:spPr bwMode="auto">
          <a:xfrm>
            <a:off x="3889375" y="2698750"/>
            <a:ext cx="1082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99"/>
                </a:solidFill>
                <a:latin typeface="Calibri" pitchFamily="34" charset="0"/>
              </a:rPr>
              <a:t>Maximum</a:t>
            </a:r>
          </a:p>
          <a:p>
            <a:pPr algn="ctr"/>
            <a:r>
              <a:rPr lang="en-US" sz="1600">
                <a:solidFill>
                  <a:srgbClr val="000099"/>
                </a:solidFill>
                <a:latin typeface="Calibri" pitchFamily="34" charset="0"/>
              </a:rPr>
              <a:t>Size Match</a:t>
            </a:r>
          </a:p>
        </p:txBody>
      </p:sp>
    </p:spTree>
    <p:extLst>
      <p:ext uri="{BB962C8B-B14F-4D97-AF65-F5344CB8AC3E}">
        <p14:creationId xmlns:p14="http://schemas.microsoft.com/office/powerpoint/2010/main" val="61015751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0F348F-30F6-4528-ABCA-FC87ACF77D46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 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dirty="0"/>
              <a:t>Is the intuition right?</a:t>
            </a:r>
          </a:p>
          <a:p>
            <a:pPr lvl="1"/>
            <a:r>
              <a:rPr lang="en-US" b="1" dirty="0"/>
              <a:t>Answer: NO!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There is a counter-example for which, in a given VOQ (</a:t>
            </a:r>
            <a:r>
              <a:rPr lang="en-US" dirty="0" err="1"/>
              <a:t>i,j</a:t>
            </a:r>
            <a:r>
              <a:rPr lang="en-US" dirty="0"/>
              <a:t>), </a:t>
            </a:r>
            <a:r>
              <a:rPr lang="en-US" i="1" dirty="0">
                <a:latin typeface="Symbol" pitchFamily="18" charset="2"/>
                <a:sym typeface="Symbol" pitchFamily="18" charset="2"/>
              </a:rPr>
              <a:t></a:t>
            </a:r>
            <a:r>
              <a:rPr lang="en-US" i="1" baseline="-25000" dirty="0" err="1"/>
              <a:t>ij</a:t>
            </a:r>
            <a:r>
              <a:rPr lang="en-US" i="1" dirty="0"/>
              <a:t> &lt; </a:t>
            </a:r>
            <a:r>
              <a:rPr lang="en-US" i="1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i="1" baseline="-25000" dirty="0" err="1"/>
              <a:t>ij</a:t>
            </a:r>
            <a:r>
              <a:rPr lang="en-US" dirty="0"/>
              <a:t> but MSM does not provide 100% throughput.</a:t>
            </a:r>
          </a:p>
        </p:txBody>
      </p:sp>
    </p:spTree>
    <p:extLst>
      <p:ext uri="{BB962C8B-B14F-4D97-AF65-F5344CB8AC3E}">
        <p14:creationId xmlns:p14="http://schemas.microsoft.com/office/powerpoint/2010/main" val="335802959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83575-605D-474F-9525-8D0C10C166D1}" type="slidenum">
              <a:rPr lang="en-US"/>
              <a:pPr/>
              <a:t>68</a:t>
            </a:fld>
            <a:endParaRPr lang="en-US"/>
          </a:p>
        </p:txBody>
      </p:sp>
      <p:sp>
        <p:nvSpPr>
          <p:cNvPr id="5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graphicFrame>
        <p:nvGraphicFramePr>
          <p:cNvPr id="1284100" name="Object 4"/>
          <p:cNvGraphicFramePr>
            <a:graphicFrameLocks noChangeAspect="1"/>
          </p:cNvGraphicFramePr>
          <p:nvPr/>
        </p:nvGraphicFramePr>
        <p:xfrm>
          <a:off x="457200" y="1387475"/>
          <a:ext cx="2027238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2" name="Equation" r:id="rId4" imgW="1129910" imgH="1562031" progId="Equation.3">
                  <p:embed/>
                </p:oleObj>
              </mc:Choice>
              <mc:Fallback>
                <p:oleObj name="Equation" r:id="rId4" imgW="1129910" imgH="15620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87475"/>
                        <a:ext cx="2027238" cy="226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409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Counter-example</a:t>
            </a:r>
            <a:r>
              <a:rPr lang="en-US" sz="4800"/>
              <a:t> </a:t>
            </a:r>
          </a:p>
        </p:txBody>
      </p:sp>
      <p:sp>
        <p:nvSpPr>
          <p:cNvPr id="1284197" name="Rectangle 10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/>
              <a:t>Consider the following non-uniform traffic pattern, with Bernoulli IID arrivals: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Consider the case when Q</a:t>
            </a:r>
            <a:r>
              <a:rPr lang="en-US" sz="1600" baseline="-25000" dirty="0"/>
              <a:t>21</a:t>
            </a:r>
            <a:r>
              <a:rPr lang="en-US" sz="1600" dirty="0"/>
              <a:t>, Q</a:t>
            </a:r>
            <a:r>
              <a:rPr lang="en-US" sz="1600" baseline="-25000" dirty="0"/>
              <a:t>32</a:t>
            </a:r>
            <a:r>
              <a:rPr lang="en-US" sz="1600" dirty="0"/>
              <a:t> both have arrivals, w. p. (1/2 - </a:t>
            </a:r>
            <a:r>
              <a:rPr lang="en-US" sz="1600" b="1" dirty="0">
                <a:sym typeface="Symbol" pitchFamily="18" charset="2"/>
              </a:rPr>
              <a:t></a:t>
            </a:r>
            <a:r>
              <a:rPr lang="en-US" sz="1600" dirty="0"/>
              <a:t>)</a:t>
            </a:r>
            <a:r>
              <a:rPr lang="en-US" sz="1600" baseline="30000" dirty="0"/>
              <a:t>2</a:t>
            </a:r>
            <a:r>
              <a:rPr lang="en-US" sz="1600" dirty="0"/>
              <a:t>.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In this case, input 1 is served w. p. at most 2/3.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Overall, the service rate for input 1, </a:t>
            </a:r>
            <a:r>
              <a:rPr lang="en-US" sz="1600" dirty="0">
                <a:sym typeface="Symbol" pitchFamily="18" charset="2"/>
              </a:rPr>
              <a:t></a:t>
            </a:r>
            <a:r>
              <a:rPr lang="en-US" sz="1600" baseline="-25000" dirty="0">
                <a:sym typeface="Symbol" pitchFamily="18" charset="2"/>
              </a:rPr>
              <a:t>1</a:t>
            </a:r>
            <a:r>
              <a:rPr lang="en-US" sz="1600" dirty="0"/>
              <a:t> is at most</a:t>
            </a:r>
          </a:p>
          <a:p>
            <a:pPr algn="ctr">
              <a:lnSpc>
                <a:spcPct val="80000"/>
              </a:lnSpc>
            </a:pPr>
            <a:endParaRPr lang="en-US" sz="1600" dirty="0"/>
          </a:p>
          <a:p>
            <a:pPr algn="ctr">
              <a:lnSpc>
                <a:spcPct val="80000"/>
              </a:lnSpc>
            </a:pPr>
            <a:r>
              <a:rPr lang="en-US" sz="1600" dirty="0"/>
              <a:t>2/3.[(1/2-</a:t>
            </a:r>
            <a:r>
              <a:rPr lang="en-US" sz="1600" b="1" dirty="0">
                <a:sym typeface="Symbol" pitchFamily="18" charset="2"/>
              </a:rPr>
              <a:t></a:t>
            </a:r>
            <a:r>
              <a:rPr lang="en-US" sz="1600" dirty="0">
                <a:sym typeface="Symbol" pitchFamily="18" charset="2"/>
              </a:rPr>
              <a:t>)</a:t>
            </a:r>
            <a:r>
              <a:rPr lang="en-US" sz="1600" baseline="30000" dirty="0">
                <a:sym typeface="Symbol" pitchFamily="18" charset="2"/>
              </a:rPr>
              <a:t>2</a:t>
            </a:r>
            <a:r>
              <a:rPr lang="en-US" sz="1600" dirty="0">
                <a:sym typeface="Symbol" pitchFamily="18" charset="2"/>
              </a:rPr>
              <a:t>] + 1.[1-(1/2- </a:t>
            </a:r>
            <a:r>
              <a:rPr lang="en-US" sz="1600" b="1" dirty="0">
                <a:sym typeface="Symbol" pitchFamily="18" charset="2"/>
              </a:rPr>
              <a:t></a:t>
            </a:r>
            <a:r>
              <a:rPr lang="en-US" sz="1600" dirty="0">
                <a:sym typeface="Symbol" pitchFamily="18" charset="2"/>
              </a:rPr>
              <a:t>)</a:t>
            </a:r>
            <a:r>
              <a:rPr lang="en-US" sz="1600" baseline="30000" dirty="0">
                <a:sym typeface="Symbol" pitchFamily="18" charset="2"/>
              </a:rPr>
              <a:t>2</a:t>
            </a:r>
            <a:r>
              <a:rPr lang="en-US" sz="1600" dirty="0">
                <a:sym typeface="Symbol" pitchFamily="18" charset="2"/>
              </a:rPr>
              <a:t>]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i="1" dirty="0"/>
              <a:t>i.e.</a:t>
            </a:r>
            <a:r>
              <a:rPr lang="en-US" sz="1600" dirty="0"/>
              <a:t> </a:t>
            </a:r>
            <a:r>
              <a:rPr lang="en-US" sz="1600" b="1" dirty="0">
                <a:sym typeface="Symbol" pitchFamily="18" charset="2"/>
              </a:rPr>
              <a:t></a:t>
            </a:r>
            <a:r>
              <a:rPr lang="en-US" sz="1600" b="1" baseline="-25000" dirty="0">
                <a:sym typeface="Symbol" pitchFamily="18" charset="2"/>
              </a:rPr>
              <a:t>1</a:t>
            </a:r>
            <a:r>
              <a:rPr lang="en-US" sz="1600" dirty="0"/>
              <a:t> ≤ 1 – 1/3.(1/2- </a:t>
            </a:r>
            <a:r>
              <a:rPr lang="en-US" sz="1600" b="1" dirty="0">
                <a:sym typeface="Symbol" pitchFamily="18" charset="2"/>
              </a:rPr>
              <a:t></a:t>
            </a:r>
            <a:r>
              <a:rPr lang="en-US" sz="1600" dirty="0">
                <a:sym typeface="Symbol" pitchFamily="18" charset="2"/>
              </a:rPr>
              <a:t>)</a:t>
            </a:r>
            <a:r>
              <a:rPr lang="en-US" sz="1600" baseline="30000" dirty="0">
                <a:sym typeface="Symbol" pitchFamily="18" charset="2"/>
              </a:rPr>
              <a:t>2 </a:t>
            </a:r>
            <a:r>
              <a:rPr lang="en-US" sz="1600" dirty="0">
                <a:sym typeface="Symbol" pitchFamily="18" charset="2"/>
              </a:rPr>
              <a:t>.</a:t>
            </a:r>
          </a:p>
          <a:p>
            <a:pPr>
              <a:lnSpc>
                <a:spcPct val="80000"/>
              </a:lnSpc>
            </a:pPr>
            <a:endParaRPr lang="en-US" sz="1600" dirty="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ym typeface="Symbol" pitchFamily="18" charset="2"/>
              </a:rPr>
              <a:t>Switch unstable for </a:t>
            </a:r>
            <a:r>
              <a:rPr lang="en-US" sz="1600" b="1" dirty="0">
                <a:sym typeface="Symbol" pitchFamily="18" charset="2"/>
              </a:rPr>
              <a:t>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/>
              <a:t>≤</a:t>
            </a:r>
            <a:r>
              <a:rPr lang="en-US" sz="1600" dirty="0">
                <a:sym typeface="Symbol" pitchFamily="18" charset="2"/>
              </a:rPr>
              <a:t> 0.0358</a:t>
            </a:r>
          </a:p>
        </p:txBody>
      </p:sp>
      <p:sp>
        <p:nvSpPr>
          <p:cNvPr id="1284101" name="Oval 5"/>
          <p:cNvSpPr>
            <a:spLocks noChangeArrowheads="1"/>
          </p:cNvSpPr>
          <p:nvPr/>
        </p:nvSpPr>
        <p:spPr bwMode="auto">
          <a:xfrm>
            <a:off x="3509963" y="1482725"/>
            <a:ext cx="87312" cy="109538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4102" name="Oval 6"/>
          <p:cNvSpPr>
            <a:spLocks noChangeArrowheads="1"/>
          </p:cNvSpPr>
          <p:nvPr/>
        </p:nvSpPr>
        <p:spPr bwMode="auto">
          <a:xfrm>
            <a:off x="3509963" y="2801938"/>
            <a:ext cx="87312" cy="109537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4103" name="Oval 7"/>
          <p:cNvSpPr>
            <a:spLocks noChangeArrowheads="1"/>
          </p:cNvSpPr>
          <p:nvPr/>
        </p:nvSpPr>
        <p:spPr bwMode="auto">
          <a:xfrm>
            <a:off x="4470400" y="1482725"/>
            <a:ext cx="87313" cy="109538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4104" name="Oval 8"/>
          <p:cNvSpPr>
            <a:spLocks noChangeArrowheads="1"/>
          </p:cNvSpPr>
          <p:nvPr/>
        </p:nvSpPr>
        <p:spPr bwMode="auto">
          <a:xfrm>
            <a:off x="4514850" y="2801938"/>
            <a:ext cx="87313" cy="109537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4105" name="Oval 9"/>
          <p:cNvSpPr>
            <a:spLocks noChangeArrowheads="1"/>
          </p:cNvSpPr>
          <p:nvPr/>
        </p:nvSpPr>
        <p:spPr bwMode="auto">
          <a:xfrm>
            <a:off x="4470400" y="2087563"/>
            <a:ext cx="87313" cy="109537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4106" name="Oval 10"/>
          <p:cNvSpPr>
            <a:spLocks noChangeArrowheads="1"/>
          </p:cNvSpPr>
          <p:nvPr/>
        </p:nvSpPr>
        <p:spPr bwMode="auto">
          <a:xfrm>
            <a:off x="3509963" y="2087563"/>
            <a:ext cx="87312" cy="109537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4107" name="Line 11"/>
          <p:cNvSpPr>
            <a:spLocks noChangeShapeType="1"/>
          </p:cNvSpPr>
          <p:nvPr/>
        </p:nvSpPr>
        <p:spPr bwMode="auto">
          <a:xfrm>
            <a:off x="2547938" y="1482725"/>
            <a:ext cx="9175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08" name="Line 12"/>
          <p:cNvSpPr>
            <a:spLocks noChangeShapeType="1"/>
          </p:cNvSpPr>
          <p:nvPr/>
        </p:nvSpPr>
        <p:spPr bwMode="auto">
          <a:xfrm>
            <a:off x="2547938" y="1558925"/>
            <a:ext cx="9175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09" name="Line 13"/>
          <p:cNvSpPr>
            <a:spLocks noChangeShapeType="1"/>
          </p:cNvSpPr>
          <p:nvPr/>
        </p:nvSpPr>
        <p:spPr bwMode="auto">
          <a:xfrm>
            <a:off x="2547938" y="2168525"/>
            <a:ext cx="9175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0" name="Line 14"/>
          <p:cNvSpPr>
            <a:spLocks noChangeShapeType="1"/>
          </p:cNvSpPr>
          <p:nvPr/>
        </p:nvSpPr>
        <p:spPr bwMode="auto">
          <a:xfrm>
            <a:off x="2547938" y="2854325"/>
            <a:ext cx="9175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1" name="Line 15"/>
          <p:cNvSpPr>
            <a:spLocks noChangeShapeType="1"/>
          </p:cNvSpPr>
          <p:nvPr/>
        </p:nvSpPr>
        <p:spPr bwMode="auto">
          <a:xfrm>
            <a:off x="4602163" y="1482725"/>
            <a:ext cx="6556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2" name="Line 16"/>
          <p:cNvSpPr>
            <a:spLocks noChangeShapeType="1"/>
          </p:cNvSpPr>
          <p:nvPr/>
        </p:nvSpPr>
        <p:spPr bwMode="auto">
          <a:xfrm>
            <a:off x="4602163" y="1592263"/>
            <a:ext cx="6556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3" name="Line 17"/>
          <p:cNvSpPr>
            <a:spLocks noChangeShapeType="1"/>
          </p:cNvSpPr>
          <p:nvPr/>
        </p:nvSpPr>
        <p:spPr bwMode="auto">
          <a:xfrm>
            <a:off x="4602163" y="2087563"/>
            <a:ext cx="6556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4" name="Line 18"/>
          <p:cNvSpPr>
            <a:spLocks noChangeShapeType="1"/>
          </p:cNvSpPr>
          <p:nvPr/>
        </p:nvSpPr>
        <p:spPr bwMode="auto">
          <a:xfrm>
            <a:off x="4602163" y="2197100"/>
            <a:ext cx="6556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5" name="Line 19"/>
          <p:cNvSpPr>
            <a:spLocks noChangeShapeType="1"/>
          </p:cNvSpPr>
          <p:nvPr/>
        </p:nvSpPr>
        <p:spPr bwMode="auto">
          <a:xfrm>
            <a:off x="3597275" y="1538288"/>
            <a:ext cx="873125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6" name="Line 20"/>
          <p:cNvSpPr>
            <a:spLocks noChangeShapeType="1"/>
          </p:cNvSpPr>
          <p:nvPr/>
        </p:nvSpPr>
        <p:spPr bwMode="auto">
          <a:xfrm>
            <a:off x="3597275" y="1592263"/>
            <a:ext cx="873125" cy="49530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7" name="Line 21"/>
          <p:cNvSpPr>
            <a:spLocks noChangeShapeType="1"/>
          </p:cNvSpPr>
          <p:nvPr/>
        </p:nvSpPr>
        <p:spPr bwMode="auto">
          <a:xfrm flipV="1">
            <a:off x="3597275" y="1592263"/>
            <a:ext cx="873125" cy="604837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4118" name="Line 22"/>
          <p:cNvSpPr>
            <a:spLocks noChangeShapeType="1"/>
          </p:cNvSpPr>
          <p:nvPr/>
        </p:nvSpPr>
        <p:spPr bwMode="auto">
          <a:xfrm flipV="1">
            <a:off x="3597275" y="2197100"/>
            <a:ext cx="873125" cy="658813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5848350" y="1371600"/>
            <a:ext cx="2838450" cy="1635125"/>
            <a:chOff x="3636" y="1122"/>
            <a:chExt cx="1788" cy="1030"/>
          </a:xfrm>
        </p:grpSpPr>
        <p:sp>
          <p:nvSpPr>
            <p:cNvPr id="1284098" name="Rectangle 2"/>
            <p:cNvSpPr>
              <a:spLocks noChangeArrowheads="1"/>
            </p:cNvSpPr>
            <p:nvPr/>
          </p:nvSpPr>
          <p:spPr bwMode="auto">
            <a:xfrm>
              <a:off x="3636" y="1122"/>
              <a:ext cx="1788" cy="10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19" name="Text Box 23"/>
            <p:cNvSpPr txBox="1">
              <a:spLocks noChangeArrowheads="1"/>
            </p:cNvSpPr>
            <p:nvPr/>
          </p:nvSpPr>
          <p:spPr bwMode="auto">
            <a:xfrm>
              <a:off x="4060" y="1172"/>
              <a:ext cx="871" cy="3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Calibri" pitchFamily="34" charset="0"/>
                </a:rPr>
                <a:t>Three possible</a:t>
              </a:r>
            </a:p>
            <a:p>
              <a:r>
                <a:rPr lang="en-US" sz="1600">
                  <a:latin typeface="Calibri" pitchFamily="34" charset="0"/>
                </a:rPr>
                <a:t>matches, S(</a:t>
              </a:r>
              <a:r>
                <a:rPr lang="en-US" sz="1600" i="1">
                  <a:latin typeface="Calibri" pitchFamily="34" charset="0"/>
                </a:rPr>
                <a:t>n</a:t>
              </a:r>
              <a:r>
                <a:rPr lang="en-US" sz="1600">
                  <a:latin typeface="Calibri" pitchFamily="34" charset="0"/>
                </a:rPr>
                <a:t>):</a:t>
              </a:r>
            </a:p>
          </p:txBody>
        </p:sp>
        <p:sp>
          <p:nvSpPr>
            <p:cNvPr id="1284121" name="Oval 25"/>
            <p:cNvSpPr>
              <a:spLocks noChangeArrowheads="1"/>
            </p:cNvSpPr>
            <p:nvPr/>
          </p:nvSpPr>
          <p:spPr bwMode="auto">
            <a:xfrm>
              <a:off x="4213" y="1679"/>
              <a:ext cx="43" cy="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22" name="Oval 26"/>
            <p:cNvSpPr>
              <a:spLocks noChangeArrowheads="1"/>
            </p:cNvSpPr>
            <p:nvPr/>
          </p:nvSpPr>
          <p:spPr bwMode="auto">
            <a:xfrm>
              <a:off x="3908" y="1817"/>
              <a:ext cx="44" cy="3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23" name="Oval 27"/>
            <p:cNvSpPr>
              <a:spLocks noChangeArrowheads="1"/>
            </p:cNvSpPr>
            <p:nvPr/>
          </p:nvSpPr>
          <p:spPr bwMode="auto">
            <a:xfrm>
              <a:off x="4213" y="1817"/>
              <a:ext cx="43" cy="3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24" name="Oval 28"/>
            <p:cNvSpPr>
              <a:spLocks noChangeArrowheads="1"/>
            </p:cNvSpPr>
            <p:nvPr/>
          </p:nvSpPr>
          <p:spPr bwMode="auto">
            <a:xfrm>
              <a:off x="3908" y="1955"/>
              <a:ext cx="44" cy="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25" name="Oval 29"/>
            <p:cNvSpPr>
              <a:spLocks noChangeArrowheads="1"/>
            </p:cNvSpPr>
            <p:nvPr/>
          </p:nvSpPr>
          <p:spPr bwMode="auto">
            <a:xfrm>
              <a:off x="3908" y="1679"/>
              <a:ext cx="44" cy="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26" name="Oval 30"/>
            <p:cNvSpPr>
              <a:spLocks noChangeArrowheads="1"/>
            </p:cNvSpPr>
            <p:nvPr/>
          </p:nvSpPr>
          <p:spPr bwMode="auto">
            <a:xfrm>
              <a:off x="4213" y="1955"/>
              <a:ext cx="43" cy="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27" name="Line 31"/>
            <p:cNvSpPr>
              <a:spLocks noChangeShapeType="1"/>
            </p:cNvSpPr>
            <p:nvPr/>
          </p:nvSpPr>
          <p:spPr bwMode="auto">
            <a:xfrm>
              <a:off x="3952" y="1695"/>
              <a:ext cx="2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4128" name="Line 32"/>
            <p:cNvSpPr>
              <a:spLocks noChangeShapeType="1"/>
            </p:cNvSpPr>
            <p:nvPr/>
          </p:nvSpPr>
          <p:spPr bwMode="auto">
            <a:xfrm flipV="1">
              <a:off x="3948" y="1839"/>
              <a:ext cx="268" cy="1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4129" name="Line 33"/>
            <p:cNvSpPr>
              <a:spLocks noChangeShapeType="1"/>
            </p:cNvSpPr>
            <p:nvPr/>
          </p:nvSpPr>
          <p:spPr bwMode="auto">
            <a:xfrm>
              <a:off x="3908" y="1821"/>
              <a:ext cx="312" cy="14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4130" name="Oval 34"/>
            <p:cNvSpPr>
              <a:spLocks noChangeArrowheads="1"/>
            </p:cNvSpPr>
            <p:nvPr/>
          </p:nvSpPr>
          <p:spPr bwMode="auto">
            <a:xfrm>
              <a:off x="4380" y="1670"/>
              <a:ext cx="44" cy="4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31" name="Oval 35"/>
            <p:cNvSpPr>
              <a:spLocks noChangeArrowheads="1"/>
            </p:cNvSpPr>
            <p:nvPr/>
          </p:nvSpPr>
          <p:spPr bwMode="auto">
            <a:xfrm>
              <a:off x="4380" y="1807"/>
              <a:ext cx="44" cy="4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32" name="Oval 36"/>
            <p:cNvSpPr>
              <a:spLocks noChangeArrowheads="1"/>
            </p:cNvSpPr>
            <p:nvPr/>
          </p:nvSpPr>
          <p:spPr bwMode="auto">
            <a:xfrm>
              <a:off x="4688" y="1807"/>
              <a:ext cx="44" cy="4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33" name="Oval 37"/>
            <p:cNvSpPr>
              <a:spLocks noChangeArrowheads="1"/>
            </p:cNvSpPr>
            <p:nvPr/>
          </p:nvSpPr>
          <p:spPr bwMode="auto">
            <a:xfrm>
              <a:off x="4380" y="1945"/>
              <a:ext cx="44" cy="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34" name="Oval 38"/>
            <p:cNvSpPr>
              <a:spLocks noChangeArrowheads="1"/>
            </p:cNvSpPr>
            <p:nvPr/>
          </p:nvSpPr>
          <p:spPr bwMode="auto">
            <a:xfrm>
              <a:off x="4688" y="1945"/>
              <a:ext cx="44" cy="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35" name="Oval 39"/>
            <p:cNvSpPr>
              <a:spLocks noChangeArrowheads="1"/>
            </p:cNvSpPr>
            <p:nvPr/>
          </p:nvSpPr>
          <p:spPr bwMode="auto">
            <a:xfrm>
              <a:off x="4688" y="1670"/>
              <a:ext cx="44" cy="4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36" name="Line 40"/>
            <p:cNvSpPr>
              <a:spLocks noChangeShapeType="1"/>
            </p:cNvSpPr>
            <p:nvPr/>
          </p:nvSpPr>
          <p:spPr bwMode="auto">
            <a:xfrm flipV="1">
              <a:off x="4424" y="1704"/>
              <a:ext cx="264" cy="1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4137" name="Line 41"/>
            <p:cNvSpPr>
              <a:spLocks noChangeShapeType="1"/>
            </p:cNvSpPr>
            <p:nvPr/>
          </p:nvSpPr>
          <p:spPr bwMode="auto">
            <a:xfrm flipV="1">
              <a:off x="4424" y="1837"/>
              <a:ext cx="264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4138" name="Line 42"/>
            <p:cNvSpPr>
              <a:spLocks noChangeShapeType="1"/>
            </p:cNvSpPr>
            <p:nvPr/>
          </p:nvSpPr>
          <p:spPr bwMode="auto">
            <a:xfrm>
              <a:off x="4417" y="1696"/>
              <a:ext cx="271" cy="25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4139" name="Oval 43"/>
            <p:cNvSpPr>
              <a:spLocks noChangeArrowheads="1"/>
            </p:cNvSpPr>
            <p:nvPr/>
          </p:nvSpPr>
          <p:spPr bwMode="auto">
            <a:xfrm>
              <a:off x="4880" y="1690"/>
              <a:ext cx="42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40" name="Oval 44"/>
            <p:cNvSpPr>
              <a:spLocks noChangeArrowheads="1"/>
            </p:cNvSpPr>
            <p:nvPr/>
          </p:nvSpPr>
          <p:spPr bwMode="auto">
            <a:xfrm>
              <a:off x="4880" y="1814"/>
              <a:ext cx="42" cy="39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41" name="Oval 45"/>
            <p:cNvSpPr>
              <a:spLocks noChangeArrowheads="1"/>
            </p:cNvSpPr>
            <p:nvPr/>
          </p:nvSpPr>
          <p:spPr bwMode="auto">
            <a:xfrm>
              <a:off x="5171" y="1690"/>
              <a:ext cx="41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42" name="Oval 46"/>
            <p:cNvSpPr>
              <a:spLocks noChangeArrowheads="1"/>
            </p:cNvSpPr>
            <p:nvPr/>
          </p:nvSpPr>
          <p:spPr bwMode="auto">
            <a:xfrm>
              <a:off x="5171" y="1814"/>
              <a:ext cx="41" cy="39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43" name="Oval 47"/>
            <p:cNvSpPr>
              <a:spLocks noChangeArrowheads="1"/>
            </p:cNvSpPr>
            <p:nvPr/>
          </p:nvSpPr>
          <p:spPr bwMode="auto">
            <a:xfrm>
              <a:off x="4880" y="1936"/>
              <a:ext cx="42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44" name="Oval 48"/>
            <p:cNvSpPr>
              <a:spLocks noChangeArrowheads="1"/>
            </p:cNvSpPr>
            <p:nvPr/>
          </p:nvSpPr>
          <p:spPr bwMode="auto">
            <a:xfrm>
              <a:off x="5171" y="1936"/>
              <a:ext cx="41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4145" name="Line 49"/>
            <p:cNvSpPr>
              <a:spLocks noChangeShapeType="1"/>
            </p:cNvSpPr>
            <p:nvPr/>
          </p:nvSpPr>
          <p:spPr bwMode="auto">
            <a:xfrm>
              <a:off x="4922" y="1719"/>
              <a:ext cx="257" cy="1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4146" name="Line 50"/>
            <p:cNvSpPr>
              <a:spLocks noChangeShapeType="1"/>
            </p:cNvSpPr>
            <p:nvPr/>
          </p:nvSpPr>
          <p:spPr bwMode="auto">
            <a:xfrm flipV="1">
              <a:off x="4922" y="1711"/>
              <a:ext cx="249" cy="1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4147" name="Line 51"/>
            <p:cNvSpPr>
              <a:spLocks noChangeShapeType="1"/>
            </p:cNvSpPr>
            <p:nvPr/>
          </p:nvSpPr>
          <p:spPr bwMode="auto">
            <a:xfrm>
              <a:off x="4915" y="1955"/>
              <a:ext cx="26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116117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815774-D9C5-46F5-8117-2A65FE797FEA}" type="slidenum">
              <a:rPr lang="en-US"/>
              <a:pPr/>
              <a:t>69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286149" name="Rectangle 5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of Simple 3x3 Example</a:t>
            </a:r>
          </a:p>
        </p:txBody>
      </p:sp>
      <p:pic>
        <p:nvPicPr>
          <p:cNvPr id="1286148" name="Picture 4" descr="mwm_vs_m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990600"/>
            <a:ext cx="4495800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885534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Decouple based on development cycle</a:t>
            </a:r>
          </a:p>
          <a:p>
            <a:pPr lvl="1"/>
            <a:r>
              <a:rPr lang="en-US" dirty="0"/>
              <a:t>Fast: mostly software</a:t>
            </a:r>
          </a:p>
          <a:p>
            <a:pPr lvl="1"/>
            <a:r>
              <a:rPr lang="en-US" dirty="0"/>
              <a:t>Slow: mostly hardware</a:t>
            </a:r>
          </a:p>
          <a:p>
            <a:pPr lvl="1"/>
            <a:endParaRPr lang="en-US" dirty="0"/>
          </a:p>
          <a:p>
            <a:r>
              <a:rPr lang="en-US" dirty="0"/>
              <a:t>Development process</a:t>
            </a:r>
          </a:p>
          <a:p>
            <a:pPr lvl="1"/>
            <a:r>
              <a:rPr lang="en-US" dirty="0"/>
              <a:t>Start in software</a:t>
            </a:r>
          </a:p>
          <a:p>
            <a:pPr lvl="1"/>
            <a:r>
              <a:rPr lang="en-US" dirty="0"/>
              <a:t>As function matures, move towards hardware</a:t>
            </a:r>
          </a:p>
          <a:p>
            <a:pPr lvl="1"/>
            <a:endParaRPr lang="en-US" dirty="0"/>
          </a:p>
          <a:p>
            <a:r>
              <a:rPr lang="en-US" dirty="0"/>
              <a:t>Not a new idea</a:t>
            </a:r>
          </a:p>
          <a:p>
            <a:pPr lvl="1"/>
            <a:r>
              <a:rPr lang="en-US" dirty="0"/>
              <a:t>Model has been used for a long-time in industry.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025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Uniform traffic</a:t>
            </a:r>
          </a:p>
          <a:p>
            <a:pPr lvl="1"/>
            <a:r>
              <a:rPr lang="en-US"/>
              <a:t>Uniform cyclic</a:t>
            </a:r>
          </a:p>
          <a:p>
            <a:pPr lvl="1"/>
            <a:r>
              <a:rPr lang="en-US"/>
              <a:t>Random permutation</a:t>
            </a:r>
          </a:p>
          <a:p>
            <a:pPr lvl="1"/>
            <a:r>
              <a:rPr lang="en-US"/>
              <a:t>Wait-until-full</a:t>
            </a:r>
          </a:p>
          <a:p>
            <a:r>
              <a:rPr lang="en-US"/>
              <a:t>Non-uniform traffic, known traffic matrix</a:t>
            </a:r>
          </a:p>
          <a:p>
            <a:pPr lvl="1"/>
            <a:r>
              <a:rPr lang="en-US"/>
              <a:t>Birkhoff-von-Neumann</a:t>
            </a:r>
          </a:p>
          <a:p>
            <a:r>
              <a:rPr lang="en-US"/>
              <a:t>Unknown traffic matrix</a:t>
            </a:r>
          </a:p>
          <a:p>
            <a:pPr lvl="1"/>
            <a:r>
              <a:rPr lang="en-US"/>
              <a:t>Maximum Size Matching</a:t>
            </a:r>
          </a:p>
          <a:p>
            <a:pPr lvl="1"/>
            <a:r>
              <a:rPr lang="en-US"/>
              <a:t>Maximum Weight Matching 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3E38A4-7268-41E3-A069-9302E0BD446B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387524" name="AutoShape 4"/>
          <p:cNvSpPr>
            <a:spLocks noChangeArrowheads="1"/>
          </p:cNvSpPr>
          <p:nvPr/>
        </p:nvSpPr>
        <p:spPr bwMode="auto">
          <a:xfrm>
            <a:off x="609600" y="4800600"/>
            <a:ext cx="4572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97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833" name="Rectangle 41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Problem</a:t>
            </a:r>
            <a:r>
              <a:rPr lang="en-US" dirty="0"/>
              <a:t>. Maximum size matching</a:t>
            </a:r>
          </a:p>
          <a:p>
            <a:pPr lvl="1"/>
            <a:r>
              <a:rPr lang="en-US" dirty="0"/>
              <a:t>Maximizes instantaneous throughput.</a:t>
            </a:r>
          </a:p>
          <a:p>
            <a:pPr lvl="1"/>
            <a:r>
              <a:rPr lang="en-US" dirty="0"/>
              <a:t>Does not take into account VOQ backlogs.</a:t>
            </a:r>
          </a:p>
        </p:txBody>
      </p:sp>
      <p:sp>
        <p:nvSpPr>
          <p:cNvPr id="1441894" name="Rectangle 10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Solution</a:t>
            </a:r>
            <a:r>
              <a:rPr lang="en-US" dirty="0"/>
              <a:t>. Give higher priority to VOQs which have more packets.</a:t>
            </a:r>
          </a:p>
          <a:p>
            <a:endParaRPr lang="en-US" dirty="0"/>
          </a:p>
        </p:txBody>
      </p:sp>
      <p:sp>
        <p:nvSpPr>
          <p:cNvPr id="144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Scheduling in Input-Queued Switches</a:t>
            </a:r>
          </a:p>
        </p:txBody>
      </p:sp>
      <p:sp>
        <p:nvSpPr>
          <p:cNvPr id="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CC154B-F1A8-4CA1-9CA8-1CE6DF823041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3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711450" y="1066800"/>
            <a:ext cx="3613150" cy="2454275"/>
            <a:chOff x="1728" y="820"/>
            <a:chExt cx="2568" cy="1740"/>
          </a:xfrm>
        </p:grpSpPr>
        <p:sp>
          <p:nvSpPr>
            <p:cNvPr id="1441837" name="Rectangle 45"/>
            <p:cNvSpPr>
              <a:spLocks noChangeArrowheads="1"/>
            </p:cNvSpPr>
            <p:nvPr/>
          </p:nvSpPr>
          <p:spPr bwMode="auto">
            <a:xfrm>
              <a:off x="2400" y="983"/>
              <a:ext cx="341" cy="7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838" name="Rectangle 46"/>
            <p:cNvSpPr>
              <a:spLocks noChangeArrowheads="1"/>
            </p:cNvSpPr>
            <p:nvPr/>
          </p:nvSpPr>
          <p:spPr bwMode="auto">
            <a:xfrm>
              <a:off x="2400" y="1917"/>
              <a:ext cx="341" cy="6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839" name="Line 47"/>
            <p:cNvSpPr>
              <a:spLocks noChangeShapeType="1"/>
            </p:cNvSpPr>
            <p:nvPr/>
          </p:nvSpPr>
          <p:spPr bwMode="auto">
            <a:xfrm>
              <a:off x="2514" y="1156"/>
              <a:ext cx="1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0" name="Line 48"/>
            <p:cNvSpPr>
              <a:spLocks noChangeShapeType="1"/>
            </p:cNvSpPr>
            <p:nvPr/>
          </p:nvSpPr>
          <p:spPr bwMode="auto">
            <a:xfrm>
              <a:off x="2514" y="1467"/>
              <a:ext cx="1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1" name="Line 49"/>
            <p:cNvSpPr>
              <a:spLocks noChangeShapeType="1"/>
            </p:cNvSpPr>
            <p:nvPr/>
          </p:nvSpPr>
          <p:spPr bwMode="auto">
            <a:xfrm>
              <a:off x="2514" y="1571"/>
              <a:ext cx="1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2" name="Line 50"/>
            <p:cNvSpPr>
              <a:spLocks noChangeShapeType="1"/>
            </p:cNvSpPr>
            <p:nvPr/>
          </p:nvSpPr>
          <p:spPr bwMode="auto">
            <a:xfrm>
              <a:off x="2514" y="1986"/>
              <a:ext cx="1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3" name="Line 51"/>
            <p:cNvSpPr>
              <a:spLocks noChangeShapeType="1"/>
            </p:cNvSpPr>
            <p:nvPr/>
          </p:nvSpPr>
          <p:spPr bwMode="auto">
            <a:xfrm>
              <a:off x="2514" y="2090"/>
              <a:ext cx="1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4" name="Line 52"/>
            <p:cNvSpPr>
              <a:spLocks noChangeShapeType="1"/>
            </p:cNvSpPr>
            <p:nvPr/>
          </p:nvSpPr>
          <p:spPr bwMode="auto">
            <a:xfrm>
              <a:off x="2514" y="2297"/>
              <a:ext cx="1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5" name="Line 53"/>
            <p:cNvSpPr>
              <a:spLocks noChangeShapeType="1"/>
            </p:cNvSpPr>
            <p:nvPr/>
          </p:nvSpPr>
          <p:spPr bwMode="auto">
            <a:xfrm>
              <a:off x="2514" y="2401"/>
              <a:ext cx="1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6" name="Line 54"/>
            <p:cNvSpPr>
              <a:spLocks noChangeShapeType="1"/>
            </p:cNvSpPr>
            <p:nvPr/>
          </p:nvSpPr>
          <p:spPr bwMode="auto">
            <a:xfrm>
              <a:off x="2514" y="1260"/>
              <a:ext cx="11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7" name="Line 55"/>
            <p:cNvSpPr>
              <a:spLocks noChangeShapeType="1"/>
            </p:cNvSpPr>
            <p:nvPr/>
          </p:nvSpPr>
          <p:spPr bwMode="auto">
            <a:xfrm>
              <a:off x="2627" y="1156"/>
              <a:ext cx="0" cy="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8" name="Line 56"/>
            <p:cNvSpPr>
              <a:spLocks noChangeShapeType="1"/>
            </p:cNvSpPr>
            <p:nvPr/>
          </p:nvSpPr>
          <p:spPr bwMode="auto">
            <a:xfrm>
              <a:off x="2627" y="1986"/>
              <a:ext cx="0" cy="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49" name="Line 57"/>
            <p:cNvSpPr>
              <a:spLocks noChangeShapeType="1"/>
            </p:cNvSpPr>
            <p:nvPr/>
          </p:nvSpPr>
          <p:spPr bwMode="auto">
            <a:xfrm>
              <a:off x="2627" y="1467"/>
              <a:ext cx="0" cy="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50" name="Line 58"/>
            <p:cNvSpPr>
              <a:spLocks noChangeShapeType="1"/>
            </p:cNvSpPr>
            <p:nvPr/>
          </p:nvSpPr>
          <p:spPr bwMode="auto">
            <a:xfrm>
              <a:off x="2627" y="2297"/>
              <a:ext cx="0" cy="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51" name="Line 59"/>
            <p:cNvSpPr>
              <a:spLocks noChangeShapeType="1"/>
            </p:cNvSpPr>
            <p:nvPr/>
          </p:nvSpPr>
          <p:spPr bwMode="auto">
            <a:xfrm>
              <a:off x="2571" y="1744"/>
              <a:ext cx="0" cy="1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52" name="Line 60"/>
            <p:cNvSpPr>
              <a:spLocks noChangeShapeType="1"/>
            </p:cNvSpPr>
            <p:nvPr/>
          </p:nvSpPr>
          <p:spPr bwMode="auto">
            <a:xfrm>
              <a:off x="2571" y="2124"/>
              <a:ext cx="0" cy="13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53" name="Line 61"/>
            <p:cNvSpPr>
              <a:spLocks noChangeShapeType="1"/>
            </p:cNvSpPr>
            <p:nvPr/>
          </p:nvSpPr>
          <p:spPr bwMode="auto">
            <a:xfrm>
              <a:off x="2571" y="1294"/>
              <a:ext cx="0" cy="13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54" name="Text Box 62"/>
            <p:cNvSpPr txBox="1">
              <a:spLocks noChangeArrowheads="1"/>
            </p:cNvSpPr>
            <p:nvPr/>
          </p:nvSpPr>
          <p:spPr bwMode="auto">
            <a:xfrm>
              <a:off x="1728" y="1148"/>
              <a:ext cx="35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1200" baseline="-250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55" name="Rectangle 63"/>
            <p:cNvSpPr>
              <a:spLocks noChangeArrowheads="1"/>
            </p:cNvSpPr>
            <p:nvPr/>
          </p:nvSpPr>
          <p:spPr bwMode="auto">
            <a:xfrm>
              <a:off x="3025" y="1052"/>
              <a:ext cx="823" cy="14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1856" name="Oval 64"/>
            <p:cNvSpPr>
              <a:spLocks noChangeArrowheads="1"/>
            </p:cNvSpPr>
            <p:nvPr/>
          </p:nvSpPr>
          <p:spPr bwMode="auto">
            <a:xfrm>
              <a:off x="3677" y="1294"/>
              <a:ext cx="57" cy="6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1857" name="Oval 65"/>
            <p:cNvSpPr>
              <a:spLocks noChangeArrowheads="1"/>
            </p:cNvSpPr>
            <p:nvPr/>
          </p:nvSpPr>
          <p:spPr bwMode="auto">
            <a:xfrm>
              <a:off x="3677" y="1502"/>
              <a:ext cx="57" cy="6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1858" name="Oval 66"/>
            <p:cNvSpPr>
              <a:spLocks noChangeArrowheads="1"/>
            </p:cNvSpPr>
            <p:nvPr/>
          </p:nvSpPr>
          <p:spPr bwMode="auto">
            <a:xfrm>
              <a:off x="3166" y="2124"/>
              <a:ext cx="57" cy="7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1859" name="Oval 67"/>
            <p:cNvSpPr>
              <a:spLocks noChangeArrowheads="1"/>
            </p:cNvSpPr>
            <p:nvPr/>
          </p:nvSpPr>
          <p:spPr bwMode="auto">
            <a:xfrm>
              <a:off x="3677" y="2124"/>
              <a:ext cx="57" cy="7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1860" name="Oval 68"/>
            <p:cNvSpPr>
              <a:spLocks noChangeArrowheads="1"/>
            </p:cNvSpPr>
            <p:nvPr/>
          </p:nvSpPr>
          <p:spPr bwMode="auto">
            <a:xfrm>
              <a:off x="3166" y="1502"/>
              <a:ext cx="57" cy="6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1861" name="Oval 69"/>
            <p:cNvSpPr>
              <a:spLocks noChangeArrowheads="1"/>
            </p:cNvSpPr>
            <p:nvPr/>
          </p:nvSpPr>
          <p:spPr bwMode="auto">
            <a:xfrm>
              <a:off x="3166" y="1294"/>
              <a:ext cx="57" cy="6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2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1862" name="Line 70"/>
            <p:cNvSpPr>
              <a:spLocks noChangeShapeType="1"/>
            </p:cNvSpPr>
            <p:nvPr/>
          </p:nvSpPr>
          <p:spPr bwMode="auto">
            <a:xfrm>
              <a:off x="3734" y="1329"/>
              <a:ext cx="51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63" name="Line 71"/>
            <p:cNvSpPr>
              <a:spLocks noChangeShapeType="1"/>
            </p:cNvSpPr>
            <p:nvPr/>
          </p:nvSpPr>
          <p:spPr bwMode="auto">
            <a:xfrm>
              <a:off x="3734" y="1536"/>
              <a:ext cx="51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64" name="Line 72"/>
            <p:cNvSpPr>
              <a:spLocks noChangeShapeType="1"/>
            </p:cNvSpPr>
            <p:nvPr/>
          </p:nvSpPr>
          <p:spPr bwMode="auto">
            <a:xfrm>
              <a:off x="3734" y="2159"/>
              <a:ext cx="51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65" name="Line 73"/>
            <p:cNvSpPr>
              <a:spLocks noChangeShapeType="1"/>
            </p:cNvSpPr>
            <p:nvPr/>
          </p:nvSpPr>
          <p:spPr bwMode="auto">
            <a:xfrm flipH="1">
              <a:off x="2741" y="2159"/>
              <a:ext cx="42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66" name="Line 74"/>
            <p:cNvSpPr>
              <a:spLocks noChangeShapeType="1"/>
            </p:cNvSpPr>
            <p:nvPr/>
          </p:nvSpPr>
          <p:spPr bwMode="auto">
            <a:xfrm flipH="1">
              <a:off x="2741" y="1329"/>
              <a:ext cx="42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67" name="Text Box 75"/>
            <p:cNvSpPr txBox="1">
              <a:spLocks noChangeArrowheads="1"/>
            </p:cNvSpPr>
            <p:nvPr/>
          </p:nvSpPr>
          <p:spPr bwMode="auto">
            <a:xfrm>
              <a:off x="3186" y="2253"/>
              <a:ext cx="20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N</a:t>
              </a:r>
            </a:p>
          </p:txBody>
        </p:sp>
        <p:sp>
          <p:nvSpPr>
            <p:cNvPr id="1441868" name="Text Box 76"/>
            <p:cNvSpPr txBox="1">
              <a:spLocks noChangeArrowheads="1"/>
            </p:cNvSpPr>
            <p:nvPr/>
          </p:nvSpPr>
          <p:spPr bwMode="auto">
            <a:xfrm>
              <a:off x="3536" y="2237"/>
              <a:ext cx="200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N</a:t>
              </a:r>
            </a:p>
          </p:txBody>
        </p:sp>
        <p:sp>
          <p:nvSpPr>
            <p:cNvPr id="1441869" name="Text Box 77"/>
            <p:cNvSpPr txBox="1">
              <a:spLocks noChangeArrowheads="1"/>
            </p:cNvSpPr>
            <p:nvPr/>
          </p:nvSpPr>
          <p:spPr bwMode="auto">
            <a:xfrm>
              <a:off x="2393" y="2366"/>
              <a:ext cx="41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Calibri" pitchFamily="34" charset="0"/>
                </a:rPr>
                <a:t>Q</a:t>
              </a:r>
              <a:r>
                <a:rPr lang="en-US" sz="1200" i="1" baseline="-25000">
                  <a:solidFill>
                    <a:srgbClr val="000000"/>
                  </a:solidFill>
                  <a:latin typeface="Calibri" pitchFamily="34" charset="0"/>
                </a:rPr>
                <a:t>NN</a:t>
              </a:r>
              <a:r>
                <a:rPr lang="en-US" sz="1200" i="1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70" name="Text Box 78"/>
            <p:cNvSpPr txBox="1">
              <a:spLocks noChangeArrowheads="1"/>
            </p:cNvSpPr>
            <p:nvPr/>
          </p:nvSpPr>
          <p:spPr bwMode="auto">
            <a:xfrm>
              <a:off x="2125" y="1381"/>
              <a:ext cx="306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800" baseline="-25000">
                  <a:solidFill>
                    <a:srgbClr val="000000"/>
                  </a:solidFill>
                  <a:latin typeface="Calibri" pitchFamily="34" charset="0"/>
                </a:rPr>
                <a:t>1N</a:t>
              </a:r>
              <a:r>
                <a:rPr lang="en-US" sz="800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71" name="Text Box 79"/>
            <p:cNvSpPr txBox="1">
              <a:spLocks noChangeArrowheads="1"/>
            </p:cNvSpPr>
            <p:nvPr/>
          </p:nvSpPr>
          <p:spPr bwMode="auto">
            <a:xfrm>
              <a:off x="2145" y="1099"/>
              <a:ext cx="299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800" baseline="-25000">
                  <a:solidFill>
                    <a:srgbClr val="000000"/>
                  </a:solidFill>
                  <a:latin typeface="Calibri" pitchFamily="34" charset="0"/>
                </a:rPr>
                <a:t>11</a:t>
              </a:r>
              <a:r>
                <a:rPr lang="en-US" sz="800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72" name="Line 80"/>
            <p:cNvSpPr>
              <a:spLocks noChangeShapeType="1"/>
            </p:cNvSpPr>
            <p:nvPr/>
          </p:nvSpPr>
          <p:spPr bwMode="auto">
            <a:xfrm>
              <a:off x="2287" y="1225"/>
              <a:ext cx="1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73" name="Line 81"/>
            <p:cNvSpPr>
              <a:spLocks noChangeShapeType="1"/>
            </p:cNvSpPr>
            <p:nvPr/>
          </p:nvSpPr>
          <p:spPr bwMode="auto">
            <a:xfrm>
              <a:off x="2287" y="1502"/>
              <a:ext cx="1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74" name="Text Box 82"/>
            <p:cNvSpPr txBox="1">
              <a:spLocks noChangeArrowheads="1"/>
            </p:cNvSpPr>
            <p:nvPr/>
          </p:nvSpPr>
          <p:spPr bwMode="auto">
            <a:xfrm>
              <a:off x="2385" y="974"/>
              <a:ext cx="396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Calibri" pitchFamily="34" charset="0"/>
                </a:rPr>
                <a:t>Q</a:t>
              </a:r>
              <a:r>
                <a:rPr lang="en-US" sz="1200" i="1" baseline="-25000">
                  <a:solidFill>
                    <a:srgbClr val="000000"/>
                  </a:solidFill>
                  <a:latin typeface="Calibri" pitchFamily="34" charset="0"/>
                </a:rPr>
                <a:t>11</a:t>
              </a:r>
              <a:r>
                <a:rPr lang="en-US" sz="1200" i="1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75" name="Line 83"/>
            <p:cNvSpPr>
              <a:spLocks noChangeShapeType="1"/>
            </p:cNvSpPr>
            <p:nvPr/>
          </p:nvSpPr>
          <p:spPr bwMode="auto">
            <a:xfrm>
              <a:off x="3252" y="1329"/>
              <a:ext cx="397" cy="1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76" name="Line 84"/>
            <p:cNvSpPr>
              <a:spLocks noChangeShapeType="1"/>
            </p:cNvSpPr>
            <p:nvPr/>
          </p:nvSpPr>
          <p:spPr bwMode="auto">
            <a:xfrm>
              <a:off x="3223" y="1571"/>
              <a:ext cx="454" cy="5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77" name="Line 85"/>
            <p:cNvSpPr>
              <a:spLocks noChangeShapeType="1"/>
            </p:cNvSpPr>
            <p:nvPr/>
          </p:nvSpPr>
          <p:spPr bwMode="auto">
            <a:xfrm flipH="1">
              <a:off x="3223" y="1329"/>
              <a:ext cx="454" cy="7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78" name="Line 86"/>
            <p:cNvSpPr>
              <a:spLocks noChangeShapeType="1"/>
            </p:cNvSpPr>
            <p:nvPr/>
          </p:nvSpPr>
          <p:spPr bwMode="auto">
            <a:xfrm>
              <a:off x="3195" y="1709"/>
              <a:ext cx="0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79" name="Line 87"/>
            <p:cNvSpPr>
              <a:spLocks noChangeShapeType="1"/>
            </p:cNvSpPr>
            <p:nvPr/>
          </p:nvSpPr>
          <p:spPr bwMode="auto">
            <a:xfrm>
              <a:off x="3706" y="1744"/>
              <a:ext cx="0" cy="2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80" name="Text Box 88"/>
            <p:cNvSpPr txBox="1">
              <a:spLocks noChangeArrowheads="1"/>
            </p:cNvSpPr>
            <p:nvPr/>
          </p:nvSpPr>
          <p:spPr bwMode="auto">
            <a:xfrm>
              <a:off x="3189" y="1214"/>
              <a:ext cx="186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41881" name="Text Box 89"/>
            <p:cNvSpPr txBox="1">
              <a:spLocks noChangeArrowheads="1"/>
            </p:cNvSpPr>
            <p:nvPr/>
          </p:nvSpPr>
          <p:spPr bwMode="auto">
            <a:xfrm>
              <a:off x="3592" y="1214"/>
              <a:ext cx="186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41882" name="Line 90"/>
            <p:cNvSpPr>
              <a:spLocks noChangeShapeType="1"/>
            </p:cNvSpPr>
            <p:nvPr/>
          </p:nvSpPr>
          <p:spPr bwMode="auto">
            <a:xfrm>
              <a:off x="1804" y="1329"/>
              <a:ext cx="34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83" name="Text Box 91"/>
            <p:cNvSpPr txBox="1">
              <a:spLocks noChangeArrowheads="1"/>
            </p:cNvSpPr>
            <p:nvPr/>
          </p:nvSpPr>
          <p:spPr bwMode="auto">
            <a:xfrm>
              <a:off x="1728" y="1977"/>
              <a:ext cx="362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1200" baseline="-25000">
                  <a:solidFill>
                    <a:srgbClr val="000000"/>
                  </a:solidFill>
                  <a:latin typeface="Calibri" pitchFamily="34" charset="0"/>
                </a:rPr>
                <a:t>N</a:t>
              </a:r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84" name="Line 92"/>
            <p:cNvSpPr>
              <a:spLocks noChangeShapeType="1"/>
            </p:cNvSpPr>
            <p:nvPr/>
          </p:nvSpPr>
          <p:spPr bwMode="auto">
            <a:xfrm>
              <a:off x="1804" y="2159"/>
              <a:ext cx="34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85" name="Text Box 93"/>
            <p:cNvSpPr txBox="1">
              <a:spLocks noChangeArrowheads="1"/>
            </p:cNvSpPr>
            <p:nvPr/>
          </p:nvSpPr>
          <p:spPr bwMode="auto">
            <a:xfrm>
              <a:off x="2117" y="2215"/>
              <a:ext cx="313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800" baseline="-25000">
                  <a:solidFill>
                    <a:srgbClr val="000000"/>
                  </a:solidFill>
                  <a:latin typeface="Calibri" pitchFamily="34" charset="0"/>
                </a:rPr>
                <a:t>NN</a:t>
              </a:r>
              <a:r>
                <a:rPr lang="en-US" sz="800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86" name="Text Box 94"/>
            <p:cNvSpPr txBox="1">
              <a:spLocks noChangeArrowheads="1"/>
            </p:cNvSpPr>
            <p:nvPr/>
          </p:nvSpPr>
          <p:spPr bwMode="auto">
            <a:xfrm>
              <a:off x="2138" y="1934"/>
              <a:ext cx="30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800" baseline="-25000">
                  <a:solidFill>
                    <a:srgbClr val="000000"/>
                  </a:solidFill>
                  <a:latin typeface="Calibri" pitchFamily="34" charset="0"/>
                </a:rPr>
                <a:t>N1</a:t>
              </a:r>
              <a:r>
                <a:rPr lang="en-US" sz="800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87" name="Line 95"/>
            <p:cNvSpPr>
              <a:spLocks noChangeShapeType="1"/>
            </p:cNvSpPr>
            <p:nvPr/>
          </p:nvSpPr>
          <p:spPr bwMode="auto">
            <a:xfrm>
              <a:off x="2279" y="2060"/>
              <a:ext cx="1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88" name="Line 96"/>
            <p:cNvSpPr>
              <a:spLocks noChangeShapeType="1"/>
            </p:cNvSpPr>
            <p:nvPr/>
          </p:nvSpPr>
          <p:spPr bwMode="auto">
            <a:xfrm>
              <a:off x="2279" y="2337"/>
              <a:ext cx="1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1889" name="Text Box 97"/>
            <p:cNvSpPr txBox="1">
              <a:spLocks noChangeArrowheads="1"/>
            </p:cNvSpPr>
            <p:nvPr/>
          </p:nvSpPr>
          <p:spPr bwMode="auto">
            <a:xfrm>
              <a:off x="3961" y="1191"/>
              <a:ext cx="29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latin typeface="Calibri" pitchFamily="34" charset="0"/>
                </a:rPr>
                <a:t>D</a:t>
              </a:r>
              <a:r>
                <a:rPr lang="en-US" sz="900" i="1" baseline="-250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  <a:r>
                <a:rPr lang="en-US" sz="900" i="1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90" name="Text Box 98"/>
            <p:cNvSpPr txBox="1">
              <a:spLocks noChangeArrowheads="1"/>
            </p:cNvSpPr>
            <p:nvPr/>
          </p:nvSpPr>
          <p:spPr bwMode="auto">
            <a:xfrm>
              <a:off x="3989" y="2020"/>
              <a:ext cx="30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latin typeface="Calibri" pitchFamily="34" charset="0"/>
                </a:rPr>
                <a:t>D</a:t>
              </a:r>
              <a:r>
                <a:rPr lang="en-US" sz="900" i="1" baseline="-25000">
                  <a:solidFill>
                    <a:srgbClr val="000000"/>
                  </a:solidFill>
                  <a:latin typeface="Calibri" pitchFamily="34" charset="0"/>
                </a:rPr>
                <a:t>N</a:t>
              </a:r>
              <a:r>
                <a:rPr lang="en-US" sz="900" i="1">
                  <a:solidFill>
                    <a:srgbClr val="000000"/>
                  </a:solidFill>
                  <a:latin typeface="Calibri" pitchFamily="34" charset="0"/>
                </a:rPr>
                <a:t>(n)</a:t>
              </a:r>
            </a:p>
          </p:txBody>
        </p:sp>
        <p:sp>
          <p:nvSpPr>
            <p:cNvPr id="1441891" name="Text Box 99"/>
            <p:cNvSpPr txBox="1">
              <a:spLocks noChangeArrowheads="1"/>
            </p:cNvSpPr>
            <p:nvPr/>
          </p:nvSpPr>
          <p:spPr bwMode="auto">
            <a:xfrm>
              <a:off x="3225" y="820"/>
              <a:ext cx="472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S*(n)</a:t>
              </a:r>
            </a:p>
          </p:txBody>
        </p:sp>
      </p:grp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Weight Matching (MWM)</a:t>
            </a:r>
          </a:p>
        </p:txBody>
      </p:sp>
      <p:sp>
        <p:nvSpPr>
          <p:cNvPr id="144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Assign weights to the edges of the request graph.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the matching with maximum weight.</a:t>
            </a:r>
          </a:p>
        </p:txBody>
      </p:sp>
      <p:sp>
        <p:nvSpPr>
          <p:cNvPr id="4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7707C3-2C85-40B5-BFAE-616A88B444DC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4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445893" name="Oval 5"/>
          <p:cNvSpPr>
            <a:spLocks noChangeArrowheads="1"/>
          </p:cNvSpPr>
          <p:nvPr/>
        </p:nvSpPr>
        <p:spPr bwMode="auto">
          <a:xfrm>
            <a:off x="2057400" y="206375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894" name="Oval 6"/>
          <p:cNvSpPr>
            <a:spLocks noChangeArrowheads="1"/>
          </p:cNvSpPr>
          <p:nvPr/>
        </p:nvSpPr>
        <p:spPr bwMode="auto">
          <a:xfrm>
            <a:off x="2057400" y="2411413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895" name="Oval 7"/>
          <p:cNvSpPr>
            <a:spLocks noChangeArrowheads="1"/>
          </p:cNvSpPr>
          <p:nvPr/>
        </p:nvSpPr>
        <p:spPr bwMode="auto">
          <a:xfrm>
            <a:off x="2057400" y="2759075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896" name="Oval 8"/>
          <p:cNvSpPr>
            <a:spLocks noChangeArrowheads="1"/>
          </p:cNvSpPr>
          <p:nvPr/>
        </p:nvSpPr>
        <p:spPr bwMode="auto">
          <a:xfrm>
            <a:off x="2057400" y="3106738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897" name="Oval 9"/>
          <p:cNvSpPr>
            <a:spLocks noChangeArrowheads="1"/>
          </p:cNvSpPr>
          <p:nvPr/>
        </p:nvSpPr>
        <p:spPr bwMode="auto">
          <a:xfrm>
            <a:off x="2057400" y="345440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898" name="Oval 10"/>
          <p:cNvSpPr>
            <a:spLocks noChangeArrowheads="1"/>
          </p:cNvSpPr>
          <p:nvPr/>
        </p:nvSpPr>
        <p:spPr bwMode="auto">
          <a:xfrm>
            <a:off x="3095625" y="206375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899" name="Oval 11"/>
          <p:cNvSpPr>
            <a:spLocks noChangeArrowheads="1"/>
          </p:cNvSpPr>
          <p:nvPr/>
        </p:nvSpPr>
        <p:spPr bwMode="auto">
          <a:xfrm>
            <a:off x="3095625" y="2411413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00" name="Oval 12"/>
          <p:cNvSpPr>
            <a:spLocks noChangeArrowheads="1"/>
          </p:cNvSpPr>
          <p:nvPr/>
        </p:nvSpPr>
        <p:spPr bwMode="auto">
          <a:xfrm>
            <a:off x="3095625" y="2759075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01" name="Oval 13"/>
          <p:cNvSpPr>
            <a:spLocks noChangeArrowheads="1"/>
          </p:cNvSpPr>
          <p:nvPr/>
        </p:nvSpPr>
        <p:spPr bwMode="auto">
          <a:xfrm>
            <a:off x="3095625" y="3106738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02" name="Oval 14"/>
          <p:cNvSpPr>
            <a:spLocks noChangeArrowheads="1"/>
          </p:cNvSpPr>
          <p:nvPr/>
        </p:nvSpPr>
        <p:spPr bwMode="auto">
          <a:xfrm>
            <a:off x="3095625" y="345440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2119313" y="2082800"/>
            <a:ext cx="990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04" name="Line 16"/>
          <p:cNvSpPr>
            <a:spLocks noChangeShapeType="1"/>
          </p:cNvSpPr>
          <p:nvPr/>
        </p:nvSpPr>
        <p:spPr bwMode="auto">
          <a:xfrm flipV="1">
            <a:off x="2119313" y="2159000"/>
            <a:ext cx="9906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05" name="Line 17"/>
          <p:cNvSpPr>
            <a:spLocks noChangeShapeType="1"/>
          </p:cNvSpPr>
          <p:nvPr/>
        </p:nvSpPr>
        <p:spPr bwMode="auto">
          <a:xfrm>
            <a:off x="2119313" y="2082800"/>
            <a:ext cx="990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06" name="Line 18"/>
          <p:cNvSpPr>
            <a:spLocks noChangeShapeType="1"/>
          </p:cNvSpPr>
          <p:nvPr/>
        </p:nvSpPr>
        <p:spPr bwMode="auto">
          <a:xfrm flipV="1">
            <a:off x="2119313" y="2463800"/>
            <a:ext cx="1004887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07" name="Line 19"/>
          <p:cNvSpPr>
            <a:spLocks noChangeShapeType="1"/>
          </p:cNvSpPr>
          <p:nvPr/>
        </p:nvSpPr>
        <p:spPr bwMode="auto">
          <a:xfrm>
            <a:off x="2119313" y="2463800"/>
            <a:ext cx="989012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08" name="Line 20"/>
          <p:cNvSpPr>
            <a:spLocks noChangeShapeType="1"/>
          </p:cNvSpPr>
          <p:nvPr/>
        </p:nvSpPr>
        <p:spPr bwMode="auto">
          <a:xfrm flipV="1">
            <a:off x="2119313" y="2159000"/>
            <a:ext cx="9906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09" name="Text Box 21"/>
          <p:cNvSpPr txBox="1">
            <a:spLocks noChangeArrowheads="1"/>
          </p:cNvSpPr>
          <p:nvPr/>
        </p:nvSpPr>
        <p:spPr bwMode="auto">
          <a:xfrm>
            <a:off x="2270125" y="1811338"/>
            <a:ext cx="71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Q</a:t>
            </a:r>
            <a:r>
              <a:rPr lang="en-US" sz="1200" i="1" baseline="-25000">
                <a:solidFill>
                  <a:srgbClr val="000000"/>
                </a:solidFill>
                <a:latin typeface="Calibri" pitchFamily="34" charset="0"/>
              </a:rPr>
              <a:t>11</a:t>
            </a:r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(n)&gt;0</a:t>
            </a:r>
          </a:p>
        </p:txBody>
      </p:sp>
      <p:sp>
        <p:nvSpPr>
          <p:cNvPr id="1445910" name="Text Box 22"/>
          <p:cNvSpPr txBox="1">
            <a:spLocks noChangeArrowheads="1"/>
          </p:cNvSpPr>
          <p:nvPr/>
        </p:nvSpPr>
        <p:spPr bwMode="auto">
          <a:xfrm>
            <a:off x="2193925" y="3335338"/>
            <a:ext cx="725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Q</a:t>
            </a:r>
            <a:r>
              <a:rPr lang="en-US" sz="1200" i="1" baseline="-25000">
                <a:solidFill>
                  <a:srgbClr val="000000"/>
                </a:solidFill>
                <a:latin typeface="Calibri" pitchFamily="34" charset="0"/>
              </a:rPr>
              <a:t>N1</a:t>
            </a:r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(n)&gt;0</a:t>
            </a:r>
          </a:p>
        </p:txBody>
      </p:sp>
      <p:sp>
        <p:nvSpPr>
          <p:cNvPr id="1445911" name="Text Box 23"/>
          <p:cNvSpPr txBox="1">
            <a:spLocks noChangeArrowheads="1"/>
          </p:cNvSpPr>
          <p:nvPr/>
        </p:nvSpPr>
        <p:spPr bwMode="auto">
          <a:xfrm>
            <a:off x="1371600" y="3657600"/>
            <a:ext cx="202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Request Graph</a:t>
            </a:r>
          </a:p>
        </p:txBody>
      </p:sp>
      <p:sp>
        <p:nvSpPr>
          <p:cNvPr id="1445912" name="Text Box 24"/>
          <p:cNvSpPr txBox="1">
            <a:spLocks noChangeArrowheads="1"/>
          </p:cNvSpPr>
          <p:nvPr/>
        </p:nvSpPr>
        <p:spPr bwMode="auto">
          <a:xfrm>
            <a:off x="4746625" y="3635375"/>
            <a:ext cx="330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Weighted Request Graph</a:t>
            </a:r>
          </a:p>
        </p:txBody>
      </p:sp>
      <p:sp>
        <p:nvSpPr>
          <p:cNvPr id="1445926" name="Line 38"/>
          <p:cNvSpPr>
            <a:spLocks noChangeShapeType="1"/>
          </p:cNvSpPr>
          <p:nvPr/>
        </p:nvSpPr>
        <p:spPr bwMode="auto">
          <a:xfrm>
            <a:off x="3505200" y="2844800"/>
            <a:ext cx="2057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27" name="Text Box 39"/>
          <p:cNvSpPr txBox="1">
            <a:spLocks noChangeArrowheads="1"/>
          </p:cNvSpPr>
          <p:nvPr/>
        </p:nvSpPr>
        <p:spPr bwMode="auto">
          <a:xfrm>
            <a:off x="3994150" y="2546350"/>
            <a:ext cx="862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99"/>
                </a:solidFill>
                <a:latin typeface="Calibri" pitchFamily="34" charset="0"/>
              </a:rPr>
              <a:t>Assign</a:t>
            </a:r>
          </a:p>
          <a:p>
            <a:pPr algn="ctr"/>
            <a:r>
              <a:rPr lang="en-US" sz="1600">
                <a:solidFill>
                  <a:srgbClr val="000099"/>
                </a:solidFill>
                <a:latin typeface="Calibri" pitchFamily="34" charset="0"/>
              </a:rPr>
              <a:t>Weights</a:t>
            </a:r>
          </a:p>
        </p:txBody>
      </p:sp>
      <p:sp>
        <p:nvSpPr>
          <p:cNvPr id="1445928" name="Oval 40"/>
          <p:cNvSpPr>
            <a:spLocks noChangeArrowheads="1"/>
          </p:cNvSpPr>
          <p:nvPr/>
        </p:nvSpPr>
        <p:spPr bwMode="auto">
          <a:xfrm>
            <a:off x="5791200" y="2035175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29" name="Oval 41"/>
          <p:cNvSpPr>
            <a:spLocks noChangeArrowheads="1"/>
          </p:cNvSpPr>
          <p:nvPr/>
        </p:nvSpPr>
        <p:spPr bwMode="auto">
          <a:xfrm>
            <a:off x="5791200" y="2382838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0" name="Oval 42"/>
          <p:cNvSpPr>
            <a:spLocks noChangeArrowheads="1"/>
          </p:cNvSpPr>
          <p:nvPr/>
        </p:nvSpPr>
        <p:spPr bwMode="auto">
          <a:xfrm>
            <a:off x="5791200" y="273050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1" name="Oval 43"/>
          <p:cNvSpPr>
            <a:spLocks noChangeArrowheads="1"/>
          </p:cNvSpPr>
          <p:nvPr/>
        </p:nvSpPr>
        <p:spPr bwMode="auto">
          <a:xfrm>
            <a:off x="5791200" y="3078163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2" name="Oval 44"/>
          <p:cNvSpPr>
            <a:spLocks noChangeArrowheads="1"/>
          </p:cNvSpPr>
          <p:nvPr/>
        </p:nvSpPr>
        <p:spPr bwMode="auto">
          <a:xfrm>
            <a:off x="5791200" y="3425825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3" name="Oval 45"/>
          <p:cNvSpPr>
            <a:spLocks noChangeArrowheads="1"/>
          </p:cNvSpPr>
          <p:nvPr/>
        </p:nvSpPr>
        <p:spPr bwMode="auto">
          <a:xfrm>
            <a:off x="6829425" y="2035175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4" name="Oval 46"/>
          <p:cNvSpPr>
            <a:spLocks noChangeArrowheads="1"/>
          </p:cNvSpPr>
          <p:nvPr/>
        </p:nvSpPr>
        <p:spPr bwMode="auto">
          <a:xfrm>
            <a:off x="6829425" y="2382838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5" name="Oval 47"/>
          <p:cNvSpPr>
            <a:spLocks noChangeArrowheads="1"/>
          </p:cNvSpPr>
          <p:nvPr/>
        </p:nvSpPr>
        <p:spPr bwMode="auto">
          <a:xfrm>
            <a:off x="6829425" y="2730500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6" name="Oval 48"/>
          <p:cNvSpPr>
            <a:spLocks noChangeArrowheads="1"/>
          </p:cNvSpPr>
          <p:nvPr/>
        </p:nvSpPr>
        <p:spPr bwMode="auto">
          <a:xfrm>
            <a:off x="6829425" y="3078163"/>
            <a:ext cx="90488" cy="1095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7" name="Oval 49"/>
          <p:cNvSpPr>
            <a:spLocks noChangeArrowheads="1"/>
          </p:cNvSpPr>
          <p:nvPr/>
        </p:nvSpPr>
        <p:spPr bwMode="auto">
          <a:xfrm>
            <a:off x="6829425" y="3425825"/>
            <a:ext cx="90488" cy="1095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2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38" name="Line 50"/>
          <p:cNvSpPr>
            <a:spLocks noChangeShapeType="1"/>
          </p:cNvSpPr>
          <p:nvPr/>
        </p:nvSpPr>
        <p:spPr bwMode="auto">
          <a:xfrm>
            <a:off x="5853113" y="2054225"/>
            <a:ext cx="990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39" name="Line 51"/>
          <p:cNvSpPr>
            <a:spLocks noChangeShapeType="1"/>
          </p:cNvSpPr>
          <p:nvPr/>
        </p:nvSpPr>
        <p:spPr bwMode="auto">
          <a:xfrm flipV="1">
            <a:off x="5853113" y="2130425"/>
            <a:ext cx="9906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40" name="Line 52"/>
          <p:cNvSpPr>
            <a:spLocks noChangeShapeType="1"/>
          </p:cNvSpPr>
          <p:nvPr/>
        </p:nvSpPr>
        <p:spPr bwMode="auto">
          <a:xfrm>
            <a:off x="5853113" y="2054225"/>
            <a:ext cx="990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41" name="Line 53"/>
          <p:cNvSpPr>
            <a:spLocks noChangeShapeType="1"/>
          </p:cNvSpPr>
          <p:nvPr/>
        </p:nvSpPr>
        <p:spPr bwMode="auto">
          <a:xfrm flipV="1">
            <a:off x="5853113" y="2435225"/>
            <a:ext cx="1004887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42" name="Line 54"/>
          <p:cNvSpPr>
            <a:spLocks noChangeShapeType="1"/>
          </p:cNvSpPr>
          <p:nvPr/>
        </p:nvSpPr>
        <p:spPr bwMode="auto">
          <a:xfrm>
            <a:off x="5853113" y="2435225"/>
            <a:ext cx="989012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43" name="Line 55"/>
          <p:cNvSpPr>
            <a:spLocks noChangeShapeType="1"/>
          </p:cNvSpPr>
          <p:nvPr/>
        </p:nvSpPr>
        <p:spPr bwMode="auto">
          <a:xfrm flipV="1">
            <a:off x="5853113" y="2130425"/>
            <a:ext cx="9906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5944" name="Text Box 56"/>
          <p:cNvSpPr txBox="1">
            <a:spLocks noChangeArrowheads="1"/>
          </p:cNvSpPr>
          <p:nvPr/>
        </p:nvSpPr>
        <p:spPr bwMode="auto">
          <a:xfrm>
            <a:off x="6056313" y="1754188"/>
            <a:ext cx="4206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W</a:t>
            </a:r>
            <a:r>
              <a:rPr lang="en-US" sz="1200" i="1" baseline="-25000">
                <a:solidFill>
                  <a:srgbClr val="000000"/>
                </a:solidFill>
                <a:latin typeface="Calibri" pitchFamily="34" charset="0"/>
              </a:rPr>
              <a:t>11</a:t>
            </a:r>
            <a:endParaRPr lang="en-US" sz="1200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5945" name="Text Box 57"/>
          <p:cNvSpPr txBox="1">
            <a:spLocks noChangeArrowheads="1"/>
          </p:cNvSpPr>
          <p:nvPr/>
        </p:nvSpPr>
        <p:spPr bwMode="auto">
          <a:xfrm>
            <a:off x="5965825" y="3200400"/>
            <a:ext cx="434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W</a:t>
            </a:r>
            <a:r>
              <a:rPr lang="en-US" sz="1200" i="1" baseline="-25000">
                <a:solidFill>
                  <a:srgbClr val="000000"/>
                </a:solidFill>
                <a:latin typeface="Calibri" pitchFamily="34" charset="0"/>
              </a:rPr>
              <a:t>N1</a:t>
            </a:r>
            <a:endParaRPr lang="en-US" sz="1200" i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MWM Scheduling</a:t>
            </a:r>
          </a:p>
        </p:txBody>
      </p:sp>
      <p:sp>
        <p:nvSpPr>
          <p:cNvPr id="1454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the request graph.</a:t>
            </a:r>
          </a:p>
          <a:p>
            <a:r>
              <a:rPr lang="en-US" dirty="0"/>
              <a:t>Find the associated link weights.</a:t>
            </a:r>
          </a:p>
          <a:p>
            <a:r>
              <a:rPr lang="en-US" dirty="0"/>
              <a:t>Find the matching with maximum weight.</a:t>
            </a:r>
          </a:p>
          <a:p>
            <a:pPr lvl="1"/>
            <a:r>
              <a:rPr lang="en-US" dirty="0"/>
              <a:t>How?</a:t>
            </a:r>
          </a:p>
          <a:p>
            <a:r>
              <a:rPr lang="en-US" dirty="0"/>
              <a:t>Transfer packets from the ingress lines to egress lines based on the matching.</a:t>
            </a:r>
          </a:p>
          <a:p>
            <a:endParaRPr lang="en-US" dirty="0"/>
          </a:p>
          <a:p>
            <a:r>
              <a:rPr lang="en-US" b="1" dirty="0"/>
              <a:t>Question</a:t>
            </a:r>
            <a:r>
              <a:rPr lang="en-US" dirty="0"/>
              <a:t>. How often do we need to calculate MWM?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B2AB39-D862-4176-B54F-1070BC6109CB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Weights</a:t>
            </a:r>
          </a:p>
        </p:txBody>
      </p:sp>
      <p:sp>
        <p:nvSpPr>
          <p:cNvPr id="144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Longest Queue First (LQF)</a:t>
            </a:r>
          </a:p>
          <a:p>
            <a:pPr lvl="1"/>
            <a:r>
              <a:rPr lang="en-US"/>
              <a:t>Weight associated with each link is the length of the corresponding VOQ.</a:t>
            </a:r>
          </a:p>
          <a:p>
            <a:pPr lvl="1"/>
            <a:r>
              <a:rPr lang="en-US"/>
              <a:t>MWM here, tends to give priority to long queues.</a:t>
            </a:r>
          </a:p>
          <a:p>
            <a:pPr lvl="1"/>
            <a:r>
              <a:rPr lang="en-US"/>
              <a:t>Does not necessarily serve the longest queue.</a:t>
            </a:r>
          </a:p>
          <a:p>
            <a:endParaRPr lang="en-US"/>
          </a:p>
          <a:p>
            <a:r>
              <a:rPr lang="en-US"/>
              <a:t>Oldest Cell First (OCF)</a:t>
            </a:r>
          </a:p>
          <a:p>
            <a:pPr lvl="1"/>
            <a:r>
              <a:rPr lang="en-US"/>
              <a:t>Weight of each link is the waiting time of the HoL packet in the corresponding queue.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B8919-411E-46B9-B440-D5CA3E083ECC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Uniform traffic</a:t>
            </a:r>
          </a:p>
          <a:p>
            <a:pPr lvl="1"/>
            <a:r>
              <a:rPr lang="en-US" dirty="0"/>
              <a:t>Uniform cyclic</a:t>
            </a:r>
          </a:p>
          <a:p>
            <a:pPr lvl="1"/>
            <a:r>
              <a:rPr lang="en-US"/>
              <a:t>Random permutation</a:t>
            </a:r>
          </a:p>
          <a:p>
            <a:pPr lvl="1"/>
            <a:r>
              <a:rPr lang="en-US" dirty="0"/>
              <a:t>Wait-until-full</a:t>
            </a:r>
          </a:p>
          <a:p>
            <a:r>
              <a:rPr lang="en-US" dirty="0"/>
              <a:t>Non-uniform traffic, known traffic matrix</a:t>
            </a:r>
          </a:p>
          <a:p>
            <a:pPr lvl="1"/>
            <a:r>
              <a:rPr lang="en-US" dirty="0" err="1"/>
              <a:t>Birkhoff</a:t>
            </a:r>
            <a:r>
              <a:rPr lang="en-US" dirty="0"/>
              <a:t>-von-Neumann</a:t>
            </a:r>
          </a:p>
          <a:p>
            <a:r>
              <a:rPr lang="en-US" dirty="0"/>
              <a:t>Unknown traffic matrix</a:t>
            </a:r>
          </a:p>
          <a:p>
            <a:pPr lvl="1"/>
            <a:r>
              <a:rPr lang="en-US" dirty="0"/>
              <a:t>Maximum Size Matching</a:t>
            </a:r>
          </a:p>
          <a:p>
            <a:pPr lvl="1"/>
            <a:r>
              <a:rPr lang="en-US" dirty="0"/>
              <a:t>Maximum Weight Matching 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3E38A4-7268-41E3-A069-9302E0BD446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100530944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MWM Scheduling</a:t>
            </a:r>
          </a:p>
        </p:txBody>
      </p:sp>
      <p:sp>
        <p:nvSpPr>
          <p:cNvPr id="148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MWM – LQF scheduling provides 100% throughput.</a:t>
            </a:r>
          </a:p>
          <a:p>
            <a:pPr lvl="1"/>
            <a:r>
              <a:rPr lang="en-US" dirty="0"/>
              <a:t>It can starve some of the packets.</a:t>
            </a:r>
          </a:p>
          <a:p>
            <a:r>
              <a:rPr lang="en-US" dirty="0"/>
              <a:t>MWM – OCF scheduling gives 100% throughput.</a:t>
            </a:r>
          </a:p>
          <a:p>
            <a:pPr lvl="1"/>
            <a:r>
              <a:rPr lang="en-US" dirty="0"/>
              <a:t>No starvation.</a:t>
            </a:r>
          </a:p>
          <a:p>
            <a:endParaRPr lang="en-US" dirty="0"/>
          </a:p>
          <a:p>
            <a:r>
              <a:rPr lang="en-US" b="1" dirty="0"/>
              <a:t>Question</a:t>
            </a:r>
            <a:r>
              <a:rPr lang="en-US" dirty="0"/>
              <a:t>. Are these fast enough to implement in real switches?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6F5C8F-8198-4F33-A8B7-90E9F8B05990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Complexity of Maximum Matchings</a:t>
            </a:r>
          </a:p>
        </p:txBody>
      </p:sp>
      <p:sp>
        <p:nvSpPr>
          <p:cNvPr id="148992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Maximum Size Matchings:</a:t>
            </a:r>
          </a:p>
          <a:p>
            <a:pPr lvl="1"/>
            <a:r>
              <a:rPr lang="en-US"/>
              <a:t>Typical complexity O(N</a:t>
            </a:r>
            <a:r>
              <a:rPr lang="en-US" baseline="30000"/>
              <a:t>2.5</a:t>
            </a:r>
            <a:r>
              <a:rPr lang="en-US"/>
              <a:t>)</a:t>
            </a:r>
          </a:p>
          <a:p>
            <a:r>
              <a:rPr lang="en-US"/>
              <a:t>Maximum Weight Matchings:</a:t>
            </a:r>
          </a:p>
          <a:p>
            <a:pPr lvl="1"/>
            <a:r>
              <a:rPr lang="en-US"/>
              <a:t>Typical complexity O(N</a:t>
            </a:r>
            <a:r>
              <a:rPr lang="en-US" baseline="30000"/>
              <a:t>3</a:t>
            </a:r>
            <a:r>
              <a:rPr lang="en-US"/>
              <a:t>)</a:t>
            </a:r>
          </a:p>
          <a:p>
            <a:pPr lvl="1"/>
            <a:endParaRPr lang="en-US"/>
          </a:p>
          <a:p>
            <a:r>
              <a:rPr lang="en-US"/>
              <a:t>In general:</a:t>
            </a:r>
          </a:p>
          <a:p>
            <a:pPr lvl="1"/>
            <a:r>
              <a:rPr lang="en-US"/>
              <a:t>Hard to implement in hardware</a:t>
            </a:r>
          </a:p>
          <a:p>
            <a:pPr lvl="1"/>
            <a:r>
              <a:rPr lang="en-US"/>
              <a:t>Slooooow</a:t>
            </a:r>
          </a:p>
          <a:p>
            <a:endParaRPr lang="en-US"/>
          </a:p>
          <a:p>
            <a:r>
              <a:rPr lang="en-US"/>
              <a:t>Can we find a faster algorithm?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2F5FC3-958B-41A9-B4DB-048079BD8EEB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Maximal Matching</a:t>
            </a:r>
          </a:p>
        </p:txBody>
      </p:sp>
      <p:sp>
        <p:nvSpPr>
          <p:cNvPr id="149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i="1" dirty="0"/>
              <a:t>maxim</a:t>
            </a:r>
            <a:r>
              <a:rPr lang="en-US" b="1" i="1" dirty="0">
                <a:solidFill>
                  <a:srgbClr val="FF0000"/>
                </a:solidFill>
              </a:rPr>
              <a:t>al</a:t>
            </a:r>
            <a:r>
              <a:rPr lang="en-US" dirty="0"/>
              <a:t> matching is a matching in which each edge is added one at a time, and is not later removed from the matching.  </a:t>
            </a:r>
          </a:p>
          <a:p>
            <a:endParaRPr lang="en-US" dirty="0"/>
          </a:p>
          <a:p>
            <a:r>
              <a:rPr lang="en-US" dirty="0"/>
              <a:t>No augmenting paths allowed (they remove edges added earlier)</a:t>
            </a:r>
          </a:p>
          <a:p>
            <a:endParaRPr lang="en-US" dirty="0"/>
          </a:p>
          <a:p>
            <a:r>
              <a:rPr lang="en-US" dirty="0"/>
              <a:t>Consequence: no input and output are left unnecessarily idle.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6E4B01-6534-45AC-9841-3366828CC972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12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E9FEBC-AEA4-423F-8DC8-AF060F77D4FA}" type="slidenum">
              <a:rPr lang="en-US"/>
              <a:pPr/>
              <a:t>79</a:t>
            </a:fld>
            <a:endParaRPr lang="en-US"/>
          </a:p>
        </p:txBody>
      </p:sp>
      <p:sp>
        <p:nvSpPr>
          <p:cNvPr id="12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49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Maximal Matching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68688" y="1674813"/>
            <a:ext cx="2155825" cy="3124200"/>
            <a:chOff x="1794" y="901"/>
            <a:chExt cx="1358" cy="1968"/>
          </a:xfrm>
        </p:grpSpPr>
        <p:sp>
          <p:nvSpPr>
            <p:cNvPr id="1494020" name="Rectangle 4"/>
            <p:cNvSpPr>
              <a:spLocks noChangeArrowheads="1"/>
            </p:cNvSpPr>
            <p:nvPr/>
          </p:nvSpPr>
          <p:spPr bwMode="auto">
            <a:xfrm>
              <a:off x="1984" y="901"/>
              <a:ext cx="1001" cy="1968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21" name="Text Box 5"/>
            <p:cNvSpPr txBox="1">
              <a:spLocks noChangeArrowheads="1"/>
            </p:cNvSpPr>
            <p:nvPr/>
          </p:nvSpPr>
          <p:spPr bwMode="auto">
            <a:xfrm>
              <a:off x="1794" y="929"/>
              <a:ext cx="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A</a:t>
              </a:r>
            </a:p>
          </p:txBody>
        </p:sp>
        <p:sp>
          <p:nvSpPr>
            <p:cNvPr id="1494022" name="Text Box 6"/>
            <p:cNvSpPr txBox="1">
              <a:spLocks noChangeArrowheads="1"/>
            </p:cNvSpPr>
            <p:nvPr/>
          </p:nvSpPr>
          <p:spPr bwMode="auto">
            <a:xfrm>
              <a:off x="2939" y="92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94023" name="Line 7"/>
            <p:cNvSpPr>
              <a:spLocks noChangeShapeType="1"/>
            </p:cNvSpPr>
            <p:nvPr/>
          </p:nvSpPr>
          <p:spPr bwMode="auto">
            <a:xfrm flipV="1">
              <a:off x="2054" y="1158"/>
              <a:ext cx="847" cy="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24" name="Line 8"/>
            <p:cNvSpPr>
              <a:spLocks noChangeShapeType="1"/>
            </p:cNvSpPr>
            <p:nvPr/>
          </p:nvSpPr>
          <p:spPr bwMode="auto">
            <a:xfrm>
              <a:off x="2059" y="1169"/>
              <a:ext cx="87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25" name="Line 9"/>
            <p:cNvSpPr>
              <a:spLocks noChangeShapeType="1"/>
            </p:cNvSpPr>
            <p:nvPr/>
          </p:nvSpPr>
          <p:spPr bwMode="auto">
            <a:xfrm>
              <a:off x="2054" y="1163"/>
              <a:ext cx="847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26" name="Line 10"/>
            <p:cNvSpPr>
              <a:spLocks noChangeShapeType="1"/>
            </p:cNvSpPr>
            <p:nvPr/>
          </p:nvSpPr>
          <p:spPr bwMode="auto">
            <a:xfrm flipV="1">
              <a:off x="2048" y="1158"/>
              <a:ext cx="859" cy="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27" name="Line 11"/>
            <p:cNvSpPr>
              <a:spLocks noChangeShapeType="1"/>
            </p:cNvSpPr>
            <p:nvPr/>
          </p:nvSpPr>
          <p:spPr bwMode="auto">
            <a:xfrm flipV="1">
              <a:off x="2043" y="1451"/>
              <a:ext cx="858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28" name="Line 12"/>
            <p:cNvSpPr>
              <a:spLocks noChangeShapeType="1"/>
            </p:cNvSpPr>
            <p:nvPr/>
          </p:nvSpPr>
          <p:spPr bwMode="auto">
            <a:xfrm>
              <a:off x="2048" y="1457"/>
              <a:ext cx="870" cy="11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29" name="Line 13"/>
            <p:cNvSpPr>
              <a:spLocks noChangeShapeType="1"/>
            </p:cNvSpPr>
            <p:nvPr/>
          </p:nvSpPr>
          <p:spPr bwMode="auto">
            <a:xfrm flipV="1">
              <a:off x="2048" y="1739"/>
              <a:ext cx="859" cy="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0" name="Line 14"/>
            <p:cNvSpPr>
              <a:spLocks noChangeShapeType="1"/>
            </p:cNvSpPr>
            <p:nvPr/>
          </p:nvSpPr>
          <p:spPr bwMode="auto">
            <a:xfrm>
              <a:off x="2043" y="1745"/>
              <a:ext cx="880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1" name="Line 15"/>
            <p:cNvSpPr>
              <a:spLocks noChangeShapeType="1"/>
            </p:cNvSpPr>
            <p:nvPr/>
          </p:nvSpPr>
          <p:spPr bwMode="auto">
            <a:xfrm>
              <a:off x="2065" y="1745"/>
              <a:ext cx="858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2" name="Line 16"/>
            <p:cNvSpPr>
              <a:spLocks noChangeShapeType="1"/>
            </p:cNvSpPr>
            <p:nvPr/>
          </p:nvSpPr>
          <p:spPr bwMode="auto">
            <a:xfrm flipV="1">
              <a:off x="2059" y="2027"/>
              <a:ext cx="842" cy="2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3" name="Line 17"/>
            <p:cNvSpPr>
              <a:spLocks noChangeShapeType="1"/>
            </p:cNvSpPr>
            <p:nvPr/>
          </p:nvSpPr>
          <p:spPr bwMode="auto">
            <a:xfrm flipV="1">
              <a:off x="2071" y="2315"/>
              <a:ext cx="847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4" name="Line 18"/>
            <p:cNvSpPr>
              <a:spLocks noChangeShapeType="1"/>
            </p:cNvSpPr>
            <p:nvPr/>
          </p:nvSpPr>
          <p:spPr bwMode="auto">
            <a:xfrm>
              <a:off x="2065" y="2332"/>
              <a:ext cx="85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5" name="Line 19"/>
            <p:cNvSpPr>
              <a:spLocks noChangeShapeType="1"/>
            </p:cNvSpPr>
            <p:nvPr/>
          </p:nvSpPr>
          <p:spPr bwMode="auto">
            <a:xfrm flipV="1">
              <a:off x="2071" y="1174"/>
              <a:ext cx="819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6" name="Line 20"/>
            <p:cNvSpPr>
              <a:spLocks noChangeShapeType="1"/>
            </p:cNvSpPr>
            <p:nvPr/>
          </p:nvSpPr>
          <p:spPr bwMode="auto">
            <a:xfrm flipV="1">
              <a:off x="2076" y="1457"/>
              <a:ext cx="825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7" name="Line 21"/>
            <p:cNvSpPr>
              <a:spLocks noChangeShapeType="1"/>
            </p:cNvSpPr>
            <p:nvPr/>
          </p:nvSpPr>
          <p:spPr bwMode="auto">
            <a:xfrm flipV="1">
              <a:off x="2048" y="1744"/>
              <a:ext cx="871" cy="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8" name="Line 22"/>
            <p:cNvSpPr>
              <a:spLocks noChangeShapeType="1"/>
            </p:cNvSpPr>
            <p:nvPr/>
          </p:nvSpPr>
          <p:spPr bwMode="auto">
            <a:xfrm flipV="1">
              <a:off x="2059" y="2321"/>
              <a:ext cx="83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39" name="Line 23"/>
            <p:cNvSpPr>
              <a:spLocks noChangeShapeType="1"/>
            </p:cNvSpPr>
            <p:nvPr/>
          </p:nvSpPr>
          <p:spPr bwMode="auto">
            <a:xfrm flipV="1">
              <a:off x="2048" y="2603"/>
              <a:ext cx="859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40" name="Text Box 24"/>
            <p:cNvSpPr txBox="1">
              <a:spLocks noChangeArrowheads="1"/>
            </p:cNvSpPr>
            <p:nvPr/>
          </p:nvSpPr>
          <p:spPr bwMode="auto">
            <a:xfrm>
              <a:off x="1794" y="1223"/>
              <a:ext cx="2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B</a:t>
              </a:r>
            </a:p>
          </p:txBody>
        </p:sp>
        <p:sp>
          <p:nvSpPr>
            <p:cNvPr id="1494041" name="Text Box 25"/>
            <p:cNvSpPr txBox="1">
              <a:spLocks noChangeArrowheads="1"/>
            </p:cNvSpPr>
            <p:nvPr/>
          </p:nvSpPr>
          <p:spPr bwMode="auto">
            <a:xfrm>
              <a:off x="1794" y="1517"/>
              <a:ext cx="2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C</a:t>
              </a:r>
            </a:p>
          </p:txBody>
        </p:sp>
        <p:sp>
          <p:nvSpPr>
            <p:cNvPr id="1494042" name="Text Box 26"/>
            <p:cNvSpPr txBox="1">
              <a:spLocks noChangeArrowheads="1"/>
            </p:cNvSpPr>
            <p:nvPr/>
          </p:nvSpPr>
          <p:spPr bwMode="auto">
            <a:xfrm>
              <a:off x="1794" y="1811"/>
              <a:ext cx="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94043" name="Text Box 27"/>
            <p:cNvSpPr txBox="1">
              <a:spLocks noChangeArrowheads="1"/>
            </p:cNvSpPr>
            <p:nvPr/>
          </p:nvSpPr>
          <p:spPr bwMode="auto">
            <a:xfrm>
              <a:off x="1794" y="2105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E</a:t>
              </a:r>
            </a:p>
          </p:txBody>
        </p:sp>
        <p:sp>
          <p:nvSpPr>
            <p:cNvPr id="1494044" name="Text Box 28"/>
            <p:cNvSpPr txBox="1">
              <a:spLocks noChangeArrowheads="1"/>
            </p:cNvSpPr>
            <p:nvPr/>
          </p:nvSpPr>
          <p:spPr bwMode="auto">
            <a:xfrm>
              <a:off x="1794" y="2399"/>
              <a:ext cx="2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F</a:t>
              </a:r>
            </a:p>
          </p:txBody>
        </p:sp>
        <p:sp>
          <p:nvSpPr>
            <p:cNvPr id="1494045" name="Text Box 29"/>
            <p:cNvSpPr txBox="1">
              <a:spLocks noChangeArrowheads="1"/>
            </p:cNvSpPr>
            <p:nvPr/>
          </p:nvSpPr>
          <p:spPr bwMode="auto">
            <a:xfrm>
              <a:off x="2937" y="121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494046" name="Text Box 30"/>
            <p:cNvSpPr txBox="1">
              <a:spLocks noChangeArrowheads="1"/>
            </p:cNvSpPr>
            <p:nvPr/>
          </p:nvSpPr>
          <p:spPr bwMode="auto">
            <a:xfrm>
              <a:off x="2935" y="150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1494047" name="Text Box 31"/>
            <p:cNvSpPr txBox="1">
              <a:spLocks noChangeArrowheads="1"/>
            </p:cNvSpPr>
            <p:nvPr/>
          </p:nvSpPr>
          <p:spPr bwMode="auto">
            <a:xfrm>
              <a:off x="2933" y="179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1494048" name="Text Box 32"/>
            <p:cNvSpPr txBox="1">
              <a:spLocks noChangeArrowheads="1"/>
            </p:cNvSpPr>
            <p:nvPr/>
          </p:nvSpPr>
          <p:spPr bwMode="auto">
            <a:xfrm>
              <a:off x="2931" y="208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494049" name="Text Box 33"/>
            <p:cNvSpPr txBox="1">
              <a:spLocks noChangeArrowheads="1"/>
            </p:cNvSpPr>
            <p:nvPr/>
          </p:nvSpPr>
          <p:spPr bwMode="auto">
            <a:xfrm>
              <a:off x="2929" y="237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1494050" name="Oval 34"/>
            <p:cNvSpPr>
              <a:spLocks noChangeArrowheads="1"/>
            </p:cNvSpPr>
            <p:nvPr/>
          </p:nvSpPr>
          <p:spPr bwMode="auto">
            <a:xfrm>
              <a:off x="2003" y="1119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1" name="Oval 35"/>
            <p:cNvSpPr>
              <a:spLocks noChangeArrowheads="1"/>
            </p:cNvSpPr>
            <p:nvPr/>
          </p:nvSpPr>
          <p:spPr bwMode="auto">
            <a:xfrm>
              <a:off x="2003" y="1407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2" name="Oval 36"/>
            <p:cNvSpPr>
              <a:spLocks noChangeArrowheads="1"/>
            </p:cNvSpPr>
            <p:nvPr/>
          </p:nvSpPr>
          <p:spPr bwMode="auto">
            <a:xfrm>
              <a:off x="2003" y="1695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3" name="Oval 37"/>
            <p:cNvSpPr>
              <a:spLocks noChangeArrowheads="1"/>
            </p:cNvSpPr>
            <p:nvPr/>
          </p:nvSpPr>
          <p:spPr bwMode="auto">
            <a:xfrm>
              <a:off x="2003" y="1983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4" name="Oval 38"/>
            <p:cNvSpPr>
              <a:spLocks noChangeArrowheads="1"/>
            </p:cNvSpPr>
            <p:nvPr/>
          </p:nvSpPr>
          <p:spPr bwMode="auto">
            <a:xfrm>
              <a:off x="2003" y="2271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5" name="Oval 39"/>
            <p:cNvSpPr>
              <a:spLocks noChangeArrowheads="1"/>
            </p:cNvSpPr>
            <p:nvPr/>
          </p:nvSpPr>
          <p:spPr bwMode="auto">
            <a:xfrm>
              <a:off x="2003" y="2559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6" name="Oval 40"/>
            <p:cNvSpPr>
              <a:spLocks noChangeArrowheads="1"/>
            </p:cNvSpPr>
            <p:nvPr/>
          </p:nvSpPr>
          <p:spPr bwMode="auto">
            <a:xfrm>
              <a:off x="2867" y="1118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7" name="Oval 41"/>
            <p:cNvSpPr>
              <a:spLocks noChangeArrowheads="1"/>
            </p:cNvSpPr>
            <p:nvPr/>
          </p:nvSpPr>
          <p:spPr bwMode="auto">
            <a:xfrm>
              <a:off x="2867" y="1406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8" name="Oval 42"/>
            <p:cNvSpPr>
              <a:spLocks noChangeArrowheads="1"/>
            </p:cNvSpPr>
            <p:nvPr/>
          </p:nvSpPr>
          <p:spPr bwMode="auto">
            <a:xfrm>
              <a:off x="2867" y="1694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59" name="Oval 43"/>
            <p:cNvSpPr>
              <a:spLocks noChangeArrowheads="1"/>
            </p:cNvSpPr>
            <p:nvPr/>
          </p:nvSpPr>
          <p:spPr bwMode="auto">
            <a:xfrm>
              <a:off x="2867" y="1982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60" name="Oval 44"/>
            <p:cNvSpPr>
              <a:spLocks noChangeArrowheads="1"/>
            </p:cNvSpPr>
            <p:nvPr/>
          </p:nvSpPr>
          <p:spPr bwMode="auto">
            <a:xfrm>
              <a:off x="2867" y="2270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61" name="Oval 45"/>
            <p:cNvSpPr>
              <a:spLocks noChangeArrowheads="1"/>
            </p:cNvSpPr>
            <p:nvPr/>
          </p:nvSpPr>
          <p:spPr bwMode="auto">
            <a:xfrm>
              <a:off x="2867" y="2558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135688" y="1690688"/>
            <a:ext cx="2155825" cy="3124200"/>
            <a:chOff x="3474" y="911"/>
            <a:chExt cx="1358" cy="1968"/>
          </a:xfrm>
        </p:grpSpPr>
        <p:sp>
          <p:nvSpPr>
            <p:cNvPr id="1494063" name="Rectangle 47"/>
            <p:cNvSpPr>
              <a:spLocks noChangeArrowheads="1"/>
            </p:cNvSpPr>
            <p:nvPr/>
          </p:nvSpPr>
          <p:spPr bwMode="auto">
            <a:xfrm>
              <a:off x="3664" y="911"/>
              <a:ext cx="1001" cy="1968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64" name="Text Box 48"/>
            <p:cNvSpPr txBox="1">
              <a:spLocks noChangeArrowheads="1"/>
            </p:cNvSpPr>
            <p:nvPr/>
          </p:nvSpPr>
          <p:spPr bwMode="auto">
            <a:xfrm>
              <a:off x="3474" y="939"/>
              <a:ext cx="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A</a:t>
              </a:r>
            </a:p>
          </p:txBody>
        </p:sp>
        <p:sp>
          <p:nvSpPr>
            <p:cNvPr id="1494065" name="Text Box 49"/>
            <p:cNvSpPr txBox="1">
              <a:spLocks noChangeArrowheads="1"/>
            </p:cNvSpPr>
            <p:nvPr/>
          </p:nvSpPr>
          <p:spPr bwMode="auto">
            <a:xfrm>
              <a:off x="4619" y="93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94066" name="Line 50"/>
            <p:cNvSpPr>
              <a:spLocks noChangeShapeType="1"/>
            </p:cNvSpPr>
            <p:nvPr/>
          </p:nvSpPr>
          <p:spPr bwMode="auto">
            <a:xfrm>
              <a:off x="3734" y="1173"/>
              <a:ext cx="847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67" name="Line 51"/>
            <p:cNvSpPr>
              <a:spLocks noChangeShapeType="1"/>
            </p:cNvSpPr>
            <p:nvPr/>
          </p:nvSpPr>
          <p:spPr bwMode="auto">
            <a:xfrm flipV="1">
              <a:off x="3769" y="1461"/>
              <a:ext cx="812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68" name="Line 52"/>
            <p:cNvSpPr>
              <a:spLocks noChangeShapeType="1"/>
            </p:cNvSpPr>
            <p:nvPr/>
          </p:nvSpPr>
          <p:spPr bwMode="auto">
            <a:xfrm>
              <a:off x="3723" y="1755"/>
              <a:ext cx="841" cy="2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69" name="Line 53"/>
            <p:cNvSpPr>
              <a:spLocks noChangeShapeType="1"/>
            </p:cNvSpPr>
            <p:nvPr/>
          </p:nvSpPr>
          <p:spPr bwMode="auto">
            <a:xfrm flipV="1">
              <a:off x="3751" y="2325"/>
              <a:ext cx="847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70" name="Line 54"/>
            <p:cNvSpPr>
              <a:spLocks noChangeShapeType="1"/>
            </p:cNvSpPr>
            <p:nvPr/>
          </p:nvSpPr>
          <p:spPr bwMode="auto">
            <a:xfrm flipV="1">
              <a:off x="3751" y="1184"/>
              <a:ext cx="819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71" name="Line 55"/>
            <p:cNvSpPr>
              <a:spLocks noChangeShapeType="1"/>
            </p:cNvSpPr>
            <p:nvPr/>
          </p:nvSpPr>
          <p:spPr bwMode="auto">
            <a:xfrm flipV="1">
              <a:off x="3728" y="2613"/>
              <a:ext cx="859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72" name="Text Box 56"/>
            <p:cNvSpPr txBox="1">
              <a:spLocks noChangeArrowheads="1"/>
            </p:cNvSpPr>
            <p:nvPr/>
          </p:nvSpPr>
          <p:spPr bwMode="auto">
            <a:xfrm>
              <a:off x="3474" y="1233"/>
              <a:ext cx="2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B</a:t>
              </a:r>
            </a:p>
          </p:txBody>
        </p:sp>
        <p:sp>
          <p:nvSpPr>
            <p:cNvPr id="1494073" name="Text Box 57"/>
            <p:cNvSpPr txBox="1">
              <a:spLocks noChangeArrowheads="1"/>
            </p:cNvSpPr>
            <p:nvPr/>
          </p:nvSpPr>
          <p:spPr bwMode="auto">
            <a:xfrm>
              <a:off x="3474" y="1527"/>
              <a:ext cx="2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C</a:t>
              </a:r>
            </a:p>
          </p:txBody>
        </p:sp>
        <p:sp>
          <p:nvSpPr>
            <p:cNvPr id="1494074" name="Text Box 58"/>
            <p:cNvSpPr txBox="1">
              <a:spLocks noChangeArrowheads="1"/>
            </p:cNvSpPr>
            <p:nvPr/>
          </p:nvSpPr>
          <p:spPr bwMode="auto">
            <a:xfrm>
              <a:off x="3474" y="1821"/>
              <a:ext cx="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94075" name="Text Box 59"/>
            <p:cNvSpPr txBox="1">
              <a:spLocks noChangeArrowheads="1"/>
            </p:cNvSpPr>
            <p:nvPr/>
          </p:nvSpPr>
          <p:spPr bwMode="auto">
            <a:xfrm>
              <a:off x="3474" y="2115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E</a:t>
              </a:r>
            </a:p>
          </p:txBody>
        </p:sp>
        <p:sp>
          <p:nvSpPr>
            <p:cNvPr id="1494076" name="Text Box 60"/>
            <p:cNvSpPr txBox="1">
              <a:spLocks noChangeArrowheads="1"/>
            </p:cNvSpPr>
            <p:nvPr/>
          </p:nvSpPr>
          <p:spPr bwMode="auto">
            <a:xfrm>
              <a:off x="3474" y="2409"/>
              <a:ext cx="2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F</a:t>
              </a:r>
            </a:p>
          </p:txBody>
        </p:sp>
        <p:sp>
          <p:nvSpPr>
            <p:cNvPr id="1494077" name="Text Box 61"/>
            <p:cNvSpPr txBox="1">
              <a:spLocks noChangeArrowheads="1"/>
            </p:cNvSpPr>
            <p:nvPr/>
          </p:nvSpPr>
          <p:spPr bwMode="auto">
            <a:xfrm>
              <a:off x="4617" y="122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494078" name="Text Box 62"/>
            <p:cNvSpPr txBox="1">
              <a:spLocks noChangeArrowheads="1"/>
            </p:cNvSpPr>
            <p:nvPr/>
          </p:nvSpPr>
          <p:spPr bwMode="auto">
            <a:xfrm>
              <a:off x="4615" y="151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1494079" name="Text Box 63"/>
            <p:cNvSpPr txBox="1">
              <a:spLocks noChangeArrowheads="1"/>
            </p:cNvSpPr>
            <p:nvPr/>
          </p:nvSpPr>
          <p:spPr bwMode="auto">
            <a:xfrm>
              <a:off x="4613" y="180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1494080" name="Text Box 64"/>
            <p:cNvSpPr txBox="1">
              <a:spLocks noChangeArrowheads="1"/>
            </p:cNvSpPr>
            <p:nvPr/>
          </p:nvSpPr>
          <p:spPr bwMode="auto">
            <a:xfrm>
              <a:off x="4611" y="209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494081" name="Text Box 65"/>
            <p:cNvSpPr txBox="1">
              <a:spLocks noChangeArrowheads="1"/>
            </p:cNvSpPr>
            <p:nvPr/>
          </p:nvSpPr>
          <p:spPr bwMode="auto">
            <a:xfrm>
              <a:off x="4609" y="2389"/>
              <a:ext cx="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99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1494082" name="Oval 66"/>
            <p:cNvSpPr>
              <a:spLocks noChangeArrowheads="1"/>
            </p:cNvSpPr>
            <p:nvPr/>
          </p:nvSpPr>
          <p:spPr bwMode="auto">
            <a:xfrm>
              <a:off x="3683" y="1129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83" name="Oval 67"/>
            <p:cNvSpPr>
              <a:spLocks noChangeArrowheads="1"/>
            </p:cNvSpPr>
            <p:nvPr/>
          </p:nvSpPr>
          <p:spPr bwMode="auto">
            <a:xfrm>
              <a:off x="3683" y="1417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84" name="Oval 68"/>
            <p:cNvSpPr>
              <a:spLocks noChangeArrowheads="1"/>
            </p:cNvSpPr>
            <p:nvPr/>
          </p:nvSpPr>
          <p:spPr bwMode="auto">
            <a:xfrm>
              <a:off x="3683" y="1705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85" name="Oval 69"/>
            <p:cNvSpPr>
              <a:spLocks noChangeArrowheads="1"/>
            </p:cNvSpPr>
            <p:nvPr/>
          </p:nvSpPr>
          <p:spPr bwMode="auto">
            <a:xfrm>
              <a:off x="3683" y="1993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86" name="Oval 70"/>
            <p:cNvSpPr>
              <a:spLocks noChangeArrowheads="1"/>
            </p:cNvSpPr>
            <p:nvPr/>
          </p:nvSpPr>
          <p:spPr bwMode="auto">
            <a:xfrm>
              <a:off x="3683" y="2281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87" name="Oval 71"/>
            <p:cNvSpPr>
              <a:spLocks noChangeArrowheads="1"/>
            </p:cNvSpPr>
            <p:nvPr/>
          </p:nvSpPr>
          <p:spPr bwMode="auto">
            <a:xfrm>
              <a:off x="3683" y="2569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88" name="Oval 72"/>
            <p:cNvSpPr>
              <a:spLocks noChangeArrowheads="1"/>
            </p:cNvSpPr>
            <p:nvPr/>
          </p:nvSpPr>
          <p:spPr bwMode="auto">
            <a:xfrm>
              <a:off x="4547" y="1128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89" name="Oval 73"/>
            <p:cNvSpPr>
              <a:spLocks noChangeArrowheads="1"/>
            </p:cNvSpPr>
            <p:nvPr/>
          </p:nvSpPr>
          <p:spPr bwMode="auto">
            <a:xfrm>
              <a:off x="4541" y="1416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90" name="Oval 74"/>
            <p:cNvSpPr>
              <a:spLocks noChangeArrowheads="1"/>
            </p:cNvSpPr>
            <p:nvPr/>
          </p:nvSpPr>
          <p:spPr bwMode="auto">
            <a:xfrm>
              <a:off x="4547" y="1704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91" name="Oval 75"/>
            <p:cNvSpPr>
              <a:spLocks noChangeArrowheads="1"/>
            </p:cNvSpPr>
            <p:nvPr/>
          </p:nvSpPr>
          <p:spPr bwMode="auto">
            <a:xfrm>
              <a:off x="4547" y="1992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92" name="Oval 76"/>
            <p:cNvSpPr>
              <a:spLocks noChangeArrowheads="1"/>
            </p:cNvSpPr>
            <p:nvPr/>
          </p:nvSpPr>
          <p:spPr bwMode="auto">
            <a:xfrm>
              <a:off x="4547" y="2280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93" name="Oval 77"/>
            <p:cNvSpPr>
              <a:spLocks noChangeArrowheads="1"/>
            </p:cNvSpPr>
            <p:nvPr/>
          </p:nvSpPr>
          <p:spPr bwMode="auto">
            <a:xfrm>
              <a:off x="4547" y="2568"/>
              <a:ext cx="96" cy="9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94094" name="Text Box 78"/>
          <p:cNvSpPr txBox="1">
            <a:spLocks noChangeArrowheads="1"/>
          </p:cNvSpPr>
          <p:nvPr/>
        </p:nvSpPr>
        <p:spPr bwMode="auto">
          <a:xfrm>
            <a:off x="3630613" y="4821238"/>
            <a:ext cx="1905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Maxim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al</a:t>
            </a:r>
            <a:r>
              <a:rPr lang="en-US" sz="2400">
                <a:latin typeface="Calibri" pitchFamily="34" charset="0"/>
              </a:rPr>
              <a:t> </a:t>
            </a:r>
          </a:p>
          <a:p>
            <a:pPr algn="ctr" eaLnBrk="0" hangingPunct="0"/>
            <a:r>
              <a:rPr lang="en-US" sz="2400">
                <a:latin typeface="Calibri" pitchFamily="34" charset="0"/>
              </a:rPr>
              <a:t>Size Matching</a:t>
            </a:r>
          </a:p>
        </p:txBody>
      </p:sp>
      <p:sp>
        <p:nvSpPr>
          <p:cNvPr id="1494095" name="Text Box 79"/>
          <p:cNvSpPr txBox="1">
            <a:spLocks noChangeArrowheads="1"/>
          </p:cNvSpPr>
          <p:nvPr/>
        </p:nvSpPr>
        <p:spPr bwMode="auto">
          <a:xfrm>
            <a:off x="6400800" y="4821238"/>
            <a:ext cx="1905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Maxim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um</a:t>
            </a:r>
            <a:r>
              <a:rPr lang="en-US" sz="2400">
                <a:latin typeface="Calibri" pitchFamily="34" charset="0"/>
              </a:rPr>
              <a:t> </a:t>
            </a:r>
          </a:p>
          <a:p>
            <a:pPr algn="ctr" eaLnBrk="0" hangingPunct="0"/>
            <a:r>
              <a:rPr lang="en-US" sz="2400">
                <a:latin typeface="Calibri" pitchFamily="34" charset="0"/>
              </a:rPr>
              <a:t>Size Matching</a:t>
            </a:r>
          </a:p>
        </p:txBody>
      </p: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838200" y="1663700"/>
            <a:ext cx="2155825" cy="3124200"/>
            <a:chOff x="137" y="894"/>
            <a:chExt cx="1358" cy="1968"/>
          </a:xfrm>
        </p:grpSpPr>
        <p:sp>
          <p:nvSpPr>
            <p:cNvPr id="1494097" name="Rectangle 81"/>
            <p:cNvSpPr>
              <a:spLocks noChangeArrowheads="1"/>
            </p:cNvSpPr>
            <p:nvPr/>
          </p:nvSpPr>
          <p:spPr bwMode="auto">
            <a:xfrm>
              <a:off x="327" y="894"/>
              <a:ext cx="1001" cy="1968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098" name="Line 82"/>
            <p:cNvSpPr>
              <a:spLocks noChangeShapeType="1"/>
            </p:cNvSpPr>
            <p:nvPr/>
          </p:nvSpPr>
          <p:spPr bwMode="auto">
            <a:xfrm flipV="1">
              <a:off x="397" y="1151"/>
              <a:ext cx="847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099" name="Line 83"/>
            <p:cNvSpPr>
              <a:spLocks noChangeShapeType="1"/>
            </p:cNvSpPr>
            <p:nvPr/>
          </p:nvSpPr>
          <p:spPr bwMode="auto">
            <a:xfrm>
              <a:off x="402" y="1162"/>
              <a:ext cx="87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0" name="Line 84"/>
            <p:cNvSpPr>
              <a:spLocks noChangeShapeType="1"/>
            </p:cNvSpPr>
            <p:nvPr/>
          </p:nvSpPr>
          <p:spPr bwMode="auto">
            <a:xfrm>
              <a:off x="397" y="1156"/>
              <a:ext cx="847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1" name="Line 85"/>
            <p:cNvSpPr>
              <a:spLocks noChangeShapeType="1"/>
            </p:cNvSpPr>
            <p:nvPr/>
          </p:nvSpPr>
          <p:spPr bwMode="auto">
            <a:xfrm flipV="1">
              <a:off x="391" y="1151"/>
              <a:ext cx="859" cy="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2" name="Line 86"/>
            <p:cNvSpPr>
              <a:spLocks noChangeShapeType="1"/>
            </p:cNvSpPr>
            <p:nvPr/>
          </p:nvSpPr>
          <p:spPr bwMode="auto">
            <a:xfrm flipV="1">
              <a:off x="386" y="1444"/>
              <a:ext cx="858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3" name="Line 87"/>
            <p:cNvSpPr>
              <a:spLocks noChangeShapeType="1"/>
            </p:cNvSpPr>
            <p:nvPr/>
          </p:nvSpPr>
          <p:spPr bwMode="auto">
            <a:xfrm>
              <a:off x="391" y="1450"/>
              <a:ext cx="870" cy="11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4" name="Line 88"/>
            <p:cNvSpPr>
              <a:spLocks noChangeShapeType="1"/>
            </p:cNvSpPr>
            <p:nvPr/>
          </p:nvSpPr>
          <p:spPr bwMode="auto">
            <a:xfrm flipV="1">
              <a:off x="391" y="1732"/>
              <a:ext cx="85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5" name="Line 89"/>
            <p:cNvSpPr>
              <a:spLocks noChangeShapeType="1"/>
            </p:cNvSpPr>
            <p:nvPr/>
          </p:nvSpPr>
          <p:spPr bwMode="auto">
            <a:xfrm>
              <a:off x="386" y="1738"/>
              <a:ext cx="880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6" name="Line 90"/>
            <p:cNvSpPr>
              <a:spLocks noChangeShapeType="1"/>
            </p:cNvSpPr>
            <p:nvPr/>
          </p:nvSpPr>
          <p:spPr bwMode="auto">
            <a:xfrm>
              <a:off x="408" y="1738"/>
              <a:ext cx="858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7" name="Line 91"/>
            <p:cNvSpPr>
              <a:spLocks noChangeShapeType="1"/>
            </p:cNvSpPr>
            <p:nvPr/>
          </p:nvSpPr>
          <p:spPr bwMode="auto">
            <a:xfrm flipV="1">
              <a:off x="402" y="2020"/>
              <a:ext cx="842" cy="2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8" name="Line 92"/>
            <p:cNvSpPr>
              <a:spLocks noChangeShapeType="1"/>
            </p:cNvSpPr>
            <p:nvPr/>
          </p:nvSpPr>
          <p:spPr bwMode="auto">
            <a:xfrm flipV="1">
              <a:off x="414" y="2308"/>
              <a:ext cx="847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09" name="Line 93"/>
            <p:cNvSpPr>
              <a:spLocks noChangeShapeType="1"/>
            </p:cNvSpPr>
            <p:nvPr/>
          </p:nvSpPr>
          <p:spPr bwMode="auto">
            <a:xfrm>
              <a:off x="408" y="2325"/>
              <a:ext cx="85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10" name="Line 94"/>
            <p:cNvSpPr>
              <a:spLocks noChangeShapeType="1"/>
            </p:cNvSpPr>
            <p:nvPr/>
          </p:nvSpPr>
          <p:spPr bwMode="auto">
            <a:xfrm flipV="1">
              <a:off x="414" y="1167"/>
              <a:ext cx="819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11" name="Line 95"/>
            <p:cNvSpPr>
              <a:spLocks noChangeShapeType="1"/>
            </p:cNvSpPr>
            <p:nvPr/>
          </p:nvSpPr>
          <p:spPr bwMode="auto">
            <a:xfrm flipV="1">
              <a:off x="419" y="1450"/>
              <a:ext cx="825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12" name="Line 96"/>
            <p:cNvSpPr>
              <a:spLocks noChangeShapeType="1"/>
            </p:cNvSpPr>
            <p:nvPr/>
          </p:nvSpPr>
          <p:spPr bwMode="auto">
            <a:xfrm flipV="1">
              <a:off x="391" y="1737"/>
              <a:ext cx="871" cy="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13" name="Line 97"/>
            <p:cNvSpPr>
              <a:spLocks noChangeShapeType="1"/>
            </p:cNvSpPr>
            <p:nvPr/>
          </p:nvSpPr>
          <p:spPr bwMode="auto">
            <a:xfrm flipV="1">
              <a:off x="402" y="2314"/>
              <a:ext cx="83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4114" name="Line 98"/>
            <p:cNvSpPr>
              <a:spLocks noChangeShapeType="1"/>
            </p:cNvSpPr>
            <p:nvPr/>
          </p:nvSpPr>
          <p:spPr bwMode="auto">
            <a:xfrm flipV="1">
              <a:off x="391" y="2596"/>
              <a:ext cx="859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99"/>
            <p:cNvGrpSpPr>
              <a:grpSpLocks/>
            </p:cNvGrpSpPr>
            <p:nvPr/>
          </p:nvGrpSpPr>
          <p:grpSpPr bwMode="auto">
            <a:xfrm>
              <a:off x="137" y="922"/>
              <a:ext cx="305" cy="1758"/>
              <a:chOff x="1999" y="867"/>
              <a:chExt cx="305" cy="1758"/>
            </a:xfrm>
          </p:grpSpPr>
          <p:sp>
            <p:nvSpPr>
              <p:cNvPr id="1494116" name="Text Box 100"/>
              <p:cNvSpPr txBox="1">
                <a:spLocks noChangeArrowheads="1"/>
              </p:cNvSpPr>
              <p:nvPr/>
            </p:nvSpPr>
            <p:spPr bwMode="auto">
              <a:xfrm>
                <a:off x="1999" y="867"/>
                <a:ext cx="22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494117" name="Text Box 101"/>
              <p:cNvSpPr txBox="1">
                <a:spLocks noChangeArrowheads="1"/>
              </p:cNvSpPr>
              <p:nvPr/>
            </p:nvSpPr>
            <p:spPr bwMode="auto">
              <a:xfrm>
                <a:off x="1999" y="1161"/>
                <a:ext cx="22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B</a:t>
                </a:r>
              </a:p>
            </p:txBody>
          </p:sp>
          <p:sp>
            <p:nvSpPr>
              <p:cNvPr id="1494118" name="Text Box 102"/>
              <p:cNvSpPr txBox="1">
                <a:spLocks noChangeArrowheads="1"/>
              </p:cNvSpPr>
              <p:nvPr/>
            </p:nvSpPr>
            <p:spPr bwMode="auto">
              <a:xfrm>
                <a:off x="1999" y="1455"/>
                <a:ext cx="21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494119" name="Text Box 103"/>
              <p:cNvSpPr txBox="1">
                <a:spLocks noChangeArrowheads="1"/>
              </p:cNvSpPr>
              <p:nvPr/>
            </p:nvSpPr>
            <p:spPr bwMode="auto">
              <a:xfrm>
                <a:off x="1999" y="1749"/>
                <a:ext cx="23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D</a:t>
                </a:r>
              </a:p>
            </p:txBody>
          </p:sp>
          <p:sp>
            <p:nvSpPr>
              <p:cNvPr id="1494120" name="Text Box 104"/>
              <p:cNvSpPr txBox="1">
                <a:spLocks noChangeArrowheads="1"/>
              </p:cNvSpPr>
              <p:nvPr/>
            </p:nvSpPr>
            <p:spPr bwMode="auto">
              <a:xfrm>
                <a:off x="1999" y="2043"/>
                <a:ext cx="21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E</a:t>
                </a:r>
              </a:p>
            </p:txBody>
          </p:sp>
          <p:sp>
            <p:nvSpPr>
              <p:cNvPr id="1494121" name="Text Box 105"/>
              <p:cNvSpPr txBox="1">
                <a:spLocks noChangeArrowheads="1"/>
              </p:cNvSpPr>
              <p:nvPr/>
            </p:nvSpPr>
            <p:spPr bwMode="auto">
              <a:xfrm>
                <a:off x="1999" y="2337"/>
                <a:ext cx="20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F</a:t>
                </a:r>
              </a:p>
            </p:txBody>
          </p:sp>
          <p:sp>
            <p:nvSpPr>
              <p:cNvPr id="1494122" name="Oval 106"/>
              <p:cNvSpPr>
                <a:spLocks noChangeArrowheads="1"/>
              </p:cNvSpPr>
              <p:nvPr/>
            </p:nvSpPr>
            <p:spPr bwMode="auto">
              <a:xfrm>
                <a:off x="2208" y="1057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23" name="Oval 107"/>
              <p:cNvSpPr>
                <a:spLocks noChangeArrowheads="1"/>
              </p:cNvSpPr>
              <p:nvPr/>
            </p:nvSpPr>
            <p:spPr bwMode="auto">
              <a:xfrm>
                <a:off x="2208" y="1345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24" name="Oval 108"/>
              <p:cNvSpPr>
                <a:spLocks noChangeArrowheads="1"/>
              </p:cNvSpPr>
              <p:nvPr/>
            </p:nvSpPr>
            <p:spPr bwMode="auto">
              <a:xfrm>
                <a:off x="2208" y="1633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25" name="Oval 109"/>
              <p:cNvSpPr>
                <a:spLocks noChangeArrowheads="1"/>
              </p:cNvSpPr>
              <p:nvPr/>
            </p:nvSpPr>
            <p:spPr bwMode="auto">
              <a:xfrm>
                <a:off x="2208" y="1921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26" name="Oval 110"/>
              <p:cNvSpPr>
                <a:spLocks noChangeArrowheads="1"/>
              </p:cNvSpPr>
              <p:nvPr/>
            </p:nvSpPr>
            <p:spPr bwMode="auto">
              <a:xfrm>
                <a:off x="2208" y="2209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27" name="Oval 111"/>
              <p:cNvSpPr>
                <a:spLocks noChangeArrowheads="1"/>
              </p:cNvSpPr>
              <p:nvPr/>
            </p:nvSpPr>
            <p:spPr bwMode="auto">
              <a:xfrm>
                <a:off x="2208" y="2497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12"/>
            <p:cNvGrpSpPr>
              <a:grpSpLocks/>
            </p:cNvGrpSpPr>
            <p:nvPr/>
          </p:nvGrpSpPr>
          <p:grpSpPr bwMode="auto">
            <a:xfrm>
              <a:off x="1210" y="922"/>
              <a:ext cx="285" cy="1738"/>
              <a:chOff x="3072" y="867"/>
              <a:chExt cx="285" cy="1738"/>
            </a:xfrm>
          </p:grpSpPr>
          <p:sp>
            <p:nvSpPr>
              <p:cNvPr id="1494129" name="Text Box 113"/>
              <p:cNvSpPr txBox="1">
                <a:spLocks noChangeArrowheads="1"/>
              </p:cNvSpPr>
              <p:nvPr/>
            </p:nvSpPr>
            <p:spPr bwMode="auto">
              <a:xfrm>
                <a:off x="3144" y="867"/>
                <a:ext cx="21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494130" name="Text Box 114"/>
              <p:cNvSpPr txBox="1">
                <a:spLocks noChangeArrowheads="1"/>
              </p:cNvSpPr>
              <p:nvPr/>
            </p:nvSpPr>
            <p:spPr bwMode="auto">
              <a:xfrm>
                <a:off x="3142" y="1157"/>
                <a:ext cx="21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494131" name="Text Box 115"/>
              <p:cNvSpPr txBox="1">
                <a:spLocks noChangeArrowheads="1"/>
              </p:cNvSpPr>
              <p:nvPr/>
            </p:nvSpPr>
            <p:spPr bwMode="auto">
              <a:xfrm>
                <a:off x="3140" y="1447"/>
                <a:ext cx="21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494132" name="Text Box 116"/>
              <p:cNvSpPr txBox="1">
                <a:spLocks noChangeArrowheads="1"/>
              </p:cNvSpPr>
              <p:nvPr/>
            </p:nvSpPr>
            <p:spPr bwMode="auto">
              <a:xfrm>
                <a:off x="3138" y="1737"/>
                <a:ext cx="21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494133" name="Text Box 117"/>
              <p:cNvSpPr txBox="1">
                <a:spLocks noChangeArrowheads="1"/>
              </p:cNvSpPr>
              <p:nvPr/>
            </p:nvSpPr>
            <p:spPr bwMode="auto">
              <a:xfrm>
                <a:off x="3136" y="2027"/>
                <a:ext cx="21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1494134" name="Text Box 118"/>
              <p:cNvSpPr txBox="1">
                <a:spLocks noChangeArrowheads="1"/>
              </p:cNvSpPr>
              <p:nvPr/>
            </p:nvSpPr>
            <p:spPr bwMode="auto">
              <a:xfrm>
                <a:off x="3134" y="2317"/>
                <a:ext cx="21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99"/>
                    </a:solidFill>
                    <a:latin typeface="Calibri" pitchFamily="34" charset="0"/>
                  </a:rPr>
                  <a:t>6</a:t>
                </a:r>
              </a:p>
            </p:txBody>
          </p:sp>
          <p:sp>
            <p:nvSpPr>
              <p:cNvPr id="1494135" name="Oval 119"/>
              <p:cNvSpPr>
                <a:spLocks noChangeArrowheads="1"/>
              </p:cNvSpPr>
              <p:nvPr/>
            </p:nvSpPr>
            <p:spPr bwMode="auto">
              <a:xfrm>
                <a:off x="3072" y="1056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36" name="Oval 120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37" name="Oval 121"/>
              <p:cNvSpPr>
                <a:spLocks noChangeArrowheads="1"/>
              </p:cNvSpPr>
              <p:nvPr/>
            </p:nvSpPr>
            <p:spPr bwMode="auto">
              <a:xfrm>
                <a:off x="3072" y="1632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38" name="Oval 122"/>
              <p:cNvSpPr>
                <a:spLocks noChangeArrowheads="1"/>
              </p:cNvSpPr>
              <p:nvPr/>
            </p:nvSpPr>
            <p:spPr bwMode="auto">
              <a:xfrm>
                <a:off x="3072" y="1920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39" name="Oval 123"/>
              <p:cNvSpPr>
                <a:spLocks noChangeArrowheads="1"/>
              </p:cNvSpPr>
              <p:nvPr/>
            </p:nvSpPr>
            <p:spPr bwMode="auto">
              <a:xfrm>
                <a:off x="3072" y="2208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4140" name="Oval 124"/>
              <p:cNvSpPr>
                <a:spLocks noChangeArrowheads="1"/>
              </p:cNvSpPr>
              <p:nvPr/>
            </p:nvSpPr>
            <p:spPr bwMode="auto">
              <a:xfrm>
                <a:off x="3072" y="2496"/>
                <a:ext cx="96" cy="96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4094" grpId="0"/>
      <p:bldP spid="14940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1801730" y="4251960"/>
            <a:ext cx="2209003" cy="752795"/>
            <a:chOff x="2370731" y="4216400"/>
            <a:chExt cx="3156481" cy="1286470"/>
          </a:xfrm>
        </p:grpSpPr>
        <p:sp>
          <p:nvSpPr>
            <p:cNvPr id="60" name="Right Triangle 59"/>
            <p:cNvSpPr/>
            <p:nvPr/>
          </p:nvSpPr>
          <p:spPr>
            <a:xfrm flipH="1">
              <a:off x="2654299" y="4216400"/>
              <a:ext cx="2824822" cy="1286470"/>
            </a:xfrm>
            <a:prstGeom prst="rtTriangle">
              <a:avLst/>
            </a:prstGeom>
            <a:noFill/>
            <a:ln w="5715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20330256">
              <a:off x="2370731" y="4456473"/>
              <a:ext cx="3156481" cy="473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/>
                  </a:solidFill>
                </a:rPr>
                <a:t>Rise of Merchant Switch Chips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7200" y="5139929"/>
            <a:ext cx="8229600" cy="95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2300" y="5136803"/>
            <a:ext cx="443787" cy="255556"/>
          </a:xfrm>
          <a:prstGeom prst="rect">
            <a:avLst/>
          </a:prstGeom>
          <a:noFill/>
        </p:spPr>
        <p:txBody>
          <a:bodyPr wrap="none" lIns="81635" tIns="40817" rIns="81635" bIns="40817" rtlCol="0">
            <a:spAutoFit/>
          </a:bodyPr>
          <a:lstStyle/>
          <a:p>
            <a:r>
              <a:rPr lang="en-US" sz="1125" dirty="0"/>
              <a:t>1994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559026" y="2747844"/>
            <a:ext cx="689612" cy="2388959"/>
            <a:chOff x="553899" y="2520792"/>
            <a:chExt cx="689612" cy="3185278"/>
          </a:xfrm>
        </p:grpSpPr>
        <p:sp>
          <p:nvSpPr>
            <p:cNvPr id="10" name="TextBox 9"/>
            <p:cNvSpPr txBox="1"/>
            <p:nvPr/>
          </p:nvSpPr>
          <p:spPr>
            <a:xfrm>
              <a:off x="553899" y="2520792"/>
              <a:ext cx="689612" cy="353943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/>
                  </a:solidFill>
                </a:rPr>
                <a:t>Linux v1</a:t>
              </a:r>
            </a:p>
          </p:txBody>
        </p:sp>
        <p:cxnSp>
          <p:nvCxnSpPr>
            <p:cNvPr id="16" name="Straight Arrow Connector 15"/>
            <p:cNvCxnSpPr>
              <a:stCxn id="10" idx="2"/>
              <a:endCxn id="14" idx="0"/>
            </p:cNvCxnSpPr>
            <p:nvPr/>
          </p:nvCxnSpPr>
          <p:spPr>
            <a:xfrm flipH="1">
              <a:off x="839067" y="2874735"/>
              <a:ext cx="59638" cy="28313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847397" y="1897035"/>
            <a:ext cx="2031325" cy="3510941"/>
            <a:chOff x="1350317" y="1378760"/>
            <a:chExt cx="2031325" cy="4681253"/>
          </a:xfrm>
        </p:grpSpPr>
        <p:sp>
          <p:nvSpPr>
            <p:cNvPr id="8" name="TextBox 7"/>
            <p:cNvSpPr txBox="1"/>
            <p:nvPr/>
          </p:nvSpPr>
          <p:spPr>
            <a:xfrm>
              <a:off x="1350317" y="1378760"/>
              <a:ext cx="2031325" cy="3539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>
                  <a:solidFill>
                    <a:schemeClr val="bg1"/>
                  </a:solidFill>
                </a:rPr>
                <a:t>IBM, Compaq, Dell run Linux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62028" y="5706070"/>
              <a:ext cx="46358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/>
                <a:t>1998</a:t>
              </a:r>
            </a:p>
          </p:txBody>
        </p:sp>
        <p:cxnSp>
          <p:nvCxnSpPr>
            <p:cNvPr id="18" name="Straight Arrow Connector 17"/>
            <p:cNvCxnSpPr>
              <a:stCxn id="8" idx="2"/>
              <a:endCxn id="9" idx="0"/>
            </p:cNvCxnSpPr>
            <p:nvPr/>
          </p:nvCxnSpPr>
          <p:spPr>
            <a:xfrm>
              <a:off x="2365980" y="1732703"/>
              <a:ext cx="27842" cy="39733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1135868" y="2753560"/>
            <a:ext cx="465192" cy="2654417"/>
            <a:chOff x="1387328" y="2520792"/>
            <a:chExt cx="465192" cy="3539221"/>
          </a:xfrm>
        </p:grpSpPr>
        <p:sp>
          <p:nvSpPr>
            <p:cNvPr id="11" name="TextBox 10"/>
            <p:cNvSpPr txBox="1"/>
            <p:nvPr/>
          </p:nvSpPr>
          <p:spPr>
            <a:xfrm>
              <a:off x="1464430" y="2520792"/>
              <a:ext cx="324128" cy="353943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/>
                  </a:solidFill>
                </a:rPr>
                <a:t>v2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7328" y="5706070"/>
              <a:ext cx="46519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/>
                <a:t>1996</a:t>
              </a:r>
            </a:p>
          </p:txBody>
        </p:sp>
        <p:cxnSp>
          <p:nvCxnSpPr>
            <p:cNvPr id="20" name="Straight Arrow Connector 19"/>
            <p:cNvCxnSpPr>
              <a:stCxn id="11" idx="2"/>
              <a:endCxn id="19" idx="0"/>
            </p:cNvCxnSpPr>
            <p:nvPr/>
          </p:nvCxnSpPr>
          <p:spPr>
            <a:xfrm flipH="1">
              <a:off x="1619924" y="2874734"/>
              <a:ext cx="6570" cy="28313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5178113" y="1128423"/>
            <a:ext cx="1526380" cy="4285469"/>
            <a:chOff x="6449440" y="605443"/>
            <a:chExt cx="1526381" cy="5674650"/>
          </a:xfrm>
          <a:solidFill>
            <a:schemeClr val="accent2"/>
          </a:solidFill>
        </p:grpSpPr>
        <p:sp>
          <p:nvSpPr>
            <p:cNvPr id="13" name="TextBox 12"/>
            <p:cNvSpPr txBox="1"/>
            <p:nvPr/>
          </p:nvSpPr>
          <p:spPr>
            <a:xfrm>
              <a:off x="6449440" y="605443"/>
              <a:ext cx="1526381" cy="149773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>
                  <a:solidFill>
                    <a:schemeClr val="bg1"/>
                  </a:solidFill>
                </a:rPr>
                <a:t>Android/Linux</a:t>
              </a:r>
            </a:p>
            <a:p>
              <a:pPr algn="ctr"/>
              <a:r>
                <a:rPr lang="en-US" sz="1125" dirty="0">
                  <a:solidFill>
                    <a:schemeClr val="bg1"/>
                  </a:solidFill>
                </a:rPr>
                <a:t>3/4 new smartphones</a:t>
              </a:r>
            </a:p>
            <a:p>
              <a:pPr algn="ctr"/>
              <a:r>
                <a:rPr lang="en-US" sz="1125" dirty="0">
                  <a:solidFill>
                    <a:schemeClr val="bg1"/>
                  </a:solidFill>
                </a:rPr>
                <a:t>2/3 servers</a:t>
              </a:r>
            </a:p>
            <a:p>
              <a:pPr algn="ctr"/>
              <a:r>
                <a:rPr lang="en-US" sz="1125" dirty="0">
                  <a:solidFill>
                    <a:schemeClr val="bg1"/>
                  </a:solidFill>
                </a:rPr>
                <a:t>2/3 websites</a:t>
              </a:r>
            </a:p>
            <a:p>
              <a:pPr algn="ctr"/>
              <a:r>
                <a:rPr lang="en-US" sz="1125" dirty="0">
                  <a:solidFill>
                    <a:schemeClr val="bg1"/>
                  </a:solidFill>
                </a:rPr>
                <a:t>2/3 mainframes</a:t>
              </a:r>
            </a:p>
            <a:p>
              <a:pPr algn="ctr"/>
              <a:r>
                <a:rPr lang="en-US" sz="1125" dirty="0">
                  <a:solidFill>
                    <a:schemeClr val="bg1"/>
                  </a:solidFill>
                </a:rPr>
                <a:t>99% supercomputers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10200" y="5928585"/>
              <a:ext cx="442750" cy="3515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25" dirty="0"/>
                <a:t>2013</a:t>
              </a:r>
            </a:p>
          </p:txBody>
        </p:sp>
        <p:cxnSp>
          <p:nvCxnSpPr>
            <p:cNvPr id="31" name="Straight Arrow Connector 30"/>
            <p:cNvCxnSpPr>
              <a:stCxn id="13" idx="2"/>
              <a:endCxn id="30" idx="0"/>
            </p:cNvCxnSpPr>
            <p:nvPr/>
          </p:nvCxnSpPr>
          <p:spPr>
            <a:xfrm>
              <a:off x="7212631" y="2103173"/>
              <a:ext cx="18945" cy="3825412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4626073" y="3446982"/>
            <a:ext cx="574196" cy="1955282"/>
            <a:chOff x="5403306" y="3452972"/>
            <a:chExt cx="574195" cy="2607041"/>
          </a:xfrm>
        </p:grpSpPr>
        <p:sp>
          <p:nvSpPr>
            <p:cNvPr id="25" name="TextBox 24"/>
            <p:cNvSpPr txBox="1"/>
            <p:nvPr/>
          </p:nvSpPr>
          <p:spPr>
            <a:xfrm>
              <a:off x="5482916" y="5706070"/>
              <a:ext cx="42190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/>
                <a:t>2011</a:t>
              </a:r>
            </a:p>
          </p:txBody>
        </p:sp>
        <p:cxnSp>
          <p:nvCxnSpPr>
            <p:cNvPr id="26" name="Straight Arrow Connector 25"/>
            <p:cNvCxnSpPr>
              <a:cxnSpLocks/>
              <a:stCxn id="54" idx="2"/>
              <a:endCxn id="25" idx="0"/>
            </p:cNvCxnSpPr>
            <p:nvPr/>
          </p:nvCxnSpPr>
          <p:spPr>
            <a:xfrm>
              <a:off x="5690404" y="4037748"/>
              <a:ext cx="3467" cy="1668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403306" y="3452972"/>
              <a:ext cx="574195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/>
                <a:t>OCP</a:t>
              </a:r>
            </a:p>
            <a:p>
              <a:pPr algn="ctr"/>
              <a:r>
                <a:rPr lang="en-US" sz="1125" dirty="0"/>
                <a:t>Server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633563" y="3469840"/>
            <a:ext cx="586455" cy="4286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OCP</a:t>
            </a:r>
          </a:p>
          <a:p>
            <a:pPr algn="ctr"/>
            <a:r>
              <a:rPr lang="en-US" sz="1125" dirty="0"/>
              <a:t>Switch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66428" y="3954588"/>
            <a:ext cx="520731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ONIE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688924" y="4227986"/>
            <a:ext cx="469436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ODL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3320426" y="2531744"/>
            <a:ext cx="1406154" cy="2870518"/>
            <a:chOff x="3669048" y="2232658"/>
            <a:chExt cx="1406154" cy="3827355"/>
          </a:xfrm>
        </p:grpSpPr>
        <p:sp>
          <p:nvSpPr>
            <p:cNvPr id="65" name="TextBox 64"/>
            <p:cNvSpPr txBox="1"/>
            <p:nvPr/>
          </p:nvSpPr>
          <p:spPr>
            <a:xfrm>
              <a:off x="3669048" y="2232658"/>
              <a:ext cx="1406154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/>
                <a:t>1</a:t>
              </a:r>
              <a:r>
                <a:rPr lang="en-US" sz="1125" baseline="30000" dirty="0"/>
                <a:t>st</a:t>
              </a:r>
              <a:r>
                <a:rPr lang="en-US" sz="1125" dirty="0"/>
                <a:t> MSDC with</a:t>
              </a:r>
              <a:br>
                <a:rPr lang="en-US" sz="1125" dirty="0"/>
              </a:br>
              <a:r>
                <a:rPr lang="en-US" sz="1125" dirty="0"/>
                <a:t>switch chip + Linux</a:t>
              </a:r>
            </a:p>
          </p:txBody>
        </p:sp>
        <p:cxnSp>
          <p:nvCxnSpPr>
            <p:cNvPr id="66" name="Straight Arrow Connector 65"/>
            <p:cNvCxnSpPr>
              <a:cxnSpLocks/>
              <a:stCxn id="65" idx="2"/>
              <a:endCxn id="70" idx="0"/>
            </p:cNvCxnSpPr>
            <p:nvPr/>
          </p:nvCxnSpPr>
          <p:spPr>
            <a:xfrm>
              <a:off x="4372125" y="2817434"/>
              <a:ext cx="32627" cy="28886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161737" y="5706070"/>
              <a:ext cx="4860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/>
                <a:t>2008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711877" y="2994858"/>
            <a:ext cx="1422184" cy="2418833"/>
            <a:chOff x="5735814" y="2834904"/>
            <a:chExt cx="1422184" cy="3225109"/>
          </a:xfrm>
        </p:grpSpPr>
        <p:sp>
          <p:nvSpPr>
            <p:cNvPr id="71" name="TextBox 70"/>
            <p:cNvSpPr txBox="1"/>
            <p:nvPr/>
          </p:nvSpPr>
          <p:spPr>
            <a:xfrm>
              <a:off x="5735814" y="2834904"/>
              <a:ext cx="1422184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/>
                <a:t>1</a:t>
              </a:r>
              <a:r>
                <a:rPr lang="en-US" sz="1125" baseline="30000" dirty="0"/>
                <a:t>st</a:t>
              </a:r>
              <a:r>
                <a:rPr lang="en-US" sz="1125" dirty="0"/>
                <a:t> WAN with</a:t>
              </a:r>
            </a:p>
            <a:p>
              <a:pPr algn="ctr"/>
              <a:r>
                <a:rPr lang="en-US" sz="1125" dirty="0"/>
                <a:t>Switch chip + Linux</a:t>
              </a:r>
            </a:p>
          </p:txBody>
        </p:sp>
        <p:cxnSp>
          <p:nvCxnSpPr>
            <p:cNvPr id="72" name="Straight Arrow Connector 71"/>
            <p:cNvCxnSpPr>
              <a:stCxn id="71" idx="2"/>
              <a:endCxn id="76" idx="0"/>
            </p:cNvCxnSpPr>
            <p:nvPr/>
          </p:nvCxnSpPr>
          <p:spPr>
            <a:xfrm>
              <a:off x="6446906" y="3419680"/>
              <a:ext cx="19821" cy="228639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6242948" y="5706070"/>
              <a:ext cx="447558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25" dirty="0"/>
                <a:t>2012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6421974" y="5150538"/>
            <a:ext cx="426154" cy="255556"/>
          </a:xfrm>
          <a:prstGeom prst="rect">
            <a:avLst/>
          </a:prstGeom>
          <a:noFill/>
        </p:spPr>
        <p:txBody>
          <a:bodyPr wrap="none" lIns="81635" tIns="40817" rIns="81635" bIns="40817" rtlCol="0">
            <a:spAutoFit/>
          </a:bodyPr>
          <a:lstStyle/>
          <a:p>
            <a:r>
              <a:rPr lang="en-US" sz="1125" dirty="0"/>
              <a:t>2015</a:t>
            </a:r>
          </a:p>
        </p:txBody>
      </p:sp>
      <p:cxnSp>
        <p:nvCxnSpPr>
          <p:cNvPr id="86" name="Straight Arrow Connector 85"/>
          <p:cNvCxnSpPr>
            <a:stCxn id="78" idx="2"/>
            <a:endCxn id="80" idx="0"/>
          </p:cNvCxnSpPr>
          <p:nvPr/>
        </p:nvCxnSpPr>
        <p:spPr>
          <a:xfrm flipH="1">
            <a:off x="6635051" y="3406976"/>
            <a:ext cx="13584" cy="1743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27010" y="3950214"/>
            <a:ext cx="467832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ONL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372509" y="4232821"/>
            <a:ext cx="576837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ONOS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280649" y="4515534"/>
            <a:ext cx="794845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 err="1"/>
              <a:t>OpenNFV</a:t>
            </a:r>
            <a:endParaRPr lang="en-US" sz="1125" dirty="0"/>
          </a:p>
        </p:txBody>
      </p:sp>
      <p:sp>
        <p:nvSpPr>
          <p:cNvPr id="91" name="TextBox 90"/>
          <p:cNvSpPr txBox="1"/>
          <p:nvPr/>
        </p:nvSpPr>
        <p:spPr>
          <a:xfrm>
            <a:off x="1141244" y="2186406"/>
            <a:ext cx="1450474" cy="255556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Google incorporated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4201314" y="3267909"/>
            <a:ext cx="475603" cy="2134355"/>
            <a:chOff x="4811381" y="3214210"/>
            <a:chExt cx="475603" cy="2845802"/>
          </a:xfrm>
        </p:grpSpPr>
        <p:sp>
          <p:nvSpPr>
            <p:cNvPr id="93" name="TextBox 92"/>
            <p:cNvSpPr txBox="1"/>
            <p:nvPr/>
          </p:nvSpPr>
          <p:spPr>
            <a:xfrm>
              <a:off x="4811381" y="4028501"/>
              <a:ext cx="470000" cy="353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/>
                <a:t>OVS</a:t>
              </a:r>
            </a:p>
          </p:txBody>
        </p:sp>
        <p:cxnSp>
          <p:nvCxnSpPr>
            <p:cNvPr id="94" name="Straight Arrow Connector 93"/>
            <p:cNvCxnSpPr>
              <a:stCxn id="93" idx="2"/>
              <a:endCxn id="97" idx="0"/>
            </p:cNvCxnSpPr>
            <p:nvPr/>
          </p:nvCxnSpPr>
          <p:spPr>
            <a:xfrm>
              <a:off x="5046381" y="4382443"/>
              <a:ext cx="11506" cy="13236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4830902" y="5706070"/>
              <a:ext cx="453970" cy="353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/>
                <a:t>2010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16984" y="3214210"/>
              <a:ext cx="470000" cy="815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/>
                <a:t>NEC</a:t>
              </a:r>
            </a:p>
            <a:p>
              <a:pPr algn="ctr"/>
              <a:r>
                <a:rPr lang="en-US" sz="1125" dirty="0"/>
                <a:t>+</a:t>
              </a:r>
            </a:p>
            <a:p>
              <a:pPr algn="ctr"/>
              <a:r>
                <a:rPr lang="en-US" sz="1125" dirty="0"/>
                <a:t>HP</a:t>
              </a: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713728" y="2528377"/>
            <a:ext cx="1655657" cy="4286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r>
              <a:rPr lang="en-US" sz="1125" dirty="0"/>
              <a:t># Virtual Ethernet ports</a:t>
            </a:r>
          </a:p>
          <a:p>
            <a:r>
              <a:rPr lang="en-US" sz="1125" dirty="0"/>
              <a:t>&gt;  # Physical ports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50649" y="3152299"/>
            <a:ext cx="568821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ONAP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202110" y="5129337"/>
            <a:ext cx="435772" cy="255556"/>
          </a:xfrm>
          <a:prstGeom prst="rect">
            <a:avLst/>
          </a:prstGeom>
          <a:noFill/>
        </p:spPr>
        <p:txBody>
          <a:bodyPr wrap="none" lIns="81635" tIns="40817" rIns="81635" bIns="40817" rtlCol="0">
            <a:spAutoFit/>
          </a:bodyPr>
          <a:lstStyle/>
          <a:p>
            <a:r>
              <a:rPr lang="en-US" sz="1125" dirty="0"/>
              <a:t>2016</a:t>
            </a:r>
          </a:p>
        </p:txBody>
      </p:sp>
      <p:cxnSp>
        <p:nvCxnSpPr>
          <p:cNvPr id="73" name="Straight Arrow Connector 72"/>
          <p:cNvCxnSpPr>
            <a:stCxn id="67" idx="2"/>
            <a:endCxn id="69" idx="0"/>
          </p:cNvCxnSpPr>
          <p:nvPr/>
        </p:nvCxnSpPr>
        <p:spPr>
          <a:xfrm flipH="1">
            <a:off x="7419996" y="3407855"/>
            <a:ext cx="15064" cy="1721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152724" y="3790583"/>
            <a:ext cx="586455" cy="6018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HP</a:t>
            </a:r>
          </a:p>
          <a:p>
            <a:pPr algn="ctr"/>
            <a:r>
              <a:rPr lang="en-US" sz="1125" dirty="0"/>
              <a:t>Open</a:t>
            </a:r>
          </a:p>
          <a:p>
            <a:pPr algn="ctr"/>
            <a:r>
              <a:rPr lang="en-US" sz="1125" dirty="0"/>
              <a:t>Switch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06703" y="3151420"/>
            <a:ext cx="483863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/>
              <a:t>OVN</a:t>
            </a:r>
            <a:endParaRPr lang="en-US" sz="1125" dirty="0"/>
          </a:p>
        </p:txBody>
      </p:sp>
      <p:sp>
        <p:nvSpPr>
          <p:cNvPr id="68" name="TextBox 67"/>
          <p:cNvSpPr txBox="1"/>
          <p:nvPr/>
        </p:nvSpPr>
        <p:spPr>
          <a:xfrm>
            <a:off x="7155274" y="3479343"/>
            <a:ext cx="596073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 err="1"/>
              <a:t>SONiC</a:t>
            </a:r>
            <a:endParaRPr lang="en-US" sz="1125" dirty="0"/>
          </a:p>
        </p:txBody>
      </p:sp>
      <p:sp>
        <p:nvSpPr>
          <p:cNvPr id="57" name="TextBox 56"/>
          <p:cNvSpPr txBox="1"/>
          <p:nvPr/>
        </p:nvSpPr>
        <p:spPr>
          <a:xfrm>
            <a:off x="6363796" y="3466093"/>
            <a:ext cx="605691" cy="4286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OCP</a:t>
            </a:r>
          </a:p>
          <a:p>
            <a:pPr algn="ctr"/>
            <a:r>
              <a:rPr lang="en-US" sz="1125" dirty="0"/>
              <a:t>Wedge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1080C7A-A84F-EC41-8FBA-B726970222B8}"/>
              </a:ext>
            </a:extLst>
          </p:cNvPr>
          <p:cNvSpPr txBox="1"/>
          <p:nvPr/>
        </p:nvSpPr>
        <p:spPr>
          <a:xfrm>
            <a:off x="5615445" y="4516000"/>
            <a:ext cx="639356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FBOSS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9FF2D0A-7310-BA45-8AAC-93B01A8F11A0}"/>
              </a:ext>
            </a:extLst>
          </p:cNvPr>
          <p:cNvSpPr txBox="1"/>
          <p:nvPr/>
        </p:nvSpPr>
        <p:spPr>
          <a:xfrm>
            <a:off x="7863600" y="3013391"/>
            <a:ext cx="616911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 err="1"/>
              <a:t>dNOSS</a:t>
            </a:r>
            <a:endParaRPr lang="en-US" sz="1125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0BC997E-23BA-6049-8C7D-F1BD8C8CBD67}"/>
              </a:ext>
            </a:extLst>
          </p:cNvPr>
          <p:cNvSpPr txBox="1"/>
          <p:nvPr/>
        </p:nvSpPr>
        <p:spPr>
          <a:xfrm>
            <a:off x="7878629" y="5135052"/>
            <a:ext cx="562409" cy="255556"/>
          </a:xfrm>
          <a:prstGeom prst="rect">
            <a:avLst/>
          </a:prstGeom>
          <a:noFill/>
        </p:spPr>
        <p:txBody>
          <a:bodyPr wrap="none" lIns="81635" tIns="40817" rIns="81635" bIns="40817" rtlCol="0">
            <a:spAutoFit/>
          </a:bodyPr>
          <a:lstStyle/>
          <a:p>
            <a:r>
              <a:rPr lang="en-US" sz="1125" dirty="0"/>
              <a:t>2017/8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ACE50AB-33E7-3343-A3D8-4A4B2E1A90DF}"/>
              </a:ext>
            </a:extLst>
          </p:cNvPr>
          <p:cNvCxnSpPr>
            <a:stCxn id="82" idx="2"/>
            <a:endCxn id="83" idx="0"/>
          </p:cNvCxnSpPr>
          <p:nvPr/>
        </p:nvCxnSpPr>
        <p:spPr>
          <a:xfrm flipH="1">
            <a:off x="8159834" y="3268947"/>
            <a:ext cx="12222" cy="18661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2F073FD-AB7A-BC40-94FA-833D945440FE}"/>
              </a:ext>
            </a:extLst>
          </p:cNvPr>
          <p:cNvSpPr txBox="1"/>
          <p:nvPr/>
        </p:nvSpPr>
        <p:spPr>
          <a:xfrm>
            <a:off x="7836349" y="3342062"/>
            <a:ext cx="671413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Stratum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A68BD1E-B5EB-2E46-B816-91EA464D646B}"/>
              </a:ext>
            </a:extLst>
          </p:cNvPr>
          <p:cNvSpPr txBox="1"/>
          <p:nvPr/>
        </p:nvSpPr>
        <p:spPr>
          <a:xfrm>
            <a:off x="6348780" y="4811764"/>
            <a:ext cx="575234" cy="2555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CORD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4133BC2-34C7-3544-B2AB-9E401AC231F2}"/>
              </a:ext>
            </a:extLst>
          </p:cNvPr>
          <p:cNvSpPr txBox="1"/>
          <p:nvPr/>
        </p:nvSpPr>
        <p:spPr>
          <a:xfrm>
            <a:off x="7824071" y="3684180"/>
            <a:ext cx="706680" cy="4286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1635" tIns="40817" rIns="81635" bIns="40817" rtlCol="0">
            <a:spAutoFit/>
          </a:bodyPr>
          <a:lstStyle/>
          <a:p>
            <a:pPr algn="ctr"/>
            <a:r>
              <a:rPr lang="en-US" sz="1125" dirty="0"/>
              <a:t>P4</a:t>
            </a:r>
          </a:p>
          <a:p>
            <a:pPr algn="ctr"/>
            <a:r>
              <a:rPr lang="en-US" sz="1125" dirty="0"/>
              <a:t>Runtime</a:t>
            </a:r>
          </a:p>
        </p:txBody>
      </p:sp>
    </p:spTree>
    <p:extLst>
      <p:ext uri="{BB962C8B-B14F-4D97-AF65-F5344CB8AC3E}">
        <p14:creationId xmlns:p14="http://schemas.microsoft.com/office/powerpoint/2010/main" val="27134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2" grpId="0" animBg="1"/>
      <p:bldP spid="58" grpId="0" animBg="1"/>
      <p:bldP spid="63" grpId="0" animBg="1"/>
      <p:bldP spid="64" grpId="0" animBg="1"/>
      <p:bldP spid="91" grpId="0" animBg="1"/>
      <p:bldP spid="117" grpId="0" animBg="1"/>
      <p:bldP spid="67" grpId="0" animBg="1"/>
      <p:bldP spid="75" grpId="0" animBg="1"/>
      <p:bldP spid="78" grpId="0" animBg="1"/>
      <p:bldP spid="68" grpId="0" animBg="1"/>
      <p:bldP spid="57" grpId="0" animBg="1"/>
      <p:bldP spid="74" grpId="0" animBg="1"/>
      <p:bldP spid="82" grpId="0" animBg="1"/>
      <p:bldP spid="88" grpId="0" animBg="1"/>
      <p:bldP spid="89" grpId="0" animBg="1"/>
      <p:bldP spid="9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Maximal Matchings</a:t>
            </a:r>
          </a:p>
        </p:txBody>
      </p:sp>
      <p:sp>
        <p:nvSpPr>
          <p:cNvPr id="149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general, maximal matching is much simpler to implement, and has a much faster running time.</a:t>
            </a:r>
          </a:p>
          <a:p>
            <a:endParaRPr lang="en-US"/>
          </a:p>
          <a:p>
            <a:r>
              <a:rPr lang="en-US"/>
              <a:t>A maximal size matching is at least half the size of a maximum size matching. (Why?)</a:t>
            </a:r>
          </a:p>
          <a:p>
            <a:endParaRPr lang="en-US"/>
          </a:p>
          <a:p>
            <a:r>
              <a:rPr lang="en-US"/>
              <a:t>We’ll study the following algorithms:</a:t>
            </a:r>
          </a:p>
          <a:p>
            <a:pPr lvl="1"/>
            <a:r>
              <a:rPr lang="en-US"/>
              <a:t>Greedy LQF</a:t>
            </a:r>
          </a:p>
          <a:p>
            <a:pPr lvl="1"/>
            <a:r>
              <a:rPr lang="en-US"/>
              <a:t>WFA</a:t>
            </a:r>
          </a:p>
          <a:p>
            <a:pPr lvl="1"/>
            <a:r>
              <a:rPr lang="en-US"/>
              <a:t>PIM</a:t>
            </a:r>
          </a:p>
          <a:p>
            <a:pPr lvl="1"/>
            <a:r>
              <a:rPr lang="en-US"/>
              <a:t>iSLIP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BE6EE9-2914-485C-A7AD-87C76909B8F8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Greedy LQF</a:t>
            </a:r>
          </a:p>
        </p:txBody>
      </p:sp>
      <p:sp>
        <p:nvSpPr>
          <p:cNvPr id="149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Greedy LQF</a:t>
            </a:r>
            <a:r>
              <a:rPr lang="en-US" dirty="0"/>
              <a:t> (Greedy Longest Queue First) is defined as follows:</a:t>
            </a:r>
          </a:p>
          <a:p>
            <a:pPr lvl="1"/>
            <a:r>
              <a:rPr lang="en-US" dirty="0"/>
              <a:t>Pick the VOQ with the most number of packets (if there are ties, pick at random among the VOQs that are tied). Say it is VOQ(i</a:t>
            </a:r>
            <a:r>
              <a:rPr lang="en-US" baseline="-25000" dirty="0"/>
              <a:t>1</a:t>
            </a:r>
            <a:r>
              <a:rPr lang="en-US" dirty="0"/>
              <a:t>,j</a:t>
            </a:r>
            <a:r>
              <a:rPr lang="en-US" baseline="-25000" dirty="0"/>
              <a:t>1</a:t>
            </a:r>
            <a:r>
              <a:rPr lang="en-US" dirty="0"/>
              <a:t>). </a:t>
            </a:r>
          </a:p>
          <a:p>
            <a:pPr lvl="1"/>
            <a:r>
              <a:rPr lang="en-US" dirty="0"/>
              <a:t>Then, among all free VOQs, pick again the VOQ with the most number of packets (say VOQ(i</a:t>
            </a:r>
            <a:r>
              <a:rPr lang="en-US" baseline="-25000" dirty="0"/>
              <a:t>2</a:t>
            </a:r>
            <a:r>
              <a:rPr lang="en-US" dirty="0"/>
              <a:t>,j</a:t>
            </a:r>
            <a:r>
              <a:rPr lang="en-US" baseline="-25000" dirty="0"/>
              <a:t>2</a:t>
            </a:r>
            <a:r>
              <a:rPr lang="en-US" dirty="0"/>
              <a:t>), with i</a:t>
            </a:r>
            <a:r>
              <a:rPr lang="en-US" baseline="-25000" dirty="0"/>
              <a:t>2</a:t>
            </a:r>
            <a:r>
              <a:rPr lang="en-US" dirty="0"/>
              <a:t> ≠ i</a:t>
            </a:r>
            <a:r>
              <a:rPr lang="en-US" baseline="-25000" dirty="0"/>
              <a:t>1</a:t>
            </a:r>
            <a:r>
              <a:rPr lang="en-US" dirty="0"/>
              <a:t>, j</a:t>
            </a:r>
            <a:r>
              <a:rPr lang="en-US" baseline="-25000" dirty="0"/>
              <a:t>2</a:t>
            </a:r>
            <a:r>
              <a:rPr lang="en-US" dirty="0"/>
              <a:t> ≠ j</a:t>
            </a:r>
            <a:r>
              <a:rPr lang="en-US" baseline="-25000" dirty="0"/>
              <a:t>1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Continue likewise until the algorithm converges.</a:t>
            </a:r>
          </a:p>
          <a:p>
            <a:r>
              <a:rPr lang="en-US" dirty="0"/>
              <a:t>Greedy LQF is also called </a:t>
            </a:r>
            <a:r>
              <a:rPr lang="en-US" dirty="0" err="1"/>
              <a:t>iLQF</a:t>
            </a:r>
            <a:r>
              <a:rPr lang="en-US" dirty="0"/>
              <a:t> (iterative LQF) and Greedy Maximal Weight Matching.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FDD3C6-A45F-4513-9C05-FA1DC9C5412D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386402733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Greedy LQF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algorithm converges in at most N iterations. (Why?)</a:t>
            </a:r>
          </a:p>
          <a:p>
            <a:r>
              <a:rPr lang="en-US"/>
              <a:t>Greedy LQF results in a maximal size matching. (Why?)</a:t>
            </a:r>
          </a:p>
          <a:p>
            <a:r>
              <a:rPr lang="en-US"/>
              <a:t>Greedy LQF produces a matching that has at least half the size and half the weight of a maximum weight matching. (Why?)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AFE74C-738C-4F9B-BC22-62C251054B52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297532095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8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63D2AE-8591-4BD2-8FF3-7A9D09E7CECD}" type="slidenum">
              <a:rPr lang="en-US"/>
              <a:pPr/>
              <a:t>83</a:t>
            </a:fld>
            <a:endParaRPr lang="en-US"/>
          </a:p>
        </p:txBody>
      </p:sp>
      <p:sp>
        <p:nvSpPr>
          <p:cNvPr id="8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1828800" y="4114801"/>
            <a:ext cx="1905000" cy="609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11" name="Line 3"/>
          <p:cNvSpPr>
            <a:spLocks noChangeShapeType="1"/>
          </p:cNvSpPr>
          <p:nvPr/>
        </p:nvSpPr>
        <p:spPr bwMode="auto">
          <a:xfrm flipV="1">
            <a:off x="1828800" y="4114801"/>
            <a:ext cx="1905000" cy="609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12" name="Line 4"/>
          <p:cNvSpPr>
            <a:spLocks noChangeShapeType="1"/>
          </p:cNvSpPr>
          <p:nvPr/>
        </p:nvSpPr>
        <p:spPr bwMode="auto">
          <a:xfrm>
            <a:off x="1828800" y="4724401"/>
            <a:ext cx="1905000" cy="609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13" name="Line 5"/>
          <p:cNvSpPr>
            <a:spLocks noChangeShapeType="1"/>
          </p:cNvSpPr>
          <p:nvPr/>
        </p:nvSpPr>
        <p:spPr bwMode="auto">
          <a:xfrm>
            <a:off x="1828800" y="4724401"/>
            <a:ext cx="1905000" cy="1143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 flipV="1">
            <a:off x="1828800" y="4114801"/>
            <a:ext cx="190500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15" name="Line 7"/>
          <p:cNvSpPr>
            <a:spLocks noChangeShapeType="1"/>
          </p:cNvSpPr>
          <p:nvPr/>
        </p:nvSpPr>
        <p:spPr bwMode="auto">
          <a:xfrm>
            <a:off x="1828800" y="5334001"/>
            <a:ext cx="1828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16" name="Line 8"/>
          <p:cNvSpPr>
            <a:spLocks noChangeShapeType="1"/>
          </p:cNvSpPr>
          <p:nvPr/>
        </p:nvSpPr>
        <p:spPr bwMode="auto">
          <a:xfrm flipV="1">
            <a:off x="1828800" y="4724401"/>
            <a:ext cx="1828800" cy="1143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17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 Front Arbiter (WFA) </a:t>
            </a:r>
            <a:r>
              <a:rPr lang="en-US" sz="2400" b="0" dirty="0"/>
              <a:t>[</a:t>
            </a:r>
            <a:r>
              <a:rPr lang="en-US" sz="2400" b="0" dirty="0" err="1"/>
              <a:t>Tamir</a:t>
            </a:r>
            <a:r>
              <a:rPr lang="en-US" sz="2400" b="0" dirty="0"/>
              <a:t> and Chi, 1993]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24000" y="1682751"/>
            <a:ext cx="2362200" cy="1455738"/>
            <a:chOff x="2208" y="1632"/>
            <a:chExt cx="1488" cy="720"/>
          </a:xfrm>
        </p:grpSpPr>
        <p:sp>
          <p:nvSpPr>
            <p:cNvPr id="1502219" name="Line 11"/>
            <p:cNvSpPr>
              <a:spLocks noChangeShapeType="1"/>
            </p:cNvSpPr>
            <p:nvPr/>
          </p:nvSpPr>
          <p:spPr bwMode="auto">
            <a:xfrm>
              <a:off x="2208" y="163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2220" name="Line 12"/>
            <p:cNvSpPr>
              <a:spLocks noChangeShapeType="1"/>
            </p:cNvSpPr>
            <p:nvPr/>
          </p:nvSpPr>
          <p:spPr bwMode="auto">
            <a:xfrm>
              <a:off x="2208" y="187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2221" name="Line 13"/>
            <p:cNvSpPr>
              <a:spLocks noChangeShapeType="1"/>
            </p:cNvSpPr>
            <p:nvPr/>
          </p:nvSpPr>
          <p:spPr bwMode="auto">
            <a:xfrm>
              <a:off x="2208" y="211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2222" name="Line 14"/>
            <p:cNvSpPr>
              <a:spLocks noChangeShapeType="1"/>
            </p:cNvSpPr>
            <p:nvPr/>
          </p:nvSpPr>
          <p:spPr bwMode="auto">
            <a:xfrm>
              <a:off x="2208" y="235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-5400000">
            <a:off x="1638301" y="1592263"/>
            <a:ext cx="2133600" cy="1539875"/>
            <a:chOff x="2208" y="1632"/>
            <a:chExt cx="1488" cy="720"/>
          </a:xfrm>
        </p:grpSpPr>
        <p:sp>
          <p:nvSpPr>
            <p:cNvPr id="1502224" name="Line 16"/>
            <p:cNvSpPr>
              <a:spLocks noChangeShapeType="1"/>
            </p:cNvSpPr>
            <p:nvPr/>
          </p:nvSpPr>
          <p:spPr bwMode="auto">
            <a:xfrm>
              <a:off x="2208" y="163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2225" name="Line 17"/>
            <p:cNvSpPr>
              <a:spLocks noChangeShapeType="1"/>
            </p:cNvSpPr>
            <p:nvPr/>
          </p:nvSpPr>
          <p:spPr bwMode="auto">
            <a:xfrm>
              <a:off x="2208" y="187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2226" name="Line 18"/>
            <p:cNvSpPr>
              <a:spLocks noChangeShapeType="1"/>
            </p:cNvSpPr>
            <p:nvPr/>
          </p:nvSpPr>
          <p:spPr bwMode="auto">
            <a:xfrm>
              <a:off x="2208" y="211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2227" name="Line 19"/>
            <p:cNvSpPr>
              <a:spLocks noChangeShapeType="1"/>
            </p:cNvSpPr>
            <p:nvPr/>
          </p:nvSpPr>
          <p:spPr bwMode="auto">
            <a:xfrm>
              <a:off x="2208" y="235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2228" name="Oval 20"/>
          <p:cNvSpPr>
            <a:spLocks noChangeArrowheads="1"/>
          </p:cNvSpPr>
          <p:nvPr/>
        </p:nvSpPr>
        <p:spPr bwMode="auto">
          <a:xfrm>
            <a:off x="2924175" y="2119314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29" name="Oval 21"/>
          <p:cNvSpPr>
            <a:spLocks noChangeArrowheads="1"/>
          </p:cNvSpPr>
          <p:nvPr/>
        </p:nvSpPr>
        <p:spPr bwMode="auto">
          <a:xfrm>
            <a:off x="2405063" y="1638301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30" name="Oval 22"/>
          <p:cNvSpPr>
            <a:spLocks noChangeArrowheads="1"/>
          </p:cNvSpPr>
          <p:nvPr/>
        </p:nvSpPr>
        <p:spPr bwMode="auto">
          <a:xfrm>
            <a:off x="1885950" y="2619376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31" name="Oval 23"/>
          <p:cNvSpPr>
            <a:spLocks noChangeArrowheads="1"/>
          </p:cNvSpPr>
          <p:nvPr/>
        </p:nvSpPr>
        <p:spPr bwMode="auto">
          <a:xfrm>
            <a:off x="1890713" y="2124076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32" name="Oval 24"/>
          <p:cNvSpPr>
            <a:spLocks noChangeArrowheads="1"/>
          </p:cNvSpPr>
          <p:nvPr/>
        </p:nvSpPr>
        <p:spPr bwMode="auto">
          <a:xfrm>
            <a:off x="3429000" y="2133601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33" name="Oval 25"/>
          <p:cNvSpPr>
            <a:spLocks noChangeArrowheads="1"/>
          </p:cNvSpPr>
          <p:nvPr/>
        </p:nvSpPr>
        <p:spPr bwMode="auto">
          <a:xfrm>
            <a:off x="2919413" y="2609851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34" name="Oval 26"/>
          <p:cNvSpPr>
            <a:spLocks noChangeArrowheads="1"/>
          </p:cNvSpPr>
          <p:nvPr/>
        </p:nvSpPr>
        <p:spPr bwMode="auto">
          <a:xfrm>
            <a:off x="2405063" y="3095626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35" name="Text Box 27"/>
          <p:cNvSpPr txBox="1">
            <a:spLocks noChangeArrowheads="1"/>
          </p:cNvSpPr>
          <p:nvPr/>
        </p:nvSpPr>
        <p:spPr bwMode="auto">
          <a:xfrm>
            <a:off x="1962150" y="3302001"/>
            <a:ext cx="150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Calibri" pitchFamily="34" charset="0"/>
              </a:rPr>
              <a:t>Requests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038725" y="1295401"/>
            <a:ext cx="2362200" cy="2133600"/>
            <a:chOff x="2400" y="1440"/>
            <a:chExt cx="1104" cy="1056"/>
          </a:xfrm>
        </p:grpSpPr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2400" y="1632"/>
              <a:ext cx="1104" cy="720"/>
              <a:chOff x="2208" y="1632"/>
              <a:chExt cx="1488" cy="720"/>
            </a:xfrm>
          </p:grpSpPr>
          <p:sp>
            <p:nvSpPr>
              <p:cNvPr id="1502238" name="Line 30"/>
              <p:cNvSpPr>
                <a:spLocks noChangeShapeType="1"/>
              </p:cNvSpPr>
              <p:nvPr/>
            </p:nvSpPr>
            <p:spPr bwMode="auto">
              <a:xfrm>
                <a:off x="2208" y="163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2239" name="Line 31"/>
              <p:cNvSpPr>
                <a:spLocks noChangeShapeType="1"/>
              </p:cNvSpPr>
              <p:nvPr/>
            </p:nvSpPr>
            <p:spPr bwMode="auto">
              <a:xfrm>
                <a:off x="2208" y="187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2240" name="Line 32"/>
              <p:cNvSpPr>
                <a:spLocks noChangeShapeType="1"/>
              </p:cNvSpPr>
              <p:nvPr/>
            </p:nvSpPr>
            <p:spPr bwMode="auto">
              <a:xfrm>
                <a:off x="2208" y="211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2241" name="Line 33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 rot="-5400000">
              <a:off x="2424" y="1608"/>
              <a:ext cx="1056" cy="720"/>
              <a:chOff x="2208" y="1632"/>
              <a:chExt cx="1488" cy="720"/>
            </a:xfrm>
          </p:grpSpPr>
          <p:sp>
            <p:nvSpPr>
              <p:cNvPr id="1502243" name="Line 35"/>
              <p:cNvSpPr>
                <a:spLocks noChangeShapeType="1"/>
              </p:cNvSpPr>
              <p:nvPr/>
            </p:nvSpPr>
            <p:spPr bwMode="auto">
              <a:xfrm>
                <a:off x="2208" y="163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2244" name="Line 36"/>
              <p:cNvSpPr>
                <a:spLocks noChangeShapeType="1"/>
              </p:cNvSpPr>
              <p:nvPr/>
            </p:nvSpPr>
            <p:spPr bwMode="auto">
              <a:xfrm>
                <a:off x="2208" y="187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2245" name="Line 37"/>
              <p:cNvSpPr>
                <a:spLocks noChangeShapeType="1"/>
              </p:cNvSpPr>
              <p:nvPr/>
            </p:nvSpPr>
            <p:spPr bwMode="auto">
              <a:xfrm>
                <a:off x="2208" y="211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2246" name="Line 38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02247" name="Oval 39"/>
          <p:cNvSpPr>
            <a:spLocks noChangeArrowheads="1"/>
          </p:cNvSpPr>
          <p:nvPr/>
        </p:nvSpPr>
        <p:spPr bwMode="auto">
          <a:xfrm>
            <a:off x="6438900" y="2119314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48" name="Oval 40"/>
          <p:cNvSpPr>
            <a:spLocks noChangeArrowheads="1"/>
          </p:cNvSpPr>
          <p:nvPr/>
        </p:nvSpPr>
        <p:spPr bwMode="auto">
          <a:xfrm>
            <a:off x="5919788" y="1638301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49" name="Oval 41"/>
          <p:cNvSpPr>
            <a:spLocks noChangeArrowheads="1"/>
          </p:cNvSpPr>
          <p:nvPr/>
        </p:nvSpPr>
        <p:spPr bwMode="auto">
          <a:xfrm>
            <a:off x="5400675" y="2619376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50" name="Oval 42"/>
          <p:cNvSpPr>
            <a:spLocks noChangeArrowheads="1"/>
          </p:cNvSpPr>
          <p:nvPr/>
        </p:nvSpPr>
        <p:spPr bwMode="auto">
          <a:xfrm>
            <a:off x="5405438" y="2124076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51" name="Oval 43"/>
          <p:cNvSpPr>
            <a:spLocks noChangeArrowheads="1"/>
          </p:cNvSpPr>
          <p:nvPr/>
        </p:nvSpPr>
        <p:spPr bwMode="auto">
          <a:xfrm>
            <a:off x="6943725" y="2133601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52" name="Oval 44"/>
          <p:cNvSpPr>
            <a:spLocks noChangeArrowheads="1"/>
          </p:cNvSpPr>
          <p:nvPr/>
        </p:nvSpPr>
        <p:spPr bwMode="auto">
          <a:xfrm>
            <a:off x="6434138" y="2609851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53" name="Oval 45"/>
          <p:cNvSpPr>
            <a:spLocks noChangeArrowheads="1"/>
          </p:cNvSpPr>
          <p:nvPr/>
        </p:nvSpPr>
        <p:spPr bwMode="auto">
          <a:xfrm>
            <a:off x="5919788" y="3095626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54" name="Line 46"/>
          <p:cNvSpPr>
            <a:spLocks noChangeShapeType="1"/>
          </p:cNvSpPr>
          <p:nvPr/>
        </p:nvSpPr>
        <p:spPr bwMode="auto">
          <a:xfrm>
            <a:off x="3943350" y="2438401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55" name="Text Box 47"/>
          <p:cNvSpPr txBox="1">
            <a:spLocks noChangeArrowheads="1"/>
          </p:cNvSpPr>
          <p:nvPr/>
        </p:nvSpPr>
        <p:spPr bwMode="auto">
          <a:xfrm>
            <a:off x="5715000" y="3302001"/>
            <a:ext cx="1116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Calibri" pitchFamily="34" charset="0"/>
              </a:rPr>
              <a:t>Match</a:t>
            </a:r>
          </a:p>
        </p:txBody>
      </p:sp>
      <p:sp>
        <p:nvSpPr>
          <p:cNvPr id="1502256" name="Rectangle 48"/>
          <p:cNvSpPr>
            <a:spLocks noChangeArrowheads="1"/>
          </p:cNvSpPr>
          <p:nvPr/>
        </p:nvSpPr>
        <p:spPr bwMode="auto">
          <a:xfrm>
            <a:off x="1381125" y="3922714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57" name="Rectangle 49"/>
          <p:cNvSpPr>
            <a:spLocks noChangeArrowheads="1"/>
          </p:cNvSpPr>
          <p:nvPr/>
        </p:nvSpPr>
        <p:spPr bwMode="auto">
          <a:xfrm>
            <a:off x="1381125" y="4494214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58" name="Rectangle 50"/>
          <p:cNvSpPr>
            <a:spLocks noChangeArrowheads="1"/>
          </p:cNvSpPr>
          <p:nvPr/>
        </p:nvSpPr>
        <p:spPr bwMode="auto">
          <a:xfrm>
            <a:off x="1381125" y="5067301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59" name="Rectangle 51"/>
          <p:cNvSpPr>
            <a:spLocks noChangeArrowheads="1"/>
          </p:cNvSpPr>
          <p:nvPr/>
        </p:nvSpPr>
        <p:spPr bwMode="auto">
          <a:xfrm>
            <a:off x="1381125" y="5702301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60" name="Rectangle 52"/>
          <p:cNvSpPr>
            <a:spLocks noChangeArrowheads="1"/>
          </p:cNvSpPr>
          <p:nvPr/>
        </p:nvSpPr>
        <p:spPr bwMode="auto">
          <a:xfrm>
            <a:off x="3956050" y="3897314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61" name="Rectangle 53"/>
          <p:cNvSpPr>
            <a:spLocks noChangeArrowheads="1"/>
          </p:cNvSpPr>
          <p:nvPr/>
        </p:nvSpPr>
        <p:spPr bwMode="auto">
          <a:xfrm>
            <a:off x="3956050" y="4470401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62" name="Rectangle 54"/>
          <p:cNvSpPr>
            <a:spLocks noChangeArrowheads="1"/>
          </p:cNvSpPr>
          <p:nvPr/>
        </p:nvSpPr>
        <p:spPr bwMode="auto">
          <a:xfrm>
            <a:off x="3956050" y="5041901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63" name="Rectangle 55"/>
          <p:cNvSpPr>
            <a:spLocks noChangeArrowheads="1"/>
          </p:cNvSpPr>
          <p:nvPr/>
        </p:nvSpPr>
        <p:spPr bwMode="auto">
          <a:xfrm>
            <a:off x="3956050" y="5664201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64" name="Oval 56"/>
          <p:cNvSpPr>
            <a:spLocks noChangeArrowheads="1"/>
          </p:cNvSpPr>
          <p:nvPr/>
        </p:nvSpPr>
        <p:spPr bwMode="auto">
          <a:xfrm>
            <a:off x="1752600" y="4038601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65" name="Oval 57"/>
          <p:cNvSpPr>
            <a:spLocks noChangeArrowheads="1"/>
          </p:cNvSpPr>
          <p:nvPr/>
        </p:nvSpPr>
        <p:spPr bwMode="auto">
          <a:xfrm>
            <a:off x="1752600" y="4608514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66" name="Oval 58"/>
          <p:cNvSpPr>
            <a:spLocks noChangeArrowheads="1"/>
          </p:cNvSpPr>
          <p:nvPr/>
        </p:nvSpPr>
        <p:spPr bwMode="auto">
          <a:xfrm>
            <a:off x="1752600" y="5233989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67" name="Oval 59"/>
          <p:cNvSpPr>
            <a:spLocks noChangeArrowheads="1"/>
          </p:cNvSpPr>
          <p:nvPr/>
        </p:nvSpPr>
        <p:spPr bwMode="auto">
          <a:xfrm>
            <a:off x="1752600" y="5807076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68" name="Oval 60"/>
          <p:cNvSpPr>
            <a:spLocks noChangeArrowheads="1"/>
          </p:cNvSpPr>
          <p:nvPr/>
        </p:nvSpPr>
        <p:spPr bwMode="auto">
          <a:xfrm>
            <a:off x="3657600" y="4038601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69" name="Oval 61"/>
          <p:cNvSpPr>
            <a:spLocks noChangeArrowheads="1"/>
          </p:cNvSpPr>
          <p:nvPr/>
        </p:nvSpPr>
        <p:spPr bwMode="auto">
          <a:xfrm>
            <a:off x="3657600" y="4608514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70" name="Oval 62"/>
          <p:cNvSpPr>
            <a:spLocks noChangeArrowheads="1"/>
          </p:cNvSpPr>
          <p:nvPr/>
        </p:nvSpPr>
        <p:spPr bwMode="auto">
          <a:xfrm>
            <a:off x="3657600" y="5233989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71" name="Oval 63"/>
          <p:cNvSpPr>
            <a:spLocks noChangeArrowheads="1"/>
          </p:cNvSpPr>
          <p:nvPr/>
        </p:nvSpPr>
        <p:spPr bwMode="auto">
          <a:xfrm>
            <a:off x="3657600" y="5807076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72" name="Line 64"/>
          <p:cNvSpPr>
            <a:spLocks noChangeShapeType="1"/>
          </p:cNvSpPr>
          <p:nvPr/>
        </p:nvSpPr>
        <p:spPr bwMode="auto">
          <a:xfrm>
            <a:off x="5353050" y="4087814"/>
            <a:ext cx="1905000" cy="609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73" name="Line 65"/>
          <p:cNvSpPr>
            <a:spLocks noChangeShapeType="1"/>
          </p:cNvSpPr>
          <p:nvPr/>
        </p:nvSpPr>
        <p:spPr bwMode="auto">
          <a:xfrm flipV="1">
            <a:off x="5353050" y="4087814"/>
            <a:ext cx="1905000" cy="609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74" name="Line 66"/>
          <p:cNvSpPr>
            <a:spLocks noChangeShapeType="1"/>
          </p:cNvSpPr>
          <p:nvPr/>
        </p:nvSpPr>
        <p:spPr bwMode="auto">
          <a:xfrm>
            <a:off x="5353050" y="5307014"/>
            <a:ext cx="1828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75" name="Rectangle 67"/>
          <p:cNvSpPr>
            <a:spLocks noChangeArrowheads="1"/>
          </p:cNvSpPr>
          <p:nvPr/>
        </p:nvSpPr>
        <p:spPr bwMode="auto">
          <a:xfrm>
            <a:off x="4914900" y="3867151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76" name="Rectangle 68"/>
          <p:cNvSpPr>
            <a:spLocks noChangeArrowheads="1"/>
          </p:cNvSpPr>
          <p:nvPr/>
        </p:nvSpPr>
        <p:spPr bwMode="auto">
          <a:xfrm>
            <a:off x="4914900" y="4438651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77" name="Rectangle 69"/>
          <p:cNvSpPr>
            <a:spLocks noChangeArrowheads="1"/>
          </p:cNvSpPr>
          <p:nvPr/>
        </p:nvSpPr>
        <p:spPr bwMode="auto">
          <a:xfrm>
            <a:off x="4914900" y="5011739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78" name="Rectangle 70"/>
          <p:cNvSpPr>
            <a:spLocks noChangeArrowheads="1"/>
          </p:cNvSpPr>
          <p:nvPr/>
        </p:nvSpPr>
        <p:spPr bwMode="auto">
          <a:xfrm>
            <a:off x="4914900" y="5646739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79" name="Rectangle 71"/>
          <p:cNvSpPr>
            <a:spLocks noChangeArrowheads="1"/>
          </p:cNvSpPr>
          <p:nvPr/>
        </p:nvSpPr>
        <p:spPr bwMode="auto">
          <a:xfrm>
            <a:off x="7480300" y="3860801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80" name="Rectangle 72"/>
          <p:cNvSpPr>
            <a:spLocks noChangeArrowheads="1"/>
          </p:cNvSpPr>
          <p:nvPr/>
        </p:nvSpPr>
        <p:spPr bwMode="auto">
          <a:xfrm>
            <a:off x="7480300" y="4433889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81" name="Rectangle 73"/>
          <p:cNvSpPr>
            <a:spLocks noChangeArrowheads="1"/>
          </p:cNvSpPr>
          <p:nvPr/>
        </p:nvSpPr>
        <p:spPr bwMode="auto">
          <a:xfrm>
            <a:off x="7480300" y="5005389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82" name="Rectangle 74"/>
          <p:cNvSpPr>
            <a:spLocks noChangeArrowheads="1"/>
          </p:cNvSpPr>
          <p:nvPr/>
        </p:nvSpPr>
        <p:spPr bwMode="auto">
          <a:xfrm>
            <a:off x="7480300" y="5627689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02283" name="Oval 75"/>
          <p:cNvSpPr>
            <a:spLocks noChangeArrowheads="1"/>
          </p:cNvSpPr>
          <p:nvPr/>
        </p:nvSpPr>
        <p:spPr bwMode="auto">
          <a:xfrm>
            <a:off x="5276850" y="4011614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84" name="Oval 76"/>
          <p:cNvSpPr>
            <a:spLocks noChangeArrowheads="1"/>
          </p:cNvSpPr>
          <p:nvPr/>
        </p:nvSpPr>
        <p:spPr bwMode="auto">
          <a:xfrm>
            <a:off x="5276850" y="4581526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85" name="Oval 77"/>
          <p:cNvSpPr>
            <a:spLocks noChangeArrowheads="1"/>
          </p:cNvSpPr>
          <p:nvPr/>
        </p:nvSpPr>
        <p:spPr bwMode="auto">
          <a:xfrm>
            <a:off x="5276850" y="5207001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86" name="Oval 78"/>
          <p:cNvSpPr>
            <a:spLocks noChangeArrowheads="1"/>
          </p:cNvSpPr>
          <p:nvPr/>
        </p:nvSpPr>
        <p:spPr bwMode="auto">
          <a:xfrm>
            <a:off x="5276850" y="5780089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87" name="Oval 79"/>
          <p:cNvSpPr>
            <a:spLocks noChangeArrowheads="1"/>
          </p:cNvSpPr>
          <p:nvPr/>
        </p:nvSpPr>
        <p:spPr bwMode="auto">
          <a:xfrm>
            <a:off x="7181850" y="4011614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88" name="Oval 80"/>
          <p:cNvSpPr>
            <a:spLocks noChangeArrowheads="1"/>
          </p:cNvSpPr>
          <p:nvPr/>
        </p:nvSpPr>
        <p:spPr bwMode="auto">
          <a:xfrm>
            <a:off x="7181850" y="4581526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89" name="Oval 81"/>
          <p:cNvSpPr>
            <a:spLocks noChangeArrowheads="1"/>
          </p:cNvSpPr>
          <p:nvPr/>
        </p:nvSpPr>
        <p:spPr bwMode="auto">
          <a:xfrm>
            <a:off x="7181850" y="5207001"/>
            <a:ext cx="182563" cy="1825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2290" name="Oval 82"/>
          <p:cNvSpPr>
            <a:spLocks noChangeArrowheads="1"/>
          </p:cNvSpPr>
          <p:nvPr/>
        </p:nvSpPr>
        <p:spPr bwMode="auto">
          <a:xfrm>
            <a:off x="7181850" y="5780089"/>
            <a:ext cx="182563" cy="182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5616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630C89-76DA-4272-B903-08F2A0DBF41E}" type="slidenum">
              <a:rPr lang="en-US"/>
              <a:pPr/>
              <a:t>84</a:t>
            </a:fld>
            <a:endParaRPr lang="en-US"/>
          </a:p>
        </p:txBody>
      </p:sp>
      <p:sp>
        <p:nvSpPr>
          <p:cNvPr id="5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0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Wave Front Arbiter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2971800"/>
            <a:ext cx="2362200" cy="1455738"/>
            <a:chOff x="2208" y="1632"/>
            <a:chExt cx="1488" cy="720"/>
          </a:xfrm>
        </p:grpSpPr>
        <p:sp>
          <p:nvSpPr>
            <p:cNvPr id="1504260" name="Line 4"/>
            <p:cNvSpPr>
              <a:spLocks noChangeShapeType="1"/>
            </p:cNvSpPr>
            <p:nvPr/>
          </p:nvSpPr>
          <p:spPr bwMode="auto">
            <a:xfrm>
              <a:off x="2208" y="163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261" name="Line 5"/>
            <p:cNvSpPr>
              <a:spLocks noChangeShapeType="1"/>
            </p:cNvSpPr>
            <p:nvPr/>
          </p:nvSpPr>
          <p:spPr bwMode="auto">
            <a:xfrm>
              <a:off x="2208" y="187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262" name="Line 6"/>
            <p:cNvSpPr>
              <a:spLocks noChangeShapeType="1"/>
            </p:cNvSpPr>
            <p:nvPr/>
          </p:nvSpPr>
          <p:spPr bwMode="auto">
            <a:xfrm>
              <a:off x="2208" y="211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263" name="Line 7"/>
            <p:cNvSpPr>
              <a:spLocks noChangeShapeType="1"/>
            </p:cNvSpPr>
            <p:nvPr/>
          </p:nvSpPr>
          <p:spPr bwMode="auto">
            <a:xfrm>
              <a:off x="2208" y="235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-5400000">
            <a:off x="1638301" y="2881312"/>
            <a:ext cx="2133600" cy="1539875"/>
            <a:chOff x="2208" y="1632"/>
            <a:chExt cx="1488" cy="720"/>
          </a:xfrm>
        </p:grpSpPr>
        <p:sp>
          <p:nvSpPr>
            <p:cNvPr id="1504265" name="Line 9"/>
            <p:cNvSpPr>
              <a:spLocks noChangeShapeType="1"/>
            </p:cNvSpPr>
            <p:nvPr/>
          </p:nvSpPr>
          <p:spPr bwMode="auto">
            <a:xfrm>
              <a:off x="2208" y="163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266" name="Line 10"/>
            <p:cNvSpPr>
              <a:spLocks noChangeShapeType="1"/>
            </p:cNvSpPr>
            <p:nvPr/>
          </p:nvSpPr>
          <p:spPr bwMode="auto">
            <a:xfrm>
              <a:off x="2208" y="187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267" name="Line 11"/>
            <p:cNvSpPr>
              <a:spLocks noChangeShapeType="1"/>
            </p:cNvSpPr>
            <p:nvPr/>
          </p:nvSpPr>
          <p:spPr bwMode="auto">
            <a:xfrm>
              <a:off x="2208" y="211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268" name="Line 12"/>
            <p:cNvSpPr>
              <a:spLocks noChangeShapeType="1"/>
            </p:cNvSpPr>
            <p:nvPr/>
          </p:nvSpPr>
          <p:spPr bwMode="auto">
            <a:xfrm>
              <a:off x="2208" y="235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4269" name="Oval 13"/>
          <p:cNvSpPr>
            <a:spLocks noChangeArrowheads="1"/>
          </p:cNvSpPr>
          <p:nvPr/>
        </p:nvSpPr>
        <p:spPr bwMode="auto">
          <a:xfrm>
            <a:off x="2924175" y="3408363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70" name="Oval 14"/>
          <p:cNvSpPr>
            <a:spLocks noChangeArrowheads="1"/>
          </p:cNvSpPr>
          <p:nvPr/>
        </p:nvSpPr>
        <p:spPr bwMode="auto">
          <a:xfrm>
            <a:off x="2405063" y="292735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71" name="Oval 15"/>
          <p:cNvSpPr>
            <a:spLocks noChangeArrowheads="1"/>
          </p:cNvSpPr>
          <p:nvPr/>
        </p:nvSpPr>
        <p:spPr bwMode="auto">
          <a:xfrm>
            <a:off x="1885950" y="3908425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72" name="Oval 16"/>
          <p:cNvSpPr>
            <a:spLocks noChangeArrowheads="1"/>
          </p:cNvSpPr>
          <p:nvPr/>
        </p:nvSpPr>
        <p:spPr bwMode="auto">
          <a:xfrm>
            <a:off x="1890713" y="3413125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73" name="Oval 17"/>
          <p:cNvSpPr>
            <a:spLocks noChangeArrowheads="1"/>
          </p:cNvSpPr>
          <p:nvPr/>
        </p:nvSpPr>
        <p:spPr bwMode="auto">
          <a:xfrm>
            <a:off x="3429000" y="342265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74" name="Oval 18"/>
          <p:cNvSpPr>
            <a:spLocks noChangeArrowheads="1"/>
          </p:cNvSpPr>
          <p:nvPr/>
        </p:nvSpPr>
        <p:spPr bwMode="auto">
          <a:xfrm>
            <a:off x="2919413" y="389890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75" name="Oval 19"/>
          <p:cNvSpPr>
            <a:spLocks noChangeArrowheads="1"/>
          </p:cNvSpPr>
          <p:nvPr/>
        </p:nvSpPr>
        <p:spPr bwMode="auto">
          <a:xfrm>
            <a:off x="2405063" y="4384675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76" name="Text Box 20"/>
          <p:cNvSpPr txBox="1">
            <a:spLocks noChangeArrowheads="1"/>
          </p:cNvSpPr>
          <p:nvPr/>
        </p:nvSpPr>
        <p:spPr bwMode="auto">
          <a:xfrm>
            <a:off x="1962150" y="4591050"/>
            <a:ext cx="150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Requests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038725" y="2584450"/>
            <a:ext cx="2362200" cy="2133600"/>
            <a:chOff x="2400" y="1440"/>
            <a:chExt cx="1104" cy="1056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400" y="1632"/>
              <a:ext cx="1104" cy="720"/>
              <a:chOff x="2208" y="1632"/>
              <a:chExt cx="1488" cy="720"/>
            </a:xfrm>
          </p:grpSpPr>
          <p:sp>
            <p:nvSpPr>
              <p:cNvPr id="1504279" name="Line 23"/>
              <p:cNvSpPr>
                <a:spLocks noChangeShapeType="1"/>
              </p:cNvSpPr>
              <p:nvPr/>
            </p:nvSpPr>
            <p:spPr bwMode="auto">
              <a:xfrm>
                <a:off x="2208" y="163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4280" name="Line 24"/>
              <p:cNvSpPr>
                <a:spLocks noChangeShapeType="1"/>
              </p:cNvSpPr>
              <p:nvPr/>
            </p:nvSpPr>
            <p:spPr bwMode="auto">
              <a:xfrm>
                <a:off x="2208" y="187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4281" name="Line 25"/>
              <p:cNvSpPr>
                <a:spLocks noChangeShapeType="1"/>
              </p:cNvSpPr>
              <p:nvPr/>
            </p:nvSpPr>
            <p:spPr bwMode="auto">
              <a:xfrm>
                <a:off x="2208" y="211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4282" name="Line 26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 rot="-5400000">
              <a:off x="2424" y="1608"/>
              <a:ext cx="1056" cy="720"/>
              <a:chOff x="2208" y="1632"/>
              <a:chExt cx="1488" cy="720"/>
            </a:xfrm>
          </p:grpSpPr>
          <p:sp>
            <p:nvSpPr>
              <p:cNvPr id="1504284" name="Line 28"/>
              <p:cNvSpPr>
                <a:spLocks noChangeShapeType="1"/>
              </p:cNvSpPr>
              <p:nvPr/>
            </p:nvSpPr>
            <p:spPr bwMode="auto">
              <a:xfrm>
                <a:off x="2208" y="163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4285" name="Line 29"/>
              <p:cNvSpPr>
                <a:spLocks noChangeShapeType="1"/>
              </p:cNvSpPr>
              <p:nvPr/>
            </p:nvSpPr>
            <p:spPr bwMode="auto">
              <a:xfrm>
                <a:off x="2208" y="187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4286" name="Line 30"/>
              <p:cNvSpPr>
                <a:spLocks noChangeShapeType="1"/>
              </p:cNvSpPr>
              <p:nvPr/>
            </p:nvSpPr>
            <p:spPr bwMode="auto">
              <a:xfrm>
                <a:off x="2208" y="211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4287" name="Line 31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14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04288" name="Oval 32"/>
          <p:cNvSpPr>
            <a:spLocks noChangeArrowheads="1"/>
          </p:cNvSpPr>
          <p:nvPr/>
        </p:nvSpPr>
        <p:spPr bwMode="auto">
          <a:xfrm>
            <a:off x="6438900" y="3408363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89" name="Oval 33"/>
          <p:cNvSpPr>
            <a:spLocks noChangeArrowheads="1"/>
          </p:cNvSpPr>
          <p:nvPr/>
        </p:nvSpPr>
        <p:spPr bwMode="auto">
          <a:xfrm>
            <a:off x="5919788" y="292735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0" name="Oval 34"/>
          <p:cNvSpPr>
            <a:spLocks noChangeArrowheads="1"/>
          </p:cNvSpPr>
          <p:nvPr/>
        </p:nvSpPr>
        <p:spPr bwMode="auto">
          <a:xfrm>
            <a:off x="5400675" y="3908425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1" name="Oval 35"/>
          <p:cNvSpPr>
            <a:spLocks noChangeArrowheads="1"/>
          </p:cNvSpPr>
          <p:nvPr/>
        </p:nvSpPr>
        <p:spPr bwMode="auto">
          <a:xfrm>
            <a:off x="5405438" y="3413125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2" name="Oval 36"/>
          <p:cNvSpPr>
            <a:spLocks noChangeArrowheads="1"/>
          </p:cNvSpPr>
          <p:nvPr/>
        </p:nvSpPr>
        <p:spPr bwMode="auto">
          <a:xfrm>
            <a:off x="6943725" y="3422650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3" name="Oval 37"/>
          <p:cNvSpPr>
            <a:spLocks noChangeArrowheads="1"/>
          </p:cNvSpPr>
          <p:nvPr/>
        </p:nvSpPr>
        <p:spPr bwMode="auto">
          <a:xfrm>
            <a:off x="6434138" y="389890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4" name="Oval 38"/>
          <p:cNvSpPr>
            <a:spLocks noChangeArrowheads="1"/>
          </p:cNvSpPr>
          <p:nvPr/>
        </p:nvSpPr>
        <p:spPr bwMode="auto">
          <a:xfrm>
            <a:off x="5919788" y="4384675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5" name="Line 39"/>
          <p:cNvSpPr>
            <a:spLocks noChangeShapeType="1"/>
          </p:cNvSpPr>
          <p:nvPr/>
        </p:nvSpPr>
        <p:spPr bwMode="auto">
          <a:xfrm>
            <a:off x="3943350" y="3727450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6" name="Text Box 40"/>
          <p:cNvSpPr txBox="1">
            <a:spLocks noChangeArrowheads="1"/>
          </p:cNvSpPr>
          <p:nvPr/>
        </p:nvSpPr>
        <p:spPr bwMode="auto">
          <a:xfrm>
            <a:off x="5715000" y="4591050"/>
            <a:ext cx="1116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Match</a:t>
            </a:r>
          </a:p>
        </p:txBody>
      </p:sp>
      <p:sp>
        <p:nvSpPr>
          <p:cNvPr id="1504297" name="Line 41"/>
          <p:cNvSpPr>
            <a:spLocks noChangeShapeType="1"/>
          </p:cNvSpPr>
          <p:nvPr/>
        </p:nvSpPr>
        <p:spPr bwMode="auto">
          <a:xfrm flipV="1">
            <a:off x="914400" y="1676400"/>
            <a:ext cx="2362200" cy="2286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8" name="Line 42"/>
          <p:cNvSpPr>
            <a:spLocks noChangeShapeType="1"/>
          </p:cNvSpPr>
          <p:nvPr/>
        </p:nvSpPr>
        <p:spPr bwMode="auto">
          <a:xfrm flipV="1">
            <a:off x="1371600" y="2209800"/>
            <a:ext cx="2362200" cy="2286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299" name="Line 43"/>
          <p:cNvSpPr>
            <a:spLocks noChangeShapeType="1"/>
          </p:cNvSpPr>
          <p:nvPr/>
        </p:nvSpPr>
        <p:spPr bwMode="auto">
          <a:xfrm flipV="1">
            <a:off x="1676400" y="2438400"/>
            <a:ext cx="2362200" cy="2286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300" name="Line 44"/>
          <p:cNvSpPr>
            <a:spLocks noChangeShapeType="1"/>
          </p:cNvSpPr>
          <p:nvPr/>
        </p:nvSpPr>
        <p:spPr bwMode="auto">
          <a:xfrm flipV="1">
            <a:off x="2209800" y="2895600"/>
            <a:ext cx="2362200" cy="2286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4301" name="Line 45"/>
          <p:cNvSpPr>
            <a:spLocks noChangeShapeType="1"/>
          </p:cNvSpPr>
          <p:nvPr/>
        </p:nvSpPr>
        <p:spPr bwMode="auto">
          <a:xfrm flipV="1">
            <a:off x="2438400" y="3124200"/>
            <a:ext cx="2362200" cy="2286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1066800" y="1981200"/>
            <a:ext cx="2362200" cy="2286000"/>
            <a:chOff x="672" y="1248"/>
            <a:chExt cx="1488" cy="1440"/>
          </a:xfrm>
        </p:grpSpPr>
        <p:sp>
          <p:nvSpPr>
            <p:cNvPr id="1504303" name="Line 47"/>
            <p:cNvSpPr>
              <a:spLocks noChangeShapeType="1"/>
            </p:cNvSpPr>
            <p:nvPr/>
          </p:nvSpPr>
          <p:spPr bwMode="auto">
            <a:xfrm flipV="1">
              <a:off x="672" y="1248"/>
              <a:ext cx="1488" cy="14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304" name="Line 48"/>
            <p:cNvSpPr>
              <a:spLocks noChangeShapeType="1"/>
            </p:cNvSpPr>
            <p:nvPr/>
          </p:nvSpPr>
          <p:spPr bwMode="auto">
            <a:xfrm flipV="1">
              <a:off x="1104" y="2016"/>
              <a:ext cx="240" cy="24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305" name="Line 49"/>
            <p:cNvSpPr>
              <a:spLocks noChangeShapeType="1"/>
            </p:cNvSpPr>
            <p:nvPr/>
          </p:nvSpPr>
          <p:spPr bwMode="auto">
            <a:xfrm>
              <a:off x="1104" y="2064"/>
              <a:ext cx="192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306" name="Line 50"/>
            <p:cNvSpPr>
              <a:spLocks noChangeShapeType="1"/>
            </p:cNvSpPr>
            <p:nvPr/>
          </p:nvSpPr>
          <p:spPr bwMode="auto">
            <a:xfrm flipV="1">
              <a:off x="1392" y="1728"/>
              <a:ext cx="240" cy="24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307" name="Line 51"/>
            <p:cNvSpPr>
              <a:spLocks noChangeShapeType="1"/>
            </p:cNvSpPr>
            <p:nvPr/>
          </p:nvSpPr>
          <p:spPr bwMode="auto">
            <a:xfrm>
              <a:off x="1392" y="1776"/>
              <a:ext cx="192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1905000" y="2667000"/>
            <a:ext cx="2362200" cy="2286000"/>
            <a:chOff x="1200" y="1680"/>
            <a:chExt cx="1488" cy="1440"/>
          </a:xfrm>
        </p:grpSpPr>
        <p:sp>
          <p:nvSpPr>
            <p:cNvPr id="1504309" name="Line 53"/>
            <p:cNvSpPr>
              <a:spLocks noChangeShapeType="1"/>
            </p:cNvSpPr>
            <p:nvPr/>
          </p:nvSpPr>
          <p:spPr bwMode="auto">
            <a:xfrm flipV="1">
              <a:off x="1200" y="1680"/>
              <a:ext cx="1488" cy="14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310" name="Line 54"/>
            <p:cNvSpPr>
              <a:spLocks noChangeShapeType="1"/>
            </p:cNvSpPr>
            <p:nvPr/>
          </p:nvSpPr>
          <p:spPr bwMode="auto">
            <a:xfrm flipV="1">
              <a:off x="1728" y="2352"/>
              <a:ext cx="240" cy="24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311" name="Line 55"/>
            <p:cNvSpPr>
              <a:spLocks noChangeShapeType="1"/>
            </p:cNvSpPr>
            <p:nvPr/>
          </p:nvSpPr>
          <p:spPr bwMode="auto">
            <a:xfrm>
              <a:off x="1728" y="2400"/>
              <a:ext cx="192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4162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4297" grpId="0" animBg="1"/>
      <p:bldP spid="1504298" grpId="0" animBg="1"/>
      <p:bldP spid="1504299" grpId="0" animBg="1"/>
      <p:bldP spid="1504300" grpId="0" animBg="1"/>
      <p:bldP spid="150430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85BE1F-4DC6-4DAD-8AF8-8E7B56611D5C}" type="slidenum">
              <a:rPr lang="en-US"/>
              <a:pPr/>
              <a:t>85</a:t>
            </a:fld>
            <a:endParaRPr lang="en-US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0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 Front Arbiter – </a:t>
            </a:r>
            <a:r>
              <a:rPr lang="en-US" sz="2800" i="1" dirty="0"/>
              <a:t>Implementation 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24200" y="2743200"/>
            <a:ext cx="1905000" cy="533400"/>
            <a:chOff x="1632" y="1632"/>
            <a:chExt cx="1200" cy="33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632" y="1632"/>
              <a:ext cx="336" cy="336"/>
              <a:chOff x="1872" y="1776"/>
              <a:chExt cx="336" cy="336"/>
            </a:xfrm>
          </p:grpSpPr>
          <p:sp>
            <p:nvSpPr>
              <p:cNvPr id="1506309" name="Rectangle 5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1,1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10" name="Line 6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11" name="Line 7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968" y="1632"/>
              <a:ext cx="336" cy="336"/>
              <a:chOff x="1872" y="1776"/>
              <a:chExt cx="336" cy="336"/>
            </a:xfrm>
          </p:grpSpPr>
          <p:sp>
            <p:nvSpPr>
              <p:cNvPr id="1506313" name="Rectangle 9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1,2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14" name="Line 10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15" name="Line 11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304" y="1632"/>
              <a:ext cx="336" cy="336"/>
              <a:chOff x="1872" y="1776"/>
              <a:chExt cx="336" cy="336"/>
            </a:xfrm>
          </p:grpSpPr>
          <p:sp>
            <p:nvSpPr>
              <p:cNvPr id="1506317" name="Rectangle 13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1,3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18" name="Line 14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19" name="Line 15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06320" name="Rectangle 16"/>
            <p:cNvSpPr>
              <a:spLocks noChangeArrowheads="1"/>
            </p:cNvSpPr>
            <p:nvPr/>
          </p:nvSpPr>
          <p:spPr bwMode="auto">
            <a:xfrm>
              <a:off x="2640" y="1632"/>
              <a:ext cx="192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1,4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06321" name="Line 17"/>
            <p:cNvSpPr>
              <a:spLocks noChangeShapeType="1"/>
            </p:cNvSpPr>
            <p:nvPr/>
          </p:nvSpPr>
          <p:spPr bwMode="auto">
            <a:xfrm>
              <a:off x="2736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124200" y="3276600"/>
            <a:ext cx="1905000" cy="533400"/>
            <a:chOff x="1632" y="1632"/>
            <a:chExt cx="1200" cy="336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1632" y="1632"/>
              <a:ext cx="336" cy="336"/>
              <a:chOff x="1872" y="1776"/>
              <a:chExt cx="336" cy="336"/>
            </a:xfrm>
          </p:grpSpPr>
          <p:sp>
            <p:nvSpPr>
              <p:cNvPr id="1506324" name="Rectangle 20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2,1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25" name="Line 21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26" name="Line 22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1968" y="1632"/>
              <a:ext cx="336" cy="336"/>
              <a:chOff x="1872" y="1776"/>
              <a:chExt cx="336" cy="336"/>
            </a:xfrm>
          </p:grpSpPr>
          <p:sp>
            <p:nvSpPr>
              <p:cNvPr id="1506328" name="Rectangle 24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2,2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29" name="Line 25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30" name="Line 26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2304" y="1632"/>
              <a:ext cx="336" cy="336"/>
              <a:chOff x="1872" y="1776"/>
              <a:chExt cx="336" cy="336"/>
            </a:xfrm>
          </p:grpSpPr>
          <p:sp>
            <p:nvSpPr>
              <p:cNvPr id="1506332" name="Rectangle 28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2,3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33" name="Line 29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34" name="Line 30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06335" name="Rectangle 31"/>
            <p:cNvSpPr>
              <a:spLocks noChangeArrowheads="1"/>
            </p:cNvSpPr>
            <p:nvPr/>
          </p:nvSpPr>
          <p:spPr bwMode="auto">
            <a:xfrm>
              <a:off x="2640" y="1632"/>
              <a:ext cx="192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2,4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06336" name="Line 32"/>
            <p:cNvSpPr>
              <a:spLocks noChangeShapeType="1"/>
            </p:cNvSpPr>
            <p:nvPr/>
          </p:nvSpPr>
          <p:spPr bwMode="auto">
            <a:xfrm>
              <a:off x="2736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3124200" y="3810000"/>
            <a:ext cx="1905000" cy="533400"/>
            <a:chOff x="1632" y="1632"/>
            <a:chExt cx="1200" cy="336"/>
          </a:xfrm>
        </p:grpSpPr>
        <p:grpSp>
          <p:nvGrpSpPr>
            <p:cNvPr id="11" name="Group 34"/>
            <p:cNvGrpSpPr>
              <a:grpSpLocks/>
            </p:cNvGrpSpPr>
            <p:nvPr/>
          </p:nvGrpSpPr>
          <p:grpSpPr bwMode="auto">
            <a:xfrm>
              <a:off x="1632" y="1632"/>
              <a:ext cx="336" cy="336"/>
              <a:chOff x="1872" y="1776"/>
              <a:chExt cx="336" cy="336"/>
            </a:xfrm>
          </p:grpSpPr>
          <p:sp>
            <p:nvSpPr>
              <p:cNvPr id="1506339" name="Rectangle 35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3,1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40" name="Line 36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41" name="Line 37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1968" y="1632"/>
              <a:ext cx="336" cy="336"/>
              <a:chOff x="1872" y="1776"/>
              <a:chExt cx="336" cy="336"/>
            </a:xfrm>
          </p:grpSpPr>
          <p:sp>
            <p:nvSpPr>
              <p:cNvPr id="1506343" name="Rectangle 39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3,2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44" name="Line 40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45" name="Line 41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42"/>
            <p:cNvGrpSpPr>
              <a:grpSpLocks/>
            </p:cNvGrpSpPr>
            <p:nvPr/>
          </p:nvGrpSpPr>
          <p:grpSpPr bwMode="auto">
            <a:xfrm>
              <a:off x="2304" y="1632"/>
              <a:ext cx="336" cy="336"/>
              <a:chOff x="1872" y="1776"/>
              <a:chExt cx="336" cy="336"/>
            </a:xfrm>
          </p:grpSpPr>
          <p:sp>
            <p:nvSpPr>
              <p:cNvPr id="1506347" name="Rectangle 43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3,3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48" name="Line 44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49" name="Line 45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06350" name="Rectangle 46"/>
            <p:cNvSpPr>
              <a:spLocks noChangeArrowheads="1"/>
            </p:cNvSpPr>
            <p:nvPr/>
          </p:nvSpPr>
          <p:spPr bwMode="auto">
            <a:xfrm>
              <a:off x="2640" y="1632"/>
              <a:ext cx="192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3,4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06351" name="Line 47"/>
            <p:cNvSpPr>
              <a:spLocks noChangeShapeType="1"/>
            </p:cNvSpPr>
            <p:nvPr/>
          </p:nvSpPr>
          <p:spPr bwMode="auto">
            <a:xfrm>
              <a:off x="2736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48"/>
          <p:cNvGrpSpPr>
            <a:grpSpLocks/>
          </p:cNvGrpSpPr>
          <p:nvPr/>
        </p:nvGrpSpPr>
        <p:grpSpPr bwMode="auto">
          <a:xfrm>
            <a:off x="3124200" y="4343400"/>
            <a:ext cx="1905000" cy="533400"/>
            <a:chOff x="1632" y="1632"/>
            <a:chExt cx="1200" cy="336"/>
          </a:xfrm>
        </p:grpSpPr>
        <p:grpSp>
          <p:nvGrpSpPr>
            <p:cNvPr id="15" name="Group 49"/>
            <p:cNvGrpSpPr>
              <a:grpSpLocks/>
            </p:cNvGrpSpPr>
            <p:nvPr/>
          </p:nvGrpSpPr>
          <p:grpSpPr bwMode="auto">
            <a:xfrm>
              <a:off x="1632" y="1632"/>
              <a:ext cx="336" cy="336"/>
              <a:chOff x="1872" y="1776"/>
              <a:chExt cx="336" cy="336"/>
            </a:xfrm>
          </p:grpSpPr>
          <p:sp>
            <p:nvSpPr>
              <p:cNvPr id="1506354" name="Rectangle 50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4,1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55" name="Line 51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56" name="Line 52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53"/>
            <p:cNvGrpSpPr>
              <a:grpSpLocks/>
            </p:cNvGrpSpPr>
            <p:nvPr/>
          </p:nvGrpSpPr>
          <p:grpSpPr bwMode="auto">
            <a:xfrm>
              <a:off x="1968" y="1632"/>
              <a:ext cx="336" cy="336"/>
              <a:chOff x="1872" y="1776"/>
              <a:chExt cx="336" cy="336"/>
            </a:xfrm>
          </p:grpSpPr>
          <p:sp>
            <p:nvSpPr>
              <p:cNvPr id="1506358" name="Rectangle 54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4,2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59" name="Line 55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60" name="Line 56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" name="Group 57"/>
            <p:cNvGrpSpPr>
              <a:grpSpLocks/>
            </p:cNvGrpSpPr>
            <p:nvPr/>
          </p:nvGrpSpPr>
          <p:grpSpPr bwMode="auto">
            <a:xfrm>
              <a:off x="2304" y="1632"/>
              <a:ext cx="336" cy="336"/>
              <a:chOff x="1872" y="1776"/>
              <a:chExt cx="336" cy="336"/>
            </a:xfrm>
          </p:grpSpPr>
          <p:sp>
            <p:nvSpPr>
              <p:cNvPr id="1506362" name="Rectangle 58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92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4,3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1506363" name="Line 59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6364" name="Line 60"/>
              <p:cNvSpPr>
                <a:spLocks noChangeShapeType="1"/>
              </p:cNvSpPr>
              <p:nvPr/>
            </p:nvSpPr>
            <p:spPr bwMode="auto">
              <a:xfrm>
                <a:off x="2064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06365" name="Rectangle 61"/>
            <p:cNvSpPr>
              <a:spLocks noChangeArrowheads="1"/>
            </p:cNvSpPr>
            <p:nvPr/>
          </p:nvSpPr>
          <p:spPr bwMode="auto">
            <a:xfrm>
              <a:off x="2640" y="1632"/>
              <a:ext cx="192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4,4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1506366" name="Line 62"/>
            <p:cNvSpPr>
              <a:spLocks noChangeShapeType="1"/>
            </p:cNvSpPr>
            <p:nvPr/>
          </p:nvSpPr>
          <p:spPr bwMode="auto">
            <a:xfrm>
              <a:off x="2736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6367" name="AutoShape 63"/>
          <p:cNvSpPr>
            <a:spLocks noChangeArrowheads="1"/>
          </p:cNvSpPr>
          <p:nvPr/>
        </p:nvSpPr>
        <p:spPr bwMode="auto">
          <a:xfrm>
            <a:off x="5638800" y="2362200"/>
            <a:ext cx="2819400" cy="685800"/>
          </a:xfrm>
          <a:prstGeom prst="wedgeRectCallout">
            <a:avLst>
              <a:gd name="adj1" fmla="val -71454"/>
              <a:gd name="adj2" fmla="val 96296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Simple combinational </a:t>
            </a:r>
            <a:br>
              <a:rPr lang="en-US" sz="2400">
                <a:latin typeface="Calibri" pitchFamily="34" charset="0"/>
              </a:rPr>
            </a:br>
            <a:r>
              <a:rPr lang="en-US" sz="2400">
                <a:latin typeface="Calibri" pitchFamily="34" charset="0"/>
              </a:rPr>
              <a:t>logic blocks</a:t>
            </a:r>
          </a:p>
        </p:txBody>
      </p:sp>
    </p:spTree>
    <p:extLst>
      <p:ext uri="{BB962C8B-B14F-4D97-AF65-F5344CB8AC3E}">
        <p14:creationId xmlns:p14="http://schemas.microsoft.com/office/powerpoint/2010/main" val="288375237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2538E7-44B8-4B6C-8A1C-9554BF901819}" type="slidenum">
              <a:rPr lang="en-US"/>
              <a:pPr/>
              <a:t>86</a:t>
            </a:fld>
            <a:endParaRPr lang="en-US"/>
          </a:p>
        </p:txBody>
      </p:sp>
      <p:sp>
        <p:nvSpPr>
          <p:cNvPr id="5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08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 Front Arbiter – </a:t>
            </a:r>
            <a:r>
              <a:rPr lang="en-US" sz="2800" i="1" dirty="0"/>
              <a:t>Wrapped WFA (WWFA)</a:t>
            </a:r>
            <a:endParaRPr lang="en-US" dirty="0"/>
          </a:p>
        </p:txBody>
      </p:sp>
      <p:sp>
        <p:nvSpPr>
          <p:cNvPr id="1508355" name="Line 3"/>
          <p:cNvSpPr>
            <a:spLocks noChangeShapeType="1"/>
          </p:cNvSpPr>
          <p:nvPr/>
        </p:nvSpPr>
        <p:spPr bwMode="auto">
          <a:xfrm>
            <a:off x="1676400" y="35052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56" name="Line 4"/>
          <p:cNvSpPr>
            <a:spLocks noChangeShapeType="1"/>
          </p:cNvSpPr>
          <p:nvPr/>
        </p:nvSpPr>
        <p:spPr bwMode="auto">
          <a:xfrm>
            <a:off x="1676400" y="3990975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57" name="Line 5"/>
          <p:cNvSpPr>
            <a:spLocks noChangeShapeType="1"/>
          </p:cNvSpPr>
          <p:nvPr/>
        </p:nvSpPr>
        <p:spPr bwMode="auto">
          <a:xfrm>
            <a:off x="1676400" y="4475163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58" name="Line 6"/>
          <p:cNvSpPr>
            <a:spLocks noChangeShapeType="1"/>
          </p:cNvSpPr>
          <p:nvPr/>
        </p:nvSpPr>
        <p:spPr bwMode="auto">
          <a:xfrm>
            <a:off x="1676400" y="4960938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59" name="Line 7"/>
          <p:cNvSpPr>
            <a:spLocks noChangeShapeType="1"/>
          </p:cNvSpPr>
          <p:nvPr/>
        </p:nvSpPr>
        <p:spPr bwMode="auto">
          <a:xfrm rot="-5400000">
            <a:off x="1019175" y="4183063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0" name="Line 8"/>
          <p:cNvSpPr>
            <a:spLocks noChangeShapeType="1"/>
          </p:cNvSpPr>
          <p:nvPr/>
        </p:nvSpPr>
        <p:spPr bwMode="auto">
          <a:xfrm rot="-5400000">
            <a:off x="1531938" y="4183063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1" name="Line 9"/>
          <p:cNvSpPr>
            <a:spLocks noChangeShapeType="1"/>
          </p:cNvSpPr>
          <p:nvPr/>
        </p:nvSpPr>
        <p:spPr bwMode="auto">
          <a:xfrm rot="-5400000">
            <a:off x="2046288" y="4183063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2" name="Line 10"/>
          <p:cNvSpPr>
            <a:spLocks noChangeShapeType="1"/>
          </p:cNvSpPr>
          <p:nvPr/>
        </p:nvSpPr>
        <p:spPr bwMode="auto">
          <a:xfrm rot="-5400000">
            <a:off x="2559050" y="4183063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3" name="Oval 11"/>
          <p:cNvSpPr>
            <a:spLocks noChangeArrowheads="1"/>
          </p:cNvSpPr>
          <p:nvPr/>
        </p:nvSpPr>
        <p:spPr bwMode="auto">
          <a:xfrm>
            <a:off x="3076575" y="3941763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4" name="Oval 12"/>
          <p:cNvSpPr>
            <a:spLocks noChangeArrowheads="1"/>
          </p:cNvSpPr>
          <p:nvPr/>
        </p:nvSpPr>
        <p:spPr bwMode="auto">
          <a:xfrm>
            <a:off x="2557463" y="346075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5" name="Oval 13"/>
          <p:cNvSpPr>
            <a:spLocks noChangeArrowheads="1"/>
          </p:cNvSpPr>
          <p:nvPr/>
        </p:nvSpPr>
        <p:spPr bwMode="auto">
          <a:xfrm>
            <a:off x="2038350" y="4441825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6" name="Oval 14"/>
          <p:cNvSpPr>
            <a:spLocks noChangeArrowheads="1"/>
          </p:cNvSpPr>
          <p:nvPr/>
        </p:nvSpPr>
        <p:spPr bwMode="auto">
          <a:xfrm>
            <a:off x="2043113" y="3946525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7" name="Oval 15"/>
          <p:cNvSpPr>
            <a:spLocks noChangeArrowheads="1"/>
          </p:cNvSpPr>
          <p:nvPr/>
        </p:nvSpPr>
        <p:spPr bwMode="auto">
          <a:xfrm>
            <a:off x="3581400" y="395605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8" name="Oval 16"/>
          <p:cNvSpPr>
            <a:spLocks noChangeArrowheads="1"/>
          </p:cNvSpPr>
          <p:nvPr/>
        </p:nvSpPr>
        <p:spPr bwMode="auto">
          <a:xfrm>
            <a:off x="3071813" y="443230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69" name="Oval 17"/>
          <p:cNvSpPr>
            <a:spLocks noChangeArrowheads="1"/>
          </p:cNvSpPr>
          <p:nvPr/>
        </p:nvSpPr>
        <p:spPr bwMode="auto">
          <a:xfrm>
            <a:off x="2557463" y="4918075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70" name="Text Box 18"/>
          <p:cNvSpPr txBox="1">
            <a:spLocks noChangeArrowheads="1"/>
          </p:cNvSpPr>
          <p:nvPr/>
        </p:nvSpPr>
        <p:spPr bwMode="auto">
          <a:xfrm>
            <a:off x="2114550" y="5124450"/>
            <a:ext cx="150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Requests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191125" y="3505200"/>
            <a:ext cx="2362200" cy="1455738"/>
            <a:chOff x="2208" y="1632"/>
            <a:chExt cx="1488" cy="720"/>
          </a:xfrm>
        </p:grpSpPr>
        <p:sp>
          <p:nvSpPr>
            <p:cNvPr id="1508372" name="Line 20"/>
            <p:cNvSpPr>
              <a:spLocks noChangeShapeType="1"/>
            </p:cNvSpPr>
            <p:nvPr/>
          </p:nvSpPr>
          <p:spPr bwMode="auto">
            <a:xfrm>
              <a:off x="2208" y="163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8373" name="Line 21"/>
            <p:cNvSpPr>
              <a:spLocks noChangeShapeType="1"/>
            </p:cNvSpPr>
            <p:nvPr/>
          </p:nvSpPr>
          <p:spPr bwMode="auto">
            <a:xfrm>
              <a:off x="2208" y="187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8374" name="Line 22"/>
            <p:cNvSpPr>
              <a:spLocks noChangeShapeType="1"/>
            </p:cNvSpPr>
            <p:nvPr/>
          </p:nvSpPr>
          <p:spPr bwMode="auto">
            <a:xfrm>
              <a:off x="2208" y="211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8375" name="Line 23"/>
            <p:cNvSpPr>
              <a:spLocks noChangeShapeType="1"/>
            </p:cNvSpPr>
            <p:nvPr/>
          </p:nvSpPr>
          <p:spPr bwMode="auto">
            <a:xfrm>
              <a:off x="2208" y="235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 rot="-5400000">
            <a:off x="5305426" y="3414712"/>
            <a:ext cx="2133600" cy="1539875"/>
            <a:chOff x="2208" y="1632"/>
            <a:chExt cx="1488" cy="720"/>
          </a:xfrm>
        </p:grpSpPr>
        <p:sp>
          <p:nvSpPr>
            <p:cNvPr id="1508377" name="Line 25"/>
            <p:cNvSpPr>
              <a:spLocks noChangeShapeType="1"/>
            </p:cNvSpPr>
            <p:nvPr/>
          </p:nvSpPr>
          <p:spPr bwMode="auto">
            <a:xfrm>
              <a:off x="2208" y="163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8378" name="Line 26"/>
            <p:cNvSpPr>
              <a:spLocks noChangeShapeType="1"/>
            </p:cNvSpPr>
            <p:nvPr/>
          </p:nvSpPr>
          <p:spPr bwMode="auto">
            <a:xfrm>
              <a:off x="2208" y="187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8379" name="Line 27"/>
            <p:cNvSpPr>
              <a:spLocks noChangeShapeType="1"/>
            </p:cNvSpPr>
            <p:nvPr/>
          </p:nvSpPr>
          <p:spPr bwMode="auto">
            <a:xfrm>
              <a:off x="2208" y="211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8380" name="Line 28"/>
            <p:cNvSpPr>
              <a:spLocks noChangeShapeType="1"/>
            </p:cNvSpPr>
            <p:nvPr/>
          </p:nvSpPr>
          <p:spPr bwMode="auto">
            <a:xfrm>
              <a:off x="2208" y="235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8381" name="Oval 29"/>
          <p:cNvSpPr>
            <a:spLocks noChangeArrowheads="1"/>
          </p:cNvSpPr>
          <p:nvPr/>
        </p:nvSpPr>
        <p:spPr bwMode="auto">
          <a:xfrm>
            <a:off x="6591300" y="3941763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82" name="Oval 30"/>
          <p:cNvSpPr>
            <a:spLocks noChangeArrowheads="1"/>
          </p:cNvSpPr>
          <p:nvPr/>
        </p:nvSpPr>
        <p:spPr bwMode="auto">
          <a:xfrm>
            <a:off x="6072188" y="3460750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83" name="Oval 31"/>
          <p:cNvSpPr>
            <a:spLocks noChangeArrowheads="1"/>
          </p:cNvSpPr>
          <p:nvPr/>
        </p:nvSpPr>
        <p:spPr bwMode="auto">
          <a:xfrm>
            <a:off x="5553075" y="4441825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84" name="Oval 32"/>
          <p:cNvSpPr>
            <a:spLocks noChangeArrowheads="1"/>
          </p:cNvSpPr>
          <p:nvPr/>
        </p:nvSpPr>
        <p:spPr bwMode="auto">
          <a:xfrm>
            <a:off x="5557838" y="3946525"/>
            <a:ext cx="76200" cy="762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85" name="Oval 33"/>
          <p:cNvSpPr>
            <a:spLocks noChangeArrowheads="1"/>
          </p:cNvSpPr>
          <p:nvPr/>
        </p:nvSpPr>
        <p:spPr bwMode="auto">
          <a:xfrm>
            <a:off x="7096125" y="395605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86" name="Oval 34"/>
          <p:cNvSpPr>
            <a:spLocks noChangeArrowheads="1"/>
          </p:cNvSpPr>
          <p:nvPr/>
        </p:nvSpPr>
        <p:spPr bwMode="auto">
          <a:xfrm>
            <a:off x="6586538" y="4432300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87" name="Oval 35"/>
          <p:cNvSpPr>
            <a:spLocks noChangeArrowheads="1"/>
          </p:cNvSpPr>
          <p:nvPr/>
        </p:nvSpPr>
        <p:spPr bwMode="auto">
          <a:xfrm>
            <a:off x="6072188" y="4918075"/>
            <a:ext cx="76200" cy="76200"/>
          </a:xfrm>
          <a:prstGeom prst="ellipse">
            <a:avLst/>
          </a:prstGeom>
          <a:solidFill>
            <a:srgbClr val="FF3300"/>
          </a:solidFill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88" name="Line 36"/>
          <p:cNvSpPr>
            <a:spLocks noChangeShapeType="1"/>
          </p:cNvSpPr>
          <p:nvPr/>
        </p:nvSpPr>
        <p:spPr bwMode="auto">
          <a:xfrm>
            <a:off x="4095750" y="4260850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389" name="Text Box 37"/>
          <p:cNvSpPr txBox="1">
            <a:spLocks noChangeArrowheads="1"/>
          </p:cNvSpPr>
          <p:nvPr/>
        </p:nvSpPr>
        <p:spPr bwMode="auto">
          <a:xfrm>
            <a:off x="5867400" y="5116513"/>
            <a:ext cx="11160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Match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600200" y="2209800"/>
            <a:ext cx="2819400" cy="3276600"/>
            <a:chOff x="1008" y="1392"/>
            <a:chExt cx="1776" cy="2064"/>
          </a:xfrm>
        </p:grpSpPr>
        <p:sp>
          <p:nvSpPr>
            <p:cNvPr id="1508391" name="Freeform 39"/>
            <p:cNvSpPr>
              <a:spLocks/>
            </p:cNvSpPr>
            <p:nvPr/>
          </p:nvSpPr>
          <p:spPr bwMode="auto">
            <a:xfrm>
              <a:off x="1008" y="1392"/>
              <a:ext cx="1776" cy="2064"/>
            </a:xfrm>
            <a:custGeom>
              <a:avLst/>
              <a:gdLst/>
              <a:ahLst/>
              <a:cxnLst>
                <a:cxn ang="0">
                  <a:pos x="0" y="1104"/>
                </a:cxn>
                <a:cxn ang="0">
                  <a:pos x="1152" y="0"/>
                </a:cxn>
                <a:cxn ang="0">
                  <a:pos x="1776" y="624"/>
                </a:cxn>
                <a:cxn ang="0">
                  <a:pos x="240" y="2064"/>
                </a:cxn>
              </a:cxnLst>
              <a:rect l="0" t="0" r="r" b="b"/>
              <a:pathLst>
                <a:path w="1776" h="2064">
                  <a:moveTo>
                    <a:pt x="0" y="1104"/>
                  </a:moveTo>
                  <a:lnTo>
                    <a:pt x="1152" y="0"/>
                  </a:lnTo>
                  <a:lnTo>
                    <a:pt x="1776" y="624"/>
                  </a:lnTo>
                  <a:lnTo>
                    <a:pt x="240" y="2064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824" y="2688"/>
              <a:ext cx="240" cy="240"/>
              <a:chOff x="1824" y="2688"/>
              <a:chExt cx="240" cy="240"/>
            </a:xfrm>
          </p:grpSpPr>
          <p:sp>
            <p:nvSpPr>
              <p:cNvPr id="1508393" name="Line 41"/>
              <p:cNvSpPr>
                <a:spLocks noChangeShapeType="1"/>
              </p:cNvSpPr>
              <p:nvPr/>
            </p:nvSpPr>
            <p:spPr bwMode="auto">
              <a:xfrm flipV="1">
                <a:off x="1824" y="2688"/>
                <a:ext cx="240" cy="24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8394" name="Line 42"/>
              <p:cNvSpPr>
                <a:spLocks noChangeShapeType="1"/>
              </p:cNvSpPr>
              <p:nvPr/>
            </p:nvSpPr>
            <p:spPr bwMode="auto">
              <a:xfrm>
                <a:off x="1824" y="2736"/>
                <a:ext cx="192" cy="14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43"/>
            <p:cNvGrpSpPr>
              <a:grpSpLocks/>
            </p:cNvGrpSpPr>
            <p:nvPr/>
          </p:nvGrpSpPr>
          <p:grpSpPr bwMode="auto">
            <a:xfrm>
              <a:off x="1536" y="2976"/>
              <a:ext cx="240" cy="240"/>
              <a:chOff x="1824" y="2688"/>
              <a:chExt cx="240" cy="240"/>
            </a:xfrm>
          </p:grpSpPr>
          <p:sp>
            <p:nvSpPr>
              <p:cNvPr id="1508396" name="Line 44"/>
              <p:cNvSpPr>
                <a:spLocks noChangeShapeType="1"/>
              </p:cNvSpPr>
              <p:nvPr/>
            </p:nvSpPr>
            <p:spPr bwMode="auto">
              <a:xfrm flipV="1">
                <a:off x="1824" y="2688"/>
                <a:ext cx="240" cy="24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8397" name="Line 45"/>
              <p:cNvSpPr>
                <a:spLocks noChangeShapeType="1"/>
              </p:cNvSpPr>
              <p:nvPr/>
            </p:nvSpPr>
            <p:spPr bwMode="auto">
              <a:xfrm>
                <a:off x="1824" y="2736"/>
                <a:ext cx="192" cy="14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46"/>
            <p:cNvGrpSpPr>
              <a:grpSpLocks/>
            </p:cNvGrpSpPr>
            <p:nvPr/>
          </p:nvGrpSpPr>
          <p:grpSpPr bwMode="auto">
            <a:xfrm>
              <a:off x="2160" y="2400"/>
              <a:ext cx="240" cy="240"/>
              <a:chOff x="1824" y="2688"/>
              <a:chExt cx="240" cy="240"/>
            </a:xfrm>
          </p:grpSpPr>
          <p:sp>
            <p:nvSpPr>
              <p:cNvPr id="1508399" name="Line 47"/>
              <p:cNvSpPr>
                <a:spLocks noChangeShapeType="1"/>
              </p:cNvSpPr>
              <p:nvPr/>
            </p:nvSpPr>
            <p:spPr bwMode="auto">
              <a:xfrm flipV="1">
                <a:off x="1824" y="2688"/>
                <a:ext cx="240" cy="24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8400" name="Line 48"/>
              <p:cNvSpPr>
                <a:spLocks noChangeShapeType="1"/>
              </p:cNvSpPr>
              <p:nvPr/>
            </p:nvSpPr>
            <p:spPr bwMode="auto">
              <a:xfrm>
                <a:off x="1824" y="2736"/>
                <a:ext cx="192" cy="14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08401" name="Freeform 49"/>
          <p:cNvSpPr>
            <a:spLocks/>
          </p:cNvSpPr>
          <p:nvPr/>
        </p:nvSpPr>
        <p:spPr bwMode="auto">
          <a:xfrm>
            <a:off x="1676400" y="2590800"/>
            <a:ext cx="2819400" cy="3276600"/>
          </a:xfrm>
          <a:custGeom>
            <a:avLst/>
            <a:gdLst/>
            <a:ahLst/>
            <a:cxnLst>
              <a:cxn ang="0">
                <a:pos x="0" y="1104"/>
              </a:cxn>
              <a:cxn ang="0">
                <a:pos x="1152" y="0"/>
              </a:cxn>
              <a:cxn ang="0">
                <a:pos x="1776" y="624"/>
              </a:cxn>
              <a:cxn ang="0">
                <a:pos x="240" y="2064"/>
              </a:cxn>
            </a:cxnLst>
            <a:rect l="0" t="0" r="r" b="b"/>
            <a:pathLst>
              <a:path w="1776" h="2064">
                <a:moveTo>
                  <a:pt x="0" y="1104"/>
                </a:moveTo>
                <a:lnTo>
                  <a:pt x="1152" y="0"/>
                </a:lnTo>
                <a:lnTo>
                  <a:pt x="1776" y="624"/>
                </a:lnTo>
                <a:lnTo>
                  <a:pt x="240" y="2064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402" name="Freeform 50"/>
          <p:cNvSpPr>
            <a:spLocks/>
          </p:cNvSpPr>
          <p:nvPr/>
        </p:nvSpPr>
        <p:spPr bwMode="auto">
          <a:xfrm>
            <a:off x="1828800" y="2971800"/>
            <a:ext cx="2819400" cy="3276600"/>
          </a:xfrm>
          <a:custGeom>
            <a:avLst/>
            <a:gdLst/>
            <a:ahLst/>
            <a:cxnLst>
              <a:cxn ang="0">
                <a:pos x="0" y="1104"/>
              </a:cxn>
              <a:cxn ang="0">
                <a:pos x="1152" y="0"/>
              </a:cxn>
              <a:cxn ang="0">
                <a:pos x="1776" y="624"/>
              </a:cxn>
              <a:cxn ang="0">
                <a:pos x="240" y="2064"/>
              </a:cxn>
            </a:cxnLst>
            <a:rect l="0" t="0" r="r" b="b"/>
            <a:pathLst>
              <a:path w="1776" h="2064">
                <a:moveTo>
                  <a:pt x="0" y="1104"/>
                </a:moveTo>
                <a:lnTo>
                  <a:pt x="1152" y="0"/>
                </a:lnTo>
                <a:lnTo>
                  <a:pt x="1776" y="624"/>
                </a:lnTo>
                <a:lnTo>
                  <a:pt x="240" y="2064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403" name="Line 51"/>
          <p:cNvSpPr>
            <a:spLocks noChangeShapeType="1"/>
          </p:cNvSpPr>
          <p:nvPr/>
        </p:nvSpPr>
        <p:spPr bwMode="auto">
          <a:xfrm flipV="1">
            <a:off x="1981200" y="3352800"/>
            <a:ext cx="1828800" cy="1676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8404" name="AutoShape 52"/>
          <p:cNvSpPr>
            <a:spLocks noChangeArrowheads="1"/>
          </p:cNvSpPr>
          <p:nvPr/>
        </p:nvSpPr>
        <p:spPr bwMode="auto">
          <a:xfrm>
            <a:off x="5181600" y="1981200"/>
            <a:ext cx="2514600" cy="685800"/>
          </a:xfrm>
          <a:prstGeom prst="wedgeRectCallout">
            <a:avLst>
              <a:gd name="adj1" fmla="val -83903"/>
              <a:gd name="adj2" fmla="val 11018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i="1">
                <a:latin typeface="Calibri" pitchFamily="34" charset="0"/>
              </a:rPr>
              <a:t>N</a:t>
            </a:r>
            <a:r>
              <a:rPr lang="en-US" sz="2400">
                <a:latin typeface="Calibri" pitchFamily="34" charset="0"/>
              </a:rPr>
              <a:t> steps instead of</a:t>
            </a:r>
          </a:p>
          <a:p>
            <a:pPr algn="ctr" eaLnBrk="0" hangingPunct="0"/>
            <a:r>
              <a:rPr lang="en-US" sz="2400">
                <a:latin typeface="Calibri" pitchFamily="34" charset="0"/>
              </a:rPr>
              <a:t>2</a:t>
            </a:r>
            <a:r>
              <a:rPr lang="en-US" sz="2400" i="1">
                <a:latin typeface="Calibri" pitchFamily="34" charset="0"/>
              </a:rPr>
              <a:t>N</a:t>
            </a:r>
            <a:r>
              <a:rPr lang="en-US" sz="2400">
                <a:latin typeface="Calibri" pitchFamily="3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944431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8401" grpId="0" animBg="1"/>
      <p:bldP spid="1508402" grpId="0" animBg="1"/>
      <p:bldP spid="1508403" grpId="0" animBg="1"/>
      <p:bldP spid="1508404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4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Wave Front Arbiters</a:t>
            </a:r>
          </a:p>
        </p:txBody>
      </p:sp>
      <p:sp>
        <p:nvSpPr>
          <p:cNvPr id="151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Feed-forward (i.e. non-iterative) design lends itself to pipelining.</a:t>
            </a:r>
          </a:p>
          <a:p>
            <a:r>
              <a:rPr lang="en-US" dirty="0"/>
              <a:t>Always finds maximal match.</a:t>
            </a:r>
          </a:p>
          <a:p>
            <a:r>
              <a:rPr lang="en-US" dirty="0"/>
              <a:t>Usually requires mechanism to prevent Q</a:t>
            </a:r>
            <a:r>
              <a:rPr lang="en-US" baseline="-25000" dirty="0"/>
              <a:t>11</a:t>
            </a:r>
            <a:r>
              <a:rPr lang="en-US" dirty="0"/>
              <a:t> from getting preferential service.</a:t>
            </a:r>
          </a:p>
          <a:p>
            <a:r>
              <a:rPr lang="en-US" dirty="0"/>
              <a:t>In principle, can be distributed over multiple chips.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322058-6873-45EA-A046-7166425328B9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4239560564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14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5A456A-0619-490F-885D-E75384AC72CD}" type="slidenum">
              <a:rPr lang="en-US"/>
              <a:pPr/>
              <a:t>88</a:t>
            </a:fld>
            <a:endParaRPr lang="en-US"/>
          </a:p>
        </p:txBody>
      </p:sp>
      <p:sp>
        <p:nvSpPr>
          <p:cNvPr id="14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1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Parallel Iterative Matching </a:t>
            </a:r>
            <a:r>
              <a:rPr lang="en-US" sz="2400" dirty="0"/>
              <a:t>[Anderson </a:t>
            </a:r>
            <a:r>
              <a:rPr lang="en-US" sz="2400" i="1" dirty="0"/>
              <a:t>et al.</a:t>
            </a:r>
            <a:r>
              <a:rPr lang="en-US" sz="2400" dirty="0"/>
              <a:t>, 1993]</a:t>
            </a:r>
          </a:p>
        </p:txBody>
      </p:sp>
      <p:sp>
        <p:nvSpPr>
          <p:cNvPr id="1512515" name="AutoShape 67"/>
          <p:cNvSpPr>
            <a:spLocks noChangeArrowheads="1"/>
          </p:cNvSpPr>
          <p:nvPr/>
        </p:nvSpPr>
        <p:spPr bwMode="auto">
          <a:xfrm>
            <a:off x="6088063" y="1265237"/>
            <a:ext cx="2111375" cy="393700"/>
          </a:xfrm>
          <a:prstGeom prst="wedgeRectCallout">
            <a:avLst>
              <a:gd name="adj1" fmla="val -87292"/>
              <a:gd name="adj2" fmla="val 169759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uar selection</a:t>
            </a:r>
          </a:p>
        </p:txBody>
      </p:sp>
      <p:sp>
        <p:nvSpPr>
          <p:cNvPr id="1512542" name="AutoShape 94"/>
          <p:cNvSpPr>
            <a:spLocks noChangeArrowheads="1"/>
          </p:cNvSpPr>
          <p:nvPr/>
        </p:nvSpPr>
        <p:spPr bwMode="auto">
          <a:xfrm>
            <a:off x="3468688" y="1263650"/>
            <a:ext cx="2062162" cy="395287"/>
          </a:xfrm>
          <a:prstGeom prst="wedgeRectCallout">
            <a:avLst>
              <a:gd name="adj1" fmla="val 100037"/>
              <a:gd name="adj2" fmla="val 28132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uar selection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3695700" y="1901825"/>
            <a:ext cx="1924050" cy="2251075"/>
            <a:chOff x="2328" y="1365"/>
            <a:chExt cx="1212" cy="1418"/>
          </a:xfrm>
        </p:grpSpPr>
        <p:sp>
          <p:nvSpPr>
            <p:cNvPr id="1512474" name="Line 26"/>
            <p:cNvSpPr>
              <a:spLocks noChangeShapeType="1"/>
            </p:cNvSpPr>
            <p:nvPr/>
          </p:nvSpPr>
          <p:spPr bwMode="auto">
            <a:xfrm>
              <a:off x="2581" y="1522"/>
              <a:ext cx="767" cy="268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 type="triangle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75" name="Line 27"/>
            <p:cNvSpPr>
              <a:spLocks noChangeShapeType="1"/>
            </p:cNvSpPr>
            <p:nvPr/>
          </p:nvSpPr>
          <p:spPr bwMode="auto">
            <a:xfrm flipV="1">
              <a:off x="2580" y="1506"/>
              <a:ext cx="763" cy="261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 type="triangle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76" name="Line 28"/>
            <p:cNvSpPr>
              <a:spLocks noChangeShapeType="1"/>
            </p:cNvSpPr>
            <p:nvPr/>
          </p:nvSpPr>
          <p:spPr bwMode="auto">
            <a:xfrm>
              <a:off x="2577" y="1801"/>
              <a:ext cx="763" cy="295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 type="triangle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77" name="Line 29"/>
            <p:cNvSpPr>
              <a:spLocks noChangeShapeType="1"/>
            </p:cNvSpPr>
            <p:nvPr/>
          </p:nvSpPr>
          <p:spPr bwMode="auto">
            <a:xfrm>
              <a:off x="2573" y="1817"/>
              <a:ext cx="770" cy="56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 type="triangle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78" name="Rectangle 30"/>
            <p:cNvSpPr>
              <a:spLocks noChangeArrowheads="1"/>
            </p:cNvSpPr>
            <p:nvPr/>
          </p:nvSpPr>
          <p:spPr bwMode="auto">
            <a:xfrm>
              <a:off x="2328" y="1365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79" name="Rectangle 31"/>
            <p:cNvSpPr>
              <a:spLocks noChangeArrowheads="1"/>
            </p:cNvSpPr>
            <p:nvPr/>
          </p:nvSpPr>
          <p:spPr bwMode="auto">
            <a:xfrm>
              <a:off x="2328" y="1646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80" name="Rectangle 32"/>
            <p:cNvSpPr>
              <a:spLocks noChangeArrowheads="1"/>
            </p:cNvSpPr>
            <p:nvPr/>
          </p:nvSpPr>
          <p:spPr bwMode="auto">
            <a:xfrm>
              <a:off x="2328" y="1928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81" name="Rectangle 33"/>
            <p:cNvSpPr>
              <a:spLocks noChangeArrowheads="1"/>
            </p:cNvSpPr>
            <p:nvPr/>
          </p:nvSpPr>
          <p:spPr bwMode="auto">
            <a:xfrm>
              <a:off x="2328" y="2240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82" name="Rectangle 34"/>
            <p:cNvSpPr>
              <a:spLocks noChangeArrowheads="1"/>
            </p:cNvSpPr>
            <p:nvPr/>
          </p:nvSpPr>
          <p:spPr bwMode="auto">
            <a:xfrm>
              <a:off x="3426" y="1390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83" name="Rectangle 35"/>
            <p:cNvSpPr>
              <a:spLocks noChangeArrowheads="1"/>
            </p:cNvSpPr>
            <p:nvPr/>
          </p:nvSpPr>
          <p:spPr bwMode="auto">
            <a:xfrm>
              <a:off x="3426" y="1671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84" name="Rectangle 36"/>
            <p:cNvSpPr>
              <a:spLocks noChangeArrowheads="1"/>
            </p:cNvSpPr>
            <p:nvPr/>
          </p:nvSpPr>
          <p:spPr bwMode="auto">
            <a:xfrm>
              <a:off x="3426" y="1952"/>
              <a:ext cx="114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85" name="Rectangle 37"/>
            <p:cNvSpPr>
              <a:spLocks noChangeArrowheads="1"/>
            </p:cNvSpPr>
            <p:nvPr/>
          </p:nvSpPr>
          <p:spPr bwMode="auto">
            <a:xfrm>
              <a:off x="3426" y="2258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94" name="Text Box 46"/>
            <p:cNvSpPr txBox="1">
              <a:spLocks noChangeArrowheads="1"/>
            </p:cNvSpPr>
            <p:nvPr/>
          </p:nvSpPr>
          <p:spPr bwMode="auto">
            <a:xfrm>
              <a:off x="2620" y="2495"/>
              <a:ext cx="8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Calibri" pitchFamily="34" charset="0"/>
                  <a:sym typeface="Symbol" pitchFamily="18" charset="2"/>
                </a:rPr>
                <a:t></a:t>
              </a:r>
              <a:r>
                <a:rPr lang="en-US" sz="2400">
                  <a:solidFill>
                    <a:schemeClr val="accent2"/>
                  </a:solidFill>
                  <a:latin typeface="Calibri" pitchFamily="34" charset="0"/>
                </a:rPr>
                <a:t>2: Grant</a:t>
              </a:r>
            </a:p>
          </p:txBody>
        </p:sp>
        <p:sp>
          <p:nvSpPr>
            <p:cNvPr id="1512486" name="Oval 38"/>
            <p:cNvSpPr>
              <a:spLocks noChangeArrowheads="1"/>
            </p:cNvSpPr>
            <p:nvPr/>
          </p:nvSpPr>
          <p:spPr bwMode="auto">
            <a:xfrm>
              <a:off x="2496" y="1464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87" name="Oval 39"/>
            <p:cNvSpPr>
              <a:spLocks noChangeArrowheads="1"/>
            </p:cNvSpPr>
            <p:nvPr/>
          </p:nvSpPr>
          <p:spPr bwMode="auto">
            <a:xfrm>
              <a:off x="2496" y="1744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88" name="Oval 40"/>
            <p:cNvSpPr>
              <a:spLocks noChangeArrowheads="1"/>
            </p:cNvSpPr>
            <p:nvPr/>
          </p:nvSpPr>
          <p:spPr bwMode="auto">
            <a:xfrm>
              <a:off x="2496" y="2052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89" name="Oval 41"/>
            <p:cNvSpPr>
              <a:spLocks noChangeArrowheads="1"/>
            </p:cNvSpPr>
            <p:nvPr/>
          </p:nvSpPr>
          <p:spPr bwMode="auto">
            <a:xfrm>
              <a:off x="2496" y="2333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90" name="Oval 42"/>
            <p:cNvSpPr>
              <a:spLocks noChangeArrowheads="1"/>
            </p:cNvSpPr>
            <p:nvPr/>
          </p:nvSpPr>
          <p:spPr bwMode="auto">
            <a:xfrm>
              <a:off x="3300" y="1464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91" name="Oval 43"/>
            <p:cNvSpPr>
              <a:spLocks noChangeArrowheads="1"/>
            </p:cNvSpPr>
            <p:nvPr/>
          </p:nvSpPr>
          <p:spPr bwMode="auto">
            <a:xfrm>
              <a:off x="3300" y="1744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92" name="Oval 44"/>
            <p:cNvSpPr>
              <a:spLocks noChangeArrowheads="1"/>
            </p:cNvSpPr>
            <p:nvPr/>
          </p:nvSpPr>
          <p:spPr bwMode="auto">
            <a:xfrm>
              <a:off x="3300" y="2052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93" name="Oval 45"/>
            <p:cNvSpPr>
              <a:spLocks noChangeArrowheads="1"/>
            </p:cNvSpPr>
            <p:nvPr/>
          </p:nvSpPr>
          <p:spPr bwMode="auto">
            <a:xfrm>
              <a:off x="3300" y="2333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47"/>
          <p:cNvGrpSpPr>
            <a:grpSpLocks/>
          </p:cNvGrpSpPr>
          <p:nvPr/>
        </p:nvGrpSpPr>
        <p:grpSpPr bwMode="auto">
          <a:xfrm>
            <a:off x="6227763" y="1912937"/>
            <a:ext cx="2486025" cy="2239963"/>
            <a:chOff x="3923" y="1372"/>
            <a:chExt cx="1566" cy="1411"/>
          </a:xfrm>
        </p:grpSpPr>
        <p:sp>
          <p:nvSpPr>
            <p:cNvPr id="1512496" name="Line 48"/>
            <p:cNvSpPr>
              <a:spLocks noChangeShapeType="1"/>
            </p:cNvSpPr>
            <p:nvPr/>
          </p:nvSpPr>
          <p:spPr bwMode="auto">
            <a:xfrm>
              <a:off x="4139" y="1513"/>
              <a:ext cx="758" cy="267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97" name="Line 49"/>
            <p:cNvSpPr>
              <a:spLocks noChangeShapeType="1"/>
            </p:cNvSpPr>
            <p:nvPr/>
          </p:nvSpPr>
          <p:spPr bwMode="auto">
            <a:xfrm>
              <a:off x="4137" y="1797"/>
              <a:ext cx="766" cy="562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98" name="Rectangle 50"/>
            <p:cNvSpPr>
              <a:spLocks noChangeArrowheads="1"/>
            </p:cNvSpPr>
            <p:nvPr/>
          </p:nvSpPr>
          <p:spPr bwMode="auto">
            <a:xfrm>
              <a:off x="3923" y="1372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99" name="Rectangle 51"/>
            <p:cNvSpPr>
              <a:spLocks noChangeArrowheads="1"/>
            </p:cNvSpPr>
            <p:nvPr/>
          </p:nvSpPr>
          <p:spPr bwMode="auto">
            <a:xfrm>
              <a:off x="3923" y="1653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00" name="Rectangle 52"/>
            <p:cNvSpPr>
              <a:spLocks noChangeArrowheads="1"/>
            </p:cNvSpPr>
            <p:nvPr/>
          </p:nvSpPr>
          <p:spPr bwMode="auto">
            <a:xfrm>
              <a:off x="3923" y="1935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01" name="Rectangle 53"/>
            <p:cNvSpPr>
              <a:spLocks noChangeArrowheads="1"/>
            </p:cNvSpPr>
            <p:nvPr/>
          </p:nvSpPr>
          <p:spPr bwMode="auto">
            <a:xfrm>
              <a:off x="3923" y="2247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02" name="Rectangle 54"/>
            <p:cNvSpPr>
              <a:spLocks noChangeArrowheads="1"/>
            </p:cNvSpPr>
            <p:nvPr/>
          </p:nvSpPr>
          <p:spPr bwMode="auto">
            <a:xfrm>
              <a:off x="5021" y="1397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03" name="Rectangle 55"/>
            <p:cNvSpPr>
              <a:spLocks noChangeArrowheads="1"/>
            </p:cNvSpPr>
            <p:nvPr/>
          </p:nvSpPr>
          <p:spPr bwMode="auto">
            <a:xfrm>
              <a:off x="5021" y="1678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04" name="Rectangle 56"/>
            <p:cNvSpPr>
              <a:spLocks noChangeArrowheads="1"/>
            </p:cNvSpPr>
            <p:nvPr/>
          </p:nvSpPr>
          <p:spPr bwMode="auto">
            <a:xfrm>
              <a:off x="5021" y="1960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05" name="Rectangle 57"/>
            <p:cNvSpPr>
              <a:spLocks noChangeArrowheads="1"/>
            </p:cNvSpPr>
            <p:nvPr/>
          </p:nvSpPr>
          <p:spPr bwMode="auto">
            <a:xfrm>
              <a:off x="5021" y="2265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14" name="Text Box 66"/>
            <p:cNvSpPr txBox="1">
              <a:spLocks noChangeArrowheads="1"/>
            </p:cNvSpPr>
            <p:nvPr/>
          </p:nvSpPr>
          <p:spPr bwMode="auto">
            <a:xfrm>
              <a:off x="3925" y="2495"/>
              <a:ext cx="15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Calibri" pitchFamily="34" charset="0"/>
                  <a:sym typeface="Symbol" pitchFamily="18" charset="2"/>
                </a:rPr>
                <a:t></a:t>
              </a:r>
              <a:r>
                <a:rPr lang="en-US" sz="2400">
                  <a:solidFill>
                    <a:schemeClr val="accent2"/>
                  </a:solidFill>
                  <a:latin typeface="Calibri" pitchFamily="34" charset="0"/>
                </a:rPr>
                <a:t>3: Accept/Match</a:t>
              </a:r>
            </a:p>
          </p:txBody>
        </p:sp>
        <p:sp>
          <p:nvSpPr>
            <p:cNvPr id="1512506" name="Oval 58"/>
            <p:cNvSpPr>
              <a:spLocks noChangeArrowheads="1"/>
            </p:cNvSpPr>
            <p:nvPr/>
          </p:nvSpPr>
          <p:spPr bwMode="auto">
            <a:xfrm>
              <a:off x="4091" y="1471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07" name="Oval 59"/>
            <p:cNvSpPr>
              <a:spLocks noChangeArrowheads="1"/>
            </p:cNvSpPr>
            <p:nvPr/>
          </p:nvSpPr>
          <p:spPr bwMode="auto">
            <a:xfrm>
              <a:off x="4091" y="1751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08" name="Oval 60"/>
            <p:cNvSpPr>
              <a:spLocks noChangeArrowheads="1"/>
            </p:cNvSpPr>
            <p:nvPr/>
          </p:nvSpPr>
          <p:spPr bwMode="auto">
            <a:xfrm>
              <a:off x="4091" y="2059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09" name="Oval 61"/>
            <p:cNvSpPr>
              <a:spLocks noChangeArrowheads="1"/>
            </p:cNvSpPr>
            <p:nvPr/>
          </p:nvSpPr>
          <p:spPr bwMode="auto">
            <a:xfrm>
              <a:off x="4091" y="2340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10" name="Oval 62"/>
            <p:cNvSpPr>
              <a:spLocks noChangeArrowheads="1"/>
            </p:cNvSpPr>
            <p:nvPr/>
          </p:nvSpPr>
          <p:spPr bwMode="auto">
            <a:xfrm>
              <a:off x="4895" y="1471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11" name="Oval 63"/>
            <p:cNvSpPr>
              <a:spLocks noChangeArrowheads="1"/>
            </p:cNvSpPr>
            <p:nvPr/>
          </p:nvSpPr>
          <p:spPr bwMode="auto">
            <a:xfrm>
              <a:off x="4895" y="1751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12" name="Oval 64"/>
            <p:cNvSpPr>
              <a:spLocks noChangeArrowheads="1"/>
            </p:cNvSpPr>
            <p:nvPr/>
          </p:nvSpPr>
          <p:spPr bwMode="auto">
            <a:xfrm>
              <a:off x="4895" y="2059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13" name="Oval 65"/>
            <p:cNvSpPr>
              <a:spLocks noChangeArrowheads="1"/>
            </p:cNvSpPr>
            <p:nvPr/>
          </p:nvSpPr>
          <p:spPr bwMode="auto">
            <a:xfrm>
              <a:off x="4895" y="2340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5"/>
          <p:cNvGrpSpPr>
            <a:grpSpLocks/>
          </p:cNvGrpSpPr>
          <p:nvPr/>
        </p:nvGrpSpPr>
        <p:grpSpPr bwMode="auto">
          <a:xfrm>
            <a:off x="230188" y="1143000"/>
            <a:ext cx="3017837" cy="3009900"/>
            <a:chOff x="145" y="887"/>
            <a:chExt cx="1901" cy="1896"/>
          </a:xfrm>
        </p:grpSpPr>
        <p:sp>
          <p:nvSpPr>
            <p:cNvPr id="1512471" name="Text Box 23"/>
            <p:cNvSpPr txBox="1">
              <a:spLocks noChangeArrowheads="1"/>
            </p:cNvSpPr>
            <p:nvPr/>
          </p:nvSpPr>
          <p:spPr bwMode="auto">
            <a:xfrm>
              <a:off x="880" y="2495"/>
              <a:ext cx="11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Calibri" pitchFamily="34" charset="0"/>
                  <a:sym typeface="Symbol" pitchFamily="18" charset="2"/>
                </a:rPr>
                <a:t></a:t>
              </a:r>
              <a:r>
                <a:rPr lang="en-US" sz="2400">
                  <a:solidFill>
                    <a:schemeClr val="accent2"/>
                  </a:solidFill>
                  <a:latin typeface="Calibri" pitchFamily="34" charset="0"/>
                </a:rPr>
                <a:t>1: Requests</a:t>
              </a:r>
            </a:p>
          </p:txBody>
        </p:sp>
        <p:sp>
          <p:nvSpPr>
            <p:cNvPr id="1512518" name="Line 70"/>
            <p:cNvSpPr>
              <a:spLocks noChangeShapeType="1"/>
            </p:cNvSpPr>
            <p:nvPr/>
          </p:nvSpPr>
          <p:spPr bwMode="auto">
            <a:xfrm>
              <a:off x="847" y="1471"/>
              <a:ext cx="766" cy="264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19" name="Line 71"/>
            <p:cNvSpPr>
              <a:spLocks noChangeShapeType="1"/>
            </p:cNvSpPr>
            <p:nvPr/>
          </p:nvSpPr>
          <p:spPr bwMode="auto">
            <a:xfrm flipV="1">
              <a:off x="847" y="1478"/>
              <a:ext cx="757" cy="27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20" name="Line 72"/>
            <p:cNvSpPr>
              <a:spLocks noChangeShapeType="1"/>
            </p:cNvSpPr>
            <p:nvPr/>
          </p:nvSpPr>
          <p:spPr bwMode="auto">
            <a:xfrm>
              <a:off x="849" y="1757"/>
              <a:ext cx="770" cy="286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21" name="Line 73"/>
            <p:cNvSpPr>
              <a:spLocks noChangeShapeType="1"/>
            </p:cNvSpPr>
            <p:nvPr/>
          </p:nvSpPr>
          <p:spPr bwMode="auto">
            <a:xfrm>
              <a:off x="844" y="1757"/>
              <a:ext cx="779" cy="561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22" name="Line 74"/>
            <p:cNvSpPr>
              <a:spLocks noChangeShapeType="1"/>
            </p:cNvSpPr>
            <p:nvPr/>
          </p:nvSpPr>
          <p:spPr bwMode="auto">
            <a:xfrm flipV="1">
              <a:off x="847" y="1498"/>
              <a:ext cx="765" cy="561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23" name="Line 75"/>
            <p:cNvSpPr>
              <a:spLocks noChangeShapeType="1"/>
            </p:cNvSpPr>
            <p:nvPr/>
          </p:nvSpPr>
          <p:spPr bwMode="auto">
            <a:xfrm>
              <a:off x="849" y="2062"/>
              <a:ext cx="761" cy="5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24" name="Line 76"/>
            <p:cNvSpPr>
              <a:spLocks noChangeShapeType="1"/>
            </p:cNvSpPr>
            <p:nvPr/>
          </p:nvSpPr>
          <p:spPr bwMode="auto">
            <a:xfrm flipV="1">
              <a:off x="840" y="1772"/>
              <a:ext cx="775" cy="571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25" name="Rectangle 77"/>
            <p:cNvSpPr>
              <a:spLocks noChangeArrowheads="1"/>
            </p:cNvSpPr>
            <p:nvPr/>
          </p:nvSpPr>
          <p:spPr bwMode="auto">
            <a:xfrm>
              <a:off x="638" y="1331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26" name="Rectangle 78"/>
            <p:cNvSpPr>
              <a:spLocks noChangeArrowheads="1"/>
            </p:cNvSpPr>
            <p:nvPr/>
          </p:nvSpPr>
          <p:spPr bwMode="auto">
            <a:xfrm>
              <a:off x="638" y="1612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27" name="Rectangle 79"/>
            <p:cNvSpPr>
              <a:spLocks noChangeArrowheads="1"/>
            </p:cNvSpPr>
            <p:nvPr/>
          </p:nvSpPr>
          <p:spPr bwMode="auto">
            <a:xfrm>
              <a:off x="638" y="1894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28" name="Rectangle 80"/>
            <p:cNvSpPr>
              <a:spLocks noChangeArrowheads="1"/>
            </p:cNvSpPr>
            <p:nvPr/>
          </p:nvSpPr>
          <p:spPr bwMode="auto">
            <a:xfrm>
              <a:off x="638" y="2206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29" name="Rectangle 81"/>
            <p:cNvSpPr>
              <a:spLocks noChangeArrowheads="1"/>
            </p:cNvSpPr>
            <p:nvPr/>
          </p:nvSpPr>
          <p:spPr bwMode="auto">
            <a:xfrm>
              <a:off x="1736" y="1356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30" name="Rectangle 82"/>
            <p:cNvSpPr>
              <a:spLocks noChangeArrowheads="1"/>
            </p:cNvSpPr>
            <p:nvPr/>
          </p:nvSpPr>
          <p:spPr bwMode="auto">
            <a:xfrm>
              <a:off x="1736" y="1638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31" name="Rectangle 83"/>
            <p:cNvSpPr>
              <a:spLocks noChangeArrowheads="1"/>
            </p:cNvSpPr>
            <p:nvPr/>
          </p:nvSpPr>
          <p:spPr bwMode="auto">
            <a:xfrm>
              <a:off x="1736" y="1919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32" name="Rectangle 84"/>
            <p:cNvSpPr>
              <a:spLocks noChangeArrowheads="1"/>
            </p:cNvSpPr>
            <p:nvPr/>
          </p:nvSpPr>
          <p:spPr bwMode="auto">
            <a:xfrm>
              <a:off x="1736" y="2225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41" name="Line 93"/>
            <p:cNvSpPr>
              <a:spLocks noChangeShapeType="1"/>
            </p:cNvSpPr>
            <p:nvPr/>
          </p:nvSpPr>
          <p:spPr bwMode="auto">
            <a:xfrm>
              <a:off x="847" y="2347"/>
              <a:ext cx="760" cy="2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67" name="Text Box 119"/>
            <p:cNvSpPr txBox="1">
              <a:spLocks noChangeArrowheads="1"/>
            </p:cNvSpPr>
            <p:nvPr/>
          </p:nvSpPr>
          <p:spPr bwMode="auto">
            <a:xfrm>
              <a:off x="145" y="1690"/>
              <a:ext cx="30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Calibri" pitchFamily="34" charset="0"/>
                </a:rPr>
                <a:t>#1</a:t>
              </a:r>
            </a:p>
          </p:txBody>
        </p:sp>
        <p:sp>
          <p:nvSpPr>
            <p:cNvPr id="1512570" name="Text Box 122"/>
            <p:cNvSpPr txBox="1">
              <a:spLocks noChangeArrowheads="1"/>
            </p:cNvSpPr>
            <p:nvPr/>
          </p:nvSpPr>
          <p:spPr bwMode="auto">
            <a:xfrm rot="5430580">
              <a:off x="-68" y="1147"/>
              <a:ext cx="7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>
                  <a:latin typeface="Calibri" pitchFamily="34" charset="0"/>
                </a:rPr>
                <a:t>Iteration:</a:t>
              </a:r>
            </a:p>
          </p:txBody>
        </p:sp>
        <p:sp>
          <p:nvSpPr>
            <p:cNvPr id="1512533" name="Oval 85"/>
            <p:cNvSpPr>
              <a:spLocks noChangeArrowheads="1"/>
            </p:cNvSpPr>
            <p:nvPr/>
          </p:nvSpPr>
          <p:spPr bwMode="auto">
            <a:xfrm>
              <a:off x="807" y="1430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34" name="Oval 86"/>
            <p:cNvSpPr>
              <a:spLocks noChangeArrowheads="1"/>
            </p:cNvSpPr>
            <p:nvPr/>
          </p:nvSpPr>
          <p:spPr bwMode="auto">
            <a:xfrm>
              <a:off x="807" y="1710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35" name="Oval 87"/>
            <p:cNvSpPr>
              <a:spLocks noChangeArrowheads="1"/>
            </p:cNvSpPr>
            <p:nvPr/>
          </p:nvSpPr>
          <p:spPr bwMode="auto">
            <a:xfrm>
              <a:off x="807" y="2018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36" name="Oval 88"/>
            <p:cNvSpPr>
              <a:spLocks noChangeArrowheads="1"/>
            </p:cNvSpPr>
            <p:nvPr/>
          </p:nvSpPr>
          <p:spPr bwMode="auto">
            <a:xfrm>
              <a:off x="807" y="2300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37" name="Oval 89"/>
            <p:cNvSpPr>
              <a:spLocks noChangeArrowheads="1"/>
            </p:cNvSpPr>
            <p:nvPr/>
          </p:nvSpPr>
          <p:spPr bwMode="auto">
            <a:xfrm>
              <a:off x="1610" y="1430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38" name="Oval 90"/>
            <p:cNvSpPr>
              <a:spLocks noChangeArrowheads="1"/>
            </p:cNvSpPr>
            <p:nvPr/>
          </p:nvSpPr>
          <p:spPr bwMode="auto">
            <a:xfrm>
              <a:off x="1610" y="1710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39" name="Oval 91"/>
            <p:cNvSpPr>
              <a:spLocks noChangeArrowheads="1"/>
            </p:cNvSpPr>
            <p:nvPr/>
          </p:nvSpPr>
          <p:spPr bwMode="auto">
            <a:xfrm>
              <a:off x="1610" y="2018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40" name="Oval 92"/>
            <p:cNvSpPr>
              <a:spLocks noChangeArrowheads="1"/>
            </p:cNvSpPr>
            <p:nvPr/>
          </p:nvSpPr>
          <p:spPr bwMode="auto">
            <a:xfrm>
              <a:off x="1610" y="2300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48"/>
          <p:cNvGrpSpPr>
            <a:grpSpLocks/>
          </p:cNvGrpSpPr>
          <p:nvPr/>
        </p:nvGrpSpPr>
        <p:grpSpPr bwMode="auto">
          <a:xfrm>
            <a:off x="322263" y="4083050"/>
            <a:ext cx="2611437" cy="1844675"/>
            <a:chOff x="203" y="2739"/>
            <a:chExt cx="1645" cy="1162"/>
          </a:xfrm>
        </p:grpSpPr>
        <p:sp>
          <p:nvSpPr>
            <p:cNvPr id="1512546" name="Line 98"/>
            <p:cNvSpPr>
              <a:spLocks noChangeShapeType="1"/>
            </p:cNvSpPr>
            <p:nvPr/>
          </p:nvSpPr>
          <p:spPr bwMode="auto">
            <a:xfrm>
              <a:off x="840" y="2883"/>
              <a:ext cx="817" cy="28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47" name="Line 99"/>
            <p:cNvSpPr>
              <a:spLocks noChangeShapeType="1"/>
            </p:cNvSpPr>
            <p:nvPr/>
          </p:nvSpPr>
          <p:spPr bwMode="auto">
            <a:xfrm>
              <a:off x="841" y="3161"/>
              <a:ext cx="812" cy="5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48" name="Line 100"/>
            <p:cNvSpPr>
              <a:spLocks noChangeShapeType="1"/>
            </p:cNvSpPr>
            <p:nvPr/>
          </p:nvSpPr>
          <p:spPr bwMode="auto">
            <a:xfrm flipV="1">
              <a:off x="843" y="2896"/>
              <a:ext cx="761" cy="57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49" name="Line 101"/>
            <p:cNvSpPr>
              <a:spLocks noChangeShapeType="1"/>
            </p:cNvSpPr>
            <p:nvPr/>
          </p:nvSpPr>
          <p:spPr bwMode="auto">
            <a:xfrm>
              <a:off x="846" y="3475"/>
              <a:ext cx="762" cy="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50" name="Rectangle 102"/>
            <p:cNvSpPr>
              <a:spLocks noChangeArrowheads="1"/>
            </p:cNvSpPr>
            <p:nvPr/>
          </p:nvSpPr>
          <p:spPr bwMode="auto">
            <a:xfrm>
              <a:off x="636" y="2739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51" name="Rectangle 103"/>
            <p:cNvSpPr>
              <a:spLocks noChangeArrowheads="1"/>
            </p:cNvSpPr>
            <p:nvPr/>
          </p:nvSpPr>
          <p:spPr bwMode="auto">
            <a:xfrm>
              <a:off x="636" y="3020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52" name="Rectangle 104"/>
            <p:cNvSpPr>
              <a:spLocks noChangeArrowheads="1"/>
            </p:cNvSpPr>
            <p:nvPr/>
          </p:nvSpPr>
          <p:spPr bwMode="auto">
            <a:xfrm>
              <a:off x="636" y="3301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53" name="Rectangle 105"/>
            <p:cNvSpPr>
              <a:spLocks noChangeArrowheads="1"/>
            </p:cNvSpPr>
            <p:nvPr/>
          </p:nvSpPr>
          <p:spPr bwMode="auto">
            <a:xfrm>
              <a:off x="636" y="3614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54" name="Rectangle 106"/>
            <p:cNvSpPr>
              <a:spLocks noChangeArrowheads="1"/>
            </p:cNvSpPr>
            <p:nvPr/>
          </p:nvSpPr>
          <p:spPr bwMode="auto">
            <a:xfrm>
              <a:off x="1734" y="2764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55" name="Rectangle 107"/>
            <p:cNvSpPr>
              <a:spLocks noChangeArrowheads="1"/>
            </p:cNvSpPr>
            <p:nvPr/>
          </p:nvSpPr>
          <p:spPr bwMode="auto">
            <a:xfrm>
              <a:off x="1734" y="3045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56" name="Rectangle 108"/>
            <p:cNvSpPr>
              <a:spLocks noChangeArrowheads="1"/>
            </p:cNvSpPr>
            <p:nvPr/>
          </p:nvSpPr>
          <p:spPr bwMode="auto">
            <a:xfrm>
              <a:off x="1734" y="3326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57" name="Rectangle 109"/>
            <p:cNvSpPr>
              <a:spLocks noChangeArrowheads="1"/>
            </p:cNvSpPr>
            <p:nvPr/>
          </p:nvSpPr>
          <p:spPr bwMode="auto">
            <a:xfrm>
              <a:off x="1734" y="3632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68" name="Text Box 120"/>
            <p:cNvSpPr txBox="1">
              <a:spLocks noChangeArrowheads="1"/>
            </p:cNvSpPr>
            <p:nvPr/>
          </p:nvSpPr>
          <p:spPr bwMode="auto">
            <a:xfrm>
              <a:off x="203" y="3160"/>
              <a:ext cx="30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Calibri" pitchFamily="34" charset="0"/>
                </a:rPr>
                <a:t>#2</a:t>
              </a:r>
            </a:p>
          </p:txBody>
        </p:sp>
        <p:sp>
          <p:nvSpPr>
            <p:cNvPr id="1512569" name="Line 121"/>
            <p:cNvSpPr>
              <a:spLocks noChangeShapeType="1"/>
            </p:cNvSpPr>
            <p:nvPr/>
          </p:nvSpPr>
          <p:spPr bwMode="auto">
            <a:xfrm>
              <a:off x="397" y="3484"/>
              <a:ext cx="0" cy="332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2558" name="Oval 110"/>
            <p:cNvSpPr>
              <a:spLocks noChangeArrowheads="1"/>
            </p:cNvSpPr>
            <p:nvPr/>
          </p:nvSpPr>
          <p:spPr bwMode="auto">
            <a:xfrm>
              <a:off x="804" y="2838"/>
              <a:ext cx="86" cy="8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59" name="Oval 111"/>
            <p:cNvSpPr>
              <a:spLocks noChangeArrowheads="1"/>
            </p:cNvSpPr>
            <p:nvPr/>
          </p:nvSpPr>
          <p:spPr bwMode="auto">
            <a:xfrm>
              <a:off x="804" y="3118"/>
              <a:ext cx="86" cy="8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60" name="Oval 112"/>
            <p:cNvSpPr>
              <a:spLocks noChangeArrowheads="1"/>
            </p:cNvSpPr>
            <p:nvPr/>
          </p:nvSpPr>
          <p:spPr bwMode="auto">
            <a:xfrm>
              <a:off x="804" y="3426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61" name="Oval 113"/>
            <p:cNvSpPr>
              <a:spLocks noChangeArrowheads="1"/>
            </p:cNvSpPr>
            <p:nvPr/>
          </p:nvSpPr>
          <p:spPr bwMode="auto">
            <a:xfrm>
              <a:off x="804" y="3707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62" name="Oval 114"/>
            <p:cNvSpPr>
              <a:spLocks noChangeArrowheads="1"/>
            </p:cNvSpPr>
            <p:nvPr/>
          </p:nvSpPr>
          <p:spPr bwMode="auto">
            <a:xfrm>
              <a:off x="1608" y="2838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63" name="Oval 115"/>
            <p:cNvSpPr>
              <a:spLocks noChangeArrowheads="1"/>
            </p:cNvSpPr>
            <p:nvPr/>
          </p:nvSpPr>
          <p:spPr bwMode="auto">
            <a:xfrm>
              <a:off x="1608" y="3118"/>
              <a:ext cx="86" cy="8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64" name="Oval 116"/>
            <p:cNvSpPr>
              <a:spLocks noChangeArrowheads="1"/>
            </p:cNvSpPr>
            <p:nvPr/>
          </p:nvSpPr>
          <p:spPr bwMode="auto">
            <a:xfrm>
              <a:off x="1608" y="3426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65" name="Oval 117"/>
            <p:cNvSpPr>
              <a:spLocks noChangeArrowheads="1"/>
            </p:cNvSpPr>
            <p:nvPr/>
          </p:nvSpPr>
          <p:spPr bwMode="auto">
            <a:xfrm>
              <a:off x="1608" y="3707"/>
              <a:ext cx="86" cy="8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49"/>
          <p:cNvGrpSpPr>
            <a:grpSpLocks/>
          </p:cNvGrpSpPr>
          <p:nvPr/>
        </p:nvGrpSpPr>
        <p:grpSpPr bwMode="auto">
          <a:xfrm>
            <a:off x="3695700" y="4127500"/>
            <a:ext cx="1924050" cy="1844675"/>
            <a:chOff x="2328" y="2767"/>
            <a:chExt cx="1212" cy="1162"/>
          </a:xfrm>
        </p:grpSpPr>
        <p:sp>
          <p:nvSpPr>
            <p:cNvPr id="1512572" name="Line 124"/>
            <p:cNvSpPr>
              <a:spLocks noChangeShapeType="1"/>
            </p:cNvSpPr>
            <p:nvPr/>
          </p:nvSpPr>
          <p:spPr bwMode="auto">
            <a:xfrm>
              <a:off x="2535" y="2911"/>
              <a:ext cx="810" cy="28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73" name="Line 125"/>
            <p:cNvSpPr>
              <a:spLocks noChangeShapeType="1"/>
            </p:cNvSpPr>
            <p:nvPr/>
          </p:nvSpPr>
          <p:spPr bwMode="auto">
            <a:xfrm>
              <a:off x="2541" y="3189"/>
              <a:ext cx="804" cy="59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74" name="Rectangle 126"/>
            <p:cNvSpPr>
              <a:spLocks noChangeArrowheads="1"/>
            </p:cNvSpPr>
            <p:nvPr/>
          </p:nvSpPr>
          <p:spPr bwMode="auto">
            <a:xfrm>
              <a:off x="2328" y="2767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75" name="Rectangle 127"/>
            <p:cNvSpPr>
              <a:spLocks noChangeArrowheads="1"/>
            </p:cNvSpPr>
            <p:nvPr/>
          </p:nvSpPr>
          <p:spPr bwMode="auto">
            <a:xfrm>
              <a:off x="2328" y="3048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76" name="Rectangle 128"/>
            <p:cNvSpPr>
              <a:spLocks noChangeArrowheads="1"/>
            </p:cNvSpPr>
            <p:nvPr/>
          </p:nvSpPr>
          <p:spPr bwMode="auto">
            <a:xfrm>
              <a:off x="2328" y="3329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77" name="Rectangle 129"/>
            <p:cNvSpPr>
              <a:spLocks noChangeArrowheads="1"/>
            </p:cNvSpPr>
            <p:nvPr/>
          </p:nvSpPr>
          <p:spPr bwMode="auto">
            <a:xfrm>
              <a:off x="2328" y="3642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78" name="Rectangle 130"/>
            <p:cNvSpPr>
              <a:spLocks noChangeArrowheads="1"/>
            </p:cNvSpPr>
            <p:nvPr/>
          </p:nvSpPr>
          <p:spPr bwMode="auto">
            <a:xfrm>
              <a:off x="3426" y="2792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79" name="Rectangle 131"/>
            <p:cNvSpPr>
              <a:spLocks noChangeArrowheads="1"/>
            </p:cNvSpPr>
            <p:nvPr/>
          </p:nvSpPr>
          <p:spPr bwMode="auto">
            <a:xfrm>
              <a:off x="3426" y="3073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80" name="Rectangle 132"/>
            <p:cNvSpPr>
              <a:spLocks noChangeArrowheads="1"/>
            </p:cNvSpPr>
            <p:nvPr/>
          </p:nvSpPr>
          <p:spPr bwMode="auto">
            <a:xfrm>
              <a:off x="3426" y="3354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81" name="Rectangle 133"/>
            <p:cNvSpPr>
              <a:spLocks noChangeArrowheads="1"/>
            </p:cNvSpPr>
            <p:nvPr/>
          </p:nvSpPr>
          <p:spPr bwMode="auto">
            <a:xfrm>
              <a:off x="3426" y="3660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590" name="Line 142"/>
            <p:cNvSpPr>
              <a:spLocks noChangeShapeType="1"/>
            </p:cNvSpPr>
            <p:nvPr/>
          </p:nvSpPr>
          <p:spPr bwMode="auto">
            <a:xfrm flipV="1">
              <a:off x="2575" y="2902"/>
              <a:ext cx="770" cy="564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 type="triangle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91" name="Line 143"/>
            <p:cNvSpPr>
              <a:spLocks noChangeShapeType="1"/>
            </p:cNvSpPr>
            <p:nvPr/>
          </p:nvSpPr>
          <p:spPr bwMode="auto">
            <a:xfrm flipV="1">
              <a:off x="2589" y="3496"/>
              <a:ext cx="752" cy="4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 type="triangle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86" name="Oval 138"/>
            <p:cNvSpPr>
              <a:spLocks noChangeArrowheads="1"/>
            </p:cNvSpPr>
            <p:nvPr/>
          </p:nvSpPr>
          <p:spPr bwMode="auto">
            <a:xfrm>
              <a:off x="3300" y="2866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87" name="Oval 139"/>
            <p:cNvSpPr>
              <a:spLocks noChangeArrowheads="1"/>
            </p:cNvSpPr>
            <p:nvPr/>
          </p:nvSpPr>
          <p:spPr bwMode="auto">
            <a:xfrm>
              <a:off x="3300" y="3146"/>
              <a:ext cx="86" cy="8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88" name="Oval 140"/>
            <p:cNvSpPr>
              <a:spLocks noChangeArrowheads="1"/>
            </p:cNvSpPr>
            <p:nvPr/>
          </p:nvSpPr>
          <p:spPr bwMode="auto">
            <a:xfrm>
              <a:off x="3300" y="3454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89" name="Oval 141"/>
            <p:cNvSpPr>
              <a:spLocks noChangeArrowheads="1"/>
            </p:cNvSpPr>
            <p:nvPr/>
          </p:nvSpPr>
          <p:spPr bwMode="auto">
            <a:xfrm>
              <a:off x="3300" y="3735"/>
              <a:ext cx="86" cy="8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82" name="Oval 134"/>
            <p:cNvSpPr>
              <a:spLocks noChangeArrowheads="1"/>
            </p:cNvSpPr>
            <p:nvPr/>
          </p:nvSpPr>
          <p:spPr bwMode="auto">
            <a:xfrm>
              <a:off x="2496" y="2866"/>
              <a:ext cx="86" cy="8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83" name="Oval 135"/>
            <p:cNvSpPr>
              <a:spLocks noChangeArrowheads="1"/>
            </p:cNvSpPr>
            <p:nvPr/>
          </p:nvSpPr>
          <p:spPr bwMode="auto">
            <a:xfrm>
              <a:off x="2496" y="3146"/>
              <a:ext cx="86" cy="8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84" name="Oval 136"/>
            <p:cNvSpPr>
              <a:spLocks noChangeArrowheads="1"/>
            </p:cNvSpPr>
            <p:nvPr/>
          </p:nvSpPr>
          <p:spPr bwMode="auto">
            <a:xfrm>
              <a:off x="2496" y="3454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585" name="Oval 137"/>
            <p:cNvSpPr>
              <a:spLocks noChangeArrowheads="1"/>
            </p:cNvSpPr>
            <p:nvPr/>
          </p:nvSpPr>
          <p:spPr bwMode="auto">
            <a:xfrm>
              <a:off x="2496" y="3735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50"/>
          <p:cNvGrpSpPr>
            <a:grpSpLocks/>
          </p:cNvGrpSpPr>
          <p:nvPr/>
        </p:nvGrpSpPr>
        <p:grpSpPr bwMode="auto">
          <a:xfrm>
            <a:off x="6227763" y="4138612"/>
            <a:ext cx="1924050" cy="1844675"/>
            <a:chOff x="3923" y="2774"/>
            <a:chExt cx="1212" cy="1162"/>
          </a:xfrm>
        </p:grpSpPr>
        <p:sp>
          <p:nvSpPr>
            <p:cNvPr id="1512452" name="Line 4"/>
            <p:cNvSpPr>
              <a:spLocks noChangeShapeType="1"/>
            </p:cNvSpPr>
            <p:nvPr/>
          </p:nvSpPr>
          <p:spPr bwMode="auto">
            <a:xfrm>
              <a:off x="4136" y="2916"/>
              <a:ext cx="758" cy="264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53" name="Line 5"/>
            <p:cNvSpPr>
              <a:spLocks noChangeShapeType="1"/>
            </p:cNvSpPr>
            <p:nvPr/>
          </p:nvSpPr>
          <p:spPr bwMode="auto">
            <a:xfrm>
              <a:off x="4132" y="3200"/>
              <a:ext cx="768" cy="566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54" name="Rectangle 6"/>
            <p:cNvSpPr>
              <a:spLocks noChangeArrowheads="1"/>
            </p:cNvSpPr>
            <p:nvPr/>
          </p:nvSpPr>
          <p:spPr bwMode="auto">
            <a:xfrm>
              <a:off x="3923" y="2774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55" name="Rectangle 7"/>
            <p:cNvSpPr>
              <a:spLocks noChangeArrowheads="1"/>
            </p:cNvSpPr>
            <p:nvPr/>
          </p:nvSpPr>
          <p:spPr bwMode="auto">
            <a:xfrm>
              <a:off x="3923" y="3055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56" name="Rectangle 8"/>
            <p:cNvSpPr>
              <a:spLocks noChangeArrowheads="1"/>
            </p:cNvSpPr>
            <p:nvPr/>
          </p:nvSpPr>
          <p:spPr bwMode="auto">
            <a:xfrm>
              <a:off x="3923" y="3336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57" name="Rectangle 9"/>
            <p:cNvSpPr>
              <a:spLocks noChangeArrowheads="1"/>
            </p:cNvSpPr>
            <p:nvPr/>
          </p:nvSpPr>
          <p:spPr bwMode="auto">
            <a:xfrm>
              <a:off x="3923" y="3649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58" name="Rectangle 10"/>
            <p:cNvSpPr>
              <a:spLocks noChangeArrowheads="1"/>
            </p:cNvSpPr>
            <p:nvPr/>
          </p:nvSpPr>
          <p:spPr bwMode="auto">
            <a:xfrm>
              <a:off x="5021" y="2799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1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59" name="Rectangle 11"/>
            <p:cNvSpPr>
              <a:spLocks noChangeArrowheads="1"/>
            </p:cNvSpPr>
            <p:nvPr/>
          </p:nvSpPr>
          <p:spPr bwMode="auto">
            <a:xfrm>
              <a:off x="5021" y="3080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60" name="Rectangle 12"/>
            <p:cNvSpPr>
              <a:spLocks noChangeArrowheads="1"/>
            </p:cNvSpPr>
            <p:nvPr/>
          </p:nvSpPr>
          <p:spPr bwMode="auto">
            <a:xfrm>
              <a:off x="5021" y="3361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61" name="Rectangle 13"/>
            <p:cNvSpPr>
              <a:spLocks noChangeArrowheads="1"/>
            </p:cNvSpPr>
            <p:nvPr/>
          </p:nvSpPr>
          <p:spPr bwMode="auto">
            <a:xfrm>
              <a:off x="5021" y="3667"/>
              <a:ext cx="11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800">
                  <a:solidFill>
                    <a:schemeClr val="accent2"/>
                  </a:solidFill>
                  <a:latin typeface="Calibri" pitchFamily="34" charset="0"/>
                </a:rPr>
                <a:t>4</a:t>
              </a:r>
              <a:endParaRPr lang="en-US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512470" name="Line 22"/>
            <p:cNvSpPr>
              <a:spLocks noChangeShapeType="1"/>
            </p:cNvSpPr>
            <p:nvPr/>
          </p:nvSpPr>
          <p:spPr bwMode="auto">
            <a:xfrm flipV="1">
              <a:off x="4135" y="2939"/>
              <a:ext cx="771" cy="57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62" name="Oval 14"/>
            <p:cNvSpPr>
              <a:spLocks noChangeArrowheads="1"/>
            </p:cNvSpPr>
            <p:nvPr/>
          </p:nvSpPr>
          <p:spPr bwMode="auto">
            <a:xfrm>
              <a:off x="4091" y="2873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63" name="Oval 15"/>
            <p:cNvSpPr>
              <a:spLocks noChangeArrowheads="1"/>
            </p:cNvSpPr>
            <p:nvPr/>
          </p:nvSpPr>
          <p:spPr bwMode="auto">
            <a:xfrm>
              <a:off x="4091" y="3153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64" name="Oval 16"/>
            <p:cNvSpPr>
              <a:spLocks noChangeArrowheads="1"/>
            </p:cNvSpPr>
            <p:nvPr/>
          </p:nvSpPr>
          <p:spPr bwMode="auto">
            <a:xfrm>
              <a:off x="4091" y="3461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65" name="Oval 17"/>
            <p:cNvSpPr>
              <a:spLocks noChangeArrowheads="1"/>
            </p:cNvSpPr>
            <p:nvPr/>
          </p:nvSpPr>
          <p:spPr bwMode="auto">
            <a:xfrm>
              <a:off x="4091" y="3742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66" name="Oval 18"/>
            <p:cNvSpPr>
              <a:spLocks noChangeArrowheads="1"/>
            </p:cNvSpPr>
            <p:nvPr/>
          </p:nvSpPr>
          <p:spPr bwMode="auto">
            <a:xfrm>
              <a:off x="4895" y="2873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67" name="Oval 19"/>
            <p:cNvSpPr>
              <a:spLocks noChangeArrowheads="1"/>
            </p:cNvSpPr>
            <p:nvPr/>
          </p:nvSpPr>
          <p:spPr bwMode="auto">
            <a:xfrm>
              <a:off x="4895" y="3153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68" name="Oval 20"/>
            <p:cNvSpPr>
              <a:spLocks noChangeArrowheads="1"/>
            </p:cNvSpPr>
            <p:nvPr/>
          </p:nvSpPr>
          <p:spPr bwMode="auto">
            <a:xfrm>
              <a:off x="4895" y="3461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69" name="Oval 21"/>
            <p:cNvSpPr>
              <a:spLocks noChangeArrowheads="1"/>
            </p:cNvSpPr>
            <p:nvPr/>
          </p:nvSpPr>
          <p:spPr bwMode="auto">
            <a:xfrm>
              <a:off x="4895" y="3742"/>
              <a:ext cx="86" cy="8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2515" grpId="0" animBg="1"/>
      <p:bldP spid="151254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PIM Properties</a:t>
            </a:r>
          </a:p>
        </p:txBody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Guaranteed to find a maximal match in at most N iterations. (Why?)</a:t>
            </a:r>
          </a:p>
          <a:p>
            <a:r>
              <a:rPr lang="en-US"/>
              <a:t>In each phase, each input and output arbiter can make decisions independently.</a:t>
            </a:r>
          </a:p>
          <a:p>
            <a:r>
              <a:rPr lang="en-US"/>
              <a:t>In general, will converge to a maximal match in &lt; N iterations. </a:t>
            </a:r>
          </a:p>
          <a:p>
            <a:r>
              <a:rPr lang="en-US"/>
              <a:t>How many iterations should we run?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567CDE-4BE6-4798-8D6D-4367C622ECCF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Changing the control plane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I can tailor my network to meet my needs ...</a:t>
            </a:r>
          </a:p>
          <a:p>
            <a:pPr marL="0" indent="0">
              <a:buNone/>
            </a:pPr>
            <a:endParaRPr lang="en-US" sz="1350" dirty="0"/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Quickly deploy new protocols. 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Monitor precisely what my forwarding plane is doing.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Fold expensive </a:t>
            </a:r>
            <a:r>
              <a:rPr lang="en-US" dirty="0" err="1"/>
              <a:t>middlebox</a:t>
            </a:r>
            <a:r>
              <a:rPr lang="en-US" dirty="0"/>
              <a:t> functions into the network, for free.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Try out beautiful new ideas. Tailor my network to meet my needs.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Differentiate. Now I own my intellectual property.</a:t>
            </a:r>
          </a:p>
        </p:txBody>
      </p:sp>
    </p:spTree>
    <p:extLst>
      <p:ext uri="{BB962C8B-B14F-4D97-AF65-F5344CB8AC3E}">
        <p14:creationId xmlns:p14="http://schemas.microsoft.com/office/powerpoint/2010/main" val="4521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54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Parallel Iterative Matching – Convergence Time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9F584B-C88D-42B6-BD39-4D827A1E5AFF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pic>
        <p:nvPicPr>
          <p:cNvPr id="15165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950" y="1852612"/>
            <a:ext cx="7467600" cy="12779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516549" name="Text Box 5"/>
          <p:cNvSpPr txBox="1">
            <a:spLocks noChangeArrowheads="1"/>
          </p:cNvSpPr>
          <p:nvPr/>
        </p:nvSpPr>
        <p:spPr bwMode="auto">
          <a:xfrm>
            <a:off x="381000" y="1143000"/>
            <a:ext cx="440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Calibri" pitchFamily="34" charset="0"/>
              </a:rPr>
              <a:t>Number of iterations to converge:</a:t>
            </a:r>
          </a:p>
        </p:txBody>
      </p:sp>
      <p:sp>
        <p:nvSpPr>
          <p:cNvPr id="1516550" name="Rectangle 6"/>
          <p:cNvSpPr>
            <a:spLocks noChangeArrowheads="1"/>
          </p:cNvSpPr>
          <p:nvPr/>
        </p:nvSpPr>
        <p:spPr bwMode="auto">
          <a:xfrm>
            <a:off x="457200" y="4572000"/>
            <a:ext cx="822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>
                <a:latin typeface="Calibri" pitchFamily="34" charset="0"/>
              </a:rPr>
              <a:t>Anderson et al., “</a:t>
            </a:r>
            <a:r>
              <a:rPr lang="en-US" sz="1600" b="1" i="1">
                <a:latin typeface="Calibri" pitchFamily="34" charset="0"/>
              </a:rPr>
              <a:t>High-Speed Switch Scheduling for Local Area Networks,</a:t>
            </a:r>
            <a:r>
              <a:rPr lang="en-US" sz="1600" b="1">
                <a:latin typeface="Calibri" pitchFamily="34" charset="0"/>
              </a:rPr>
              <a:t>” 1993. </a:t>
            </a:r>
            <a:endParaRPr lang="en-US" sz="1600" b="1" i="1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7701CB-CF5B-41F5-85B3-7E75F69CA010}" type="slidenum">
              <a:rPr lang="en-US"/>
              <a:pPr/>
              <a:t>91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18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Iterative Matching</a:t>
            </a:r>
          </a:p>
        </p:txBody>
      </p:sp>
      <p:pic>
        <p:nvPicPr>
          <p:cNvPr id="1518597" name="Picture 5" descr="fifo_outp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0" y="1066800"/>
            <a:ext cx="4214813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3C151A-22C9-47EC-8D04-504DFA5FFF78}" type="slidenum">
              <a:rPr lang="en-US"/>
              <a:pPr/>
              <a:t>92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20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Iterative Matching</a:t>
            </a:r>
          </a:p>
        </p:txBody>
      </p:sp>
      <p:pic>
        <p:nvPicPr>
          <p:cNvPr id="1520645" name="Picture 5" descr="fifo_outp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075" y="990600"/>
            <a:ext cx="4214813" cy="5140325"/>
          </a:xfrm>
          <a:prstGeom prst="rect">
            <a:avLst/>
          </a:prstGeom>
          <a:noFill/>
        </p:spPr>
      </p:pic>
      <p:sp>
        <p:nvSpPr>
          <p:cNvPr id="1520646" name="AutoShape 6"/>
          <p:cNvSpPr>
            <a:spLocks noChangeArrowheads="1"/>
          </p:cNvSpPr>
          <p:nvPr/>
        </p:nvSpPr>
        <p:spPr bwMode="auto">
          <a:xfrm>
            <a:off x="7115175" y="1876425"/>
            <a:ext cx="1524000" cy="609600"/>
          </a:xfrm>
          <a:prstGeom prst="wedgeRectCallout">
            <a:avLst>
              <a:gd name="adj1" fmla="val -83750"/>
              <a:gd name="adj2" fmla="val -11692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PIM with a single iteration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1CE207-19AE-4B42-8298-ED4BA52B122D}" type="slidenum">
              <a:rPr lang="en-US"/>
              <a:pPr/>
              <a:t>93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Iterative Matching</a:t>
            </a:r>
          </a:p>
        </p:txBody>
      </p:sp>
      <p:pic>
        <p:nvPicPr>
          <p:cNvPr id="1522693" name="Picture 5" descr="pim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25" y="1028700"/>
            <a:ext cx="4076700" cy="5143500"/>
          </a:xfrm>
          <a:prstGeom prst="rect">
            <a:avLst/>
          </a:prstGeom>
          <a:noFill/>
        </p:spPr>
      </p:pic>
      <p:sp>
        <p:nvSpPr>
          <p:cNvPr id="1522694" name="AutoShape 6"/>
          <p:cNvSpPr>
            <a:spLocks noChangeArrowheads="1"/>
          </p:cNvSpPr>
          <p:nvPr/>
        </p:nvSpPr>
        <p:spPr bwMode="auto">
          <a:xfrm>
            <a:off x="7137400" y="1851025"/>
            <a:ext cx="1524000" cy="609600"/>
          </a:xfrm>
          <a:prstGeom prst="wedgeRectCallout">
            <a:avLst>
              <a:gd name="adj1" fmla="val -84375"/>
              <a:gd name="adj2" fmla="val -6849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400">
                <a:latin typeface="Calibri" pitchFamily="34" charset="0"/>
              </a:rPr>
              <a:t>PIM with 4 iterations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14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F8E554-857D-4B2E-A18F-6568226A0CCA}" type="slidenum">
              <a:rPr lang="en-US"/>
              <a:pPr/>
              <a:t>94</a:t>
            </a:fld>
            <a:endParaRPr lang="en-US"/>
          </a:p>
        </p:txBody>
      </p:sp>
      <p:sp>
        <p:nvSpPr>
          <p:cNvPr id="14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247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err="1"/>
              <a:t>i</a:t>
            </a:r>
            <a:r>
              <a:rPr lang="en-US" sz="3200" dirty="0" err="1"/>
              <a:t>SLIP</a:t>
            </a:r>
            <a:r>
              <a:rPr lang="en-US" sz="3200" dirty="0"/>
              <a:t> </a:t>
            </a:r>
            <a:r>
              <a:rPr lang="en-US" sz="2400" dirty="0"/>
              <a:t>[McKeown </a:t>
            </a:r>
            <a:r>
              <a:rPr lang="en-US" sz="2400" i="1" dirty="0"/>
              <a:t>et al.</a:t>
            </a:r>
            <a:r>
              <a:rPr lang="en-US" sz="2400" dirty="0"/>
              <a:t>, 1993]</a:t>
            </a:r>
          </a:p>
        </p:txBody>
      </p:sp>
      <p:sp>
        <p:nvSpPr>
          <p:cNvPr id="1524742" name="Line 6"/>
          <p:cNvSpPr>
            <a:spLocks noChangeShapeType="1"/>
          </p:cNvSpPr>
          <p:nvPr/>
        </p:nvSpPr>
        <p:spPr bwMode="auto">
          <a:xfrm>
            <a:off x="6351588" y="4437063"/>
            <a:ext cx="1187450" cy="471487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43" name="Line 7"/>
          <p:cNvSpPr>
            <a:spLocks noChangeShapeType="1"/>
          </p:cNvSpPr>
          <p:nvPr/>
        </p:nvSpPr>
        <p:spPr bwMode="auto">
          <a:xfrm>
            <a:off x="6350000" y="4948238"/>
            <a:ext cx="1212850" cy="1027112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44" name="Rectangle 8"/>
          <p:cNvSpPr>
            <a:spLocks noChangeArrowheads="1"/>
          </p:cNvSpPr>
          <p:nvPr/>
        </p:nvSpPr>
        <p:spPr bwMode="auto">
          <a:xfrm>
            <a:off x="6016625" y="417830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45" name="Rectangle 9"/>
          <p:cNvSpPr>
            <a:spLocks noChangeArrowheads="1"/>
          </p:cNvSpPr>
          <p:nvPr/>
        </p:nvSpPr>
        <p:spPr bwMode="auto">
          <a:xfrm>
            <a:off x="6016625" y="46958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46" name="Rectangle 10"/>
          <p:cNvSpPr>
            <a:spLocks noChangeArrowheads="1"/>
          </p:cNvSpPr>
          <p:nvPr/>
        </p:nvSpPr>
        <p:spPr bwMode="auto">
          <a:xfrm>
            <a:off x="6016625" y="521335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47" name="Rectangle 11"/>
          <p:cNvSpPr>
            <a:spLocks noChangeArrowheads="1"/>
          </p:cNvSpPr>
          <p:nvPr/>
        </p:nvSpPr>
        <p:spPr bwMode="auto">
          <a:xfrm>
            <a:off x="6016625" y="57880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48" name="Rectangle 12"/>
          <p:cNvSpPr>
            <a:spLocks noChangeArrowheads="1"/>
          </p:cNvSpPr>
          <p:nvPr/>
        </p:nvSpPr>
        <p:spPr bwMode="auto">
          <a:xfrm>
            <a:off x="7747000" y="422433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49" name="Rectangle 13"/>
          <p:cNvSpPr>
            <a:spLocks noChangeArrowheads="1"/>
          </p:cNvSpPr>
          <p:nvPr/>
        </p:nvSpPr>
        <p:spPr bwMode="auto">
          <a:xfrm>
            <a:off x="7747000" y="47418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50" name="Rectangle 14"/>
          <p:cNvSpPr>
            <a:spLocks noChangeArrowheads="1"/>
          </p:cNvSpPr>
          <p:nvPr/>
        </p:nvSpPr>
        <p:spPr bwMode="auto">
          <a:xfrm>
            <a:off x="7747000" y="525938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51" name="Rectangle 15"/>
          <p:cNvSpPr>
            <a:spLocks noChangeArrowheads="1"/>
          </p:cNvSpPr>
          <p:nvPr/>
        </p:nvSpPr>
        <p:spPr bwMode="auto">
          <a:xfrm>
            <a:off x="7747000" y="58213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60" name="Line 24"/>
          <p:cNvSpPr>
            <a:spLocks noChangeShapeType="1"/>
          </p:cNvSpPr>
          <p:nvPr/>
        </p:nvSpPr>
        <p:spPr bwMode="auto">
          <a:xfrm flipV="1">
            <a:off x="6348413" y="4467225"/>
            <a:ext cx="1211262" cy="1044575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61" name="Text Box 25"/>
          <p:cNvSpPr txBox="1">
            <a:spLocks noChangeArrowheads="1"/>
          </p:cNvSpPr>
          <p:nvPr/>
        </p:nvSpPr>
        <p:spPr bwMode="auto">
          <a:xfrm>
            <a:off x="1219200" y="3663950"/>
            <a:ext cx="185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accent2"/>
                </a:solidFill>
                <a:latin typeface="Calibri" pitchFamily="34" charset="0"/>
                <a:sym typeface="Symbol" pitchFamily="18" charset="2"/>
              </a:rPr>
              <a:t></a:t>
            </a:r>
            <a:r>
              <a:rPr lang="en-US" sz="2400">
                <a:solidFill>
                  <a:schemeClr val="accent2"/>
                </a:solidFill>
                <a:latin typeface="Calibri" pitchFamily="34" charset="0"/>
              </a:rPr>
              <a:t>1: Requests</a:t>
            </a:r>
          </a:p>
        </p:txBody>
      </p:sp>
      <p:sp>
        <p:nvSpPr>
          <p:cNvPr id="1524763" name="Line 27"/>
          <p:cNvSpPr>
            <a:spLocks noChangeShapeType="1"/>
          </p:cNvSpPr>
          <p:nvPr/>
        </p:nvSpPr>
        <p:spPr bwMode="auto">
          <a:xfrm>
            <a:off x="6350000" y="1847850"/>
            <a:ext cx="1200150" cy="490538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64" name="Line 28"/>
          <p:cNvSpPr>
            <a:spLocks noChangeShapeType="1"/>
          </p:cNvSpPr>
          <p:nvPr/>
        </p:nvSpPr>
        <p:spPr bwMode="auto">
          <a:xfrm>
            <a:off x="6353175" y="2359025"/>
            <a:ext cx="1206500" cy="1052513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65" name="Rectangle 29"/>
          <p:cNvSpPr>
            <a:spLocks noChangeArrowheads="1"/>
          </p:cNvSpPr>
          <p:nvPr/>
        </p:nvSpPr>
        <p:spPr bwMode="auto">
          <a:xfrm>
            <a:off x="6016625" y="160020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66" name="Rectangle 30"/>
          <p:cNvSpPr>
            <a:spLocks noChangeArrowheads="1"/>
          </p:cNvSpPr>
          <p:nvPr/>
        </p:nvSpPr>
        <p:spPr bwMode="auto">
          <a:xfrm>
            <a:off x="6016625" y="21177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67" name="Rectangle 31"/>
          <p:cNvSpPr>
            <a:spLocks noChangeArrowheads="1"/>
          </p:cNvSpPr>
          <p:nvPr/>
        </p:nvSpPr>
        <p:spPr bwMode="auto">
          <a:xfrm>
            <a:off x="6016625" y="263525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68" name="Rectangle 32"/>
          <p:cNvSpPr>
            <a:spLocks noChangeArrowheads="1"/>
          </p:cNvSpPr>
          <p:nvPr/>
        </p:nvSpPr>
        <p:spPr bwMode="auto">
          <a:xfrm>
            <a:off x="6016625" y="32099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69" name="Rectangle 33"/>
          <p:cNvSpPr>
            <a:spLocks noChangeArrowheads="1"/>
          </p:cNvSpPr>
          <p:nvPr/>
        </p:nvSpPr>
        <p:spPr bwMode="auto">
          <a:xfrm>
            <a:off x="7747000" y="164623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70" name="Rectangle 34"/>
          <p:cNvSpPr>
            <a:spLocks noChangeArrowheads="1"/>
          </p:cNvSpPr>
          <p:nvPr/>
        </p:nvSpPr>
        <p:spPr bwMode="auto">
          <a:xfrm>
            <a:off x="7747000" y="21637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71" name="Rectangle 35"/>
          <p:cNvSpPr>
            <a:spLocks noChangeArrowheads="1"/>
          </p:cNvSpPr>
          <p:nvPr/>
        </p:nvSpPr>
        <p:spPr bwMode="auto">
          <a:xfrm>
            <a:off x="7747000" y="268128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72" name="Rectangle 36"/>
          <p:cNvSpPr>
            <a:spLocks noChangeArrowheads="1"/>
          </p:cNvSpPr>
          <p:nvPr/>
        </p:nvSpPr>
        <p:spPr bwMode="auto">
          <a:xfrm>
            <a:off x="7747000" y="32432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81" name="Text Box 45"/>
          <p:cNvSpPr txBox="1">
            <a:spLocks noChangeArrowheads="1"/>
          </p:cNvSpPr>
          <p:nvPr/>
        </p:nvSpPr>
        <p:spPr bwMode="auto">
          <a:xfrm>
            <a:off x="6019800" y="3663950"/>
            <a:ext cx="248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accent2"/>
                </a:solidFill>
                <a:latin typeface="Calibri" pitchFamily="34" charset="0"/>
                <a:sym typeface="Symbol" pitchFamily="18" charset="2"/>
              </a:rPr>
              <a:t></a:t>
            </a:r>
            <a:r>
              <a:rPr lang="en-US" sz="2400">
                <a:solidFill>
                  <a:schemeClr val="accent2"/>
                </a:solidFill>
                <a:latin typeface="Calibri" pitchFamily="34" charset="0"/>
              </a:rPr>
              <a:t>3: Accept/Match</a:t>
            </a:r>
          </a:p>
        </p:txBody>
      </p:sp>
      <p:sp>
        <p:nvSpPr>
          <p:cNvPr id="1524784" name="Line 48"/>
          <p:cNvSpPr>
            <a:spLocks noChangeShapeType="1"/>
          </p:cNvSpPr>
          <p:nvPr/>
        </p:nvSpPr>
        <p:spPr bwMode="auto">
          <a:xfrm>
            <a:off x="1163638" y="4367213"/>
            <a:ext cx="1282700" cy="522287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85" name="Line 49"/>
          <p:cNvSpPr>
            <a:spLocks noChangeShapeType="1"/>
          </p:cNvSpPr>
          <p:nvPr/>
        </p:nvSpPr>
        <p:spPr bwMode="auto">
          <a:xfrm>
            <a:off x="1157288" y="4886325"/>
            <a:ext cx="1274762" cy="109378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86" name="Line 50"/>
          <p:cNvSpPr>
            <a:spLocks noChangeShapeType="1"/>
          </p:cNvSpPr>
          <p:nvPr/>
        </p:nvSpPr>
        <p:spPr bwMode="auto">
          <a:xfrm flipV="1">
            <a:off x="1163638" y="4397375"/>
            <a:ext cx="1204912" cy="1058863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87" name="Line 51"/>
          <p:cNvSpPr>
            <a:spLocks noChangeShapeType="1"/>
          </p:cNvSpPr>
          <p:nvPr/>
        </p:nvSpPr>
        <p:spPr bwMode="auto">
          <a:xfrm flipV="1">
            <a:off x="1160463" y="5453063"/>
            <a:ext cx="1193800" cy="4762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88" name="Rectangle 52"/>
          <p:cNvSpPr>
            <a:spLocks noChangeArrowheads="1"/>
          </p:cNvSpPr>
          <p:nvPr/>
        </p:nvSpPr>
        <p:spPr bwMode="auto">
          <a:xfrm>
            <a:off x="835025" y="411480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89" name="Rectangle 53"/>
          <p:cNvSpPr>
            <a:spLocks noChangeArrowheads="1"/>
          </p:cNvSpPr>
          <p:nvPr/>
        </p:nvSpPr>
        <p:spPr bwMode="auto">
          <a:xfrm>
            <a:off x="835025" y="46323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90" name="Rectangle 54"/>
          <p:cNvSpPr>
            <a:spLocks noChangeArrowheads="1"/>
          </p:cNvSpPr>
          <p:nvPr/>
        </p:nvSpPr>
        <p:spPr bwMode="auto">
          <a:xfrm>
            <a:off x="835025" y="514985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91" name="Rectangle 55"/>
          <p:cNvSpPr>
            <a:spLocks noChangeArrowheads="1"/>
          </p:cNvSpPr>
          <p:nvPr/>
        </p:nvSpPr>
        <p:spPr bwMode="auto">
          <a:xfrm>
            <a:off x="835025" y="57245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92" name="Rectangle 56"/>
          <p:cNvSpPr>
            <a:spLocks noChangeArrowheads="1"/>
          </p:cNvSpPr>
          <p:nvPr/>
        </p:nvSpPr>
        <p:spPr bwMode="auto">
          <a:xfrm>
            <a:off x="2565400" y="416083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93" name="Rectangle 57"/>
          <p:cNvSpPr>
            <a:spLocks noChangeArrowheads="1"/>
          </p:cNvSpPr>
          <p:nvPr/>
        </p:nvSpPr>
        <p:spPr bwMode="auto">
          <a:xfrm>
            <a:off x="2565400" y="46783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94" name="Rectangle 58"/>
          <p:cNvSpPr>
            <a:spLocks noChangeArrowheads="1"/>
          </p:cNvSpPr>
          <p:nvPr/>
        </p:nvSpPr>
        <p:spPr bwMode="auto">
          <a:xfrm>
            <a:off x="2565400" y="519588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795" name="Rectangle 59"/>
          <p:cNvSpPr>
            <a:spLocks noChangeArrowheads="1"/>
          </p:cNvSpPr>
          <p:nvPr/>
        </p:nvSpPr>
        <p:spPr bwMode="auto">
          <a:xfrm>
            <a:off x="2565400" y="57578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60325" y="2184400"/>
            <a:ext cx="582613" cy="3159125"/>
            <a:chOff x="38" y="1520"/>
            <a:chExt cx="367" cy="1990"/>
          </a:xfrm>
        </p:grpSpPr>
        <p:sp>
          <p:nvSpPr>
            <p:cNvPr id="1524805" name="Text Box 69"/>
            <p:cNvSpPr txBox="1">
              <a:spLocks noChangeArrowheads="1"/>
            </p:cNvSpPr>
            <p:nvPr/>
          </p:nvSpPr>
          <p:spPr bwMode="auto">
            <a:xfrm>
              <a:off x="38" y="1520"/>
              <a:ext cx="30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Calibri" pitchFamily="34" charset="0"/>
                </a:rPr>
                <a:t>#1</a:t>
              </a:r>
            </a:p>
          </p:txBody>
        </p:sp>
        <p:sp>
          <p:nvSpPr>
            <p:cNvPr id="1524806" name="Text Box 70"/>
            <p:cNvSpPr txBox="1">
              <a:spLocks noChangeArrowheads="1"/>
            </p:cNvSpPr>
            <p:nvPr/>
          </p:nvSpPr>
          <p:spPr bwMode="auto">
            <a:xfrm>
              <a:off x="96" y="3222"/>
              <a:ext cx="30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Calibri" pitchFamily="34" charset="0"/>
                </a:rPr>
                <a:t>#2</a:t>
              </a:r>
            </a:p>
          </p:txBody>
        </p:sp>
      </p:grpSp>
      <p:sp>
        <p:nvSpPr>
          <p:cNvPr id="1524809" name="Line 73"/>
          <p:cNvSpPr>
            <a:spLocks noChangeShapeType="1"/>
          </p:cNvSpPr>
          <p:nvPr/>
        </p:nvSpPr>
        <p:spPr bwMode="auto">
          <a:xfrm>
            <a:off x="1169988" y="1774825"/>
            <a:ext cx="1204912" cy="481013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10" name="Line 74"/>
          <p:cNvSpPr>
            <a:spLocks noChangeShapeType="1"/>
          </p:cNvSpPr>
          <p:nvPr/>
        </p:nvSpPr>
        <p:spPr bwMode="auto">
          <a:xfrm flipV="1">
            <a:off x="1168400" y="1798638"/>
            <a:ext cx="1206500" cy="490537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11" name="Line 75"/>
          <p:cNvSpPr>
            <a:spLocks noChangeShapeType="1"/>
          </p:cNvSpPr>
          <p:nvPr/>
        </p:nvSpPr>
        <p:spPr bwMode="auto">
          <a:xfrm>
            <a:off x="1166813" y="2290763"/>
            <a:ext cx="1209675" cy="530225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12" name="Line 76"/>
          <p:cNvSpPr>
            <a:spLocks noChangeShapeType="1"/>
          </p:cNvSpPr>
          <p:nvPr/>
        </p:nvSpPr>
        <p:spPr bwMode="auto">
          <a:xfrm>
            <a:off x="1160463" y="2298700"/>
            <a:ext cx="1233487" cy="1036638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13" name="Line 77"/>
          <p:cNvSpPr>
            <a:spLocks noChangeShapeType="1"/>
          </p:cNvSpPr>
          <p:nvPr/>
        </p:nvSpPr>
        <p:spPr bwMode="auto">
          <a:xfrm flipV="1">
            <a:off x="1169988" y="1798638"/>
            <a:ext cx="1201737" cy="1054100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14" name="Line 78"/>
          <p:cNvSpPr>
            <a:spLocks noChangeShapeType="1"/>
          </p:cNvSpPr>
          <p:nvPr/>
        </p:nvSpPr>
        <p:spPr bwMode="auto">
          <a:xfrm>
            <a:off x="1154113" y="2878138"/>
            <a:ext cx="1216025" cy="0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15" name="Line 79"/>
          <p:cNvSpPr>
            <a:spLocks noChangeShapeType="1"/>
          </p:cNvSpPr>
          <p:nvPr/>
        </p:nvSpPr>
        <p:spPr bwMode="auto">
          <a:xfrm flipV="1">
            <a:off x="1158875" y="2327275"/>
            <a:ext cx="1211263" cy="1052513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16" name="Rectangle 80"/>
          <p:cNvSpPr>
            <a:spLocks noChangeArrowheads="1"/>
          </p:cNvSpPr>
          <p:nvPr/>
        </p:nvSpPr>
        <p:spPr bwMode="auto">
          <a:xfrm>
            <a:off x="838200" y="152400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17" name="Rectangle 81"/>
          <p:cNvSpPr>
            <a:spLocks noChangeArrowheads="1"/>
          </p:cNvSpPr>
          <p:nvPr/>
        </p:nvSpPr>
        <p:spPr bwMode="auto">
          <a:xfrm>
            <a:off x="838200" y="20415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18" name="Rectangle 82"/>
          <p:cNvSpPr>
            <a:spLocks noChangeArrowheads="1"/>
          </p:cNvSpPr>
          <p:nvPr/>
        </p:nvSpPr>
        <p:spPr bwMode="auto">
          <a:xfrm>
            <a:off x="838200" y="255905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19" name="Rectangle 83"/>
          <p:cNvSpPr>
            <a:spLocks noChangeArrowheads="1"/>
          </p:cNvSpPr>
          <p:nvPr/>
        </p:nvSpPr>
        <p:spPr bwMode="auto">
          <a:xfrm>
            <a:off x="838200" y="31337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20" name="Rectangle 84"/>
          <p:cNvSpPr>
            <a:spLocks noChangeArrowheads="1"/>
          </p:cNvSpPr>
          <p:nvPr/>
        </p:nvSpPr>
        <p:spPr bwMode="auto">
          <a:xfrm>
            <a:off x="2568575" y="157003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21" name="Rectangle 85"/>
          <p:cNvSpPr>
            <a:spLocks noChangeArrowheads="1"/>
          </p:cNvSpPr>
          <p:nvPr/>
        </p:nvSpPr>
        <p:spPr bwMode="auto">
          <a:xfrm>
            <a:off x="2568575" y="20875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22" name="Rectangle 86"/>
          <p:cNvSpPr>
            <a:spLocks noChangeArrowheads="1"/>
          </p:cNvSpPr>
          <p:nvPr/>
        </p:nvSpPr>
        <p:spPr bwMode="auto">
          <a:xfrm>
            <a:off x="2568575" y="260508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23" name="Rectangle 87"/>
          <p:cNvSpPr>
            <a:spLocks noChangeArrowheads="1"/>
          </p:cNvSpPr>
          <p:nvPr/>
        </p:nvSpPr>
        <p:spPr bwMode="auto">
          <a:xfrm>
            <a:off x="2568575" y="31670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32" name="Line 96"/>
          <p:cNvSpPr>
            <a:spLocks noChangeShapeType="1"/>
          </p:cNvSpPr>
          <p:nvPr/>
        </p:nvSpPr>
        <p:spPr bwMode="auto">
          <a:xfrm flipV="1">
            <a:off x="1158875" y="3378200"/>
            <a:ext cx="1200150" cy="3175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34" name="Line 98"/>
          <p:cNvSpPr>
            <a:spLocks noChangeShapeType="1"/>
          </p:cNvSpPr>
          <p:nvPr/>
        </p:nvSpPr>
        <p:spPr bwMode="auto">
          <a:xfrm>
            <a:off x="3830638" y="4410075"/>
            <a:ext cx="1284287" cy="52705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35" name="Line 99"/>
          <p:cNvSpPr>
            <a:spLocks noChangeShapeType="1"/>
          </p:cNvSpPr>
          <p:nvPr/>
        </p:nvSpPr>
        <p:spPr bwMode="auto">
          <a:xfrm>
            <a:off x="3843338" y="4940300"/>
            <a:ext cx="1258887" cy="108743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36" name="Rectangle 100"/>
          <p:cNvSpPr>
            <a:spLocks noChangeArrowheads="1"/>
          </p:cNvSpPr>
          <p:nvPr/>
        </p:nvSpPr>
        <p:spPr bwMode="auto">
          <a:xfrm>
            <a:off x="3502025" y="416560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37" name="Rectangle 101"/>
          <p:cNvSpPr>
            <a:spLocks noChangeArrowheads="1"/>
          </p:cNvSpPr>
          <p:nvPr/>
        </p:nvSpPr>
        <p:spPr bwMode="auto">
          <a:xfrm>
            <a:off x="3502025" y="46831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38" name="Rectangle 102"/>
          <p:cNvSpPr>
            <a:spLocks noChangeArrowheads="1"/>
          </p:cNvSpPr>
          <p:nvPr/>
        </p:nvSpPr>
        <p:spPr bwMode="auto">
          <a:xfrm>
            <a:off x="3502025" y="520065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39" name="Rectangle 103"/>
          <p:cNvSpPr>
            <a:spLocks noChangeArrowheads="1"/>
          </p:cNvSpPr>
          <p:nvPr/>
        </p:nvSpPr>
        <p:spPr bwMode="auto">
          <a:xfrm>
            <a:off x="3502025" y="57753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40" name="Rectangle 104"/>
          <p:cNvSpPr>
            <a:spLocks noChangeArrowheads="1"/>
          </p:cNvSpPr>
          <p:nvPr/>
        </p:nvSpPr>
        <p:spPr bwMode="auto">
          <a:xfrm>
            <a:off x="5232400" y="421163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41" name="Rectangle 105"/>
          <p:cNvSpPr>
            <a:spLocks noChangeArrowheads="1"/>
          </p:cNvSpPr>
          <p:nvPr/>
        </p:nvSpPr>
        <p:spPr bwMode="auto">
          <a:xfrm>
            <a:off x="5232400" y="47291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42" name="Rectangle 106"/>
          <p:cNvSpPr>
            <a:spLocks noChangeArrowheads="1"/>
          </p:cNvSpPr>
          <p:nvPr/>
        </p:nvSpPr>
        <p:spPr bwMode="auto">
          <a:xfrm>
            <a:off x="5232400" y="524668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43" name="Rectangle 107"/>
          <p:cNvSpPr>
            <a:spLocks noChangeArrowheads="1"/>
          </p:cNvSpPr>
          <p:nvPr/>
        </p:nvSpPr>
        <p:spPr bwMode="auto">
          <a:xfrm>
            <a:off x="5232400" y="58086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52" name="Line 116"/>
          <p:cNvSpPr>
            <a:spLocks noChangeShapeType="1"/>
          </p:cNvSpPr>
          <p:nvPr/>
        </p:nvSpPr>
        <p:spPr bwMode="auto">
          <a:xfrm flipV="1">
            <a:off x="3897313" y="4418013"/>
            <a:ext cx="1198562" cy="1022350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 type="triangle" w="lg" len="lg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53" name="Line 117"/>
          <p:cNvSpPr>
            <a:spLocks noChangeShapeType="1"/>
          </p:cNvSpPr>
          <p:nvPr/>
        </p:nvSpPr>
        <p:spPr bwMode="auto">
          <a:xfrm flipV="1">
            <a:off x="3919538" y="5497513"/>
            <a:ext cx="1184275" cy="6350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 type="triangle" w="lg" len="lg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57" name="Line 121"/>
          <p:cNvSpPr>
            <a:spLocks noChangeShapeType="1"/>
          </p:cNvSpPr>
          <p:nvPr/>
        </p:nvSpPr>
        <p:spPr bwMode="auto">
          <a:xfrm>
            <a:off x="3900488" y="1862138"/>
            <a:ext cx="1201737" cy="490537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 type="triangle" w="lg" len="lg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58" name="Line 122"/>
          <p:cNvSpPr>
            <a:spLocks noChangeShapeType="1"/>
          </p:cNvSpPr>
          <p:nvPr/>
        </p:nvSpPr>
        <p:spPr bwMode="auto">
          <a:xfrm flipV="1">
            <a:off x="3895725" y="1843088"/>
            <a:ext cx="1200150" cy="471487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 type="triangle" w="lg" len="lg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59" name="Line 123"/>
          <p:cNvSpPr>
            <a:spLocks noChangeShapeType="1"/>
          </p:cNvSpPr>
          <p:nvPr/>
        </p:nvSpPr>
        <p:spPr bwMode="auto">
          <a:xfrm>
            <a:off x="3908425" y="2365375"/>
            <a:ext cx="1185863" cy="555625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 type="triangle" w="lg" len="lg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60" name="Line 124"/>
          <p:cNvSpPr>
            <a:spLocks noChangeShapeType="1"/>
          </p:cNvSpPr>
          <p:nvPr/>
        </p:nvSpPr>
        <p:spPr bwMode="auto">
          <a:xfrm>
            <a:off x="3878263" y="2408238"/>
            <a:ext cx="1219200" cy="1030287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 type="triangle" w="lg" len="lg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61" name="Rectangle 125"/>
          <p:cNvSpPr>
            <a:spLocks noChangeArrowheads="1"/>
          </p:cNvSpPr>
          <p:nvPr/>
        </p:nvSpPr>
        <p:spPr bwMode="auto">
          <a:xfrm>
            <a:off x="3502025" y="158750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62" name="Rectangle 126"/>
          <p:cNvSpPr>
            <a:spLocks noChangeArrowheads="1"/>
          </p:cNvSpPr>
          <p:nvPr/>
        </p:nvSpPr>
        <p:spPr bwMode="auto">
          <a:xfrm>
            <a:off x="3502025" y="21050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63" name="Rectangle 127"/>
          <p:cNvSpPr>
            <a:spLocks noChangeArrowheads="1"/>
          </p:cNvSpPr>
          <p:nvPr/>
        </p:nvSpPr>
        <p:spPr bwMode="auto">
          <a:xfrm>
            <a:off x="3502025" y="2622550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64" name="Rectangle 128"/>
          <p:cNvSpPr>
            <a:spLocks noChangeArrowheads="1"/>
          </p:cNvSpPr>
          <p:nvPr/>
        </p:nvSpPr>
        <p:spPr bwMode="auto">
          <a:xfrm>
            <a:off x="3502025" y="3197225"/>
            <a:ext cx="180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65" name="Rectangle 129"/>
          <p:cNvSpPr>
            <a:spLocks noChangeArrowheads="1"/>
          </p:cNvSpPr>
          <p:nvPr/>
        </p:nvSpPr>
        <p:spPr bwMode="auto">
          <a:xfrm>
            <a:off x="5232400" y="163353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1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66" name="Rectangle 130"/>
          <p:cNvSpPr>
            <a:spLocks noChangeArrowheads="1"/>
          </p:cNvSpPr>
          <p:nvPr/>
        </p:nvSpPr>
        <p:spPr bwMode="auto">
          <a:xfrm>
            <a:off x="5232400" y="21510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67" name="Rectangle 131"/>
          <p:cNvSpPr>
            <a:spLocks noChangeArrowheads="1"/>
          </p:cNvSpPr>
          <p:nvPr/>
        </p:nvSpPr>
        <p:spPr bwMode="auto">
          <a:xfrm>
            <a:off x="5232400" y="2668588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3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68" name="Rectangle 132"/>
          <p:cNvSpPr>
            <a:spLocks noChangeArrowheads="1"/>
          </p:cNvSpPr>
          <p:nvPr/>
        </p:nvSpPr>
        <p:spPr bwMode="auto">
          <a:xfrm>
            <a:off x="5232400" y="3230563"/>
            <a:ext cx="18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en-US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524877" name="Text Box 141"/>
          <p:cNvSpPr txBox="1">
            <a:spLocks noChangeArrowheads="1"/>
          </p:cNvSpPr>
          <p:nvPr/>
        </p:nvSpPr>
        <p:spPr bwMode="auto">
          <a:xfrm>
            <a:off x="3962400" y="3663950"/>
            <a:ext cx="142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accent2"/>
                </a:solidFill>
                <a:latin typeface="Calibri" pitchFamily="34" charset="0"/>
                <a:sym typeface="Symbol" pitchFamily="18" charset="2"/>
              </a:rPr>
              <a:t></a:t>
            </a:r>
            <a:r>
              <a:rPr lang="en-US" sz="2400">
                <a:solidFill>
                  <a:schemeClr val="accent2"/>
                </a:solidFill>
                <a:latin typeface="Calibri" pitchFamily="34" charset="0"/>
              </a:rPr>
              <a:t>2: Grant</a:t>
            </a:r>
          </a:p>
        </p:txBody>
      </p:sp>
      <p:sp>
        <p:nvSpPr>
          <p:cNvPr id="1524878" name="Oval 142"/>
          <p:cNvSpPr>
            <a:spLocks noChangeArrowheads="1"/>
          </p:cNvSpPr>
          <p:nvPr/>
        </p:nvSpPr>
        <p:spPr bwMode="auto">
          <a:xfrm>
            <a:off x="5314950" y="1295400"/>
            <a:ext cx="4572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79" name="Line 143"/>
          <p:cNvSpPr>
            <a:spLocks noChangeShapeType="1"/>
          </p:cNvSpPr>
          <p:nvPr/>
        </p:nvSpPr>
        <p:spPr bwMode="auto">
          <a:xfrm>
            <a:off x="5543550" y="106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4880" name="Line 144"/>
          <p:cNvSpPr>
            <a:spLocks noChangeShapeType="1"/>
          </p:cNvSpPr>
          <p:nvPr/>
        </p:nvSpPr>
        <p:spPr bwMode="auto">
          <a:xfrm flipV="1">
            <a:off x="5772150" y="1524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4881" name="Line 145"/>
          <p:cNvSpPr>
            <a:spLocks noChangeShapeType="1"/>
          </p:cNvSpPr>
          <p:nvPr/>
        </p:nvSpPr>
        <p:spPr bwMode="auto">
          <a:xfrm flipV="1">
            <a:off x="5162550" y="1524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4882" name="Line 146"/>
          <p:cNvSpPr>
            <a:spLocks noChangeShapeType="1"/>
          </p:cNvSpPr>
          <p:nvPr/>
        </p:nvSpPr>
        <p:spPr bwMode="auto">
          <a:xfrm>
            <a:off x="5543550" y="175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4883" name="Text Box 147"/>
          <p:cNvSpPr txBox="1">
            <a:spLocks noChangeArrowheads="1"/>
          </p:cNvSpPr>
          <p:nvPr/>
        </p:nvSpPr>
        <p:spPr bwMode="auto">
          <a:xfrm>
            <a:off x="5486400" y="996950"/>
            <a:ext cx="287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1</a:t>
            </a:r>
          </a:p>
        </p:txBody>
      </p:sp>
      <p:sp>
        <p:nvSpPr>
          <p:cNvPr id="1524884" name="Text Box 148"/>
          <p:cNvSpPr txBox="1">
            <a:spLocks noChangeArrowheads="1"/>
          </p:cNvSpPr>
          <p:nvPr/>
        </p:nvSpPr>
        <p:spPr bwMode="auto">
          <a:xfrm>
            <a:off x="5715000" y="1270000"/>
            <a:ext cx="287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2</a:t>
            </a:r>
          </a:p>
        </p:txBody>
      </p:sp>
      <p:sp>
        <p:nvSpPr>
          <p:cNvPr id="1524885" name="Text Box 149"/>
          <p:cNvSpPr txBox="1">
            <a:spLocks noChangeArrowheads="1"/>
          </p:cNvSpPr>
          <p:nvPr/>
        </p:nvSpPr>
        <p:spPr bwMode="auto">
          <a:xfrm>
            <a:off x="5486400" y="1682750"/>
            <a:ext cx="287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3</a:t>
            </a:r>
          </a:p>
        </p:txBody>
      </p:sp>
      <p:sp>
        <p:nvSpPr>
          <p:cNvPr id="1524886" name="Text Box 150"/>
          <p:cNvSpPr txBox="1">
            <a:spLocks noChangeArrowheads="1"/>
          </p:cNvSpPr>
          <p:nvPr/>
        </p:nvSpPr>
        <p:spPr bwMode="auto">
          <a:xfrm>
            <a:off x="5086350" y="1270000"/>
            <a:ext cx="287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4</a:t>
            </a:r>
          </a:p>
        </p:txBody>
      </p:sp>
      <p:sp>
        <p:nvSpPr>
          <p:cNvPr id="1524887" name="Line 151"/>
          <p:cNvSpPr>
            <a:spLocks noChangeShapeType="1"/>
          </p:cNvSpPr>
          <p:nvPr/>
        </p:nvSpPr>
        <p:spPr bwMode="auto">
          <a:xfrm>
            <a:off x="5543550" y="152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4888" name="Oval 152"/>
          <p:cNvSpPr>
            <a:spLocks noChangeArrowheads="1"/>
          </p:cNvSpPr>
          <p:nvPr/>
        </p:nvSpPr>
        <p:spPr bwMode="auto">
          <a:xfrm>
            <a:off x="5505450" y="14859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89" name="Line 153"/>
          <p:cNvSpPr>
            <a:spLocks noChangeShapeType="1"/>
          </p:cNvSpPr>
          <p:nvPr/>
        </p:nvSpPr>
        <p:spPr bwMode="auto">
          <a:xfrm flipV="1">
            <a:off x="5105400" y="1676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4752" name="Oval 16"/>
          <p:cNvSpPr>
            <a:spLocks noChangeArrowheads="1"/>
          </p:cNvSpPr>
          <p:nvPr/>
        </p:nvSpPr>
        <p:spPr bwMode="auto">
          <a:xfrm>
            <a:off x="6281738" y="43608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53" name="Oval 17"/>
          <p:cNvSpPr>
            <a:spLocks noChangeArrowheads="1"/>
          </p:cNvSpPr>
          <p:nvPr/>
        </p:nvSpPr>
        <p:spPr bwMode="auto">
          <a:xfrm>
            <a:off x="6281738" y="487521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54" name="Oval 18"/>
          <p:cNvSpPr>
            <a:spLocks noChangeArrowheads="1"/>
          </p:cNvSpPr>
          <p:nvPr/>
        </p:nvSpPr>
        <p:spPr bwMode="auto">
          <a:xfrm>
            <a:off x="6281738" y="54419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55" name="Oval 19"/>
          <p:cNvSpPr>
            <a:spLocks noChangeArrowheads="1"/>
          </p:cNvSpPr>
          <p:nvPr/>
        </p:nvSpPr>
        <p:spPr bwMode="auto">
          <a:xfrm>
            <a:off x="6281738" y="59594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56" name="Oval 20"/>
          <p:cNvSpPr>
            <a:spLocks noChangeArrowheads="1"/>
          </p:cNvSpPr>
          <p:nvPr/>
        </p:nvSpPr>
        <p:spPr bwMode="auto">
          <a:xfrm>
            <a:off x="7548563" y="43608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57" name="Oval 21"/>
          <p:cNvSpPr>
            <a:spLocks noChangeArrowheads="1"/>
          </p:cNvSpPr>
          <p:nvPr/>
        </p:nvSpPr>
        <p:spPr bwMode="auto">
          <a:xfrm>
            <a:off x="7548563" y="487521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58" name="Oval 22"/>
          <p:cNvSpPr>
            <a:spLocks noChangeArrowheads="1"/>
          </p:cNvSpPr>
          <p:nvPr/>
        </p:nvSpPr>
        <p:spPr bwMode="auto">
          <a:xfrm>
            <a:off x="7548563" y="54419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59" name="Oval 23"/>
          <p:cNvSpPr>
            <a:spLocks noChangeArrowheads="1"/>
          </p:cNvSpPr>
          <p:nvPr/>
        </p:nvSpPr>
        <p:spPr bwMode="auto">
          <a:xfrm>
            <a:off x="7548563" y="59594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73" name="Oval 37"/>
          <p:cNvSpPr>
            <a:spLocks noChangeArrowheads="1"/>
          </p:cNvSpPr>
          <p:nvPr/>
        </p:nvSpPr>
        <p:spPr bwMode="auto">
          <a:xfrm>
            <a:off x="6281738" y="17827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74" name="Oval 38"/>
          <p:cNvSpPr>
            <a:spLocks noChangeArrowheads="1"/>
          </p:cNvSpPr>
          <p:nvPr/>
        </p:nvSpPr>
        <p:spPr bwMode="auto">
          <a:xfrm>
            <a:off x="6281738" y="229711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75" name="Oval 39"/>
          <p:cNvSpPr>
            <a:spLocks noChangeArrowheads="1"/>
          </p:cNvSpPr>
          <p:nvPr/>
        </p:nvSpPr>
        <p:spPr bwMode="auto">
          <a:xfrm>
            <a:off x="6281738" y="28638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76" name="Oval 40"/>
          <p:cNvSpPr>
            <a:spLocks noChangeArrowheads="1"/>
          </p:cNvSpPr>
          <p:nvPr/>
        </p:nvSpPr>
        <p:spPr bwMode="auto">
          <a:xfrm>
            <a:off x="6281738" y="33813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77" name="Oval 41"/>
          <p:cNvSpPr>
            <a:spLocks noChangeArrowheads="1"/>
          </p:cNvSpPr>
          <p:nvPr/>
        </p:nvSpPr>
        <p:spPr bwMode="auto">
          <a:xfrm>
            <a:off x="7548563" y="17827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78" name="Oval 42"/>
          <p:cNvSpPr>
            <a:spLocks noChangeArrowheads="1"/>
          </p:cNvSpPr>
          <p:nvPr/>
        </p:nvSpPr>
        <p:spPr bwMode="auto">
          <a:xfrm>
            <a:off x="7548563" y="229711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79" name="Oval 43"/>
          <p:cNvSpPr>
            <a:spLocks noChangeArrowheads="1"/>
          </p:cNvSpPr>
          <p:nvPr/>
        </p:nvSpPr>
        <p:spPr bwMode="auto">
          <a:xfrm>
            <a:off x="7548563" y="28638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80" name="Oval 44"/>
          <p:cNvSpPr>
            <a:spLocks noChangeArrowheads="1"/>
          </p:cNvSpPr>
          <p:nvPr/>
        </p:nvSpPr>
        <p:spPr bwMode="auto">
          <a:xfrm>
            <a:off x="7548563" y="33813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24" name="Oval 88"/>
          <p:cNvSpPr>
            <a:spLocks noChangeArrowheads="1"/>
          </p:cNvSpPr>
          <p:nvPr/>
        </p:nvSpPr>
        <p:spPr bwMode="auto">
          <a:xfrm>
            <a:off x="1103313" y="17065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25" name="Oval 89"/>
          <p:cNvSpPr>
            <a:spLocks noChangeArrowheads="1"/>
          </p:cNvSpPr>
          <p:nvPr/>
        </p:nvSpPr>
        <p:spPr bwMode="auto">
          <a:xfrm>
            <a:off x="1103313" y="222091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26" name="Oval 90"/>
          <p:cNvSpPr>
            <a:spLocks noChangeArrowheads="1"/>
          </p:cNvSpPr>
          <p:nvPr/>
        </p:nvSpPr>
        <p:spPr bwMode="auto">
          <a:xfrm>
            <a:off x="1103313" y="27876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27" name="Oval 91"/>
          <p:cNvSpPr>
            <a:spLocks noChangeArrowheads="1"/>
          </p:cNvSpPr>
          <p:nvPr/>
        </p:nvSpPr>
        <p:spPr bwMode="auto">
          <a:xfrm>
            <a:off x="1103313" y="33051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28" name="Oval 92"/>
          <p:cNvSpPr>
            <a:spLocks noChangeArrowheads="1"/>
          </p:cNvSpPr>
          <p:nvPr/>
        </p:nvSpPr>
        <p:spPr bwMode="auto">
          <a:xfrm>
            <a:off x="2370138" y="17065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29" name="Oval 93"/>
          <p:cNvSpPr>
            <a:spLocks noChangeArrowheads="1"/>
          </p:cNvSpPr>
          <p:nvPr/>
        </p:nvSpPr>
        <p:spPr bwMode="auto">
          <a:xfrm>
            <a:off x="2370138" y="222091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30" name="Oval 94"/>
          <p:cNvSpPr>
            <a:spLocks noChangeArrowheads="1"/>
          </p:cNvSpPr>
          <p:nvPr/>
        </p:nvSpPr>
        <p:spPr bwMode="auto">
          <a:xfrm>
            <a:off x="2370138" y="27876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31" name="Oval 95"/>
          <p:cNvSpPr>
            <a:spLocks noChangeArrowheads="1"/>
          </p:cNvSpPr>
          <p:nvPr/>
        </p:nvSpPr>
        <p:spPr bwMode="auto">
          <a:xfrm>
            <a:off x="2370138" y="33051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44" name="Oval 108"/>
          <p:cNvSpPr>
            <a:spLocks noChangeArrowheads="1"/>
          </p:cNvSpPr>
          <p:nvPr/>
        </p:nvSpPr>
        <p:spPr bwMode="auto">
          <a:xfrm>
            <a:off x="3767138" y="434816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45" name="Oval 109"/>
          <p:cNvSpPr>
            <a:spLocks noChangeArrowheads="1"/>
          </p:cNvSpPr>
          <p:nvPr/>
        </p:nvSpPr>
        <p:spPr bwMode="auto">
          <a:xfrm>
            <a:off x="3767138" y="486251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46" name="Oval 110"/>
          <p:cNvSpPr>
            <a:spLocks noChangeArrowheads="1"/>
          </p:cNvSpPr>
          <p:nvPr/>
        </p:nvSpPr>
        <p:spPr bwMode="auto">
          <a:xfrm>
            <a:off x="3767138" y="54292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47" name="Oval 111"/>
          <p:cNvSpPr>
            <a:spLocks noChangeArrowheads="1"/>
          </p:cNvSpPr>
          <p:nvPr/>
        </p:nvSpPr>
        <p:spPr bwMode="auto">
          <a:xfrm>
            <a:off x="3767138" y="59467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48" name="Oval 112"/>
          <p:cNvSpPr>
            <a:spLocks noChangeArrowheads="1"/>
          </p:cNvSpPr>
          <p:nvPr/>
        </p:nvSpPr>
        <p:spPr bwMode="auto">
          <a:xfrm>
            <a:off x="5033963" y="43481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49" name="Oval 113"/>
          <p:cNvSpPr>
            <a:spLocks noChangeArrowheads="1"/>
          </p:cNvSpPr>
          <p:nvPr/>
        </p:nvSpPr>
        <p:spPr bwMode="auto">
          <a:xfrm>
            <a:off x="5033963" y="486251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50" name="Oval 114"/>
          <p:cNvSpPr>
            <a:spLocks noChangeArrowheads="1"/>
          </p:cNvSpPr>
          <p:nvPr/>
        </p:nvSpPr>
        <p:spPr bwMode="auto">
          <a:xfrm>
            <a:off x="5033963" y="54292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51" name="Oval 115"/>
          <p:cNvSpPr>
            <a:spLocks noChangeArrowheads="1"/>
          </p:cNvSpPr>
          <p:nvPr/>
        </p:nvSpPr>
        <p:spPr bwMode="auto">
          <a:xfrm>
            <a:off x="5033963" y="5946775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69" name="Oval 133"/>
          <p:cNvSpPr>
            <a:spLocks noChangeArrowheads="1"/>
          </p:cNvSpPr>
          <p:nvPr/>
        </p:nvSpPr>
        <p:spPr bwMode="auto">
          <a:xfrm>
            <a:off x="3767138" y="17700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70" name="Oval 134"/>
          <p:cNvSpPr>
            <a:spLocks noChangeArrowheads="1"/>
          </p:cNvSpPr>
          <p:nvPr/>
        </p:nvSpPr>
        <p:spPr bwMode="auto">
          <a:xfrm>
            <a:off x="3767138" y="228441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71" name="Oval 135"/>
          <p:cNvSpPr>
            <a:spLocks noChangeArrowheads="1"/>
          </p:cNvSpPr>
          <p:nvPr/>
        </p:nvSpPr>
        <p:spPr bwMode="auto">
          <a:xfrm>
            <a:off x="3767138" y="28511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72" name="Oval 136"/>
          <p:cNvSpPr>
            <a:spLocks noChangeArrowheads="1"/>
          </p:cNvSpPr>
          <p:nvPr/>
        </p:nvSpPr>
        <p:spPr bwMode="auto">
          <a:xfrm>
            <a:off x="3767138" y="33686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73" name="Oval 137"/>
          <p:cNvSpPr>
            <a:spLocks noChangeArrowheads="1"/>
          </p:cNvSpPr>
          <p:nvPr/>
        </p:nvSpPr>
        <p:spPr bwMode="auto">
          <a:xfrm>
            <a:off x="5033963" y="17700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74" name="Oval 138"/>
          <p:cNvSpPr>
            <a:spLocks noChangeArrowheads="1"/>
          </p:cNvSpPr>
          <p:nvPr/>
        </p:nvSpPr>
        <p:spPr bwMode="auto">
          <a:xfrm>
            <a:off x="5033963" y="228441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75" name="Oval 139"/>
          <p:cNvSpPr>
            <a:spLocks noChangeArrowheads="1"/>
          </p:cNvSpPr>
          <p:nvPr/>
        </p:nvSpPr>
        <p:spPr bwMode="auto">
          <a:xfrm>
            <a:off x="5033963" y="28511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76" name="Oval 140"/>
          <p:cNvSpPr>
            <a:spLocks noChangeArrowheads="1"/>
          </p:cNvSpPr>
          <p:nvPr/>
        </p:nvSpPr>
        <p:spPr bwMode="auto">
          <a:xfrm>
            <a:off x="5033963" y="33686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96" name="Oval 60"/>
          <p:cNvSpPr>
            <a:spLocks noChangeArrowheads="1"/>
          </p:cNvSpPr>
          <p:nvPr/>
        </p:nvSpPr>
        <p:spPr bwMode="auto">
          <a:xfrm>
            <a:off x="1100138" y="429736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97" name="Oval 61"/>
          <p:cNvSpPr>
            <a:spLocks noChangeArrowheads="1"/>
          </p:cNvSpPr>
          <p:nvPr/>
        </p:nvSpPr>
        <p:spPr bwMode="auto">
          <a:xfrm>
            <a:off x="1100138" y="481171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98" name="Oval 62"/>
          <p:cNvSpPr>
            <a:spLocks noChangeArrowheads="1"/>
          </p:cNvSpPr>
          <p:nvPr/>
        </p:nvSpPr>
        <p:spPr bwMode="auto">
          <a:xfrm>
            <a:off x="1100138" y="53784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799" name="Oval 63"/>
          <p:cNvSpPr>
            <a:spLocks noChangeArrowheads="1"/>
          </p:cNvSpPr>
          <p:nvPr/>
        </p:nvSpPr>
        <p:spPr bwMode="auto">
          <a:xfrm>
            <a:off x="1100138" y="5895975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00" name="Oval 64"/>
          <p:cNvSpPr>
            <a:spLocks noChangeArrowheads="1"/>
          </p:cNvSpPr>
          <p:nvPr/>
        </p:nvSpPr>
        <p:spPr bwMode="auto">
          <a:xfrm>
            <a:off x="2366963" y="4297363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01" name="Oval 65"/>
          <p:cNvSpPr>
            <a:spLocks noChangeArrowheads="1"/>
          </p:cNvSpPr>
          <p:nvPr/>
        </p:nvSpPr>
        <p:spPr bwMode="auto">
          <a:xfrm>
            <a:off x="2366963" y="481171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02" name="Oval 66"/>
          <p:cNvSpPr>
            <a:spLocks noChangeArrowheads="1"/>
          </p:cNvSpPr>
          <p:nvPr/>
        </p:nvSpPr>
        <p:spPr bwMode="auto">
          <a:xfrm>
            <a:off x="2366963" y="537845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4803" name="Oval 67"/>
          <p:cNvSpPr>
            <a:spLocks noChangeArrowheads="1"/>
          </p:cNvSpPr>
          <p:nvPr/>
        </p:nvSpPr>
        <p:spPr bwMode="auto">
          <a:xfrm>
            <a:off x="2366963" y="5895975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4162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iSLIP Operation</a:t>
            </a:r>
          </a:p>
        </p:txBody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Grant phase</a:t>
            </a:r>
            <a:r>
              <a:rPr lang="en-US" dirty="0"/>
              <a:t>: Each output selects the requesting input at the pointer, or the next input in round-robin order. It only updates its pointer if the grant is accepted.</a:t>
            </a:r>
          </a:p>
          <a:p>
            <a:r>
              <a:rPr lang="en-US" b="1" dirty="0"/>
              <a:t>Accept phase</a:t>
            </a:r>
            <a:r>
              <a:rPr lang="en-US" dirty="0"/>
              <a:t>: Each input selects the granting output at the pointer, or the next output in round-robin order. </a:t>
            </a:r>
          </a:p>
          <a:p>
            <a:r>
              <a:rPr lang="en-US" b="1" dirty="0"/>
              <a:t>Consequence</a:t>
            </a:r>
            <a:r>
              <a:rPr lang="en-US" dirty="0"/>
              <a:t>: Under high load, grant pointers tend to move to unique values.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45C0ED-918B-4F09-BBB5-5255D593D38F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87431107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iSLIP</a:t>
            </a:r>
            <a:r>
              <a:rPr lang="en-US" dirty="0"/>
              <a:t> Properties</a:t>
            </a:r>
          </a:p>
        </p:txBody>
      </p:sp>
      <p:sp>
        <p:nvSpPr>
          <p:cNvPr id="152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Random under low load</a:t>
            </a:r>
          </a:p>
          <a:p>
            <a:r>
              <a:rPr lang="en-US"/>
              <a:t>TDM under high load</a:t>
            </a:r>
          </a:p>
          <a:p>
            <a:r>
              <a:rPr lang="en-US"/>
              <a:t>Lowest priority to MRU (most recently used)</a:t>
            </a:r>
          </a:p>
          <a:p>
            <a:r>
              <a:rPr lang="en-US"/>
              <a:t>1 iteration: fair to outputs</a:t>
            </a:r>
          </a:p>
          <a:p>
            <a:r>
              <a:rPr lang="en-US"/>
              <a:t>Converges in at most N iterations. (On average, simulations suggest &lt; log2N)</a:t>
            </a:r>
          </a:p>
          <a:p>
            <a:r>
              <a:rPr lang="en-US"/>
              <a:t>Implementation: N priority encoders</a:t>
            </a:r>
          </a:p>
          <a:p>
            <a:r>
              <a:rPr lang="en-US"/>
              <a:t>100% throughput for uniform i.i.d. traffic.</a:t>
            </a:r>
          </a:p>
          <a:p>
            <a:r>
              <a:rPr lang="en-US"/>
              <a:t>But…some pathological patterns can lead to low throughput.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4DCFA-2A6C-4535-B290-23F1B037A260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</p:spTree>
    <p:extLst>
      <p:ext uri="{BB962C8B-B14F-4D97-AF65-F5344CB8AC3E}">
        <p14:creationId xmlns:p14="http://schemas.microsoft.com/office/powerpoint/2010/main" val="2241722793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B9939E-21C8-4997-A3CA-CF93DCCC220C}" type="slidenum">
              <a:rPr lang="en-US"/>
              <a:pPr/>
              <a:t>97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</a:t>
            </a:r>
            <a:r>
              <a:rPr lang="en-US"/>
              <a:t>SLIP</a:t>
            </a:r>
          </a:p>
        </p:txBody>
      </p:sp>
      <p:pic>
        <p:nvPicPr>
          <p:cNvPr id="1530885" name="Picture 5" descr="iSL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538" y="1066800"/>
            <a:ext cx="4397375" cy="513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037800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4B4C52-722C-4022-B183-B6AFB5A92C2E}" type="slidenum">
              <a:rPr lang="en-US"/>
              <a:pPr/>
              <a:t>98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32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</a:t>
            </a:r>
            <a:r>
              <a:rPr lang="en-US"/>
              <a:t>SLIP</a:t>
            </a:r>
          </a:p>
        </p:txBody>
      </p:sp>
      <p:pic>
        <p:nvPicPr>
          <p:cNvPr id="1532933" name="Picture 5" descr="iSLIP_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1028700"/>
            <a:ext cx="4397375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85497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2229 - Software-Defined Networking</a:t>
            </a:r>
            <a:endParaRPr lang="en-US"/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E070AF-1BE2-4FA2-97E2-2A5F1554BE10}" type="slidenum">
              <a:rPr lang="en-US"/>
              <a:pPr/>
              <a:t>99</a:t>
            </a:fld>
            <a:endParaRPr lang="en-US"/>
          </a:p>
        </p:txBody>
      </p:sp>
      <p:sp>
        <p:nvSpPr>
          <p:cNvPr id="5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2020</a:t>
            </a:r>
          </a:p>
        </p:txBody>
      </p:sp>
      <p:sp>
        <p:nvSpPr>
          <p:cNvPr id="153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i</a:t>
            </a:r>
            <a:r>
              <a:rPr lang="en-US" dirty="0" err="1"/>
              <a:t>SLIP</a:t>
            </a:r>
            <a:r>
              <a:rPr lang="en-US" dirty="0"/>
              <a:t> Implementation</a:t>
            </a:r>
          </a:p>
        </p:txBody>
      </p:sp>
      <p:sp>
        <p:nvSpPr>
          <p:cNvPr id="1534979" name="Rectangle 3"/>
          <p:cNvSpPr>
            <a:spLocks noChangeArrowheads="1"/>
          </p:cNvSpPr>
          <p:nvPr/>
        </p:nvSpPr>
        <p:spPr bwMode="auto">
          <a:xfrm>
            <a:off x="2590800" y="2590800"/>
            <a:ext cx="762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Grant</a:t>
            </a:r>
          </a:p>
        </p:txBody>
      </p:sp>
      <p:sp>
        <p:nvSpPr>
          <p:cNvPr id="1534980" name="Rectangle 4"/>
          <p:cNvSpPr>
            <a:spLocks noChangeArrowheads="1"/>
          </p:cNvSpPr>
          <p:nvPr/>
        </p:nvSpPr>
        <p:spPr bwMode="auto">
          <a:xfrm>
            <a:off x="2590800" y="3429000"/>
            <a:ext cx="762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Grant</a:t>
            </a:r>
          </a:p>
        </p:txBody>
      </p:sp>
      <p:sp>
        <p:nvSpPr>
          <p:cNvPr id="1534981" name="Rectangle 5"/>
          <p:cNvSpPr>
            <a:spLocks noChangeArrowheads="1"/>
          </p:cNvSpPr>
          <p:nvPr/>
        </p:nvSpPr>
        <p:spPr bwMode="auto">
          <a:xfrm>
            <a:off x="2590800" y="5105400"/>
            <a:ext cx="762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Grant</a:t>
            </a:r>
          </a:p>
        </p:txBody>
      </p:sp>
      <p:sp>
        <p:nvSpPr>
          <p:cNvPr id="1534982" name="Line 6"/>
          <p:cNvSpPr>
            <a:spLocks noChangeShapeType="1"/>
          </p:cNvSpPr>
          <p:nvPr/>
        </p:nvSpPr>
        <p:spPr bwMode="auto">
          <a:xfrm>
            <a:off x="2971800" y="4267200"/>
            <a:ext cx="0" cy="762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4983" name="Rectangle 7"/>
          <p:cNvSpPr>
            <a:spLocks noChangeArrowheads="1"/>
          </p:cNvSpPr>
          <p:nvPr/>
        </p:nvSpPr>
        <p:spPr bwMode="auto">
          <a:xfrm>
            <a:off x="5105400" y="2590800"/>
            <a:ext cx="762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Accept</a:t>
            </a:r>
          </a:p>
        </p:txBody>
      </p:sp>
      <p:sp>
        <p:nvSpPr>
          <p:cNvPr id="1534984" name="Rectangle 8"/>
          <p:cNvSpPr>
            <a:spLocks noChangeArrowheads="1"/>
          </p:cNvSpPr>
          <p:nvPr/>
        </p:nvSpPr>
        <p:spPr bwMode="auto">
          <a:xfrm>
            <a:off x="5105400" y="3429000"/>
            <a:ext cx="762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Accept</a:t>
            </a:r>
          </a:p>
        </p:txBody>
      </p:sp>
      <p:sp>
        <p:nvSpPr>
          <p:cNvPr id="1534985" name="Rectangle 9"/>
          <p:cNvSpPr>
            <a:spLocks noChangeArrowheads="1"/>
          </p:cNvSpPr>
          <p:nvPr/>
        </p:nvSpPr>
        <p:spPr bwMode="auto">
          <a:xfrm>
            <a:off x="5105400" y="5105400"/>
            <a:ext cx="762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Accept</a:t>
            </a:r>
          </a:p>
        </p:txBody>
      </p:sp>
      <p:sp>
        <p:nvSpPr>
          <p:cNvPr id="1534986" name="Line 10"/>
          <p:cNvSpPr>
            <a:spLocks noChangeShapeType="1"/>
          </p:cNvSpPr>
          <p:nvPr/>
        </p:nvSpPr>
        <p:spPr bwMode="auto">
          <a:xfrm>
            <a:off x="5486400" y="4267200"/>
            <a:ext cx="0" cy="762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4987" name="Text Box 11"/>
          <p:cNvSpPr txBox="1">
            <a:spLocks noChangeArrowheads="1"/>
          </p:cNvSpPr>
          <p:nvPr/>
        </p:nvSpPr>
        <p:spPr bwMode="auto">
          <a:xfrm>
            <a:off x="3079750" y="2517775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1</a:t>
            </a:r>
          </a:p>
        </p:txBody>
      </p:sp>
      <p:sp>
        <p:nvSpPr>
          <p:cNvPr id="1534988" name="Text Box 12"/>
          <p:cNvSpPr txBox="1">
            <a:spLocks noChangeArrowheads="1"/>
          </p:cNvSpPr>
          <p:nvPr/>
        </p:nvSpPr>
        <p:spPr bwMode="auto">
          <a:xfrm>
            <a:off x="3079750" y="3373438"/>
            <a:ext cx="300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2</a:t>
            </a:r>
          </a:p>
        </p:txBody>
      </p:sp>
      <p:sp>
        <p:nvSpPr>
          <p:cNvPr id="1534989" name="Text Box 13"/>
          <p:cNvSpPr txBox="1">
            <a:spLocks noChangeArrowheads="1"/>
          </p:cNvSpPr>
          <p:nvPr/>
        </p:nvSpPr>
        <p:spPr bwMode="auto">
          <a:xfrm>
            <a:off x="3079750" y="5049838"/>
            <a:ext cx="331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N</a:t>
            </a:r>
          </a:p>
        </p:txBody>
      </p:sp>
      <p:sp>
        <p:nvSpPr>
          <p:cNvPr id="1534990" name="Text Box 14"/>
          <p:cNvSpPr txBox="1">
            <a:spLocks noChangeArrowheads="1"/>
          </p:cNvSpPr>
          <p:nvPr/>
        </p:nvSpPr>
        <p:spPr bwMode="auto">
          <a:xfrm>
            <a:off x="5594350" y="2520950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1</a:t>
            </a:r>
          </a:p>
        </p:txBody>
      </p:sp>
      <p:sp>
        <p:nvSpPr>
          <p:cNvPr id="1534991" name="Text Box 15"/>
          <p:cNvSpPr txBox="1">
            <a:spLocks noChangeArrowheads="1"/>
          </p:cNvSpPr>
          <p:nvPr/>
        </p:nvSpPr>
        <p:spPr bwMode="auto">
          <a:xfrm>
            <a:off x="5594350" y="3376613"/>
            <a:ext cx="300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2</a:t>
            </a:r>
          </a:p>
        </p:txBody>
      </p:sp>
      <p:sp>
        <p:nvSpPr>
          <p:cNvPr id="1534992" name="Text Box 16"/>
          <p:cNvSpPr txBox="1">
            <a:spLocks noChangeArrowheads="1"/>
          </p:cNvSpPr>
          <p:nvPr/>
        </p:nvSpPr>
        <p:spPr bwMode="auto">
          <a:xfrm>
            <a:off x="5594350" y="5053013"/>
            <a:ext cx="331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N</a:t>
            </a:r>
          </a:p>
        </p:txBody>
      </p:sp>
      <p:sp>
        <p:nvSpPr>
          <p:cNvPr id="1534993" name="Line 17"/>
          <p:cNvSpPr>
            <a:spLocks noChangeShapeType="1"/>
          </p:cNvSpPr>
          <p:nvPr/>
        </p:nvSpPr>
        <p:spPr bwMode="auto">
          <a:xfrm>
            <a:off x="3352800" y="26670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4994" name="Line 18"/>
          <p:cNvSpPr>
            <a:spLocks noChangeShapeType="1"/>
          </p:cNvSpPr>
          <p:nvPr/>
        </p:nvSpPr>
        <p:spPr bwMode="auto">
          <a:xfrm>
            <a:off x="3352800" y="2895600"/>
            <a:ext cx="175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4995" name="Line 19"/>
          <p:cNvSpPr>
            <a:spLocks noChangeShapeType="1"/>
          </p:cNvSpPr>
          <p:nvPr/>
        </p:nvSpPr>
        <p:spPr bwMode="auto">
          <a:xfrm>
            <a:off x="3352800" y="3200400"/>
            <a:ext cx="1752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4996" name="Line 20"/>
          <p:cNvSpPr>
            <a:spLocks noChangeShapeType="1"/>
          </p:cNvSpPr>
          <p:nvPr/>
        </p:nvSpPr>
        <p:spPr bwMode="auto">
          <a:xfrm flipV="1">
            <a:off x="3352800" y="2819400"/>
            <a:ext cx="1752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4997" name="Line 21"/>
          <p:cNvSpPr>
            <a:spLocks noChangeShapeType="1"/>
          </p:cNvSpPr>
          <p:nvPr/>
        </p:nvSpPr>
        <p:spPr bwMode="auto">
          <a:xfrm>
            <a:off x="3352800" y="3657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4998" name="Line 22"/>
          <p:cNvSpPr>
            <a:spLocks noChangeShapeType="1"/>
          </p:cNvSpPr>
          <p:nvPr/>
        </p:nvSpPr>
        <p:spPr bwMode="auto">
          <a:xfrm>
            <a:off x="3352800" y="4038600"/>
            <a:ext cx="1752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4999" name="Line 23"/>
          <p:cNvSpPr>
            <a:spLocks noChangeShapeType="1"/>
          </p:cNvSpPr>
          <p:nvPr/>
        </p:nvSpPr>
        <p:spPr bwMode="auto">
          <a:xfrm flipV="1">
            <a:off x="3352800" y="3200400"/>
            <a:ext cx="17526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00" name="Line 24"/>
          <p:cNvSpPr>
            <a:spLocks noChangeShapeType="1"/>
          </p:cNvSpPr>
          <p:nvPr/>
        </p:nvSpPr>
        <p:spPr bwMode="auto">
          <a:xfrm flipV="1">
            <a:off x="3352800" y="3962400"/>
            <a:ext cx="1752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01" name="Line 25"/>
          <p:cNvSpPr>
            <a:spLocks noChangeShapeType="1"/>
          </p:cNvSpPr>
          <p:nvPr/>
        </p:nvSpPr>
        <p:spPr bwMode="auto">
          <a:xfrm>
            <a:off x="3352800" y="57150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02" name="Rectangle 26"/>
          <p:cNvSpPr>
            <a:spLocks noChangeArrowheads="1"/>
          </p:cNvSpPr>
          <p:nvPr/>
        </p:nvSpPr>
        <p:spPr bwMode="auto">
          <a:xfrm>
            <a:off x="990600" y="2514600"/>
            <a:ext cx="914400" cy="3276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State</a:t>
            </a:r>
          </a:p>
        </p:txBody>
      </p:sp>
      <p:sp>
        <p:nvSpPr>
          <p:cNvPr id="1535003" name="Freeform 27"/>
          <p:cNvSpPr>
            <a:spLocks/>
          </p:cNvSpPr>
          <p:nvPr/>
        </p:nvSpPr>
        <p:spPr bwMode="auto">
          <a:xfrm>
            <a:off x="990600" y="5486400"/>
            <a:ext cx="1524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96" y="96"/>
              </a:cxn>
              <a:cxn ang="0">
                <a:pos x="0" y="0"/>
              </a:cxn>
            </a:cxnLst>
            <a:rect l="0" t="0" r="r" b="b"/>
            <a:pathLst>
              <a:path w="96" h="192">
                <a:moveTo>
                  <a:pt x="0" y="192"/>
                </a:moveTo>
                <a:lnTo>
                  <a:pt x="96" y="96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04" name="Line 28"/>
          <p:cNvSpPr>
            <a:spLocks noChangeShapeType="1"/>
          </p:cNvSpPr>
          <p:nvPr/>
        </p:nvSpPr>
        <p:spPr bwMode="auto">
          <a:xfrm>
            <a:off x="1905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05" name="Line 29"/>
          <p:cNvSpPr>
            <a:spLocks noChangeShapeType="1"/>
          </p:cNvSpPr>
          <p:nvPr/>
        </p:nvSpPr>
        <p:spPr bwMode="auto">
          <a:xfrm flipH="1">
            <a:off x="2133600" y="2819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06" name="Text Box 30"/>
          <p:cNvSpPr txBox="1">
            <a:spLocks noChangeArrowheads="1"/>
          </p:cNvSpPr>
          <p:nvPr/>
        </p:nvSpPr>
        <p:spPr bwMode="auto">
          <a:xfrm>
            <a:off x="2041525" y="25590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N</a:t>
            </a:r>
          </a:p>
        </p:txBody>
      </p:sp>
      <p:sp>
        <p:nvSpPr>
          <p:cNvPr id="1535007" name="Line 31"/>
          <p:cNvSpPr>
            <a:spLocks noChangeShapeType="1"/>
          </p:cNvSpPr>
          <p:nvPr/>
        </p:nvSpPr>
        <p:spPr bwMode="auto">
          <a:xfrm>
            <a:off x="1905000" y="37719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08" name="Line 32"/>
          <p:cNvSpPr>
            <a:spLocks noChangeShapeType="1"/>
          </p:cNvSpPr>
          <p:nvPr/>
        </p:nvSpPr>
        <p:spPr bwMode="auto">
          <a:xfrm flipH="1">
            <a:off x="2133600" y="36957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09" name="Text Box 33"/>
          <p:cNvSpPr txBox="1">
            <a:spLocks noChangeArrowheads="1"/>
          </p:cNvSpPr>
          <p:nvPr/>
        </p:nvSpPr>
        <p:spPr bwMode="auto">
          <a:xfrm>
            <a:off x="2041525" y="34353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N</a:t>
            </a:r>
          </a:p>
        </p:txBody>
      </p:sp>
      <p:sp>
        <p:nvSpPr>
          <p:cNvPr id="1535010" name="Line 34"/>
          <p:cNvSpPr>
            <a:spLocks noChangeShapeType="1"/>
          </p:cNvSpPr>
          <p:nvPr/>
        </p:nvSpPr>
        <p:spPr bwMode="auto">
          <a:xfrm>
            <a:off x="1905000" y="5486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11" name="Line 35"/>
          <p:cNvSpPr>
            <a:spLocks noChangeShapeType="1"/>
          </p:cNvSpPr>
          <p:nvPr/>
        </p:nvSpPr>
        <p:spPr bwMode="auto">
          <a:xfrm flipH="1">
            <a:off x="2133600" y="5410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12" name="Text Box 36"/>
          <p:cNvSpPr txBox="1">
            <a:spLocks noChangeArrowheads="1"/>
          </p:cNvSpPr>
          <p:nvPr/>
        </p:nvSpPr>
        <p:spPr bwMode="auto">
          <a:xfrm>
            <a:off x="2041525" y="51498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N</a:t>
            </a:r>
          </a:p>
        </p:txBody>
      </p:sp>
      <p:sp>
        <p:nvSpPr>
          <p:cNvPr id="1535013" name="Rectangle 37"/>
          <p:cNvSpPr>
            <a:spLocks noChangeArrowheads="1"/>
          </p:cNvSpPr>
          <p:nvPr/>
        </p:nvSpPr>
        <p:spPr bwMode="auto">
          <a:xfrm>
            <a:off x="7010400" y="2514600"/>
            <a:ext cx="1219200" cy="3276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Decision</a:t>
            </a:r>
          </a:p>
        </p:txBody>
      </p:sp>
      <p:sp>
        <p:nvSpPr>
          <p:cNvPr id="1535014" name="Freeform 38"/>
          <p:cNvSpPr>
            <a:spLocks/>
          </p:cNvSpPr>
          <p:nvPr/>
        </p:nvSpPr>
        <p:spPr bwMode="auto">
          <a:xfrm flipH="1">
            <a:off x="8077200" y="5486400"/>
            <a:ext cx="1524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96" y="96"/>
              </a:cxn>
              <a:cxn ang="0">
                <a:pos x="0" y="0"/>
              </a:cxn>
            </a:cxnLst>
            <a:rect l="0" t="0" r="r" b="b"/>
            <a:pathLst>
              <a:path w="96" h="192">
                <a:moveTo>
                  <a:pt x="0" y="192"/>
                </a:moveTo>
                <a:lnTo>
                  <a:pt x="96" y="96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15" name="Line 39"/>
          <p:cNvSpPr>
            <a:spLocks noChangeShapeType="1"/>
          </p:cNvSpPr>
          <p:nvPr/>
        </p:nvSpPr>
        <p:spPr bwMode="auto">
          <a:xfrm flipH="1">
            <a:off x="6096000" y="2819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16" name="Text Box 40"/>
          <p:cNvSpPr txBox="1">
            <a:spLocks noChangeArrowheads="1"/>
          </p:cNvSpPr>
          <p:nvPr/>
        </p:nvSpPr>
        <p:spPr bwMode="auto">
          <a:xfrm>
            <a:off x="6003925" y="2520950"/>
            <a:ext cx="690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log</a:t>
            </a:r>
            <a:r>
              <a:rPr lang="en-US" baseline="-25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N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867400" y="2895600"/>
            <a:ext cx="1143000" cy="2590800"/>
            <a:chOff x="3696" y="1824"/>
            <a:chExt cx="432" cy="1632"/>
          </a:xfrm>
        </p:grpSpPr>
        <p:sp>
          <p:nvSpPr>
            <p:cNvPr id="1535018" name="Line 42"/>
            <p:cNvSpPr>
              <a:spLocks noChangeShapeType="1"/>
            </p:cNvSpPr>
            <p:nvPr/>
          </p:nvSpPr>
          <p:spPr bwMode="auto">
            <a:xfrm>
              <a:off x="3696" y="182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19" name="Line 43"/>
            <p:cNvSpPr>
              <a:spLocks noChangeShapeType="1"/>
            </p:cNvSpPr>
            <p:nvPr/>
          </p:nvSpPr>
          <p:spPr bwMode="auto">
            <a:xfrm>
              <a:off x="3696" y="2376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20" name="Line 44"/>
            <p:cNvSpPr>
              <a:spLocks noChangeShapeType="1"/>
            </p:cNvSpPr>
            <p:nvPr/>
          </p:nvSpPr>
          <p:spPr bwMode="auto">
            <a:xfrm>
              <a:off x="3696" y="3456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5021" name="Line 45"/>
          <p:cNvSpPr>
            <a:spLocks noChangeShapeType="1"/>
          </p:cNvSpPr>
          <p:nvPr/>
        </p:nvSpPr>
        <p:spPr bwMode="auto">
          <a:xfrm flipH="1">
            <a:off x="6111875" y="3733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22" name="Text Box 46"/>
          <p:cNvSpPr txBox="1">
            <a:spLocks noChangeArrowheads="1"/>
          </p:cNvSpPr>
          <p:nvPr/>
        </p:nvSpPr>
        <p:spPr bwMode="auto">
          <a:xfrm>
            <a:off x="6019800" y="3435350"/>
            <a:ext cx="690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log</a:t>
            </a:r>
            <a:r>
              <a:rPr lang="en-US" baseline="-25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N</a:t>
            </a:r>
          </a:p>
        </p:txBody>
      </p:sp>
      <p:sp>
        <p:nvSpPr>
          <p:cNvPr id="1535023" name="Line 47"/>
          <p:cNvSpPr>
            <a:spLocks noChangeShapeType="1"/>
          </p:cNvSpPr>
          <p:nvPr/>
        </p:nvSpPr>
        <p:spPr bwMode="auto">
          <a:xfrm flipH="1">
            <a:off x="6111875" y="5410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5024" name="Text Box 48"/>
          <p:cNvSpPr txBox="1">
            <a:spLocks noChangeArrowheads="1"/>
          </p:cNvSpPr>
          <p:nvPr/>
        </p:nvSpPr>
        <p:spPr bwMode="auto">
          <a:xfrm>
            <a:off x="6019800" y="5111750"/>
            <a:ext cx="690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log</a:t>
            </a:r>
            <a:r>
              <a:rPr lang="en-US" baseline="-25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N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971800" y="1981200"/>
            <a:ext cx="4572000" cy="609600"/>
            <a:chOff x="1872" y="1248"/>
            <a:chExt cx="2880" cy="384"/>
          </a:xfrm>
        </p:grpSpPr>
        <p:sp>
          <p:nvSpPr>
            <p:cNvPr id="1535026" name="Freeform 50"/>
            <p:cNvSpPr>
              <a:spLocks/>
            </p:cNvSpPr>
            <p:nvPr/>
          </p:nvSpPr>
          <p:spPr bwMode="auto">
            <a:xfrm>
              <a:off x="1872" y="1248"/>
              <a:ext cx="2880" cy="384"/>
            </a:xfrm>
            <a:custGeom>
              <a:avLst/>
              <a:gdLst/>
              <a:ahLst/>
              <a:cxnLst>
                <a:cxn ang="0">
                  <a:pos x="2880" y="336"/>
                </a:cxn>
                <a:cxn ang="0">
                  <a:pos x="2880" y="0"/>
                </a:cxn>
                <a:cxn ang="0">
                  <a:pos x="0" y="0"/>
                </a:cxn>
                <a:cxn ang="0">
                  <a:pos x="0" y="384"/>
                </a:cxn>
              </a:cxnLst>
              <a:rect l="0" t="0" r="r" b="b"/>
              <a:pathLst>
                <a:path w="2880" h="384">
                  <a:moveTo>
                    <a:pt x="2880" y="336"/>
                  </a:moveTo>
                  <a:lnTo>
                    <a:pt x="2880" y="0"/>
                  </a:lnTo>
                  <a:lnTo>
                    <a:pt x="0" y="0"/>
                  </a:lnTo>
                  <a:lnTo>
                    <a:pt x="0" y="384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27" name="Line 51"/>
            <p:cNvSpPr>
              <a:spLocks noChangeShapeType="1"/>
            </p:cNvSpPr>
            <p:nvPr/>
          </p:nvSpPr>
          <p:spPr bwMode="auto">
            <a:xfrm>
              <a:off x="3408" y="1248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5028" name="AutoShape 52"/>
          <p:cNvSpPr>
            <a:spLocks noChangeArrowheads="1"/>
          </p:cNvSpPr>
          <p:nvPr/>
        </p:nvSpPr>
        <p:spPr bwMode="auto">
          <a:xfrm>
            <a:off x="304800" y="1066800"/>
            <a:ext cx="2438400" cy="762000"/>
          </a:xfrm>
          <a:prstGeom prst="wedgeRectCallout">
            <a:avLst>
              <a:gd name="adj1" fmla="val 54296"/>
              <a:gd name="adj2" fmla="val 16875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Calibri" pitchFamily="34" charset="0"/>
              </a:rPr>
              <a:t>Programmable</a:t>
            </a:r>
          </a:p>
          <a:p>
            <a:pPr algn="ctr" eaLnBrk="0" hangingPunct="0"/>
            <a:r>
              <a:rPr lang="en-US" sz="2400">
                <a:latin typeface="Calibri" pitchFamily="34" charset="0"/>
              </a:rPr>
              <a:t>Priority Encoder</a:t>
            </a:r>
          </a:p>
        </p:txBody>
      </p:sp>
    </p:spTree>
    <p:extLst>
      <p:ext uri="{BB962C8B-B14F-4D97-AF65-F5344CB8AC3E}">
        <p14:creationId xmlns:p14="http://schemas.microsoft.com/office/powerpoint/2010/main" val="872527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5028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YASHAR20GANJALI@YFJBKHQFUVWXY5L9" val="31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&#10;&#10;\begin{displaymath}&#10;S(n) = \left(\begin{array}{cccc}&#10;1 &amp; 0 &amp; 0 &amp; 0\\&#10;0 &amp; 1 &amp; 0&amp; 0 \\&#10;0 &amp; 0 &amp; 1 &amp; 0 \\&#10;0 &amp; 0 &amp; 0 &amp; 1 &#10;\end{array}\right), \forall n&#10;\end{displaymath}&#10;&#10;&#10;\end{document}&#10;"/>
  <p:tag name="EXTERNALNAME" val="txp_fig"/>
  <p:tag name="BLEND" val="False"/>
  <p:tag name="TRANSPARENT" val="True"/>
  <p:tag name="KEEPFILES" val="False"/>
  <p:tag name="DEBUGPAUSE" val="False"/>
  <p:tag name="RESOLUTION" val="2400"/>
  <p:tag name="TIMEOUT" val="(none)"/>
  <p:tag name="BOXWIDTH" val="364"/>
  <p:tag name="BOXHEIGHT" val="401"/>
  <p:tag name="BOXFONT" val="10"/>
  <p:tag name="BOXWRAP" val="False"/>
  <p:tag name="WORKAROUNDTRANSPARENCYBUG" val="False"/>
  <p:tag name="ALLOWFONTSUBSTITUTION" val="False"/>
  <p:tag name="BITMAPFORMAT" val="bmpmono"/>
  <p:tag name="ORIGWIDTH" val="257"/>
  <p:tag name="PICTUREFILESIZE" val="33586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&#10;&#10;%\begin{enumerate}&#10;%\item Work-Conserving&#10;%\item $\forall n,i,j$, $Q_{ij}(n) &lt; C$ &#10;%\item $\forall n,i,j$, $E[Q_{ij}(n)] &lt; C$&#10;$$\sup_{n,i,j} Q_{ij}(n) &lt; C$$&#10;&#10;&#10;&#10;&#10;&#10;%\end{enumerate}&#10;&#10;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64"/>
  <p:tag name="BOXHEIGHT" val="401"/>
  <p:tag name="BOXFONT" val="10"/>
  <p:tag name="BOXWRAP" val="False"/>
  <p:tag name="WORKAROUNDTRANSPARENCYBUG" val="False"/>
  <p:tag name="ALLOWFONTSUBSTITUTION" val="False"/>
  <p:tag name="BITMAPFORMAT" val="bmpmono"/>
  <p:tag name="ORIGWIDTH" val="145.875"/>
  <p:tag name="PICTUREFILESIZE" val="114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&#10;&#10;%\begin{enumerate}&#10;%\item Work-Conserving&#10;%\item $\forall n,i,j$, $Q_{ij}(n) &lt; C$ &#10;%\item $\forall n,i,j$, $E[Q_{ij}(n)] &lt; C$&#10;$$\sup_{n,i,j} E[Q_{ij}(n)] &lt; C$$&#10;&#10;&#10;&#10;&#10;&#10;%\end{enumerate}&#10;&#10;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64"/>
  <p:tag name="BOXHEIGHT" val="401"/>
  <p:tag name="BOXFONT" val="10"/>
  <p:tag name="BOXWRAP" val="False"/>
  <p:tag name="WORKAROUNDTRANSPARENCYBUG" val="False"/>
  <p:tag name="ALLOWFONTSUBSTITUTION" val="False"/>
  <p:tag name="BITMAPFORMAT" val="bmpmono"/>
  <p:tag name="ORIGWIDTH" val="175.875"/>
  <p:tag name="PICTUREFILESIZE" val="55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$$\lim_{n\to \infty} \frac{D_{ij}(n)}{n}=\lim_{n\to \infty} \frac{A_{ij}(n)}{n}=\lambda_{ij}$$&#10;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64"/>
  <p:tag name="BOXHEIGHT" val="401"/>
  <p:tag name="BOXFONT" val="10"/>
  <p:tag name="BOXWRAP" val="False"/>
  <p:tag name="WORKAROUNDTRANSPARENCYBUG" val="False"/>
  <p:tag name="ALLOWFONTSUBSTITUTION" val="False"/>
  <p:tag name="BITMAPFORMAT" val="bmpmono"/>
  <p:tag name="ORIGWIDTH" val="316.75"/>
  <p:tag name="PICTUREFILESIZE" val="321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&#10;&#10;\begin{displaymath}&#10;\Lambda = \left(\begin{array}{cccc}&#10;0.26 &amp; 0.57 &amp; 0.08 &amp; 0\\&#10;0 &amp; 0 &amp; 0.4 &amp; 0.45 \\&#10;0.08 &amp; 0.24 &amp; 0.35 &amp; 0.15 \\&#10;0.56 &amp; 0.09 &amp; 0 &amp; 0.28 &#10;\end{array}\right)&#10;\end{displaymath}&#10;&#10;&#10;\end{document}&#10;"/>
  <p:tag name="EXTERNALNAME" val="txp_fig"/>
  <p:tag name="BLEND" val="False"/>
  <p:tag name="TRANSPARENT" val="True"/>
  <p:tag name="KEEPFILES" val="False"/>
  <p:tag name="DEBUGPAUSE" val="False"/>
  <p:tag name="RESOLUTION" val="2400"/>
  <p:tag name="TIMEOUT" val="(none)"/>
  <p:tag name="BOXWIDTH" val="364"/>
  <p:tag name="BOXHEIGHT" val="401"/>
  <p:tag name="BOXFONT" val="10"/>
  <p:tag name="BOXWRAP" val="False"/>
  <p:tag name="WORKAROUNDTRANSPARENCYBUG" val="False"/>
  <p:tag name="ALLOWFONTSUBSTITUTION" val="False"/>
  <p:tag name="BITMAPFORMAT" val="bmpmono"/>
  <p:tag name="ORIGWIDTH" val="306"/>
  <p:tag name="PICTUREFILESIZE" val="39977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&#10;&#10;\begin{displaymath}&#10;\begin{array}{c}&#10;0.91\\&#10;0.85\\&#10;0.82\\&#10;0.93&#10;\end{array}&#10;\end{displaymath}&#10;&#10;&#10;\end{document}&#10;"/>
  <p:tag name="EXTERNALNAME" val="txp_fig"/>
  <p:tag name="BLEND" val="False"/>
  <p:tag name="TRANSPARENT" val="True"/>
  <p:tag name="KEEPFILES" val="False"/>
  <p:tag name="DEBUGPAUSE" val="False"/>
  <p:tag name="RESOLUTION" val="2400"/>
  <p:tag name="TIMEOUT" val="(none)"/>
  <p:tag name="BOXWIDTH" val="364"/>
  <p:tag name="BOXHEIGHT" val="401"/>
  <p:tag name="BOXFONT" val="10"/>
  <p:tag name="BOXWRAP" val="False"/>
  <p:tag name="WORKAROUNDTRANSPARENCYBUG" val="False"/>
  <p:tag name="ALLOWFONTSUBSTITUTION" val="False"/>
  <p:tag name="BITMAPFORMAT" val="bmpmono"/>
  <p:tag name="ORIGWIDTH" val="42"/>
  <p:tag name="PICTUREFILESIZE" val="5104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&#10;&#10;\begin{displaymath}&#10;\begin{array}{cccc}&#10;0.9 &amp; 0.9 &amp; 0.83 &amp; 0.88&#10;\end{array}&#10;\end{displaymath}&#10;&#10;&#10;\end{document}&#10;"/>
  <p:tag name="EXTERNALNAME" val="txp_fig"/>
  <p:tag name="BLEND" val="False"/>
  <p:tag name="TRANSPARENT" val="True"/>
  <p:tag name="KEEPFILES" val="False"/>
  <p:tag name="DEBUGPAUSE" val="False"/>
  <p:tag name="RESOLUTION" val="2400"/>
  <p:tag name="TIMEOUT" val="(none)"/>
  <p:tag name="BOXWIDTH" val="364"/>
  <p:tag name="BOXHEIGHT" val="401"/>
  <p:tag name="BOXFONT" val="10"/>
  <p:tag name="BOXWRAP" val="False"/>
  <p:tag name="WORKAROUNDTRANSPARENCYBUG" val="False"/>
  <p:tag name="ALLOWFONTSUBSTITUTION" val="False"/>
  <p:tag name="BITMAPFORMAT" val="bmpmono"/>
  <p:tag name="ORIGWIDTH" val="194"/>
  <p:tag name="PICTUREFILESIZE" val="4060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&#10;&#10;\begin{displaymath}&#10;\Lambda = 0.99  \left(\begin{array}{cccc}&#10;1 &amp; 0 &amp; 0 &amp; 0\\&#10;0 &amp; 1 &amp; 0&amp; 0 \\&#10;0 &amp; 0 &amp; 1 &amp; 0 \\&#10;0 &amp; 0 &amp; 0 &amp; 1 &#10;\end{array}\right)&#10;\end{displaymath}&#10;&#10;&#10;\end{document}&#10;"/>
  <p:tag name="EXTERNALNAME" val="txp_fig"/>
  <p:tag name="BLEND" val="False"/>
  <p:tag name="TRANSPARENT" val="True"/>
  <p:tag name="KEEPFILES" val="False"/>
  <p:tag name="DEBUGPAUSE" val="False"/>
  <p:tag name="RESOLUTION" val="2400"/>
  <p:tag name="TIMEOUT" val="(none)"/>
  <p:tag name="BOXWIDTH" val="364"/>
  <p:tag name="BOXHEIGHT" val="401"/>
  <p:tag name="BOXFONT" val="10"/>
  <p:tag name="BOXWRAP" val="False"/>
  <p:tag name="WORKAROUNDTRANSPARENCYBUG" val="False"/>
  <p:tag name="ALLOWFONTSUBSTITUTION" val="False"/>
  <p:tag name="BITMAPFORMAT" val="bmpmono"/>
  <p:tag name="ORIGWIDTH" val="230"/>
  <p:tag name="PICTUREFILESIZE" val="300774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</TotalTime>
  <Words>5533</Words>
  <Application>Microsoft Macintosh PowerPoint</Application>
  <PresentationFormat>On-screen Show (4:3)</PresentationFormat>
  <Paragraphs>1493</Paragraphs>
  <Slides>102</Slides>
  <Notes>84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Arial</vt:lpstr>
      <vt:lpstr>Calibri</vt:lpstr>
      <vt:lpstr>Constantia</vt:lpstr>
      <vt:lpstr>Courier New</vt:lpstr>
      <vt:lpstr>Symbol</vt:lpstr>
      <vt:lpstr>Times New Roman</vt:lpstr>
      <vt:lpstr>Wingdings</vt:lpstr>
      <vt:lpstr>Wingdings 2</vt:lpstr>
      <vt:lpstr>Flow</vt:lpstr>
      <vt:lpstr>Equation</vt:lpstr>
      <vt:lpstr>Handout # 7:  Data Plane and Packet Forwarding</vt:lpstr>
      <vt:lpstr>Announcements</vt:lpstr>
      <vt:lpstr>Data Plane Functionalities</vt:lpstr>
      <vt:lpstr>OpenFlow and Data Plane</vt:lpstr>
      <vt:lpstr>Adding New Functionalities</vt:lpstr>
      <vt:lpstr>Adding New Functionalities</vt:lpstr>
      <vt:lpstr>Alternative View</vt:lpstr>
      <vt:lpstr>PowerPoint Presentation</vt:lpstr>
      <vt:lpstr>Changing the control plane </vt:lpstr>
      <vt:lpstr>But wait a minute…</vt:lpstr>
      <vt:lpstr>PowerPoint Presentation</vt:lpstr>
      <vt:lpstr>PowerPoint Presentation</vt:lpstr>
      <vt:lpstr>When you need a new feature…</vt:lpstr>
      <vt:lpstr>Network systems are built “bottoms-up”</vt:lpstr>
      <vt:lpstr>“Programmable switches are 10-100x slower than fixed-function switches”</vt:lpstr>
      <vt:lpstr>Network systems are starting to be programmed “top-down”</vt:lpstr>
      <vt:lpstr>Why are programmable forwarding planes happening now?</vt:lpstr>
      <vt:lpstr>Domain Specific Processors</vt:lpstr>
      <vt:lpstr>Domain Specific Processors</vt:lpstr>
      <vt:lpstr>PowerPoint Presentation</vt:lpstr>
      <vt:lpstr>PowerPoint Presentation</vt:lpstr>
      <vt:lpstr>Example P4 Program</vt:lpstr>
      <vt:lpstr>Barefoot Tofino 6.5Tb/s Switch December 2016</vt:lpstr>
      <vt:lpstr>How programmability is being used </vt:lpstr>
      <vt:lpstr>Reducing complexity</vt:lpstr>
      <vt:lpstr>Reducing complexity</vt:lpstr>
      <vt:lpstr>How programmability is being used </vt:lpstr>
      <vt:lpstr>Protocol complexity 20 years ago</vt:lpstr>
      <vt:lpstr>Datacenter switch today </vt:lpstr>
      <vt:lpstr>Adding features: Some examples so far</vt:lpstr>
      <vt:lpstr>New applications: Some examples so far</vt:lpstr>
      <vt:lpstr>How programmability is being used </vt:lpstr>
      <vt:lpstr>PowerPoint Presentation</vt:lpstr>
      <vt:lpstr>PowerPoint Presentation</vt:lpstr>
      <vt:lpstr>PowerPoint Presentation</vt:lpstr>
      <vt:lpstr>We’d like the network to answer these questions</vt:lpstr>
      <vt:lpstr>INT: Inband Network Telemetry</vt:lpstr>
      <vt:lpstr>PowerPoint Presentation</vt:lpstr>
      <vt:lpstr>How programmability is being used </vt:lpstr>
      <vt:lpstr>In summary…</vt:lpstr>
      <vt:lpstr>Back to Packet Forwarding in Data Plane …</vt:lpstr>
      <vt:lpstr>Back to Data Plane Packet Forwarding</vt:lpstr>
      <vt:lpstr>Output-Queued Switching</vt:lpstr>
      <vt:lpstr>Properties of OQ Switches</vt:lpstr>
      <vt:lpstr>Input-Queued Switching</vt:lpstr>
      <vt:lpstr>Properties of Input-Queued Switches</vt:lpstr>
      <vt:lpstr>Head-of-Line Blocking</vt:lpstr>
      <vt:lpstr>PowerPoint Presentation</vt:lpstr>
      <vt:lpstr>PowerPoint Presentation</vt:lpstr>
      <vt:lpstr>VOQs: How Packets Move</vt:lpstr>
      <vt:lpstr>HoL Blocking vs. OQ Switch</vt:lpstr>
      <vt:lpstr>Scheduling in Input-Queued Switches</vt:lpstr>
      <vt:lpstr>Common Definitions of 100% throughput</vt:lpstr>
      <vt:lpstr>Scheduling in Input-Queued Switches</vt:lpstr>
      <vt:lpstr>100% Throughput for Uniform Traffic</vt:lpstr>
      <vt:lpstr>Uniform Cyclic Scheduling</vt:lpstr>
      <vt:lpstr>Wait Until Full</vt:lpstr>
      <vt:lpstr>Simple Algorithms with 100% Throughput</vt:lpstr>
      <vt:lpstr>Outline</vt:lpstr>
      <vt:lpstr>Non-Uniform Traffic</vt:lpstr>
      <vt:lpstr>Uniform Schedule?</vt:lpstr>
      <vt:lpstr>Example 1 – Scheduling (Trivial)</vt:lpstr>
      <vt:lpstr>Example 2 - BvN</vt:lpstr>
      <vt:lpstr>BvN Example – Cont’d</vt:lpstr>
      <vt:lpstr>Unknown Traffic Matrix </vt:lpstr>
      <vt:lpstr>Maximum Size Matching (MSM)</vt:lpstr>
      <vt:lpstr>Question </vt:lpstr>
      <vt:lpstr>Counter-example </vt:lpstr>
      <vt:lpstr>Simulation of Simple 3x3 Example</vt:lpstr>
      <vt:lpstr>Outline</vt:lpstr>
      <vt:lpstr>Scheduling in Input-Queued Switches</vt:lpstr>
      <vt:lpstr>Maximum Weight Matching (MWM)</vt:lpstr>
      <vt:lpstr>MWM Scheduling</vt:lpstr>
      <vt:lpstr>Weights</vt:lpstr>
      <vt:lpstr>Recap</vt:lpstr>
      <vt:lpstr>Summary of MWM Scheduling</vt:lpstr>
      <vt:lpstr>Complexity of Maximum Matchings</vt:lpstr>
      <vt:lpstr>Maximal Matching</vt:lpstr>
      <vt:lpstr>Example of Maximal Matching</vt:lpstr>
      <vt:lpstr>Properties of Maximal Matchings</vt:lpstr>
      <vt:lpstr>Greedy LQF</vt:lpstr>
      <vt:lpstr>Properties of Greedy LQF</vt:lpstr>
      <vt:lpstr>Wave Front Arbiter (WFA) [Tamir and Chi, 1993]</vt:lpstr>
      <vt:lpstr>Wave Front Arbiter</vt:lpstr>
      <vt:lpstr>Wave Front Arbiter – Implementation </vt:lpstr>
      <vt:lpstr>Wave Front Arbiter – Wrapped WFA (WWFA)</vt:lpstr>
      <vt:lpstr>Properties of Wave Front Arbiters</vt:lpstr>
      <vt:lpstr>Parallel Iterative Matching [Anderson et al., 1993]</vt:lpstr>
      <vt:lpstr>PIM Properties</vt:lpstr>
      <vt:lpstr>Parallel Iterative Matching – Convergence Time</vt:lpstr>
      <vt:lpstr>Parallel Iterative Matching</vt:lpstr>
      <vt:lpstr>Parallel Iterative Matching</vt:lpstr>
      <vt:lpstr>Parallel Iterative Matching</vt:lpstr>
      <vt:lpstr>iSLIP [McKeown et al., 1993]</vt:lpstr>
      <vt:lpstr>iSLIP Operation</vt:lpstr>
      <vt:lpstr>iSLIP Properties</vt:lpstr>
      <vt:lpstr>iSLIP</vt:lpstr>
      <vt:lpstr>iSLIP</vt:lpstr>
      <vt:lpstr>iSLIP Implementation</vt:lpstr>
      <vt:lpstr>Maximal Matches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407</cp:revision>
  <cp:lastPrinted>2011-10-18T15:51:33Z</cp:lastPrinted>
  <dcterms:created xsi:type="dcterms:W3CDTF">2006-08-16T00:00:00Z</dcterms:created>
  <dcterms:modified xsi:type="dcterms:W3CDTF">2020-02-03T14:49:01Z</dcterms:modified>
</cp:coreProperties>
</file>