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5" r:id="rId2"/>
  </p:sldMasterIdLst>
  <p:notesMasterIdLst>
    <p:notesMasterId r:id="rId45"/>
  </p:notesMasterIdLst>
  <p:handoutMasterIdLst>
    <p:handoutMasterId r:id="rId46"/>
  </p:handoutMasterIdLst>
  <p:sldIdLst>
    <p:sldId id="307" r:id="rId3"/>
    <p:sldId id="309" r:id="rId4"/>
    <p:sldId id="361" r:id="rId5"/>
    <p:sldId id="2599" r:id="rId6"/>
    <p:sldId id="2630" r:id="rId7"/>
    <p:sldId id="2600" r:id="rId8"/>
    <p:sldId id="2601" r:id="rId9"/>
    <p:sldId id="426" r:id="rId10"/>
    <p:sldId id="2602" r:id="rId11"/>
    <p:sldId id="2592" r:id="rId12"/>
    <p:sldId id="2596" r:id="rId13"/>
    <p:sldId id="2598" r:id="rId14"/>
    <p:sldId id="2593" r:id="rId15"/>
    <p:sldId id="2603" r:id="rId16"/>
    <p:sldId id="2604" r:id="rId17"/>
    <p:sldId id="2605" r:id="rId18"/>
    <p:sldId id="428" r:id="rId19"/>
    <p:sldId id="427" r:id="rId20"/>
    <p:sldId id="2608" r:id="rId21"/>
    <p:sldId id="2606" r:id="rId22"/>
    <p:sldId id="2626" r:id="rId23"/>
    <p:sldId id="2625" r:id="rId24"/>
    <p:sldId id="2607" r:id="rId25"/>
    <p:sldId id="2610" r:id="rId26"/>
    <p:sldId id="2631" r:id="rId27"/>
    <p:sldId id="2609" r:id="rId28"/>
    <p:sldId id="2582" r:id="rId29"/>
    <p:sldId id="2611" r:id="rId30"/>
    <p:sldId id="2612" r:id="rId31"/>
    <p:sldId id="2613" r:id="rId32"/>
    <p:sldId id="2616" r:id="rId33"/>
    <p:sldId id="2614" r:id="rId34"/>
    <p:sldId id="2615" r:id="rId35"/>
    <p:sldId id="2627" r:id="rId36"/>
    <p:sldId id="2617" r:id="rId37"/>
    <p:sldId id="2624" r:id="rId38"/>
    <p:sldId id="2618" r:id="rId39"/>
    <p:sldId id="2623" r:id="rId40"/>
    <p:sldId id="2619" r:id="rId41"/>
    <p:sldId id="2628" r:id="rId42"/>
    <p:sldId id="2629" r:id="rId43"/>
    <p:sldId id="2620" r:id="rId44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7C80"/>
    <a:srgbClr val="9452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5" autoAdjust="0"/>
    <p:restoredTop sz="87806" autoAdjust="0"/>
  </p:normalViewPr>
  <p:slideViewPr>
    <p:cSldViewPr>
      <p:cViewPr varScale="1">
        <p:scale>
          <a:sx n="134" d="100"/>
          <a:sy n="134" d="100"/>
        </p:scale>
        <p:origin x="25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3/24/25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147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3/24/25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751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73794-A540-442F-AAE8-AC7598678D2B}" type="slidenum">
              <a:rPr lang="en-US"/>
              <a:pPr/>
              <a:t>2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946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75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77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3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  <a:ln>
            <a:noFill/>
          </a:ln>
        </p:spPr>
        <p:txBody>
          <a:bodyPr vert="horz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6"/>
                </a:solidFill>
                <a:effectLst/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 lIns="0" rIns="18288">
            <a:normAutofit/>
          </a:bodyPr>
          <a:lstStyle>
            <a:lvl1pPr marL="0" marR="45719" indent="0" algn="l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Optima" panose="02000503060000020004" pitchFamily="2" charset="0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33400" y="3581400"/>
            <a:ext cx="1088408" cy="1828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sp>
        <p:nvSpPr>
          <p:cNvPr id="2" name="Title 8">
            <a:extLst>
              <a:ext uri="{FF2B5EF4-FFF2-40B4-BE49-F238E27FC236}">
                <a16:creationId xmlns:a16="http://schemas.microsoft.com/office/drawing/2014/main" id="{B9812787-C815-1FEE-D067-3B9ACAE91D11}"/>
              </a:ext>
            </a:extLst>
          </p:cNvPr>
          <p:cNvSpPr txBox="1">
            <a:spLocks/>
          </p:cNvSpPr>
          <p:nvPr userDrawn="1"/>
        </p:nvSpPr>
        <p:spPr>
          <a:xfrm>
            <a:off x="503767" y="228600"/>
            <a:ext cx="8153400" cy="438613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+mj-cs"/>
              </a:rPr>
              <a:t>CSC 458/2209 – Computer Networking Systems</a:t>
            </a:r>
            <a:endParaRPr lang="en-US" sz="24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8" name="Date Placeholder 17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Toronto – Winter 2025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 b="0" i="0">
                <a:latin typeface="Optima" panose="02000503060000020004" pitchFamily="2" charset="0"/>
              </a:defRPr>
            </a:lvl1pPr>
            <a:lvl2pPr>
              <a:buClr>
                <a:schemeClr val="tx2"/>
              </a:buClr>
              <a:defRPr sz="19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buClr>
                <a:schemeClr val="accent3"/>
              </a:buClr>
              <a:defRPr sz="1800" b="0" i="0">
                <a:latin typeface="Optima" panose="02000503060000020004" pitchFamily="2" charset="0"/>
              </a:defRPr>
            </a:lvl3pPr>
            <a:lvl4pPr>
              <a:buClr>
                <a:schemeClr val="tx2"/>
              </a:buCl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6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03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>
            <a:lvl1pPr>
              <a:defRPr sz="2100" b="0" i="0">
                <a:latin typeface="Optima" panose="02000503060000020004" pitchFamily="2" charset="0"/>
              </a:defRPr>
            </a:lvl1pPr>
            <a:lvl2pPr>
              <a:buClr>
                <a:schemeClr val="tx2"/>
              </a:buClr>
              <a:defRPr sz="19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buClr>
                <a:schemeClr val="accent3"/>
              </a:buClr>
              <a:defRPr sz="1800" b="0" i="0">
                <a:latin typeface="Optima" panose="02000503060000020004" pitchFamily="2" charset="0"/>
              </a:defRPr>
            </a:lvl3pPr>
            <a:lvl4pPr>
              <a:buClr>
                <a:schemeClr val="tx2"/>
              </a:buCl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6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01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609600"/>
          </a:xfrm>
        </p:spPr>
        <p:txBody>
          <a:bodyPr/>
          <a:lstStyle>
            <a:lvl1pPr algn="ctr">
              <a:defRPr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C78A7-4371-7A4B-BAD1-F64D17F3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DF801-049C-7A42-9385-B0B62F2B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2BC26-814D-0841-BD5D-8F8FC5A0E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2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038600" cy="5364325"/>
          </a:xfrm>
        </p:spPr>
        <p:txBody>
          <a:bodyPr/>
          <a:lstStyle>
            <a:lvl1pPr>
              <a:defRPr sz="1950" b="0" i="0">
                <a:latin typeface="Optima" panose="02000503060000020004" pitchFamily="2" charset="0"/>
              </a:defRPr>
            </a:lvl1pPr>
            <a:lvl2pP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defRPr sz="1500" b="0" i="0">
                <a:latin typeface="Optima" panose="02000503060000020004" pitchFamily="2" charset="0"/>
              </a:defRPr>
            </a:lvl3pPr>
            <a:lvl4pPr>
              <a:defRPr sz="13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4038600" cy="5364325"/>
          </a:xfrm>
        </p:spPr>
        <p:txBody>
          <a:bodyPr/>
          <a:lstStyle>
            <a:lvl1pPr>
              <a:defRPr sz="1950" b="0" i="0">
                <a:latin typeface="Optima" panose="02000503060000020004" pitchFamily="2" charset="0"/>
              </a:defRPr>
            </a:lvl1pPr>
            <a:lvl2pP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defRPr sz="1500" b="0" i="0">
                <a:latin typeface="Optima" panose="02000503060000020004" pitchFamily="2" charset="0"/>
              </a:defRPr>
            </a:lvl3pPr>
            <a:lvl4pPr>
              <a:defRPr sz="13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38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Optima" panose="020005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038600" cy="5364325"/>
          </a:xfrm>
        </p:spPr>
        <p:txBody>
          <a:bodyPr/>
          <a:lstStyle>
            <a:lvl1pPr>
              <a:defRPr sz="1950" b="0" i="0">
                <a:latin typeface="Optima" panose="02000503060000020004" pitchFamily="2" charset="0"/>
              </a:defRPr>
            </a:lvl1pPr>
            <a:lvl2pP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defRPr sz="1500" b="0" i="0">
                <a:latin typeface="Optima" panose="02000503060000020004" pitchFamily="2" charset="0"/>
              </a:defRPr>
            </a:lvl3pPr>
            <a:lvl4pPr>
              <a:defRPr sz="13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4038600" cy="5364325"/>
          </a:xfrm>
        </p:spPr>
        <p:txBody>
          <a:bodyPr/>
          <a:lstStyle>
            <a:lvl1pPr>
              <a:defRPr sz="1950" b="0" i="0">
                <a:latin typeface="Optima" panose="02000503060000020004" pitchFamily="2" charset="0"/>
              </a:defRPr>
            </a:lvl1pPr>
            <a:lvl2pP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defRPr sz="1500" b="0" i="0">
                <a:latin typeface="Optima" panose="02000503060000020004" pitchFamily="2" charset="0"/>
              </a:defRPr>
            </a:lvl3pPr>
            <a:lvl4pPr>
              <a:defRPr sz="13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263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038600" cy="5364325"/>
          </a:xfrm>
        </p:spPr>
        <p:txBody>
          <a:bodyPr/>
          <a:lstStyle>
            <a:lvl1pPr marL="0" indent="0" eaLnBrk="1" latinLnBrk="0" hangingPunct="1">
              <a:buFont typeface="Arial" panose="020B0604020202020204" pitchFamily="34" charset="0"/>
              <a:buNone/>
              <a:defRPr sz="1200" b="0" i="0">
                <a:latin typeface="Optima" panose="02000503060000020004" pitchFamily="2" charset="0"/>
              </a:defRPr>
            </a:lvl1pPr>
            <a:lvl2pPr eaLnBrk="1" latinLnBrk="0" hangingPunct="1">
              <a:defRPr sz="10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 eaLnBrk="1" latinLnBrk="0" hangingPunct="1">
              <a:defRPr sz="1500">
                <a:latin typeface="Optima" panose="02000503060000020004" pitchFamily="2" charset="0"/>
              </a:defRPr>
            </a:lvl3pPr>
            <a:lvl4pPr eaLnBrk="1" latinLnBrk="0" hangingPunct="1">
              <a:defRPr sz="135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 eaLnBrk="1" latinLnBrk="0" hangingPunct="1">
              <a:defRPr sz="135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4038600" cy="536432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FEC"/>
              </a:buClr>
              <a:buSzPct val="95000"/>
              <a:buFont typeface="Wingdings 2"/>
              <a:buNone/>
              <a:tabLst/>
              <a:defRPr sz="1950" b="0" i="0">
                <a:latin typeface="Helvetica Neue" panose="02000503000000020004" pitchFamily="2" charset="0"/>
              </a:defRPr>
            </a:lvl1pPr>
            <a:lvl2pPr marL="480060" marR="0" indent="-185166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82"/>
              </a:buClr>
              <a:buSzPct val="85000"/>
              <a:buFont typeface="Wingdings 2"/>
              <a:buChar char=""/>
              <a:tabLst/>
              <a:defRPr sz="1800" b="0" i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</a:defRPr>
            </a:lvl2pPr>
            <a:lvl3pPr>
              <a:defRPr sz="1500">
                <a:latin typeface="Optima" panose="02000503060000020004" pitchFamily="2" charset="0"/>
              </a:defRPr>
            </a:lvl3pPr>
            <a:lvl4pPr>
              <a:defRPr sz="135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>
                <a:latin typeface="Optima" panose="02000503060000020004" pitchFamily="2" charset="0"/>
              </a:defRPr>
            </a:lvl5pPr>
          </a:lstStyle>
          <a:p>
            <a:pPr marL="205740" marR="0" lvl="0" indent="-20574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FEC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+mn-ea"/>
                <a:cs typeface="+mn-cs"/>
              </a:rPr>
              <a:t>Click to edit Master text styles</a:t>
            </a:r>
          </a:p>
          <a:p>
            <a:pPr marL="480060" marR="0" lvl="1" indent="-185166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8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55AA">
                    <a:lumMod val="75000"/>
                  </a:srgbClr>
                </a:solidFill>
                <a:effectLst/>
                <a:uLnTx/>
                <a:uFillTx/>
                <a:latin typeface="Optima" panose="02000503060000020004" pitchFamily="2" charset="0"/>
                <a:ea typeface="+mn-ea"/>
                <a:cs typeface="+mn-cs"/>
              </a:rPr>
              <a:t>Second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66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accent6">
                    <a:lumMod val="75000"/>
                  </a:schemeClr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accent6">
                    <a:lumMod val="75000"/>
                  </a:schemeClr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6400"/>
            <a:ext cx="4041775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B228C-3C5D-2948-B781-729263F9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F625-0E7E-1640-826D-8816F63C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6EA90-A67A-294D-8CB1-24F3F304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08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  <a:solidFill>
            <a:schemeClr val="tx2"/>
          </a:solidFill>
        </p:spPr>
        <p:txBody>
          <a:bodyPr lIns="45720" tIns="0" rIns="45720" bIns="0" anchor="ctr">
            <a:noAutofit/>
          </a:bodyPr>
          <a:lstStyle>
            <a:lvl1pPr marL="0" indent="0" algn="ctr">
              <a:buNone/>
              <a:defRPr sz="1200" b="1" cap="none" baseline="0">
                <a:solidFill>
                  <a:schemeClr val="bg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992857"/>
            <a:ext cx="4041775" cy="654843"/>
          </a:xfrm>
          <a:solidFill>
            <a:schemeClr val="tx2"/>
          </a:solidFill>
        </p:spPr>
        <p:txBody>
          <a:bodyPr lIns="45720" tIns="0" rIns="45720" bIns="0" anchor="ctr">
            <a:normAutofit/>
          </a:bodyPr>
          <a:lstStyle>
            <a:lvl1pPr marL="0" indent="0" algn="ctr">
              <a:buNone/>
              <a:defRPr sz="1200" b="1" cap="none" baseline="0">
                <a:solidFill>
                  <a:schemeClr val="bg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6400"/>
            <a:ext cx="4041775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B228C-3C5D-2948-B781-729263F9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F625-0E7E-1640-826D-8816F63C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6EA90-A67A-294D-8CB1-24F3F304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50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4691B9-E5A0-A441-98A1-D5649BDC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571EA-3339-3D4A-95D1-7FD37802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00818-55B9-7640-AB68-0F5B523F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222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B1917C-C2F4-9444-B420-CCFA2F061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56F39-2BCE-9E48-8024-8FC00CF2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D3053F-9086-4344-BDB0-7FD84438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63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4381500" y="-7143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1D1E737-E77E-9048-872B-0BFE1C5F9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DBC8F1-A175-AD42-9EBC-1F9D82D4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1D4E4A-3731-DD4D-8605-C3AA55E3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85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19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3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75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Toronto – Winter 2025</a:t>
            </a:r>
          </a:p>
        </p:txBody>
      </p:sp>
    </p:spTree>
    <p:extLst>
      <p:ext uri="{BB962C8B-B14F-4D97-AF65-F5344CB8AC3E}">
        <p14:creationId xmlns:p14="http://schemas.microsoft.com/office/powerpoint/2010/main" val="1322195954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41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652" y="325442"/>
            <a:ext cx="7632700" cy="87153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652" y="1628779"/>
            <a:ext cx="7632700" cy="4194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748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332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plo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7"/>
          <a:stretch/>
        </p:blipFill>
        <p:spPr>
          <a:xfrm>
            <a:off x="0" y="1"/>
            <a:ext cx="9151030" cy="559469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C6FADA1-64AC-754D-8189-CC7486A73A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374" y="6237532"/>
            <a:ext cx="1111894" cy="279014"/>
          </a:xfrm>
          <a:prstGeom prst="rect">
            <a:avLst/>
          </a:prstGeom>
        </p:spPr>
        <p:txBody>
          <a:bodyPr lIns="0" tIns="0" rIns="0" bIns="0"/>
          <a:lstStyle>
            <a:lvl1pPr>
              <a:defRPr sz="67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49"/>
            </a:lvl2pPr>
            <a:lvl3pPr>
              <a:defRPr sz="1049"/>
            </a:lvl3pPr>
            <a:lvl4pPr>
              <a:defRPr sz="1049"/>
            </a:lvl4pPr>
            <a:lvl5pPr>
              <a:defRPr sz="1049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7" name="L 形 6"/>
          <p:cNvSpPr/>
          <p:nvPr userDrawn="1"/>
        </p:nvSpPr>
        <p:spPr>
          <a:xfrm rot="5400000">
            <a:off x="5800425" y="2220409"/>
            <a:ext cx="701032" cy="538242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675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221E27-F39A-5848-9F2D-07F8693DF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729" y="1940431"/>
            <a:ext cx="4890190" cy="1148459"/>
          </a:xfrm>
          <a:prstGeom prst="rect">
            <a:avLst/>
          </a:prstGeom>
        </p:spPr>
        <p:txBody>
          <a:bodyPr lIns="0" tIns="0" rIns="0" bIns="0"/>
          <a:lstStyle>
            <a:lvl1pPr>
              <a:defRPr sz="104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49"/>
            </a:lvl2pPr>
            <a:lvl3pPr>
              <a:defRPr sz="1049"/>
            </a:lvl3pPr>
            <a:lvl4pPr>
              <a:defRPr sz="1049"/>
            </a:lvl4pPr>
            <a:lvl5pPr>
              <a:defRPr sz="1049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8BA7CF-6D0E-3345-90BD-85C5AFAE5B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0445" y="900634"/>
            <a:ext cx="4937590" cy="81386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2572"/>
              </a:lnSpc>
              <a:spcBef>
                <a:spcPts val="0"/>
              </a:spcBef>
              <a:buNone/>
              <a:defRPr sz="2399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45247" indent="0" algn="ctr">
              <a:buNone/>
              <a:defRPr sz="1948"/>
            </a:lvl2pPr>
            <a:lvl3pPr marL="890492" indent="0" algn="ctr">
              <a:buNone/>
              <a:defRPr sz="1753"/>
            </a:lvl3pPr>
            <a:lvl4pPr marL="1335740" indent="0" algn="ctr">
              <a:buNone/>
              <a:defRPr sz="1559"/>
            </a:lvl4pPr>
            <a:lvl5pPr marL="1780986" indent="0" algn="ctr">
              <a:buNone/>
              <a:defRPr sz="1559"/>
            </a:lvl5pPr>
            <a:lvl6pPr marL="2226232" indent="0" algn="ctr">
              <a:buNone/>
              <a:defRPr sz="1559"/>
            </a:lvl6pPr>
            <a:lvl7pPr marL="2671478" indent="0" algn="ctr">
              <a:buNone/>
              <a:defRPr sz="1559"/>
            </a:lvl7pPr>
            <a:lvl8pPr marL="3116726" indent="0" algn="ctr">
              <a:buNone/>
              <a:defRPr sz="1559"/>
            </a:lvl8pPr>
            <a:lvl9pPr marL="3561971" indent="0" algn="ctr">
              <a:buNone/>
              <a:defRPr sz="1559"/>
            </a:lvl9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5236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59AE43-8096-BF49-A3DF-423FBC054CA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44304" y="1512877"/>
            <a:ext cx="8047024" cy="4690459"/>
          </a:xfrm>
          <a:prstGeom prst="rect">
            <a:avLst/>
          </a:prstGeom>
        </p:spPr>
        <p:txBody>
          <a:bodyPr lIns="0" tIns="0" rIns="0" bIns="0"/>
          <a:lstStyle>
            <a:lvl1pPr marL="134487" marR="0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905704" algn="ctr"/>
              </a:tabLst>
              <a:defRPr sz="1349" baseline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34742" marR="0" indent="-214227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905704" algn="ctr"/>
              </a:tabLst>
              <a:defRPr sz="1199" baseline="0">
                <a:latin typeface="+mn-lt"/>
                <a:ea typeface="Microsoft YaHei" panose="020B0503020204020204" pitchFamily="34" charset="-122"/>
              </a:defRPr>
            </a:lvl2pPr>
            <a:lvl3pPr marL="823602" marR="0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905704" algn="ctr"/>
              </a:tabLst>
              <a:defRPr sz="974" baseline="0">
                <a:latin typeface="+mn-lt"/>
                <a:ea typeface="Microsoft YaHei" panose="020B0503020204020204" pitchFamily="34" charset="-122"/>
              </a:defRPr>
            </a:lvl3pPr>
            <a:lvl4pPr marL="394230" indent="-128318">
              <a:buFont typeface="Arial" panose="020B0604020202020204" pitchFamily="34" charset="0"/>
              <a:buChar char="•"/>
              <a:tabLst>
                <a:tab pos="905953" algn="ctr"/>
              </a:tabLst>
              <a:defRPr sz="974" baseline="0"/>
            </a:lvl4pPr>
            <a:lvl5pPr marL="394230" indent="-128318">
              <a:buFont typeface="Arial" panose="020B0604020202020204" pitchFamily="34" charset="0"/>
              <a:buChar char="•"/>
              <a:tabLst>
                <a:tab pos="905953" algn="ctr"/>
              </a:tabLst>
              <a:defRPr sz="974" baseline="0"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marL="246671" marR="0" lvl="1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905704" algn="ctr"/>
              </a:tabLst>
              <a:defRPr/>
            </a:pPr>
            <a:r>
              <a:rPr lang="en-US" dirty="0"/>
              <a:t>Click to edit Master text style</a:t>
            </a:r>
          </a:p>
          <a:p>
            <a:pPr marL="823602" marR="0" lvl="2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905704" algn="ctr"/>
              </a:tabLst>
              <a:defRPr/>
            </a:pPr>
            <a:r>
              <a:rPr lang="en-US" dirty="0"/>
              <a:t>Click to edit Master text style</a:t>
            </a:r>
          </a:p>
          <a:p>
            <a:pPr marL="823602" marR="0" lvl="2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905704" algn="ctr"/>
              </a:tabLst>
              <a:defRPr/>
            </a:pPr>
            <a:endParaRPr lang="en-US" altLang="zh-C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6667" y="456134"/>
            <a:ext cx="8052335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2572"/>
              </a:lnSpc>
              <a:spcBef>
                <a:spcPts val="0"/>
              </a:spcBef>
              <a:buNone/>
              <a:defRPr sz="2399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45247" indent="0" algn="ctr">
              <a:buNone/>
              <a:defRPr sz="1948"/>
            </a:lvl2pPr>
            <a:lvl3pPr marL="890492" indent="0" algn="ctr">
              <a:buNone/>
              <a:defRPr sz="1753"/>
            </a:lvl3pPr>
            <a:lvl4pPr marL="1335740" indent="0" algn="ctr">
              <a:buNone/>
              <a:defRPr sz="1559"/>
            </a:lvl4pPr>
            <a:lvl5pPr marL="1780986" indent="0" algn="ctr">
              <a:buNone/>
              <a:defRPr sz="1559"/>
            </a:lvl5pPr>
            <a:lvl6pPr marL="2226232" indent="0" algn="ctr">
              <a:buNone/>
              <a:defRPr sz="1559"/>
            </a:lvl6pPr>
            <a:lvl7pPr marL="2671478" indent="0" algn="ctr">
              <a:buNone/>
              <a:defRPr sz="1559"/>
            </a:lvl7pPr>
            <a:lvl8pPr marL="3116726" indent="0" algn="ctr">
              <a:buNone/>
              <a:defRPr sz="1559"/>
            </a:lvl8pPr>
            <a:lvl9pPr marL="3561971" indent="0" algn="ctr">
              <a:buNone/>
              <a:defRPr sz="1559"/>
            </a:lvl9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642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599EA8-6349-3349-B5F3-BFB77398A869}"/>
              </a:ext>
            </a:extLst>
          </p:cNvPr>
          <p:cNvSpPr txBox="1"/>
          <p:nvPr userDrawn="1"/>
        </p:nvSpPr>
        <p:spPr>
          <a:xfrm>
            <a:off x="455437" y="1402065"/>
            <a:ext cx="29396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dirty="0">
                <a:solidFill>
                  <a:schemeClr val="tx1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272073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探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602265"/>
          </a:xfrm>
          <a:prstGeom prst="rect">
            <a:avLst/>
          </a:prstGeom>
        </p:spPr>
      </p:pic>
      <p:sp>
        <p:nvSpPr>
          <p:cNvPr id="7" name="L 形 6"/>
          <p:cNvSpPr/>
          <p:nvPr userDrawn="1"/>
        </p:nvSpPr>
        <p:spPr>
          <a:xfrm rot="5400000">
            <a:off x="5800425" y="2220409"/>
            <a:ext cx="701032" cy="538242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675">
              <a:latin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27DEE9-8BE9-0D49-BF96-9E83C5312E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985" y="907094"/>
            <a:ext cx="4917935" cy="690255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t">
            <a:normAutofit/>
          </a:bodyPr>
          <a:lstStyle>
            <a:lvl1pPr algn="l">
              <a:defRPr sz="2399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43DA98-D48D-6947-95EF-BA3B05E688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673" y="1949372"/>
            <a:ext cx="4899968" cy="643926"/>
          </a:xfrm>
          <a:prstGeom prst="rect">
            <a:avLst/>
          </a:prstGeom>
        </p:spPr>
        <p:txBody>
          <a:bodyPr/>
          <a:lstStyle>
            <a:lvl1pPr>
              <a:defRPr sz="1049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8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2"/>
          <p:cNvSpPr txBox="1">
            <a:spLocks noGrp="1"/>
          </p:cNvSpPr>
          <p:nvPr>
            <p:ph type="title"/>
          </p:nvPr>
        </p:nvSpPr>
        <p:spPr>
          <a:xfrm>
            <a:off x="633413" y="476250"/>
            <a:ext cx="78771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2"/>
          <p:cNvSpPr txBox="1">
            <a:spLocks noGrp="1"/>
          </p:cNvSpPr>
          <p:nvPr>
            <p:ph type="body" idx="1"/>
          </p:nvPr>
        </p:nvSpPr>
        <p:spPr>
          <a:xfrm>
            <a:off x="633413" y="1619250"/>
            <a:ext cx="7877175" cy="46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171450" lvl="0" indent="-145733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2520"/>
              <a:buChar char="•"/>
              <a:defRPr b="0" i="0">
                <a:latin typeface="Optima" panose="02000503060000020004" pitchFamily="2" charset="0"/>
              </a:defRPr>
            </a:lvl1pPr>
            <a:lvl2pPr marL="342900" lvl="1" indent="-14573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2520"/>
              <a:buChar char="•"/>
              <a:defRPr/>
            </a:lvl2pPr>
            <a:lvl3pPr marL="514350" lvl="2" indent="-14573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2520"/>
              <a:buChar char="•"/>
              <a:defRPr/>
            </a:lvl3pPr>
            <a:lvl4pPr marL="685800" lvl="3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4pPr>
            <a:lvl5pPr marL="857250" lvl="4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5pPr>
            <a:lvl6pPr marL="1028700" lvl="5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6pPr>
            <a:lvl7pPr marL="1200150" lvl="6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7pPr>
            <a:lvl8pPr marL="1371600" lvl="7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8pPr>
            <a:lvl9pPr marL="1543050" lvl="8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10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125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0" i="0" u="none">
                <a:solidFill>
                  <a:srgbClr val="222222"/>
                </a:solidFill>
                <a:latin typeface="Optima" panose="02000503060000020004" pitchFamily="2" charset="0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CA"/>
              <a:t>CSC 458/CSC 2209 – Computer Networks</a:t>
            </a:r>
            <a:endParaRPr lang="en-CA" dirty="0"/>
          </a:p>
        </p:txBody>
      </p:sp>
      <p:sp>
        <p:nvSpPr>
          <p:cNvPr id="40" name="Google Shape;40;p10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125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0" i="0" u="none">
                <a:solidFill>
                  <a:srgbClr val="222222"/>
                </a:solidFill>
                <a:latin typeface="Optima" panose="02000503060000020004" pitchFamily="2" charset="0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CA"/>
              <a:t>University of Toronto – Winter 2025</a:t>
            </a:r>
            <a:endParaRPr lang="en-CA" dirty="0"/>
          </a:p>
        </p:txBody>
      </p:sp>
      <p:sp>
        <p:nvSpPr>
          <p:cNvPr id="41" name="Google Shape;41;p102"/>
          <p:cNvSpPr txBox="1">
            <a:spLocks noGrp="1"/>
          </p:cNvSpPr>
          <p:nvPr>
            <p:ph type="sldNum" idx="12"/>
          </p:nvPr>
        </p:nvSpPr>
        <p:spPr>
          <a:xfrm>
            <a:off x="8753475" y="6477000"/>
            <a:ext cx="169664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000000"/>
                </a:solidFill>
                <a:latin typeface="Optima" panose="02000503060000020004" pitchFamily="2" charset="0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4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600">
                <a:solidFill>
                  <a:srgbClr val="002060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61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Date Placeholder 19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41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98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91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51485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 b="0" i="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029200" y="6356352"/>
            <a:ext cx="2971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900" b="0" i="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058150" y="6356352"/>
            <a:ext cx="62865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 b="0" i="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1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2700" b="0" i="0" kern="1200">
          <a:ln>
            <a:noFill/>
          </a:ln>
          <a:solidFill>
            <a:schemeClr val="accent6">
              <a:lumMod val="75000"/>
            </a:schemeClr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1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1950" b="0" i="0" kern="1200">
          <a:solidFill>
            <a:schemeClr val="accent6">
              <a:lumMod val="75000"/>
            </a:schemeClr>
          </a:solidFill>
          <a:latin typeface="Optima" panose="02000503060000020004" pitchFamily="2" charset="0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18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1650" b="0" i="0" kern="1200">
          <a:solidFill>
            <a:schemeClr val="accent6">
              <a:lumMod val="75000"/>
            </a:schemeClr>
          </a:solidFill>
          <a:latin typeface="Optima" panose="02000503060000020004" pitchFamily="2" charset="0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US" dirty="0"/>
              <a:t>Handout </a:t>
            </a:r>
            <a:r>
              <a:rPr lang="en-US"/>
              <a:t># 24: </a:t>
            </a:r>
            <a:br>
              <a:rPr lang="en-US" dirty="0"/>
            </a:br>
            <a:r>
              <a:rPr lang="en-US" dirty="0"/>
              <a:t>Data Center Networks &amp; </a:t>
            </a:r>
            <a:br>
              <a:rPr lang="en-US" dirty="0"/>
            </a:br>
            <a:r>
              <a:rPr lang="en-US" dirty="0"/>
              <a:t>Networks for Machine Learning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>
            <a:normAutofit/>
          </a:bodyPr>
          <a:lstStyle/>
          <a:p>
            <a:r>
              <a:rPr lang="en-US" dirty="0"/>
              <a:t>Professor Yashar Ganjali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Toronto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ganjali7@cs.toronto.edu</a:t>
            </a:r>
            <a:endParaRPr lang="en-US" dirty="0"/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0EF3-FF50-942B-74FE-6FE1B601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Three-Tier Architecture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3F6C750-0346-BD6B-4D81-A82AC125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990599"/>
            <a:ext cx="2438400" cy="5526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Hierarchical tree network topology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Commonly used in traditional DCNs</a:t>
            </a:r>
          </a:p>
          <a:p>
            <a:pPr marL="0" indent="0">
              <a:buNone/>
            </a:pPr>
            <a:endParaRPr lang="en-US" sz="600" b="1" dirty="0"/>
          </a:p>
          <a:p>
            <a:pPr marL="0" indent="0">
              <a:buNone/>
            </a:pPr>
            <a:r>
              <a:rPr lang="en-US" sz="1400" b="1" dirty="0"/>
              <a:t>Three layers: 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Core: 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Layer 3 (network layer)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Fully connected high-speed mesh of multiple routers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the external networks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Aggregation: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Layer 3 and 2 (network and link layers)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core with few high-speed links (e.g., 100 Gb/s links), to access with many low-speed links (e.g., 10Gb/s) → simplify cabling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Middleboxes sit here (firewall, load balancer, …)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Access: layer 2 (link)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each server in the rack (e.g., through one or two 10Gb/s links) 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VLANs used to limit broadcast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400" b="1" dirty="0"/>
              <a:t>Modular design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Easy to expand</a:t>
            </a:r>
            <a:endParaRPr lang="en-US" sz="1400" b="1" dirty="0">
              <a:solidFill>
                <a:srgbClr val="00008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C0D73-C648-52B3-236E-A2D87BBB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6553200" cy="55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18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BE72A-792B-AF41-9460-5B0D5D98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E982-B000-72F6-3F31-597DF741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609600"/>
          </a:xfrm>
        </p:spPr>
        <p:txBody>
          <a:bodyPr>
            <a:normAutofit/>
          </a:bodyPr>
          <a:lstStyle/>
          <a:p>
            <a:r>
              <a:rPr lang="en-US" dirty="0"/>
              <a:t>Traffic Direction in 3-Tier Architecture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CD07DC31-FB82-6857-93A8-0B0ADBB3E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511" y="973200"/>
            <a:ext cx="6103689" cy="5580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81199B-2750-E58D-ADCD-72021F116BD2}"/>
              </a:ext>
            </a:extLst>
          </p:cNvPr>
          <p:cNvGrpSpPr/>
          <p:nvPr/>
        </p:nvGrpSpPr>
        <p:grpSpPr>
          <a:xfrm>
            <a:off x="6686550" y="973200"/>
            <a:ext cx="2228850" cy="324000"/>
            <a:chOff x="6686550" y="973200"/>
            <a:chExt cx="2228850" cy="324000"/>
          </a:xfrm>
        </p:grpSpPr>
        <p:sp>
          <p:nvSpPr>
            <p:cNvPr id="14" name="Content Placeholder 12">
              <a:extLst>
                <a:ext uri="{FF2B5EF4-FFF2-40B4-BE49-F238E27FC236}">
                  <a16:creationId xmlns:a16="http://schemas.microsoft.com/office/drawing/2014/main" id="{49B3ED24-A314-12D5-F004-FEE7903C0C9C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9732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Within a rack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48062F-E4B5-7A5A-881B-D449C36B2C02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126198"/>
              <a:ext cx="533400" cy="0"/>
            </a:xfrm>
            <a:prstGeom prst="line">
              <a:avLst/>
            </a:prstGeom>
            <a:ln w="47625" cap="rnd">
              <a:solidFill>
                <a:srgbClr val="94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E0A02896-1601-84C3-9491-3794E7316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481CF1-33AA-D1A5-4F52-4E0226A39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0" y="972000"/>
            <a:ext cx="6103678" cy="55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0DC03-A94B-9D49-E052-2DBC1B6B7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F97207-AB81-6AE7-0FCF-CAA65EF1C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sp>
        <p:nvSpPr>
          <p:cNvPr id="24" name="Content Placeholder 12">
            <a:extLst>
              <a:ext uri="{FF2B5EF4-FFF2-40B4-BE49-F238E27FC236}">
                <a16:creationId xmlns:a16="http://schemas.microsoft.com/office/drawing/2014/main" id="{253F37DE-5AF7-A684-FFB6-0742464E37B7}"/>
              </a:ext>
            </a:extLst>
          </p:cNvPr>
          <p:cNvSpPr txBox="1">
            <a:spLocks/>
          </p:cNvSpPr>
          <p:nvPr/>
        </p:nvSpPr>
        <p:spPr>
          <a:xfrm>
            <a:off x="6553200" y="2187845"/>
            <a:ext cx="2362200" cy="446160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Switching and Routing: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Communication within a rack or within the same aggregation switch happens at link layer (switching).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Traffic going through core (between aggregation switches and to/from external networks/Internet) happens at network layer (routing).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Different flows might have different RTTs (even within DCN)</a:t>
            </a:r>
          </a:p>
          <a:p>
            <a:pPr marL="0" indent="0">
              <a:buNone/>
            </a:pPr>
            <a:endParaRPr lang="en-US" sz="600" dirty="0">
              <a:solidFill>
                <a:schemeClr val="tx1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sz="1200" b="1" dirty="0"/>
              <a:t>Total Link Capacities at Each Layer Might Be: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Equal to lower layers, or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Less (over-subscription)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Reason: </a:t>
            </a:r>
          </a:p>
          <a:p>
            <a:pPr marL="545139" lvl="1" indent="-179388"/>
            <a:r>
              <a:rPr lang="en-US" sz="900" dirty="0">
                <a:solidFill>
                  <a:schemeClr val="tx1"/>
                </a:solidFill>
              </a:rPr>
              <a:t>Cost-saving: less bandwidth → lower cost</a:t>
            </a:r>
          </a:p>
          <a:p>
            <a:pPr marL="545139" lvl="1" indent="-179388"/>
            <a:r>
              <a:rPr lang="en-US" sz="900" dirty="0">
                <a:solidFill>
                  <a:schemeClr val="tx1"/>
                </a:solidFill>
              </a:rPr>
              <a:t>Locality: most communication within the same rack, or within the same cluster.</a:t>
            </a:r>
          </a:p>
          <a:p>
            <a:pPr marL="545139" lvl="1" indent="-179388"/>
            <a:endParaRPr lang="en-US" sz="900" dirty="0">
              <a:solidFill>
                <a:schemeClr val="tx1"/>
              </a:solidFill>
            </a:endParaRPr>
          </a:p>
          <a:p>
            <a:pPr marL="0" indent="0">
              <a:buFont typeface="Wingdings 2"/>
              <a:buNone/>
            </a:pPr>
            <a:endParaRPr lang="en-US" sz="12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8C49E0-3187-C040-0F07-A61A34E24770}"/>
              </a:ext>
            </a:extLst>
          </p:cNvPr>
          <p:cNvGrpSpPr/>
          <p:nvPr/>
        </p:nvGrpSpPr>
        <p:grpSpPr>
          <a:xfrm>
            <a:off x="6686550" y="1258400"/>
            <a:ext cx="2228850" cy="324000"/>
            <a:chOff x="6686550" y="1258400"/>
            <a:chExt cx="2228850" cy="324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C51451-0C90-67FB-AC92-3D2655173D20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401275"/>
              <a:ext cx="533400" cy="0"/>
            </a:xfrm>
            <a:prstGeom prst="line">
              <a:avLst/>
            </a:prstGeom>
            <a:ln w="476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ontent Placeholder 12">
              <a:extLst>
                <a:ext uri="{FF2B5EF4-FFF2-40B4-BE49-F238E27FC236}">
                  <a16:creationId xmlns:a16="http://schemas.microsoft.com/office/drawing/2014/main" id="{104B28FF-4F39-D05D-3C0C-76808D10C76B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12584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Between racks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76A8F7-530B-9A2F-D3B5-FCF471EED09D}"/>
              </a:ext>
            </a:extLst>
          </p:cNvPr>
          <p:cNvGrpSpPr/>
          <p:nvPr/>
        </p:nvGrpSpPr>
        <p:grpSpPr>
          <a:xfrm>
            <a:off x="6686550" y="1828800"/>
            <a:ext cx="2228850" cy="324000"/>
            <a:chOff x="6686550" y="1828800"/>
            <a:chExt cx="2228850" cy="324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0C0EC7-CB93-F948-11EF-6BA8427BE562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971675"/>
              <a:ext cx="533400" cy="0"/>
            </a:xfrm>
            <a:prstGeom prst="line">
              <a:avLst/>
            </a:prstGeom>
            <a:ln w="47625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ontent Placeholder 12">
              <a:extLst>
                <a:ext uri="{FF2B5EF4-FFF2-40B4-BE49-F238E27FC236}">
                  <a16:creationId xmlns:a16="http://schemas.microsoft.com/office/drawing/2014/main" id="{8BC35D89-9308-2152-CD94-30EE3BED0F8A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18288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To/from Internet</a:t>
              </a:r>
            </a:p>
            <a:p>
              <a:pPr marL="0" indent="0">
                <a:buFont typeface="Wingdings 2"/>
                <a:buNone/>
              </a:pPr>
              <a:endParaRPr lang="en-US" sz="1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32498A-E962-1901-513A-8A57A7D75254}"/>
              </a:ext>
            </a:extLst>
          </p:cNvPr>
          <p:cNvGrpSpPr/>
          <p:nvPr/>
        </p:nvGrpSpPr>
        <p:grpSpPr>
          <a:xfrm>
            <a:off x="6686550" y="1543600"/>
            <a:ext cx="2228849" cy="324000"/>
            <a:chOff x="6686550" y="1543600"/>
            <a:chExt cx="2228849" cy="324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D9273EB-BDE9-C52E-E21D-02AB817A99A9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679857"/>
              <a:ext cx="533400" cy="0"/>
            </a:xfrm>
            <a:prstGeom prst="line">
              <a:avLst/>
            </a:prstGeom>
            <a:ln w="47625" cap="rnd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ontent Placeholder 12">
              <a:extLst>
                <a:ext uri="{FF2B5EF4-FFF2-40B4-BE49-F238E27FC236}">
                  <a16:creationId xmlns:a16="http://schemas.microsoft.com/office/drawing/2014/main" id="{D5E1CDAF-F70D-5616-6D50-3298BD1319E9}"/>
                </a:ext>
              </a:extLst>
            </p:cNvPr>
            <p:cNvSpPr txBox="1">
              <a:spLocks/>
            </p:cNvSpPr>
            <p:nvPr/>
          </p:nvSpPr>
          <p:spPr>
            <a:xfrm>
              <a:off x="7223399" y="15436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/>
                <a:t>Between racks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ABD7-74A5-70C4-2AE3-95A9A2C8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Fat-Tree Architecture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91E6CF-5380-34A8-4E10-E83CCC3329AB}"/>
              </a:ext>
            </a:extLst>
          </p:cNvPr>
          <p:cNvSpPr txBox="1">
            <a:spLocks/>
          </p:cNvSpPr>
          <p:nvPr/>
        </p:nvSpPr>
        <p:spPr>
          <a:xfrm>
            <a:off x="457200" y="4876800"/>
            <a:ext cx="8229600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7F0D94-4BA2-58FF-4570-1FDEB96E3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8229600" cy="3643445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92001628-3E67-D619-8E09-21E06DC1E8C7}"/>
              </a:ext>
            </a:extLst>
          </p:cNvPr>
          <p:cNvSpPr txBox="1">
            <a:spLocks/>
          </p:cNvSpPr>
          <p:nvPr/>
        </p:nvSpPr>
        <p:spPr>
          <a:xfrm>
            <a:off x="759069" y="4953000"/>
            <a:ext cx="3581400" cy="16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Properties of Fat-Tree Architecture: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Scalable: easily expandable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Low latency, high throughput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Cost-effective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Commodity hardware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Lower operational costs</a:t>
            </a:r>
          </a:p>
          <a:p>
            <a:pPr marL="179388" indent="-179388"/>
            <a:endParaRPr lang="en-US" sz="1200" dirty="0">
              <a:solidFill>
                <a:schemeClr val="tx1"/>
              </a:solidFill>
            </a:endParaRPr>
          </a:p>
          <a:p>
            <a:pPr marL="179388" indent="-179388"/>
            <a:endParaRPr lang="en-US" sz="1200" b="1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52A93C57-CE37-5D80-3942-F147CE6442C1}"/>
              </a:ext>
            </a:extLst>
          </p:cNvPr>
          <p:cNvSpPr txBox="1">
            <a:spLocks/>
          </p:cNvSpPr>
          <p:nvPr/>
        </p:nvSpPr>
        <p:spPr>
          <a:xfrm>
            <a:off x="4340469" y="4953000"/>
            <a:ext cx="4270131" cy="16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Reliability and Improved Performance: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Edge and aggregation switches are grouped into “pods”.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Multiple-paths (choice of aggregation and core)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Automatic failover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Leads to better load balance, redundancy, and thus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Reliability and high availability, and 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Improved performance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354246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9F07-4592-993F-D524-ABD422A7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DCN Architectures/Topologies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53841-C841-0384-A212-71BA110EA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4856761" cy="53340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Mesh: every node is connected to every other node</a:t>
            </a:r>
          </a:p>
          <a:p>
            <a:pPr lvl="1"/>
            <a:r>
              <a:rPr lang="en-US" dirty="0"/>
              <a:t>Direct communication, costly, but high performance</a:t>
            </a:r>
          </a:p>
          <a:p>
            <a:pPr lvl="1"/>
            <a:endParaRPr lang="en-US" dirty="0"/>
          </a:p>
          <a:p>
            <a:r>
              <a:rPr lang="en-US" dirty="0"/>
              <a:t>Leaf-Spine topology: two-tier structure, servers and storage node connect directly to leaf switches</a:t>
            </a:r>
          </a:p>
          <a:p>
            <a:pPr lvl="1"/>
            <a:r>
              <a:rPr lang="en-US" dirty="0"/>
              <a:t>Switched environment, VLANs to limit broadcasts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Hyper-cube: multi-dimensional cube structure</a:t>
            </a:r>
          </a:p>
          <a:p>
            <a:pPr lvl="1"/>
            <a:r>
              <a:rPr lang="en-US" dirty="0"/>
              <a:t>Used in high-performance computing and ML solutions</a:t>
            </a:r>
          </a:p>
          <a:p>
            <a:endParaRPr lang="en-US" dirty="0"/>
          </a:p>
          <a:p>
            <a:r>
              <a:rPr lang="en-US" dirty="0"/>
              <a:t>Hybrid: combine two or more topologies</a:t>
            </a:r>
          </a:p>
          <a:p>
            <a:pPr lvl="1"/>
            <a:r>
              <a:rPr lang="en-US" dirty="0"/>
              <a:t>Tailored to specific requirements of DCNs</a:t>
            </a:r>
          </a:p>
          <a:p>
            <a:endParaRPr lang="en-US" dirty="0"/>
          </a:p>
          <a:p>
            <a:r>
              <a:rPr lang="en-US" dirty="0"/>
              <a:t>And many more …</a:t>
            </a:r>
          </a:p>
          <a:p>
            <a:endParaRPr lang="en-US" dirty="0"/>
          </a:p>
          <a:p>
            <a:r>
              <a:rPr lang="en-US" dirty="0"/>
              <a:t>Question: what are the properties of each of these topologies?</a:t>
            </a:r>
          </a:p>
          <a:p>
            <a:pPr lvl="1"/>
            <a:r>
              <a:rPr lang="en-US" dirty="0"/>
              <a:t>End-to-end latency?</a:t>
            </a:r>
          </a:p>
          <a:p>
            <a:pPr lvl="1"/>
            <a:r>
              <a:rPr lang="en-US" dirty="0"/>
              <a:t>Simplicity? </a:t>
            </a:r>
          </a:p>
          <a:p>
            <a:pPr lvl="1"/>
            <a:r>
              <a:rPr lang="en-US" dirty="0"/>
              <a:t>Scalability?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DC06E-A297-CEC4-E94C-6FE28FF4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D26CE-1E8B-B730-8C3D-5121B5FB60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F1836-C59A-6730-B8CD-4E03ED000B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12" name="Picture 11" descr="A diagram of a cube&#10;&#10;Description automatically generated with medium confidence">
            <a:extLst>
              <a:ext uri="{FF2B5EF4-FFF2-40B4-BE49-F238E27FC236}">
                <a16:creationId xmlns:a16="http://schemas.microsoft.com/office/drawing/2014/main" id="{E4783C8C-2F05-5A4F-CF59-F951EE1B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17" y="2927352"/>
            <a:ext cx="3427383" cy="3429000"/>
          </a:xfrm>
          <a:prstGeom prst="rect">
            <a:avLst/>
          </a:prstGeom>
        </p:spPr>
      </p:pic>
      <p:pic>
        <p:nvPicPr>
          <p:cNvPr id="16" name="Picture 15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6B7C84F5-AE99-8FB1-EAD5-F9FD8248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08" y="1295400"/>
            <a:ext cx="3392892" cy="14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9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9C63-8320-E59B-CC5E-84A313D9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in Data Center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3BA73-2D00-EC5B-FCBB-C1747EAD6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center network properties:</a:t>
            </a:r>
          </a:p>
          <a:p>
            <a:pPr lvl="1"/>
            <a:r>
              <a:rPr lang="en-US" dirty="0"/>
              <a:t>Extremely short RTTs</a:t>
            </a:r>
          </a:p>
          <a:p>
            <a:pPr lvl="1"/>
            <a:r>
              <a:rPr lang="en-US" dirty="0"/>
              <a:t>Extremely high bandwidth links</a:t>
            </a:r>
          </a:p>
          <a:p>
            <a:pPr lvl="1"/>
            <a:r>
              <a:rPr lang="en-US" dirty="0"/>
              <a:t>Extremely large transfer</a:t>
            </a:r>
          </a:p>
          <a:p>
            <a:pPr lvl="1"/>
            <a:r>
              <a:rPr lang="en-US" dirty="0"/>
              <a:t>Single authority (typically)</a:t>
            </a:r>
          </a:p>
          <a:p>
            <a:pPr lvl="1"/>
            <a:endParaRPr lang="en-US" dirty="0"/>
          </a:p>
          <a:p>
            <a:r>
              <a:rPr lang="en-US" dirty="0"/>
              <a:t>Leads to new challenges and opportunities </a:t>
            </a:r>
          </a:p>
          <a:p>
            <a:pPr lvl="1"/>
            <a:r>
              <a:rPr lang="en-US" dirty="0"/>
              <a:t>Can you think of any challenges for providing good transport solutions?</a:t>
            </a:r>
          </a:p>
          <a:p>
            <a:pPr lvl="1"/>
            <a:r>
              <a:rPr lang="en-US" dirty="0"/>
              <a:t>How about opportunities?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111DA-0799-17ED-7AE5-FA2148C7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F08F0-4F02-F8E5-78F3-B10B53C2D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0BCDF-EF74-3C0E-2E73-1C0A1A2050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56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6238-BD77-9931-3BAD-D5E18D94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ECN + DCTCP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2612-8956-CB7F-5D64-AFC1D84BA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Easier to ensure ECN is enabled on all devices in DCN</a:t>
            </a:r>
          </a:p>
          <a:p>
            <a:pPr lvl="1"/>
            <a:r>
              <a:rPr lang="en-US" dirty="0"/>
              <a:t>Single authority </a:t>
            </a:r>
          </a:p>
          <a:p>
            <a:endParaRPr lang="en-US" dirty="0"/>
          </a:p>
          <a:p>
            <a:r>
              <a:rPr lang="en-US" dirty="0"/>
              <a:t>DCTCP</a:t>
            </a:r>
          </a:p>
          <a:p>
            <a:pPr lvl="1"/>
            <a:r>
              <a:rPr lang="en-US" dirty="0"/>
              <a:t>A variant of TCP </a:t>
            </a:r>
          </a:p>
          <a:p>
            <a:pPr lvl="1"/>
            <a:r>
              <a:rPr lang="en-US" dirty="0"/>
              <a:t>Uses ECN as congestion signal Use → reduced packet loss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How does DCTCP work?</a:t>
            </a:r>
          </a:p>
          <a:p>
            <a:pPr lvl="1"/>
            <a:r>
              <a:rPr lang="en-US" dirty="0"/>
              <a:t>Congestion measured based on fraction of packets marked with ECN (called ⍺).</a:t>
            </a:r>
          </a:p>
          <a:p>
            <a:pPr lvl="2"/>
            <a:r>
              <a:rPr lang="en-US" dirty="0"/>
              <a:t>⍺ is the moving average of the observed fractions (like </a:t>
            </a:r>
            <a:r>
              <a:rPr lang="en-US" dirty="0" err="1"/>
              <a:t>estimatedRTT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Adjust congestion window based on the extent of congestion: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 ⃪ 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x (1- ⍺/2)</a:t>
            </a:r>
          </a:p>
          <a:p>
            <a:pPr lvl="2"/>
            <a:r>
              <a:rPr lang="en-US" dirty="0"/>
              <a:t>Instead of halving the window in case of congestion.</a:t>
            </a:r>
          </a:p>
          <a:p>
            <a:pPr lvl="1"/>
            <a:endParaRPr lang="en-US" dirty="0"/>
          </a:p>
          <a:p>
            <a:r>
              <a:rPr lang="en-US" dirty="0"/>
              <a:t>DCTCP Properties:</a:t>
            </a:r>
          </a:p>
          <a:p>
            <a:pPr lvl="1"/>
            <a:r>
              <a:rPr lang="en-US" dirty="0"/>
              <a:t>More responsive and less aggressive to network conditions compared to traditional TCP</a:t>
            </a:r>
          </a:p>
          <a:p>
            <a:pPr lvl="1"/>
            <a:r>
              <a:rPr lang="en-US" dirty="0"/>
              <a:t>Keeps queue lengths shorter (as reacts faster) → low latency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4968C-1804-1999-8BAC-23773CD6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E671C-8C3A-2711-5A04-EFD5D7277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A5625-7A7C-1AD6-DC2F-D7F4D58673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8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F73C-5725-DB8F-9DDA-20CDAD37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 Flow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AB0F-FB71-FCDF-65BA-2A50B60B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39304"/>
            <a:ext cx="8229600" cy="1142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Two prominent techniques:</a:t>
            </a:r>
          </a:p>
          <a:p>
            <a:pPr marL="314325" lvl="1" indent="-179388"/>
            <a:r>
              <a:rPr lang="en-US" sz="1600" dirty="0"/>
              <a:t>Credit-based</a:t>
            </a:r>
          </a:p>
          <a:p>
            <a:pPr marL="314325" lvl="1" indent="-179388"/>
            <a:r>
              <a:rPr lang="en-US" sz="1600" dirty="0"/>
              <a:t>Pause-based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A3011-D8AB-4F69-8070-DDA46B3D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3F24E-FAEF-C15C-3025-FC77CAFB0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F0B02-B9C8-5230-48B5-2D719A1AC9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689AFE47-627F-B7A3-05FA-4BA10F11F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02" y="4588040"/>
            <a:ext cx="5707698" cy="172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4B354-6BDA-3266-2D53-8A4541BD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86997"/>
            <a:ext cx="4648200" cy="6223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53E271-60EC-C5F8-1650-A916DDE6BDB6}"/>
              </a:ext>
            </a:extLst>
          </p:cNvPr>
          <p:cNvSpPr txBox="1">
            <a:spLocks/>
          </p:cNvSpPr>
          <p:nvPr/>
        </p:nvSpPr>
        <p:spPr>
          <a:xfrm>
            <a:off x="457200" y="979394"/>
            <a:ext cx="8229600" cy="2058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Flow control mechanism used to create lossless networks.</a:t>
            </a:r>
          </a:p>
          <a:p>
            <a:pPr marL="271463" lvl="1" indent="-177800"/>
            <a:r>
              <a:rPr lang="en-US" sz="1800" dirty="0"/>
              <a:t>Not to be confused with flow control in transport layer which is end-to-end.</a:t>
            </a:r>
          </a:p>
          <a:p>
            <a:pPr marL="271463" lvl="1" indent="-177800"/>
            <a:r>
              <a:rPr lang="en-US" sz="1800" dirty="0"/>
              <a:t>Setup: two nodes (end-hosts or switches) connected via a link. </a:t>
            </a:r>
          </a:p>
          <a:p>
            <a:pPr marL="492125" lvl="2" indent="-220663"/>
            <a:r>
              <a:rPr lang="en-US" sz="1600" dirty="0"/>
              <a:t>Both have buffer (transmitter queue and receive buffer).</a:t>
            </a:r>
          </a:p>
          <a:p>
            <a:pPr marL="271463" lvl="1" indent="-177800"/>
            <a:r>
              <a:rPr lang="en-US" sz="1800" dirty="0"/>
              <a:t>Goal: ensure the receiver can handle the traffic injected on the link → no packet loss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63796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464F-1872-B07E-CD21-1929165A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Credit-Based Link-Level Flow Control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3C4874-86A7-1129-7A49-D4E4912FB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Receiver provides credits to the sender when it has room</a:t>
            </a:r>
          </a:p>
          <a:p>
            <a:pPr lvl="1"/>
            <a:r>
              <a:rPr lang="en-US" sz="1800" dirty="0"/>
              <a:t>Credit unit: bytes or packets</a:t>
            </a:r>
          </a:p>
          <a:p>
            <a:pPr lvl="1"/>
            <a:endParaRPr lang="en-US" sz="1800" dirty="0"/>
          </a:p>
          <a:p>
            <a:r>
              <a:rPr lang="en-US" sz="2000" dirty="0"/>
              <a:t>Credit allocation:</a:t>
            </a:r>
          </a:p>
          <a:p>
            <a:pPr lvl="1"/>
            <a:r>
              <a:rPr lang="en-US" sz="1800" dirty="0"/>
              <a:t>At the beginning certain (fixed) credit is allocated.</a:t>
            </a:r>
          </a:p>
          <a:p>
            <a:pPr lvl="2"/>
            <a:r>
              <a:rPr lang="en-US" sz="1600" dirty="0"/>
              <a:t>Question: how much credit should be allocated initially?</a:t>
            </a:r>
          </a:p>
          <a:p>
            <a:pPr lvl="1"/>
            <a:r>
              <a:rPr lang="en-US" sz="1800" dirty="0"/>
              <a:t>Transmitter uses credit when transmitting.</a:t>
            </a:r>
          </a:p>
          <a:p>
            <a:pPr lvl="2"/>
            <a:r>
              <a:rPr lang="en-US" sz="1600" dirty="0"/>
              <a:t>Pauses if there is no more credit available.</a:t>
            </a:r>
          </a:p>
          <a:p>
            <a:pPr lvl="1"/>
            <a:r>
              <a:rPr lang="en-US" sz="1800" dirty="0"/>
              <a:t>Receiver replenishes transmitter credits as receiver buffer becomes available.</a:t>
            </a:r>
          </a:p>
          <a:p>
            <a:pPr lvl="1"/>
            <a:endParaRPr lang="en-US" sz="1800" dirty="0"/>
          </a:p>
          <a:p>
            <a:r>
              <a:rPr lang="en-US" sz="2000" dirty="0"/>
              <a:t>Note: we also can have credit-based congestion control. This is not what we are covering here.</a:t>
            </a:r>
            <a:r>
              <a:rPr lang="en-US" sz="1800" dirty="0"/>
              <a:t> The concepts are similar, but at different layers.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718A-491D-E1DA-467F-D1BBA4F6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B6003-B988-C20F-A427-7676195AB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88685-9C56-A78A-DF27-82DF0E1386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66DF9F-2553-382F-DD03-9DA24CCB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95400"/>
            <a:ext cx="4534727" cy="10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0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017AE1-FE61-23CF-8E96-3B65FEEC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Pause-based Link-Level Flow Control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BA125B0-54AB-DBA6-E093-11C74A3A8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2743200"/>
            <a:ext cx="7848601" cy="339569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Transmitter does not need permission to start.</a:t>
            </a:r>
          </a:p>
          <a:p>
            <a:endParaRPr lang="en-US" dirty="0"/>
          </a:p>
          <a:p>
            <a:r>
              <a:rPr lang="en-US" dirty="0"/>
              <a:t>Receiver signals the transmitter when it is running out of buffer space.</a:t>
            </a:r>
          </a:p>
          <a:p>
            <a:pPr lvl="1"/>
            <a:r>
              <a:rPr lang="en-US" dirty="0"/>
              <a:t>When buffer occupancy goes above a fixed pause-threshold.</a:t>
            </a:r>
          </a:p>
          <a:p>
            <a:pPr lvl="1"/>
            <a:r>
              <a:rPr lang="en-US" dirty="0"/>
              <a:t>Pause-frame sent to transmitter</a:t>
            </a:r>
          </a:p>
          <a:p>
            <a:pPr lvl="1"/>
            <a:r>
              <a:rPr lang="en-US" dirty="0"/>
              <a:t>Transmitter halts transmission</a:t>
            </a:r>
          </a:p>
          <a:p>
            <a:pPr lvl="1"/>
            <a:endParaRPr lang="en-US" dirty="0"/>
          </a:p>
          <a:p>
            <a:r>
              <a:rPr lang="en-US" dirty="0"/>
              <a:t>Once the receiver buffer has sufficient space … </a:t>
            </a:r>
          </a:p>
          <a:p>
            <a:pPr lvl="1"/>
            <a:r>
              <a:rPr lang="en-US" dirty="0"/>
              <a:t>Receiver sends a resume frame to the transmitter</a:t>
            </a:r>
          </a:p>
          <a:p>
            <a:pPr lvl="1"/>
            <a:r>
              <a:rPr lang="en-US" dirty="0"/>
              <a:t>The transmitter can resume sending.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06377-3A36-7925-9CF9-28163508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76C54-B8A2-C5C6-1930-EAED0A8E0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F4351D-C988-EF53-87F4-A2E9C1E378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88251-304D-2A12-2A17-C88FAB66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00" y="1733439"/>
            <a:ext cx="3600000" cy="4819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F7FD95-915F-C07F-D344-EA2DEA458819}"/>
              </a:ext>
            </a:extLst>
          </p:cNvPr>
          <p:cNvGrpSpPr/>
          <p:nvPr/>
        </p:nvGrpSpPr>
        <p:grpSpPr>
          <a:xfrm>
            <a:off x="5543620" y="1219265"/>
            <a:ext cx="1114580" cy="1100039"/>
            <a:chOff x="6530355" y="5268322"/>
            <a:chExt cx="1114580" cy="11000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9D6CA3-D71B-D9D3-503D-357AA9A9D9B7}"/>
                </a:ext>
              </a:extLst>
            </p:cNvPr>
            <p:cNvSpPr txBox="1"/>
            <p:nvPr/>
          </p:nvSpPr>
          <p:spPr>
            <a:xfrm>
              <a:off x="6842765" y="5268322"/>
              <a:ext cx="80217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pause threshold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EFF1670-9DA6-09DC-DD47-07262BEFBAA9}"/>
                </a:ext>
              </a:extLst>
            </p:cNvPr>
            <p:cNvCxnSpPr>
              <a:cxnSpLocks/>
            </p:cNvCxnSpPr>
            <p:nvPr/>
          </p:nvCxnSpPr>
          <p:spPr>
            <a:xfrm>
              <a:off x="6530355" y="5955611"/>
              <a:ext cx="0" cy="412750"/>
            </a:xfrm>
            <a:prstGeom prst="line">
              <a:avLst/>
            </a:prstGeom>
            <a:ln w="222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678AF349-2508-19A1-4A57-2B33F9C95A61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 flipV="1">
              <a:off x="6530359" y="5483765"/>
              <a:ext cx="312407" cy="367199"/>
            </a:xfrm>
            <a:prstGeom prst="curvedConnector2">
              <a:avLst/>
            </a:prstGeom>
            <a:ln w="9525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5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E087E-C5EE-A273-1B90-AAE42F758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1FC2BFB-177F-2A14-EABA-7E5707AE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209800"/>
            <a:ext cx="5177012" cy="30416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A088974-4518-4521-E738-4FBE3AB7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Priority-based Flow Control (PFC)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00E0AEF-482D-3F72-B05A-E981A311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3352801" cy="5486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Allows multiple priority-queues.</a:t>
            </a:r>
          </a:p>
          <a:p>
            <a:endParaRPr lang="en-US" sz="2600" dirty="0"/>
          </a:p>
          <a:p>
            <a:r>
              <a:rPr lang="en-US" dirty="0"/>
              <a:t>Pause individual queues not all traffic</a:t>
            </a:r>
          </a:p>
          <a:p>
            <a:pPr lvl="1"/>
            <a:r>
              <a:rPr lang="en-US" dirty="0"/>
              <a:t>Allows other priority queues to continue transmitting even if a single queue is paused.</a:t>
            </a:r>
          </a:p>
          <a:p>
            <a:endParaRPr lang="en-US" sz="2600" dirty="0"/>
          </a:p>
          <a:p>
            <a:r>
              <a:rPr lang="en-US" dirty="0"/>
              <a:t>Improves impact of pause on non-congested traffic to some extent</a:t>
            </a:r>
          </a:p>
          <a:p>
            <a:endParaRPr lang="en-US" sz="2600" dirty="0"/>
          </a:p>
          <a:p>
            <a:r>
              <a:rPr lang="en-US" dirty="0"/>
              <a:t>Still, we might pause non-congested flows</a:t>
            </a:r>
          </a:p>
          <a:p>
            <a:pPr lvl="1"/>
            <a:r>
              <a:rPr lang="en-US" dirty="0"/>
              <a:t>Why? </a:t>
            </a:r>
          </a:p>
          <a:p>
            <a:pPr lvl="1"/>
            <a:r>
              <a:rPr lang="en-US" dirty="0"/>
              <a:t>Is there an easy way to solve this problem?</a:t>
            </a:r>
          </a:p>
          <a:p>
            <a:endParaRPr lang="en-US" sz="2600" dirty="0"/>
          </a:p>
          <a:p>
            <a:r>
              <a:rPr lang="en-US" dirty="0"/>
              <a:t>Known issues: head-of-line blocking (deadlock), PFC storm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2F224-EF6E-08C2-F1FF-EECFDE22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8D188-5C28-1E5B-86DC-8F00BF3422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0EAD39-A7B4-9CCF-A378-8A2D465C1F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4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8E9541-543C-4CDF-B182-2EDF7539AC5A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Programming Assignment 2: Simple Router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Due Friday March 28th at 5pm.</a:t>
            </a:r>
          </a:p>
          <a:p>
            <a:pPr marL="393182" lvl="1" indent="0">
              <a:lnSpc>
                <a:spcPct val="90000"/>
              </a:lnSpc>
              <a:buNone/>
            </a:pPr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dirty="0"/>
              <a:t>This week’s tutorial: </a:t>
            </a:r>
          </a:p>
          <a:p>
            <a:pPr lvl="1">
              <a:buFontTx/>
              <a:buChar char="•"/>
            </a:pPr>
            <a:r>
              <a:rPr lang="en-US" dirty="0"/>
              <a:t>Programming Assignment 2 Q&amp;A</a:t>
            </a:r>
          </a:p>
          <a:p>
            <a:pPr lvl="1"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Next week: </a:t>
            </a:r>
          </a:p>
          <a:p>
            <a:pPr lvl="1">
              <a:buFontTx/>
              <a:buChar char="•"/>
            </a:pPr>
            <a:r>
              <a:rPr lang="en-US" dirty="0"/>
              <a:t>Sample final exam review</a:t>
            </a:r>
          </a:p>
          <a:p>
            <a:pPr lvl="1">
              <a:buFontTx/>
              <a:buChar char="•"/>
            </a:pPr>
            <a:r>
              <a:rPr lang="en-US" dirty="0"/>
              <a:t>Sample final and solutions posted on class website</a:t>
            </a:r>
          </a:p>
          <a:p>
            <a:endParaRPr lang="en-US" dirty="0"/>
          </a:p>
          <a:p>
            <a:r>
              <a:rPr lang="en-US" dirty="0"/>
              <a:t>Final Exam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Time: April 26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, 2pm – 4pm</a:t>
            </a:r>
          </a:p>
          <a:p>
            <a:pPr lvl="1"/>
            <a:r>
              <a:rPr lang="en-US" dirty="0"/>
              <a:t>Location: MS 3153 </a:t>
            </a:r>
          </a:p>
          <a:p>
            <a:pPr lvl="2"/>
            <a:r>
              <a:rPr lang="en-US" dirty="0"/>
              <a:t>Please double check before the exam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BFCA-5C89-400B-DA54-61DA1B53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Direct Memory Access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721605F-8668-C224-9378-84F2EAD7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590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Directly write to remote server’s memory</a:t>
            </a:r>
          </a:p>
          <a:p>
            <a:pPr lvl="1"/>
            <a:r>
              <a:rPr lang="en-US" dirty="0"/>
              <a:t>Both sides register </a:t>
            </a:r>
            <a:r>
              <a:rPr lang="en-US" i="1" dirty="0"/>
              <a:t>memory regions</a:t>
            </a:r>
            <a:r>
              <a:rPr lang="en-US" dirty="0"/>
              <a:t> to give RDMA direct access permission and mapping </a:t>
            </a:r>
          </a:p>
          <a:p>
            <a:pPr lvl="1"/>
            <a:r>
              <a:rPr lang="en-US" dirty="0"/>
              <a:t>Need trust/cooperation between two ends </a:t>
            </a:r>
          </a:p>
          <a:p>
            <a:pPr lvl="1"/>
            <a:endParaRPr lang="en-US" dirty="0"/>
          </a:p>
          <a:p>
            <a:r>
              <a:rPr lang="en-US" dirty="0"/>
              <a:t>RDMA-capable NIC (RNIC) handles data transfer entirely in hardware</a:t>
            </a:r>
          </a:p>
          <a:p>
            <a:pPr lvl="1"/>
            <a:r>
              <a:rPr lang="en-US" dirty="0"/>
              <a:t>No need to involve CPU for transfer</a:t>
            </a:r>
          </a:p>
          <a:p>
            <a:pPr lvl="1"/>
            <a:endParaRPr lang="en-US" dirty="0"/>
          </a:p>
          <a:p>
            <a:r>
              <a:rPr lang="en-US" dirty="0"/>
              <a:t>Queue Pairs (QPs): a send queue and a receive queue.</a:t>
            </a:r>
          </a:p>
          <a:p>
            <a:pPr lvl="1"/>
            <a:r>
              <a:rPr lang="en-US" dirty="0"/>
              <a:t>Supports various operations like send, receive, read, and write.	</a:t>
            </a:r>
          </a:p>
        </p:txBody>
      </p:sp>
      <p:pic>
        <p:nvPicPr>
          <p:cNvPr id="16" name="Content Placeholder 11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DC8F1148-F4EC-30CA-088F-7BBDDF6FD6E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57600"/>
            <a:ext cx="5257800" cy="3163467"/>
          </a:xfrm>
        </p:spPr>
      </p:pic>
    </p:spTree>
    <p:extLst>
      <p:ext uri="{BB962C8B-B14F-4D97-AF65-F5344CB8AC3E}">
        <p14:creationId xmlns:p14="http://schemas.microsoft.com/office/powerpoint/2010/main" val="937015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E0502-F5BE-DA33-E7EA-93107407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RDMA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AC9C0-B95B-12E0-3BF2-60B642261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Low Latency</a:t>
            </a:r>
          </a:p>
          <a:p>
            <a:pPr lvl="1"/>
            <a:r>
              <a:rPr lang="en-US" dirty="0"/>
              <a:t>Minimizes delays by avoiding CPU intervention.</a:t>
            </a:r>
          </a:p>
          <a:p>
            <a:pPr lvl="1"/>
            <a:r>
              <a:rPr lang="en-US" dirty="0"/>
              <a:t>Ideal for applications requiring real-time data processing.</a:t>
            </a:r>
          </a:p>
          <a:p>
            <a:pPr lvl="1"/>
            <a:endParaRPr lang="en-US" dirty="0"/>
          </a:p>
          <a:p>
            <a:r>
              <a:rPr lang="en-US" dirty="0"/>
              <a:t>High Throughput</a:t>
            </a:r>
          </a:p>
          <a:p>
            <a:pPr lvl="1"/>
            <a:r>
              <a:rPr lang="en-US" dirty="0"/>
              <a:t>Enables faster data transfer rates.</a:t>
            </a:r>
          </a:p>
          <a:p>
            <a:pPr lvl="1"/>
            <a:r>
              <a:rPr lang="en-US" dirty="0"/>
              <a:t>Suitable for high-performance computing and large data sets.</a:t>
            </a:r>
          </a:p>
          <a:p>
            <a:pPr lvl="1"/>
            <a:endParaRPr lang="en-US" dirty="0"/>
          </a:p>
          <a:p>
            <a:r>
              <a:rPr lang="en-US" dirty="0"/>
              <a:t>Reduced CPU Load</a:t>
            </a:r>
          </a:p>
          <a:p>
            <a:pPr lvl="1"/>
            <a:r>
              <a:rPr lang="en-US" dirty="0"/>
              <a:t>Frees up CPU resources for other tasks.</a:t>
            </a:r>
          </a:p>
          <a:p>
            <a:pPr lvl="1"/>
            <a:r>
              <a:rPr lang="en-US" dirty="0"/>
              <a:t>Improves overall system efficiency.</a:t>
            </a:r>
          </a:p>
          <a:p>
            <a:endParaRPr lang="en-US" dirty="0"/>
          </a:p>
          <a:p>
            <a:r>
              <a:rPr lang="en-US" dirty="0"/>
              <a:t>Zero-copy data transfer.</a:t>
            </a:r>
          </a:p>
          <a:p>
            <a:pPr lvl="1"/>
            <a:r>
              <a:rPr lang="en-US" dirty="0"/>
              <a:t>Eliminate (or minimize data copies)</a:t>
            </a:r>
          </a:p>
          <a:p>
            <a:pPr lvl="1"/>
            <a:endParaRPr lang="en-US" dirty="0"/>
          </a:p>
          <a:p>
            <a:r>
              <a:rPr lang="en-US" dirty="0"/>
              <a:t>Applications: High-Performance Computing (HPC), Storage,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78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81496-A89B-D9A0-5A54-B6C2A2AD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7181-E155-F122-50E7-FF95D15A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Proprietary to Commodity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30207-7DC8-F5FA-58AE-529AB9C0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12251-441D-E34B-348F-BB55A1A3A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ECFD20B-9176-909A-A31F-F320CCECC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990600"/>
            <a:ext cx="8077201" cy="28955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Original technology InfiniBand</a:t>
            </a:r>
          </a:p>
          <a:p>
            <a:pPr lvl="1"/>
            <a:r>
              <a:rPr lang="en-US" dirty="0"/>
              <a:t>Touching physical layer, link layer, and transport layer in the stack.</a:t>
            </a:r>
          </a:p>
          <a:p>
            <a:pPr lvl="1"/>
            <a:r>
              <a:rPr lang="en-US" dirty="0"/>
              <a:t>Small number of vendors</a:t>
            </a:r>
          </a:p>
          <a:p>
            <a:pPr lvl="1"/>
            <a:endParaRPr lang="en-US" dirty="0"/>
          </a:p>
          <a:p>
            <a:r>
              <a:rPr lang="en-US" dirty="0"/>
              <a:t>Later RDMA enabled over Ethernet</a:t>
            </a:r>
          </a:p>
          <a:p>
            <a:pPr lvl="1"/>
            <a:r>
              <a:rPr lang="en-US" dirty="0"/>
              <a:t>RoCE: RDMA over Converged Ethernet</a:t>
            </a:r>
          </a:p>
          <a:p>
            <a:pPr lvl="1"/>
            <a:r>
              <a:rPr lang="en-US" dirty="0"/>
              <a:t>With and without PFC support (RoCE v1 vs. v2)</a:t>
            </a:r>
          </a:p>
          <a:p>
            <a:pPr lvl="1"/>
            <a:endParaRPr lang="en-US" dirty="0"/>
          </a:p>
          <a:p>
            <a:r>
              <a:rPr lang="en-US" dirty="0"/>
              <a:t>And even in WAN</a:t>
            </a:r>
          </a:p>
          <a:p>
            <a:pPr lvl="1"/>
            <a:r>
              <a:rPr lang="en-US" dirty="0" err="1"/>
              <a:t>iWARP</a:t>
            </a:r>
            <a:r>
              <a:rPr lang="en-US" dirty="0"/>
              <a:t> (Internet Wide-Area RDMA Protocol)</a:t>
            </a:r>
          </a:p>
          <a:p>
            <a:pPr lvl="1"/>
            <a:r>
              <a:rPr lang="en-US" dirty="0"/>
              <a:t>Implemented over TCP/IP, no need for lossless network</a:t>
            </a:r>
          </a:p>
          <a:p>
            <a:pPr lvl="1"/>
            <a:r>
              <a:rPr lang="en-US" dirty="0"/>
              <a:t>Significant challenges here, especially over long distances</a:t>
            </a:r>
          </a:p>
        </p:txBody>
      </p:sp>
      <p:pic>
        <p:nvPicPr>
          <p:cNvPr id="18" name="Picture 17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44176819-AFA3-2B81-2540-7B72BF873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38600"/>
            <a:ext cx="5486400" cy="27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6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8F30-B9B3-4E90-38B6-4ABE5F29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Networks for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9EDE-3967-3831-57C4-DB9B70FFF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Data Center Networks have evolved significantly </a:t>
            </a:r>
          </a:p>
          <a:p>
            <a:pPr lvl="1"/>
            <a:r>
              <a:rPr lang="en-US" dirty="0"/>
              <a:t>To accommodate demands for modern applications.</a:t>
            </a:r>
          </a:p>
          <a:p>
            <a:pPr lvl="1"/>
            <a:r>
              <a:rPr lang="en-US" dirty="0">
                <a:latin typeface="Optima" panose="02000503060000020004" pitchFamily="2" charset="0"/>
              </a:rPr>
              <a:t>Example: many novel congestion control algorithms in recent years:</a:t>
            </a:r>
          </a:p>
          <a:p>
            <a:pPr lvl="2"/>
            <a:r>
              <a:rPr lang="en-US" dirty="0"/>
              <a:t>Swift, timely, HPCC, DCQCN, …</a:t>
            </a:r>
          </a:p>
          <a:p>
            <a:pPr lvl="2"/>
            <a:r>
              <a:rPr lang="en-US" dirty="0"/>
              <a:t>Enablers: more accurate information from network (exact queue occupancy), assumptions about start rate (start at line rate), etc.</a:t>
            </a:r>
          </a:p>
          <a:p>
            <a:endParaRPr lang="en-US" dirty="0"/>
          </a:p>
          <a:p>
            <a:r>
              <a:rPr lang="en-US" dirty="0"/>
              <a:t>Machine learning applications have grown significantly as well.</a:t>
            </a:r>
          </a:p>
          <a:p>
            <a:pPr lvl="1"/>
            <a:r>
              <a:rPr lang="en-US" dirty="0"/>
              <a:t>Used more in various domains, solving a wide range of problems.</a:t>
            </a:r>
          </a:p>
          <a:p>
            <a:pPr lvl="1"/>
            <a:r>
              <a:rPr lang="en-US" dirty="0"/>
              <a:t>At the same time, ML applications have higher demands from the underlying network</a:t>
            </a:r>
          </a:p>
          <a:p>
            <a:pPr lvl="1"/>
            <a:endParaRPr lang="en-US" dirty="0"/>
          </a:p>
          <a:p>
            <a:r>
              <a:rPr lang="en-US" dirty="0"/>
              <a:t>Question: are existing DCN solutions enough?</a:t>
            </a:r>
          </a:p>
          <a:p>
            <a:pPr lvl="1"/>
            <a:r>
              <a:rPr lang="en-US" dirty="0"/>
              <a:t>I.e., can they provide the high-performance connectivity needed for ML applications?</a:t>
            </a:r>
          </a:p>
          <a:p>
            <a:pPr marL="39318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3DBD5-FF11-FACD-7B9F-908F4D11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5171A-2952-A752-D1AB-72479AC9A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FD947-1442-2AFA-B073-E1EE8B86EC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21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7DA2-C7B1-24EA-865A-4FD9F3B92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D9FC-B654-707C-4B73-A2C55762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Challenges: ML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43A0-90AA-1929-6986-501F79645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2895600"/>
          </a:xfrm>
        </p:spPr>
        <p:txBody>
          <a:bodyPr numCol="2">
            <a:normAutofit fontScale="70000" lnSpcReduction="20000"/>
          </a:bodyPr>
          <a:lstStyle/>
          <a:p>
            <a:r>
              <a:rPr lang="en-US" dirty="0"/>
              <a:t>ML workloads can be extremely large:</a:t>
            </a:r>
          </a:p>
          <a:p>
            <a:pPr lvl="1"/>
            <a:r>
              <a:rPr lang="en-US" dirty="0"/>
              <a:t>E.g., Training of Large-Language Models (LLMs) </a:t>
            </a:r>
          </a:p>
          <a:p>
            <a:endParaRPr lang="en-US" dirty="0"/>
          </a:p>
          <a:p>
            <a:r>
              <a:rPr lang="en-US" dirty="0"/>
              <a:t>Need various forms of parallelism</a:t>
            </a:r>
          </a:p>
          <a:p>
            <a:pPr lvl="1"/>
            <a:r>
              <a:rPr lang="en-US" dirty="0"/>
              <a:t>Data parallelism</a:t>
            </a:r>
          </a:p>
          <a:p>
            <a:pPr lvl="1"/>
            <a:r>
              <a:rPr lang="en-US" dirty="0"/>
              <a:t>Model parallelism</a:t>
            </a:r>
          </a:p>
          <a:p>
            <a:pPr lvl="1"/>
            <a:r>
              <a:rPr lang="en-US" dirty="0"/>
              <a:t>Hybrid</a:t>
            </a:r>
          </a:p>
          <a:p>
            <a:endParaRPr lang="en-US" dirty="0"/>
          </a:p>
          <a:p>
            <a:r>
              <a:rPr lang="en-US" dirty="0"/>
              <a:t>ML  workloads have extremely high requirements from the network:</a:t>
            </a:r>
          </a:p>
          <a:p>
            <a:pPr lvl="1"/>
            <a:r>
              <a:rPr lang="en-US" dirty="0"/>
              <a:t>High bandwidth</a:t>
            </a:r>
          </a:p>
          <a:p>
            <a:pPr lvl="1"/>
            <a:r>
              <a:rPr lang="en-US" dirty="0"/>
              <a:t>Low latency </a:t>
            </a:r>
          </a:p>
          <a:p>
            <a:pPr lvl="1"/>
            <a:r>
              <a:rPr lang="en-US" dirty="0"/>
              <a:t>Low jitter (variations in delay)</a:t>
            </a:r>
          </a:p>
          <a:p>
            <a:pPr lvl="1"/>
            <a:endParaRPr lang="en-US" dirty="0"/>
          </a:p>
          <a:p>
            <a:r>
              <a:rPr lang="en-US" dirty="0"/>
              <a:t>Goal: Keep expensive GPUs busy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9A95-7876-4D2A-3FB6-B62142CD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6E2A0-90CC-B4EC-42A6-05F2181F9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FEB06-4598-C6A2-DCFE-FCD5C9D719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9" name="Picture 8" descr="A diagram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254524E8-7EE8-7FCC-F7A5-4D9D2375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31" y="1143000"/>
            <a:ext cx="6296738" cy="21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91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8A543-5C9B-7A73-00A4-186E8A271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ABBB5-E76E-9C5D-5F15-73A81A9DE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Challenges: End of Moore’s Law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21E0EF-5046-8F89-5174-9A8E8F51E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212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Moore’s Law: the number of transistors on a microchip will double approximately every two years.</a:t>
            </a:r>
          </a:p>
          <a:p>
            <a:pPr lvl="1"/>
            <a:r>
              <a:rPr lang="en-US" dirty="0"/>
              <a:t>For years, Moore’s law meant we could easily grow compute power according to growth in demand.</a:t>
            </a:r>
          </a:p>
          <a:p>
            <a:endParaRPr lang="en-US" dirty="0"/>
          </a:p>
          <a:p>
            <a:r>
              <a:rPr lang="en-US" dirty="0"/>
              <a:t>End of Moore’s Law: recently, we have hit a wall and cannot continue growing compute per node as predicted by the Moore’s Law.</a:t>
            </a:r>
          </a:p>
          <a:p>
            <a:pPr lvl="1"/>
            <a:r>
              <a:rPr lang="en-US" dirty="0"/>
              <a:t>However, the demand keeps growing …</a:t>
            </a:r>
          </a:p>
          <a:p>
            <a:pPr lvl="1"/>
            <a:r>
              <a:rPr lang="en-US" dirty="0"/>
              <a:t>For ML even faster than what Moore’s law could handle.</a:t>
            </a:r>
          </a:p>
          <a:p>
            <a:endParaRPr lang="en-US" dirty="0"/>
          </a:p>
          <a:p>
            <a:r>
              <a:rPr lang="en-US" dirty="0"/>
              <a:t>We need to add more nodes to scale to the demands of ML means.</a:t>
            </a:r>
          </a:p>
          <a:p>
            <a:pPr lvl="1"/>
            <a:r>
              <a:rPr lang="en-US" dirty="0"/>
              <a:t>More nodes → more communication → increased need for network.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524E4-F407-F4CD-D6D1-7848B894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4FD98-10B9-353F-617C-34F84CF1F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940DA-5973-7763-9AFA-AB3CF1FC33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D316616-BC1A-E70A-9BDE-1A73DFF31D24}"/>
              </a:ext>
            </a:extLst>
          </p:cNvPr>
          <p:cNvSpPr/>
          <p:nvPr/>
        </p:nvSpPr>
        <p:spPr>
          <a:xfrm>
            <a:off x="357467" y="5943600"/>
            <a:ext cx="8429065" cy="457200"/>
          </a:xfrm>
          <a:prstGeom prst="round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tima" panose="02000503060000020004" pitchFamily="2" charset="0"/>
              </a:rPr>
              <a:t>All of this leads to significant pressure on the network (throughput, latency, reliability, …)</a:t>
            </a:r>
          </a:p>
        </p:txBody>
      </p:sp>
    </p:spTree>
    <p:extLst>
      <p:ext uri="{BB962C8B-B14F-4D97-AF65-F5344CB8AC3E}">
        <p14:creationId xmlns:p14="http://schemas.microsoft.com/office/powerpoint/2010/main" val="3411014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12CE6-2660-9727-D9F0-580B2FE0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Challenges: Flow Dependencies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21A7-743B-B51A-1233-A21AD5234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Handling many independent flows in a network makes many network problems easy (easier) to solve</a:t>
            </a:r>
          </a:p>
          <a:p>
            <a:pPr lvl="1"/>
            <a:r>
              <a:rPr lang="en-US" dirty="0"/>
              <a:t>Random arrivals, each flow has a small share of bandwidth</a:t>
            </a:r>
          </a:p>
          <a:p>
            <a:pPr lvl="1"/>
            <a:r>
              <a:rPr lang="en-US" dirty="0"/>
              <a:t>Why?</a:t>
            </a:r>
          </a:p>
          <a:p>
            <a:pPr lvl="1"/>
            <a:endParaRPr lang="en-US" dirty="0"/>
          </a:p>
          <a:p>
            <a:r>
              <a:rPr lang="en-US" dirty="0"/>
              <a:t>In ML, we have few flows</a:t>
            </a:r>
          </a:p>
          <a:p>
            <a:pPr lvl="1"/>
            <a:r>
              <a:rPr lang="en-US" dirty="0"/>
              <a:t>Having few flows means each flow can have a large fraction of link bandwidth</a:t>
            </a:r>
          </a:p>
          <a:p>
            <a:pPr lvl="2"/>
            <a:r>
              <a:rPr lang="en-US" dirty="0"/>
              <a:t>⇒ Any interaction between flows can lead to significant performance degradation</a:t>
            </a:r>
          </a:p>
          <a:p>
            <a:endParaRPr lang="en-US" dirty="0"/>
          </a:p>
          <a:p>
            <a:r>
              <a:rPr lang="en-US" dirty="0"/>
              <a:t>In ML flows have direct/indirect dependencies</a:t>
            </a:r>
          </a:p>
          <a:p>
            <a:pPr lvl="1"/>
            <a:r>
              <a:rPr lang="en-US" dirty="0"/>
              <a:t>Dependence between compute and communication</a:t>
            </a:r>
          </a:p>
          <a:p>
            <a:pPr lvl="2"/>
            <a:r>
              <a:rPr lang="en-US" dirty="0"/>
              <a:t>⇒ flows directly or indirectly depend on each other </a:t>
            </a:r>
          </a:p>
          <a:p>
            <a:pPr lvl="2"/>
            <a:r>
              <a:rPr lang="en-US" dirty="0"/>
              <a:t>⇒ Performance degradation in one flow can impact the performance of the entire job</a:t>
            </a:r>
          </a:p>
          <a:p>
            <a:endParaRPr lang="en-US" dirty="0"/>
          </a:p>
          <a:p>
            <a:r>
              <a:rPr lang="en-US" dirty="0"/>
              <a:t>Providing high-performance connectivity for ML workloads is extremely challenging. </a:t>
            </a:r>
          </a:p>
          <a:p>
            <a:pPr lvl="1"/>
            <a:r>
              <a:rPr lang="en-US" dirty="0"/>
              <a:t>Due to scale, high-performance requirements (bandwidth, latency, …), larger flows, dependencies, …</a:t>
            </a:r>
          </a:p>
          <a:p>
            <a:pPr lvl="1"/>
            <a:endParaRPr lang="en-US" dirty="0"/>
          </a:p>
          <a:p>
            <a:r>
              <a:rPr lang="en-US" dirty="0"/>
              <a:t>Example: load balancing in ML</a:t>
            </a:r>
          </a:p>
          <a:p>
            <a:pPr lvl="1"/>
            <a:r>
              <a:rPr lang="en-US" dirty="0"/>
              <a:t>Even two flows sharing a path can significantly reduce the overall performance.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1F4A2-C5AF-B3CF-3116-2917263E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DFE52-1079-E2AC-E239-F018E048B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678E3-0E89-4FBE-E2AE-ABB30D70BE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64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8D63-A806-C5E8-A1D4-40566D1B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609600"/>
          </a:xfrm>
        </p:spPr>
        <p:txBody>
          <a:bodyPr>
            <a:normAutofit/>
          </a:bodyPr>
          <a:lstStyle/>
          <a:p>
            <a:r>
              <a:rPr lang="en-US" dirty="0"/>
              <a:t>What Makes ML Different: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A315-FB8C-79FA-0CF0-39EA8AB5E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ML workloads are more more predictable</a:t>
            </a:r>
          </a:p>
          <a:p>
            <a:pPr lvl="1"/>
            <a:r>
              <a:rPr lang="en-US" dirty="0"/>
              <a:t>Repeating patterns of communication</a:t>
            </a:r>
          </a:p>
          <a:p>
            <a:pPr lvl="1"/>
            <a:r>
              <a:rPr lang="en-US" dirty="0"/>
              <a:t>Collective Communications: scatter, gather, all-reduce, …</a:t>
            </a:r>
          </a:p>
          <a:p>
            <a:pPr lvl="1"/>
            <a:endParaRPr lang="en-US" dirty="0"/>
          </a:p>
          <a:p>
            <a:r>
              <a:rPr lang="en-US" dirty="0"/>
              <a:t>Knowing communication patterns ⇒ opportunities for …</a:t>
            </a:r>
          </a:p>
          <a:p>
            <a:pPr lvl="1"/>
            <a:r>
              <a:rPr lang="en-US" dirty="0"/>
              <a:t>Building specialized hardware</a:t>
            </a:r>
          </a:p>
          <a:p>
            <a:pPr lvl="2"/>
            <a:r>
              <a:rPr lang="en-US" dirty="0"/>
              <a:t>E.g., topology that matches the flow requirements</a:t>
            </a:r>
          </a:p>
          <a:p>
            <a:pPr lvl="3"/>
            <a:r>
              <a:rPr lang="en-US" dirty="0"/>
              <a:t>Today’s most successful ML networking solutions </a:t>
            </a:r>
          </a:p>
          <a:p>
            <a:pPr lvl="1"/>
            <a:r>
              <a:rPr lang="en-US" dirty="0"/>
              <a:t>Build network solutions that adapt based on application requirements</a:t>
            </a:r>
          </a:p>
          <a:p>
            <a:pPr lvl="2"/>
            <a:r>
              <a:rPr lang="en-US" dirty="0"/>
              <a:t>Application-aware scheduling</a:t>
            </a:r>
          </a:p>
          <a:p>
            <a:pPr lvl="2"/>
            <a:r>
              <a:rPr lang="en-US" dirty="0"/>
              <a:t>Reconfigurable topology</a:t>
            </a:r>
          </a:p>
          <a:p>
            <a:pPr lvl="2"/>
            <a:r>
              <a:rPr lang="en-US" dirty="0"/>
              <a:t>Adaptive routing, …</a:t>
            </a:r>
          </a:p>
          <a:p>
            <a:pPr lvl="2"/>
            <a:endParaRPr lang="en-US" dirty="0"/>
          </a:p>
          <a:p>
            <a:r>
              <a:rPr lang="en-US" dirty="0"/>
              <a:t>Even without prediction, access to “Collective Communication Libraries” can provide significant opportunities.</a:t>
            </a:r>
          </a:p>
          <a:p>
            <a:pPr lvl="1"/>
            <a:r>
              <a:rPr lang="en-US" dirty="0"/>
              <a:t>Examples to come.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498B-229B-145D-9876-D0C43C68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6D767-C9B3-3AE5-91F1-6A3AD468F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51CF5-9168-C83D-A001-8708A66884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0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DBB5-0594-FF91-78FD-8E22E47B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Network Topology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F8E2-9B54-8F04-6BEF-B9C07F8B9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DCN topology: fat-tree, leaf-spine, …</a:t>
            </a:r>
          </a:p>
          <a:p>
            <a:pPr lvl="1"/>
            <a:r>
              <a:rPr lang="en-US" dirty="0"/>
              <a:t>Static and uniform</a:t>
            </a:r>
          </a:p>
          <a:p>
            <a:pPr lvl="1"/>
            <a:r>
              <a:rPr lang="en-US" dirty="0"/>
              <a:t>Needs to work with a wide range of workloads</a:t>
            </a:r>
          </a:p>
          <a:p>
            <a:pPr lvl="2"/>
            <a:r>
              <a:rPr lang="en-US" dirty="0"/>
              <a:t>Tuned for average workload</a:t>
            </a:r>
          </a:p>
          <a:p>
            <a:pPr lvl="1"/>
            <a:endParaRPr lang="en-US" dirty="0"/>
          </a:p>
          <a:p>
            <a:r>
              <a:rPr lang="en-US" dirty="0"/>
              <a:t>Distributed ML application have high demand which is not necessarily uniform</a:t>
            </a:r>
          </a:p>
          <a:p>
            <a:pPr lvl="1"/>
            <a:r>
              <a:rPr lang="en-US" dirty="0"/>
              <a:t>More demand for certain paths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Two options to deal with extra traffic</a:t>
            </a:r>
          </a:p>
          <a:p>
            <a:pPr marL="446088" lvl="1" indent="-173038">
              <a:buFont typeface="+mj-lt"/>
              <a:buAutoNum type="arabicPeriod"/>
            </a:pPr>
            <a:r>
              <a:rPr lang="en-US" dirty="0"/>
              <a:t>Add extra capacity and over-provision; or</a:t>
            </a:r>
          </a:p>
          <a:p>
            <a:pPr marL="446088" lvl="1" indent="-173038">
              <a:buFont typeface="+mj-lt"/>
              <a:buAutoNum type="arabicPeriod"/>
            </a:pPr>
            <a:r>
              <a:rPr lang="en-US" dirty="0"/>
              <a:t>Use existing capacity better: </a:t>
            </a:r>
          </a:p>
          <a:p>
            <a:pPr marL="627063" lvl="2" indent="-180975"/>
            <a:r>
              <a:rPr lang="en-US" dirty="0"/>
              <a:t>Measurement studies show there is extra capacity available, it just needs to be used effectively</a:t>
            </a:r>
          </a:p>
          <a:p>
            <a:pPr lvl="1"/>
            <a:endParaRPr lang="en-US" dirty="0"/>
          </a:p>
          <a:p>
            <a:r>
              <a:rPr lang="en-US" dirty="0"/>
              <a:t>How can we adapt the topology to match demand?</a:t>
            </a:r>
          </a:p>
          <a:p>
            <a:pPr marL="446088" lvl="1" indent="-173038">
              <a:buFont typeface="+mj-lt"/>
              <a:buAutoNum type="arabicPeriod"/>
            </a:pPr>
            <a:r>
              <a:rPr lang="en-US" dirty="0"/>
              <a:t>Customized the topology for specific classes of traffic</a:t>
            </a:r>
          </a:p>
          <a:p>
            <a:pPr marL="627063" lvl="2" indent="-180975"/>
            <a:r>
              <a:rPr lang="en-US" dirty="0"/>
              <a:t>Special-purpose design</a:t>
            </a:r>
          </a:p>
          <a:p>
            <a:pPr marL="627063" lvl="2" indent="-180975"/>
            <a:r>
              <a:rPr lang="en-US" dirty="0"/>
              <a:t>Can be optimal, but very expensive</a:t>
            </a:r>
          </a:p>
          <a:p>
            <a:pPr marL="627063" lvl="2" indent="-180975"/>
            <a:r>
              <a:rPr lang="en-US" dirty="0"/>
              <a:t>What happens if new communication patterns emerge?</a:t>
            </a:r>
          </a:p>
          <a:p>
            <a:pPr marL="446088" lvl="1" indent="-173038">
              <a:buFont typeface="+mj-lt"/>
              <a:buAutoNum type="arabicPeriod"/>
            </a:pPr>
            <a:r>
              <a:rPr lang="en-US" dirty="0"/>
              <a:t>Dynamically rearrange the topology</a:t>
            </a:r>
          </a:p>
          <a:p>
            <a:pPr marL="627063" lvl="2" indent="-180975"/>
            <a:r>
              <a:rPr lang="en-US" dirty="0"/>
              <a:t>How?</a:t>
            </a:r>
          </a:p>
          <a:p>
            <a:pPr marL="393182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4F88A-4479-D1F0-1C26-CF9FDFF3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111CE-EEED-00DD-5052-7F4EA85B2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E38CE-48A8-ECEB-339C-66BA48F3DC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61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353D-1C53-52A0-BE72-1F1B285B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Reconfigurable DCN Topology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A22D6-0253-220D-B3C7-1CA2CD1F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181600" cy="533400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Needs to adapt topology to workload</a:t>
            </a:r>
          </a:p>
          <a:p>
            <a:pPr lvl="1"/>
            <a:r>
              <a:rPr lang="en-US" dirty="0"/>
              <a:t>Even more important when you share the infrastructure:</a:t>
            </a:r>
          </a:p>
          <a:p>
            <a:pPr lvl="2"/>
            <a:r>
              <a:rPr lang="en-US" dirty="0"/>
              <a:t>Cloud-based ML training, or various ML jobs sharing the network</a:t>
            </a:r>
          </a:p>
          <a:p>
            <a:pPr lvl="1"/>
            <a:endParaRPr lang="en-US" dirty="0"/>
          </a:p>
          <a:p>
            <a:r>
              <a:rPr lang="en-US" dirty="0"/>
              <a:t>Optical Circuit Switching: </a:t>
            </a:r>
          </a:p>
          <a:p>
            <a:pPr lvl="1"/>
            <a:r>
              <a:rPr lang="en-US" dirty="0"/>
              <a:t>Reconfigure input/output connectivity of switch ports</a:t>
            </a:r>
          </a:p>
          <a:p>
            <a:pPr lvl="1"/>
            <a:r>
              <a:rPr lang="en-US" dirty="0"/>
              <a:t>Avoids electronic-optic-electronic conversion</a:t>
            </a:r>
          </a:p>
          <a:p>
            <a:pPr lvl="1"/>
            <a:r>
              <a:rPr lang="en-US" dirty="0"/>
              <a:t>Various technologies: </a:t>
            </a:r>
          </a:p>
          <a:p>
            <a:pPr lvl="2"/>
            <a:r>
              <a:rPr lang="en-US" dirty="0"/>
              <a:t>MEMS-based Switching: mechanically rearrange mirrors to change connectivity of ports</a:t>
            </a:r>
          </a:p>
          <a:p>
            <a:pPr lvl="2"/>
            <a:r>
              <a:rPr lang="en-US" dirty="0"/>
              <a:t>Arrayed Wave Guide (AWG) Switching: change wavelength to connect to different output ports</a:t>
            </a:r>
          </a:p>
          <a:p>
            <a:endParaRPr lang="en-US" dirty="0"/>
          </a:p>
          <a:p>
            <a:r>
              <a:rPr lang="en-US" dirty="0"/>
              <a:t>Benefit: shifting capacity to where it is needed on demand</a:t>
            </a:r>
          </a:p>
          <a:p>
            <a:endParaRPr lang="en-US" dirty="0"/>
          </a:p>
          <a:p>
            <a:r>
              <a:rPr lang="en-US" dirty="0"/>
              <a:t>Challenge: reconfiguration might take some time</a:t>
            </a:r>
          </a:p>
          <a:p>
            <a:pPr lvl="1"/>
            <a:r>
              <a:rPr lang="en-US" dirty="0"/>
              <a:t>Not ideal for typical packet switching scenarios</a:t>
            </a:r>
          </a:p>
          <a:p>
            <a:pPr lvl="1"/>
            <a:endParaRPr lang="en-US" dirty="0"/>
          </a:p>
          <a:p>
            <a:r>
              <a:rPr lang="en-US" dirty="0"/>
              <a:t>What if we know the demand and it is fairly stable?</a:t>
            </a:r>
          </a:p>
          <a:p>
            <a:pPr lvl="1"/>
            <a:r>
              <a:rPr lang="en-US" dirty="0"/>
              <a:t>Google’s Jupiter: estimate demand matrix, adapt topology using a fast control plane</a:t>
            </a:r>
          </a:p>
          <a:p>
            <a:pPr lvl="1"/>
            <a:endParaRPr lang="en-US" dirty="0"/>
          </a:p>
          <a:p>
            <a:r>
              <a:rPr lang="en-US" dirty="0"/>
              <a:t>ML Workloads are predictable ⇒ opportunity to change the switch connectivity to meet demand in real time</a:t>
            </a:r>
          </a:p>
          <a:p>
            <a:endParaRPr lang="en-US" dirty="0"/>
          </a:p>
          <a:p>
            <a:r>
              <a:rPr lang="en-US" dirty="0"/>
              <a:t>RDCN performance improvements:</a:t>
            </a:r>
          </a:p>
          <a:p>
            <a:pPr lvl="1"/>
            <a:r>
              <a:rPr lang="en-US" dirty="0"/>
              <a:t>High bandwidth (1.6-4x increased in available bandwidth), 70-80% lower power, micro to nano-second scale delay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9802E-CB0D-E615-A1CF-F2B9F5FC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2A40F-4BF6-22FB-2BAA-428F67D0F6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1E9FC-C5EA-660D-2CC6-E00DE3F014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071908-455F-AF99-6F32-D03EC30F3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350991"/>
            <a:ext cx="3448050" cy="1795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C5F32-3EAA-8032-F0DA-3FCE2BAC8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695" y="3418012"/>
            <a:ext cx="2475457" cy="1263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4FC71A-7B53-8E3D-6F7F-B9EAAC08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667250"/>
            <a:ext cx="252730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9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Layering</a:t>
            </a:r>
          </a:p>
          <a:p>
            <a:pPr lvl="1"/>
            <a:r>
              <a:rPr lang="en-US" dirty="0"/>
              <a:t>Link layer</a:t>
            </a:r>
          </a:p>
          <a:p>
            <a:pPr lvl="1"/>
            <a:r>
              <a:rPr lang="en-US" dirty="0"/>
              <a:t>Network layer</a:t>
            </a:r>
          </a:p>
          <a:p>
            <a:pPr lvl="1"/>
            <a:r>
              <a:rPr lang="en-US" dirty="0"/>
              <a:t>Transport layer</a:t>
            </a:r>
          </a:p>
          <a:p>
            <a:endParaRPr lang="en-US" dirty="0"/>
          </a:p>
          <a:p>
            <a:r>
              <a:rPr lang="en-US" dirty="0"/>
              <a:t>Queueing Mechanisms, Middleboxes, </a:t>
            </a:r>
          </a:p>
          <a:p>
            <a:r>
              <a:rPr lang="en-US" dirty="0"/>
              <a:t>Software-Defined Networking</a:t>
            </a:r>
          </a:p>
          <a:p>
            <a:endParaRPr lang="en-US" b="1" dirty="0"/>
          </a:p>
          <a:p>
            <a:r>
              <a:rPr lang="en-US" b="1" dirty="0"/>
              <a:t>Today</a:t>
            </a:r>
            <a:r>
              <a:rPr lang="en-US" dirty="0"/>
              <a:t>: Data Center Networks &amp; Networks for Machine Learning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4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2D8E6-5E7E-59E3-0584-1EFD396B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Other Network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0E6E1-DBBA-C8D8-3878-920C527FB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Topology is only one dimension</a:t>
            </a:r>
          </a:p>
          <a:p>
            <a:endParaRPr lang="en-US" dirty="0"/>
          </a:p>
          <a:p>
            <a:r>
              <a:rPr lang="en-US" dirty="0"/>
              <a:t>What about: routing, prioritization, scheduling, …?</a:t>
            </a:r>
          </a:p>
          <a:p>
            <a:endParaRPr lang="en-US" dirty="0"/>
          </a:p>
          <a:p>
            <a:r>
              <a:rPr lang="en-US" dirty="0"/>
              <a:t>How can we optimize network behavior based on application requirements?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B84FB-080F-D796-5611-84F01F76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32934-36BF-BE9D-C8E2-6E31C88F91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696DC-BD35-9743-64EB-FD3C2D0948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65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A99B-3907-6106-68DE-750B0C33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Application-Aware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B166-DBF2-920E-9794-075541BB0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To optimize network behavior, we need to provide information about application requirements.</a:t>
            </a:r>
          </a:p>
          <a:p>
            <a:pPr lvl="1"/>
            <a:r>
              <a:rPr lang="en-US" dirty="0"/>
              <a:t>Application-Aware Networking</a:t>
            </a:r>
          </a:p>
          <a:p>
            <a:pPr lvl="1"/>
            <a:r>
              <a:rPr lang="en-US" dirty="0"/>
              <a:t>Today’s networks lack this information</a:t>
            </a:r>
          </a:p>
          <a:p>
            <a:pPr lvl="1"/>
            <a:endParaRPr lang="en-US" dirty="0"/>
          </a:p>
          <a:p>
            <a:r>
              <a:rPr lang="en-US" dirty="0"/>
              <a:t>Main Question: how can we provide information from applications to the network?</a:t>
            </a:r>
          </a:p>
          <a:p>
            <a:endParaRPr lang="en-US" dirty="0"/>
          </a:p>
          <a:p>
            <a:r>
              <a:rPr lang="en-US" dirty="0"/>
              <a:t>Naïve approach: </a:t>
            </a:r>
          </a:p>
          <a:p>
            <a:pPr lvl="1"/>
            <a:r>
              <a:rPr lang="en-US" dirty="0"/>
              <a:t>Create new interfaces between network and applications. </a:t>
            </a:r>
          </a:p>
          <a:p>
            <a:pPr lvl="1"/>
            <a:r>
              <a:rPr lang="en-US" dirty="0"/>
              <a:t>Allow application developers provide more information about the requirements </a:t>
            </a:r>
          </a:p>
          <a:p>
            <a:pPr lvl="2"/>
            <a:r>
              <a:rPr lang="en-US" dirty="0"/>
              <a:t>E.g., I need 10Gb/s bandwidth for 2 seconds.</a:t>
            </a:r>
          </a:p>
          <a:p>
            <a:endParaRPr lang="en-US" dirty="0"/>
          </a:p>
          <a:p>
            <a:r>
              <a:rPr lang="en-US" dirty="0"/>
              <a:t>This is not very practical</a:t>
            </a:r>
          </a:p>
          <a:p>
            <a:pPr lvl="1"/>
            <a:r>
              <a:rPr lang="en-US" dirty="0"/>
              <a:t>Putting the burden on application developer </a:t>
            </a:r>
          </a:p>
          <a:p>
            <a:pPr lvl="1"/>
            <a:r>
              <a:rPr lang="en-US" dirty="0"/>
              <a:t>She/he might not even know the requirements </a:t>
            </a:r>
          </a:p>
          <a:p>
            <a:pPr lvl="1"/>
            <a:endParaRPr lang="en-US" dirty="0"/>
          </a:p>
          <a:p>
            <a:r>
              <a:rPr lang="en-US" dirty="0"/>
              <a:t>Alternative: create tools/mechanisms to automatically generate signals that can help network adjust itself based on application requirements, or state.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C5F9-6F10-DA30-CCB8-AE4E5DE0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CA82B-435A-1DE7-8B50-4E3B71BDA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61755-6424-BDEA-3510-42B652E4EA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38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2081-3408-665E-9244-68E31567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Incast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C351D-25FF-70BA-6AD9-8F55E0C8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461EB-75D5-AD04-5EF5-D38588FC4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1A8CC-C7DE-7F93-DA85-64A9C3C50C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86E6CE-F437-AD9B-00C6-BA885F8EC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Consider a simple multi-get request from a distributed storage.</a:t>
            </a:r>
          </a:p>
          <a:p>
            <a:pPr lvl="1"/>
            <a:r>
              <a:rPr lang="en-US" dirty="0"/>
              <a:t>Get some content from several servers</a:t>
            </a:r>
          </a:p>
          <a:p>
            <a:endParaRPr lang="en-US" dirty="0"/>
          </a:p>
          <a:p>
            <a:r>
              <a:rPr lang="en-US" dirty="0"/>
              <a:t>The request can trigger large number of flows.</a:t>
            </a:r>
          </a:p>
          <a:p>
            <a:pPr lvl="1"/>
            <a:r>
              <a:rPr lang="en-US" dirty="0"/>
              <a:t>Quickly fill up the buffer at switch → lots of packet drops</a:t>
            </a:r>
          </a:p>
          <a:p>
            <a:pPr lvl="1"/>
            <a:r>
              <a:rPr lang="en-US" dirty="0"/>
              <a:t>This is called the incast problem</a:t>
            </a:r>
          </a:p>
          <a:p>
            <a:pPr lvl="1"/>
            <a:r>
              <a:rPr lang="en-US" dirty="0"/>
              <a:t>Very challenging problem in DCNs</a:t>
            </a:r>
          </a:p>
          <a:p>
            <a:pPr lvl="1"/>
            <a:endParaRPr lang="en-US" dirty="0"/>
          </a:p>
          <a:p>
            <a:r>
              <a:rPr lang="en-US" dirty="0"/>
              <a:t>Network does not know when incast will happen</a:t>
            </a:r>
          </a:p>
          <a:p>
            <a:pPr lvl="1"/>
            <a:r>
              <a:rPr lang="en-US" dirty="0"/>
              <a:t>Cannot react in a timely manner.</a:t>
            </a:r>
          </a:p>
          <a:p>
            <a:pPr lvl="1"/>
            <a:r>
              <a:rPr lang="en-US" dirty="0"/>
              <a:t>Over-provisioning seams to be the only viable solution.</a:t>
            </a:r>
          </a:p>
          <a:p>
            <a:pPr lvl="1"/>
            <a:endParaRPr lang="en-US" dirty="0"/>
          </a:p>
          <a:p>
            <a:r>
              <a:rPr lang="en-US" dirty="0"/>
              <a:t>Applications, however, have information that can be used to predict incast.</a:t>
            </a:r>
          </a:p>
          <a:p>
            <a:pPr lvl="1"/>
            <a:r>
              <a:rPr lang="en-US" dirty="0"/>
              <a:t>E.g., multi-get request can be seen as a hint.</a:t>
            </a:r>
          </a:p>
          <a:p>
            <a:pPr marL="393182" lvl="1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19BA5-2E1F-D64E-9842-6154B0BEF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524" y="2492508"/>
            <a:ext cx="3048000" cy="20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88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951B-827B-E67E-B8AC-430F4CA7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and Applications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5C3F5-FEB1-ED52-17EC-C52DF713C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599"/>
            <a:ext cx="5105400" cy="51816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Imagine, we have a system that observes </a:t>
            </a:r>
            <a:r>
              <a:rPr lang="en-US" i="1" dirty="0"/>
              <a:t>network events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E.g., incast in switches</a:t>
            </a:r>
          </a:p>
          <a:p>
            <a:pPr lvl="1"/>
            <a:endParaRPr lang="en-US" dirty="0"/>
          </a:p>
          <a:p>
            <a:r>
              <a:rPr lang="en-US" dirty="0"/>
              <a:t>Also, it can observe certain events in applications </a:t>
            </a:r>
          </a:p>
          <a:p>
            <a:pPr lvl="1"/>
            <a:r>
              <a:rPr lang="en-US" dirty="0"/>
              <a:t>E.g., when each function is called</a:t>
            </a:r>
          </a:p>
          <a:p>
            <a:pPr lvl="1"/>
            <a:endParaRPr lang="en-US" dirty="0"/>
          </a:p>
          <a:p>
            <a:r>
              <a:rPr lang="en-US" dirty="0"/>
              <a:t>We correlate these events find out triggers on the end-host side for network events</a:t>
            </a:r>
          </a:p>
          <a:p>
            <a:pPr lvl="1"/>
            <a:r>
              <a:rPr lang="en-US" dirty="0"/>
              <a:t>I.e., which application events lead to network problems </a:t>
            </a:r>
          </a:p>
          <a:p>
            <a:pPr lvl="1"/>
            <a:r>
              <a:rPr lang="en-US" dirty="0"/>
              <a:t>E.g., each incast event in the network is preceded by a multi-get request 1 RTT before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7A15F-D640-01EA-F4E5-F7B9A2F849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56366-76F4-C765-67EC-ECA1F7A0370A}"/>
              </a:ext>
            </a:extLst>
          </p:cNvPr>
          <p:cNvSpPr txBox="1"/>
          <p:nvPr/>
        </p:nvSpPr>
        <p:spPr>
          <a:xfrm>
            <a:off x="250643" y="6260812"/>
            <a:ext cx="563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Mortazavi, S.H., Munir, A.,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Bahnasy</a:t>
            </a:r>
            <a:r>
              <a:rPr lang="en-CA" sz="800" dirty="0">
                <a:effectLst/>
                <a:latin typeface="Optima" panose="02000503060000020004" pitchFamily="2" charset="0"/>
              </a:rPr>
              <a:t>, M.M., Dong, H., Wang, S. and Ganjali, Y. 2022.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EarlyBird</a:t>
            </a:r>
            <a:r>
              <a:rPr lang="en-CA" sz="800" dirty="0">
                <a:effectLst/>
                <a:latin typeface="Optima" panose="02000503060000020004" pitchFamily="2" charset="0"/>
              </a:rPr>
              <a:t>: automating application signalling for network application integration in datacenters. Proceedings of the ACM SIGCOMM Workshop on Network-Application Integration (New York, NY, USA, Aug. 2022), 40–45.</a:t>
            </a:r>
          </a:p>
          <a:p>
            <a:endParaRPr lang="en-CA" sz="800" dirty="0">
              <a:effectLst/>
              <a:latin typeface="Optima" panose="0200050306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8E9D3B-B97C-1627-ABA0-51058F0F7C0E}"/>
              </a:ext>
            </a:extLst>
          </p:cNvPr>
          <p:cNvGrpSpPr/>
          <p:nvPr/>
        </p:nvGrpSpPr>
        <p:grpSpPr>
          <a:xfrm>
            <a:off x="5562600" y="980355"/>
            <a:ext cx="3505200" cy="2014536"/>
            <a:chOff x="5486400" y="4306921"/>
            <a:chExt cx="3505200" cy="2014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C4AE8A-7B81-F0AE-0D0D-1659E7AF2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60" r="7843" b="26570"/>
            <a:stretch/>
          </p:blipFill>
          <p:spPr>
            <a:xfrm>
              <a:off x="5486400" y="4306921"/>
              <a:ext cx="3505200" cy="15179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5B730-E62D-2E24-A2F9-DA60F3F68815}"/>
                </a:ext>
              </a:extLst>
            </p:cNvPr>
            <p:cNvSpPr txBox="1"/>
            <p:nvPr/>
          </p:nvSpPr>
          <p:spPr>
            <a:xfrm>
              <a:off x="5522259" y="5859792"/>
              <a:ext cx="3397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Correlation between selected function calls and micro-bursts for a distributed ML application.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848057-861F-3E22-9B5D-FDEE6826EEAD}"/>
              </a:ext>
            </a:extLst>
          </p:cNvPr>
          <p:cNvGrpSpPr/>
          <p:nvPr/>
        </p:nvGrpSpPr>
        <p:grpSpPr>
          <a:xfrm>
            <a:off x="5899513" y="2994891"/>
            <a:ext cx="2743200" cy="1796924"/>
            <a:chOff x="6024282" y="937603"/>
            <a:chExt cx="2743200" cy="17969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81CEA0-A420-6FC0-DFCA-700119E75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680" t="8564" r="1319" b="15359"/>
            <a:stretch/>
          </p:blipFill>
          <p:spPr>
            <a:xfrm>
              <a:off x="6024282" y="937603"/>
              <a:ext cx="2743200" cy="151150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2ACFF8-8CC9-6D4C-D40B-33F4E7F135F0}"/>
                </a:ext>
              </a:extLst>
            </p:cNvPr>
            <p:cNvSpPr txBox="1"/>
            <p:nvPr/>
          </p:nvSpPr>
          <p:spPr>
            <a:xfrm>
              <a:off x="6473533" y="2457528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Probability of Incast in Future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FFD303-8CB5-B4D4-AB88-173D6BEF9893}"/>
              </a:ext>
            </a:extLst>
          </p:cNvPr>
          <p:cNvGrpSpPr/>
          <p:nvPr/>
        </p:nvGrpSpPr>
        <p:grpSpPr>
          <a:xfrm>
            <a:off x="5911486" y="4769817"/>
            <a:ext cx="2819400" cy="1939039"/>
            <a:chOff x="5943600" y="2706489"/>
            <a:chExt cx="2819400" cy="19390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845B99-EA7D-0195-DEEB-CAFE5416B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22" t="5550" r="53543" b="16842"/>
            <a:stretch/>
          </p:blipFill>
          <p:spPr>
            <a:xfrm>
              <a:off x="5943600" y="2706489"/>
              <a:ext cx="2819400" cy="16816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4DFA46-7C6E-3382-AA66-D55FE309D193}"/>
                </a:ext>
              </a:extLst>
            </p:cNvPr>
            <p:cNvSpPr txBox="1"/>
            <p:nvPr/>
          </p:nvSpPr>
          <p:spPr>
            <a:xfrm>
              <a:off x="6288848" y="4368529"/>
              <a:ext cx="2214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Incast Probability with SmartTag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718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01D5C-1E66-9A28-337A-21D6CA96F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7B64-39A9-FABD-60F3-5CE65C21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SmartTags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0FF93-AD2A-AE9A-41F4-2E2E3F1AD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29200" cy="536575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can use this information to generate messages on the end-host to notify the network of future network events.</a:t>
            </a:r>
          </a:p>
          <a:p>
            <a:pPr lvl="1"/>
            <a:r>
              <a:rPr lang="en-US" dirty="0"/>
              <a:t>We call these SmartTags.</a:t>
            </a:r>
          </a:p>
          <a:p>
            <a:pPr lvl="1"/>
            <a:endParaRPr lang="en-US" dirty="0"/>
          </a:p>
          <a:p>
            <a:r>
              <a:rPr lang="en-US" dirty="0"/>
              <a:t>We can use SmartTags to change the behavior of the network</a:t>
            </a:r>
          </a:p>
          <a:p>
            <a:pPr lvl="1"/>
            <a:r>
              <a:rPr lang="en-US" dirty="0"/>
              <a:t>Example. To alleviate incase we can reroute traffic, delay certain flows, …</a:t>
            </a:r>
          </a:p>
          <a:p>
            <a:pPr lvl="1"/>
            <a:endParaRPr lang="en-US" dirty="0"/>
          </a:p>
          <a:p>
            <a:r>
              <a:rPr lang="en-US" dirty="0"/>
              <a:t>Can lead to significant improvements in network behavior.</a:t>
            </a:r>
          </a:p>
          <a:p>
            <a:pPr lvl="1"/>
            <a:r>
              <a:rPr lang="en-US" dirty="0"/>
              <a:t>Improvements that are not possible in today’s networks.</a:t>
            </a:r>
          </a:p>
          <a:p>
            <a:endParaRPr lang="en-US" dirty="0"/>
          </a:p>
          <a:p>
            <a:r>
              <a:rPr lang="en-US" dirty="0"/>
              <a:t>Can be very effective for ML applications.</a:t>
            </a:r>
          </a:p>
          <a:p>
            <a:pPr lvl="1"/>
            <a:r>
              <a:rPr lang="en-US" dirty="0"/>
              <a:t>Automatically predict flow arrivals to change topology, reroute traffic, adjust flow priorities, etc.</a:t>
            </a:r>
          </a:p>
          <a:p>
            <a:pPr lvl="1"/>
            <a:r>
              <a:rPr lang="en-US" dirty="0"/>
              <a:t>Many more opportunities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E8F2E-3F64-9867-3E4F-1FF100E58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9EDE92-A560-7FF0-D249-8C271C909E53}"/>
              </a:ext>
            </a:extLst>
          </p:cNvPr>
          <p:cNvGrpSpPr/>
          <p:nvPr/>
        </p:nvGrpSpPr>
        <p:grpSpPr>
          <a:xfrm>
            <a:off x="5867400" y="4267200"/>
            <a:ext cx="3018691" cy="1735505"/>
            <a:chOff x="5791200" y="1447800"/>
            <a:chExt cx="3018691" cy="1735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257886-CD97-840D-6DA1-4BEDC118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672" r="49167" b="21695"/>
            <a:stretch/>
          </p:blipFill>
          <p:spPr>
            <a:xfrm>
              <a:off x="5791200" y="1447800"/>
              <a:ext cx="2895600" cy="14033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4A6E3F-1692-A661-D746-66EBAB67CEE4}"/>
                </a:ext>
              </a:extLst>
            </p:cNvPr>
            <p:cNvSpPr txBox="1"/>
            <p:nvPr/>
          </p:nvSpPr>
          <p:spPr>
            <a:xfrm>
              <a:off x="5981873" y="2906306"/>
              <a:ext cx="28280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Packet Drops with and without SmartTags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661394-E664-E262-757B-DAB7CBF24B8A}"/>
              </a:ext>
            </a:extLst>
          </p:cNvPr>
          <p:cNvSpPr txBox="1"/>
          <p:nvPr/>
        </p:nvSpPr>
        <p:spPr>
          <a:xfrm>
            <a:off x="152400" y="6443246"/>
            <a:ext cx="8153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Munir, A., Mortazavi, S.H.,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Bahnasy</a:t>
            </a:r>
            <a:r>
              <a:rPr lang="en-CA" sz="800" dirty="0">
                <a:effectLst/>
                <a:latin typeface="Optima" panose="02000503060000020004" pitchFamily="2" charset="0"/>
              </a:rPr>
              <a:t>, M.M.,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Baniamerian</a:t>
            </a:r>
            <a:r>
              <a:rPr lang="en-CA" sz="800" dirty="0">
                <a:effectLst/>
                <a:latin typeface="Optima" panose="02000503060000020004" pitchFamily="2" charset="0"/>
              </a:rPr>
              <a:t>, A., Wang, S., Guan, S. and Ganjali, Y. 2022. SmartTags: bridging applications and network for proactive performance management. Proceedings of the ACM SIGCOMM Workshop on Network-Application Integration (New York, NY, USA, Aug. 2022), 46–52.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9771B3-DFCA-5CAE-D7DF-2574A6A5B936}"/>
              </a:ext>
            </a:extLst>
          </p:cNvPr>
          <p:cNvGrpSpPr/>
          <p:nvPr/>
        </p:nvGrpSpPr>
        <p:grpSpPr>
          <a:xfrm>
            <a:off x="5807075" y="1293020"/>
            <a:ext cx="3016250" cy="2558612"/>
            <a:chOff x="5746750" y="1268047"/>
            <a:chExt cx="3016250" cy="255861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E4308C-E085-EB2F-7575-8F480B1C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6750" y="1268047"/>
              <a:ext cx="2940050" cy="19632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5986B7-6C9A-4506-8AB5-F13A2E80A8C8}"/>
                </a:ext>
              </a:extLst>
            </p:cNvPr>
            <p:cNvSpPr txBox="1"/>
            <p:nvPr/>
          </p:nvSpPr>
          <p:spPr>
            <a:xfrm>
              <a:off x="5923761" y="3364994"/>
              <a:ext cx="2839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SmartTags are indicators of future events: 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opportunity to prepare network.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744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9B20-9488-0156-229D-74E28167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Aware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AD0D9-E3AA-472B-AEF2-26A192D1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Application-Aware Networking:</a:t>
            </a:r>
          </a:p>
          <a:p>
            <a:pPr lvl="1"/>
            <a:r>
              <a:rPr lang="en-US" dirty="0"/>
              <a:t>Adapt network based on application requirements, signals, …</a:t>
            </a:r>
          </a:p>
          <a:p>
            <a:pPr lvl="1"/>
            <a:endParaRPr lang="en-US" dirty="0"/>
          </a:p>
          <a:p>
            <a:r>
              <a:rPr lang="en-US" dirty="0"/>
              <a:t>Given tighter integration of applications and network why not use network information to help applications?</a:t>
            </a:r>
          </a:p>
          <a:p>
            <a:pPr lvl="1"/>
            <a:r>
              <a:rPr lang="en-US" dirty="0"/>
              <a:t>Adapt application to network state.</a:t>
            </a:r>
          </a:p>
          <a:p>
            <a:pPr lvl="1"/>
            <a:endParaRPr lang="en-US" dirty="0"/>
          </a:p>
          <a:p>
            <a:r>
              <a:rPr lang="en-US" dirty="0"/>
              <a:t>Example: scheduling ML jobs based on network state</a:t>
            </a:r>
          </a:p>
          <a:p>
            <a:pPr lvl="1"/>
            <a:r>
              <a:rPr lang="en-US" dirty="0"/>
              <a:t>Each application is aware of its own requirements at best. </a:t>
            </a:r>
          </a:p>
          <a:p>
            <a:pPr lvl="2"/>
            <a:r>
              <a:rPr lang="en-US" dirty="0"/>
              <a:t>But not network state (e.g., available bandwidth): application must estimate network state by probing</a:t>
            </a:r>
          </a:p>
          <a:p>
            <a:pPr lvl="1"/>
            <a:r>
              <a:rPr lang="en-US" dirty="0"/>
              <a:t>Network can provide information about its state </a:t>
            </a:r>
          </a:p>
          <a:p>
            <a:pPr lvl="2"/>
            <a:r>
              <a:rPr lang="en-US" dirty="0"/>
              <a:t>Help application-level scheduling</a:t>
            </a:r>
          </a:p>
          <a:p>
            <a:pPr lvl="2"/>
            <a:r>
              <a:rPr lang="en-US" dirty="0"/>
              <a:t>As well as state of other applications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26AC2-D002-61C0-353C-D3F1A422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A622F-DF76-3F3B-D3EB-07B0C92E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9A74B-039C-066F-17B8-A2646500A7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35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B622-471C-A771-D970-2C782E16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E7E4-1FAD-E668-BB81-47D4378A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26050-C759-CCD5-E005-8DC9F4741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13228" cy="5562600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CASSINI is a network-aware job scheduler for ML clusters </a:t>
            </a:r>
          </a:p>
          <a:p>
            <a:pPr lvl="1"/>
            <a:r>
              <a:rPr lang="en-CA" dirty="0"/>
              <a:t>Goal: schedule ML jobs based on network state and other jobs in the system to ensure smooth operation</a:t>
            </a:r>
          </a:p>
          <a:p>
            <a:pPr lvl="1"/>
            <a:endParaRPr lang="en-CA" dirty="0"/>
          </a:p>
          <a:p>
            <a:r>
              <a:rPr lang="en-CA" dirty="0"/>
              <a:t>Step 1. Profile individual jobs</a:t>
            </a:r>
          </a:p>
          <a:p>
            <a:pPr lvl="1"/>
            <a:r>
              <a:rPr lang="en-CA" dirty="0"/>
              <a:t>Identify communication patterns</a:t>
            </a:r>
          </a:p>
          <a:p>
            <a:pPr lvl="1"/>
            <a:r>
              <a:rPr lang="en-CA" dirty="0"/>
              <a:t>Why can we do this here?</a:t>
            </a:r>
          </a:p>
          <a:p>
            <a:pPr lvl="1"/>
            <a:endParaRPr lang="en-CA" dirty="0"/>
          </a:p>
          <a:p>
            <a:r>
              <a:rPr lang="en-CA" dirty="0"/>
              <a:t>Step 2. Convert to a geometric abstraction that represents the network demand</a:t>
            </a:r>
          </a:p>
          <a:p>
            <a:pPr lvl="1"/>
            <a:r>
              <a:rPr lang="en-CA" dirty="0"/>
              <a:t>Perimeter of the circle: job's iteration time</a:t>
            </a:r>
          </a:p>
          <a:p>
            <a:pPr lvl="1"/>
            <a:r>
              <a:rPr lang="en-CA" dirty="0"/>
              <a:t>Arcs of the circle: job’s up and down phases.</a:t>
            </a:r>
          </a:p>
          <a:p>
            <a:pPr lvl="1"/>
            <a:endParaRPr lang="en-CA" dirty="0"/>
          </a:p>
          <a:p>
            <a:r>
              <a:rPr lang="en-CA" dirty="0"/>
              <a:t>Question. How can we use this geometric abstraction to find good job schedules?</a:t>
            </a:r>
          </a:p>
          <a:p>
            <a:pPr lvl="1"/>
            <a:r>
              <a:rPr lang="en-CA" dirty="0"/>
              <a:t>Rotating the circle is equivalent to shifting the job in time.</a:t>
            </a:r>
          </a:p>
          <a:p>
            <a:pPr marL="393182" lvl="1" indent="0">
              <a:buNone/>
            </a:pP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C28C8-5646-9A89-8A67-F8A9D8009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DD064C-6D99-41E8-BE27-532450D5F532}"/>
              </a:ext>
            </a:extLst>
          </p:cNvPr>
          <p:cNvGrpSpPr/>
          <p:nvPr/>
        </p:nvGrpSpPr>
        <p:grpSpPr>
          <a:xfrm>
            <a:off x="5638800" y="1143000"/>
            <a:ext cx="3124200" cy="2133600"/>
            <a:chOff x="5791200" y="1066800"/>
            <a:chExt cx="3124200" cy="21336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9EC096-62D6-AEB2-7CCC-940A38FB91E0}"/>
                </a:ext>
              </a:extLst>
            </p:cNvPr>
            <p:cNvSpPr/>
            <p:nvPr/>
          </p:nvSpPr>
          <p:spPr>
            <a:xfrm>
              <a:off x="5791200" y="1066800"/>
              <a:ext cx="3124200" cy="2133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E9F7E6-ADB1-5E47-8B69-460106E61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1066800"/>
              <a:ext cx="2667000" cy="18376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E5BBAD-F09F-6E45-CCE3-40675F3F843F}"/>
                </a:ext>
              </a:extLst>
            </p:cNvPr>
            <p:cNvSpPr txBox="1"/>
            <p:nvPr/>
          </p:nvSpPr>
          <p:spPr>
            <a:xfrm>
              <a:off x="6088012" y="2870284"/>
              <a:ext cx="2598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Optima" panose="02000503060000020004" pitchFamily="2" charset="0"/>
                </a:rPr>
                <a:t>Data Parallelism Communication Patterns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569C0E-8F4C-F44B-4FAD-4538B5ABBF62}"/>
              </a:ext>
            </a:extLst>
          </p:cNvPr>
          <p:cNvGrpSpPr/>
          <p:nvPr/>
        </p:nvGrpSpPr>
        <p:grpSpPr>
          <a:xfrm>
            <a:off x="5789426" y="3168581"/>
            <a:ext cx="2063838" cy="1324690"/>
            <a:chOff x="5784762" y="3156584"/>
            <a:chExt cx="2063838" cy="132469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0C6C3F-7981-CE27-5369-78FC90B5E095}"/>
                </a:ext>
              </a:extLst>
            </p:cNvPr>
            <p:cNvSpPr txBox="1"/>
            <p:nvPr/>
          </p:nvSpPr>
          <p:spPr>
            <a:xfrm>
              <a:off x="5784762" y="3742610"/>
              <a:ext cx="20638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Similar, but more complex, patterns for other type of parallelism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0AC2CA13-0F5A-1109-80CB-F5A21BDDB7E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20274" y="3223169"/>
              <a:ext cx="563811" cy="430641"/>
            </a:xfrm>
            <a:prstGeom prst="curvedConnector3">
              <a:avLst/>
            </a:prstGeom>
            <a:ln w="25400" cap="rnd" cmpd="tri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0DB784-4F87-F12A-072D-9BC90DBB7B49}"/>
              </a:ext>
            </a:extLst>
          </p:cNvPr>
          <p:cNvSpPr txBox="1"/>
          <p:nvPr/>
        </p:nvSpPr>
        <p:spPr>
          <a:xfrm>
            <a:off x="152400" y="6575138"/>
            <a:ext cx="7924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latin typeface="Optima" panose="02000503060000020004" pitchFamily="2" charset="0"/>
              </a:rPr>
              <a:t>*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Rajasekaran</a:t>
            </a:r>
            <a:r>
              <a:rPr lang="en-CA" sz="800" dirty="0">
                <a:effectLst/>
                <a:latin typeface="Optima" panose="02000503060000020004" pitchFamily="2" charset="0"/>
              </a:rPr>
              <a:t>, S., Ghobadi, M. and Akella, A. 2024. CASSINI: Network-Aware Job Scheduling in Machine Learning Clusters. (2024), 1403–1420.</a:t>
            </a:r>
          </a:p>
        </p:txBody>
      </p:sp>
    </p:spTree>
    <p:extLst>
      <p:ext uri="{BB962C8B-B14F-4D97-AF65-F5344CB8AC3E}">
        <p14:creationId xmlns:p14="http://schemas.microsoft.com/office/powerpoint/2010/main" val="3629255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71B9-B527-3D1C-5E3B-E12AA92F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7F3F0-85D2-3A1F-152D-941D475C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652DA-0636-0A1E-6F98-90BD12FCB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69597-8A90-8DF2-D42B-11FF8D128F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D700A3-4CE3-E6E5-D935-02585FB61C83}"/>
              </a:ext>
            </a:extLst>
          </p:cNvPr>
          <p:cNvGrpSpPr/>
          <p:nvPr/>
        </p:nvGrpSpPr>
        <p:grpSpPr>
          <a:xfrm>
            <a:off x="5699028" y="2783346"/>
            <a:ext cx="2958672" cy="1950826"/>
            <a:chOff x="5699028" y="2699346"/>
            <a:chExt cx="2958672" cy="19508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0A12EB-594A-40A3-0BB7-27FAFBC7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5700" y="3498172"/>
              <a:ext cx="1152000" cy="1152000"/>
            </a:xfrm>
            <a:prstGeom prst="rect">
              <a:avLst/>
            </a:prstGeom>
          </p:spPr>
        </p:pic>
        <p:sp>
          <p:nvSpPr>
            <p:cNvPr id="30" name="Circular Arrow 29">
              <a:extLst>
                <a:ext uri="{FF2B5EF4-FFF2-40B4-BE49-F238E27FC236}">
                  <a16:creationId xmlns:a16="http://schemas.microsoft.com/office/drawing/2014/main" id="{8A27252B-B610-462F-A50F-51F585FE015F}"/>
                </a:ext>
              </a:extLst>
            </p:cNvPr>
            <p:cNvSpPr/>
            <p:nvPr/>
          </p:nvSpPr>
          <p:spPr>
            <a:xfrm rot="5400000" flipV="1">
              <a:off x="6870622" y="2699346"/>
              <a:ext cx="1152000" cy="11520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440020"/>
                <a:gd name="adj5" fmla="val 12500"/>
              </a:avLst>
            </a:prstGeom>
            <a:solidFill>
              <a:srgbClr val="FF7C8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A0AA13-0A4A-F78F-E703-11E65E236CFF}"/>
                </a:ext>
              </a:extLst>
            </p:cNvPr>
            <p:cNvSpPr txBox="1"/>
            <p:nvPr/>
          </p:nvSpPr>
          <p:spPr>
            <a:xfrm>
              <a:off x="5699028" y="3928130"/>
              <a:ext cx="174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Convert to a new </a:t>
              </a:r>
            </a:p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geometric abstraction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CE1262-D0FA-BB9A-16B8-7A84AF682523}"/>
              </a:ext>
            </a:extLst>
          </p:cNvPr>
          <p:cNvGrpSpPr/>
          <p:nvPr/>
        </p:nvGrpSpPr>
        <p:grpSpPr>
          <a:xfrm>
            <a:off x="5629798" y="4808400"/>
            <a:ext cx="3209402" cy="1440000"/>
            <a:chOff x="5629798" y="4724400"/>
            <a:chExt cx="3209402" cy="1440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27D7035-7762-E058-1CD2-D0DA3932619B}"/>
                </a:ext>
              </a:extLst>
            </p:cNvPr>
            <p:cNvGrpSpPr/>
            <p:nvPr/>
          </p:nvGrpSpPr>
          <p:grpSpPr>
            <a:xfrm>
              <a:off x="7399200" y="4724400"/>
              <a:ext cx="1440000" cy="1440000"/>
              <a:chOff x="3601653" y="4855198"/>
              <a:chExt cx="1440000" cy="14400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4EFC85F-A194-F712-A54A-FFA2C4711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1619" y="5017757"/>
                <a:ext cx="1152000" cy="1152000"/>
              </a:xfrm>
              <a:prstGeom prst="rect">
                <a:avLst/>
              </a:prstGeom>
            </p:spPr>
          </p:pic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0A5C5434-AB55-A465-398A-86F4A39F6BC7}"/>
                  </a:ext>
                </a:extLst>
              </p:cNvPr>
              <p:cNvSpPr/>
              <p:nvPr/>
            </p:nvSpPr>
            <p:spPr>
              <a:xfrm rot="8100000">
                <a:off x="3601653" y="4855198"/>
                <a:ext cx="1440000" cy="1440000"/>
              </a:xfrm>
              <a:prstGeom prst="arc">
                <a:avLst>
                  <a:gd name="adj1" fmla="val 13519514"/>
                  <a:gd name="adj2" fmla="val 0"/>
                </a:avLst>
              </a:prstGeom>
              <a:ln w="22225">
                <a:solidFill>
                  <a:srgbClr val="FF000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FFCB6E-5E2F-AC26-33B0-55B98C73B6E7}"/>
                </a:ext>
              </a:extLst>
            </p:cNvPr>
            <p:cNvSpPr txBox="1"/>
            <p:nvPr/>
          </p:nvSpPr>
          <p:spPr>
            <a:xfrm>
              <a:off x="5629798" y="5247104"/>
              <a:ext cx="1771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How much should </a:t>
              </a:r>
            </a:p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we rotate each circle?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77F0A1-319E-6102-1BED-6A732E9C5DC1}"/>
              </a:ext>
            </a:extLst>
          </p:cNvPr>
          <p:cNvGrpSpPr/>
          <p:nvPr/>
        </p:nvGrpSpPr>
        <p:grpSpPr>
          <a:xfrm>
            <a:off x="5638800" y="1143000"/>
            <a:ext cx="3124200" cy="2133600"/>
            <a:chOff x="5791200" y="1066800"/>
            <a:chExt cx="3124200" cy="2133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13863B-C1DE-1A79-09B3-320CC5F3BC4E}"/>
                </a:ext>
              </a:extLst>
            </p:cNvPr>
            <p:cNvSpPr/>
            <p:nvPr/>
          </p:nvSpPr>
          <p:spPr>
            <a:xfrm>
              <a:off x="5791200" y="1066800"/>
              <a:ext cx="3124200" cy="2133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A43823-EEF9-45D8-D943-6BF2E0E4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1066800"/>
              <a:ext cx="2667000" cy="18376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D02196-7419-D077-EE67-7FE9370C8051}"/>
                </a:ext>
              </a:extLst>
            </p:cNvPr>
            <p:cNvSpPr txBox="1"/>
            <p:nvPr/>
          </p:nvSpPr>
          <p:spPr>
            <a:xfrm>
              <a:off x="6088012" y="2870284"/>
              <a:ext cx="2598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Optima" panose="02000503060000020004" pitchFamily="2" charset="0"/>
                </a:rPr>
                <a:t>Data Parallelism Communication Patterns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470B41-9229-A852-9860-F8CAD3DF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13228" cy="5562600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CASSINI is a network-aware job scheduler for ML clusters </a:t>
            </a:r>
          </a:p>
          <a:p>
            <a:pPr lvl="1"/>
            <a:r>
              <a:rPr lang="en-CA" dirty="0"/>
              <a:t>Goal: schedule ML jobs based on network state and other jobs in the system to ensure smooth operation</a:t>
            </a:r>
          </a:p>
          <a:p>
            <a:pPr lvl="1"/>
            <a:endParaRPr lang="en-CA" dirty="0"/>
          </a:p>
          <a:p>
            <a:r>
              <a:rPr lang="en-CA" dirty="0"/>
              <a:t>Step 1. Profile individual jobs</a:t>
            </a:r>
          </a:p>
          <a:p>
            <a:pPr lvl="1"/>
            <a:r>
              <a:rPr lang="en-CA" dirty="0"/>
              <a:t>Identify communication patterns</a:t>
            </a:r>
          </a:p>
          <a:p>
            <a:pPr lvl="1"/>
            <a:r>
              <a:rPr lang="en-CA" dirty="0"/>
              <a:t>Why can we do this here?</a:t>
            </a:r>
          </a:p>
          <a:p>
            <a:pPr lvl="1"/>
            <a:endParaRPr lang="en-CA" dirty="0"/>
          </a:p>
          <a:p>
            <a:r>
              <a:rPr lang="en-CA" dirty="0"/>
              <a:t>Step 2. Convert to a geometric abstraction that represents the network demand</a:t>
            </a:r>
          </a:p>
          <a:p>
            <a:pPr lvl="1"/>
            <a:r>
              <a:rPr lang="en-CA" dirty="0"/>
              <a:t>Perimeter of the circle: job's iteration time</a:t>
            </a:r>
          </a:p>
          <a:p>
            <a:pPr lvl="1"/>
            <a:r>
              <a:rPr lang="en-CA" dirty="0"/>
              <a:t>Arcs of the circle: job’s up and down phases.</a:t>
            </a:r>
          </a:p>
          <a:p>
            <a:pPr lvl="1"/>
            <a:endParaRPr lang="en-CA" dirty="0"/>
          </a:p>
          <a:p>
            <a:r>
              <a:rPr lang="en-CA" dirty="0"/>
              <a:t>Question. How can we use this geometric abstraction to find good job schedules?</a:t>
            </a:r>
          </a:p>
          <a:p>
            <a:pPr lvl="1"/>
            <a:r>
              <a:rPr lang="en-CA" dirty="0"/>
              <a:t>Rotating the circle is equivalent to shifting the job in time.</a:t>
            </a:r>
          </a:p>
          <a:p>
            <a:pPr marL="393182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1095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C731-6A05-3616-0BD8-E58DF80E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4B61-2146-B095-6A2D-88A13021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3E79-2A34-E681-0C86-282A70102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32812"/>
            <a:ext cx="8229600" cy="3935708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Step 3. For each link in the network: </a:t>
            </a:r>
          </a:p>
          <a:p>
            <a:pPr lvl="1"/>
            <a:r>
              <a:rPr lang="en-CA" dirty="0"/>
              <a:t>Overlays the circles of jobs going through the link and rotates them </a:t>
            </a:r>
          </a:p>
          <a:p>
            <a:pPr lvl="1"/>
            <a:r>
              <a:rPr lang="en-CA" dirty="0"/>
              <a:t>Find a configuration that minimizes the total bandwidth demand </a:t>
            </a:r>
          </a:p>
          <a:p>
            <a:pPr lvl="1"/>
            <a:r>
              <a:rPr lang="en-CA" dirty="0"/>
              <a:t>This gives us a set of relative shifts in time</a:t>
            </a:r>
          </a:p>
          <a:p>
            <a:endParaRPr lang="en-CA" dirty="0"/>
          </a:p>
          <a:p>
            <a:r>
              <a:rPr lang="en-CA" dirty="0"/>
              <a:t>Step 4. Extend link-level compatibility to cluster level</a:t>
            </a:r>
          </a:p>
          <a:p>
            <a:pPr lvl="1"/>
            <a:r>
              <a:rPr lang="en-CA" dirty="0"/>
              <a:t>Start with job 1, set time to 0. </a:t>
            </a:r>
          </a:p>
          <a:p>
            <a:pPr lvl="1"/>
            <a:r>
              <a:rPr lang="en-CA" dirty="0"/>
              <a:t>For each job that shares a bottleneck, use the method above to find the required shift in time.</a:t>
            </a:r>
          </a:p>
          <a:p>
            <a:pPr lvl="1"/>
            <a:endParaRPr lang="en-CA" dirty="0"/>
          </a:p>
          <a:p>
            <a:r>
              <a:rPr lang="en-CA" dirty="0"/>
              <a:t>If there is no loop the output would be a job schedule</a:t>
            </a:r>
          </a:p>
          <a:p>
            <a:pPr lvl="1"/>
            <a:r>
              <a:rPr lang="en-CA" dirty="0"/>
              <a:t>I.e., when each job should start</a:t>
            </a:r>
          </a:p>
          <a:p>
            <a:pPr lvl="1"/>
            <a:endParaRPr lang="en-CA" dirty="0"/>
          </a:p>
          <a:p>
            <a:r>
              <a:rPr lang="en-CA" dirty="0"/>
              <a:t>Question 1: what if jobs have different iteration periods? </a:t>
            </a:r>
          </a:p>
          <a:p>
            <a:r>
              <a:rPr lang="en-CA" dirty="0"/>
              <a:t>Question 2: can we have a loop in the graph above?</a:t>
            </a:r>
          </a:p>
          <a:p>
            <a:pPr lvl="1"/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B4305-57DE-9C0E-8F2F-1AEADFB5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C8429-25C2-13C9-0CF1-ACADEFEA3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9F8C2-8B40-3AED-3003-7F4BCAD4C2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43313-DC7A-EA53-0A5F-B37AF8DA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614"/>
            <a:ext cx="4819223" cy="1562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A0EDA-F92C-3A11-88A1-2C7BF2D8A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548" y="1091325"/>
            <a:ext cx="1152000" cy="1152000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D3727084-BA99-06A2-AAA4-956292A4FB41}"/>
              </a:ext>
            </a:extLst>
          </p:cNvPr>
          <p:cNvSpPr/>
          <p:nvPr/>
        </p:nvSpPr>
        <p:spPr>
          <a:xfrm rot="8100000">
            <a:off x="3693582" y="928766"/>
            <a:ext cx="1440000" cy="1440000"/>
          </a:xfrm>
          <a:prstGeom prst="arc">
            <a:avLst>
              <a:gd name="adj1" fmla="val 13519514"/>
              <a:gd name="adj2" fmla="val 0"/>
            </a:avLst>
          </a:prstGeom>
          <a:ln w="2222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6F126D-17D4-052B-7696-D767E509D93C}"/>
              </a:ext>
            </a:extLst>
          </p:cNvPr>
          <p:cNvGrpSpPr/>
          <p:nvPr/>
        </p:nvGrpSpPr>
        <p:grpSpPr>
          <a:xfrm>
            <a:off x="5629051" y="764720"/>
            <a:ext cx="1489007" cy="1862048"/>
            <a:chOff x="5537122" y="4691152"/>
            <a:chExt cx="1489007" cy="18620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751E6A-F47B-629E-CBE9-85A39375787F}"/>
                </a:ext>
              </a:extLst>
            </p:cNvPr>
            <p:cNvSpPr/>
            <p:nvPr/>
          </p:nvSpPr>
          <p:spPr>
            <a:xfrm>
              <a:off x="5537122" y="4878728"/>
              <a:ext cx="1489007" cy="156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83555F-CA46-C64F-E5DF-1655FAA18998}"/>
                </a:ext>
              </a:extLst>
            </p:cNvPr>
            <p:cNvSpPr txBox="1"/>
            <p:nvPr/>
          </p:nvSpPr>
          <p:spPr>
            <a:xfrm>
              <a:off x="5562600" y="4691152"/>
              <a:ext cx="83869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FF0000"/>
                  </a:solidFill>
                  <a:latin typeface="Optima" panose="02000503060000020004" pitchFamily="2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8926F3C-883E-11F8-925D-3B4B4CBAC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220" y="5308028"/>
            <a:ext cx="2549800" cy="10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1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5D08-810F-B3D3-C396-E96FFC4C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66ACC-5068-91AA-7C0E-58D8AD623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far, we have focus on how to enhance networks to meet the stringent requirements of ML applications.</a:t>
            </a:r>
          </a:p>
          <a:p>
            <a:endParaRPr lang="en-US" dirty="0"/>
          </a:p>
          <a:p>
            <a:r>
              <a:rPr lang="en-US" dirty="0"/>
              <a:t>Given the advances in ML, a natural question is: </a:t>
            </a:r>
            <a:r>
              <a:rPr lang="en-US" i="1" dirty="0">
                <a:solidFill>
                  <a:srgbClr val="FF0000"/>
                </a:solidFill>
              </a:rPr>
              <a:t>how can we use ML to enhance computer networks?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Any suggestions?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5E69-3E5C-969E-48BC-296BB05C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8D2C6-5C02-CB8E-06AB-FC31759D98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FB583-8262-4048-F919-A1E760F4A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7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1619-DE39-EEEF-86D7-E35BFD5C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A7B2-A97C-CBB2-CA4B-4E20399FD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(ML): </a:t>
            </a:r>
          </a:p>
          <a:p>
            <a:pPr lvl="1"/>
            <a:r>
              <a:rPr lang="en-US" dirty="0"/>
              <a:t>Significant growth in the recent years</a:t>
            </a:r>
          </a:p>
          <a:p>
            <a:pPr lvl="1"/>
            <a:r>
              <a:rPr lang="en-US" dirty="0"/>
              <a:t>Lots of attention and impact</a:t>
            </a:r>
          </a:p>
          <a:p>
            <a:endParaRPr lang="en-US" dirty="0"/>
          </a:p>
          <a:p>
            <a:r>
              <a:rPr lang="en-US" dirty="0"/>
              <a:t>How does it affect computer networking?</a:t>
            </a:r>
          </a:p>
          <a:p>
            <a:pPr lvl="1"/>
            <a:r>
              <a:rPr lang="en-US" b="1" dirty="0"/>
              <a:t>Networks for ML</a:t>
            </a:r>
            <a:r>
              <a:rPr lang="en-US" dirty="0"/>
              <a:t>: can traditional networks handle ML requirements?</a:t>
            </a:r>
          </a:p>
          <a:p>
            <a:pPr lvl="2"/>
            <a:r>
              <a:rPr lang="en-US" dirty="0"/>
              <a:t>Our focus is on data center networks here.</a:t>
            </a:r>
          </a:p>
          <a:p>
            <a:pPr lvl="1"/>
            <a:r>
              <a:rPr lang="en-US" b="1" dirty="0"/>
              <a:t>ML for Networks</a:t>
            </a:r>
            <a:r>
              <a:rPr lang="en-US" dirty="0"/>
              <a:t>: how can ML be used to enhance computer networks?</a:t>
            </a:r>
          </a:p>
          <a:p>
            <a:pPr lvl="2"/>
            <a:r>
              <a:rPr lang="en-US" dirty="0"/>
              <a:t>Networks in general.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92C7-154F-5561-F909-7D887DD2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0D00C-620E-5FB1-D234-5E6CF2DDF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71C5E-E546-696C-6BA8-3733D03966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679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F1609-ACB7-3A57-35DC-25C831B67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E980-07F5-5CA5-FD8B-AE736C7A8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-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5DB17-CBE1-C1C9-B276-6EB74C2A4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52292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Traffic Prediction and Forecasting: </a:t>
            </a:r>
          </a:p>
          <a:p>
            <a:pPr lvl="1"/>
            <a:r>
              <a:rPr lang="en-US" dirty="0"/>
              <a:t>We saw how knowing the pattern of traffic in ML workloads can help us make the network better.</a:t>
            </a:r>
          </a:p>
          <a:p>
            <a:pPr lvl="1"/>
            <a:r>
              <a:rPr lang="en-US" dirty="0"/>
              <a:t>How about using ML to predict network traffic patterns</a:t>
            </a:r>
          </a:p>
          <a:p>
            <a:pPr lvl="2"/>
            <a:r>
              <a:rPr lang="en-US" dirty="0"/>
              <a:t>To optimize resource allocation, …</a:t>
            </a:r>
          </a:p>
          <a:p>
            <a:pPr lvl="1"/>
            <a:r>
              <a:rPr lang="en-US" dirty="0"/>
              <a:t>We can use time-series models (e.g., ARIMA, LSTMs, etc.).</a:t>
            </a:r>
          </a:p>
          <a:p>
            <a:pPr lvl="2"/>
            <a:r>
              <a:rPr lang="en-US" dirty="0"/>
              <a:t>Analyze historical traffic data to anticipate congestion.</a:t>
            </a:r>
          </a:p>
          <a:p>
            <a:pPr marL="27431" indent="0">
              <a:buNone/>
            </a:pPr>
            <a:endParaRPr lang="en-US" sz="1500" dirty="0"/>
          </a:p>
          <a:p>
            <a:pPr marL="27431" indent="0">
              <a:buNone/>
            </a:pPr>
            <a:r>
              <a:rPr lang="en-US" b="1" dirty="0"/>
              <a:t>Congestion Control: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We have seen some examples of how congestion control can be enhanced for certain environments (DCN, wireless, …) and workloads </a:t>
            </a:r>
          </a:p>
          <a:p>
            <a:pPr lvl="1"/>
            <a:r>
              <a:rPr lang="en-US" dirty="0"/>
              <a:t>We can use ML to dynamically adjust flow rates </a:t>
            </a:r>
          </a:p>
          <a:p>
            <a:pPr lvl="2"/>
            <a:r>
              <a:rPr lang="en-US" dirty="0"/>
              <a:t>Minimize packet loss, delay, …</a:t>
            </a:r>
          </a:p>
          <a:p>
            <a:pPr lvl="2"/>
            <a:r>
              <a:rPr lang="en-US" dirty="0"/>
              <a:t>Also, use ML-based prediction of queue lengths or latency</a:t>
            </a:r>
          </a:p>
          <a:p>
            <a:pPr lvl="1"/>
            <a:r>
              <a:rPr lang="en-US" dirty="0"/>
              <a:t>Train reinforcement learning (RL) models for real-time congestion-mitigation</a:t>
            </a:r>
          </a:p>
          <a:p>
            <a:pPr lvl="1"/>
            <a:r>
              <a:rPr lang="en-US" dirty="0"/>
              <a:t>Examples: Orca, PCC-Vivace,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94E08-EB18-E554-6D6B-295CACA6C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191D0-50F2-6CA6-1133-239A2B834413}"/>
              </a:ext>
            </a:extLst>
          </p:cNvPr>
          <p:cNvSpPr txBox="1"/>
          <p:nvPr/>
        </p:nvSpPr>
        <p:spPr>
          <a:xfrm>
            <a:off x="76200" y="6273225"/>
            <a:ext cx="8487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Abbasloo</a:t>
            </a:r>
            <a:r>
              <a:rPr lang="en-CA" sz="800" dirty="0">
                <a:effectLst/>
                <a:latin typeface="Optima" panose="02000503060000020004" pitchFamily="2" charset="0"/>
              </a:rPr>
              <a:t>, S., Yen, C.-Y. and Chao, H.J. 2020. Classic Meets Modern: a Pragmatic Learning-Based Congestion Control for the Internet. </a:t>
            </a:r>
            <a:r>
              <a:rPr lang="en-CA" sz="800" i="1" dirty="0">
                <a:effectLst/>
                <a:latin typeface="Optima" panose="02000503060000020004" pitchFamily="2" charset="0"/>
              </a:rPr>
              <a:t>Proceedings of the Annual conference of the ACM Special Interest Group on Data Communication on the applications, technologies, architectures, and protocols for computer communication</a:t>
            </a:r>
            <a:r>
              <a:rPr lang="en-CA" sz="800" dirty="0">
                <a:effectLst/>
                <a:latin typeface="Optima" panose="02000503060000020004" pitchFamily="2" charset="0"/>
              </a:rPr>
              <a:t> (Virtual Event USA, Jul. 2020), 632–647.</a:t>
            </a:r>
          </a:p>
          <a:p>
            <a:r>
              <a:rPr lang="en-CA" sz="800" dirty="0">
                <a:effectLst/>
                <a:latin typeface="Optima" panose="02000503060000020004" pitchFamily="2" charset="0"/>
              </a:rPr>
              <a:t>** Mo Dong, Tong Meng, Doron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Zarchy</a:t>
            </a:r>
            <a:r>
              <a:rPr lang="en-CA" sz="800" dirty="0">
                <a:effectLst/>
                <a:latin typeface="Optima" panose="02000503060000020004" pitchFamily="2" charset="0"/>
              </a:rPr>
              <a:t>, Engin Arslan, Yossi Gilad, Brighten Godfrey, and Michael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Schapira</a:t>
            </a:r>
            <a:r>
              <a:rPr lang="en-CA" sz="800" dirty="0">
                <a:effectLst/>
                <a:latin typeface="Optima" panose="02000503060000020004" pitchFamily="2" charset="0"/>
              </a:rPr>
              <a:t>. 2018. PCC -Vivace: Online-Learning Congestion Control. In 15th USENIX Symposium on Networked Systems Design and Implementation (NSDI’18). 343–356.</a:t>
            </a:r>
          </a:p>
        </p:txBody>
      </p:sp>
    </p:spTree>
    <p:extLst>
      <p:ext uri="{BB962C8B-B14F-4D97-AF65-F5344CB8AC3E}">
        <p14:creationId xmlns:p14="http://schemas.microsoft.com/office/powerpoint/2010/main" val="4240823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26F5-9EF6-E1D4-F1BA-051507A3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–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5114D-5D06-DA3A-D259-E0CB31F86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Network Routing and Load Balancing:</a:t>
            </a:r>
          </a:p>
          <a:p>
            <a:pPr lvl="1"/>
            <a:r>
              <a:rPr lang="en-US" dirty="0"/>
              <a:t>Typically, rely on static routes</a:t>
            </a:r>
          </a:p>
          <a:p>
            <a:pPr lvl="2"/>
            <a:r>
              <a:rPr lang="en-US" dirty="0"/>
              <a:t>Shortest path based on fixed costs and randomized load balancing</a:t>
            </a:r>
          </a:p>
          <a:p>
            <a:pPr lvl="1"/>
            <a:r>
              <a:rPr lang="en-US" dirty="0"/>
              <a:t>If information about link loads are available, we can use reinforcement learning for adaptive path selection.</a:t>
            </a:r>
          </a:p>
          <a:p>
            <a:pPr lvl="2"/>
            <a:r>
              <a:rPr lang="en-US" dirty="0"/>
              <a:t>Distribute load evenly across servers in data centers.</a:t>
            </a:r>
          </a:p>
          <a:p>
            <a:pPr lvl="1"/>
            <a:r>
              <a:rPr lang="en-US" dirty="0"/>
              <a:t>E.g., apply graph neural networks (GNNs) to analyze network topologies, and find optimal routers.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Network Configuration Automation:</a:t>
            </a:r>
          </a:p>
          <a:p>
            <a:pPr lvl="1"/>
            <a:r>
              <a:rPr lang="en-US" dirty="0"/>
              <a:t>Configuring switch/routers a tedious task, typically done manually</a:t>
            </a:r>
          </a:p>
          <a:p>
            <a:pPr lvl="1"/>
            <a:r>
              <a:rPr lang="en-US" dirty="0"/>
              <a:t>We can use ML to automate switch/router configurations.</a:t>
            </a:r>
          </a:p>
          <a:p>
            <a:pPr lvl="2"/>
            <a:r>
              <a:rPr lang="en-US" dirty="0"/>
              <a:t>Use natural language processing (NLP) to translate operator requirements to device configuration.</a:t>
            </a:r>
          </a:p>
          <a:p>
            <a:pPr lvl="2"/>
            <a:r>
              <a:rPr lang="en-US" dirty="0"/>
              <a:t>Train models on historical configuration logs to predict optimal settings.</a:t>
            </a:r>
          </a:p>
          <a:p>
            <a:pPr lvl="1"/>
            <a:r>
              <a:rPr lang="en-US" dirty="0"/>
              <a:t>Avoid misconfigurations (that can lead to outages) and optimize network performance.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04F4F-40B5-0A87-6DAC-CC85E2A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752E9-BEB3-B783-C17B-4B46B80F9E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E572B-0692-CF99-35CE-624CEC720B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87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8A9A-BF23-0A4E-D0B0-CAB4DD14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– Part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C013E-33D1-0728-E9DD-E50029FE9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Network Management and Troubleshooting:</a:t>
            </a:r>
          </a:p>
          <a:p>
            <a:pPr lvl="1"/>
            <a:r>
              <a:rPr lang="en-US" dirty="0"/>
              <a:t>Automatic configuration is done when the network is setup. </a:t>
            </a:r>
          </a:p>
          <a:p>
            <a:pPr lvl="2"/>
            <a:r>
              <a:rPr lang="en-US" dirty="0"/>
              <a:t>We can also think of more dynamic scenarios.</a:t>
            </a:r>
          </a:p>
          <a:p>
            <a:pPr lvl="1"/>
            <a:r>
              <a:rPr lang="en-US" dirty="0"/>
              <a:t>How can we manage the network? </a:t>
            </a:r>
          </a:p>
          <a:p>
            <a:pPr lvl="2"/>
            <a:r>
              <a:rPr lang="en-US" dirty="0"/>
              <a:t>Ensure optimized behavior</a:t>
            </a:r>
          </a:p>
          <a:p>
            <a:pPr lvl="1"/>
            <a:r>
              <a:rPr lang="en-US" dirty="0"/>
              <a:t>We have talked about SDN control applications.</a:t>
            </a:r>
          </a:p>
          <a:p>
            <a:pPr lvl="2"/>
            <a:r>
              <a:rPr lang="en-US" dirty="0"/>
              <a:t>Routing, access control, load balancing, …</a:t>
            </a:r>
          </a:p>
          <a:p>
            <a:pPr lvl="1"/>
            <a:r>
              <a:rPr lang="en-US" dirty="0"/>
              <a:t>A management layer above can help make high-level decisions on resource allocations, adapting control applications, etc. </a:t>
            </a:r>
          </a:p>
          <a:p>
            <a:pPr lvl="2"/>
            <a:r>
              <a:rPr lang="en-US" dirty="0"/>
              <a:t>Ideally, use natural language to describe the intent of network operators, called intent-based networking</a:t>
            </a:r>
          </a:p>
          <a:p>
            <a:pPr lvl="1"/>
            <a:r>
              <a:rPr lang="en-US" dirty="0"/>
              <a:t>ML can provide the tools needed to convert operator intent to rules, and policies </a:t>
            </a:r>
          </a:p>
          <a:p>
            <a:pPr lvl="2"/>
            <a:r>
              <a:rPr lang="en-US" dirty="0"/>
              <a:t>Push to the network through SDN control and management plane.</a:t>
            </a:r>
          </a:p>
          <a:p>
            <a:pPr lvl="2"/>
            <a:r>
              <a:rPr lang="en-US" dirty="0"/>
              <a:t>Also, optimize behavior based on operator intent.</a:t>
            </a:r>
          </a:p>
          <a:p>
            <a:pPr lvl="1"/>
            <a:r>
              <a:rPr lang="en-US" dirty="0"/>
              <a:t>ML can also provide mechanisms for automated interaction with customers </a:t>
            </a:r>
          </a:p>
          <a:p>
            <a:pPr lvl="2"/>
            <a:r>
              <a:rPr lang="en-US" dirty="0"/>
              <a:t>E.g., troubleshooting customer systems in real-time.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8564A-38FD-FBA2-04C3-DF1CBB4E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30DF0-A886-2FA1-64C4-A6DA37EE6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82355-EA39-2043-2598-3BDBA4B57C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5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DCA81-9994-02CF-2C12-77E1689DB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91A1-C9F4-0597-49F6-BC07F586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22AA2-6496-63D2-0778-8A2564D8A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(ML): </a:t>
            </a:r>
          </a:p>
          <a:p>
            <a:pPr lvl="1"/>
            <a:r>
              <a:rPr lang="en-US" dirty="0"/>
              <a:t>Significant growth in the </a:t>
            </a:r>
            <a:r>
              <a:rPr lang="en-US"/>
              <a:t>recent years</a:t>
            </a:r>
            <a:endParaRPr lang="en-US" dirty="0"/>
          </a:p>
          <a:p>
            <a:pPr lvl="1"/>
            <a:r>
              <a:rPr lang="en-US" dirty="0"/>
              <a:t>Lots of attention and impact</a:t>
            </a:r>
          </a:p>
          <a:p>
            <a:endParaRPr lang="en-US" dirty="0"/>
          </a:p>
          <a:p>
            <a:r>
              <a:rPr lang="en-US" dirty="0"/>
              <a:t>How does it affect computer networking?</a:t>
            </a:r>
          </a:p>
          <a:p>
            <a:pPr lvl="1"/>
            <a:r>
              <a:rPr lang="en-US" b="1" dirty="0"/>
              <a:t>Networks for ML</a:t>
            </a:r>
            <a:r>
              <a:rPr lang="en-US" dirty="0"/>
              <a:t>: can traditional networks handle ML requirements?</a:t>
            </a:r>
          </a:p>
          <a:p>
            <a:pPr lvl="2"/>
            <a:r>
              <a:rPr lang="en-US" dirty="0"/>
              <a:t>Our focus is on data center networks here.</a:t>
            </a:r>
          </a:p>
          <a:p>
            <a:pPr lvl="1"/>
            <a:r>
              <a:rPr lang="en-US" b="1" dirty="0"/>
              <a:t>ML for Networks</a:t>
            </a:r>
            <a:r>
              <a:rPr lang="en-US" dirty="0"/>
              <a:t>: how can ML be used to enhance computer networks?</a:t>
            </a:r>
          </a:p>
          <a:p>
            <a:pPr lvl="2"/>
            <a:r>
              <a:rPr lang="en-US" dirty="0"/>
              <a:t>Networks in general.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47E31-5BBB-D212-9DE2-F8BCC110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A7081-89E2-C97A-2714-DD4FBE11FE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21100-9498-8E8E-C8EA-D792A265F1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31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37A6-9D5F-E24E-120A-4680B353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4D3C8-75DC-A092-EA1B-556977EE2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Center Networking</a:t>
            </a:r>
          </a:p>
          <a:p>
            <a:pPr lvl="1"/>
            <a:r>
              <a:rPr lang="en-US" dirty="0"/>
              <a:t>Design Decision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Networks for ML</a:t>
            </a:r>
          </a:p>
          <a:p>
            <a:endParaRPr lang="en-US" dirty="0"/>
          </a:p>
          <a:p>
            <a:r>
              <a:rPr lang="en-US" dirty="0"/>
              <a:t>ML for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CAEC1-B1A7-18D3-82F9-6710AD3F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09E4B-A3DD-C996-D9B5-75AAD7F83D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B222A-AEF2-402F-3134-4F6077C864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14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D832-2492-21F6-4BE2-CE929FEA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Network (DCN)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9F4B-285E-49E7-CB54-F302C76F9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network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computing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storage</a:t>
            </a:r>
            <a:r>
              <a:rPr lang="en-US" dirty="0"/>
              <a:t> resources</a:t>
            </a:r>
          </a:p>
          <a:p>
            <a:pPr lvl="1"/>
            <a:r>
              <a:rPr lang="en-US" dirty="0"/>
              <a:t>Proximity of components (within the data center) facilitates communication, i.e., high-performance</a:t>
            </a:r>
          </a:p>
          <a:p>
            <a:pPr lvl="1"/>
            <a:r>
              <a:rPr lang="en-US" dirty="0"/>
              <a:t>Can lead to reduced cost and overheads</a:t>
            </a:r>
          </a:p>
          <a:p>
            <a:pPr lvl="2"/>
            <a:r>
              <a:rPr lang="en-US" dirty="0"/>
              <a:t>Major cost upfront but less cost in long run.</a:t>
            </a:r>
          </a:p>
          <a:p>
            <a:pPr lvl="1"/>
            <a:endParaRPr lang="en-US" dirty="0"/>
          </a:p>
          <a:p>
            <a:r>
              <a:rPr lang="en-US" dirty="0"/>
              <a:t>Functions</a:t>
            </a:r>
          </a:p>
          <a:p>
            <a:pPr lvl="1"/>
            <a:r>
              <a:rPr lang="en-US" dirty="0"/>
              <a:t>Data Storage and Management</a:t>
            </a:r>
          </a:p>
          <a:p>
            <a:pPr lvl="2"/>
            <a:r>
              <a:rPr lang="en-US" dirty="0"/>
              <a:t>Security, efficiency, reliability</a:t>
            </a:r>
          </a:p>
          <a:p>
            <a:pPr lvl="1"/>
            <a:r>
              <a:rPr lang="en-US" dirty="0"/>
              <a:t>Application Hosting</a:t>
            </a:r>
          </a:p>
          <a:p>
            <a:pPr lvl="2"/>
            <a:r>
              <a:rPr lang="en-US" dirty="0"/>
              <a:t>End-users and business applications, cloud computing and SaaS models</a:t>
            </a:r>
          </a:p>
          <a:p>
            <a:pPr lvl="1"/>
            <a:r>
              <a:rPr lang="en-US" dirty="0"/>
              <a:t>Data Processing</a:t>
            </a:r>
          </a:p>
          <a:p>
            <a:pPr lvl="2"/>
            <a:r>
              <a:rPr lang="en-US" dirty="0"/>
              <a:t>Large volumes of data for analytics and processing, big data and AI workloads</a:t>
            </a:r>
          </a:p>
          <a:p>
            <a:pPr lvl="1"/>
            <a:r>
              <a:rPr lang="en-US" dirty="0"/>
              <a:t>And more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04133-1F20-3961-032B-4B8ED641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70509-0FF8-7E7D-6E32-5C722067DE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8C58F-82E2-B9CB-80F7-C759906354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96AB764E-F134-8627-E328-9A4712AF0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5" y="958848"/>
            <a:ext cx="2400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00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A line of information on a white background&#10;&#10;Description automatically generated">
            <a:extLst>
              <a:ext uri="{FF2B5EF4-FFF2-40B4-BE49-F238E27FC236}">
                <a16:creationId xmlns:a16="http://schemas.microsoft.com/office/drawing/2014/main" id="{69E972DB-498A-F5DA-BFE3-BE1945C9B5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02" y="1143000"/>
            <a:ext cx="4557581" cy="4114800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7DB5E9-4FD5-3C92-8BAC-166DF3BCB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5638800" cy="5364163"/>
          </a:xfrm>
        </p:spPr>
        <p:txBody>
          <a:bodyPr>
            <a:noAutofit/>
          </a:bodyPr>
          <a:lstStyle/>
          <a:p>
            <a:r>
              <a:rPr lang="en-US" sz="1600" dirty="0"/>
              <a:t>Early Data Centers (1960s-1980s)</a:t>
            </a:r>
          </a:p>
          <a:p>
            <a:pPr lvl="1"/>
            <a:r>
              <a:rPr lang="en-US" sz="1400" dirty="0"/>
              <a:t>Mainframes </a:t>
            </a:r>
          </a:p>
          <a:p>
            <a:pPr lvl="1"/>
            <a:r>
              <a:rPr lang="en-US" sz="1400" dirty="0"/>
              <a:t>Centralized computing: limited networking</a:t>
            </a:r>
          </a:p>
          <a:p>
            <a:pPr lvl="1"/>
            <a:r>
              <a:rPr lang="en-US" sz="1400" dirty="0"/>
              <a:t>Point-to-point and proprietary connections</a:t>
            </a:r>
          </a:p>
          <a:p>
            <a:r>
              <a:rPr lang="en-US" sz="1600" dirty="0"/>
              <a:t>Client-Server Model (1990s)</a:t>
            </a:r>
          </a:p>
          <a:p>
            <a:pPr lvl="1"/>
            <a:r>
              <a:rPr lang="en-US" sz="1400" dirty="0"/>
              <a:t>Distributed computing</a:t>
            </a:r>
          </a:p>
          <a:p>
            <a:pPr lvl="1"/>
            <a:r>
              <a:rPr lang="en-US" sz="1400" dirty="0"/>
              <a:t>Ethernet, TCP/IP</a:t>
            </a:r>
            <a:endParaRPr lang="en-US" sz="1600" dirty="0"/>
          </a:p>
          <a:p>
            <a:r>
              <a:rPr lang="en-US" sz="1600" dirty="0"/>
              <a:t>Rise of Virtualization (2000s)</a:t>
            </a:r>
          </a:p>
          <a:p>
            <a:pPr lvl="1"/>
            <a:r>
              <a:rPr lang="en-US" sz="1400" dirty="0"/>
              <a:t>Virtual machines </a:t>
            </a:r>
          </a:p>
          <a:p>
            <a:pPr lvl="1"/>
            <a:r>
              <a:rPr lang="en-US" sz="1400" dirty="0"/>
              <a:t>Efficiency and scalability</a:t>
            </a:r>
          </a:p>
          <a:p>
            <a:pPr lvl="1"/>
            <a:r>
              <a:rPr lang="en-US" sz="1400" dirty="0"/>
              <a:t>VLANs, network segmentation</a:t>
            </a:r>
          </a:p>
          <a:p>
            <a:r>
              <a:rPr lang="en-US" sz="1600" dirty="0"/>
              <a:t>Cloud Computing Era (2010s)</a:t>
            </a:r>
          </a:p>
          <a:p>
            <a:pPr lvl="1"/>
            <a:r>
              <a:rPr lang="en-US" sz="1400" dirty="0"/>
              <a:t>Cloud services</a:t>
            </a:r>
          </a:p>
          <a:p>
            <a:pPr lvl="1"/>
            <a:r>
              <a:rPr lang="en-US" sz="1400" dirty="0"/>
              <a:t>SDN: Scalability and automation</a:t>
            </a:r>
          </a:p>
          <a:p>
            <a:r>
              <a:rPr lang="en-US" sz="1600" dirty="0"/>
              <a:t>Edge Computing and IoT (2020s)</a:t>
            </a:r>
          </a:p>
          <a:p>
            <a:pPr lvl="1"/>
            <a:r>
              <a:rPr lang="en-US" sz="1400" dirty="0"/>
              <a:t>Demand for low-latency, distributed network architectures</a:t>
            </a:r>
          </a:p>
          <a:p>
            <a:pPr lvl="1"/>
            <a:r>
              <a:rPr lang="en-US" sz="1400" dirty="0"/>
              <a:t>Micro data centers closer to data sources</a:t>
            </a:r>
          </a:p>
          <a:p>
            <a:r>
              <a:rPr lang="en-US" sz="1600" dirty="0"/>
              <a:t>Machine Learning and AI (2010s-Present)</a:t>
            </a:r>
          </a:p>
          <a:p>
            <a:pPr lvl="1"/>
            <a:r>
              <a:rPr lang="en-US" sz="1400" dirty="0"/>
              <a:t>Exascale high-performance computing</a:t>
            </a:r>
          </a:p>
          <a:p>
            <a:pPr lvl="1"/>
            <a:r>
              <a:rPr lang="en-US" sz="1400" dirty="0"/>
              <a:t>Network as the bottleneck: stringent performance requirements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B63BA7-F563-0432-EF99-D0EC79B6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Evolution of DCN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5CFB2-8823-FC70-33B2-C9532AD8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F9598-F812-9532-D45A-713510AED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0FB09A-1956-9795-63AC-C4F68971DF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87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30860C-754E-018A-A09D-581B1080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DCN Design Dimensions</a:t>
            </a:r>
          </a:p>
        </p:txBody>
      </p:sp>
      <p:pic>
        <p:nvPicPr>
          <p:cNvPr id="22" name="Content Placeholder 21" descr="A diagram of data center network&#10;&#10;Description automatically generated">
            <a:extLst>
              <a:ext uri="{FF2B5EF4-FFF2-40B4-BE49-F238E27FC236}">
                <a16:creationId xmlns:a16="http://schemas.microsoft.com/office/drawing/2014/main" id="{42B8C40F-14D8-BA83-2B94-C217FCED9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84" y="990600"/>
            <a:ext cx="6474031" cy="5815838"/>
          </a:xfrm>
        </p:spPr>
      </p:pic>
    </p:spTree>
    <p:extLst>
      <p:ext uri="{BB962C8B-B14F-4D97-AF65-F5344CB8AC3E}">
        <p14:creationId xmlns:p14="http://schemas.microsoft.com/office/powerpoint/2010/main" val="545657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75F13714-869F-904C-8C5E-98509FE9EC67}">
  <we:reference id="4b785c87-866c-4bad-85d8-5d1ae467ac9a" version="3.12.1.0" store="EXCatalog" storeType="EXCatalog"/>
  <we:alternateReferences>
    <we:reference id="WA104381909" version="3.12.1.0" store="en-CA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635D121-8966-284E-A4F3-37A6E9F48C99}">
  <we:reference id="e22f1a2d-2826-4e63-97f6-33b99c0ae228" version="2.0.0.0" store="EXCatalog" storeType="EXCatalog"/>
  <we:alternateReferences>
    <we:reference id="WA104379370" version="2.0.0.0" store="en-CA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3739</TotalTime>
  <Words>4580</Words>
  <Application>Microsoft Macintosh PowerPoint</Application>
  <PresentationFormat>On-screen Show (4:3)</PresentationFormat>
  <Paragraphs>690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Microsoft YaHei</vt:lpstr>
      <vt:lpstr>.AppleSystemUIFont</vt:lpstr>
      <vt:lpstr>Arial</vt:lpstr>
      <vt:lpstr>Calibri</vt:lpstr>
      <vt:lpstr>Handlee</vt:lpstr>
      <vt:lpstr>Helvetica Neue</vt:lpstr>
      <vt:lpstr>Optima</vt:lpstr>
      <vt:lpstr>Wingdings 2</vt:lpstr>
      <vt:lpstr>Flow</vt:lpstr>
      <vt:lpstr>1_Flow</vt:lpstr>
      <vt:lpstr>Handout # 24:  Data Center Networks &amp;  Networks for Machine Learning</vt:lpstr>
      <vt:lpstr>Announcements</vt:lpstr>
      <vt:lpstr>The Story So Far</vt:lpstr>
      <vt:lpstr>Machine Learning and Computer Networks</vt:lpstr>
      <vt:lpstr>Machine Learning and Computer Networks</vt:lpstr>
      <vt:lpstr>Today’s Lecture</vt:lpstr>
      <vt:lpstr>Data Center Network (DCN)</vt:lpstr>
      <vt:lpstr>Evolution of DCN</vt:lpstr>
      <vt:lpstr>DCN Design Dimensions</vt:lpstr>
      <vt:lpstr>Three-Tier Architecture</vt:lpstr>
      <vt:lpstr>Traffic Direction in 3-Tier Architecture</vt:lpstr>
      <vt:lpstr>Fat-Tree Architecture</vt:lpstr>
      <vt:lpstr>Other DCN Architectures/Topologies</vt:lpstr>
      <vt:lpstr>Transport in Data Center Networks</vt:lpstr>
      <vt:lpstr>ECN + DCTCP</vt:lpstr>
      <vt:lpstr>Link Layer Flow Control</vt:lpstr>
      <vt:lpstr>Credit-Based Link-Level Flow Control</vt:lpstr>
      <vt:lpstr>Pause-based Link-Level Flow Control</vt:lpstr>
      <vt:lpstr>Priority-based Flow Control (PFC)</vt:lpstr>
      <vt:lpstr>Remote Direct Memory Access</vt:lpstr>
      <vt:lpstr>Benefits of RDMA</vt:lpstr>
      <vt:lpstr>From Proprietary to Commodity</vt:lpstr>
      <vt:lpstr>Networks for Machine Learning</vt:lpstr>
      <vt:lpstr>Challenges: ML Workloads</vt:lpstr>
      <vt:lpstr>Challenges: End of Moore’s Law</vt:lpstr>
      <vt:lpstr>Challenges: Flow Dependencies </vt:lpstr>
      <vt:lpstr>What Makes ML Different: Opportunities</vt:lpstr>
      <vt:lpstr>Network Topology </vt:lpstr>
      <vt:lpstr>Reconfigurable DCN Topology </vt:lpstr>
      <vt:lpstr>Adapting Other Network Functions</vt:lpstr>
      <vt:lpstr>Application-Aware Networking</vt:lpstr>
      <vt:lpstr>Example: Incast Problem</vt:lpstr>
      <vt:lpstr>Networks and Applications*</vt:lpstr>
      <vt:lpstr>SmartTags*</vt:lpstr>
      <vt:lpstr>Network Aware Applications</vt:lpstr>
      <vt:lpstr>Cassini: Network-Aware Job Scheduling*</vt:lpstr>
      <vt:lpstr>Cassini: Network-Aware Job Scheduling</vt:lpstr>
      <vt:lpstr>Cassini: Network-Aware Job Scheduling</vt:lpstr>
      <vt:lpstr>ML for Networks</vt:lpstr>
      <vt:lpstr>ML for Networks Examples - Part 1</vt:lpstr>
      <vt:lpstr>ML for Networks Examples – Part 2</vt:lpstr>
      <vt:lpstr>ML for Networks Examples – Part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511</cp:revision>
  <cp:lastPrinted>2024-10-08T13:47:47Z</cp:lastPrinted>
  <dcterms:created xsi:type="dcterms:W3CDTF">2010-09-14T14:57:17Z</dcterms:created>
  <dcterms:modified xsi:type="dcterms:W3CDTF">2025-03-24T12:31:17Z</dcterms:modified>
</cp:coreProperties>
</file>