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307" r:id="rId2"/>
    <p:sldId id="309" r:id="rId3"/>
    <p:sldId id="364" r:id="rId4"/>
    <p:sldId id="424" r:id="rId5"/>
    <p:sldId id="425" r:id="rId6"/>
    <p:sldId id="417" r:id="rId7"/>
    <p:sldId id="365" r:id="rId8"/>
    <p:sldId id="418" r:id="rId9"/>
    <p:sldId id="366" r:id="rId10"/>
    <p:sldId id="367" r:id="rId11"/>
    <p:sldId id="331" r:id="rId12"/>
    <p:sldId id="423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419" r:id="rId24"/>
    <p:sldId id="420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2" r:id="rId60"/>
    <p:sldId id="413" r:id="rId61"/>
    <p:sldId id="414" r:id="rId62"/>
    <p:sldId id="415" r:id="rId63"/>
    <p:sldId id="416" r:id="rId64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7C8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3" autoAdjust="0"/>
    <p:restoredTop sz="87804" autoAdjust="0"/>
  </p:normalViewPr>
  <p:slideViewPr>
    <p:cSldViewPr>
      <p:cViewPr varScale="1">
        <p:scale>
          <a:sx n="166" d="100"/>
          <a:sy n="166" d="100"/>
        </p:scale>
        <p:origin x="23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3/10/25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147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3/10/25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751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D50FA-DC98-4A40-8977-35A12326E215}" type="slidenum">
              <a:rPr lang="en-US"/>
              <a:pPr/>
              <a:t>15</a:t>
            </a:fld>
            <a:endParaRPr lang="en-US"/>
          </a:p>
        </p:txBody>
      </p:sp>
      <p:sp>
        <p:nvSpPr>
          <p:cNvPr id="208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4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73CA6-670A-4E37-A63D-5C75E2DC23A5}" type="slidenum">
              <a:rPr lang="en-US"/>
              <a:pPr/>
              <a:t>16</a:t>
            </a:fld>
            <a:endParaRPr lang="en-US"/>
          </a:p>
        </p:txBody>
      </p:sp>
      <p:sp>
        <p:nvSpPr>
          <p:cNvPr id="205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98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D186EF-6E22-4EC3-A14F-DB4F4B22125A}" type="slidenum">
              <a:rPr lang="en-US"/>
              <a:pPr/>
              <a:t>17</a:t>
            </a:fld>
            <a:endParaRPr lang="en-US"/>
          </a:p>
        </p:txBody>
      </p:sp>
      <p:sp>
        <p:nvSpPr>
          <p:cNvPr id="206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CA7F58-B520-4BAC-B389-E9E393A224BC}" type="slidenum">
              <a:rPr lang="en-US"/>
              <a:pPr/>
              <a:t>18</a:t>
            </a:fld>
            <a:endParaRPr lang="en-US"/>
          </a:p>
        </p:txBody>
      </p:sp>
      <p:sp>
        <p:nvSpPr>
          <p:cNvPr id="210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0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C3A81-B9BC-4073-875B-28C4C28E28BA}" type="slidenum">
              <a:rPr lang="en-US"/>
              <a:pPr/>
              <a:t>19</a:t>
            </a:fld>
            <a:endParaRPr lang="en-US"/>
          </a:p>
        </p:txBody>
      </p:sp>
      <p:sp>
        <p:nvSpPr>
          <p:cNvPr id="210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63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CDCA9-3B5D-4A13-BC44-C9D90990169E}" type="slidenum">
              <a:rPr lang="en-US"/>
              <a:pPr/>
              <a:t>20</a:t>
            </a:fld>
            <a:endParaRPr lang="en-US"/>
          </a:p>
        </p:txBody>
      </p:sp>
      <p:sp>
        <p:nvSpPr>
          <p:cNvPr id="210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0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04EA9-D119-4A05-868B-821A75896BCB}" type="slidenum">
              <a:rPr lang="en-US"/>
              <a:pPr/>
              <a:t>21</a:t>
            </a:fld>
            <a:endParaRPr lang="en-US"/>
          </a:p>
        </p:txBody>
      </p:sp>
      <p:sp>
        <p:nvSpPr>
          <p:cNvPr id="210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0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46AA4-0643-4495-843B-D1F9F1AD0B26}" type="slidenum">
              <a:rPr lang="en-US"/>
              <a:pPr/>
              <a:t>22</a:t>
            </a:fld>
            <a:endParaRPr lang="en-US"/>
          </a:p>
        </p:txBody>
      </p:sp>
      <p:sp>
        <p:nvSpPr>
          <p:cNvPr id="20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9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8894D-1BFB-4135-87A1-CF2700E830F4}" type="slidenum">
              <a:rPr lang="en-US"/>
              <a:pPr/>
              <a:t>25</a:t>
            </a:fld>
            <a:endParaRPr lang="en-US"/>
          </a:p>
        </p:txBody>
      </p:sp>
      <p:sp>
        <p:nvSpPr>
          <p:cNvPr id="206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55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48779-852E-4847-976D-DF6FD2DC8EFB}" type="slidenum">
              <a:rPr lang="en-US"/>
              <a:pPr/>
              <a:t>26</a:t>
            </a:fld>
            <a:endParaRPr lang="en-US"/>
          </a:p>
        </p:txBody>
      </p:sp>
      <p:sp>
        <p:nvSpPr>
          <p:cNvPr id="209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6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73794-A540-442F-AAE8-AC7598678D2B}" type="slidenum">
              <a:rPr lang="en-US"/>
              <a:pPr/>
              <a:t>2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B7EC5-EFD2-4DE8-8ED5-724CED0CC9D3}" type="slidenum">
              <a:rPr lang="en-US"/>
              <a:pPr/>
              <a:t>27</a:t>
            </a:fld>
            <a:endParaRPr lang="en-US"/>
          </a:p>
        </p:txBody>
      </p:sp>
      <p:sp>
        <p:nvSpPr>
          <p:cNvPr id="197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1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497F8-8D8C-4BA0-AE9A-05B87B98B7D7}" type="slidenum">
              <a:rPr lang="en-US"/>
              <a:pPr/>
              <a:t>28</a:t>
            </a:fld>
            <a:endParaRPr lang="en-US"/>
          </a:p>
        </p:txBody>
      </p:sp>
      <p:sp>
        <p:nvSpPr>
          <p:cNvPr id="197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9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026557-2B4D-407B-B9E7-DD596D6586D5}" type="slidenum">
              <a:rPr lang="en-US"/>
              <a:pPr/>
              <a:t>29</a:t>
            </a:fld>
            <a:endParaRPr lang="en-US"/>
          </a:p>
        </p:txBody>
      </p:sp>
      <p:sp>
        <p:nvSpPr>
          <p:cNvPr id="197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13273-6281-48D0-8741-73EB4742BD3E}" type="slidenum">
              <a:rPr lang="en-US"/>
              <a:pPr/>
              <a:t>30</a:t>
            </a:fld>
            <a:endParaRPr lang="en-US"/>
          </a:p>
        </p:txBody>
      </p:sp>
      <p:sp>
        <p:nvSpPr>
          <p:cNvPr id="198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38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52F83-5EE8-4C58-AC64-0074BB8C169A}" type="slidenum">
              <a:rPr lang="en-US"/>
              <a:pPr/>
              <a:t>31</a:t>
            </a:fld>
            <a:endParaRPr lang="en-US"/>
          </a:p>
        </p:txBody>
      </p:sp>
      <p:sp>
        <p:nvSpPr>
          <p:cNvPr id="209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07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BB3EF-718F-4F5C-8418-DE24CA9A47BA}" type="slidenum">
              <a:rPr lang="en-US"/>
              <a:pPr/>
              <a:t>32</a:t>
            </a:fld>
            <a:endParaRPr lang="en-US"/>
          </a:p>
        </p:txBody>
      </p:sp>
      <p:sp>
        <p:nvSpPr>
          <p:cNvPr id="198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8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74F4DB-5EAE-4694-81C8-8970AE41FA27}" type="slidenum">
              <a:rPr lang="en-US"/>
              <a:pPr/>
              <a:t>33</a:t>
            </a:fld>
            <a:endParaRPr lang="en-US"/>
          </a:p>
        </p:txBody>
      </p:sp>
      <p:sp>
        <p:nvSpPr>
          <p:cNvPr id="198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82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59190-8931-44EB-ACB4-9E7B66CA2C89}" type="slidenum">
              <a:rPr lang="en-US"/>
              <a:pPr/>
              <a:t>34</a:t>
            </a:fld>
            <a:endParaRPr lang="en-US"/>
          </a:p>
        </p:txBody>
      </p:sp>
      <p:sp>
        <p:nvSpPr>
          <p:cNvPr id="198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0E93A-0BF5-43C3-9E18-FCF1BA9ED4D8}" type="slidenum">
              <a:rPr lang="en-US"/>
              <a:pPr/>
              <a:t>35</a:t>
            </a:fld>
            <a:endParaRPr lang="en-US"/>
          </a:p>
        </p:txBody>
      </p:sp>
      <p:sp>
        <p:nvSpPr>
          <p:cNvPr id="199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69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E48E33-FB58-4CFA-AE14-E78971528BC5}" type="slidenum">
              <a:rPr lang="en-US"/>
              <a:pPr/>
              <a:t>36</a:t>
            </a:fld>
            <a:endParaRPr lang="en-US"/>
          </a:p>
        </p:txBody>
      </p:sp>
      <p:sp>
        <p:nvSpPr>
          <p:cNvPr id="199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5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3235D3-7B32-4A5C-A7DB-F35F7A3DC2A9}" type="slidenum">
              <a:rPr lang="en-US"/>
              <a:pPr/>
              <a:t>7</a:t>
            </a:fld>
            <a:endParaRPr lang="en-US"/>
          </a:p>
        </p:txBody>
      </p:sp>
      <p:sp>
        <p:nvSpPr>
          <p:cNvPr id="207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8BC8B-7951-4528-86EA-BA780B255676}" type="slidenum">
              <a:rPr lang="en-US"/>
              <a:pPr/>
              <a:t>37</a:t>
            </a:fld>
            <a:endParaRPr lang="en-US"/>
          </a:p>
        </p:txBody>
      </p:sp>
      <p:sp>
        <p:nvSpPr>
          <p:cNvPr id="199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25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FFACC-507F-4567-AE48-1BB73C0DDF43}" type="slidenum">
              <a:rPr lang="en-US"/>
              <a:pPr/>
              <a:t>38</a:t>
            </a:fld>
            <a:endParaRPr lang="en-US"/>
          </a:p>
        </p:txBody>
      </p:sp>
      <p:sp>
        <p:nvSpPr>
          <p:cNvPr id="199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17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753FC-EA9B-4D2D-BD6A-A2E082322CEE}" type="slidenum">
              <a:rPr lang="en-US"/>
              <a:pPr/>
              <a:t>39</a:t>
            </a:fld>
            <a:endParaRPr lang="en-US"/>
          </a:p>
        </p:txBody>
      </p:sp>
      <p:sp>
        <p:nvSpPr>
          <p:cNvPr id="199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28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07CFA-6828-4752-BE22-E2DB0A82A644}" type="slidenum">
              <a:rPr lang="en-US"/>
              <a:pPr/>
              <a:t>40</a:t>
            </a:fld>
            <a:endParaRPr lang="en-US"/>
          </a:p>
        </p:txBody>
      </p:sp>
      <p:sp>
        <p:nvSpPr>
          <p:cNvPr id="200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BCC9-EA2B-4AD3-A0CA-70BAD921D69A}" type="slidenum">
              <a:rPr lang="en-US"/>
              <a:pPr/>
              <a:t>41</a:t>
            </a:fld>
            <a:endParaRPr lang="en-US"/>
          </a:p>
        </p:txBody>
      </p:sp>
      <p:sp>
        <p:nvSpPr>
          <p:cNvPr id="200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47ED20-9A0D-41CA-ACEF-6A02314D85EC}" type="slidenum">
              <a:rPr lang="en-US"/>
              <a:pPr/>
              <a:t>42</a:t>
            </a:fld>
            <a:endParaRPr lang="en-US"/>
          </a:p>
        </p:txBody>
      </p:sp>
      <p:sp>
        <p:nvSpPr>
          <p:cNvPr id="200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5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A5B83-7494-48C3-B067-69D51733C611}" type="slidenum">
              <a:rPr lang="en-US"/>
              <a:pPr/>
              <a:t>43</a:t>
            </a:fld>
            <a:endParaRPr lang="en-US"/>
          </a:p>
        </p:txBody>
      </p:sp>
      <p:sp>
        <p:nvSpPr>
          <p:cNvPr id="209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2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4CD66-8840-4B17-9939-752F2B86F73D}" type="slidenum">
              <a:rPr lang="en-US"/>
              <a:pPr/>
              <a:t>44</a:t>
            </a:fld>
            <a:endParaRPr lang="en-US"/>
          </a:p>
        </p:txBody>
      </p:sp>
      <p:sp>
        <p:nvSpPr>
          <p:cNvPr id="200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701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3D8EE-2A65-46BC-83FB-59FBF3BFB64F}" type="slidenum">
              <a:rPr lang="en-US"/>
              <a:pPr/>
              <a:t>45</a:t>
            </a:fld>
            <a:endParaRPr lang="en-US"/>
          </a:p>
        </p:txBody>
      </p:sp>
      <p:sp>
        <p:nvSpPr>
          <p:cNvPr id="201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45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9B916-B6A2-40C5-BE7E-083CC5493523}" type="slidenum">
              <a:rPr lang="en-US"/>
              <a:pPr/>
              <a:t>46</a:t>
            </a:fld>
            <a:endParaRPr lang="en-US"/>
          </a:p>
        </p:txBody>
      </p:sp>
      <p:sp>
        <p:nvSpPr>
          <p:cNvPr id="201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43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82E28-9499-4203-8508-125DB0232753}" type="slidenum">
              <a:rPr lang="en-US"/>
              <a:pPr/>
              <a:t>9</a:t>
            </a:fld>
            <a:endParaRPr lang="en-US"/>
          </a:p>
        </p:txBody>
      </p:sp>
      <p:sp>
        <p:nvSpPr>
          <p:cNvPr id="205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355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8F2E8-E654-4456-B2C7-03A684E582F5}" type="slidenum">
              <a:rPr lang="en-US"/>
              <a:pPr/>
              <a:t>47</a:t>
            </a:fld>
            <a:endParaRPr lang="en-US"/>
          </a:p>
        </p:txBody>
      </p:sp>
      <p:sp>
        <p:nvSpPr>
          <p:cNvPr id="201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79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E33C3-4F87-4176-93FB-62B0831BAC5B}" type="slidenum">
              <a:rPr lang="en-US"/>
              <a:pPr/>
              <a:t>48</a:t>
            </a:fld>
            <a:endParaRPr lang="en-US"/>
          </a:p>
        </p:txBody>
      </p:sp>
      <p:sp>
        <p:nvSpPr>
          <p:cNvPr id="201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4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A1870-5D00-432C-A581-86894298F708}" type="slidenum">
              <a:rPr lang="en-US"/>
              <a:pPr/>
              <a:t>49</a:t>
            </a:fld>
            <a:endParaRPr lang="en-US"/>
          </a:p>
        </p:txBody>
      </p:sp>
      <p:sp>
        <p:nvSpPr>
          <p:cNvPr id="201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934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2324E-1651-42C3-8439-F273F8AE2BC5}" type="slidenum">
              <a:rPr lang="en-US"/>
              <a:pPr/>
              <a:t>50</a:t>
            </a:fld>
            <a:endParaRPr lang="en-US"/>
          </a:p>
        </p:txBody>
      </p:sp>
      <p:sp>
        <p:nvSpPr>
          <p:cNvPr id="202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59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6413D-31C8-40BD-8C3C-1B1BA31AA105}" type="slidenum">
              <a:rPr lang="en-US"/>
              <a:pPr/>
              <a:t>51</a:t>
            </a:fld>
            <a:endParaRPr lang="en-US"/>
          </a:p>
        </p:txBody>
      </p:sp>
      <p:sp>
        <p:nvSpPr>
          <p:cNvPr id="202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5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0A593-8D37-4E6E-95B1-31DFEAFCE863}" type="slidenum">
              <a:rPr lang="en-US"/>
              <a:pPr/>
              <a:t>52</a:t>
            </a:fld>
            <a:endParaRPr lang="en-US"/>
          </a:p>
        </p:txBody>
      </p:sp>
      <p:sp>
        <p:nvSpPr>
          <p:cNvPr id="202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99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1C78F-A151-4E23-AEF3-D067685C04AB}" type="slidenum">
              <a:rPr lang="en-US"/>
              <a:pPr/>
              <a:t>53</a:t>
            </a:fld>
            <a:endParaRPr lang="en-US"/>
          </a:p>
        </p:txBody>
      </p:sp>
      <p:sp>
        <p:nvSpPr>
          <p:cNvPr id="202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629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2B9F2-959D-431B-8E2E-3918AB74864B}" type="slidenum">
              <a:rPr lang="en-US"/>
              <a:pPr/>
              <a:t>54</a:t>
            </a:fld>
            <a:endParaRPr lang="en-US"/>
          </a:p>
        </p:txBody>
      </p:sp>
      <p:sp>
        <p:nvSpPr>
          <p:cNvPr id="202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709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6CF7C-9568-4ED1-BACE-80C7ECBB9DD0}" type="slidenum">
              <a:rPr lang="en-US"/>
              <a:pPr/>
              <a:t>55</a:t>
            </a:fld>
            <a:endParaRPr lang="en-US"/>
          </a:p>
        </p:txBody>
      </p:sp>
      <p:sp>
        <p:nvSpPr>
          <p:cNvPr id="203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652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F60734-6FAB-4050-B627-B450EC14C96F}" type="slidenum">
              <a:rPr lang="en-US"/>
              <a:pPr/>
              <a:t>56</a:t>
            </a:fld>
            <a:endParaRPr lang="en-US"/>
          </a:p>
        </p:txBody>
      </p:sp>
      <p:sp>
        <p:nvSpPr>
          <p:cNvPr id="203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4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48298-1281-4374-95FD-C44A9E38FB15}" type="slidenum">
              <a:rPr lang="en-US"/>
              <a:pPr/>
              <a:t>10</a:t>
            </a:fld>
            <a:endParaRPr lang="en-US"/>
          </a:p>
        </p:txBody>
      </p:sp>
      <p:sp>
        <p:nvSpPr>
          <p:cNvPr id="205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624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9C5E1F-69B5-42D2-811A-50043DA84F20}" type="slidenum">
              <a:rPr lang="en-US"/>
              <a:pPr/>
              <a:t>57</a:t>
            </a:fld>
            <a:endParaRPr lang="en-US"/>
          </a:p>
        </p:txBody>
      </p:sp>
      <p:sp>
        <p:nvSpPr>
          <p:cNvPr id="209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496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4C68C-4474-4F91-9348-601BE7F655FE}" type="slidenum">
              <a:rPr lang="en-US"/>
              <a:pPr/>
              <a:t>58</a:t>
            </a:fld>
            <a:endParaRPr lang="en-US"/>
          </a:p>
        </p:txBody>
      </p:sp>
      <p:sp>
        <p:nvSpPr>
          <p:cNvPr id="203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566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635EC-2DB3-493D-9E09-1056F1C918CC}" type="slidenum">
              <a:rPr lang="en-US"/>
              <a:pPr/>
              <a:t>59</a:t>
            </a:fld>
            <a:endParaRPr lang="en-US"/>
          </a:p>
        </p:txBody>
      </p:sp>
      <p:sp>
        <p:nvSpPr>
          <p:cNvPr id="203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282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C5A3-6857-46F0-A3E9-01837D11421A}" type="slidenum">
              <a:rPr lang="en-US"/>
              <a:pPr/>
              <a:t>60</a:t>
            </a:fld>
            <a:endParaRPr lang="en-US"/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518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88429-CE20-4483-B53A-FC1988F0FA2B}" type="slidenum">
              <a:rPr lang="en-US"/>
              <a:pPr/>
              <a:t>61</a:t>
            </a:fld>
            <a:endParaRPr lang="en-US"/>
          </a:p>
        </p:txBody>
      </p:sp>
      <p:sp>
        <p:nvSpPr>
          <p:cNvPr id="204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790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EE832-28B6-4452-AB1C-D43149EEE6AD}" type="slidenum">
              <a:rPr lang="en-US"/>
              <a:pPr/>
              <a:t>62</a:t>
            </a:fld>
            <a:endParaRPr lang="en-US"/>
          </a:p>
        </p:txBody>
      </p:sp>
      <p:sp>
        <p:nvSpPr>
          <p:cNvPr id="204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91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F59BA-D83E-45E9-BA68-1E59CD889AAE}" type="slidenum">
              <a:rPr lang="en-US"/>
              <a:pPr/>
              <a:t>63</a:t>
            </a:fld>
            <a:endParaRPr lang="en-US"/>
          </a:p>
        </p:txBody>
      </p:sp>
      <p:sp>
        <p:nvSpPr>
          <p:cNvPr id="204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11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37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12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27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82134-AE29-4F7C-A5AE-535BCA0FA24D}" type="slidenum">
              <a:rPr lang="en-US"/>
              <a:pPr/>
              <a:t>13</a:t>
            </a:fld>
            <a:endParaRPr lang="en-US"/>
          </a:p>
        </p:txBody>
      </p:sp>
      <p:sp>
        <p:nvSpPr>
          <p:cNvPr id="205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6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1B6A-8234-4C59-AD29-0BCBFD127FE8}" type="slidenum">
              <a:rPr lang="en-US"/>
              <a:pPr/>
              <a:t>14</a:t>
            </a:fld>
            <a:endParaRPr lang="en-US"/>
          </a:p>
        </p:txBody>
      </p:sp>
      <p:sp>
        <p:nvSpPr>
          <p:cNvPr id="207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3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  <a:ln>
            <a:noFill/>
          </a:ln>
        </p:spPr>
        <p:txBody>
          <a:bodyPr vert="horz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6"/>
                </a:solidFill>
                <a:effectLst/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 lIns="0" rIns="18288">
            <a:normAutofit/>
          </a:bodyPr>
          <a:lstStyle>
            <a:lvl1pPr marL="0" marR="45719" indent="0" algn="l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Optima" panose="02000503060000020004" pitchFamily="2" charset="0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33400" y="3581400"/>
            <a:ext cx="1088408" cy="1828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sp>
        <p:nvSpPr>
          <p:cNvPr id="2" name="Title 8">
            <a:extLst>
              <a:ext uri="{FF2B5EF4-FFF2-40B4-BE49-F238E27FC236}">
                <a16:creationId xmlns:a16="http://schemas.microsoft.com/office/drawing/2014/main" id="{B9812787-C815-1FEE-D067-3B9ACAE91D11}"/>
              </a:ext>
            </a:extLst>
          </p:cNvPr>
          <p:cNvSpPr txBox="1">
            <a:spLocks/>
          </p:cNvSpPr>
          <p:nvPr userDrawn="1"/>
        </p:nvSpPr>
        <p:spPr>
          <a:xfrm>
            <a:off x="503767" y="228600"/>
            <a:ext cx="8153400" cy="438613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+mj-cs"/>
              </a:rPr>
              <a:t>CSC 458/2209 – Computer Networking Systems</a:t>
            </a:r>
            <a:endParaRPr lang="en-US" sz="24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Toronto – Winter 2025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3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Date Placeholder 19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8" name="Date Placeholder 17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41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17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3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7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5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US" dirty="0"/>
              <a:t>Handout # 20: </a:t>
            </a:r>
            <a:br>
              <a:rPr lang="en-US" dirty="0"/>
            </a:br>
            <a:r>
              <a:rPr lang="en-US" dirty="0"/>
              <a:t>Queueing Mechanisms; Middleboxes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>
            <a:normAutofit/>
          </a:bodyPr>
          <a:lstStyle/>
          <a:p>
            <a:r>
              <a:rPr lang="en-US" dirty="0"/>
              <a:t>Professor Yashar Ganjali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Toronto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ganjali7@cs.toronto.edu</a:t>
            </a:r>
            <a:endParaRPr lang="en-US" dirty="0"/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Slow Feedback from Drop Tail</a:t>
            </a:r>
          </a:p>
        </p:txBody>
      </p:sp>
      <p:sp>
        <p:nvSpPr>
          <p:cNvPr id="205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Feedback comes when buffer is completely full</a:t>
            </a:r>
          </a:p>
          <a:p>
            <a:pPr lvl="1"/>
            <a:r>
              <a:rPr lang="en-US"/>
              <a:t>… even though the buffer has been filling for a while</a:t>
            </a:r>
          </a:p>
          <a:p>
            <a:r>
              <a:rPr lang="en-US"/>
              <a:t>Plus, the filling buffer is increasing RTT</a:t>
            </a:r>
          </a:p>
          <a:p>
            <a:pPr lvl="1"/>
            <a:r>
              <a:rPr lang="en-US"/>
              <a:t>… and the variance in the RTT</a:t>
            </a:r>
          </a:p>
          <a:p>
            <a:r>
              <a:rPr lang="en-US"/>
              <a:t>Might be better to give early feedback</a:t>
            </a:r>
          </a:p>
          <a:p>
            <a:pPr lvl="1"/>
            <a:r>
              <a:rPr lang="en-US"/>
              <a:t>Get one or two flows to slow down, not all of them</a:t>
            </a:r>
          </a:p>
          <a:p>
            <a:pPr lvl="1"/>
            <a:r>
              <a:rPr lang="en-US"/>
              <a:t>Get these flows to slow down before it is too late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514919-DE4A-408D-9F37-A7FC4361268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66950" y="4876800"/>
            <a:ext cx="4148138" cy="1344613"/>
            <a:chOff x="1550" y="2813"/>
            <a:chExt cx="3096" cy="135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2053126" name="Rectangle 6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7" name="Freeform 7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5" y="0"/>
                  </a:cxn>
                  <a:cxn ang="0">
                    <a:pos x="855" y="390"/>
                  </a:cxn>
                  <a:cxn ang="0">
                    <a:pos x="45" y="390"/>
                  </a:cxn>
                </a:cxnLst>
                <a:rect l="0" t="0" r="r" b="b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8" name="Line 8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9" name="Line 9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0" name="Line 10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1" name="Line 11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2" name="Line 12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3" name="Line 13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4" name="Line 14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5" name="Line 15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6" name="Line 16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3137" name="Freeform 17"/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38" name="Freeform 18"/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39" name="Line 19"/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40" name="Line 20"/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11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915906" name="Rectangle 2"/>
          <p:cNvSpPr>
            <a:spLocks noChangeArrowheads="1"/>
          </p:cNvSpPr>
          <p:nvPr/>
        </p:nvSpPr>
        <p:spPr bwMode="auto">
          <a:xfrm>
            <a:off x="3200400" y="1143000"/>
            <a:ext cx="5715000" cy="129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Rule for adjusting </a:t>
            </a:r>
            <a:r>
              <a:rPr lang="en-US" sz="2800" dirty="0">
                <a:solidFill>
                  <a:srgbClr val="F60000"/>
                </a:solidFill>
                <a:latin typeface="Calibri" pitchFamily="34" charset="0"/>
              </a:rPr>
              <a:t>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 dirty="0">
                <a:latin typeface="Calibri" pitchFamily="34" charset="0"/>
              </a:rPr>
              <a:t>If an ACK is received:	W ← W+1/W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 dirty="0">
                <a:latin typeface="Calibri" pitchFamily="34" charset="0"/>
              </a:rPr>
              <a:t>If a packet is lost:		W ← W/2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sp>
        <p:nvSpPr>
          <p:cNvPr id="1915908" name="Text Box 4"/>
          <p:cNvSpPr txBox="1">
            <a:spLocks noChangeArrowheads="1"/>
          </p:cNvSpPr>
          <p:nvPr/>
        </p:nvSpPr>
        <p:spPr bwMode="auto">
          <a:xfrm>
            <a:off x="811213" y="1447800"/>
            <a:ext cx="2236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Only 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W</a:t>
            </a: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packets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may be outstanding</a:t>
            </a:r>
          </a:p>
        </p:txBody>
      </p:sp>
      <p:sp>
        <p:nvSpPr>
          <p:cNvPr id="1915909" name="Line 5"/>
          <p:cNvSpPr>
            <a:spLocks noChangeShapeType="1"/>
          </p:cNvSpPr>
          <p:nvPr/>
        </p:nvSpPr>
        <p:spPr bwMode="auto">
          <a:xfrm>
            <a:off x="1905000" y="22352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23" name="ShockwaveFlash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54300"/>
            <a:ext cx="7391400" cy="336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pic>
        <p:nvPicPr>
          <p:cNvPr id="2" name="TC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066800"/>
            <a:ext cx="78486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02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Early Detection (RED)</a:t>
            </a:r>
          </a:p>
        </p:txBody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idea of RED</a:t>
            </a:r>
          </a:p>
          <a:p>
            <a:pPr lvl="1"/>
            <a:r>
              <a:rPr lang="en-US"/>
              <a:t>Router notices that the queue is getting backlogged</a:t>
            </a:r>
          </a:p>
          <a:p>
            <a:pPr lvl="1"/>
            <a:r>
              <a:rPr lang="en-US"/>
              <a:t>… and randomly drops packets to signal congestion</a:t>
            </a:r>
          </a:p>
          <a:p>
            <a:r>
              <a:rPr lang="en-US"/>
              <a:t>Packet drop probability</a:t>
            </a:r>
          </a:p>
          <a:p>
            <a:pPr lvl="1"/>
            <a:r>
              <a:rPr lang="en-US"/>
              <a:t>Drop probability increases as queue length increases</a:t>
            </a:r>
          </a:p>
          <a:p>
            <a:pPr lvl="1"/>
            <a:r>
              <a:rPr lang="en-US"/>
              <a:t>If buffer is below some level, don’t drop anything</a:t>
            </a:r>
          </a:p>
          <a:p>
            <a:pPr lvl="1"/>
            <a:r>
              <a:rPr lang="en-US"/>
              <a:t>… otherwise, set drop probability as function of queue</a:t>
            </a:r>
          </a:p>
          <a:p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1EACBC-2AFB-467B-BFB4-7CEEEDFC71D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055172" name="Freeform 4"/>
          <p:cNvSpPr>
            <a:spLocks/>
          </p:cNvSpPr>
          <p:nvPr/>
        </p:nvSpPr>
        <p:spPr bwMode="auto">
          <a:xfrm>
            <a:off x="3300413" y="5260975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3" name="Freeform 5"/>
          <p:cNvSpPr>
            <a:spLocks/>
          </p:cNvSpPr>
          <p:nvPr/>
        </p:nvSpPr>
        <p:spPr bwMode="auto">
          <a:xfrm>
            <a:off x="3300413" y="5032375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4" name="Line 6"/>
          <p:cNvSpPr>
            <a:spLocks noChangeShapeType="1"/>
          </p:cNvSpPr>
          <p:nvPr/>
        </p:nvSpPr>
        <p:spPr bwMode="auto">
          <a:xfrm>
            <a:off x="3148013" y="5718175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5" name="Line 7"/>
          <p:cNvSpPr>
            <a:spLocks noChangeShapeType="1"/>
          </p:cNvSpPr>
          <p:nvPr/>
        </p:nvSpPr>
        <p:spPr bwMode="auto">
          <a:xfrm>
            <a:off x="3148013" y="5260975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6" name="Text Box 8"/>
          <p:cNvSpPr txBox="1">
            <a:spLocks noChangeArrowheads="1"/>
          </p:cNvSpPr>
          <p:nvPr/>
        </p:nvSpPr>
        <p:spPr bwMode="auto">
          <a:xfrm>
            <a:off x="3374298" y="6415088"/>
            <a:ext cx="2474780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andlee" panose="02000000000000000000" pitchFamily="2" charset="77"/>
              </a:rPr>
              <a:t>Average Queue Length</a:t>
            </a:r>
          </a:p>
        </p:txBody>
      </p:sp>
      <p:sp>
        <p:nvSpPr>
          <p:cNvPr id="2055177" name="Text Box 9"/>
          <p:cNvSpPr txBox="1">
            <a:spLocks noChangeArrowheads="1"/>
          </p:cNvSpPr>
          <p:nvPr/>
        </p:nvSpPr>
        <p:spPr bwMode="auto">
          <a:xfrm rot="-5400000">
            <a:off x="2193891" y="5530334"/>
            <a:ext cx="1287532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andlee" panose="02000000000000000000" pitchFamily="2" charset="77"/>
              </a:rPr>
              <a:t>Probability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Drop Probabilities</a:t>
            </a:r>
          </a:p>
        </p:txBody>
      </p:sp>
      <p:sp>
        <p:nvSpPr>
          <p:cNvPr id="2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3B11EB-6543-42FB-9542-EDF2FBB4D8A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78723" name="Rectangle 3"/>
          <p:cNvSpPr>
            <a:spLocks noChangeArrowheads="1"/>
          </p:cNvSpPr>
          <p:nvPr/>
        </p:nvSpPr>
        <p:spPr bwMode="auto">
          <a:xfrm>
            <a:off x="3429000" y="1447800"/>
            <a:ext cx="39624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4" name="Freeform 4"/>
          <p:cNvSpPr>
            <a:spLocks/>
          </p:cNvSpPr>
          <p:nvPr/>
        </p:nvSpPr>
        <p:spPr bwMode="auto">
          <a:xfrm flipH="1">
            <a:off x="4572000" y="1676400"/>
            <a:ext cx="25146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84" y="0"/>
              </a:cxn>
              <a:cxn ang="0">
                <a:pos x="1584" y="480"/>
              </a:cxn>
              <a:cxn ang="0">
                <a:pos x="0" y="480"/>
              </a:cxn>
            </a:cxnLst>
            <a:rect l="0" t="0" r="r" b="b"/>
            <a:pathLst>
              <a:path w="1584" h="480">
                <a:moveTo>
                  <a:pt x="0" y="0"/>
                </a:moveTo>
                <a:lnTo>
                  <a:pt x="1584" y="0"/>
                </a:lnTo>
                <a:lnTo>
                  <a:pt x="1584" y="480"/>
                </a:lnTo>
                <a:lnTo>
                  <a:pt x="0" y="48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5" name="Oval 5"/>
          <p:cNvSpPr>
            <a:spLocks noChangeArrowheads="1"/>
          </p:cNvSpPr>
          <p:nvPr/>
        </p:nvSpPr>
        <p:spPr bwMode="auto">
          <a:xfrm flipH="1">
            <a:off x="3505200" y="1676400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6" name="Line 6"/>
          <p:cNvSpPr>
            <a:spLocks noChangeShapeType="1"/>
          </p:cNvSpPr>
          <p:nvPr/>
        </p:nvSpPr>
        <p:spPr bwMode="auto">
          <a:xfrm flipH="1">
            <a:off x="70866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7" name="Line 7"/>
          <p:cNvSpPr>
            <a:spLocks noChangeShapeType="1"/>
          </p:cNvSpPr>
          <p:nvPr/>
        </p:nvSpPr>
        <p:spPr bwMode="auto">
          <a:xfrm flipH="1">
            <a:off x="22860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7467600" y="1609725"/>
            <a:ext cx="7216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Optima" panose="02000503060000020004" pitchFamily="2" charset="0"/>
              </a:rPr>
              <a:t>A(t)</a:t>
            </a:r>
          </a:p>
        </p:txBody>
      </p:sp>
      <p:sp>
        <p:nvSpPr>
          <p:cNvPr id="2078729" name="Text Box 9"/>
          <p:cNvSpPr txBox="1">
            <a:spLocks noChangeArrowheads="1"/>
          </p:cNvSpPr>
          <p:nvPr/>
        </p:nvSpPr>
        <p:spPr bwMode="auto">
          <a:xfrm>
            <a:off x="2514600" y="1609725"/>
            <a:ext cx="755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Optima" panose="02000503060000020004" pitchFamily="2" charset="0"/>
              </a:rPr>
              <a:t>D(t)</a:t>
            </a:r>
          </a:p>
        </p:txBody>
      </p:sp>
      <p:sp>
        <p:nvSpPr>
          <p:cNvPr id="2078730" name="Freeform 10"/>
          <p:cNvSpPr>
            <a:spLocks/>
          </p:cNvSpPr>
          <p:nvPr/>
        </p:nvSpPr>
        <p:spPr bwMode="auto">
          <a:xfrm>
            <a:off x="4572000" y="3124200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1" name="Line 11"/>
          <p:cNvSpPr>
            <a:spLocks noChangeShapeType="1"/>
          </p:cNvSpPr>
          <p:nvPr/>
        </p:nvSpPr>
        <p:spPr bwMode="auto">
          <a:xfrm>
            <a:off x="42672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2" name="Line 12"/>
          <p:cNvSpPr>
            <a:spLocks noChangeShapeType="1"/>
          </p:cNvSpPr>
          <p:nvPr/>
        </p:nvSpPr>
        <p:spPr bwMode="auto">
          <a:xfrm>
            <a:off x="52578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3" name="Line 13"/>
          <p:cNvSpPr>
            <a:spLocks noChangeShapeType="1"/>
          </p:cNvSpPr>
          <p:nvPr/>
        </p:nvSpPr>
        <p:spPr bwMode="auto">
          <a:xfrm>
            <a:off x="63246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4" name="Freeform 14"/>
          <p:cNvSpPr>
            <a:spLocks/>
          </p:cNvSpPr>
          <p:nvPr/>
        </p:nvSpPr>
        <p:spPr bwMode="auto">
          <a:xfrm>
            <a:off x="4572000" y="2895600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5" name="Line 15"/>
          <p:cNvSpPr>
            <a:spLocks noChangeShapeType="1"/>
          </p:cNvSpPr>
          <p:nvPr/>
        </p:nvSpPr>
        <p:spPr bwMode="auto">
          <a:xfrm>
            <a:off x="4419600" y="35814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6" name="Line 16"/>
          <p:cNvSpPr>
            <a:spLocks noChangeShapeType="1"/>
          </p:cNvSpPr>
          <p:nvPr/>
        </p:nvSpPr>
        <p:spPr bwMode="auto">
          <a:xfrm>
            <a:off x="4419600" y="31242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078737" name="Text Box 17"/>
          <p:cNvSpPr txBox="1">
            <a:spLocks noChangeArrowheads="1"/>
          </p:cNvSpPr>
          <p:nvPr/>
        </p:nvSpPr>
        <p:spPr bwMode="auto">
          <a:xfrm>
            <a:off x="3662363" y="3336925"/>
            <a:ext cx="7825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latin typeface="Optima" panose="02000503060000020004" pitchFamily="2" charset="0"/>
              </a:rPr>
              <a:t>maxP</a:t>
            </a:r>
            <a:endParaRPr lang="en-US" sz="2000" i="1" dirty="0">
              <a:latin typeface="Optima" panose="02000503060000020004" pitchFamily="2" charset="0"/>
            </a:endParaRPr>
          </a:p>
        </p:txBody>
      </p:sp>
      <p:sp>
        <p:nvSpPr>
          <p:cNvPr id="2078738" name="Text Box 18"/>
          <p:cNvSpPr txBox="1">
            <a:spLocks noChangeArrowheads="1"/>
          </p:cNvSpPr>
          <p:nvPr/>
        </p:nvSpPr>
        <p:spPr bwMode="auto">
          <a:xfrm>
            <a:off x="4108450" y="2901950"/>
            <a:ext cx="327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Optima" panose="02000503060000020004" pitchFamily="2" charset="0"/>
              </a:rPr>
              <a:t>1</a:t>
            </a:r>
          </a:p>
        </p:txBody>
      </p:sp>
      <p:sp>
        <p:nvSpPr>
          <p:cNvPr id="2078739" name="Text Box 19"/>
          <p:cNvSpPr txBox="1">
            <a:spLocks noChangeArrowheads="1"/>
          </p:cNvSpPr>
          <p:nvPr/>
        </p:nvSpPr>
        <p:spPr bwMode="auto">
          <a:xfrm>
            <a:off x="4876800" y="4044950"/>
            <a:ext cx="8768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Optima" panose="02000503060000020004" pitchFamily="2" charset="0"/>
              </a:rPr>
              <a:t>minTh</a:t>
            </a:r>
          </a:p>
        </p:txBody>
      </p:sp>
      <p:sp>
        <p:nvSpPr>
          <p:cNvPr id="2078740" name="Text Box 20"/>
          <p:cNvSpPr txBox="1">
            <a:spLocks noChangeArrowheads="1"/>
          </p:cNvSpPr>
          <p:nvPr/>
        </p:nvSpPr>
        <p:spPr bwMode="auto">
          <a:xfrm>
            <a:off x="5943600" y="4044950"/>
            <a:ext cx="913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Optima" panose="02000503060000020004" pitchFamily="2" charset="0"/>
              </a:rPr>
              <a:t>maxTh</a:t>
            </a:r>
          </a:p>
        </p:txBody>
      </p:sp>
      <p:sp>
        <p:nvSpPr>
          <p:cNvPr id="2078741" name="Text Box 21"/>
          <p:cNvSpPr txBox="1">
            <a:spLocks noChangeArrowheads="1"/>
          </p:cNvSpPr>
          <p:nvPr/>
        </p:nvSpPr>
        <p:spPr bwMode="auto">
          <a:xfrm>
            <a:off x="7162800" y="3810000"/>
            <a:ext cx="983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Optima" panose="02000503060000020004" pitchFamily="2" charset="0"/>
              </a:rPr>
              <a:t>AvgLen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52400" y="3352800"/>
            <a:ext cx="3429000" cy="2209800"/>
            <a:chOff x="48" y="2304"/>
            <a:chExt cx="2160" cy="1392"/>
          </a:xfrm>
        </p:grpSpPr>
        <p:sp>
          <p:nvSpPr>
            <p:cNvPr id="2078743" name="AutoShape 23"/>
            <p:cNvSpPr>
              <a:spLocks noChangeArrowheads="1"/>
            </p:cNvSpPr>
            <p:nvPr/>
          </p:nvSpPr>
          <p:spPr bwMode="auto">
            <a:xfrm>
              <a:off x="48" y="2304"/>
              <a:ext cx="2160" cy="1392"/>
            </a:xfrm>
            <a:prstGeom prst="wedgeRoundRectCallout">
              <a:avLst>
                <a:gd name="adj1" fmla="val 107083"/>
                <a:gd name="adj2" fmla="val -2730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/>
              <a:endParaRPr lang="en-US" sz="2400">
                <a:latin typeface="Handlee" panose="02000000000000000000" pitchFamily="2" charset="77"/>
              </a:endParaRPr>
            </a:p>
          </p:txBody>
        </p:sp>
        <p:graphicFrame>
          <p:nvGraphicFramePr>
            <p:cNvPr id="2078744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0421560"/>
                </p:ext>
              </p:extLst>
            </p:nvPr>
          </p:nvGraphicFramePr>
          <p:xfrm>
            <a:off x="120" y="2476"/>
            <a:ext cx="2019" cy="1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349110" imgH="1155264" progId="">
                    <p:embed/>
                  </p:oleObj>
                </mc:Choice>
                <mc:Fallback>
                  <p:oleObj name="Equation" r:id="rId3" imgW="2349110" imgH="1155264" progId="">
                    <p:embed/>
                    <p:pic>
                      <p:nvPicPr>
                        <p:cNvPr id="207874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" y="2476"/>
                          <a:ext cx="2019" cy="1049"/>
                        </a:xfrm>
                        <a:prstGeom prst="rect">
                          <a:avLst/>
                        </a:prstGeom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7874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319218"/>
              </p:ext>
            </p:extLst>
          </p:nvPr>
        </p:nvGraphicFramePr>
        <p:xfrm>
          <a:off x="3745362" y="4737042"/>
          <a:ext cx="5310187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42711" imgH="914400" progId="">
                  <p:embed/>
                </p:oleObj>
              </mc:Choice>
              <mc:Fallback>
                <p:oleObj name="Equation" r:id="rId5" imgW="4342711" imgH="914400" progId="">
                  <p:embed/>
                  <p:pic>
                    <p:nvPicPr>
                      <p:cNvPr id="207874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362" y="4737042"/>
                        <a:ext cx="5310187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A67AB4-8E04-6160-BAA1-FB113410C61B}"/>
              </a:ext>
            </a:extLst>
          </p:cNvPr>
          <p:cNvSpPr txBox="1"/>
          <p:nvPr/>
        </p:nvSpPr>
        <p:spPr>
          <a:xfrm>
            <a:off x="813493" y="605155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Need to cap by 1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86EEA681-775C-3611-9DDC-E3AE157F729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11447" y="5496098"/>
            <a:ext cx="793752" cy="317155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Average Queue Length</a:t>
            </a:r>
          </a:p>
        </p:txBody>
      </p:sp>
      <p:sp>
        <p:nvSpPr>
          <p:cNvPr id="20807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probability is increased as the average queue length increases. </a:t>
            </a:r>
          </a:p>
          <a:p>
            <a:r>
              <a:rPr lang="en-US"/>
              <a:t>(Geometric) moving average of the queue length is used so as to detect long term congestion, yet allow short term bursts to arrive.</a:t>
            </a:r>
          </a:p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DD125B-0735-45D3-BDC8-E0408EC53D5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80770" name="Rectangle 2"/>
          <p:cNvSpPr>
            <a:spLocks noChangeArrowheads="1"/>
          </p:cNvSpPr>
          <p:nvPr/>
        </p:nvSpPr>
        <p:spPr bwMode="auto">
          <a:xfrm>
            <a:off x="2209800" y="3657600"/>
            <a:ext cx="4724400" cy="121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80773" name="Object 5"/>
          <p:cNvGraphicFramePr>
            <a:graphicFrameLocks noChangeAspect="1"/>
          </p:cNvGraphicFramePr>
          <p:nvPr/>
        </p:nvGraphicFramePr>
        <p:xfrm>
          <a:off x="2452688" y="3810000"/>
          <a:ext cx="4238625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91941" imgH="660308" progId="">
                  <p:embed/>
                </p:oleObj>
              </mc:Choice>
              <mc:Fallback>
                <p:oleObj name="Equation" r:id="rId3" imgW="2691941" imgH="660308" progId="">
                  <p:embed/>
                  <p:pic>
                    <p:nvPicPr>
                      <p:cNvPr id="20807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3810000"/>
                        <a:ext cx="4238625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RED</a:t>
            </a:r>
          </a:p>
        </p:txBody>
      </p:sp>
      <p:sp>
        <p:nvSpPr>
          <p:cNvPr id="205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Drops packets before queue is full</a:t>
            </a:r>
          </a:p>
          <a:p>
            <a:pPr lvl="1"/>
            <a:r>
              <a:rPr lang="en-US"/>
              <a:t>In the hope of reducing the rates of some flows</a:t>
            </a:r>
          </a:p>
          <a:p>
            <a:r>
              <a:rPr lang="en-US"/>
              <a:t>Drops packet in proportion to each flow’s rate</a:t>
            </a:r>
          </a:p>
          <a:p>
            <a:pPr lvl="1"/>
            <a:r>
              <a:rPr lang="en-US"/>
              <a:t>High-rate flows have more packets</a:t>
            </a:r>
          </a:p>
          <a:p>
            <a:pPr lvl="1"/>
            <a:r>
              <a:rPr lang="en-US"/>
              <a:t>… and, hence, a higher chance of being selected</a:t>
            </a:r>
          </a:p>
          <a:p>
            <a:r>
              <a:rPr lang="en-US"/>
              <a:t>Drops are spaced out in time</a:t>
            </a:r>
          </a:p>
          <a:p>
            <a:pPr lvl="1"/>
            <a:r>
              <a:rPr lang="en-US"/>
              <a:t>Which should help desynchronize the TCP senders</a:t>
            </a:r>
          </a:p>
          <a:p>
            <a:r>
              <a:rPr lang="en-US"/>
              <a:t>Tolerant of burstiness in the traffic</a:t>
            </a:r>
          </a:p>
          <a:p>
            <a:pPr lvl="1"/>
            <a:r>
              <a:rPr lang="en-US"/>
              <a:t>By basing the decisions on average queue length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76205-FF5A-475C-9395-E3C462423EA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RED</a:t>
            </a:r>
          </a:p>
        </p:txBody>
      </p:sp>
      <p:sp>
        <p:nvSpPr>
          <p:cNvPr id="205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Hard to get the tunable parameters just right</a:t>
            </a:r>
          </a:p>
          <a:p>
            <a:pPr lvl="1"/>
            <a:r>
              <a:rPr lang="en-US"/>
              <a:t>How early to start dropping packets?</a:t>
            </a:r>
          </a:p>
          <a:p>
            <a:pPr lvl="1"/>
            <a:r>
              <a:rPr lang="en-US"/>
              <a:t>What slope for the increase in drop probability?</a:t>
            </a:r>
          </a:p>
          <a:p>
            <a:pPr lvl="1"/>
            <a:r>
              <a:rPr lang="en-US"/>
              <a:t>What time scale for averaging the queue length?</a:t>
            </a:r>
          </a:p>
          <a:p>
            <a:r>
              <a:rPr lang="en-US"/>
              <a:t>Sometimes RED helps but sometimes not</a:t>
            </a:r>
          </a:p>
          <a:p>
            <a:pPr lvl="1"/>
            <a:r>
              <a:rPr lang="en-US"/>
              <a:t>If the parameters aren’t set right, RED doesn’t help</a:t>
            </a:r>
          </a:p>
          <a:p>
            <a:pPr lvl="1"/>
            <a:r>
              <a:rPr lang="en-US"/>
              <a:t>And it is hard to know how to set the parameters</a:t>
            </a:r>
          </a:p>
          <a:p>
            <a:r>
              <a:rPr lang="en-US"/>
              <a:t>RED is implemented in practice</a:t>
            </a:r>
          </a:p>
          <a:p>
            <a:pPr lvl="1"/>
            <a:r>
              <a:rPr lang="en-US"/>
              <a:t>But, often not used due to the challenges of tuning right</a:t>
            </a:r>
          </a:p>
          <a:p>
            <a:r>
              <a:rPr lang="en-US"/>
              <a:t>Many variations</a:t>
            </a:r>
          </a:p>
          <a:p>
            <a:pPr lvl="1"/>
            <a:r>
              <a:rPr lang="en-US"/>
              <a:t>With cute names like “Blue” and “FRED”…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ECC705-DA94-43A8-AD60-735DBC9C32B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Synchronization of Sources</a:t>
            </a:r>
          </a:p>
        </p:txBody>
      </p:sp>
      <p:sp>
        <p:nvSpPr>
          <p:cNvPr id="5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D53969-CD0E-4E05-A626-DD5DC9CB979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100227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4191000"/>
            <a:ext cx="7239000" cy="838200"/>
            <a:chOff x="528" y="2064"/>
            <a:chExt cx="4560" cy="528"/>
          </a:xfrm>
        </p:grpSpPr>
        <p:sp>
          <p:nvSpPr>
            <p:cNvPr id="2100229" name="Freeform 5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30" name="Freeform 6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31" name="Freeform 7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32" name="Freeform 8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33" name="Freeform 9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</p:grpSp>
      <p:sp>
        <p:nvSpPr>
          <p:cNvPr id="2100234" name="Line 10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35" name="Line 11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36" name="Line 12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37" name="Text Box 13"/>
          <p:cNvSpPr txBox="1">
            <a:spLocks noChangeArrowheads="1"/>
          </p:cNvSpPr>
          <p:nvPr/>
        </p:nvSpPr>
        <p:spPr bwMode="auto">
          <a:xfrm>
            <a:off x="5029200" y="3052763"/>
            <a:ext cx="1366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Optima" panose="02000503060000020004" pitchFamily="2" charset="0"/>
              </a:rPr>
              <a:t>Source A</a:t>
            </a:r>
          </a:p>
        </p:txBody>
      </p:sp>
      <p:sp>
        <p:nvSpPr>
          <p:cNvPr id="2100238" name="Line 14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39" name="Text Box 15"/>
          <p:cNvSpPr txBox="1">
            <a:spLocks noChangeArrowheads="1"/>
          </p:cNvSpPr>
          <p:nvPr/>
        </p:nvSpPr>
        <p:spPr bwMode="auto">
          <a:xfrm>
            <a:off x="2438400" y="3286125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Optima" panose="02000503060000020004" pitchFamily="2" charset="0"/>
              </a:rPr>
              <a:t> </a:t>
            </a:r>
            <a:endParaRPr lang="en-US" sz="2400">
              <a:latin typeface="Optima" panose="02000503060000020004" pitchFamily="2" charset="0"/>
            </a:endParaRPr>
          </a:p>
        </p:txBody>
      </p:sp>
      <p:sp>
        <p:nvSpPr>
          <p:cNvPr id="2100240" name="Oval 16"/>
          <p:cNvSpPr>
            <a:spLocks noChangeArrowheads="1"/>
          </p:cNvSpPr>
          <p:nvPr/>
        </p:nvSpPr>
        <p:spPr bwMode="auto">
          <a:xfrm>
            <a:off x="2895600" y="1524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A</a:t>
            </a:r>
          </a:p>
        </p:txBody>
      </p:sp>
      <p:sp>
        <p:nvSpPr>
          <p:cNvPr id="2100241" name="Oval 17"/>
          <p:cNvSpPr>
            <a:spLocks noChangeArrowheads="1"/>
          </p:cNvSpPr>
          <p:nvPr/>
        </p:nvSpPr>
        <p:spPr bwMode="auto">
          <a:xfrm>
            <a:off x="2895600" y="1905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B</a:t>
            </a:r>
          </a:p>
        </p:txBody>
      </p:sp>
      <p:sp>
        <p:nvSpPr>
          <p:cNvPr id="2100242" name="Oval 18"/>
          <p:cNvSpPr>
            <a:spLocks noChangeArrowheads="1"/>
          </p:cNvSpPr>
          <p:nvPr/>
        </p:nvSpPr>
        <p:spPr bwMode="auto">
          <a:xfrm>
            <a:off x="28956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C</a:t>
            </a:r>
          </a:p>
        </p:txBody>
      </p:sp>
      <p:sp>
        <p:nvSpPr>
          <p:cNvPr id="2100243" name="Oval 19"/>
          <p:cNvSpPr>
            <a:spLocks noChangeArrowheads="1"/>
          </p:cNvSpPr>
          <p:nvPr/>
        </p:nvSpPr>
        <p:spPr bwMode="auto">
          <a:xfrm>
            <a:off x="2895600" y="27432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D</a:t>
            </a:r>
          </a:p>
        </p:txBody>
      </p:sp>
      <p:sp>
        <p:nvSpPr>
          <p:cNvPr id="2100244" name="Oval 20"/>
          <p:cNvSpPr>
            <a:spLocks noChangeArrowheads="1"/>
          </p:cNvSpPr>
          <p:nvPr/>
        </p:nvSpPr>
        <p:spPr bwMode="auto">
          <a:xfrm>
            <a:off x="4362450" y="20574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5" name="Line 21"/>
          <p:cNvSpPr>
            <a:spLocks noChangeShapeType="1"/>
          </p:cNvSpPr>
          <p:nvPr/>
        </p:nvSpPr>
        <p:spPr bwMode="auto">
          <a:xfrm>
            <a:off x="3124200" y="1676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6" name="Line 22"/>
          <p:cNvSpPr>
            <a:spLocks noChangeShapeType="1"/>
          </p:cNvSpPr>
          <p:nvPr/>
        </p:nvSpPr>
        <p:spPr bwMode="auto">
          <a:xfrm>
            <a:off x="3124200" y="20574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7" name="Line 23"/>
          <p:cNvSpPr>
            <a:spLocks noChangeShapeType="1"/>
          </p:cNvSpPr>
          <p:nvPr/>
        </p:nvSpPr>
        <p:spPr bwMode="auto">
          <a:xfrm flipV="1">
            <a:off x="3124200" y="22860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8" name="Line 24"/>
          <p:cNvSpPr>
            <a:spLocks noChangeShapeType="1"/>
          </p:cNvSpPr>
          <p:nvPr/>
        </p:nvSpPr>
        <p:spPr bwMode="auto">
          <a:xfrm flipV="1">
            <a:off x="3124200" y="2362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49" name="Line 25"/>
          <p:cNvSpPr>
            <a:spLocks noChangeShapeType="1"/>
          </p:cNvSpPr>
          <p:nvPr/>
        </p:nvSpPr>
        <p:spPr bwMode="auto">
          <a:xfrm flipV="1">
            <a:off x="4800600" y="2286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50" name="Oval 26"/>
          <p:cNvSpPr>
            <a:spLocks noChangeArrowheads="1"/>
          </p:cNvSpPr>
          <p:nvPr/>
        </p:nvSpPr>
        <p:spPr bwMode="auto">
          <a:xfrm>
            <a:off x="64008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009900" y="1143000"/>
            <a:ext cx="3794125" cy="604838"/>
            <a:chOff x="1896" y="960"/>
            <a:chExt cx="2390" cy="381"/>
          </a:xfrm>
        </p:grpSpPr>
        <p:sp>
          <p:nvSpPr>
            <p:cNvPr id="2100251" name="Freeform 27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0252" name="Text Box 28"/>
            <p:cNvSpPr txBox="1">
              <a:spLocks noChangeArrowheads="1"/>
            </p:cNvSpPr>
            <p:nvPr/>
          </p:nvSpPr>
          <p:spPr bwMode="auto">
            <a:xfrm>
              <a:off x="2774" y="1108"/>
              <a:ext cx="3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RTT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85800" y="4191000"/>
            <a:ext cx="7467600" cy="838200"/>
            <a:chOff x="432" y="2592"/>
            <a:chExt cx="4704" cy="528"/>
          </a:xfrm>
        </p:grpSpPr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480" y="2592"/>
              <a:ext cx="4560" cy="528"/>
              <a:chOff x="528" y="2064"/>
              <a:chExt cx="4560" cy="528"/>
            </a:xfrm>
          </p:grpSpPr>
          <p:sp>
            <p:nvSpPr>
              <p:cNvPr id="2100255" name="Freeform 31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56" name="Freeform 32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57" name="Freeform 33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58" name="Freeform 34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59" name="Freeform 35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</p:grp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576" y="2592"/>
              <a:ext cx="4560" cy="528"/>
              <a:chOff x="528" y="2064"/>
              <a:chExt cx="4560" cy="528"/>
            </a:xfrm>
          </p:grpSpPr>
          <p:sp>
            <p:nvSpPr>
              <p:cNvPr id="2100261" name="Freeform 37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2" name="Freeform 38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3" name="Freeform 39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4" name="Freeform 40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5" name="Freeform 41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</p:grp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432" y="2592"/>
              <a:ext cx="4560" cy="528"/>
              <a:chOff x="528" y="2064"/>
              <a:chExt cx="4560" cy="528"/>
            </a:xfrm>
          </p:grpSpPr>
          <p:sp>
            <p:nvSpPr>
              <p:cNvPr id="2100267" name="Freeform 43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8" name="Freeform 44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69" name="Freeform 45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70" name="Freeform 46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  <p:sp>
            <p:nvSpPr>
              <p:cNvPr id="2100271" name="Freeform 47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Optima" panose="02000503060000020004" pitchFamily="2" charset="0"/>
                </a:endParaRPr>
              </a:p>
            </p:txBody>
          </p:sp>
        </p:grpSp>
      </p:grpSp>
      <p:sp>
        <p:nvSpPr>
          <p:cNvPr id="2100272" name="Line 48"/>
          <p:cNvSpPr>
            <a:spLocks noChangeShapeType="1"/>
          </p:cNvSpPr>
          <p:nvPr/>
        </p:nvSpPr>
        <p:spPr bwMode="auto">
          <a:xfrm>
            <a:off x="533400" y="5029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0273" name="Line 49"/>
          <p:cNvSpPr>
            <a:spLocks noChangeShapeType="1"/>
          </p:cNvSpPr>
          <p:nvPr/>
        </p:nvSpPr>
        <p:spPr bwMode="auto">
          <a:xfrm>
            <a:off x="533400" y="419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aphicFrame>
        <p:nvGraphicFramePr>
          <p:cNvPr id="2100274" name="Object 50"/>
          <p:cNvGraphicFramePr>
            <a:graphicFrameLocks noChangeAspect="1"/>
          </p:cNvGraphicFramePr>
          <p:nvPr/>
        </p:nvGraphicFramePr>
        <p:xfrm>
          <a:off x="2514600" y="3405188"/>
          <a:ext cx="9144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542" imgH="177815" progId="">
                  <p:embed/>
                </p:oleObj>
              </mc:Choice>
              <mc:Fallback>
                <p:oleObj name="Equation" r:id="rId3" imgW="583542" imgH="177815" progId="">
                  <p:embed/>
                  <p:pic>
                    <p:nvPicPr>
                      <p:cNvPr id="2100274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05188"/>
                        <a:ext cx="914400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Synchronization of Sources</a:t>
            </a:r>
          </a:p>
        </p:txBody>
      </p:sp>
      <p:sp>
        <p:nvSpPr>
          <p:cNvPr id="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908C68-6213-4B5D-BCB5-B9F7A2F9B97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2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102275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6" name="Line 4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277" name="Line 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278" name="Line 6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279" name="Text Box 7"/>
          <p:cNvSpPr txBox="1">
            <a:spLocks noChangeArrowheads="1"/>
          </p:cNvSpPr>
          <p:nvPr/>
        </p:nvSpPr>
        <p:spPr bwMode="auto">
          <a:xfrm>
            <a:off x="5029200" y="3052763"/>
            <a:ext cx="2231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Optima" panose="02000503060000020004" pitchFamily="2" charset="0"/>
              </a:rPr>
              <a:t>Aggregate Flow</a:t>
            </a:r>
          </a:p>
        </p:txBody>
      </p:sp>
      <p:sp>
        <p:nvSpPr>
          <p:cNvPr id="2102280" name="Line 8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281" name="Text Box 9"/>
          <p:cNvSpPr txBox="1">
            <a:spLocks noChangeArrowheads="1"/>
          </p:cNvSpPr>
          <p:nvPr/>
        </p:nvSpPr>
        <p:spPr bwMode="auto">
          <a:xfrm>
            <a:off x="2438400" y="3286125"/>
            <a:ext cx="1049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Optima" panose="02000503060000020004" pitchFamily="2" charset="0"/>
              </a:rPr>
              <a:t> f</a:t>
            </a:r>
            <a:r>
              <a:rPr lang="en-US" sz="2400">
                <a:latin typeface="Optima" panose="02000503060000020004" pitchFamily="2" charset="0"/>
              </a:rPr>
              <a:t>(</a:t>
            </a:r>
            <a:r>
              <a:rPr lang="en-US" sz="2400" i="1">
                <a:latin typeface="Optima" panose="02000503060000020004" pitchFamily="2" charset="0"/>
              </a:rPr>
              <a:t>RTT</a:t>
            </a:r>
            <a:r>
              <a:rPr lang="en-US" sz="2400">
                <a:latin typeface="Optima" panose="02000503060000020004" pitchFamily="2" charset="0"/>
              </a:rPr>
              <a:t>)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85800" y="5486400"/>
            <a:ext cx="7467600" cy="304800"/>
            <a:chOff x="432" y="2592"/>
            <a:chExt cx="4704" cy="528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528" y="2592"/>
              <a:ext cx="4560" cy="528"/>
              <a:chOff x="528" y="2064"/>
              <a:chExt cx="4560" cy="528"/>
            </a:xfrm>
          </p:grpSpPr>
          <p:sp>
            <p:nvSpPr>
              <p:cNvPr id="2102297" name="Freeform 25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298" name="Freeform 26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299" name="Freeform 27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300" name="Freeform 28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301" name="Freeform 29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32" y="2592"/>
              <a:ext cx="4704" cy="528"/>
              <a:chOff x="432" y="2592"/>
              <a:chExt cx="4704" cy="528"/>
            </a:xfrm>
          </p:grpSpPr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480" y="2592"/>
                <a:ext cx="4560" cy="528"/>
                <a:chOff x="528" y="2064"/>
                <a:chExt cx="4560" cy="528"/>
              </a:xfrm>
            </p:grpSpPr>
            <p:sp>
              <p:nvSpPr>
                <p:cNvPr id="2102304" name="Freeform 32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5" name="Freeform 33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6" name="Freeform 34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7" name="Freeform 35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8" name="Freeform 36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37"/>
              <p:cNvGrpSpPr>
                <a:grpSpLocks/>
              </p:cNvGrpSpPr>
              <p:nvPr/>
            </p:nvGrpSpPr>
            <p:grpSpPr bwMode="auto">
              <a:xfrm>
                <a:off x="576" y="2592"/>
                <a:ext cx="4560" cy="528"/>
                <a:chOff x="528" y="2064"/>
                <a:chExt cx="4560" cy="528"/>
              </a:xfrm>
            </p:grpSpPr>
            <p:sp>
              <p:nvSpPr>
                <p:cNvPr id="2102310" name="Freeform 38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1" name="Freeform 39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2" name="Freeform 40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3" name="Freeform 41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4" name="Freeform 42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43"/>
              <p:cNvGrpSpPr>
                <a:grpSpLocks/>
              </p:cNvGrpSpPr>
              <p:nvPr/>
            </p:nvGrpSpPr>
            <p:grpSpPr bwMode="auto">
              <a:xfrm>
                <a:off x="432" y="2592"/>
                <a:ext cx="4560" cy="528"/>
                <a:chOff x="528" y="2064"/>
                <a:chExt cx="4560" cy="528"/>
              </a:xfrm>
            </p:grpSpPr>
            <p:sp>
              <p:nvSpPr>
                <p:cNvPr id="2102316" name="Freeform 44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7" name="Freeform 45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8" name="Freeform 46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9" name="Freeform 47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20" name="Freeform 48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838200" y="4191000"/>
            <a:ext cx="7239000" cy="838200"/>
            <a:chOff x="528" y="2064"/>
            <a:chExt cx="4560" cy="528"/>
          </a:xfrm>
        </p:grpSpPr>
        <p:sp>
          <p:nvSpPr>
            <p:cNvPr id="2102322" name="Freeform 50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23" name="Freeform 51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24" name="Freeform 52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25" name="Freeform 53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26" name="Freeform 54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</p:grpSp>
      <p:sp>
        <p:nvSpPr>
          <p:cNvPr id="2102327" name="Line 55"/>
          <p:cNvSpPr>
            <a:spLocks noChangeShapeType="1"/>
          </p:cNvSpPr>
          <p:nvPr/>
        </p:nvSpPr>
        <p:spPr bwMode="auto">
          <a:xfrm>
            <a:off x="533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28" name="Line 56"/>
          <p:cNvSpPr>
            <a:spLocks noChangeShapeType="1"/>
          </p:cNvSpPr>
          <p:nvPr/>
        </p:nvSpPr>
        <p:spPr bwMode="auto">
          <a:xfrm>
            <a:off x="53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29" name="Line 57"/>
          <p:cNvSpPr>
            <a:spLocks noChangeShapeType="1"/>
          </p:cNvSpPr>
          <p:nvPr/>
        </p:nvSpPr>
        <p:spPr bwMode="auto">
          <a:xfrm>
            <a:off x="838200" y="4662488"/>
            <a:ext cx="7467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0" name="Text Box 58"/>
          <p:cNvSpPr txBox="1">
            <a:spLocks noChangeArrowheads="1"/>
          </p:cNvSpPr>
          <p:nvPr/>
        </p:nvSpPr>
        <p:spPr bwMode="auto">
          <a:xfrm>
            <a:off x="831850" y="4364038"/>
            <a:ext cx="556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Optima" panose="02000503060000020004" pitchFamily="2" charset="0"/>
              </a:rPr>
              <a:t>Avg</a:t>
            </a:r>
          </a:p>
        </p:txBody>
      </p:sp>
      <p:sp>
        <p:nvSpPr>
          <p:cNvPr id="2102331" name="Oval 59"/>
          <p:cNvSpPr>
            <a:spLocks noChangeArrowheads="1"/>
          </p:cNvSpPr>
          <p:nvPr/>
        </p:nvSpPr>
        <p:spPr bwMode="auto">
          <a:xfrm>
            <a:off x="2895600" y="1600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A</a:t>
            </a:r>
          </a:p>
        </p:txBody>
      </p:sp>
      <p:sp>
        <p:nvSpPr>
          <p:cNvPr id="2102332" name="Oval 60"/>
          <p:cNvSpPr>
            <a:spLocks noChangeArrowheads="1"/>
          </p:cNvSpPr>
          <p:nvPr/>
        </p:nvSpPr>
        <p:spPr bwMode="auto">
          <a:xfrm>
            <a:off x="2895600" y="1981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B</a:t>
            </a:r>
          </a:p>
        </p:txBody>
      </p:sp>
      <p:sp>
        <p:nvSpPr>
          <p:cNvPr id="2102333" name="Oval 61"/>
          <p:cNvSpPr>
            <a:spLocks noChangeArrowheads="1"/>
          </p:cNvSpPr>
          <p:nvPr/>
        </p:nvSpPr>
        <p:spPr bwMode="auto">
          <a:xfrm>
            <a:off x="28956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C</a:t>
            </a:r>
          </a:p>
        </p:txBody>
      </p:sp>
      <p:sp>
        <p:nvSpPr>
          <p:cNvPr id="2102334" name="Oval 62"/>
          <p:cNvSpPr>
            <a:spLocks noChangeArrowheads="1"/>
          </p:cNvSpPr>
          <p:nvPr/>
        </p:nvSpPr>
        <p:spPr bwMode="auto">
          <a:xfrm>
            <a:off x="2895600" y="28194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D</a:t>
            </a:r>
          </a:p>
        </p:txBody>
      </p:sp>
      <p:sp>
        <p:nvSpPr>
          <p:cNvPr id="2102335" name="Oval 63"/>
          <p:cNvSpPr>
            <a:spLocks noChangeArrowheads="1"/>
          </p:cNvSpPr>
          <p:nvPr/>
        </p:nvSpPr>
        <p:spPr bwMode="auto">
          <a:xfrm>
            <a:off x="4362450" y="21336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6" name="Line 64"/>
          <p:cNvSpPr>
            <a:spLocks noChangeShapeType="1"/>
          </p:cNvSpPr>
          <p:nvPr/>
        </p:nvSpPr>
        <p:spPr bwMode="auto">
          <a:xfrm>
            <a:off x="3124200" y="17526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7" name="Line 65"/>
          <p:cNvSpPr>
            <a:spLocks noChangeShapeType="1"/>
          </p:cNvSpPr>
          <p:nvPr/>
        </p:nvSpPr>
        <p:spPr bwMode="auto">
          <a:xfrm>
            <a:off x="3124200" y="21336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8" name="Line 66"/>
          <p:cNvSpPr>
            <a:spLocks noChangeShapeType="1"/>
          </p:cNvSpPr>
          <p:nvPr/>
        </p:nvSpPr>
        <p:spPr bwMode="auto">
          <a:xfrm flipV="1">
            <a:off x="3124200" y="23622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39" name="Line 67"/>
          <p:cNvSpPr>
            <a:spLocks noChangeShapeType="1"/>
          </p:cNvSpPr>
          <p:nvPr/>
        </p:nvSpPr>
        <p:spPr bwMode="auto">
          <a:xfrm flipV="1">
            <a:off x="3124200" y="2438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40" name="Line 68"/>
          <p:cNvSpPr>
            <a:spLocks noChangeShapeType="1"/>
          </p:cNvSpPr>
          <p:nvPr/>
        </p:nvSpPr>
        <p:spPr bwMode="auto">
          <a:xfrm flipV="1">
            <a:off x="4800600" y="2362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2341" name="Oval 69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009900" y="1219200"/>
            <a:ext cx="3794125" cy="604838"/>
            <a:chOff x="1896" y="960"/>
            <a:chExt cx="2390" cy="381"/>
          </a:xfrm>
        </p:grpSpPr>
        <p:sp>
          <p:nvSpPr>
            <p:cNvPr id="2102343" name="Freeform 71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2344" name="Text Box 72"/>
            <p:cNvSpPr txBox="1">
              <a:spLocks noChangeArrowheads="1"/>
            </p:cNvSpPr>
            <p:nvPr/>
          </p:nvSpPr>
          <p:spPr bwMode="auto">
            <a:xfrm>
              <a:off x="2774" y="1108"/>
              <a:ext cx="3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RTT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8E9541-543C-4CDF-B182-2EDF7539AC5A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Set 2 </a:t>
            </a:r>
          </a:p>
          <a:p>
            <a:pPr lvl="1"/>
            <a:r>
              <a:rPr lang="en-US" dirty="0"/>
              <a:t>Posted on class website.</a:t>
            </a:r>
          </a:p>
          <a:p>
            <a:pPr lvl="1"/>
            <a:r>
              <a:rPr lang="en-US" dirty="0"/>
              <a:t>Submit electronically as ps2.pdf.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Due: Friday March 21 at 5pm.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Programming Assignment 2: Simple Router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Due Friday March 28 at 5pm.</a:t>
            </a:r>
          </a:p>
          <a:p>
            <a:pPr marL="393182" lvl="1" indent="0">
              <a:lnSpc>
                <a:spcPct val="90000"/>
              </a:lnSpc>
              <a:buNone/>
            </a:pPr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dirty="0"/>
              <a:t>This week’s tutorial: </a:t>
            </a:r>
          </a:p>
          <a:p>
            <a:pPr lvl="1">
              <a:buFontTx/>
              <a:buChar char="•"/>
            </a:pPr>
            <a:r>
              <a:rPr lang="en-US" dirty="0"/>
              <a:t>Problem Set 2 Overview</a:t>
            </a:r>
          </a:p>
          <a:p>
            <a:pPr marL="393182" lvl="1" indent="0"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Desynchronized Sources</a:t>
            </a:r>
          </a:p>
        </p:txBody>
      </p:sp>
      <p:sp>
        <p:nvSpPr>
          <p:cNvPr id="5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FBC40-FF3E-4CB9-935E-2EDB7E48C70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3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104323" name="Freeform 3"/>
          <p:cNvSpPr>
            <a:spLocks/>
          </p:cNvSpPr>
          <p:nvPr/>
        </p:nvSpPr>
        <p:spPr bwMode="auto">
          <a:xfrm>
            <a:off x="838200" y="32004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4" name="Line 4"/>
          <p:cNvSpPr>
            <a:spLocks noChangeShapeType="1"/>
          </p:cNvSpPr>
          <p:nvPr/>
        </p:nvSpPr>
        <p:spPr bwMode="auto">
          <a:xfrm>
            <a:off x="22860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25" name="Line 5"/>
          <p:cNvSpPr>
            <a:spLocks noChangeShapeType="1"/>
          </p:cNvSpPr>
          <p:nvPr/>
        </p:nvSpPr>
        <p:spPr bwMode="auto">
          <a:xfrm>
            <a:off x="37338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26" name="Line 6"/>
          <p:cNvSpPr>
            <a:spLocks noChangeShapeType="1"/>
          </p:cNvSpPr>
          <p:nvPr/>
        </p:nvSpPr>
        <p:spPr bwMode="auto">
          <a:xfrm flipH="1">
            <a:off x="5181600" y="35814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27" name="Text Box 7"/>
          <p:cNvSpPr txBox="1">
            <a:spLocks noChangeArrowheads="1"/>
          </p:cNvSpPr>
          <p:nvPr/>
        </p:nvSpPr>
        <p:spPr bwMode="auto">
          <a:xfrm>
            <a:off x="5029200" y="3128963"/>
            <a:ext cx="1366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Optima" panose="02000503060000020004" pitchFamily="2" charset="0"/>
              </a:rPr>
              <a:t>Source A</a:t>
            </a:r>
          </a:p>
        </p:txBody>
      </p:sp>
      <p:sp>
        <p:nvSpPr>
          <p:cNvPr id="2104328" name="Line 8"/>
          <p:cNvSpPr>
            <a:spLocks noChangeShapeType="1"/>
          </p:cNvSpPr>
          <p:nvPr/>
        </p:nvSpPr>
        <p:spPr bwMode="auto">
          <a:xfrm>
            <a:off x="2286000" y="3810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" y="4267200"/>
            <a:ext cx="8382000" cy="838200"/>
            <a:chOff x="288" y="2592"/>
            <a:chExt cx="5280" cy="528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528" y="2592"/>
              <a:ext cx="5040" cy="528"/>
              <a:chOff x="528" y="2592"/>
              <a:chExt cx="5040" cy="528"/>
            </a:xfrm>
          </p:grpSpPr>
          <p:sp>
            <p:nvSpPr>
              <p:cNvPr id="2104344" name="Freeform 24"/>
              <p:cNvSpPr>
                <a:spLocks/>
              </p:cNvSpPr>
              <p:nvPr/>
            </p:nvSpPr>
            <p:spPr bwMode="auto">
              <a:xfrm>
                <a:off x="528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5" name="Freeform 25"/>
              <p:cNvSpPr>
                <a:spLocks/>
              </p:cNvSpPr>
              <p:nvPr/>
            </p:nvSpPr>
            <p:spPr bwMode="auto">
              <a:xfrm>
                <a:off x="1440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6" name="Freeform 26"/>
              <p:cNvSpPr>
                <a:spLocks/>
              </p:cNvSpPr>
              <p:nvPr/>
            </p:nvSpPr>
            <p:spPr bwMode="auto">
              <a:xfrm>
                <a:off x="2352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7" name="Freeform 27"/>
              <p:cNvSpPr>
                <a:spLocks/>
              </p:cNvSpPr>
              <p:nvPr/>
            </p:nvSpPr>
            <p:spPr bwMode="auto">
              <a:xfrm>
                <a:off x="3264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8" name="Freeform 28"/>
              <p:cNvSpPr>
                <a:spLocks/>
              </p:cNvSpPr>
              <p:nvPr/>
            </p:nvSpPr>
            <p:spPr bwMode="auto">
              <a:xfrm>
                <a:off x="4176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29"/>
              <p:cNvGrpSpPr>
                <a:grpSpLocks/>
              </p:cNvGrpSpPr>
              <p:nvPr/>
            </p:nvGrpSpPr>
            <p:grpSpPr bwMode="auto">
              <a:xfrm>
                <a:off x="768" y="2592"/>
                <a:ext cx="4560" cy="528"/>
                <a:chOff x="528" y="2064"/>
                <a:chExt cx="4560" cy="528"/>
              </a:xfrm>
            </p:grpSpPr>
            <p:sp>
              <p:nvSpPr>
                <p:cNvPr id="2104350" name="Freeform 30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1" name="Freeform 31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2" name="Freeform 32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3" name="Freeform 33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4" name="Freeform 34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35"/>
              <p:cNvGrpSpPr>
                <a:grpSpLocks/>
              </p:cNvGrpSpPr>
              <p:nvPr/>
            </p:nvGrpSpPr>
            <p:grpSpPr bwMode="auto">
              <a:xfrm>
                <a:off x="1008" y="2592"/>
                <a:ext cx="4560" cy="528"/>
                <a:chOff x="528" y="2064"/>
                <a:chExt cx="4560" cy="528"/>
              </a:xfrm>
            </p:grpSpPr>
            <p:sp>
              <p:nvSpPr>
                <p:cNvPr id="2104356" name="Freeform 36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7" name="Freeform 37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8" name="Freeform 38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9" name="Freeform 39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60" name="Freeform 40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288" y="2592"/>
              <a:ext cx="4560" cy="528"/>
              <a:chOff x="528" y="2064"/>
              <a:chExt cx="4560" cy="528"/>
            </a:xfrm>
          </p:grpSpPr>
          <p:sp>
            <p:nvSpPr>
              <p:cNvPr id="2104362" name="Freeform 42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3" name="Freeform 43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4" name="Freeform 44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5" name="Freeform 45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6" name="Freeform 46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4367" name="Line 47"/>
          <p:cNvSpPr>
            <a:spLocks noChangeShapeType="1"/>
          </p:cNvSpPr>
          <p:nvPr/>
        </p:nvSpPr>
        <p:spPr bwMode="auto">
          <a:xfrm>
            <a:off x="533400" y="510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68" name="Line 48"/>
          <p:cNvSpPr>
            <a:spLocks noChangeShapeType="1"/>
          </p:cNvSpPr>
          <p:nvPr/>
        </p:nvSpPr>
        <p:spPr bwMode="auto">
          <a:xfrm>
            <a:off x="533400" y="4267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aphicFrame>
        <p:nvGraphicFramePr>
          <p:cNvPr id="2104369" name="Object 49"/>
          <p:cNvGraphicFramePr>
            <a:graphicFrameLocks noChangeAspect="1"/>
          </p:cNvGraphicFramePr>
          <p:nvPr/>
        </p:nvGraphicFramePr>
        <p:xfrm>
          <a:off x="2514600" y="3481388"/>
          <a:ext cx="9144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542" imgH="177815" progId="">
                  <p:embed/>
                </p:oleObj>
              </mc:Choice>
              <mc:Fallback>
                <p:oleObj name="Equation" r:id="rId3" imgW="583542" imgH="177815" progId="">
                  <p:embed/>
                  <p:pic>
                    <p:nvPicPr>
                      <p:cNvPr id="2104369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81388"/>
                        <a:ext cx="914400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4370" name="Oval 50"/>
          <p:cNvSpPr>
            <a:spLocks noChangeArrowheads="1"/>
          </p:cNvSpPr>
          <p:nvPr/>
        </p:nvSpPr>
        <p:spPr bwMode="auto">
          <a:xfrm>
            <a:off x="2895600" y="1600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A</a:t>
            </a:r>
          </a:p>
        </p:txBody>
      </p:sp>
      <p:sp>
        <p:nvSpPr>
          <p:cNvPr id="2104371" name="Oval 51"/>
          <p:cNvSpPr>
            <a:spLocks noChangeArrowheads="1"/>
          </p:cNvSpPr>
          <p:nvPr/>
        </p:nvSpPr>
        <p:spPr bwMode="auto">
          <a:xfrm>
            <a:off x="2895600" y="1981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B</a:t>
            </a:r>
          </a:p>
        </p:txBody>
      </p:sp>
      <p:sp>
        <p:nvSpPr>
          <p:cNvPr id="2104372" name="Oval 52"/>
          <p:cNvSpPr>
            <a:spLocks noChangeArrowheads="1"/>
          </p:cNvSpPr>
          <p:nvPr/>
        </p:nvSpPr>
        <p:spPr bwMode="auto">
          <a:xfrm>
            <a:off x="28956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C</a:t>
            </a:r>
          </a:p>
        </p:txBody>
      </p:sp>
      <p:sp>
        <p:nvSpPr>
          <p:cNvPr id="2104373" name="Oval 53"/>
          <p:cNvSpPr>
            <a:spLocks noChangeArrowheads="1"/>
          </p:cNvSpPr>
          <p:nvPr/>
        </p:nvSpPr>
        <p:spPr bwMode="auto">
          <a:xfrm>
            <a:off x="2895600" y="28194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D</a:t>
            </a:r>
          </a:p>
        </p:txBody>
      </p:sp>
      <p:sp>
        <p:nvSpPr>
          <p:cNvPr id="2104374" name="Oval 54"/>
          <p:cNvSpPr>
            <a:spLocks noChangeArrowheads="1"/>
          </p:cNvSpPr>
          <p:nvPr/>
        </p:nvSpPr>
        <p:spPr bwMode="auto">
          <a:xfrm>
            <a:off x="4362450" y="21336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5" name="Line 55"/>
          <p:cNvSpPr>
            <a:spLocks noChangeShapeType="1"/>
          </p:cNvSpPr>
          <p:nvPr/>
        </p:nvSpPr>
        <p:spPr bwMode="auto">
          <a:xfrm>
            <a:off x="3124200" y="17526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6" name="Line 56"/>
          <p:cNvSpPr>
            <a:spLocks noChangeShapeType="1"/>
          </p:cNvSpPr>
          <p:nvPr/>
        </p:nvSpPr>
        <p:spPr bwMode="auto">
          <a:xfrm>
            <a:off x="3124200" y="21336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7" name="Line 57"/>
          <p:cNvSpPr>
            <a:spLocks noChangeShapeType="1"/>
          </p:cNvSpPr>
          <p:nvPr/>
        </p:nvSpPr>
        <p:spPr bwMode="auto">
          <a:xfrm flipV="1">
            <a:off x="3124200" y="23622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8" name="Line 58"/>
          <p:cNvSpPr>
            <a:spLocks noChangeShapeType="1"/>
          </p:cNvSpPr>
          <p:nvPr/>
        </p:nvSpPr>
        <p:spPr bwMode="auto">
          <a:xfrm flipV="1">
            <a:off x="3124200" y="2438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79" name="Line 59"/>
          <p:cNvSpPr>
            <a:spLocks noChangeShapeType="1"/>
          </p:cNvSpPr>
          <p:nvPr/>
        </p:nvSpPr>
        <p:spPr bwMode="auto">
          <a:xfrm flipV="1">
            <a:off x="4800600" y="2362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4380" name="Oval 60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3009900" y="1219200"/>
            <a:ext cx="3794125" cy="604838"/>
            <a:chOff x="1896" y="960"/>
            <a:chExt cx="2390" cy="381"/>
          </a:xfrm>
        </p:grpSpPr>
        <p:sp>
          <p:nvSpPr>
            <p:cNvPr id="2104382" name="Freeform 62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4383" name="Text Box 63"/>
            <p:cNvSpPr txBox="1">
              <a:spLocks noChangeArrowheads="1"/>
            </p:cNvSpPr>
            <p:nvPr/>
          </p:nvSpPr>
          <p:spPr bwMode="auto">
            <a:xfrm>
              <a:off x="2774" y="1108"/>
              <a:ext cx="3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RTT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Desynchronized Sources</a:t>
            </a:r>
          </a:p>
        </p:txBody>
      </p:sp>
      <p:sp>
        <p:nvSpPr>
          <p:cNvPr id="5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F02E55-0839-4AD9-8E97-5EEBFA9D803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106371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2" name="Line 4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373" name="Line 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374" name="Line 6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375" name="Text Box 7"/>
          <p:cNvSpPr txBox="1">
            <a:spLocks noChangeArrowheads="1"/>
          </p:cNvSpPr>
          <p:nvPr/>
        </p:nvSpPr>
        <p:spPr bwMode="auto">
          <a:xfrm>
            <a:off x="5029200" y="3052763"/>
            <a:ext cx="2231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Optima" panose="02000503060000020004" pitchFamily="2" charset="0"/>
              </a:rPr>
              <a:t>Aggregate Flow</a:t>
            </a:r>
          </a:p>
        </p:txBody>
      </p:sp>
      <p:sp>
        <p:nvSpPr>
          <p:cNvPr id="2106376" name="Line 8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838200" y="4191000"/>
            <a:ext cx="7239000" cy="76200"/>
            <a:chOff x="528" y="2064"/>
            <a:chExt cx="4560" cy="528"/>
          </a:xfrm>
        </p:grpSpPr>
        <p:sp>
          <p:nvSpPr>
            <p:cNvPr id="2106391" name="Freeform 23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392" name="Freeform 24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393" name="Freeform 25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394" name="Freeform 26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395" name="Freeform 27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</p:grpSp>
      <p:sp>
        <p:nvSpPr>
          <p:cNvPr id="2106396" name="Line 28"/>
          <p:cNvSpPr>
            <a:spLocks noChangeShapeType="1"/>
          </p:cNvSpPr>
          <p:nvPr/>
        </p:nvSpPr>
        <p:spPr bwMode="auto">
          <a:xfrm>
            <a:off x="533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97" name="Line 29"/>
          <p:cNvSpPr>
            <a:spLocks noChangeShapeType="1"/>
          </p:cNvSpPr>
          <p:nvPr/>
        </p:nvSpPr>
        <p:spPr bwMode="auto">
          <a:xfrm>
            <a:off x="53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57200" y="5486400"/>
            <a:ext cx="8382000" cy="304800"/>
            <a:chOff x="288" y="2592"/>
            <a:chExt cx="5280" cy="528"/>
          </a:xfrm>
        </p:grpSpPr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528" y="2592"/>
              <a:ext cx="5040" cy="528"/>
              <a:chOff x="528" y="2592"/>
              <a:chExt cx="5040" cy="528"/>
            </a:xfrm>
          </p:grpSpPr>
          <p:sp>
            <p:nvSpPr>
              <p:cNvPr id="2106400" name="Freeform 32"/>
              <p:cNvSpPr>
                <a:spLocks/>
              </p:cNvSpPr>
              <p:nvPr/>
            </p:nvSpPr>
            <p:spPr bwMode="auto">
              <a:xfrm>
                <a:off x="528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1" name="Freeform 33"/>
              <p:cNvSpPr>
                <a:spLocks/>
              </p:cNvSpPr>
              <p:nvPr/>
            </p:nvSpPr>
            <p:spPr bwMode="auto">
              <a:xfrm>
                <a:off x="1440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2" name="Freeform 34"/>
              <p:cNvSpPr>
                <a:spLocks/>
              </p:cNvSpPr>
              <p:nvPr/>
            </p:nvSpPr>
            <p:spPr bwMode="auto">
              <a:xfrm>
                <a:off x="2352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3" name="Freeform 35"/>
              <p:cNvSpPr>
                <a:spLocks/>
              </p:cNvSpPr>
              <p:nvPr/>
            </p:nvSpPr>
            <p:spPr bwMode="auto">
              <a:xfrm>
                <a:off x="3264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4" name="Freeform 36"/>
              <p:cNvSpPr>
                <a:spLocks/>
              </p:cNvSpPr>
              <p:nvPr/>
            </p:nvSpPr>
            <p:spPr bwMode="auto">
              <a:xfrm>
                <a:off x="4176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37"/>
              <p:cNvGrpSpPr>
                <a:grpSpLocks/>
              </p:cNvGrpSpPr>
              <p:nvPr/>
            </p:nvGrpSpPr>
            <p:grpSpPr bwMode="auto">
              <a:xfrm>
                <a:off x="768" y="2592"/>
                <a:ext cx="4560" cy="528"/>
                <a:chOff x="528" y="2064"/>
                <a:chExt cx="4560" cy="528"/>
              </a:xfrm>
            </p:grpSpPr>
            <p:sp>
              <p:nvSpPr>
                <p:cNvPr id="2106406" name="Freeform 38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7" name="Freeform 39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8" name="Freeform 40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9" name="Freeform 41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0" name="Freeform 42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1008" y="2592"/>
                <a:ext cx="4560" cy="528"/>
                <a:chOff x="528" y="2064"/>
                <a:chExt cx="4560" cy="528"/>
              </a:xfrm>
            </p:grpSpPr>
            <p:sp>
              <p:nvSpPr>
                <p:cNvPr id="2106412" name="Freeform 44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3" name="Freeform 45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4" name="Freeform 46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5" name="Freeform 47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6" name="Freeform 48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288" y="2592"/>
              <a:ext cx="4560" cy="528"/>
              <a:chOff x="528" y="2064"/>
              <a:chExt cx="4560" cy="528"/>
            </a:xfrm>
          </p:grpSpPr>
          <p:sp>
            <p:nvSpPr>
              <p:cNvPr id="2106418" name="Freeform 50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19" name="Freeform 51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0" name="Freeform 52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1" name="Freeform 53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2" name="Freeform 54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6423" name="Line 55"/>
          <p:cNvSpPr>
            <a:spLocks noChangeShapeType="1"/>
          </p:cNvSpPr>
          <p:nvPr/>
        </p:nvSpPr>
        <p:spPr bwMode="auto">
          <a:xfrm>
            <a:off x="838200" y="4205288"/>
            <a:ext cx="7467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24" name="Text Box 56"/>
          <p:cNvSpPr txBox="1">
            <a:spLocks noChangeArrowheads="1"/>
          </p:cNvSpPr>
          <p:nvPr/>
        </p:nvSpPr>
        <p:spPr bwMode="auto">
          <a:xfrm>
            <a:off x="831850" y="3906838"/>
            <a:ext cx="556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Optima" panose="02000503060000020004" pitchFamily="2" charset="0"/>
              </a:rPr>
              <a:t>Avg</a:t>
            </a:r>
          </a:p>
        </p:txBody>
      </p:sp>
      <p:graphicFrame>
        <p:nvGraphicFramePr>
          <p:cNvPr id="2106425" name="Object 57"/>
          <p:cNvGraphicFramePr>
            <a:graphicFrameLocks noChangeAspect="1"/>
          </p:cNvGraphicFramePr>
          <p:nvPr/>
        </p:nvGraphicFramePr>
        <p:xfrm>
          <a:off x="2514600" y="3429000"/>
          <a:ext cx="9144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542" imgH="177815" progId="">
                  <p:embed/>
                </p:oleObj>
              </mc:Choice>
              <mc:Fallback>
                <p:oleObj name="Equation" r:id="rId3" imgW="583542" imgH="177815" progId="">
                  <p:embed/>
                  <p:pic>
                    <p:nvPicPr>
                      <p:cNvPr id="2106425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29000"/>
                        <a:ext cx="914400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6426" name="Oval 58"/>
          <p:cNvSpPr>
            <a:spLocks noChangeArrowheads="1"/>
          </p:cNvSpPr>
          <p:nvPr/>
        </p:nvSpPr>
        <p:spPr bwMode="auto">
          <a:xfrm>
            <a:off x="2895600" y="1524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Optima" panose="02000503060000020004" pitchFamily="2" charset="0"/>
              </a:rPr>
              <a:t>A</a:t>
            </a:r>
          </a:p>
        </p:txBody>
      </p:sp>
      <p:sp>
        <p:nvSpPr>
          <p:cNvPr id="2106427" name="Oval 59"/>
          <p:cNvSpPr>
            <a:spLocks noChangeArrowheads="1"/>
          </p:cNvSpPr>
          <p:nvPr/>
        </p:nvSpPr>
        <p:spPr bwMode="auto">
          <a:xfrm>
            <a:off x="2895600" y="1905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B</a:t>
            </a:r>
          </a:p>
        </p:txBody>
      </p:sp>
      <p:sp>
        <p:nvSpPr>
          <p:cNvPr id="2106428" name="Oval 60"/>
          <p:cNvSpPr>
            <a:spLocks noChangeArrowheads="1"/>
          </p:cNvSpPr>
          <p:nvPr/>
        </p:nvSpPr>
        <p:spPr bwMode="auto">
          <a:xfrm>
            <a:off x="28956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C</a:t>
            </a:r>
          </a:p>
        </p:txBody>
      </p:sp>
      <p:sp>
        <p:nvSpPr>
          <p:cNvPr id="2106429" name="Oval 61"/>
          <p:cNvSpPr>
            <a:spLocks noChangeArrowheads="1"/>
          </p:cNvSpPr>
          <p:nvPr/>
        </p:nvSpPr>
        <p:spPr bwMode="auto">
          <a:xfrm>
            <a:off x="2895600" y="27432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Optima" panose="02000503060000020004" pitchFamily="2" charset="0"/>
              </a:rPr>
              <a:t>D</a:t>
            </a:r>
          </a:p>
        </p:txBody>
      </p:sp>
      <p:sp>
        <p:nvSpPr>
          <p:cNvPr id="2106430" name="Oval 62"/>
          <p:cNvSpPr>
            <a:spLocks noChangeArrowheads="1"/>
          </p:cNvSpPr>
          <p:nvPr/>
        </p:nvSpPr>
        <p:spPr bwMode="auto">
          <a:xfrm>
            <a:off x="4362450" y="20574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1" name="Line 63"/>
          <p:cNvSpPr>
            <a:spLocks noChangeShapeType="1"/>
          </p:cNvSpPr>
          <p:nvPr/>
        </p:nvSpPr>
        <p:spPr bwMode="auto">
          <a:xfrm>
            <a:off x="3124200" y="1676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2" name="Line 64"/>
          <p:cNvSpPr>
            <a:spLocks noChangeShapeType="1"/>
          </p:cNvSpPr>
          <p:nvPr/>
        </p:nvSpPr>
        <p:spPr bwMode="auto">
          <a:xfrm>
            <a:off x="3124200" y="20574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3" name="Line 65"/>
          <p:cNvSpPr>
            <a:spLocks noChangeShapeType="1"/>
          </p:cNvSpPr>
          <p:nvPr/>
        </p:nvSpPr>
        <p:spPr bwMode="auto">
          <a:xfrm flipV="1">
            <a:off x="3124200" y="22860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4" name="Line 66"/>
          <p:cNvSpPr>
            <a:spLocks noChangeShapeType="1"/>
          </p:cNvSpPr>
          <p:nvPr/>
        </p:nvSpPr>
        <p:spPr bwMode="auto">
          <a:xfrm flipV="1">
            <a:off x="3124200" y="2362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5" name="Line 67"/>
          <p:cNvSpPr>
            <a:spLocks noChangeShapeType="1"/>
          </p:cNvSpPr>
          <p:nvPr/>
        </p:nvSpPr>
        <p:spPr bwMode="auto">
          <a:xfrm flipV="1">
            <a:off x="4800600" y="2286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Optima" panose="02000503060000020004" pitchFamily="2" charset="0"/>
            </a:endParaRPr>
          </a:p>
        </p:txBody>
      </p:sp>
      <p:sp>
        <p:nvSpPr>
          <p:cNvPr id="2106436" name="Oval 68"/>
          <p:cNvSpPr>
            <a:spLocks noChangeArrowheads="1"/>
          </p:cNvSpPr>
          <p:nvPr/>
        </p:nvSpPr>
        <p:spPr bwMode="auto">
          <a:xfrm>
            <a:off x="64008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Optima" panose="02000503060000020004" pitchFamily="2" charset="0"/>
            </a:endParaRPr>
          </a:p>
        </p:txBody>
      </p: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3009900" y="1143000"/>
            <a:ext cx="3794125" cy="604838"/>
            <a:chOff x="1896" y="960"/>
            <a:chExt cx="2390" cy="381"/>
          </a:xfrm>
        </p:grpSpPr>
        <p:sp>
          <p:nvSpPr>
            <p:cNvPr id="2106438" name="Freeform 70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Optima" panose="02000503060000020004" pitchFamily="2" charset="0"/>
              </a:endParaRPr>
            </a:p>
          </p:txBody>
        </p:sp>
        <p:sp>
          <p:nvSpPr>
            <p:cNvPr id="2106439" name="Text Box 71"/>
            <p:cNvSpPr txBox="1">
              <a:spLocks noChangeArrowheads="1"/>
            </p:cNvSpPr>
            <p:nvPr/>
          </p:nvSpPr>
          <p:spPr bwMode="auto">
            <a:xfrm>
              <a:off x="2774" y="1108"/>
              <a:ext cx="3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RTT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Explicit Congestion Notification</a:t>
            </a:r>
          </a:p>
        </p:txBody>
      </p:sp>
      <p:sp>
        <p:nvSpPr>
          <p:cNvPr id="206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Early dropping of packets</a:t>
            </a:r>
          </a:p>
          <a:p>
            <a:pPr lvl="1"/>
            <a:r>
              <a:rPr lang="en-US" dirty="0"/>
              <a:t>Good: gives early feedback</a:t>
            </a:r>
          </a:p>
          <a:p>
            <a:pPr lvl="1"/>
            <a:r>
              <a:rPr lang="en-US" dirty="0"/>
              <a:t>Bad: must drop the packet to give the feedback</a:t>
            </a:r>
          </a:p>
          <a:p>
            <a:r>
              <a:rPr lang="en-US" dirty="0"/>
              <a:t>Explicit Congestion Notification</a:t>
            </a:r>
          </a:p>
          <a:p>
            <a:pPr lvl="1"/>
            <a:r>
              <a:rPr lang="en-US" dirty="0"/>
              <a:t>Router marks the packet with an ECN bit</a:t>
            </a:r>
          </a:p>
          <a:p>
            <a:pPr lvl="1"/>
            <a:r>
              <a:rPr lang="en-US" dirty="0"/>
              <a:t>… and sending host interprets as a sign of congestion</a:t>
            </a:r>
          </a:p>
          <a:p>
            <a:r>
              <a:rPr lang="en-US" dirty="0"/>
              <a:t>Surmounting the challenges</a:t>
            </a:r>
          </a:p>
          <a:p>
            <a:pPr lvl="1"/>
            <a:r>
              <a:rPr lang="en-US" dirty="0"/>
              <a:t>Must be supported by the end hosts and the routers</a:t>
            </a:r>
          </a:p>
          <a:p>
            <a:pPr lvl="1"/>
            <a:r>
              <a:rPr lang="en-US" dirty="0"/>
              <a:t>Requires two bits in the IP header (one for the ECN mark, and one to indicate the ECN capability)</a:t>
            </a:r>
          </a:p>
          <a:p>
            <a:pPr lvl="1"/>
            <a:r>
              <a:rPr lang="en-US" dirty="0"/>
              <a:t>Solution: borrow two of the Type-Of-Service bits in the IPv4 packet header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C97DC3-FFA4-4FD4-8294-CB3908E1137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</a:t>
            </a:r>
            <a:r>
              <a:rPr lang="en-US" dirty="0" err="1"/>
              <a:t>OpenTCP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can impact congestion control by using AQM schemes.</a:t>
            </a:r>
          </a:p>
          <a:p>
            <a:r>
              <a:rPr lang="en-US" dirty="0"/>
              <a:t>Finding the optimal value by probing</a:t>
            </a:r>
          </a:p>
          <a:p>
            <a:pPr lvl="1"/>
            <a:r>
              <a:rPr lang="en-US" dirty="0"/>
              <a:t>Costly, and not very efficient</a:t>
            </a:r>
          </a:p>
          <a:p>
            <a:endParaRPr lang="en-US" dirty="0"/>
          </a:p>
          <a:p>
            <a:r>
              <a:rPr lang="en-US" dirty="0"/>
              <a:t>What if the network could help?</a:t>
            </a:r>
          </a:p>
          <a:p>
            <a:pPr lvl="1"/>
            <a:r>
              <a:rPr lang="en-US" dirty="0"/>
              <a:t>Two extremes: end-to-end vs. centralized</a:t>
            </a:r>
          </a:p>
          <a:p>
            <a:endParaRPr lang="en-US" dirty="0"/>
          </a:p>
          <a:p>
            <a:r>
              <a:rPr lang="en-US" dirty="0"/>
              <a:t>How about a solution in the middle?</a:t>
            </a:r>
          </a:p>
          <a:p>
            <a:pPr lvl="1"/>
            <a:r>
              <a:rPr lang="en-US" dirty="0"/>
              <a:t>Network guides the flows without creating dependency.</a:t>
            </a:r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Detour: </a:t>
            </a:r>
            <a:br>
              <a:rPr lang="en-US" sz="2200" dirty="0"/>
            </a:br>
            <a:r>
              <a:rPr lang="en-US" dirty="0" err="1"/>
              <a:t>OpenTCP</a:t>
            </a:r>
            <a:r>
              <a:rPr lang="en-US" dirty="0"/>
              <a:t> in Software-Defined Networks</a:t>
            </a:r>
            <a:endParaRPr lang="en-CA" dirty="0"/>
          </a:p>
        </p:txBody>
      </p:sp>
      <p:pic>
        <p:nvPicPr>
          <p:cNvPr id="7" name="Content Placeholder 6" descr="ar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49448"/>
            <a:ext cx="8229600" cy="42163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206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Congestion is inevitable</a:t>
            </a:r>
          </a:p>
          <a:p>
            <a:pPr lvl="1"/>
            <a:r>
              <a:rPr lang="en-US"/>
              <a:t>Internet does not reserve resources in advance</a:t>
            </a:r>
          </a:p>
          <a:p>
            <a:pPr lvl="1"/>
            <a:r>
              <a:rPr lang="en-US"/>
              <a:t>TCP actively tries to push the envelope</a:t>
            </a:r>
          </a:p>
          <a:p>
            <a:r>
              <a:rPr lang="en-US"/>
              <a:t>Congestion can be handled</a:t>
            </a:r>
          </a:p>
          <a:p>
            <a:pPr lvl="1"/>
            <a:r>
              <a:rPr lang="en-US"/>
              <a:t>Additive increase, multiplicative decrease</a:t>
            </a:r>
          </a:p>
          <a:p>
            <a:pPr lvl="1"/>
            <a:r>
              <a:rPr lang="en-US"/>
              <a:t>Slow start, and slow-start restart</a:t>
            </a:r>
          </a:p>
          <a:p>
            <a:r>
              <a:rPr lang="en-US"/>
              <a:t>Active Queue Management can help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2F822B-E1F4-4EFD-915B-F090D251CDF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9DD520-067A-44A2-B24D-BDB781E0ECF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381000" y="24384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3840C00F-CE35-BFCA-59A6-1E4570DA0C7D}"/>
              </a:ext>
            </a:extLst>
          </p:cNvPr>
          <p:cNvSpPr/>
          <p:nvPr/>
        </p:nvSpPr>
        <p:spPr>
          <a:xfrm>
            <a:off x="3001850" y="4772815"/>
            <a:ext cx="3132250" cy="198040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Network-Layer Principles</a:t>
            </a:r>
          </a:p>
        </p:txBody>
      </p:sp>
      <p:sp>
        <p:nvSpPr>
          <p:cNvPr id="197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Globally unique identifiers</a:t>
            </a:r>
          </a:p>
          <a:p>
            <a:pPr lvl="1"/>
            <a:r>
              <a:rPr lang="en-US"/>
              <a:t>Each node has a unique, fixed IP address</a:t>
            </a:r>
          </a:p>
          <a:p>
            <a:pPr lvl="1"/>
            <a:r>
              <a:rPr lang="en-US"/>
              <a:t>… reachable from everyone and everywhere</a:t>
            </a:r>
          </a:p>
          <a:p>
            <a:r>
              <a:rPr lang="en-US"/>
              <a:t>Simple packet forwarding</a:t>
            </a:r>
          </a:p>
          <a:p>
            <a:pPr lvl="1"/>
            <a:r>
              <a:rPr lang="en-US"/>
              <a:t>Network nodes simply forward packets</a:t>
            </a:r>
          </a:p>
          <a:p>
            <a:pPr lvl="1"/>
            <a:r>
              <a:rPr lang="en-US"/>
              <a:t>… rather than modifying or filtering them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3342-B64A-442B-B62B-B402DE6FE1B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pic>
        <p:nvPicPr>
          <p:cNvPr id="1973252" name="Picture 4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25" y="4602162"/>
            <a:ext cx="17303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3254" name="Line 6"/>
          <p:cNvSpPr>
            <a:spLocks noChangeShapeType="1"/>
          </p:cNvSpPr>
          <p:nvPr/>
        </p:nvSpPr>
        <p:spPr bwMode="auto">
          <a:xfrm flipV="1">
            <a:off x="1714500" y="5259387"/>
            <a:ext cx="13446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73255" name="Line 7"/>
          <p:cNvSpPr>
            <a:spLocks noChangeShapeType="1"/>
          </p:cNvSpPr>
          <p:nvPr/>
        </p:nvSpPr>
        <p:spPr bwMode="auto">
          <a:xfrm flipV="1">
            <a:off x="6122988" y="5111750"/>
            <a:ext cx="1095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73256" name="Text Box 8"/>
          <p:cNvSpPr txBox="1">
            <a:spLocks noChangeArrowheads="1"/>
          </p:cNvSpPr>
          <p:nvPr/>
        </p:nvSpPr>
        <p:spPr bwMode="auto">
          <a:xfrm>
            <a:off x="76200" y="3962400"/>
            <a:ext cx="101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Handlee" panose="02000000000000000000" pitchFamily="2" charset="77"/>
              </a:rPr>
              <a:t>source</a:t>
            </a:r>
          </a:p>
        </p:txBody>
      </p:sp>
      <p:sp>
        <p:nvSpPr>
          <p:cNvPr id="1973257" name="Text Box 9"/>
          <p:cNvSpPr txBox="1">
            <a:spLocks noChangeArrowheads="1"/>
          </p:cNvSpPr>
          <p:nvPr/>
        </p:nvSpPr>
        <p:spPr bwMode="auto">
          <a:xfrm>
            <a:off x="7224713" y="4044950"/>
            <a:ext cx="1585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Handlee" panose="02000000000000000000" pitchFamily="2" charset="77"/>
              </a:rPr>
              <a:t>destination</a:t>
            </a:r>
          </a:p>
        </p:txBody>
      </p:sp>
      <p:pic>
        <p:nvPicPr>
          <p:cNvPr id="1973258" name="Picture 10" descr="MCj0295728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84675"/>
            <a:ext cx="192881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3259" name="Text Box 11"/>
          <p:cNvSpPr txBox="1">
            <a:spLocks noChangeArrowheads="1"/>
          </p:cNvSpPr>
          <p:nvPr/>
        </p:nvSpPr>
        <p:spPr bwMode="auto">
          <a:xfrm>
            <a:off x="3567002" y="5187950"/>
            <a:ext cx="1795684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Handlee" panose="02000000000000000000" pitchFamily="2" charset="77"/>
              </a:rPr>
              <a:t>IP network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089150" y="4721225"/>
            <a:ext cx="327025" cy="457200"/>
            <a:chOff x="4505" y="1615"/>
            <a:chExt cx="206" cy="288"/>
          </a:xfrm>
        </p:grpSpPr>
        <p:sp>
          <p:nvSpPr>
            <p:cNvPr id="1973261" name="Rectangle 13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2" name="Rectangle 14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584450" y="4725987"/>
            <a:ext cx="327025" cy="457200"/>
            <a:chOff x="4505" y="1615"/>
            <a:chExt cx="206" cy="288"/>
          </a:xfrm>
        </p:grpSpPr>
        <p:sp>
          <p:nvSpPr>
            <p:cNvPr id="1973264" name="Rectangle 16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5" name="Rectangle 17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438900" y="4579937"/>
            <a:ext cx="327025" cy="457200"/>
            <a:chOff x="4505" y="1615"/>
            <a:chExt cx="206" cy="288"/>
          </a:xfrm>
        </p:grpSpPr>
        <p:sp>
          <p:nvSpPr>
            <p:cNvPr id="1973267" name="Rectangle 19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8" name="Rectangle 20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Reality</a:t>
            </a:r>
          </a:p>
        </p:txBody>
      </p:sp>
      <p:sp>
        <p:nvSpPr>
          <p:cNvPr id="197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Host mobility</a:t>
            </a:r>
          </a:p>
          <a:p>
            <a:pPr lvl="1"/>
            <a:r>
              <a:rPr lang="en-US"/>
              <a:t>Changes in IP addresses as hosts move</a:t>
            </a:r>
          </a:p>
          <a:p>
            <a:r>
              <a:rPr lang="en-US"/>
              <a:t>IP address depletion</a:t>
            </a:r>
          </a:p>
          <a:p>
            <a:pPr lvl="1"/>
            <a:r>
              <a:rPr lang="en-US"/>
              <a:t>Dynamic assignment of IP addresses</a:t>
            </a:r>
          </a:p>
          <a:p>
            <a:pPr lvl="1"/>
            <a:r>
              <a:rPr lang="en-US"/>
              <a:t>Use of private addresses </a:t>
            </a:r>
          </a:p>
          <a:p>
            <a:r>
              <a:rPr lang="en-US"/>
              <a:t>Security concerns</a:t>
            </a:r>
          </a:p>
          <a:p>
            <a:pPr lvl="1"/>
            <a:r>
              <a:rPr lang="en-US"/>
              <a:t>Discarding suspicious or unwanted packets</a:t>
            </a:r>
          </a:p>
          <a:p>
            <a:pPr lvl="1"/>
            <a:r>
              <a:rPr lang="en-US"/>
              <a:t>Detecting suspicious traffic</a:t>
            </a:r>
          </a:p>
          <a:p>
            <a:r>
              <a:rPr lang="en-US"/>
              <a:t>Performance concerns</a:t>
            </a:r>
          </a:p>
          <a:p>
            <a:pPr lvl="1"/>
            <a:r>
              <a:rPr lang="en-US"/>
              <a:t>Controlling how link bandwidth is allocated</a:t>
            </a:r>
          </a:p>
          <a:p>
            <a:pPr lvl="1"/>
            <a:r>
              <a:rPr lang="en-US"/>
              <a:t>Storing popular Web content near the clients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A9134-C6F3-4C39-AE39-AE1E2903644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Middleboxes</a:t>
            </a:r>
          </a:p>
        </p:txBody>
      </p:sp>
      <p:sp>
        <p:nvSpPr>
          <p:cNvPr id="197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Middleboxes are intermediaries</a:t>
            </a:r>
          </a:p>
          <a:p>
            <a:pPr lvl="1"/>
            <a:r>
              <a:rPr lang="en-US"/>
              <a:t>Interposed in-between the communicating hosts</a:t>
            </a:r>
          </a:p>
          <a:p>
            <a:pPr lvl="1"/>
            <a:r>
              <a:rPr lang="en-US"/>
              <a:t>Often without knowledge of one or both parties</a:t>
            </a:r>
          </a:p>
          <a:p>
            <a:r>
              <a:rPr lang="en-US"/>
              <a:t>Examples</a:t>
            </a:r>
          </a:p>
          <a:p>
            <a:pPr lvl="1"/>
            <a:r>
              <a:rPr lang="en-US"/>
              <a:t>Network address translators</a:t>
            </a:r>
          </a:p>
          <a:p>
            <a:pPr lvl="1"/>
            <a:r>
              <a:rPr lang="en-US"/>
              <a:t>Firewalls</a:t>
            </a:r>
          </a:p>
          <a:p>
            <a:pPr lvl="1"/>
            <a:r>
              <a:rPr lang="en-US"/>
              <a:t>Traffic shapers</a:t>
            </a:r>
          </a:p>
          <a:p>
            <a:pPr lvl="1"/>
            <a:r>
              <a:rPr lang="en-US"/>
              <a:t>Intrusion detection systems</a:t>
            </a:r>
          </a:p>
          <a:p>
            <a:pPr lvl="1"/>
            <a:r>
              <a:rPr lang="en-US"/>
              <a:t>Transparent Web proxy caches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16C6EF-6734-435E-8CF8-C73FB8FA4CE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4DA81126-0031-6893-6058-BEB20C16F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98621"/>
            <a:ext cx="7082980" cy="3252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26876-72DF-FDAB-0490-4566BDCE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A8332-3A3C-45DB-B64E-4BF81D080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SEC0101</a:t>
            </a:r>
          </a:p>
          <a:p>
            <a:pPr lvl="1"/>
            <a:r>
              <a:rPr lang="en-US" dirty="0"/>
              <a:t>Mean: 78.3</a:t>
            </a:r>
          </a:p>
          <a:p>
            <a:pPr lvl="1"/>
            <a:r>
              <a:rPr lang="en-US" dirty="0"/>
              <a:t>Median: 81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EC5101</a:t>
            </a:r>
          </a:p>
          <a:p>
            <a:pPr lvl="1"/>
            <a:r>
              <a:rPr lang="en-US" dirty="0"/>
              <a:t>Coming soon.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CA881-F9A7-475D-870E-6049FC932F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99A101F-4C04-3C51-DFB0-5492F13A162F}"/>
              </a:ext>
            </a:extLst>
          </p:cNvPr>
          <p:cNvSpPr/>
          <p:nvPr/>
        </p:nvSpPr>
        <p:spPr>
          <a:xfrm>
            <a:off x="2743200" y="4335646"/>
            <a:ext cx="3657600" cy="47307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andlee" panose="02000000000000000000" pitchFamily="2" charset="77"/>
              </a:rPr>
              <a:t>Very strong results. Great job!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66282-CE42-2ED9-549C-C09AA36D3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3CE37-28D2-E4EF-9CB2-3D75904338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Views of Middleboxes</a:t>
            </a:r>
          </a:p>
        </p:txBody>
      </p:sp>
      <p:sp>
        <p:nvSpPr>
          <p:cNvPr id="197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abomination</a:t>
            </a:r>
          </a:p>
          <a:p>
            <a:pPr lvl="1"/>
            <a:r>
              <a:rPr lang="en-US"/>
              <a:t>Violation of layering</a:t>
            </a:r>
          </a:p>
          <a:p>
            <a:pPr lvl="1"/>
            <a:r>
              <a:rPr lang="en-US"/>
              <a:t>Cause confusion in reasoning about the network</a:t>
            </a:r>
          </a:p>
          <a:p>
            <a:pPr lvl="1"/>
            <a:r>
              <a:rPr lang="en-US"/>
              <a:t>Responsible for many subtle bugs</a:t>
            </a:r>
          </a:p>
          <a:p>
            <a:r>
              <a:rPr lang="en-US"/>
              <a:t>A necessity</a:t>
            </a:r>
          </a:p>
          <a:p>
            <a:pPr lvl="1"/>
            <a:r>
              <a:rPr lang="en-US"/>
              <a:t>Solving real and pressing problems</a:t>
            </a:r>
          </a:p>
          <a:p>
            <a:pPr lvl="1"/>
            <a:r>
              <a:rPr lang="en-US"/>
              <a:t>Needs that are not likely to go away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6BB9A0-054C-41EB-8679-1B2946486D8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EAFF7B-9B58-4BB2-8C1A-D35BF6ADABBB}" type="slidenum">
              <a:rPr lang="en-US"/>
              <a:pPr/>
              <a:t>31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9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62000" y="2942925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NATs</a:t>
            </a:r>
          </a:p>
        </p:txBody>
      </p:sp>
      <p:sp>
        <p:nvSpPr>
          <p:cNvPr id="198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 address space depletion</a:t>
            </a:r>
          </a:p>
          <a:p>
            <a:pPr lvl="1"/>
            <a:r>
              <a:rPr lang="en-US" dirty="0"/>
              <a:t>Clear in early 90s that 2</a:t>
            </a:r>
            <a:r>
              <a:rPr lang="en-US" baseline="30000" dirty="0"/>
              <a:t>32</a:t>
            </a:r>
            <a:r>
              <a:rPr lang="en-US" dirty="0"/>
              <a:t> addresses not enough</a:t>
            </a:r>
          </a:p>
          <a:p>
            <a:pPr lvl="1"/>
            <a:r>
              <a:rPr lang="en-US" dirty="0"/>
              <a:t>Work began on a successor to IPv4</a:t>
            </a:r>
          </a:p>
          <a:p>
            <a:r>
              <a:rPr lang="en-US" dirty="0"/>
              <a:t>In the meantime, …</a:t>
            </a:r>
          </a:p>
          <a:p>
            <a:pPr lvl="1"/>
            <a:r>
              <a:rPr lang="en-US" dirty="0"/>
              <a:t>Share addresses among numerous devices</a:t>
            </a:r>
          </a:p>
          <a:p>
            <a:pPr lvl="1"/>
            <a:r>
              <a:rPr lang="en-US" dirty="0"/>
              <a:t>… without requiring changes to existing hosts</a:t>
            </a:r>
          </a:p>
          <a:p>
            <a:r>
              <a:rPr lang="en-US" dirty="0"/>
              <a:t>Meant to provide temporary relief</a:t>
            </a:r>
          </a:p>
          <a:p>
            <a:pPr lvl="1"/>
            <a:r>
              <a:rPr lang="en-US" dirty="0"/>
              <a:t>Intended as a short-term remedy</a:t>
            </a:r>
          </a:p>
          <a:p>
            <a:pPr lvl="1"/>
            <a:r>
              <a:rPr lang="en-US" dirty="0"/>
              <a:t>Now, NAT are very widely deployed</a:t>
            </a:r>
          </a:p>
          <a:p>
            <a:pPr lvl="1"/>
            <a:r>
              <a:rPr lang="en-US" dirty="0"/>
              <a:t>… much more so than IPv6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9D0510-096F-4A48-B8FB-C435ABD6D64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Component in the Data Path</a:t>
            </a:r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CEC13D-FA17-4A35-AD8A-F596E8C25AD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1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985574" name="Rectangle 38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37063" y="3036887"/>
            <a:ext cx="1747837" cy="1065213"/>
            <a:chOff x="2372" y="1918"/>
            <a:chExt cx="1101" cy="671"/>
          </a:xfrm>
        </p:grpSpPr>
        <p:sp>
          <p:nvSpPr>
            <p:cNvPr id="1985540" name="Oval 4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1" name="Line 5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2" name="Line 6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3" name="Rectangle 7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85544" name="Oval 8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85546" name="Line 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47" name="Line 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48" name="Line 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85550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51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52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985553" name="Picture 17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182687"/>
            <a:ext cx="1868487" cy="1773238"/>
          </a:xfrm>
          <a:prstGeom prst="rect">
            <a:avLst/>
          </a:prstGeom>
          <a:noFill/>
        </p:spPr>
      </p:pic>
      <p:pic>
        <p:nvPicPr>
          <p:cNvPr id="1985554" name="Picture 18" descr="j0195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46138" y="4524375"/>
            <a:ext cx="1795462" cy="1833562"/>
          </a:xfrm>
          <a:prstGeom prst="rect">
            <a:avLst/>
          </a:prstGeom>
          <a:noFill/>
        </p:spPr>
      </p:pic>
      <p:sp>
        <p:nvSpPr>
          <p:cNvPr id="1985555" name="Line 19"/>
          <p:cNvSpPr>
            <a:spLocks noChangeShapeType="1"/>
          </p:cNvSpPr>
          <p:nvPr/>
        </p:nvSpPr>
        <p:spPr bwMode="auto">
          <a:xfrm>
            <a:off x="2498725" y="2335212"/>
            <a:ext cx="1957388" cy="9985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6" name="Line 20"/>
          <p:cNvSpPr>
            <a:spLocks noChangeShapeType="1"/>
          </p:cNvSpPr>
          <p:nvPr/>
        </p:nvSpPr>
        <p:spPr bwMode="auto">
          <a:xfrm flipV="1">
            <a:off x="2651125" y="3986212"/>
            <a:ext cx="2036763" cy="149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7" name="Line 21"/>
          <p:cNvSpPr>
            <a:spLocks noChangeShapeType="1"/>
          </p:cNvSpPr>
          <p:nvPr/>
        </p:nvSpPr>
        <p:spPr bwMode="auto">
          <a:xfrm>
            <a:off x="6146800" y="3640137"/>
            <a:ext cx="22272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5558" name="Text Box 22"/>
          <p:cNvSpPr txBox="1">
            <a:spLocks noChangeArrowheads="1"/>
          </p:cNvSpPr>
          <p:nvPr/>
        </p:nvSpPr>
        <p:spPr bwMode="auto">
          <a:xfrm>
            <a:off x="4892603" y="4140200"/>
            <a:ext cx="966932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NAT</a:t>
            </a:r>
          </a:p>
        </p:txBody>
      </p:sp>
      <p:sp>
        <p:nvSpPr>
          <p:cNvPr id="1985559" name="Rectangle 23"/>
          <p:cNvSpPr>
            <a:spLocks noChangeArrowheads="1"/>
          </p:cNvSpPr>
          <p:nvPr/>
        </p:nvSpPr>
        <p:spPr bwMode="auto">
          <a:xfrm>
            <a:off x="577850" y="1066800"/>
            <a:ext cx="6029325" cy="5300662"/>
          </a:xfrm>
          <a:prstGeom prst="rect">
            <a:avLst/>
          </a:prstGeom>
          <a:noFill/>
          <a:ln w="3810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0" name="Rectangle 24"/>
          <p:cNvSpPr>
            <a:spLocks noChangeArrowheads="1"/>
          </p:cNvSpPr>
          <p:nvPr/>
        </p:nvSpPr>
        <p:spPr bwMode="auto">
          <a:xfrm>
            <a:off x="2747963" y="4486275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1" name="Rectangle 25"/>
          <p:cNvSpPr>
            <a:spLocks noChangeArrowheads="1"/>
          </p:cNvSpPr>
          <p:nvPr/>
        </p:nvSpPr>
        <p:spPr bwMode="auto">
          <a:xfrm>
            <a:off x="2746375" y="4486275"/>
            <a:ext cx="325438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2" name="Rectangle 26"/>
          <p:cNvSpPr>
            <a:spLocks noChangeArrowheads="1"/>
          </p:cNvSpPr>
          <p:nvPr/>
        </p:nvSpPr>
        <p:spPr bwMode="auto">
          <a:xfrm>
            <a:off x="3324225" y="4062412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3" name="Rectangle 27"/>
          <p:cNvSpPr>
            <a:spLocks noChangeArrowheads="1"/>
          </p:cNvSpPr>
          <p:nvPr/>
        </p:nvSpPr>
        <p:spPr bwMode="auto">
          <a:xfrm>
            <a:off x="3322638" y="4062412"/>
            <a:ext cx="325437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4" name="Rectangle 28"/>
          <p:cNvSpPr>
            <a:spLocks noChangeArrowheads="1"/>
          </p:cNvSpPr>
          <p:nvPr/>
        </p:nvSpPr>
        <p:spPr bwMode="auto">
          <a:xfrm>
            <a:off x="3017838" y="2065337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5" name="Rectangle 29"/>
          <p:cNvSpPr>
            <a:spLocks noChangeArrowheads="1"/>
          </p:cNvSpPr>
          <p:nvPr/>
        </p:nvSpPr>
        <p:spPr bwMode="auto">
          <a:xfrm>
            <a:off x="3016250" y="2065337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6" name="Rectangle 30"/>
          <p:cNvSpPr>
            <a:spLocks noChangeArrowheads="1"/>
          </p:cNvSpPr>
          <p:nvPr/>
        </p:nvSpPr>
        <p:spPr bwMode="auto">
          <a:xfrm>
            <a:off x="3786188" y="2449512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7" name="Rectangle 31"/>
          <p:cNvSpPr>
            <a:spLocks noChangeArrowheads="1"/>
          </p:cNvSpPr>
          <p:nvPr/>
        </p:nvSpPr>
        <p:spPr bwMode="auto">
          <a:xfrm>
            <a:off x="3784600" y="2449512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8" name="Rectangle 32"/>
          <p:cNvSpPr>
            <a:spLocks noChangeArrowheads="1"/>
          </p:cNvSpPr>
          <p:nvPr/>
        </p:nvSpPr>
        <p:spPr bwMode="auto">
          <a:xfrm>
            <a:off x="6934200" y="3030537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9" name="Rectangle 33"/>
          <p:cNvSpPr>
            <a:spLocks noChangeArrowheads="1"/>
          </p:cNvSpPr>
          <p:nvPr/>
        </p:nvSpPr>
        <p:spPr bwMode="auto">
          <a:xfrm>
            <a:off x="6932613" y="3030537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0" name="Rectangle 34"/>
          <p:cNvSpPr>
            <a:spLocks noChangeArrowheads="1"/>
          </p:cNvSpPr>
          <p:nvPr/>
        </p:nvSpPr>
        <p:spPr bwMode="auto">
          <a:xfrm>
            <a:off x="7664450" y="3030537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1" name="Rectangle 35"/>
          <p:cNvSpPr>
            <a:spLocks noChangeArrowheads="1"/>
          </p:cNvSpPr>
          <p:nvPr/>
        </p:nvSpPr>
        <p:spPr bwMode="auto">
          <a:xfrm>
            <a:off x="7662863" y="3030537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2" name="Text Box 36"/>
          <p:cNvSpPr txBox="1">
            <a:spLocks noChangeArrowheads="1"/>
          </p:cNvSpPr>
          <p:nvPr/>
        </p:nvSpPr>
        <p:spPr bwMode="auto">
          <a:xfrm>
            <a:off x="5198657" y="5637212"/>
            <a:ext cx="1035861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inside</a:t>
            </a:r>
          </a:p>
        </p:txBody>
      </p:sp>
      <p:sp>
        <p:nvSpPr>
          <p:cNvPr id="1985573" name="Text Box 37"/>
          <p:cNvSpPr txBox="1">
            <a:spLocks noChangeArrowheads="1"/>
          </p:cNvSpPr>
          <p:nvPr/>
        </p:nvSpPr>
        <p:spPr bwMode="auto">
          <a:xfrm>
            <a:off x="7424788" y="3948112"/>
            <a:ext cx="1269899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outside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Header Translators</a:t>
            </a:r>
          </a:p>
        </p:txBody>
      </p:sp>
      <p:sp>
        <p:nvSpPr>
          <p:cNvPr id="198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network addresses not globally unique</a:t>
            </a:r>
          </a:p>
          <a:p>
            <a:pPr lvl="1"/>
            <a:r>
              <a:rPr lang="en-US"/>
              <a:t>E.g., private IP addresses (in 10.0.0.0/8)</a:t>
            </a:r>
          </a:p>
          <a:p>
            <a:r>
              <a:rPr lang="en-US"/>
              <a:t>NAT box rewrites the IP addresses</a:t>
            </a:r>
          </a:p>
          <a:p>
            <a:pPr lvl="1"/>
            <a:r>
              <a:rPr lang="en-US"/>
              <a:t>Make the “inside” look like a single IP address</a:t>
            </a:r>
          </a:p>
          <a:p>
            <a:pPr lvl="1"/>
            <a:r>
              <a:rPr lang="en-US"/>
              <a:t>… and change header checksums accordingly </a:t>
            </a:r>
          </a:p>
          <a:p>
            <a:r>
              <a:rPr lang="en-US"/>
              <a:t>Outbound traffic: from inside to outside</a:t>
            </a:r>
          </a:p>
          <a:p>
            <a:pPr lvl="1"/>
            <a:r>
              <a:rPr lang="en-US"/>
              <a:t>Rewrite the source IP address</a:t>
            </a:r>
          </a:p>
          <a:p>
            <a:r>
              <a:rPr lang="en-US"/>
              <a:t>Inbound traffic: from outside to inside</a:t>
            </a:r>
          </a:p>
          <a:p>
            <a:pPr lvl="1"/>
            <a:r>
              <a:rPr lang="en-US"/>
              <a:t>Rewrite the destination IP address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3BAC4-26F3-4E43-A6B1-D6E20480EB4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 Single Source Address</a:t>
            </a:r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A3668-3464-4171-AEE7-4E4B5FBFFC0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0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989669" name="Rectangle 37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37063" y="3070225"/>
            <a:ext cx="1747837" cy="1065213"/>
            <a:chOff x="2372" y="1918"/>
            <a:chExt cx="1101" cy="671"/>
          </a:xfrm>
        </p:grpSpPr>
        <p:sp>
          <p:nvSpPr>
            <p:cNvPr id="1989636" name="Oval 4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89637" name="Line 5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89638" name="Line 6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89639" name="Rectangle 7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Handlee" panose="02000000000000000000" pitchFamily="2" charset="77"/>
              </a:endParaRPr>
            </a:p>
          </p:txBody>
        </p:sp>
        <p:sp>
          <p:nvSpPr>
            <p:cNvPr id="1989640" name="Oval 8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89642" name="Line 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89643" name="Line 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89644" name="Line 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89646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89647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8964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</p:grpSp>
      <p:pic>
        <p:nvPicPr>
          <p:cNvPr id="1989649" name="Picture 17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216025"/>
            <a:ext cx="1868487" cy="1773238"/>
          </a:xfrm>
          <a:prstGeom prst="rect">
            <a:avLst/>
          </a:prstGeom>
          <a:noFill/>
        </p:spPr>
      </p:pic>
      <p:pic>
        <p:nvPicPr>
          <p:cNvPr id="1989650" name="Picture 18" descr="j0195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46138" y="4557713"/>
            <a:ext cx="1795462" cy="1833562"/>
          </a:xfrm>
          <a:prstGeom prst="rect">
            <a:avLst/>
          </a:prstGeom>
          <a:noFill/>
        </p:spPr>
      </p:pic>
      <p:sp>
        <p:nvSpPr>
          <p:cNvPr id="1989651" name="Line 19"/>
          <p:cNvSpPr>
            <a:spLocks noChangeShapeType="1"/>
          </p:cNvSpPr>
          <p:nvPr/>
        </p:nvSpPr>
        <p:spPr bwMode="auto">
          <a:xfrm>
            <a:off x="2498725" y="2368550"/>
            <a:ext cx="1957388" cy="9985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2" name="Line 20"/>
          <p:cNvSpPr>
            <a:spLocks noChangeShapeType="1"/>
          </p:cNvSpPr>
          <p:nvPr/>
        </p:nvSpPr>
        <p:spPr bwMode="auto">
          <a:xfrm flipV="1">
            <a:off x="2651125" y="4019550"/>
            <a:ext cx="2036763" cy="149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3" name="Line 21"/>
          <p:cNvSpPr>
            <a:spLocks noChangeShapeType="1"/>
          </p:cNvSpPr>
          <p:nvPr/>
        </p:nvSpPr>
        <p:spPr bwMode="auto">
          <a:xfrm>
            <a:off x="6146800" y="3673475"/>
            <a:ext cx="22272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4" name="Text Box 22"/>
          <p:cNvSpPr txBox="1">
            <a:spLocks noChangeArrowheads="1"/>
          </p:cNvSpPr>
          <p:nvPr/>
        </p:nvSpPr>
        <p:spPr bwMode="auto">
          <a:xfrm>
            <a:off x="4892603" y="4173538"/>
            <a:ext cx="966932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NAT</a:t>
            </a:r>
          </a:p>
        </p:txBody>
      </p:sp>
      <p:sp>
        <p:nvSpPr>
          <p:cNvPr id="1989655" name="Rectangle 23"/>
          <p:cNvSpPr>
            <a:spLocks noChangeArrowheads="1"/>
          </p:cNvSpPr>
          <p:nvPr/>
        </p:nvSpPr>
        <p:spPr bwMode="auto">
          <a:xfrm>
            <a:off x="577850" y="1100138"/>
            <a:ext cx="6029325" cy="5300662"/>
          </a:xfrm>
          <a:prstGeom prst="rect">
            <a:avLst/>
          </a:prstGeom>
          <a:noFill/>
          <a:ln w="3810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6" name="Rectangle 24"/>
          <p:cNvSpPr>
            <a:spLocks noChangeArrowheads="1"/>
          </p:cNvSpPr>
          <p:nvPr/>
        </p:nvSpPr>
        <p:spPr bwMode="auto">
          <a:xfrm>
            <a:off x="3382963" y="4211638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7" name="Rectangle 25"/>
          <p:cNvSpPr>
            <a:spLocks noChangeArrowheads="1"/>
          </p:cNvSpPr>
          <p:nvPr/>
        </p:nvSpPr>
        <p:spPr bwMode="auto">
          <a:xfrm>
            <a:off x="3381375" y="4211638"/>
            <a:ext cx="325438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8" name="Rectangle 26"/>
          <p:cNvSpPr>
            <a:spLocks noChangeArrowheads="1"/>
          </p:cNvSpPr>
          <p:nvPr/>
        </p:nvSpPr>
        <p:spPr bwMode="auto">
          <a:xfrm>
            <a:off x="3402013" y="2295525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59" name="Rectangle 27"/>
          <p:cNvSpPr>
            <a:spLocks noChangeArrowheads="1"/>
          </p:cNvSpPr>
          <p:nvPr/>
        </p:nvSpPr>
        <p:spPr bwMode="auto">
          <a:xfrm>
            <a:off x="3400425" y="2295525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0" name="Rectangle 28"/>
          <p:cNvSpPr>
            <a:spLocks noChangeArrowheads="1"/>
          </p:cNvSpPr>
          <p:nvPr/>
        </p:nvSpPr>
        <p:spPr bwMode="auto">
          <a:xfrm>
            <a:off x="6934200" y="3063875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1" name="Rectangle 29"/>
          <p:cNvSpPr>
            <a:spLocks noChangeArrowheads="1"/>
          </p:cNvSpPr>
          <p:nvPr/>
        </p:nvSpPr>
        <p:spPr bwMode="auto">
          <a:xfrm>
            <a:off x="6932613" y="3063875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2" name="Rectangle 30"/>
          <p:cNvSpPr>
            <a:spLocks noChangeArrowheads="1"/>
          </p:cNvSpPr>
          <p:nvPr/>
        </p:nvSpPr>
        <p:spPr bwMode="auto">
          <a:xfrm>
            <a:off x="7664450" y="3063875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3" name="Rectangle 31"/>
          <p:cNvSpPr>
            <a:spLocks noChangeArrowheads="1"/>
          </p:cNvSpPr>
          <p:nvPr/>
        </p:nvSpPr>
        <p:spPr bwMode="auto">
          <a:xfrm>
            <a:off x="7662863" y="3063875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89664" name="Text Box 32"/>
          <p:cNvSpPr txBox="1">
            <a:spLocks noChangeArrowheads="1"/>
          </p:cNvSpPr>
          <p:nvPr/>
        </p:nvSpPr>
        <p:spPr bwMode="auto">
          <a:xfrm>
            <a:off x="5198657" y="5670550"/>
            <a:ext cx="1035861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inside</a:t>
            </a:r>
          </a:p>
        </p:txBody>
      </p:sp>
      <p:sp>
        <p:nvSpPr>
          <p:cNvPr id="1989665" name="Text Box 33"/>
          <p:cNvSpPr txBox="1">
            <a:spLocks noChangeArrowheads="1"/>
          </p:cNvSpPr>
          <p:nvPr/>
        </p:nvSpPr>
        <p:spPr bwMode="auto">
          <a:xfrm>
            <a:off x="7424788" y="3981450"/>
            <a:ext cx="1269899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Handlee" panose="02000000000000000000" pitchFamily="2" charset="77"/>
              </a:rPr>
              <a:t>outside</a:t>
            </a:r>
          </a:p>
        </p:txBody>
      </p:sp>
      <p:sp>
        <p:nvSpPr>
          <p:cNvPr id="1989666" name="Text Box 34"/>
          <p:cNvSpPr txBox="1">
            <a:spLocks noChangeArrowheads="1"/>
          </p:cNvSpPr>
          <p:nvPr/>
        </p:nvSpPr>
        <p:spPr bwMode="auto">
          <a:xfrm>
            <a:off x="1154113" y="3021013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andlee" panose="02000000000000000000" pitchFamily="2" charset="77"/>
              </a:rPr>
              <a:t>10.0.0.1</a:t>
            </a:r>
          </a:p>
        </p:txBody>
      </p:sp>
      <p:sp>
        <p:nvSpPr>
          <p:cNvPr id="1989667" name="Text Box 35"/>
          <p:cNvSpPr txBox="1">
            <a:spLocks noChangeArrowheads="1"/>
          </p:cNvSpPr>
          <p:nvPr/>
        </p:nvSpPr>
        <p:spPr bwMode="auto">
          <a:xfrm>
            <a:off x="2599372" y="5824538"/>
            <a:ext cx="1313181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andlee" panose="02000000000000000000" pitchFamily="2" charset="77"/>
              </a:rPr>
              <a:t>10.0.0.2</a:t>
            </a:r>
          </a:p>
        </p:txBody>
      </p:sp>
      <p:sp>
        <p:nvSpPr>
          <p:cNvPr id="1989668" name="Text Box 36"/>
          <p:cNvSpPr txBox="1">
            <a:spLocks noChangeArrowheads="1"/>
          </p:cNvSpPr>
          <p:nvPr/>
        </p:nvSpPr>
        <p:spPr bwMode="auto">
          <a:xfrm>
            <a:off x="6744763" y="2368550"/>
            <a:ext cx="1717137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andlee" panose="02000000000000000000" pitchFamily="2" charset="77"/>
              </a:rPr>
              <a:t>138.76.29.7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if Both Hosts Contact Same Site?</a:t>
            </a:r>
          </a:p>
        </p:txBody>
      </p:sp>
      <p:sp>
        <p:nvSpPr>
          <p:cNvPr id="199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Suppose hosts contact the same destination</a:t>
            </a:r>
          </a:p>
          <a:p>
            <a:pPr lvl="1"/>
            <a:r>
              <a:rPr lang="en-US"/>
              <a:t>E.g., both hosts open a socket with local port 3345 to destination 128.119.40.186 on port 80</a:t>
            </a:r>
          </a:p>
          <a:p>
            <a:r>
              <a:rPr lang="en-US"/>
              <a:t>NAT gives packets same source address</a:t>
            </a:r>
          </a:p>
          <a:p>
            <a:pPr lvl="1"/>
            <a:r>
              <a:rPr lang="en-US"/>
              <a:t>All packets have source address 138.76.29.7</a:t>
            </a:r>
          </a:p>
          <a:p>
            <a:r>
              <a:rPr lang="en-US"/>
              <a:t>Problems</a:t>
            </a:r>
          </a:p>
          <a:p>
            <a:pPr lvl="1"/>
            <a:r>
              <a:rPr lang="en-US"/>
              <a:t>Can destination differentiate between senders?</a:t>
            </a:r>
          </a:p>
          <a:p>
            <a:pPr lvl="1"/>
            <a:r>
              <a:rPr lang="en-US"/>
              <a:t>Can return traffic get back to the correct hosts?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906AE5-4986-4672-9FE1-FCFC171AE53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Port-Translating NAT</a:t>
            </a:r>
          </a:p>
        </p:txBody>
      </p:sp>
      <p:sp>
        <p:nvSpPr>
          <p:cNvPr id="199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Map outgoing packets</a:t>
            </a:r>
          </a:p>
          <a:p>
            <a:pPr lvl="1"/>
            <a:r>
              <a:rPr lang="en-US"/>
              <a:t>Replace source address with NAT address</a:t>
            </a:r>
          </a:p>
          <a:p>
            <a:pPr lvl="1"/>
            <a:r>
              <a:rPr lang="en-US"/>
              <a:t>Replace source port number with a new port number</a:t>
            </a:r>
          </a:p>
          <a:p>
            <a:pPr lvl="1"/>
            <a:r>
              <a:rPr lang="en-US"/>
              <a:t>Remote hosts respond using (NAT address, new port #)</a:t>
            </a:r>
          </a:p>
          <a:p>
            <a:r>
              <a:rPr lang="en-US"/>
              <a:t>Maintain a translation table</a:t>
            </a:r>
          </a:p>
          <a:p>
            <a:pPr lvl="1"/>
            <a:r>
              <a:rPr lang="en-US"/>
              <a:t>Store map of (source address, port #) to (NAT address, new port #) </a:t>
            </a:r>
          </a:p>
          <a:p>
            <a:r>
              <a:rPr lang="en-US"/>
              <a:t>Map incoming packets</a:t>
            </a:r>
          </a:p>
          <a:p>
            <a:pPr lvl="1"/>
            <a:r>
              <a:rPr lang="en-US"/>
              <a:t>Consult the translation table</a:t>
            </a:r>
          </a:p>
          <a:p>
            <a:pPr lvl="1"/>
            <a:r>
              <a:rPr lang="en-US"/>
              <a:t>Map the destination address and port number </a:t>
            </a:r>
          </a:p>
          <a:p>
            <a:pPr lvl="1"/>
            <a:r>
              <a:rPr lang="en-US"/>
              <a:t>Local host receives the incoming packet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E5848F-ECC6-4953-A712-3EFF0E752B3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1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2AC6C-664A-49B5-B3D8-FB3DBCF503FD}" type="slidenum">
              <a:rPr lang="en-US"/>
              <a:pPr/>
              <a:t>38</a:t>
            </a:fld>
            <a:endParaRPr lang="en-US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995778" name="Freeform 2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/>
            <a:ahLst/>
            <a:cxnLst>
              <a:cxn ang="0">
                <a:pos x="1888" y="285"/>
              </a:cxn>
              <a:cxn ang="0">
                <a:pos x="418" y="283"/>
              </a:cxn>
              <a:cxn ang="0">
                <a:pos x="60" y="83"/>
              </a:cxn>
              <a:cxn ang="0">
                <a:pos x="60" y="781"/>
              </a:cxn>
              <a:cxn ang="0">
                <a:pos x="374" y="519"/>
              </a:cxn>
              <a:cxn ang="0">
                <a:pos x="2017" y="447"/>
              </a:cxn>
              <a:cxn ang="0">
                <a:pos x="1888" y="285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Address Translation Example</a:t>
            </a:r>
          </a:p>
        </p:txBody>
      </p:sp>
      <p:sp>
        <p:nvSpPr>
          <p:cNvPr id="1995780" name="Freeform 4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/>
            <a:ahLst/>
            <a:cxnLst>
              <a:cxn ang="0">
                <a:pos x="349" y="761"/>
              </a:cxn>
              <a:cxn ang="0">
                <a:pos x="1651" y="732"/>
              </a:cxn>
              <a:cxn ang="0">
                <a:pos x="1773" y="230"/>
              </a:cxn>
              <a:cxn ang="0">
                <a:pos x="2029" y="8"/>
              </a:cxn>
              <a:cxn ang="0">
                <a:pos x="2267" y="183"/>
              </a:cxn>
              <a:cxn ang="0">
                <a:pos x="2355" y="942"/>
              </a:cxn>
              <a:cxn ang="0">
                <a:pos x="2267" y="1592"/>
              </a:cxn>
              <a:cxn ang="0">
                <a:pos x="1840" y="1586"/>
              </a:cxn>
              <a:cxn ang="0">
                <a:pos x="1670" y="1025"/>
              </a:cxn>
              <a:cxn ang="0">
                <a:pos x="220" y="923"/>
              </a:cxn>
              <a:cxn ang="0">
                <a:pos x="349" y="76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graphicFrame>
        <p:nvGraphicFramePr>
          <p:cNvPr id="1995781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488238" y="3135313"/>
          <a:ext cx="5889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6965" imgH="1083593" progId="">
                  <p:embed/>
                </p:oleObj>
              </mc:Choice>
              <mc:Fallback>
                <p:oleObj name="Clip" r:id="rId3" imgW="1306965" imgH="1083593" progId="">
                  <p:embed/>
                  <p:pic>
                    <p:nvPicPr>
                      <p:cNvPr id="199578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238" y="3135313"/>
                        <a:ext cx="588962" cy="47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2" name="Object 6"/>
          <p:cNvGraphicFramePr>
            <a:graphicFrameLocks noChangeAspect="1"/>
          </p:cNvGraphicFramePr>
          <p:nvPr/>
        </p:nvGraphicFramePr>
        <p:xfrm>
          <a:off x="7546975" y="4022725"/>
          <a:ext cx="5794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6965" imgH="1083593" progId="">
                  <p:embed/>
                </p:oleObj>
              </mc:Choice>
              <mc:Fallback>
                <p:oleObj name="Clip" r:id="rId5" imgW="1306965" imgH="1083593" progId="">
                  <p:embed/>
                  <p:pic>
                    <p:nvPicPr>
                      <p:cNvPr id="19957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75" y="4022725"/>
                        <a:ext cx="5794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3" name="Object 7"/>
          <p:cNvGraphicFramePr>
            <a:graphicFrameLocks noChangeAspect="1"/>
          </p:cNvGraphicFramePr>
          <p:nvPr/>
        </p:nvGraphicFramePr>
        <p:xfrm>
          <a:off x="7518400" y="478790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19957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4787900"/>
                        <a:ext cx="563563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5784" name="Line 8"/>
          <p:cNvSpPr>
            <a:spLocks noChangeShapeType="1"/>
          </p:cNvSpPr>
          <p:nvPr/>
        </p:nvSpPr>
        <p:spPr bwMode="auto">
          <a:xfrm>
            <a:off x="4583113" y="424497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85" name="Line 9"/>
          <p:cNvSpPr>
            <a:spLocks noChangeShapeType="1"/>
          </p:cNvSpPr>
          <p:nvPr/>
        </p:nvSpPr>
        <p:spPr bwMode="auto">
          <a:xfrm flipH="1">
            <a:off x="7418388" y="3502025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86" name="Line 10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87" name="Line 11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788" name="Text Box 12"/>
          <p:cNvSpPr txBox="1">
            <a:spLocks noChangeArrowheads="1"/>
          </p:cNvSpPr>
          <p:nvPr/>
        </p:nvSpPr>
        <p:spPr bwMode="auto">
          <a:xfrm>
            <a:off x="8099425" y="320833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10.0.0.1</a:t>
            </a:r>
          </a:p>
        </p:txBody>
      </p:sp>
      <p:sp>
        <p:nvSpPr>
          <p:cNvPr id="1995789" name="Text Box 13"/>
          <p:cNvSpPr txBox="1">
            <a:spLocks noChangeArrowheads="1"/>
          </p:cNvSpPr>
          <p:nvPr/>
        </p:nvSpPr>
        <p:spPr bwMode="auto">
          <a:xfrm>
            <a:off x="8175625" y="4000500"/>
            <a:ext cx="904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10.0.0.2</a:t>
            </a:r>
          </a:p>
        </p:txBody>
      </p:sp>
      <p:sp>
        <p:nvSpPr>
          <p:cNvPr id="1995790" name="Text Box 14"/>
          <p:cNvSpPr txBox="1">
            <a:spLocks noChangeArrowheads="1"/>
          </p:cNvSpPr>
          <p:nvPr/>
        </p:nvSpPr>
        <p:spPr bwMode="auto">
          <a:xfrm>
            <a:off x="8137525" y="4919246"/>
            <a:ext cx="8947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10.0.0.3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635625" y="2860675"/>
            <a:ext cx="1871663" cy="1033463"/>
            <a:chOff x="3550" y="2055"/>
            <a:chExt cx="1179" cy="651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1995793" name="Rectangle 17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794" name="Text Box 18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>
                    <a:latin typeface="Handlee" panose="02000000000000000000" pitchFamily="2" charset="77"/>
                  </a:rPr>
                  <a:t>S: 10.0.0.1, 3345</a:t>
                </a:r>
              </a:p>
              <a:p>
                <a:pPr eaLnBrk="0" hangingPunct="0"/>
                <a:r>
                  <a:rPr lang="en-US" sz="1200">
                    <a:latin typeface="Handlee" panose="02000000000000000000" pitchFamily="2" charset="77"/>
                  </a:rPr>
                  <a:t>D: 128.119.40.186, 80</a:t>
                </a:r>
              </a:p>
            </p:txBody>
          </p:sp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995796" name="Freeform 20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797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79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</p:grp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995800" name="Freeform 24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0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0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</p:grpSp>
        </p:grpSp>
        <p:sp>
          <p:nvSpPr>
            <p:cNvPr id="1995803" name="Freeform 27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17" y="264"/>
                </a:cxn>
                <a:cxn ang="0">
                  <a:pos x="417" y="0"/>
                </a:cxn>
              </a:cxnLst>
              <a:rect l="0" t="0" r="r" b="b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4032" y="2419"/>
              <a:ext cx="218" cy="233"/>
              <a:chOff x="5140" y="403"/>
              <a:chExt cx="218" cy="233"/>
            </a:xfrm>
          </p:grpSpPr>
          <p:sp>
            <p:nvSpPr>
              <p:cNvPr id="1995805" name="Oval 29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06" name="Text Box 30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6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1</a:t>
                </a:r>
              </a:p>
            </p:txBody>
          </p:sp>
        </p:grpSp>
      </p:grpSp>
      <p:sp>
        <p:nvSpPr>
          <p:cNvPr id="1995807" name="Text Box 31"/>
          <p:cNvSpPr txBox="1">
            <a:spLocks noChangeArrowheads="1"/>
          </p:cNvSpPr>
          <p:nvPr/>
        </p:nvSpPr>
        <p:spPr bwMode="auto">
          <a:xfrm>
            <a:off x="4533900" y="3822700"/>
            <a:ext cx="8996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10.0.0.4</a:t>
            </a:r>
          </a:p>
        </p:txBody>
      </p:sp>
      <p:sp>
        <p:nvSpPr>
          <p:cNvPr id="1995808" name="Line 32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09" name="Text Box 33"/>
          <p:cNvSpPr txBox="1">
            <a:spLocks noChangeArrowheads="1"/>
          </p:cNvSpPr>
          <p:nvPr/>
        </p:nvSpPr>
        <p:spPr bwMode="auto">
          <a:xfrm>
            <a:off x="2695575" y="4379913"/>
            <a:ext cx="1162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Handlee" panose="02000000000000000000" pitchFamily="2" charset="77"/>
              </a:rPr>
              <a:t>138.76.29.7</a:t>
            </a:r>
          </a:p>
        </p:txBody>
      </p:sp>
      <p:sp>
        <p:nvSpPr>
          <p:cNvPr id="1995810" name="Line 34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6469063" y="1541463"/>
            <a:ext cx="2252662" cy="1417637"/>
            <a:chOff x="3944" y="971"/>
            <a:chExt cx="1419" cy="893"/>
          </a:xfrm>
        </p:grpSpPr>
        <p:sp>
          <p:nvSpPr>
            <p:cNvPr id="1995812" name="Text Box 36"/>
            <p:cNvSpPr txBox="1">
              <a:spLocks noChangeArrowheads="1"/>
            </p:cNvSpPr>
            <p:nvPr/>
          </p:nvSpPr>
          <p:spPr bwMode="auto">
            <a:xfrm>
              <a:off x="4121" y="971"/>
              <a:ext cx="124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u="sng" dirty="0">
                  <a:solidFill>
                    <a:srgbClr val="FF0000"/>
                  </a:solidFill>
                  <a:latin typeface="Handlee" panose="02000000000000000000" pitchFamily="2" charset="77"/>
                </a:rPr>
                <a:t>1:</a:t>
              </a:r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 host 10.0.0.1 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sends datagram to 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128.119.40.186, 80</a:t>
              </a:r>
            </a:p>
          </p:txBody>
        </p:sp>
        <p:sp>
          <p:nvSpPr>
            <p:cNvPr id="1995813" name="Line 37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</p:grpSp>
      <p:sp>
        <p:nvSpPr>
          <p:cNvPr id="1995814" name="Freeform 38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2352" y="64"/>
              </a:cxn>
              <a:cxn ang="0">
                <a:pos x="1640" y="450"/>
              </a:cxn>
              <a:cxn ang="0">
                <a:pos x="1308" y="965"/>
              </a:cxn>
              <a:cxn ang="0">
                <a:pos x="1159" y="965"/>
              </a:cxn>
              <a:cxn ang="0">
                <a:pos x="820" y="396"/>
              </a:cxn>
              <a:cxn ang="0">
                <a:pos x="0" y="64"/>
              </a:cxn>
            </a:cxnLst>
            <a:rect l="0" t="0" r="r" b="b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15" name="Rectangle 39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16" name="Text Box 40"/>
          <p:cNvSpPr txBox="1">
            <a:spLocks noChangeArrowheads="1"/>
          </p:cNvSpPr>
          <p:nvPr/>
        </p:nvSpPr>
        <p:spPr bwMode="auto">
          <a:xfrm>
            <a:off x="2513765" y="1454952"/>
            <a:ext cx="3422732" cy="7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Handlee" panose="02000000000000000000" pitchFamily="2" charset="77"/>
              </a:rPr>
              <a:t>NAT translation table</a:t>
            </a:r>
          </a:p>
          <a:p>
            <a:pPr algn="ctr" eaLnBrk="0" hangingPunct="0"/>
            <a:r>
              <a:rPr lang="en-US" dirty="0">
                <a:latin typeface="Handlee" panose="02000000000000000000" pitchFamily="2" charset="77"/>
              </a:rPr>
              <a:t>WAN side </a:t>
            </a:r>
            <a:r>
              <a:rPr lang="en-US" dirty="0" err="1">
                <a:latin typeface="Handlee" panose="02000000000000000000" pitchFamily="2" charset="77"/>
              </a:rPr>
              <a:t>addr</a:t>
            </a:r>
            <a:r>
              <a:rPr lang="en-US" dirty="0">
                <a:latin typeface="Handlee" panose="02000000000000000000" pitchFamily="2" charset="77"/>
              </a:rPr>
              <a:t>        LAN side </a:t>
            </a:r>
            <a:r>
              <a:rPr lang="en-US" dirty="0" err="1">
                <a:latin typeface="Handlee" panose="02000000000000000000" pitchFamily="2" charset="77"/>
              </a:rPr>
              <a:t>addr</a:t>
            </a:r>
            <a:endParaRPr lang="en-US" dirty="0">
              <a:latin typeface="Handlee" panose="02000000000000000000" pitchFamily="2" charset="77"/>
            </a:endParaRPr>
          </a:p>
        </p:txBody>
      </p:sp>
      <p:sp>
        <p:nvSpPr>
          <p:cNvPr id="1995817" name="Line 41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18" name="Line 42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5819" name="Line 43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4062413" y="4105275"/>
            <a:ext cx="555625" cy="307975"/>
            <a:chOff x="3600" y="219"/>
            <a:chExt cx="360" cy="175"/>
          </a:xfrm>
        </p:grpSpPr>
        <p:sp>
          <p:nvSpPr>
            <p:cNvPr id="1995821" name="Oval 4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22" name="Line 4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23" name="Line 4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24" name="Rectangle 4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Handlee" panose="02000000000000000000" pitchFamily="2" charset="77"/>
              </a:endParaRPr>
            </a:p>
          </p:txBody>
        </p:sp>
        <p:sp>
          <p:nvSpPr>
            <p:cNvPr id="1995825" name="Oval 4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995827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28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29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995831" name="Line 5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32" name="Line 5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33" name="Line 5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</p:grpSp>
      <p:sp>
        <p:nvSpPr>
          <p:cNvPr id="1995834" name="Text Box 58"/>
          <p:cNvSpPr txBox="1">
            <a:spLocks noChangeArrowheads="1"/>
          </p:cNvSpPr>
          <p:nvPr/>
        </p:nvSpPr>
        <p:spPr bwMode="auto">
          <a:xfrm>
            <a:off x="2550355" y="2049463"/>
            <a:ext cx="3406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138.76.29.7, 5001   10.0.0.1, 3345</a:t>
            </a:r>
          </a:p>
          <a:p>
            <a:pPr algn="ctr" eaLnBrk="0" hangingPunct="0"/>
            <a:r>
              <a:rPr lang="en-US" dirty="0">
                <a:latin typeface="Handlee" panose="02000000000000000000" pitchFamily="2" charset="77"/>
              </a:rPr>
              <a:t>……                                         ……</a:t>
            </a: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4765675" y="3435349"/>
            <a:ext cx="2784475" cy="1638300"/>
            <a:chOff x="3002" y="2417"/>
            <a:chExt cx="1754" cy="1032"/>
          </a:xfrm>
        </p:grpSpPr>
        <p:sp>
          <p:nvSpPr>
            <p:cNvPr id="1995836" name="Rectangle 60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37" name="Text Box 61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latin typeface="Handlee" panose="02000000000000000000" pitchFamily="2" charset="77"/>
                </a:rPr>
                <a:t>S: 128.119.40.186, 80 </a:t>
              </a:r>
            </a:p>
            <a:p>
              <a:pPr eaLnBrk="0" hangingPunct="0"/>
              <a:r>
                <a:rPr lang="en-US" sz="1200">
                  <a:latin typeface="Handlee" panose="02000000000000000000" pitchFamily="2" charset="77"/>
                </a:rPr>
                <a:t>D: 10.0.0.1, 3345</a:t>
              </a:r>
            </a:p>
            <a:p>
              <a:pPr eaLnBrk="0" hangingPunct="0"/>
              <a:endParaRPr lang="en-US" sz="1200">
                <a:latin typeface="Handlee" panose="02000000000000000000" pitchFamily="2" charset="77"/>
              </a:endParaRPr>
            </a:p>
          </p:txBody>
        </p:sp>
        <p:grpSp>
          <p:nvGrpSpPr>
            <p:cNvPr id="12" name="Group 62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1995839" name="Freeform 6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0" name="Line 6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1" name="Line 6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13" name="Group 66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1995843" name="Freeform 67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4" name="Line 68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5" name="Line 69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sp>
          <p:nvSpPr>
            <p:cNvPr id="1995846" name="Freeform 70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/>
              <a:ahLst/>
              <a:cxnLst>
                <a:cxn ang="0">
                  <a:pos x="577" y="0"/>
                </a:cxn>
                <a:cxn ang="0">
                  <a:pos x="342" y="0"/>
                </a:cxn>
                <a:cxn ang="0">
                  <a:pos x="342" y="768"/>
                </a:cxn>
                <a:cxn ang="0">
                  <a:pos x="0" y="760"/>
                </a:cxn>
              </a:cxnLst>
              <a:rect l="0" t="0" r="r" b="b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14" name="Group 71"/>
            <p:cNvGrpSpPr>
              <a:grpSpLocks/>
            </p:cNvGrpSpPr>
            <p:nvPr/>
          </p:nvGrpSpPr>
          <p:grpSpPr bwMode="auto">
            <a:xfrm>
              <a:off x="4240" y="3064"/>
              <a:ext cx="218" cy="233"/>
              <a:chOff x="5140" y="403"/>
              <a:chExt cx="218" cy="233"/>
            </a:xfrm>
          </p:grpSpPr>
          <p:sp>
            <p:nvSpPr>
              <p:cNvPr id="1995848" name="Oval 72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49" name="Text Box 73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9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4</a:t>
                </a:r>
              </a:p>
            </p:txBody>
          </p:sp>
        </p:grpSp>
      </p:grpSp>
      <p:grpSp>
        <p:nvGrpSpPr>
          <p:cNvPr id="15" name="Group 74"/>
          <p:cNvGrpSpPr>
            <a:grpSpLocks/>
          </p:cNvGrpSpPr>
          <p:nvPr/>
        </p:nvGrpSpPr>
        <p:grpSpPr bwMode="auto">
          <a:xfrm>
            <a:off x="1531938" y="3641725"/>
            <a:ext cx="2497137" cy="566738"/>
            <a:chOff x="1026" y="3559"/>
            <a:chExt cx="1573" cy="357"/>
          </a:xfrm>
        </p:grpSpPr>
        <p:grpSp>
          <p:nvGrpSpPr>
            <p:cNvPr id="16" name="Group 75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1995852" name="Rectangle 76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53" name="Text Box 77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>
                    <a:latin typeface="Handlee" panose="02000000000000000000" pitchFamily="2" charset="77"/>
                  </a:rPr>
                  <a:t>S: 138.76.29.7, 5001</a:t>
                </a:r>
              </a:p>
              <a:p>
                <a:pPr eaLnBrk="0" hangingPunct="0"/>
                <a:r>
                  <a:rPr lang="en-US" sz="1200">
                    <a:latin typeface="Handlee" panose="02000000000000000000" pitchFamily="2" charset="77"/>
                  </a:rPr>
                  <a:t>D: 128.119.40.186, 80</a:t>
                </a:r>
              </a:p>
            </p:txBody>
          </p:sp>
          <p:grpSp>
            <p:nvGrpSpPr>
              <p:cNvPr id="17" name="Group 78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995855" name="Freeform 79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5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57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</p:grpSp>
          <p:grpSp>
            <p:nvGrpSpPr>
              <p:cNvPr id="18" name="Group 82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995859" name="Freeform 8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60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  <p:sp>
              <p:nvSpPr>
                <p:cNvPr id="1995861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>
                    <a:latin typeface="Handlee" panose="02000000000000000000" pitchFamily="2" charset="77"/>
                  </a:endParaRPr>
                </a:p>
              </p:txBody>
            </p:sp>
          </p:grpSp>
        </p:grpSp>
        <p:sp>
          <p:nvSpPr>
            <p:cNvPr id="1995862" name="Line 86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19" name="Group 87"/>
            <p:cNvGrpSpPr>
              <a:grpSpLocks/>
            </p:cNvGrpSpPr>
            <p:nvPr/>
          </p:nvGrpSpPr>
          <p:grpSpPr bwMode="auto">
            <a:xfrm>
              <a:off x="1143" y="3616"/>
              <a:ext cx="218" cy="233"/>
              <a:chOff x="5140" y="403"/>
              <a:chExt cx="218" cy="233"/>
            </a:xfrm>
          </p:grpSpPr>
          <p:sp>
            <p:nvSpPr>
              <p:cNvPr id="1995864" name="Oval 88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65" name="Text Box 89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9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2</a:t>
                </a:r>
              </a:p>
            </p:txBody>
          </p:sp>
        </p:grpSp>
      </p:grpSp>
      <p:grpSp>
        <p:nvGrpSpPr>
          <p:cNvPr id="20" name="Group 90"/>
          <p:cNvGrpSpPr>
            <a:grpSpLocks/>
          </p:cNvGrpSpPr>
          <p:nvPr/>
        </p:nvGrpSpPr>
        <p:grpSpPr bwMode="auto">
          <a:xfrm>
            <a:off x="339725" y="1643063"/>
            <a:ext cx="5154613" cy="2081212"/>
            <a:chOff x="0" y="1288"/>
            <a:chExt cx="3247" cy="1311"/>
          </a:xfrm>
        </p:grpSpPr>
        <p:sp>
          <p:nvSpPr>
            <p:cNvPr id="1995867" name="Text Box 91"/>
            <p:cNvSpPr txBox="1">
              <a:spLocks noChangeArrowheads="1"/>
            </p:cNvSpPr>
            <p:nvPr/>
          </p:nvSpPr>
          <p:spPr bwMode="auto">
            <a:xfrm>
              <a:off x="0" y="1288"/>
              <a:ext cx="1218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u="sng" dirty="0">
                  <a:solidFill>
                    <a:srgbClr val="FF0000"/>
                  </a:solidFill>
                  <a:latin typeface="Handlee" panose="02000000000000000000" pitchFamily="2" charset="77"/>
                </a:rPr>
                <a:t>2:</a:t>
              </a:r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 NAT router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changes datagram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source </a:t>
              </a:r>
              <a:r>
                <a:rPr lang="en-US" dirty="0" err="1">
                  <a:solidFill>
                    <a:srgbClr val="FF0000"/>
                  </a:solidFill>
                  <a:latin typeface="Handlee" panose="02000000000000000000" pitchFamily="2" charset="77"/>
                </a:rPr>
                <a:t>addr</a:t>
              </a:r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 from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10.0.0.1, 3345 to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138.76.29.7, 5001,</a:t>
              </a: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updates table</a:t>
              </a:r>
            </a:p>
          </p:txBody>
        </p:sp>
        <p:sp>
          <p:nvSpPr>
            <p:cNvPr id="1995868" name="Line 92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69" name="Line 93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70" name="Line 94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</p:grpSp>
      <p:grpSp>
        <p:nvGrpSpPr>
          <p:cNvPr id="21" name="Group 95"/>
          <p:cNvGrpSpPr>
            <a:grpSpLocks/>
          </p:cNvGrpSpPr>
          <p:nvPr/>
        </p:nvGrpSpPr>
        <p:grpSpPr bwMode="auto">
          <a:xfrm>
            <a:off x="1360488" y="4681542"/>
            <a:ext cx="2471737" cy="703263"/>
            <a:chOff x="1163" y="3752"/>
            <a:chExt cx="1557" cy="443"/>
          </a:xfrm>
        </p:grpSpPr>
        <p:sp>
          <p:nvSpPr>
            <p:cNvPr id="1995872" name="Rectangle 96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5873" name="Text Box 97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latin typeface="Handlee" panose="02000000000000000000" pitchFamily="2" charset="77"/>
                </a:rPr>
                <a:t>S: 128.119.40.186, 80 </a:t>
              </a:r>
            </a:p>
            <a:p>
              <a:pPr eaLnBrk="0" hangingPunct="0"/>
              <a:r>
                <a:rPr lang="en-US" sz="1200">
                  <a:latin typeface="Handlee" panose="02000000000000000000" pitchFamily="2" charset="77"/>
                </a:rPr>
                <a:t>D: 138.76.29.7, 5001</a:t>
              </a:r>
            </a:p>
            <a:p>
              <a:pPr eaLnBrk="0" hangingPunct="0"/>
              <a:endParaRPr lang="en-US" sz="1200">
                <a:latin typeface="Handlee" panose="02000000000000000000" pitchFamily="2" charset="77"/>
              </a:endParaRPr>
            </a:p>
          </p:txBody>
        </p:sp>
        <p:grpSp>
          <p:nvGrpSpPr>
            <p:cNvPr id="22" name="Group 98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995875" name="Freeform 99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76" name="Line 100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77" name="Line 101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23" name="Group 102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995879" name="Freeform 10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80" name="Line 10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81" name="Line 10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sp>
          <p:nvSpPr>
            <p:cNvPr id="1995882" name="Line 106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24" name="Group 107"/>
            <p:cNvGrpSpPr>
              <a:grpSpLocks/>
            </p:cNvGrpSpPr>
            <p:nvPr/>
          </p:nvGrpSpPr>
          <p:grpSpPr bwMode="auto">
            <a:xfrm>
              <a:off x="2409" y="3818"/>
              <a:ext cx="218" cy="233"/>
              <a:chOff x="5140" y="403"/>
              <a:chExt cx="218" cy="233"/>
            </a:xfrm>
          </p:grpSpPr>
          <p:sp>
            <p:nvSpPr>
              <p:cNvPr id="1995884" name="Oval 108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5885" name="Text Box 109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9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3</a:t>
                </a:r>
              </a:p>
            </p:txBody>
          </p:sp>
        </p:grpSp>
      </p:grpSp>
      <p:sp>
        <p:nvSpPr>
          <p:cNvPr id="1995886" name="Text Box 110"/>
          <p:cNvSpPr txBox="1">
            <a:spLocks noChangeArrowheads="1"/>
          </p:cNvSpPr>
          <p:nvPr/>
        </p:nvSpPr>
        <p:spPr bwMode="auto">
          <a:xfrm>
            <a:off x="1317625" y="5141913"/>
            <a:ext cx="19447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u="sng" dirty="0">
                <a:solidFill>
                  <a:srgbClr val="FF0000"/>
                </a:solidFill>
                <a:latin typeface="Handlee" panose="02000000000000000000" pitchFamily="2" charset="77"/>
              </a:rPr>
              <a:t>3: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Reply arrives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Handlee" panose="02000000000000000000" pitchFamily="2" charset="77"/>
              </a:rPr>
              <a:t>dest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. address: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138.76.29.7, 5001</a:t>
            </a:r>
          </a:p>
        </p:txBody>
      </p:sp>
      <p:sp>
        <p:nvSpPr>
          <p:cNvPr id="1995887" name="Text Box 111"/>
          <p:cNvSpPr txBox="1">
            <a:spLocks noChangeArrowheads="1"/>
          </p:cNvSpPr>
          <p:nvPr/>
        </p:nvSpPr>
        <p:spPr bwMode="auto">
          <a:xfrm>
            <a:off x="4741863" y="4976813"/>
            <a:ext cx="36038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u="sng" dirty="0">
                <a:solidFill>
                  <a:srgbClr val="FF0000"/>
                </a:solidFill>
                <a:latin typeface="Handlee" panose="02000000000000000000" pitchFamily="2" charset="77"/>
              </a:rPr>
              <a:t>4: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NAT router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changes datagram</a:t>
            </a:r>
          </a:p>
          <a:p>
            <a:pPr eaLnBrk="0" hangingPunct="0"/>
            <a:r>
              <a:rPr lang="en-US" dirty="0" err="1">
                <a:solidFill>
                  <a:srgbClr val="FF0000"/>
                </a:solidFill>
                <a:latin typeface="Handlee" panose="02000000000000000000" pitchFamily="2" charset="77"/>
              </a:rPr>
              <a:t>dest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Handlee" panose="02000000000000000000" pitchFamily="2" charset="77"/>
              </a:rPr>
              <a:t>addr</a:t>
            </a:r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 from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138.76.29.7, 5001 to 10.0.0.1, 3345</a:t>
            </a:r>
            <a:r>
              <a:rPr lang="en-US" dirty="0">
                <a:latin typeface="Handlee" panose="02000000000000000000" pitchFamily="2" charset="77"/>
              </a:rPr>
              <a:t> </a:t>
            </a:r>
            <a:endParaRPr lang="en-US" dirty="0">
              <a:solidFill>
                <a:srgbClr val="FF0000"/>
              </a:solidFill>
              <a:latin typeface="Handlee" panose="02000000000000000000" pitchFamily="2" charset="77"/>
            </a:endParaRPr>
          </a:p>
          <a:p>
            <a:pPr eaLnBrk="0" hangingPunct="0"/>
            <a:endParaRPr lang="en-US" dirty="0">
              <a:solidFill>
                <a:srgbClr val="FF0000"/>
              </a:solidFill>
              <a:latin typeface="Handlee" panose="02000000000000000000" pitchFamily="2" charset="77"/>
            </a:endParaRPr>
          </a:p>
        </p:txBody>
      </p:sp>
      <p:sp>
        <p:nvSpPr>
          <p:cNvPr id="1995888" name="Line 112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>
              <a:latin typeface="Handlee" panose="02000000000000000000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5834" grpId="0"/>
      <p:bldP spid="1995886" grpId="0"/>
      <p:bldP spid="199588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Maintaining the Mapping Table</a:t>
            </a:r>
          </a:p>
        </p:txBody>
      </p:sp>
      <p:sp>
        <p:nvSpPr>
          <p:cNvPr id="199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an entry upon seeing a packet</a:t>
            </a:r>
          </a:p>
          <a:p>
            <a:pPr lvl="1"/>
            <a:r>
              <a:rPr lang="en-US"/>
              <a:t>Packet with new (source addr, source port) pair</a:t>
            </a:r>
          </a:p>
          <a:p>
            <a:r>
              <a:rPr lang="en-US"/>
              <a:t>Eventually, need to delete the map entry</a:t>
            </a:r>
          </a:p>
          <a:p>
            <a:pPr lvl="1"/>
            <a:r>
              <a:rPr lang="en-US"/>
              <a:t>But when to remove the binding?</a:t>
            </a:r>
          </a:p>
          <a:p>
            <a:r>
              <a:rPr lang="en-US"/>
              <a:t>If no packets arrive within a time window</a:t>
            </a:r>
          </a:p>
          <a:p>
            <a:pPr lvl="1"/>
            <a:r>
              <a:rPr lang="en-US"/>
              <a:t>… then delete the mapping to free up the port #s</a:t>
            </a:r>
          </a:p>
          <a:p>
            <a:r>
              <a:rPr lang="en-US"/>
              <a:t>Yet another example of “soft state”</a:t>
            </a:r>
          </a:p>
          <a:p>
            <a:pPr lvl="1"/>
            <a:r>
              <a:rPr lang="en-US"/>
              <a:t>I.e., removing state if not refreshed for a while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50D4B7-F553-4B23-B915-C59C348AC59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8587-2784-8C8B-9ADF-D660DF51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6D801-F49F-74BB-4EC2-480331109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Mean: 90.53%</a:t>
            </a:r>
          </a:p>
          <a:p>
            <a:r>
              <a:rPr lang="en-US" dirty="0"/>
              <a:t>Median: 100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35C48-1B73-3F8B-D68E-C33C5FF8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B2D24-BF77-F9B7-932F-C60BC3355E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4CD98-B95B-07D8-757F-DA3D052EFF9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41E1890-B0BF-C323-DF89-2BC8736587B8}"/>
              </a:ext>
            </a:extLst>
          </p:cNvPr>
          <p:cNvSpPr/>
          <p:nvPr/>
        </p:nvSpPr>
        <p:spPr>
          <a:xfrm>
            <a:off x="2819400" y="5658262"/>
            <a:ext cx="3429000" cy="47307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andlee" panose="02000000000000000000" pitchFamily="2" charset="77"/>
              </a:rPr>
              <a:t>Amazing! Great job! </a:t>
            </a:r>
          </a:p>
        </p:txBody>
      </p:sp>
      <p:pic>
        <p:nvPicPr>
          <p:cNvPr id="8" name="Picture 7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F6857219-0EC1-09C5-6B04-F9527F62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9" y="2133600"/>
            <a:ext cx="850153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 Against NAT</a:t>
            </a:r>
          </a:p>
        </p:txBody>
      </p:sp>
      <p:sp>
        <p:nvSpPr>
          <p:cNvPr id="199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Port #s are meant for addressing processes</a:t>
            </a:r>
          </a:p>
          <a:p>
            <a:pPr lvl="1"/>
            <a:r>
              <a:rPr lang="en-US"/>
              <a:t>Yet, NAT uses them to identify end hosts</a:t>
            </a:r>
          </a:p>
          <a:p>
            <a:pPr lvl="1"/>
            <a:r>
              <a:rPr lang="en-US"/>
              <a:t>Makes it hard to run a server behind a NAT</a:t>
            </a:r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6F7621-5FCB-43AF-BE28-B46C54AD209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4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49675" y="3824287"/>
            <a:ext cx="1747838" cy="1065213"/>
            <a:chOff x="2372" y="1918"/>
            <a:chExt cx="1101" cy="671"/>
          </a:xfrm>
        </p:grpSpPr>
        <p:sp>
          <p:nvSpPr>
            <p:cNvPr id="1999877" name="Oval 5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9878" name="Line 6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9879" name="Line 7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sp>
          <p:nvSpPr>
            <p:cNvPr id="1999880" name="Rectangle 8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Handlee" panose="02000000000000000000" pitchFamily="2" charset="77"/>
              </a:endParaRPr>
            </a:p>
          </p:txBody>
        </p:sp>
        <p:sp>
          <p:nvSpPr>
            <p:cNvPr id="1999881" name="Oval 9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Handlee" panose="02000000000000000000" pitchFamily="2" charset="77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99883" name="Line 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9884" name="Line 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9885" name="Line 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99887" name="Line 1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9888" name="Line 1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  <p:sp>
            <p:nvSpPr>
              <p:cNvPr id="1999889" name="Line 1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Handlee" panose="02000000000000000000" pitchFamily="2" charset="77"/>
                </a:endParaRPr>
              </a:p>
            </p:txBody>
          </p:sp>
        </p:grpSp>
      </p:grpSp>
      <p:sp>
        <p:nvSpPr>
          <p:cNvPr id="1999890" name="Line 18"/>
          <p:cNvSpPr>
            <a:spLocks noChangeShapeType="1"/>
          </p:cNvSpPr>
          <p:nvPr/>
        </p:nvSpPr>
        <p:spPr bwMode="auto">
          <a:xfrm>
            <a:off x="2214563" y="3478212"/>
            <a:ext cx="1512887" cy="7254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9891" name="Line 19"/>
          <p:cNvSpPr>
            <a:spLocks noChangeShapeType="1"/>
          </p:cNvSpPr>
          <p:nvPr/>
        </p:nvSpPr>
        <p:spPr bwMode="auto">
          <a:xfrm flipV="1">
            <a:off x="2036763" y="4510087"/>
            <a:ext cx="1728787" cy="7302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>
              <a:latin typeface="Handlee" panose="02000000000000000000" pitchFamily="2" charset="77"/>
            </a:endParaRPr>
          </a:p>
        </p:txBody>
      </p:sp>
      <p:sp>
        <p:nvSpPr>
          <p:cNvPr id="1999892" name="Text Box 20"/>
          <p:cNvSpPr txBox="1">
            <a:spLocks noChangeArrowheads="1"/>
          </p:cNvSpPr>
          <p:nvPr/>
        </p:nvSpPr>
        <p:spPr bwMode="auto">
          <a:xfrm>
            <a:off x="4205216" y="4927600"/>
            <a:ext cx="966931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Handlee" panose="02000000000000000000" pitchFamily="2" charset="77"/>
              </a:rPr>
              <a:t>NAT</a:t>
            </a:r>
          </a:p>
        </p:txBody>
      </p:sp>
      <p:sp>
        <p:nvSpPr>
          <p:cNvPr id="1999893" name="Text Box 21"/>
          <p:cNvSpPr txBox="1">
            <a:spLocks noChangeArrowheads="1"/>
          </p:cNvSpPr>
          <p:nvPr/>
        </p:nvSpPr>
        <p:spPr bwMode="auto">
          <a:xfrm>
            <a:off x="769938" y="3867150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3300"/>
                </a:solidFill>
                <a:latin typeface="Handlee" panose="02000000000000000000" pitchFamily="2" charset="77"/>
              </a:rPr>
              <a:t>10.0.0.1</a:t>
            </a:r>
          </a:p>
        </p:txBody>
      </p:sp>
      <p:sp>
        <p:nvSpPr>
          <p:cNvPr id="1999894" name="Text Box 22"/>
          <p:cNvSpPr txBox="1">
            <a:spLocks noChangeArrowheads="1"/>
          </p:cNvSpPr>
          <p:nvPr/>
        </p:nvSpPr>
        <p:spPr bwMode="auto">
          <a:xfrm>
            <a:off x="1486535" y="5700712"/>
            <a:ext cx="1313181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andlee" panose="02000000000000000000" pitchFamily="2" charset="77"/>
              </a:rPr>
              <a:t>10.0.0.2</a:t>
            </a:r>
          </a:p>
        </p:txBody>
      </p:sp>
      <p:sp>
        <p:nvSpPr>
          <p:cNvPr id="1999895" name="Line 23"/>
          <p:cNvSpPr>
            <a:spLocks noChangeShapeType="1"/>
          </p:cNvSpPr>
          <p:nvPr/>
        </p:nvSpPr>
        <p:spPr bwMode="auto">
          <a:xfrm flipH="1">
            <a:off x="5570538" y="3243262"/>
            <a:ext cx="1382712" cy="650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6" name="Line 24"/>
          <p:cNvSpPr>
            <a:spLocks noChangeShapeType="1"/>
          </p:cNvSpPr>
          <p:nvPr/>
        </p:nvSpPr>
        <p:spPr bwMode="auto">
          <a:xfrm flipH="1">
            <a:off x="5570538" y="4279900"/>
            <a:ext cx="1344612" cy="3651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7" name="Line 25"/>
          <p:cNvSpPr>
            <a:spLocks noChangeShapeType="1"/>
          </p:cNvSpPr>
          <p:nvPr/>
        </p:nvSpPr>
        <p:spPr bwMode="auto">
          <a:xfrm flipH="1" flipV="1">
            <a:off x="5608638" y="4738687"/>
            <a:ext cx="1804987" cy="6159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8" name="Text Box 26"/>
          <p:cNvSpPr txBox="1">
            <a:spLocks noChangeArrowheads="1"/>
          </p:cNvSpPr>
          <p:nvPr/>
        </p:nvSpPr>
        <p:spPr bwMode="auto">
          <a:xfrm>
            <a:off x="3728513" y="3281362"/>
            <a:ext cx="1717137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Handlee" panose="02000000000000000000" pitchFamily="2" charset="77"/>
              </a:rPr>
              <a:t>138.76.29.7</a:t>
            </a:r>
          </a:p>
        </p:txBody>
      </p:sp>
      <p:sp>
        <p:nvSpPr>
          <p:cNvPr id="1999899" name="Text Box 27"/>
          <p:cNvSpPr txBox="1">
            <a:spLocks noChangeArrowheads="1"/>
          </p:cNvSpPr>
          <p:nvPr/>
        </p:nvSpPr>
        <p:spPr bwMode="auto">
          <a:xfrm>
            <a:off x="6872322" y="3709318"/>
            <a:ext cx="2120900" cy="120032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Handlee" panose="02000000000000000000" pitchFamily="2" charset="77"/>
              </a:rPr>
              <a:t>Requests to 138.76.29.7 on port 80</a:t>
            </a:r>
          </a:p>
        </p:txBody>
      </p:sp>
      <p:pic>
        <p:nvPicPr>
          <p:cNvPr id="1999900" name="Picture 28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4050" y="2743200"/>
            <a:ext cx="1824038" cy="1120775"/>
          </a:xfrm>
          <a:prstGeom prst="rect">
            <a:avLst/>
          </a:prstGeom>
          <a:noFill/>
        </p:spPr>
      </p:pic>
      <p:pic>
        <p:nvPicPr>
          <p:cNvPr id="1999901" name="Picture 29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66713" y="4740275"/>
            <a:ext cx="1824037" cy="1120775"/>
          </a:xfrm>
          <a:prstGeom prst="rect">
            <a:avLst/>
          </a:prstGeom>
          <a:noFill/>
        </p:spPr>
      </p:pic>
      <p:sp>
        <p:nvSpPr>
          <p:cNvPr id="1999902" name="Rectangle 30"/>
          <p:cNvSpPr>
            <a:spLocks noChangeArrowheads="1"/>
          </p:cNvSpPr>
          <p:nvPr/>
        </p:nvSpPr>
        <p:spPr bwMode="auto">
          <a:xfrm>
            <a:off x="3267246" y="5905797"/>
            <a:ext cx="5044971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hlink"/>
                </a:solidFill>
                <a:latin typeface="Handlee" panose="02000000000000000000" pitchFamily="2" charset="77"/>
              </a:rPr>
              <a:t>Which host should get the request???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 Against NAT</a:t>
            </a:r>
          </a:p>
        </p:txBody>
      </p:sp>
      <p:sp>
        <p:nvSpPr>
          <p:cNvPr id="200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Difficult to support peer-to-peer applications</a:t>
            </a:r>
          </a:p>
          <a:p>
            <a:pPr lvl="1"/>
            <a:r>
              <a:rPr lang="en-US"/>
              <a:t>P2P needs a host to act as a server</a:t>
            </a:r>
          </a:p>
          <a:p>
            <a:pPr lvl="1"/>
            <a:r>
              <a:rPr lang="en-US"/>
              <a:t>… difficult if both hosts are behind NATs</a:t>
            </a:r>
          </a:p>
          <a:p>
            <a:r>
              <a:rPr lang="en-US"/>
              <a:t>Routers are not supposed to look at port #s</a:t>
            </a:r>
          </a:p>
          <a:p>
            <a:pPr lvl="1"/>
            <a:r>
              <a:rPr lang="en-US"/>
              <a:t>Network layer should care only about IP header</a:t>
            </a:r>
          </a:p>
          <a:p>
            <a:pPr lvl="1"/>
            <a:r>
              <a:rPr lang="en-US"/>
              <a:t>… and not be looking at the port numbers at all</a:t>
            </a:r>
          </a:p>
          <a:p>
            <a:r>
              <a:rPr lang="en-US"/>
              <a:t>NAT violates the end-to-end argument</a:t>
            </a:r>
          </a:p>
          <a:p>
            <a:pPr lvl="1"/>
            <a:r>
              <a:rPr lang="en-US"/>
              <a:t>Network nodes should not modify the packets</a:t>
            </a:r>
          </a:p>
          <a:p>
            <a:r>
              <a:rPr lang="en-US"/>
              <a:t>IPv6 is a cleaner solution</a:t>
            </a:r>
          </a:p>
          <a:p>
            <a:pPr lvl="1"/>
            <a:r>
              <a:rPr lang="en-US"/>
              <a:t>Better to migrate than to limp along with a hack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B202DF-A224-45CE-9DD6-183EF8CBF26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is NAT Implemented?</a:t>
            </a:r>
          </a:p>
        </p:txBody>
      </p:sp>
      <p:sp>
        <p:nvSpPr>
          <p:cNvPr id="200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Home router (e.g., Linksys box)</a:t>
            </a:r>
          </a:p>
          <a:p>
            <a:pPr lvl="1"/>
            <a:r>
              <a:rPr lang="en-US"/>
              <a:t>Integrates router, DHCP server, NAT, etc.</a:t>
            </a:r>
          </a:p>
          <a:p>
            <a:pPr lvl="1"/>
            <a:r>
              <a:rPr lang="en-US"/>
              <a:t>Use single IP address from the service provider</a:t>
            </a:r>
          </a:p>
          <a:p>
            <a:pPr lvl="1"/>
            <a:r>
              <a:rPr lang="en-US"/>
              <a:t>… and have a bunch of hosts hiding behind it</a:t>
            </a:r>
          </a:p>
          <a:p>
            <a:r>
              <a:rPr lang="en-US"/>
              <a:t>Campus or corporate network</a:t>
            </a:r>
          </a:p>
          <a:p>
            <a:pPr lvl="1"/>
            <a:r>
              <a:rPr lang="en-US"/>
              <a:t>NAT at the connection to the Internet</a:t>
            </a:r>
          </a:p>
          <a:p>
            <a:pPr lvl="1"/>
            <a:r>
              <a:rPr lang="en-US"/>
              <a:t>Share a collection of public IP addresses</a:t>
            </a:r>
          </a:p>
          <a:p>
            <a:pPr lvl="1"/>
            <a:r>
              <a:rPr lang="en-US"/>
              <a:t>Avoid complexity of renumbering end hosts and local routers when changing service providers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171DEB-24C2-46CA-A1D5-1DC5E09B337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DDDE8B-3A75-47EE-BF1E-1DFA63207BA4}" type="slidenum">
              <a:rPr lang="en-US"/>
              <a:pPr/>
              <a:t>43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9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71625" y="340975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Firewalls</a:t>
            </a:r>
          </a:p>
        </p:txBody>
      </p:sp>
      <p:sp>
        <p:nvSpPr>
          <p:cNvPr id="369" name="Content Placeholder 36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Isolates organization’s internal net from larger Internet, allowing some packets to pass, blocking others.</a:t>
            </a:r>
          </a:p>
          <a:p>
            <a:endParaRPr lang="en-US" dirty="0"/>
          </a:p>
        </p:txBody>
      </p:sp>
      <p:sp>
        <p:nvSpPr>
          <p:cNvPr id="35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5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06CADA-7F22-436A-824F-A2CDBFE5538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5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08067" name="Rectangle 3"/>
          <p:cNvSpPr>
            <a:spLocks noChangeArrowheads="1"/>
          </p:cNvSpPr>
          <p:nvPr/>
        </p:nvSpPr>
        <p:spPr bwMode="auto">
          <a:xfrm>
            <a:off x="501650" y="3911600"/>
            <a:ext cx="3810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08069" name="Rectangle 5"/>
          <p:cNvSpPr>
            <a:spLocks noChangeArrowheads="1"/>
          </p:cNvSpPr>
          <p:nvPr/>
        </p:nvSpPr>
        <p:spPr bwMode="auto">
          <a:xfrm>
            <a:off x="0" y="1890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62025" y="2667000"/>
            <a:ext cx="7213600" cy="3259138"/>
            <a:chOff x="1090" y="2000"/>
            <a:chExt cx="3288" cy="1832"/>
          </a:xfrm>
        </p:grpSpPr>
        <p:sp>
          <p:nvSpPr>
            <p:cNvPr id="2008071" name="Rectangle 7"/>
            <p:cNvSpPr>
              <a:spLocks noChangeArrowheads="1"/>
            </p:cNvSpPr>
            <p:nvPr/>
          </p:nvSpPr>
          <p:spPr bwMode="auto">
            <a:xfrm>
              <a:off x="4358" y="3704"/>
              <a:ext cx="2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08072" name="Freeform 8"/>
            <p:cNvSpPr>
              <a:spLocks/>
            </p:cNvSpPr>
            <p:nvPr/>
          </p:nvSpPr>
          <p:spPr bwMode="auto">
            <a:xfrm>
              <a:off x="2578" y="2963"/>
              <a:ext cx="138" cy="638"/>
            </a:xfrm>
            <a:custGeom>
              <a:avLst/>
              <a:gdLst/>
              <a:ahLst/>
              <a:cxnLst>
                <a:cxn ang="0">
                  <a:pos x="0" y="485"/>
                </a:cxn>
                <a:cxn ang="0">
                  <a:pos x="138" y="638"/>
                </a:cxn>
                <a:cxn ang="0">
                  <a:pos x="138" y="77"/>
                </a:cxn>
                <a:cxn ang="0">
                  <a:pos x="116" y="49"/>
                </a:cxn>
                <a:cxn ang="0">
                  <a:pos x="0" y="0"/>
                </a:cxn>
                <a:cxn ang="0">
                  <a:pos x="0" y="485"/>
                </a:cxn>
              </a:cxnLst>
              <a:rect l="0" t="0" r="r" b="b"/>
              <a:pathLst>
                <a:path w="138" h="638">
                  <a:moveTo>
                    <a:pt x="0" y="485"/>
                  </a:moveTo>
                  <a:lnTo>
                    <a:pt x="138" y="638"/>
                  </a:lnTo>
                  <a:lnTo>
                    <a:pt x="138" y="77"/>
                  </a:lnTo>
                  <a:lnTo>
                    <a:pt x="116" y="49"/>
                  </a:lnTo>
                  <a:lnTo>
                    <a:pt x="0" y="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6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3" name="Rectangle 9"/>
            <p:cNvSpPr>
              <a:spLocks noChangeArrowheads="1"/>
            </p:cNvSpPr>
            <p:nvPr/>
          </p:nvSpPr>
          <p:spPr bwMode="auto">
            <a:xfrm>
              <a:off x="1816" y="2176"/>
              <a:ext cx="3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4" name="Rectangle 10"/>
            <p:cNvSpPr>
              <a:spLocks noChangeArrowheads="1"/>
            </p:cNvSpPr>
            <p:nvPr/>
          </p:nvSpPr>
          <p:spPr bwMode="auto">
            <a:xfrm>
              <a:off x="2278" y="3610"/>
              <a:ext cx="913" cy="2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5" name="Rectangle 11"/>
            <p:cNvSpPr>
              <a:spLocks noChangeArrowheads="1"/>
            </p:cNvSpPr>
            <p:nvPr/>
          </p:nvSpPr>
          <p:spPr bwMode="auto">
            <a:xfrm>
              <a:off x="2944" y="3649"/>
              <a:ext cx="1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090" y="2000"/>
              <a:ext cx="3223" cy="1602"/>
              <a:chOff x="1090" y="2000"/>
              <a:chExt cx="3223" cy="1602"/>
            </a:xfrm>
          </p:grpSpPr>
          <p:sp>
            <p:nvSpPr>
              <p:cNvPr id="2008077" name="Freeform 13"/>
              <p:cNvSpPr>
                <a:spLocks/>
              </p:cNvSpPr>
              <p:nvPr/>
            </p:nvSpPr>
            <p:spPr bwMode="auto">
              <a:xfrm>
                <a:off x="1090" y="2000"/>
                <a:ext cx="1672" cy="977"/>
              </a:xfrm>
              <a:custGeom>
                <a:avLst/>
                <a:gdLst/>
                <a:ahLst/>
                <a:cxnLst>
                  <a:cxn ang="0">
                    <a:pos x="77" y="3"/>
                  </a:cxn>
                  <a:cxn ang="0">
                    <a:pos x="127" y="1"/>
                  </a:cxn>
                  <a:cxn ang="0">
                    <a:pos x="187" y="17"/>
                  </a:cxn>
                  <a:cxn ang="0">
                    <a:pos x="281" y="54"/>
                  </a:cxn>
                  <a:cxn ang="0">
                    <a:pos x="380" y="90"/>
                  </a:cxn>
                  <a:cxn ang="0">
                    <a:pos x="451" y="104"/>
                  </a:cxn>
                  <a:cxn ang="0">
                    <a:pos x="518" y="104"/>
                  </a:cxn>
                  <a:cxn ang="0">
                    <a:pos x="641" y="90"/>
                  </a:cxn>
                  <a:cxn ang="0">
                    <a:pos x="774" y="76"/>
                  </a:cxn>
                  <a:cxn ang="0">
                    <a:pos x="853" y="76"/>
                  </a:cxn>
                  <a:cxn ang="0">
                    <a:pos x="942" y="88"/>
                  </a:cxn>
                  <a:cxn ang="0">
                    <a:pos x="1046" y="106"/>
                  </a:cxn>
                  <a:cxn ang="0">
                    <a:pos x="1190" y="134"/>
                  </a:cxn>
                  <a:cxn ang="0">
                    <a:pos x="1361" y="180"/>
                  </a:cxn>
                  <a:cxn ang="0">
                    <a:pos x="1471" y="220"/>
                  </a:cxn>
                  <a:cxn ang="0">
                    <a:pos x="1543" y="258"/>
                  </a:cxn>
                  <a:cxn ang="0">
                    <a:pos x="1579" y="284"/>
                  </a:cxn>
                  <a:cxn ang="0">
                    <a:pos x="1616" y="326"/>
                  </a:cxn>
                  <a:cxn ang="0">
                    <a:pos x="1651" y="403"/>
                  </a:cxn>
                  <a:cxn ang="0">
                    <a:pos x="1669" y="493"/>
                  </a:cxn>
                  <a:cxn ang="0">
                    <a:pos x="1671" y="588"/>
                  </a:cxn>
                  <a:cxn ang="0">
                    <a:pos x="1660" y="680"/>
                  </a:cxn>
                  <a:cxn ang="0">
                    <a:pos x="1637" y="762"/>
                  </a:cxn>
                  <a:cxn ang="0">
                    <a:pos x="1607" y="825"/>
                  </a:cxn>
                  <a:cxn ang="0">
                    <a:pos x="1564" y="867"/>
                  </a:cxn>
                  <a:cxn ang="0">
                    <a:pos x="1506" y="895"/>
                  </a:cxn>
                  <a:cxn ang="0">
                    <a:pos x="1436" y="912"/>
                  </a:cxn>
                  <a:cxn ang="0">
                    <a:pos x="1293" y="930"/>
                  </a:cxn>
                  <a:cxn ang="0">
                    <a:pos x="1146" y="946"/>
                  </a:cxn>
                  <a:cxn ang="0">
                    <a:pos x="1059" y="956"/>
                  </a:cxn>
                  <a:cxn ang="0">
                    <a:pos x="907" y="969"/>
                  </a:cxn>
                  <a:cxn ang="0">
                    <a:pos x="754" y="974"/>
                  </a:cxn>
                  <a:cxn ang="0">
                    <a:pos x="668" y="977"/>
                  </a:cxn>
                  <a:cxn ang="0">
                    <a:pos x="593" y="977"/>
                  </a:cxn>
                  <a:cxn ang="0">
                    <a:pos x="532" y="974"/>
                  </a:cxn>
                  <a:cxn ang="0">
                    <a:pos x="483" y="971"/>
                  </a:cxn>
                  <a:cxn ang="0">
                    <a:pos x="417" y="960"/>
                  </a:cxn>
                  <a:cxn ang="0">
                    <a:pos x="326" y="937"/>
                  </a:cxn>
                  <a:cxn ang="0">
                    <a:pos x="236" y="914"/>
                  </a:cxn>
                  <a:cxn ang="0">
                    <a:pos x="142" y="886"/>
                  </a:cxn>
                  <a:cxn ang="0">
                    <a:pos x="78" y="852"/>
                  </a:cxn>
                  <a:cxn ang="0">
                    <a:pos x="47" y="822"/>
                  </a:cxn>
                  <a:cxn ang="0">
                    <a:pos x="26" y="786"/>
                  </a:cxn>
                  <a:cxn ang="0">
                    <a:pos x="7" y="716"/>
                  </a:cxn>
                  <a:cxn ang="0">
                    <a:pos x="0" y="611"/>
                  </a:cxn>
                  <a:cxn ang="0">
                    <a:pos x="2" y="491"/>
                  </a:cxn>
                  <a:cxn ang="0">
                    <a:pos x="1" y="418"/>
                  </a:cxn>
                  <a:cxn ang="0">
                    <a:pos x="0" y="333"/>
                  </a:cxn>
                  <a:cxn ang="0">
                    <a:pos x="2" y="189"/>
                  </a:cxn>
                  <a:cxn ang="0">
                    <a:pos x="12" y="110"/>
                  </a:cxn>
                  <a:cxn ang="0">
                    <a:pos x="29" y="48"/>
                  </a:cxn>
                  <a:cxn ang="0">
                    <a:pos x="47" y="22"/>
                  </a:cxn>
                </a:cxnLst>
                <a:rect l="0" t="0" r="r" b="b"/>
                <a:pathLst>
                  <a:path w="1672" h="977">
                    <a:moveTo>
                      <a:pt x="54" y="16"/>
                    </a:moveTo>
                    <a:lnTo>
                      <a:pt x="57" y="14"/>
                    </a:lnTo>
                    <a:lnTo>
                      <a:pt x="61" y="10"/>
                    </a:lnTo>
                    <a:lnTo>
                      <a:pt x="69" y="7"/>
                    </a:lnTo>
                    <a:lnTo>
                      <a:pt x="77" y="3"/>
                    </a:lnTo>
                    <a:lnTo>
                      <a:pt x="86" y="1"/>
                    </a:lnTo>
                    <a:lnTo>
                      <a:pt x="96" y="0"/>
                    </a:lnTo>
                    <a:lnTo>
                      <a:pt x="105" y="0"/>
                    </a:lnTo>
                    <a:lnTo>
                      <a:pt x="116" y="0"/>
                    </a:lnTo>
                    <a:lnTo>
                      <a:pt x="127" y="1"/>
                    </a:lnTo>
                    <a:lnTo>
                      <a:pt x="138" y="3"/>
                    </a:lnTo>
                    <a:lnTo>
                      <a:pt x="149" y="6"/>
                    </a:lnTo>
                    <a:lnTo>
                      <a:pt x="161" y="9"/>
                    </a:lnTo>
                    <a:lnTo>
                      <a:pt x="174" y="13"/>
                    </a:lnTo>
                    <a:lnTo>
                      <a:pt x="187" y="17"/>
                    </a:lnTo>
                    <a:lnTo>
                      <a:pt x="200" y="22"/>
                    </a:lnTo>
                    <a:lnTo>
                      <a:pt x="212" y="27"/>
                    </a:lnTo>
                    <a:lnTo>
                      <a:pt x="225" y="31"/>
                    </a:lnTo>
                    <a:lnTo>
                      <a:pt x="253" y="43"/>
                    </a:lnTo>
                    <a:lnTo>
                      <a:pt x="281" y="54"/>
                    </a:lnTo>
                    <a:lnTo>
                      <a:pt x="309" y="65"/>
                    </a:lnTo>
                    <a:lnTo>
                      <a:pt x="338" y="76"/>
                    </a:lnTo>
                    <a:lnTo>
                      <a:pt x="352" y="82"/>
                    </a:lnTo>
                    <a:lnTo>
                      <a:pt x="366" y="86"/>
                    </a:lnTo>
                    <a:lnTo>
                      <a:pt x="380" y="90"/>
                    </a:lnTo>
                    <a:lnTo>
                      <a:pt x="394" y="95"/>
                    </a:lnTo>
                    <a:lnTo>
                      <a:pt x="408" y="97"/>
                    </a:lnTo>
                    <a:lnTo>
                      <a:pt x="422" y="100"/>
                    </a:lnTo>
                    <a:lnTo>
                      <a:pt x="436" y="103"/>
                    </a:lnTo>
                    <a:lnTo>
                      <a:pt x="451" y="104"/>
                    </a:lnTo>
                    <a:lnTo>
                      <a:pt x="465" y="105"/>
                    </a:lnTo>
                    <a:lnTo>
                      <a:pt x="477" y="105"/>
                    </a:lnTo>
                    <a:lnTo>
                      <a:pt x="491" y="105"/>
                    </a:lnTo>
                    <a:lnTo>
                      <a:pt x="504" y="105"/>
                    </a:lnTo>
                    <a:lnTo>
                      <a:pt x="518" y="104"/>
                    </a:lnTo>
                    <a:lnTo>
                      <a:pt x="532" y="104"/>
                    </a:lnTo>
                    <a:lnTo>
                      <a:pt x="559" y="100"/>
                    </a:lnTo>
                    <a:lnTo>
                      <a:pt x="586" y="98"/>
                    </a:lnTo>
                    <a:lnTo>
                      <a:pt x="614" y="95"/>
                    </a:lnTo>
                    <a:lnTo>
                      <a:pt x="641" y="90"/>
                    </a:lnTo>
                    <a:lnTo>
                      <a:pt x="670" y="86"/>
                    </a:lnTo>
                    <a:lnTo>
                      <a:pt x="698" y="83"/>
                    </a:lnTo>
                    <a:lnTo>
                      <a:pt x="727" y="79"/>
                    </a:lnTo>
                    <a:lnTo>
                      <a:pt x="757" y="77"/>
                    </a:lnTo>
                    <a:lnTo>
                      <a:pt x="774" y="76"/>
                    </a:lnTo>
                    <a:lnTo>
                      <a:pt x="789" y="75"/>
                    </a:lnTo>
                    <a:lnTo>
                      <a:pt x="804" y="75"/>
                    </a:lnTo>
                    <a:lnTo>
                      <a:pt x="820" y="75"/>
                    </a:lnTo>
                    <a:lnTo>
                      <a:pt x="837" y="76"/>
                    </a:lnTo>
                    <a:lnTo>
                      <a:pt x="853" y="76"/>
                    </a:lnTo>
                    <a:lnTo>
                      <a:pt x="871" y="77"/>
                    </a:lnTo>
                    <a:lnTo>
                      <a:pt x="888" y="79"/>
                    </a:lnTo>
                    <a:lnTo>
                      <a:pt x="906" y="82"/>
                    </a:lnTo>
                    <a:lnTo>
                      <a:pt x="923" y="84"/>
                    </a:lnTo>
                    <a:lnTo>
                      <a:pt x="942" y="88"/>
                    </a:lnTo>
                    <a:lnTo>
                      <a:pt x="961" y="91"/>
                    </a:lnTo>
                    <a:lnTo>
                      <a:pt x="980" y="95"/>
                    </a:lnTo>
                    <a:lnTo>
                      <a:pt x="1003" y="98"/>
                    </a:lnTo>
                    <a:lnTo>
                      <a:pt x="1024" y="102"/>
                    </a:lnTo>
                    <a:lnTo>
                      <a:pt x="1046" y="106"/>
                    </a:lnTo>
                    <a:lnTo>
                      <a:pt x="1069" y="110"/>
                    </a:lnTo>
                    <a:lnTo>
                      <a:pt x="1092" y="114"/>
                    </a:lnTo>
                    <a:lnTo>
                      <a:pt x="1117" y="119"/>
                    </a:lnTo>
                    <a:lnTo>
                      <a:pt x="1141" y="124"/>
                    </a:lnTo>
                    <a:lnTo>
                      <a:pt x="1190" y="134"/>
                    </a:lnTo>
                    <a:lnTo>
                      <a:pt x="1239" y="146"/>
                    </a:lnTo>
                    <a:lnTo>
                      <a:pt x="1288" y="159"/>
                    </a:lnTo>
                    <a:lnTo>
                      <a:pt x="1313" y="166"/>
                    </a:lnTo>
                    <a:lnTo>
                      <a:pt x="1337" y="173"/>
                    </a:lnTo>
                    <a:lnTo>
                      <a:pt x="1361" y="180"/>
                    </a:lnTo>
                    <a:lnTo>
                      <a:pt x="1384" y="187"/>
                    </a:lnTo>
                    <a:lnTo>
                      <a:pt x="1406" y="195"/>
                    </a:lnTo>
                    <a:lnTo>
                      <a:pt x="1429" y="203"/>
                    </a:lnTo>
                    <a:lnTo>
                      <a:pt x="1450" y="211"/>
                    </a:lnTo>
                    <a:lnTo>
                      <a:pt x="1471" y="220"/>
                    </a:lnTo>
                    <a:lnTo>
                      <a:pt x="1490" y="229"/>
                    </a:lnTo>
                    <a:lnTo>
                      <a:pt x="1509" y="238"/>
                    </a:lnTo>
                    <a:lnTo>
                      <a:pt x="1527" y="248"/>
                    </a:lnTo>
                    <a:lnTo>
                      <a:pt x="1535" y="252"/>
                    </a:lnTo>
                    <a:lnTo>
                      <a:pt x="1543" y="258"/>
                    </a:lnTo>
                    <a:lnTo>
                      <a:pt x="1551" y="263"/>
                    </a:lnTo>
                    <a:lnTo>
                      <a:pt x="1558" y="267"/>
                    </a:lnTo>
                    <a:lnTo>
                      <a:pt x="1565" y="273"/>
                    </a:lnTo>
                    <a:lnTo>
                      <a:pt x="1572" y="279"/>
                    </a:lnTo>
                    <a:lnTo>
                      <a:pt x="1579" y="284"/>
                    </a:lnTo>
                    <a:lnTo>
                      <a:pt x="1585" y="290"/>
                    </a:lnTo>
                    <a:lnTo>
                      <a:pt x="1591" y="296"/>
                    </a:lnTo>
                    <a:lnTo>
                      <a:pt x="1597" y="301"/>
                    </a:lnTo>
                    <a:lnTo>
                      <a:pt x="1607" y="313"/>
                    </a:lnTo>
                    <a:lnTo>
                      <a:pt x="1616" y="326"/>
                    </a:lnTo>
                    <a:lnTo>
                      <a:pt x="1625" y="340"/>
                    </a:lnTo>
                    <a:lnTo>
                      <a:pt x="1633" y="355"/>
                    </a:lnTo>
                    <a:lnTo>
                      <a:pt x="1640" y="370"/>
                    </a:lnTo>
                    <a:lnTo>
                      <a:pt x="1647" y="385"/>
                    </a:lnTo>
                    <a:lnTo>
                      <a:pt x="1651" y="403"/>
                    </a:lnTo>
                    <a:lnTo>
                      <a:pt x="1656" y="419"/>
                    </a:lnTo>
                    <a:lnTo>
                      <a:pt x="1661" y="438"/>
                    </a:lnTo>
                    <a:lnTo>
                      <a:pt x="1664" y="456"/>
                    </a:lnTo>
                    <a:lnTo>
                      <a:pt x="1667" y="474"/>
                    </a:lnTo>
                    <a:lnTo>
                      <a:pt x="1669" y="493"/>
                    </a:lnTo>
                    <a:lnTo>
                      <a:pt x="1671" y="512"/>
                    </a:lnTo>
                    <a:lnTo>
                      <a:pt x="1671" y="530"/>
                    </a:lnTo>
                    <a:lnTo>
                      <a:pt x="1672" y="550"/>
                    </a:lnTo>
                    <a:lnTo>
                      <a:pt x="1671" y="569"/>
                    </a:lnTo>
                    <a:lnTo>
                      <a:pt x="1671" y="588"/>
                    </a:lnTo>
                    <a:lnTo>
                      <a:pt x="1670" y="607"/>
                    </a:lnTo>
                    <a:lnTo>
                      <a:pt x="1668" y="626"/>
                    </a:lnTo>
                    <a:lnTo>
                      <a:pt x="1665" y="645"/>
                    </a:lnTo>
                    <a:lnTo>
                      <a:pt x="1663" y="662"/>
                    </a:lnTo>
                    <a:lnTo>
                      <a:pt x="1660" y="680"/>
                    </a:lnTo>
                    <a:lnTo>
                      <a:pt x="1656" y="697"/>
                    </a:lnTo>
                    <a:lnTo>
                      <a:pt x="1651" y="715"/>
                    </a:lnTo>
                    <a:lnTo>
                      <a:pt x="1648" y="731"/>
                    </a:lnTo>
                    <a:lnTo>
                      <a:pt x="1643" y="747"/>
                    </a:lnTo>
                    <a:lnTo>
                      <a:pt x="1637" y="762"/>
                    </a:lnTo>
                    <a:lnTo>
                      <a:pt x="1632" y="776"/>
                    </a:lnTo>
                    <a:lnTo>
                      <a:pt x="1626" y="790"/>
                    </a:lnTo>
                    <a:lnTo>
                      <a:pt x="1620" y="803"/>
                    </a:lnTo>
                    <a:lnTo>
                      <a:pt x="1614" y="814"/>
                    </a:lnTo>
                    <a:lnTo>
                      <a:pt x="1607" y="825"/>
                    </a:lnTo>
                    <a:lnTo>
                      <a:pt x="1600" y="834"/>
                    </a:lnTo>
                    <a:lnTo>
                      <a:pt x="1592" y="843"/>
                    </a:lnTo>
                    <a:lnTo>
                      <a:pt x="1584" y="852"/>
                    </a:lnTo>
                    <a:lnTo>
                      <a:pt x="1574" y="859"/>
                    </a:lnTo>
                    <a:lnTo>
                      <a:pt x="1564" y="867"/>
                    </a:lnTo>
                    <a:lnTo>
                      <a:pt x="1553" y="873"/>
                    </a:lnTo>
                    <a:lnTo>
                      <a:pt x="1543" y="879"/>
                    </a:lnTo>
                    <a:lnTo>
                      <a:pt x="1531" y="884"/>
                    </a:lnTo>
                    <a:lnTo>
                      <a:pt x="1518" y="890"/>
                    </a:lnTo>
                    <a:lnTo>
                      <a:pt x="1506" y="895"/>
                    </a:lnTo>
                    <a:lnTo>
                      <a:pt x="1493" y="898"/>
                    </a:lnTo>
                    <a:lnTo>
                      <a:pt x="1479" y="902"/>
                    </a:lnTo>
                    <a:lnTo>
                      <a:pt x="1465" y="905"/>
                    </a:lnTo>
                    <a:lnTo>
                      <a:pt x="1451" y="909"/>
                    </a:lnTo>
                    <a:lnTo>
                      <a:pt x="1436" y="912"/>
                    </a:lnTo>
                    <a:lnTo>
                      <a:pt x="1420" y="915"/>
                    </a:lnTo>
                    <a:lnTo>
                      <a:pt x="1390" y="919"/>
                    </a:lnTo>
                    <a:lnTo>
                      <a:pt x="1358" y="923"/>
                    </a:lnTo>
                    <a:lnTo>
                      <a:pt x="1326" y="926"/>
                    </a:lnTo>
                    <a:lnTo>
                      <a:pt x="1293" y="930"/>
                    </a:lnTo>
                    <a:lnTo>
                      <a:pt x="1259" y="932"/>
                    </a:lnTo>
                    <a:lnTo>
                      <a:pt x="1227" y="936"/>
                    </a:lnTo>
                    <a:lnTo>
                      <a:pt x="1194" y="939"/>
                    </a:lnTo>
                    <a:lnTo>
                      <a:pt x="1162" y="944"/>
                    </a:lnTo>
                    <a:lnTo>
                      <a:pt x="1146" y="946"/>
                    </a:lnTo>
                    <a:lnTo>
                      <a:pt x="1130" y="949"/>
                    </a:lnTo>
                    <a:lnTo>
                      <a:pt x="1112" y="950"/>
                    </a:lnTo>
                    <a:lnTo>
                      <a:pt x="1095" y="952"/>
                    </a:lnTo>
                    <a:lnTo>
                      <a:pt x="1077" y="954"/>
                    </a:lnTo>
                    <a:lnTo>
                      <a:pt x="1059" y="956"/>
                    </a:lnTo>
                    <a:lnTo>
                      <a:pt x="1041" y="958"/>
                    </a:lnTo>
                    <a:lnTo>
                      <a:pt x="1022" y="959"/>
                    </a:lnTo>
                    <a:lnTo>
                      <a:pt x="984" y="963"/>
                    </a:lnTo>
                    <a:lnTo>
                      <a:pt x="945" y="966"/>
                    </a:lnTo>
                    <a:lnTo>
                      <a:pt x="907" y="969"/>
                    </a:lnTo>
                    <a:lnTo>
                      <a:pt x="867" y="970"/>
                    </a:lnTo>
                    <a:lnTo>
                      <a:pt x="829" y="972"/>
                    </a:lnTo>
                    <a:lnTo>
                      <a:pt x="791" y="973"/>
                    </a:lnTo>
                    <a:lnTo>
                      <a:pt x="773" y="974"/>
                    </a:lnTo>
                    <a:lnTo>
                      <a:pt x="754" y="974"/>
                    </a:lnTo>
                    <a:lnTo>
                      <a:pt x="736" y="976"/>
                    </a:lnTo>
                    <a:lnTo>
                      <a:pt x="718" y="976"/>
                    </a:lnTo>
                    <a:lnTo>
                      <a:pt x="701" y="976"/>
                    </a:lnTo>
                    <a:lnTo>
                      <a:pt x="684" y="977"/>
                    </a:lnTo>
                    <a:lnTo>
                      <a:pt x="668" y="977"/>
                    </a:lnTo>
                    <a:lnTo>
                      <a:pt x="651" y="977"/>
                    </a:lnTo>
                    <a:lnTo>
                      <a:pt x="636" y="977"/>
                    </a:lnTo>
                    <a:lnTo>
                      <a:pt x="621" y="977"/>
                    </a:lnTo>
                    <a:lnTo>
                      <a:pt x="607" y="977"/>
                    </a:lnTo>
                    <a:lnTo>
                      <a:pt x="593" y="977"/>
                    </a:lnTo>
                    <a:lnTo>
                      <a:pt x="580" y="976"/>
                    </a:lnTo>
                    <a:lnTo>
                      <a:pt x="567" y="976"/>
                    </a:lnTo>
                    <a:lnTo>
                      <a:pt x="556" y="976"/>
                    </a:lnTo>
                    <a:lnTo>
                      <a:pt x="544" y="974"/>
                    </a:lnTo>
                    <a:lnTo>
                      <a:pt x="532" y="974"/>
                    </a:lnTo>
                    <a:lnTo>
                      <a:pt x="522" y="974"/>
                    </a:lnTo>
                    <a:lnTo>
                      <a:pt x="511" y="973"/>
                    </a:lnTo>
                    <a:lnTo>
                      <a:pt x="502" y="972"/>
                    </a:lnTo>
                    <a:lnTo>
                      <a:pt x="493" y="972"/>
                    </a:lnTo>
                    <a:lnTo>
                      <a:pt x="483" y="971"/>
                    </a:lnTo>
                    <a:lnTo>
                      <a:pt x="474" y="970"/>
                    </a:lnTo>
                    <a:lnTo>
                      <a:pt x="465" y="969"/>
                    </a:lnTo>
                    <a:lnTo>
                      <a:pt x="448" y="966"/>
                    </a:lnTo>
                    <a:lnTo>
                      <a:pt x="432" y="964"/>
                    </a:lnTo>
                    <a:lnTo>
                      <a:pt x="417" y="960"/>
                    </a:lnTo>
                    <a:lnTo>
                      <a:pt x="401" y="958"/>
                    </a:lnTo>
                    <a:lnTo>
                      <a:pt x="372" y="950"/>
                    </a:lnTo>
                    <a:lnTo>
                      <a:pt x="357" y="946"/>
                    </a:lnTo>
                    <a:lnTo>
                      <a:pt x="342" y="942"/>
                    </a:lnTo>
                    <a:lnTo>
                      <a:pt x="326" y="937"/>
                    </a:lnTo>
                    <a:lnTo>
                      <a:pt x="308" y="932"/>
                    </a:lnTo>
                    <a:lnTo>
                      <a:pt x="291" y="928"/>
                    </a:lnTo>
                    <a:lnTo>
                      <a:pt x="273" y="923"/>
                    </a:lnTo>
                    <a:lnTo>
                      <a:pt x="254" y="918"/>
                    </a:lnTo>
                    <a:lnTo>
                      <a:pt x="236" y="914"/>
                    </a:lnTo>
                    <a:lnTo>
                      <a:pt x="216" y="908"/>
                    </a:lnTo>
                    <a:lnTo>
                      <a:pt x="197" y="903"/>
                    </a:lnTo>
                    <a:lnTo>
                      <a:pt x="179" y="897"/>
                    </a:lnTo>
                    <a:lnTo>
                      <a:pt x="160" y="891"/>
                    </a:lnTo>
                    <a:lnTo>
                      <a:pt x="142" y="886"/>
                    </a:lnTo>
                    <a:lnTo>
                      <a:pt x="125" y="877"/>
                    </a:lnTo>
                    <a:lnTo>
                      <a:pt x="109" y="870"/>
                    </a:lnTo>
                    <a:lnTo>
                      <a:pt x="92" y="861"/>
                    </a:lnTo>
                    <a:lnTo>
                      <a:pt x="85" y="856"/>
                    </a:lnTo>
                    <a:lnTo>
                      <a:pt x="78" y="852"/>
                    </a:lnTo>
                    <a:lnTo>
                      <a:pt x="71" y="846"/>
                    </a:lnTo>
                    <a:lnTo>
                      <a:pt x="64" y="841"/>
                    </a:lnTo>
                    <a:lnTo>
                      <a:pt x="58" y="835"/>
                    </a:lnTo>
                    <a:lnTo>
                      <a:pt x="53" y="828"/>
                    </a:lnTo>
                    <a:lnTo>
                      <a:pt x="47" y="822"/>
                    </a:lnTo>
                    <a:lnTo>
                      <a:pt x="42" y="815"/>
                    </a:lnTo>
                    <a:lnTo>
                      <a:pt x="37" y="808"/>
                    </a:lnTo>
                    <a:lnTo>
                      <a:pt x="34" y="801"/>
                    </a:lnTo>
                    <a:lnTo>
                      <a:pt x="29" y="793"/>
                    </a:lnTo>
                    <a:lnTo>
                      <a:pt x="26" y="786"/>
                    </a:lnTo>
                    <a:lnTo>
                      <a:pt x="22" y="778"/>
                    </a:lnTo>
                    <a:lnTo>
                      <a:pt x="20" y="770"/>
                    </a:lnTo>
                    <a:lnTo>
                      <a:pt x="14" y="752"/>
                    </a:lnTo>
                    <a:lnTo>
                      <a:pt x="9" y="735"/>
                    </a:lnTo>
                    <a:lnTo>
                      <a:pt x="7" y="716"/>
                    </a:lnTo>
                    <a:lnTo>
                      <a:pt x="5" y="696"/>
                    </a:lnTo>
                    <a:lnTo>
                      <a:pt x="2" y="675"/>
                    </a:lnTo>
                    <a:lnTo>
                      <a:pt x="1" y="654"/>
                    </a:lnTo>
                    <a:lnTo>
                      <a:pt x="1" y="633"/>
                    </a:lnTo>
                    <a:lnTo>
                      <a:pt x="0" y="611"/>
                    </a:lnTo>
                    <a:lnTo>
                      <a:pt x="0" y="588"/>
                    </a:lnTo>
                    <a:lnTo>
                      <a:pt x="1" y="564"/>
                    </a:lnTo>
                    <a:lnTo>
                      <a:pt x="1" y="540"/>
                    </a:lnTo>
                    <a:lnTo>
                      <a:pt x="2" y="515"/>
                    </a:lnTo>
                    <a:lnTo>
                      <a:pt x="2" y="491"/>
                    </a:lnTo>
                    <a:lnTo>
                      <a:pt x="2" y="478"/>
                    </a:lnTo>
                    <a:lnTo>
                      <a:pt x="2" y="464"/>
                    </a:lnTo>
                    <a:lnTo>
                      <a:pt x="2" y="450"/>
                    </a:lnTo>
                    <a:lnTo>
                      <a:pt x="2" y="435"/>
                    </a:lnTo>
                    <a:lnTo>
                      <a:pt x="1" y="418"/>
                    </a:lnTo>
                    <a:lnTo>
                      <a:pt x="1" y="402"/>
                    </a:lnTo>
                    <a:lnTo>
                      <a:pt x="1" y="385"/>
                    </a:lnTo>
                    <a:lnTo>
                      <a:pt x="0" y="368"/>
                    </a:lnTo>
                    <a:lnTo>
                      <a:pt x="0" y="350"/>
                    </a:lnTo>
                    <a:lnTo>
                      <a:pt x="0" y="333"/>
                    </a:lnTo>
                    <a:lnTo>
                      <a:pt x="0" y="297"/>
                    </a:lnTo>
                    <a:lnTo>
                      <a:pt x="0" y="260"/>
                    </a:lnTo>
                    <a:lnTo>
                      <a:pt x="0" y="224"/>
                    </a:lnTo>
                    <a:lnTo>
                      <a:pt x="1" y="207"/>
                    </a:lnTo>
                    <a:lnTo>
                      <a:pt x="2" y="189"/>
                    </a:lnTo>
                    <a:lnTo>
                      <a:pt x="4" y="173"/>
                    </a:lnTo>
                    <a:lnTo>
                      <a:pt x="5" y="156"/>
                    </a:lnTo>
                    <a:lnTo>
                      <a:pt x="7" y="140"/>
                    </a:lnTo>
                    <a:lnTo>
                      <a:pt x="8" y="125"/>
                    </a:lnTo>
                    <a:lnTo>
                      <a:pt x="12" y="110"/>
                    </a:lnTo>
                    <a:lnTo>
                      <a:pt x="14" y="96"/>
                    </a:lnTo>
                    <a:lnTo>
                      <a:pt x="18" y="82"/>
                    </a:lnTo>
                    <a:lnTo>
                      <a:pt x="21" y="70"/>
                    </a:lnTo>
                    <a:lnTo>
                      <a:pt x="26" y="58"/>
                    </a:lnTo>
                    <a:lnTo>
                      <a:pt x="29" y="48"/>
                    </a:lnTo>
                    <a:lnTo>
                      <a:pt x="35" y="37"/>
                    </a:lnTo>
                    <a:lnTo>
                      <a:pt x="37" y="34"/>
                    </a:lnTo>
                    <a:lnTo>
                      <a:pt x="41" y="29"/>
                    </a:lnTo>
                    <a:lnTo>
                      <a:pt x="43" y="26"/>
                    </a:lnTo>
                    <a:lnTo>
                      <a:pt x="47" y="22"/>
                    </a:lnTo>
                    <a:lnTo>
                      <a:pt x="50" y="19"/>
                    </a:lnTo>
                    <a:lnTo>
                      <a:pt x="54" y="16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78" name="Freeform 14"/>
              <p:cNvSpPr>
                <a:spLocks/>
              </p:cNvSpPr>
              <p:nvPr/>
            </p:nvSpPr>
            <p:spPr bwMode="auto">
              <a:xfrm>
                <a:off x="1880" y="2877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79" name="Rectangle 15"/>
              <p:cNvSpPr>
                <a:spLocks noChangeArrowheads="1"/>
              </p:cNvSpPr>
              <p:nvPr/>
            </p:nvSpPr>
            <p:spPr bwMode="auto">
              <a:xfrm>
                <a:off x="1937" y="2644"/>
                <a:ext cx="52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0" name="Rectangle 16"/>
              <p:cNvSpPr>
                <a:spLocks noChangeArrowheads="1"/>
              </p:cNvSpPr>
              <p:nvPr/>
            </p:nvSpPr>
            <p:spPr bwMode="auto">
              <a:xfrm>
                <a:off x="1881" y="2711"/>
                <a:ext cx="71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1" name="Rectangle 17"/>
              <p:cNvSpPr>
                <a:spLocks noChangeArrowheads="1"/>
              </p:cNvSpPr>
              <p:nvPr/>
            </p:nvSpPr>
            <p:spPr bwMode="auto">
              <a:xfrm>
                <a:off x="1881" y="2711"/>
                <a:ext cx="71" cy="236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2" name="Freeform 18"/>
              <p:cNvSpPr>
                <a:spLocks/>
              </p:cNvSpPr>
              <p:nvPr/>
            </p:nvSpPr>
            <p:spPr bwMode="auto">
              <a:xfrm>
                <a:off x="1880" y="2641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3" name="Freeform 19"/>
              <p:cNvSpPr>
                <a:spLocks/>
              </p:cNvSpPr>
              <p:nvPr/>
            </p:nvSpPr>
            <p:spPr bwMode="auto">
              <a:xfrm>
                <a:off x="1880" y="2641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4" name="Line 20"/>
              <p:cNvSpPr>
                <a:spLocks noChangeShapeType="1"/>
              </p:cNvSpPr>
              <p:nvPr/>
            </p:nvSpPr>
            <p:spPr bwMode="auto">
              <a:xfrm>
                <a:off x="1992" y="2647"/>
                <a:ext cx="1" cy="23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5" name="Line 21"/>
              <p:cNvSpPr>
                <a:spLocks noChangeShapeType="1"/>
              </p:cNvSpPr>
              <p:nvPr/>
            </p:nvSpPr>
            <p:spPr bwMode="auto">
              <a:xfrm flipH="1">
                <a:off x="1952" y="2877"/>
                <a:ext cx="40" cy="7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6" name="Rectangle 22"/>
              <p:cNvSpPr>
                <a:spLocks noChangeArrowheads="1"/>
              </p:cNvSpPr>
              <p:nvPr/>
            </p:nvSpPr>
            <p:spPr bwMode="auto">
              <a:xfrm>
                <a:off x="1891" y="2742"/>
                <a:ext cx="46" cy="13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7" name="Rectangle 23"/>
              <p:cNvSpPr>
                <a:spLocks noChangeArrowheads="1"/>
              </p:cNvSpPr>
              <p:nvPr/>
            </p:nvSpPr>
            <p:spPr bwMode="auto">
              <a:xfrm>
                <a:off x="1891" y="2742"/>
                <a:ext cx="46" cy="135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8" name="Rectangle 24"/>
              <p:cNvSpPr>
                <a:spLocks noChangeArrowheads="1"/>
              </p:cNvSpPr>
              <p:nvPr/>
            </p:nvSpPr>
            <p:spPr bwMode="auto">
              <a:xfrm>
                <a:off x="1898" y="2783"/>
                <a:ext cx="35" cy="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9" name="Freeform 25"/>
              <p:cNvSpPr>
                <a:spLocks/>
              </p:cNvSpPr>
              <p:nvPr/>
            </p:nvSpPr>
            <p:spPr bwMode="auto">
              <a:xfrm>
                <a:off x="1176" y="2645"/>
                <a:ext cx="249" cy="208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3"/>
                  </a:cxn>
                  <a:cxn ang="0">
                    <a:pos x="79" y="12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5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3"/>
                  </a:cxn>
                  <a:cxn ang="0">
                    <a:pos x="222" y="40"/>
                  </a:cxn>
                  <a:cxn ang="0">
                    <a:pos x="226" y="50"/>
                  </a:cxn>
                  <a:cxn ang="0">
                    <a:pos x="240" y="116"/>
                  </a:cxn>
                  <a:cxn ang="0">
                    <a:pos x="247" y="144"/>
                  </a:cxn>
                  <a:cxn ang="0">
                    <a:pos x="247" y="146"/>
                  </a:cxn>
                  <a:cxn ang="0">
                    <a:pos x="248" y="151"/>
                  </a:cxn>
                  <a:cxn ang="0">
                    <a:pos x="248" y="159"/>
                  </a:cxn>
                  <a:cxn ang="0">
                    <a:pos x="244" y="169"/>
                  </a:cxn>
                  <a:cxn ang="0">
                    <a:pos x="0" y="162"/>
                  </a:cxn>
                  <a:cxn ang="0">
                    <a:pos x="25" y="149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6"/>
                  </a:cxn>
                  <a:cxn ang="0">
                    <a:pos x="32" y="24"/>
                  </a:cxn>
                  <a:cxn ang="0">
                    <a:pos x="37" y="22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8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9" y="12"/>
                    </a:lnTo>
                    <a:lnTo>
                      <a:pt x="81" y="12"/>
                    </a:lnTo>
                    <a:lnTo>
                      <a:pt x="83" y="10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7" y="6"/>
                    </a:lnTo>
                    <a:lnTo>
                      <a:pt x="111" y="5"/>
                    </a:lnTo>
                    <a:lnTo>
                      <a:pt x="116" y="5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5"/>
                    </a:lnTo>
                    <a:lnTo>
                      <a:pt x="208" y="28"/>
                    </a:lnTo>
                    <a:lnTo>
                      <a:pt x="208" y="28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3"/>
                    </a:lnTo>
                    <a:lnTo>
                      <a:pt x="220" y="36"/>
                    </a:lnTo>
                    <a:lnTo>
                      <a:pt x="222" y="40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8"/>
                    </a:lnTo>
                    <a:lnTo>
                      <a:pt x="240" y="116"/>
                    </a:lnTo>
                    <a:lnTo>
                      <a:pt x="208" y="132"/>
                    </a:lnTo>
                    <a:lnTo>
                      <a:pt x="247" y="144"/>
                    </a:lnTo>
                    <a:lnTo>
                      <a:pt x="247" y="144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1"/>
                    </a:lnTo>
                    <a:lnTo>
                      <a:pt x="249" y="154"/>
                    </a:lnTo>
                    <a:lnTo>
                      <a:pt x="248" y="159"/>
                    </a:lnTo>
                    <a:lnTo>
                      <a:pt x="247" y="163"/>
                    </a:lnTo>
                    <a:lnTo>
                      <a:pt x="244" y="169"/>
                    </a:lnTo>
                    <a:lnTo>
                      <a:pt x="144" y="208"/>
                    </a:lnTo>
                    <a:lnTo>
                      <a:pt x="0" y="162"/>
                    </a:lnTo>
                    <a:lnTo>
                      <a:pt x="3" y="158"/>
                    </a:lnTo>
                    <a:lnTo>
                      <a:pt x="25" y="14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6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2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0" name="Freeform 26"/>
              <p:cNvSpPr>
                <a:spLocks/>
              </p:cNvSpPr>
              <p:nvPr/>
            </p:nvSpPr>
            <p:spPr bwMode="auto">
              <a:xfrm>
                <a:off x="1263" y="2660"/>
                <a:ext cx="79" cy="91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7" y="4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4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3" y="18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60"/>
                  </a:cxn>
                  <a:cxn ang="0">
                    <a:pos x="2" y="74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8"/>
                  </a:cxn>
                  <a:cxn ang="0">
                    <a:pos x="11" y="88"/>
                  </a:cxn>
                  <a:cxn ang="0">
                    <a:pos x="15" y="88"/>
                  </a:cxn>
                  <a:cxn ang="0">
                    <a:pos x="18" y="88"/>
                  </a:cxn>
                  <a:cxn ang="0">
                    <a:pos x="22" y="88"/>
                  </a:cxn>
                  <a:cxn ang="0">
                    <a:pos x="27" y="88"/>
                  </a:cxn>
                  <a:cxn ang="0">
                    <a:pos x="32" y="87"/>
                  </a:cxn>
                  <a:cxn ang="0">
                    <a:pos x="38" y="88"/>
                  </a:cxn>
                  <a:cxn ang="0">
                    <a:pos x="44" y="88"/>
                  </a:cxn>
                  <a:cxn ang="0">
                    <a:pos x="50" y="88"/>
                  </a:cxn>
                  <a:cxn ang="0">
                    <a:pos x="57" y="88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8"/>
                  </a:cxn>
                  <a:cxn ang="0">
                    <a:pos x="78" y="81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8"/>
                  </a:cxn>
                  <a:cxn ang="0">
                    <a:pos x="77" y="15"/>
                  </a:cxn>
                  <a:cxn ang="0">
                    <a:pos x="78" y="4"/>
                  </a:cxn>
                </a:cxnLst>
                <a:rect l="0" t="0" r="r" b="b"/>
                <a:pathLst>
                  <a:path w="79" h="91">
                    <a:moveTo>
                      <a:pt x="78" y="4"/>
                    </a:moveTo>
                    <a:lnTo>
                      <a:pt x="78" y="4"/>
                    </a:lnTo>
                    <a:lnTo>
                      <a:pt x="77" y="4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4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3" y="18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60"/>
                    </a:lnTo>
                    <a:lnTo>
                      <a:pt x="2" y="74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8"/>
                    </a:lnTo>
                    <a:lnTo>
                      <a:pt x="11" y="88"/>
                    </a:lnTo>
                    <a:lnTo>
                      <a:pt x="15" y="88"/>
                    </a:lnTo>
                    <a:lnTo>
                      <a:pt x="18" y="88"/>
                    </a:lnTo>
                    <a:lnTo>
                      <a:pt x="22" y="88"/>
                    </a:lnTo>
                    <a:lnTo>
                      <a:pt x="27" y="88"/>
                    </a:lnTo>
                    <a:lnTo>
                      <a:pt x="32" y="87"/>
                    </a:lnTo>
                    <a:lnTo>
                      <a:pt x="38" y="88"/>
                    </a:lnTo>
                    <a:lnTo>
                      <a:pt x="44" y="88"/>
                    </a:lnTo>
                    <a:lnTo>
                      <a:pt x="50" y="88"/>
                    </a:lnTo>
                    <a:lnTo>
                      <a:pt x="57" y="88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8"/>
                    </a:lnTo>
                    <a:lnTo>
                      <a:pt x="78" y="81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8"/>
                    </a:lnTo>
                    <a:lnTo>
                      <a:pt x="77" y="15"/>
                    </a:lnTo>
                    <a:lnTo>
                      <a:pt x="78" y="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1" name="Freeform 27"/>
              <p:cNvSpPr>
                <a:spLocks/>
              </p:cNvSpPr>
              <p:nvPr/>
            </p:nvSpPr>
            <p:spPr bwMode="auto">
              <a:xfrm>
                <a:off x="1271" y="2685"/>
                <a:ext cx="132" cy="90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0" y="79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8"/>
                  </a:cxn>
                  <a:cxn ang="0">
                    <a:pos x="91" y="87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3" y="79"/>
                  </a:cxn>
                  <a:cxn ang="0">
                    <a:pos x="107" y="76"/>
                  </a:cxn>
                  <a:cxn ang="0">
                    <a:pos x="112" y="71"/>
                  </a:cxn>
                  <a:cxn ang="0">
                    <a:pos x="117" y="66"/>
                  </a:cxn>
                  <a:cxn ang="0">
                    <a:pos x="121" y="60"/>
                  </a:cxn>
                  <a:cxn ang="0">
                    <a:pos x="125" y="55"/>
                  </a:cxn>
                  <a:cxn ang="0">
                    <a:pos x="128" y="47"/>
                  </a:cxn>
                  <a:cxn ang="0">
                    <a:pos x="131" y="39"/>
                  </a:cxn>
                  <a:cxn ang="0">
                    <a:pos x="132" y="31"/>
                  </a:cxn>
                  <a:cxn ang="0">
                    <a:pos x="132" y="23"/>
                  </a:cxn>
                  <a:cxn ang="0">
                    <a:pos x="129" y="14"/>
                  </a:cxn>
                  <a:cxn ang="0">
                    <a:pos x="129" y="12"/>
                  </a:cxn>
                  <a:cxn ang="0">
                    <a:pos x="128" y="11"/>
                  </a:cxn>
                  <a:cxn ang="0">
                    <a:pos x="127" y="9"/>
                  </a:cxn>
                  <a:cxn ang="0">
                    <a:pos x="126" y="7"/>
                  </a:cxn>
                  <a:cxn ang="0">
                    <a:pos x="124" y="4"/>
                  </a:cxn>
                  <a:cxn ang="0">
                    <a:pos x="120" y="2"/>
                  </a:cxn>
                  <a:cxn ang="0">
                    <a:pos x="117" y="1"/>
                  </a:cxn>
                  <a:cxn ang="0">
                    <a:pos x="113" y="0"/>
                  </a:cxn>
                  <a:cxn ang="0">
                    <a:pos x="113" y="2"/>
                  </a:cxn>
                  <a:cxn ang="0">
                    <a:pos x="114" y="5"/>
                  </a:cxn>
                  <a:cxn ang="0">
                    <a:pos x="117" y="11"/>
                  </a:cxn>
                  <a:cxn ang="0">
                    <a:pos x="118" y="19"/>
                  </a:cxn>
                  <a:cxn ang="0">
                    <a:pos x="118" y="29"/>
                  </a:cxn>
                  <a:cxn ang="0">
                    <a:pos x="117" y="39"/>
                  </a:cxn>
                  <a:cxn ang="0">
                    <a:pos x="114" y="51"/>
                  </a:cxn>
                  <a:cxn ang="0">
                    <a:pos x="108" y="64"/>
                  </a:cxn>
                  <a:cxn ang="0">
                    <a:pos x="108" y="64"/>
                  </a:cxn>
                  <a:cxn ang="0">
                    <a:pos x="108" y="64"/>
                  </a:cxn>
                  <a:cxn ang="0">
                    <a:pos x="107" y="65"/>
                  </a:cxn>
                  <a:cxn ang="0">
                    <a:pos x="106" y="66"/>
                  </a:cxn>
                  <a:cxn ang="0">
                    <a:pos x="105" y="66"/>
                  </a:cxn>
                  <a:cxn ang="0">
                    <a:pos x="103" y="67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1"/>
                  </a:cxn>
                  <a:cxn ang="0">
                    <a:pos x="92" y="72"/>
                  </a:cxn>
                  <a:cxn ang="0">
                    <a:pos x="90" y="72"/>
                  </a:cxn>
                  <a:cxn ang="0">
                    <a:pos x="85" y="73"/>
                  </a:cxn>
                  <a:cxn ang="0">
                    <a:pos x="82" y="73"/>
                  </a:cxn>
                  <a:cxn ang="0">
                    <a:pos x="78" y="73"/>
                  </a:cxn>
                  <a:cxn ang="0">
                    <a:pos x="73" y="72"/>
                  </a:cxn>
                  <a:cxn ang="0">
                    <a:pos x="69" y="72"/>
                  </a:cxn>
                  <a:cxn ang="0">
                    <a:pos x="69" y="84"/>
                  </a:cxn>
                  <a:cxn ang="0">
                    <a:pos x="3" y="77"/>
                  </a:cxn>
                  <a:cxn ang="0">
                    <a:pos x="1" y="67"/>
                  </a:cxn>
                </a:cxnLst>
                <a:rect l="0" t="0" r="r" b="b"/>
                <a:pathLst>
                  <a:path w="132" h="90">
                    <a:moveTo>
                      <a:pt x="1" y="67"/>
                    </a:moveTo>
                    <a:lnTo>
                      <a:pt x="0" y="79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8"/>
                    </a:lnTo>
                    <a:lnTo>
                      <a:pt x="91" y="87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3" y="79"/>
                    </a:lnTo>
                    <a:lnTo>
                      <a:pt x="107" y="76"/>
                    </a:lnTo>
                    <a:lnTo>
                      <a:pt x="112" y="71"/>
                    </a:lnTo>
                    <a:lnTo>
                      <a:pt x="117" y="66"/>
                    </a:lnTo>
                    <a:lnTo>
                      <a:pt x="121" y="60"/>
                    </a:lnTo>
                    <a:lnTo>
                      <a:pt x="125" y="55"/>
                    </a:lnTo>
                    <a:lnTo>
                      <a:pt x="128" y="47"/>
                    </a:lnTo>
                    <a:lnTo>
                      <a:pt x="131" y="39"/>
                    </a:lnTo>
                    <a:lnTo>
                      <a:pt x="132" y="31"/>
                    </a:lnTo>
                    <a:lnTo>
                      <a:pt x="132" y="23"/>
                    </a:lnTo>
                    <a:lnTo>
                      <a:pt x="129" y="14"/>
                    </a:lnTo>
                    <a:lnTo>
                      <a:pt x="129" y="12"/>
                    </a:lnTo>
                    <a:lnTo>
                      <a:pt x="128" y="11"/>
                    </a:lnTo>
                    <a:lnTo>
                      <a:pt x="127" y="9"/>
                    </a:lnTo>
                    <a:lnTo>
                      <a:pt x="126" y="7"/>
                    </a:lnTo>
                    <a:lnTo>
                      <a:pt x="124" y="4"/>
                    </a:lnTo>
                    <a:lnTo>
                      <a:pt x="120" y="2"/>
                    </a:lnTo>
                    <a:lnTo>
                      <a:pt x="117" y="1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114" y="5"/>
                    </a:lnTo>
                    <a:lnTo>
                      <a:pt x="117" y="11"/>
                    </a:lnTo>
                    <a:lnTo>
                      <a:pt x="118" y="19"/>
                    </a:lnTo>
                    <a:lnTo>
                      <a:pt x="118" y="29"/>
                    </a:lnTo>
                    <a:lnTo>
                      <a:pt x="117" y="39"/>
                    </a:lnTo>
                    <a:lnTo>
                      <a:pt x="114" y="51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7" y="65"/>
                    </a:lnTo>
                    <a:lnTo>
                      <a:pt x="106" y="66"/>
                    </a:lnTo>
                    <a:lnTo>
                      <a:pt x="105" y="66"/>
                    </a:lnTo>
                    <a:lnTo>
                      <a:pt x="103" y="67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1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85" y="73"/>
                    </a:lnTo>
                    <a:lnTo>
                      <a:pt x="82" y="73"/>
                    </a:lnTo>
                    <a:lnTo>
                      <a:pt x="78" y="73"/>
                    </a:lnTo>
                    <a:lnTo>
                      <a:pt x="73" y="72"/>
                    </a:lnTo>
                    <a:lnTo>
                      <a:pt x="69" y="72"/>
                    </a:lnTo>
                    <a:lnTo>
                      <a:pt x="69" y="84"/>
                    </a:lnTo>
                    <a:lnTo>
                      <a:pt x="3" y="77"/>
                    </a:ln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2" name="Freeform 28"/>
              <p:cNvSpPr>
                <a:spLocks/>
              </p:cNvSpPr>
              <p:nvPr/>
            </p:nvSpPr>
            <p:spPr bwMode="auto">
              <a:xfrm>
                <a:off x="1255" y="2773"/>
                <a:ext cx="96" cy="32"/>
              </a:xfrm>
              <a:custGeom>
                <a:avLst/>
                <a:gdLst/>
                <a:ahLst/>
                <a:cxnLst>
                  <a:cxn ang="0">
                    <a:pos x="96" y="12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93" y="32"/>
                  </a:cxn>
                  <a:cxn ang="0">
                    <a:pos x="96" y="12"/>
                  </a:cxn>
                </a:cxnLst>
                <a:rect l="0" t="0" r="r" b="b"/>
                <a:pathLst>
                  <a:path w="96" h="32">
                    <a:moveTo>
                      <a:pt x="96" y="12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93" y="32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3" name="Freeform 29"/>
              <p:cNvSpPr>
                <a:spLocks/>
              </p:cNvSpPr>
              <p:nvPr/>
            </p:nvSpPr>
            <p:spPr bwMode="auto">
              <a:xfrm>
                <a:off x="1302" y="2784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4" name="Freeform 30"/>
              <p:cNvSpPr>
                <a:spLocks/>
              </p:cNvSpPr>
              <p:nvPr/>
            </p:nvSpPr>
            <p:spPr bwMode="auto">
              <a:xfrm>
                <a:off x="1260" y="2777"/>
                <a:ext cx="28" cy="10"/>
              </a:xfrm>
              <a:custGeom>
                <a:avLst/>
                <a:gdLst/>
                <a:ahLst/>
                <a:cxnLst>
                  <a:cxn ang="0">
                    <a:pos x="28" y="5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7" y="10"/>
                  </a:cxn>
                  <a:cxn ang="0">
                    <a:pos x="28" y="5"/>
                  </a:cxn>
                </a:cxnLst>
                <a:rect l="0" t="0" r="r" b="b"/>
                <a:pathLst>
                  <a:path w="28" h="10">
                    <a:moveTo>
                      <a:pt x="28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7" y="1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5" name="Freeform 31"/>
              <p:cNvSpPr>
                <a:spLocks/>
              </p:cNvSpPr>
              <p:nvPr/>
            </p:nvSpPr>
            <p:spPr bwMode="auto">
              <a:xfrm>
                <a:off x="1192" y="2786"/>
                <a:ext cx="162" cy="5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10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3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9"/>
                  </a:cxn>
                  <a:cxn ang="0">
                    <a:pos x="159" y="31"/>
                  </a:cxn>
                  <a:cxn ang="0">
                    <a:pos x="158" y="32"/>
                  </a:cxn>
                  <a:cxn ang="0">
                    <a:pos x="157" y="33"/>
                  </a:cxn>
                  <a:cxn ang="0">
                    <a:pos x="155" y="35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50"/>
                  </a:cxn>
                  <a:cxn ang="0">
                    <a:pos x="131" y="52"/>
                  </a:cxn>
                  <a:cxn ang="0">
                    <a:pos x="128" y="53"/>
                  </a:cxn>
                  <a:cxn ang="0">
                    <a:pos x="126" y="55"/>
                  </a:cxn>
                  <a:cxn ang="0">
                    <a:pos x="0" y="17"/>
                  </a:cxn>
                </a:cxnLst>
                <a:rect l="0" t="0" r="r" b="b"/>
                <a:pathLst>
                  <a:path w="162" h="55">
                    <a:moveTo>
                      <a:pt x="0" y="17"/>
                    </a:moveTo>
                    <a:lnTo>
                      <a:pt x="0" y="17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10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9"/>
                    </a:lnTo>
                    <a:lnTo>
                      <a:pt x="159" y="31"/>
                    </a:lnTo>
                    <a:lnTo>
                      <a:pt x="158" y="32"/>
                    </a:lnTo>
                    <a:lnTo>
                      <a:pt x="157" y="33"/>
                    </a:lnTo>
                    <a:lnTo>
                      <a:pt x="155" y="35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50"/>
                    </a:lnTo>
                    <a:lnTo>
                      <a:pt x="131" y="52"/>
                    </a:lnTo>
                    <a:lnTo>
                      <a:pt x="128" y="53"/>
                    </a:lnTo>
                    <a:lnTo>
                      <a:pt x="126" y="5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6" name="Freeform 32"/>
              <p:cNvSpPr>
                <a:spLocks/>
              </p:cNvSpPr>
              <p:nvPr/>
            </p:nvSpPr>
            <p:spPr bwMode="auto">
              <a:xfrm>
                <a:off x="1354" y="2780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7" name="Freeform 33"/>
              <p:cNvSpPr>
                <a:spLocks/>
              </p:cNvSpPr>
              <p:nvPr/>
            </p:nvSpPr>
            <p:spPr bwMode="auto">
              <a:xfrm>
                <a:off x="1203" y="2671"/>
                <a:ext cx="32" cy="122"/>
              </a:xfrm>
              <a:custGeom>
                <a:avLst/>
                <a:gdLst/>
                <a:ahLst/>
                <a:cxnLst>
                  <a:cxn ang="0">
                    <a:pos x="32" y="2"/>
                  </a:cxn>
                  <a:cxn ang="0">
                    <a:pos x="32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29" y="1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0" y="122"/>
                  </a:cxn>
                  <a:cxn ang="0">
                    <a:pos x="1" y="122"/>
                  </a:cxn>
                  <a:cxn ang="0">
                    <a:pos x="1" y="122"/>
                  </a:cxn>
                  <a:cxn ang="0">
                    <a:pos x="3" y="122"/>
                  </a:cxn>
                  <a:cxn ang="0">
                    <a:pos x="4" y="122"/>
                  </a:cxn>
                  <a:cxn ang="0">
                    <a:pos x="5" y="122"/>
                  </a:cxn>
                  <a:cxn ang="0">
                    <a:pos x="7" y="121"/>
                  </a:cxn>
                  <a:cxn ang="0">
                    <a:pos x="8" y="121"/>
                  </a:cxn>
                  <a:cxn ang="0">
                    <a:pos x="11" y="121"/>
                  </a:cxn>
                  <a:cxn ang="0">
                    <a:pos x="13" y="120"/>
                  </a:cxn>
                  <a:cxn ang="0">
                    <a:pos x="15" y="119"/>
                  </a:cxn>
                  <a:cxn ang="0">
                    <a:pos x="18" y="119"/>
                  </a:cxn>
                  <a:cxn ang="0">
                    <a:pos x="21" y="118"/>
                  </a:cxn>
                  <a:cxn ang="0">
                    <a:pos x="24" y="115"/>
                  </a:cxn>
                  <a:cxn ang="0">
                    <a:pos x="26" y="114"/>
                  </a:cxn>
                  <a:cxn ang="0">
                    <a:pos x="29" y="113"/>
                  </a:cxn>
                  <a:cxn ang="0">
                    <a:pos x="32" y="111"/>
                  </a:cxn>
                  <a:cxn ang="0">
                    <a:pos x="32" y="2"/>
                  </a:cxn>
                </a:cxnLst>
                <a:rect l="0" t="0" r="r" b="b"/>
                <a:pathLst>
                  <a:path w="32" h="122">
                    <a:moveTo>
                      <a:pt x="32" y="2"/>
                    </a:moveTo>
                    <a:lnTo>
                      <a:pt x="32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29" y="1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0" y="5"/>
                    </a:lnTo>
                    <a:lnTo>
                      <a:pt x="0" y="122"/>
                    </a:lnTo>
                    <a:lnTo>
                      <a:pt x="1" y="122"/>
                    </a:lnTo>
                    <a:lnTo>
                      <a:pt x="1" y="122"/>
                    </a:lnTo>
                    <a:lnTo>
                      <a:pt x="3" y="122"/>
                    </a:lnTo>
                    <a:lnTo>
                      <a:pt x="4" y="122"/>
                    </a:lnTo>
                    <a:lnTo>
                      <a:pt x="5" y="122"/>
                    </a:lnTo>
                    <a:lnTo>
                      <a:pt x="7" y="121"/>
                    </a:lnTo>
                    <a:lnTo>
                      <a:pt x="8" y="121"/>
                    </a:lnTo>
                    <a:lnTo>
                      <a:pt x="11" y="121"/>
                    </a:lnTo>
                    <a:lnTo>
                      <a:pt x="13" y="120"/>
                    </a:lnTo>
                    <a:lnTo>
                      <a:pt x="15" y="119"/>
                    </a:lnTo>
                    <a:lnTo>
                      <a:pt x="18" y="119"/>
                    </a:lnTo>
                    <a:lnTo>
                      <a:pt x="21" y="118"/>
                    </a:lnTo>
                    <a:lnTo>
                      <a:pt x="24" y="115"/>
                    </a:lnTo>
                    <a:lnTo>
                      <a:pt x="26" y="114"/>
                    </a:lnTo>
                    <a:lnTo>
                      <a:pt x="29" y="113"/>
                    </a:lnTo>
                    <a:lnTo>
                      <a:pt x="32" y="111"/>
                    </a:lnTo>
                    <a:lnTo>
                      <a:pt x="32" y="2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8" name="Freeform 34"/>
              <p:cNvSpPr>
                <a:spLocks/>
              </p:cNvSpPr>
              <p:nvPr/>
            </p:nvSpPr>
            <p:spPr bwMode="auto">
              <a:xfrm>
                <a:off x="1204" y="2672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1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3"/>
                  </a:cxn>
                  <a:cxn ang="0">
                    <a:pos x="3" y="103"/>
                  </a:cxn>
                  <a:cxn ang="0">
                    <a:pos x="4" y="103"/>
                  </a:cxn>
                  <a:cxn ang="0">
                    <a:pos x="6" y="103"/>
                  </a:cxn>
                  <a:cxn ang="0">
                    <a:pos x="7" y="103"/>
                  </a:cxn>
                  <a:cxn ang="0">
                    <a:pos x="10" y="101"/>
                  </a:cxn>
                  <a:cxn ang="0">
                    <a:pos x="11" y="101"/>
                  </a:cxn>
                  <a:cxn ang="0">
                    <a:pos x="13" y="100"/>
                  </a:cxn>
                  <a:cxn ang="0">
                    <a:pos x="16" y="99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7"/>
                  </a:cxn>
                  <a:cxn ang="0">
                    <a:pos x="25" y="94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3"/>
                    </a:lnTo>
                    <a:lnTo>
                      <a:pt x="3" y="103"/>
                    </a:lnTo>
                    <a:lnTo>
                      <a:pt x="4" y="103"/>
                    </a:lnTo>
                    <a:lnTo>
                      <a:pt x="6" y="103"/>
                    </a:lnTo>
                    <a:lnTo>
                      <a:pt x="7" y="103"/>
                    </a:lnTo>
                    <a:lnTo>
                      <a:pt x="10" y="101"/>
                    </a:lnTo>
                    <a:lnTo>
                      <a:pt x="11" y="101"/>
                    </a:lnTo>
                    <a:lnTo>
                      <a:pt x="13" y="100"/>
                    </a:lnTo>
                    <a:lnTo>
                      <a:pt x="16" y="99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7"/>
                    </a:lnTo>
                    <a:lnTo>
                      <a:pt x="25" y="94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9" name="Freeform 35"/>
              <p:cNvSpPr>
                <a:spLocks/>
              </p:cNvSpPr>
              <p:nvPr/>
            </p:nvSpPr>
            <p:spPr bwMode="auto">
              <a:xfrm>
                <a:off x="1206" y="2673"/>
                <a:ext cx="22" cy="84"/>
              </a:xfrm>
              <a:custGeom>
                <a:avLst/>
                <a:gdLst/>
                <a:ahLst/>
                <a:cxnLst>
                  <a:cxn ang="0">
                    <a:pos x="22" y="1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3"/>
                  </a:cxn>
                  <a:cxn ang="0">
                    <a:pos x="5" y="83"/>
                  </a:cxn>
                  <a:cxn ang="0">
                    <a:pos x="7" y="83"/>
                  </a:cxn>
                  <a:cxn ang="0">
                    <a:pos x="9" y="82"/>
                  </a:cxn>
                  <a:cxn ang="0">
                    <a:pos x="10" y="82"/>
                  </a:cxn>
                  <a:cxn ang="0">
                    <a:pos x="12" y="81"/>
                  </a:cxn>
                  <a:cxn ang="0">
                    <a:pos x="14" y="81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1"/>
                  </a:cxn>
                </a:cxnLst>
                <a:rect l="0" t="0" r="r" b="b"/>
                <a:pathLst>
                  <a:path w="22" h="84">
                    <a:moveTo>
                      <a:pt x="22" y="1"/>
                    </a:moveTo>
                    <a:lnTo>
                      <a:pt x="22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3"/>
                    </a:lnTo>
                    <a:lnTo>
                      <a:pt x="5" y="83"/>
                    </a:lnTo>
                    <a:lnTo>
                      <a:pt x="7" y="83"/>
                    </a:lnTo>
                    <a:lnTo>
                      <a:pt x="9" y="82"/>
                    </a:lnTo>
                    <a:lnTo>
                      <a:pt x="10" y="82"/>
                    </a:lnTo>
                    <a:lnTo>
                      <a:pt x="12" y="81"/>
                    </a:lnTo>
                    <a:lnTo>
                      <a:pt x="14" y="81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0" name="Freeform 36"/>
              <p:cNvSpPr>
                <a:spLocks/>
              </p:cNvSpPr>
              <p:nvPr/>
            </p:nvSpPr>
            <p:spPr bwMode="auto">
              <a:xfrm>
                <a:off x="1207" y="2673"/>
                <a:ext cx="17" cy="65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16" y="1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6" y="64"/>
                  </a:cxn>
                  <a:cxn ang="0">
                    <a:pos x="8" y="64"/>
                  </a:cxn>
                  <a:cxn ang="0">
                    <a:pos x="11" y="63"/>
                  </a:cxn>
                  <a:cxn ang="0">
                    <a:pos x="14" y="61"/>
                  </a:cxn>
                  <a:cxn ang="0">
                    <a:pos x="17" y="58"/>
                  </a:cxn>
                  <a:cxn ang="0">
                    <a:pos x="17" y="2"/>
                  </a:cxn>
                </a:cxnLst>
                <a:rect l="0" t="0" r="r" b="b"/>
                <a:pathLst>
                  <a:path w="17" h="65">
                    <a:moveTo>
                      <a:pt x="17" y="2"/>
                    </a:moveTo>
                    <a:lnTo>
                      <a:pt x="17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11" y="63"/>
                    </a:lnTo>
                    <a:lnTo>
                      <a:pt x="14" y="61"/>
                    </a:lnTo>
                    <a:lnTo>
                      <a:pt x="17" y="58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1" name="Freeform 37"/>
              <p:cNvSpPr>
                <a:spLocks/>
              </p:cNvSpPr>
              <p:nvPr/>
            </p:nvSpPr>
            <p:spPr bwMode="auto">
              <a:xfrm>
                <a:off x="1207" y="2674"/>
                <a:ext cx="14" cy="47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0" y="4"/>
                  </a:cxn>
                  <a:cxn ang="0">
                    <a:pos x="0" y="47"/>
                  </a:cxn>
                  <a:cxn ang="0">
                    <a:pos x="1" y="47"/>
                  </a:cxn>
                  <a:cxn ang="0">
                    <a:pos x="1" y="46"/>
                  </a:cxn>
                  <a:cxn ang="0">
                    <a:pos x="3" y="46"/>
                  </a:cxn>
                  <a:cxn ang="0">
                    <a:pos x="4" y="46"/>
                  </a:cxn>
                  <a:cxn ang="0">
                    <a:pos x="7" y="44"/>
                  </a:cxn>
                  <a:cxn ang="0">
                    <a:pos x="9" y="44"/>
                  </a:cxn>
                  <a:cxn ang="0">
                    <a:pos x="11" y="43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7">
                    <a:moveTo>
                      <a:pt x="14" y="1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4" y="46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1" y="43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2" name="Freeform 38"/>
              <p:cNvSpPr>
                <a:spLocks/>
              </p:cNvSpPr>
              <p:nvPr/>
            </p:nvSpPr>
            <p:spPr bwMode="auto">
              <a:xfrm>
                <a:off x="1208" y="2675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6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4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3" name="Freeform 39"/>
              <p:cNvSpPr>
                <a:spLocks/>
              </p:cNvSpPr>
              <p:nvPr/>
            </p:nvSpPr>
            <p:spPr bwMode="auto">
              <a:xfrm>
                <a:off x="1319" y="2752"/>
                <a:ext cx="14" cy="13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8" y="13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3" y="10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7" y="13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4" name="Freeform 40"/>
              <p:cNvSpPr>
                <a:spLocks/>
              </p:cNvSpPr>
              <p:nvPr/>
            </p:nvSpPr>
            <p:spPr bwMode="auto">
              <a:xfrm>
                <a:off x="1278" y="2752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5" name="Freeform 41"/>
              <p:cNvSpPr>
                <a:spLocks/>
              </p:cNvSpPr>
              <p:nvPr/>
            </p:nvSpPr>
            <p:spPr bwMode="auto">
              <a:xfrm>
                <a:off x="1290" y="2752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6" name="Freeform 42"/>
              <p:cNvSpPr>
                <a:spLocks/>
              </p:cNvSpPr>
              <p:nvPr/>
            </p:nvSpPr>
            <p:spPr bwMode="auto">
              <a:xfrm>
                <a:off x="1244" y="2660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4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6"/>
                  </a:cxn>
                  <a:cxn ang="0">
                    <a:pos x="1" y="74"/>
                  </a:cxn>
                  <a:cxn ang="0">
                    <a:pos x="5" y="92"/>
                  </a:cxn>
                  <a:cxn ang="0">
                    <a:pos x="19" y="91"/>
                  </a:cxn>
                  <a:cxn ang="0">
                    <a:pos x="18" y="89"/>
                  </a:cxn>
                  <a:cxn ang="0">
                    <a:pos x="16" y="81"/>
                  </a:cxn>
                  <a:cxn ang="0">
                    <a:pos x="15" y="70"/>
                  </a:cxn>
                  <a:cxn ang="0">
                    <a:pos x="14" y="56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4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6"/>
                    </a:lnTo>
                    <a:lnTo>
                      <a:pt x="1" y="74"/>
                    </a:lnTo>
                    <a:lnTo>
                      <a:pt x="5" y="92"/>
                    </a:lnTo>
                    <a:lnTo>
                      <a:pt x="19" y="91"/>
                    </a:lnTo>
                    <a:lnTo>
                      <a:pt x="18" y="89"/>
                    </a:lnTo>
                    <a:lnTo>
                      <a:pt x="16" y="81"/>
                    </a:lnTo>
                    <a:lnTo>
                      <a:pt x="15" y="70"/>
                    </a:lnTo>
                    <a:lnTo>
                      <a:pt x="14" y="56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7" name="Freeform 43"/>
              <p:cNvSpPr>
                <a:spLocks/>
              </p:cNvSpPr>
              <p:nvPr/>
            </p:nvSpPr>
            <p:spPr bwMode="auto">
              <a:xfrm>
                <a:off x="1342" y="2648"/>
                <a:ext cx="27" cy="10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2"/>
                  </a:cxn>
                  <a:cxn ang="0">
                    <a:pos x="25" y="4"/>
                  </a:cxn>
                  <a:cxn ang="0">
                    <a:pos x="22" y="10"/>
                  </a:cxn>
                  <a:cxn ang="0">
                    <a:pos x="20" y="18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3"/>
                  </a:cxn>
                  <a:cxn ang="0">
                    <a:pos x="20" y="103"/>
                  </a:cxn>
                  <a:cxn ang="0">
                    <a:pos x="5" y="103"/>
                  </a:cxn>
                  <a:cxn ang="0">
                    <a:pos x="5" y="101"/>
                  </a:cxn>
                  <a:cxn ang="0">
                    <a:pos x="4" y="92"/>
                  </a:cxn>
                  <a:cxn ang="0">
                    <a:pos x="2" y="80"/>
                  </a:cxn>
                  <a:cxn ang="0">
                    <a:pos x="1" y="65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3">
                    <a:moveTo>
                      <a:pt x="27" y="0"/>
                    </a:moveTo>
                    <a:lnTo>
                      <a:pt x="26" y="2"/>
                    </a:lnTo>
                    <a:lnTo>
                      <a:pt x="25" y="4"/>
                    </a:lnTo>
                    <a:lnTo>
                      <a:pt x="22" y="10"/>
                    </a:lnTo>
                    <a:lnTo>
                      <a:pt x="20" y="18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3"/>
                    </a:lnTo>
                    <a:lnTo>
                      <a:pt x="20" y="103"/>
                    </a:lnTo>
                    <a:lnTo>
                      <a:pt x="5" y="103"/>
                    </a:lnTo>
                    <a:lnTo>
                      <a:pt x="5" y="101"/>
                    </a:lnTo>
                    <a:lnTo>
                      <a:pt x="4" y="92"/>
                    </a:lnTo>
                    <a:lnTo>
                      <a:pt x="2" y="80"/>
                    </a:lnTo>
                    <a:lnTo>
                      <a:pt x="1" y="65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8" name="Freeform 44"/>
              <p:cNvSpPr>
                <a:spLocks/>
              </p:cNvSpPr>
              <p:nvPr/>
            </p:nvSpPr>
            <p:spPr bwMode="auto">
              <a:xfrm>
                <a:off x="1244" y="2665"/>
                <a:ext cx="18" cy="80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6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0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1"/>
                  </a:cxn>
                  <a:cxn ang="0">
                    <a:pos x="14" y="62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0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6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0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1"/>
                    </a:lnTo>
                    <a:lnTo>
                      <a:pt x="14" y="62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9" name="Freeform 45"/>
              <p:cNvSpPr>
                <a:spLocks/>
              </p:cNvSpPr>
              <p:nvPr/>
            </p:nvSpPr>
            <p:spPr bwMode="auto">
              <a:xfrm>
                <a:off x="1245" y="2671"/>
                <a:ext cx="14" cy="69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2"/>
                  </a:cxn>
                  <a:cxn ang="0">
                    <a:pos x="4" y="7"/>
                  </a:cxn>
                  <a:cxn ang="0">
                    <a:pos x="3" y="12"/>
                  </a:cxn>
                  <a:cxn ang="0">
                    <a:pos x="1" y="21"/>
                  </a:cxn>
                  <a:cxn ang="0">
                    <a:pos x="0" y="30"/>
                  </a:cxn>
                  <a:cxn ang="0">
                    <a:pos x="0" y="42"/>
                  </a:cxn>
                  <a:cxn ang="0">
                    <a:pos x="1" y="54"/>
                  </a:cxn>
                  <a:cxn ang="0">
                    <a:pos x="4" y="69"/>
                  </a:cxn>
                  <a:cxn ang="0">
                    <a:pos x="14" y="67"/>
                  </a:cxn>
                  <a:cxn ang="0">
                    <a:pos x="13" y="66"/>
                  </a:cxn>
                  <a:cxn ang="0">
                    <a:pos x="13" y="60"/>
                  </a:cxn>
                  <a:cxn ang="0">
                    <a:pos x="12" y="52"/>
                  </a:cxn>
                  <a:cxn ang="0">
                    <a:pos x="11" y="42"/>
                  </a:cxn>
                  <a:cxn ang="0">
                    <a:pos x="10" y="31"/>
                  </a:cxn>
                  <a:cxn ang="0">
                    <a:pos x="10" y="19"/>
                  </a:cxn>
                  <a:cxn ang="0">
                    <a:pos x="12" y="9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1"/>
                  </a:cxn>
                </a:cxnLst>
                <a:rect l="0" t="0" r="r" b="b"/>
                <a:pathLst>
                  <a:path w="14" h="69">
                    <a:moveTo>
                      <a:pt x="5" y="1"/>
                    </a:moveTo>
                    <a:lnTo>
                      <a:pt x="5" y="2"/>
                    </a:lnTo>
                    <a:lnTo>
                      <a:pt x="4" y="7"/>
                    </a:lnTo>
                    <a:lnTo>
                      <a:pt x="3" y="12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1" y="54"/>
                    </a:lnTo>
                    <a:lnTo>
                      <a:pt x="4" y="69"/>
                    </a:lnTo>
                    <a:lnTo>
                      <a:pt x="14" y="67"/>
                    </a:lnTo>
                    <a:lnTo>
                      <a:pt x="13" y="66"/>
                    </a:lnTo>
                    <a:lnTo>
                      <a:pt x="13" y="60"/>
                    </a:lnTo>
                    <a:lnTo>
                      <a:pt x="12" y="52"/>
                    </a:lnTo>
                    <a:lnTo>
                      <a:pt x="11" y="42"/>
                    </a:lnTo>
                    <a:lnTo>
                      <a:pt x="10" y="31"/>
                    </a:lnTo>
                    <a:lnTo>
                      <a:pt x="10" y="19"/>
                    </a:lnTo>
                    <a:lnTo>
                      <a:pt x="12" y="9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0" name="Freeform 46"/>
              <p:cNvSpPr>
                <a:spLocks/>
              </p:cNvSpPr>
              <p:nvPr/>
            </p:nvSpPr>
            <p:spPr bwMode="auto">
              <a:xfrm>
                <a:off x="1246" y="2676"/>
                <a:ext cx="12" cy="56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6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1"/>
                  </a:cxn>
                  <a:cxn ang="0">
                    <a:pos x="10" y="44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7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2"/>
                  </a:cxn>
                </a:cxnLst>
                <a:rect l="0" t="0" r="r" b="b"/>
                <a:pathLst>
                  <a:path w="12" h="56">
                    <a:moveTo>
                      <a:pt x="4" y="2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6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1"/>
                    </a:lnTo>
                    <a:lnTo>
                      <a:pt x="10" y="44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1" name="Freeform 47"/>
              <p:cNvSpPr>
                <a:spLocks/>
              </p:cNvSpPr>
              <p:nvPr/>
            </p:nvSpPr>
            <p:spPr bwMode="auto">
              <a:xfrm>
                <a:off x="1246" y="2681"/>
                <a:ext cx="10" cy="4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3" y="46"/>
                  </a:cxn>
                  <a:cxn ang="0">
                    <a:pos x="10" y="46"/>
                  </a:cxn>
                  <a:cxn ang="0">
                    <a:pos x="10" y="43"/>
                  </a:cxn>
                  <a:cxn ang="0">
                    <a:pos x="9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6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3" y="46"/>
                    </a:lnTo>
                    <a:lnTo>
                      <a:pt x="10" y="46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2" name="Freeform 48"/>
              <p:cNvSpPr>
                <a:spLocks/>
              </p:cNvSpPr>
              <p:nvPr/>
            </p:nvSpPr>
            <p:spPr bwMode="auto">
              <a:xfrm>
                <a:off x="1248" y="2687"/>
                <a:ext cx="7" cy="3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1" y="33"/>
                  </a:cxn>
                  <a:cxn ang="0">
                    <a:pos x="5" y="33"/>
                  </a:cxn>
                  <a:cxn ang="0">
                    <a:pos x="5" y="31"/>
                  </a:cxn>
                  <a:cxn ang="0">
                    <a:pos x="5" y="29"/>
                  </a:cxn>
                  <a:cxn ang="0">
                    <a:pos x="4" y="26"/>
                  </a:cxn>
                  <a:cxn ang="0">
                    <a:pos x="4" y="20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4" y="5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3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6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3" name="Freeform 49"/>
              <p:cNvSpPr>
                <a:spLocks/>
              </p:cNvSpPr>
              <p:nvPr/>
            </p:nvSpPr>
            <p:spPr bwMode="auto">
              <a:xfrm>
                <a:off x="1343" y="2654"/>
                <a:ext cx="24" cy="9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7" y="17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0"/>
                  </a:cxn>
                  <a:cxn ang="0">
                    <a:pos x="5" y="90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69"/>
                  </a:cxn>
                  <a:cxn ang="0">
                    <a:pos x="0" y="56"/>
                  </a:cxn>
                  <a:cxn ang="0">
                    <a:pos x="0" y="41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0">
                    <a:moveTo>
                      <a:pt x="24" y="1"/>
                    </a:moveTo>
                    <a:lnTo>
                      <a:pt x="22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7" y="17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0"/>
                    </a:lnTo>
                    <a:lnTo>
                      <a:pt x="5" y="90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69"/>
                    </a:lnTo>
                    <a:lnTo>
                      <a:pt x="0" y="56"/>
                    </a:lnTo>
                    <a:lnTo>
                      <a:pt x="0" y="41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4" name="Freeform 50"/>
              <p:cNvSpPr>
                <a:spLocks/>
              </p:cNvSpPr>
              <p:nvPr/>
            </p:nvSpPr>
            <p:spPr bwMode="auto">
              <a:xfrm>
                <a:off x="1344" y="2661"/>
                <a:ext cx="19" cy="7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8" y="3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2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6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3" y="68"/>
                  </a:cxn>
                  <a:cxn ang="0">
                    <a:pos x="2" y="59"/>
                  </a:cxn>
                  <a:cxn ang="0">
                    <a:pos x="0" y="47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10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6">
                    <a:moveTo>
                      <a:pt x="19" y="0"/>
                    </a:moveTo>
                    <a:lnTo>
                      <a:pt x="19" y="0"/>
                    </a:lnTo>
                    <a:lnTo>
                      <a:pt x="18" y="3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2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6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3" y="68"/>
                    </a:lnTo>
                    <a:lnTo>
                      <a:pt x="2" y="59"/>
                    </a:lnTo>
                    <a:lnTo>
                      <a:pt x="0" y="47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10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5" name="Freeform 51"/>
              <p:cNvSpPr>
                <a:spLocks/>
              </p:cNvSpPr>
              <p:nvPr/>
            </p:nvSpPr>
            <p:spPr bwMode="auto">
              <a:xfrm>
                <a:off x="1346" y="2667"/>
                <a:ext cx="15" cy="6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19"/>
                  </a:cxn>
                  <a:cxn ang="0">
                    <a:pos x="9" y="30"/>
                  </a:cxn>
                  <a:cxn ang="0">
                    <a:pos x="10" y="44"/>
                  </a:cxn>
                  <a:cxn ang="0">
                    <a:pos x="11" y="63"/>
                  </a:cxn>
                  <a:cxn ang="0">
                    <a:pos x="2" y="63"/>
                  </a:cxn>
                  <a:cxn ang="0">
                    <a:pos x="2" y="62"/>
                  </a:cxn>
                  <a:cxn ang="0">
                    <a:pos x="1" y="56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3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19"/>
                    </a:lnTo>
                    <a:lnTo>
                      <a:pt x="9" y="30"/>
                    </a:lnTo>
                    <a:lnTo>
                      <a:pt x="10" y="44"/>
                    </a:lnTo>
                    <a:lnTo>
                      <a:pt x="11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1" y="56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6" name="Freeform 52"/>
              <p:cNvSpPr>
                <a:spLocks/>
              </p:cNvSpPr>
              <p:nvPr/>
            </p:nvSpPr>
            <p:spPr bwMode="auto">
              <a:xfrm>
                <a:off x="1346" y="2673"/>
                <a:ext cx="12" cy="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5"/>
                  </a:cxn>
                  <a:cxn ang="0">
                    <a:pos x="9" y="9"/>
                  </a:cxn>
                  <a:cxn ang="0">
                    <a:pos x="9" y="15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0"/>
                  </a:cxn>
                  <a:cxn ang="0">
                    <a:pos x="2" y="50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0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5"/>
                    </a:lnTo>
                    <a:lnTo>
                      <a:pt x="9" y="9"/>
                    </a:lnTo>
                    <a:lnTo>
                      <a:pt x="9" y="15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7" name="Freeform 53"/>
              <p:cNvSpPr>
                <a:spLocks/>
              </p:cNvSpPr>
              <p:nvPr/>
            </p:nvSpPr>
            <p:spPr bwMode="auto">
              <a:xfrm>
                <a:off x="1347" y="2680"/>
                <a:ext cx="9" cy="3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6"/>
                  </a:cxn>
                  <a:cxn ang="0">
                    <a:pos x="7" y="36"/>
                  </a:cxn>
                  <a:cxn ang="0">
                    <a:pos x="2" y="36"/>
                  </a:cxn>
                  <a:cxn ang="0">
                    <a:pos x="1" y="36"/>
                  </a:cxn>
                  <a:cxn ang="0">
                    <a:pos x="1" y="33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5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6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6"/>
                    </a:lnTo>
                    <a:lnTo>
                      <a:pt x="7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1" y="33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8" name="Rectangle 54"/>
              <p:cNvSpPr>
                <a:spLocks noChangeArrowheads="1"/>
              </p:cNvSpPr>
              <p:nvPr/>
            </p:nvSpPr>
            <p:spPr bwMode="auto">
              <a:xfrm>
                <a:off x="1224" y="2671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9" name="Freeform 55"/>
              <p:cNvSpPr>
                <a:spLocks/>
              </p:cNvSpPr>
              <p:nvPr/>
            </p:nvSpPr>
            <p:spPr bwMode="auto">
              <a:xfrm>
                <a:off x="1266" y="2668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10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3"/>
                  </a:cxn>
                  <a:cxn ang="0">
                    <a:pos x="3" y="52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2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7"/>
                  </a:cxn>
                  <a:cxn ang="0">
                    <a:pos x="21" y="14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10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3"/>
                  </a:cxn>
                  <a:cxn ang="0">
                    <a:pos x="46" y="3"/>
                  </a:cxn>
                  <a:cxn ang="0">
                    <a:pos x="45" y="3"/>
                  </a:cxn>
                  <a:cxn ang="0">
                    <a:pos x="43" y="3"/>
                  </a:cxn>
                  <a:cxn ang="0">
                    <a:pos x="42" y="1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11" y="3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7"/>
                    </a:lnTo>
                    <a:lnTo>
                      <a:pt x="21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10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5" y="3"/>
                    </a:lnTo>
                    <a:lnTo>
                      <a:pt x="43" y="3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11" y="3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0" name="Freeform 56"/>
              <p:cNvSpPr>
                <a:spLocks/>
              </p:cNvSpPr>
              <p:nvPr/>
            </p:nvSpPr>
            <p:spPr bwMode="auto">
              <a:xfrm>
                <a:off x="1202" y="2709"/>
                <a:ext cx="37" cy="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1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4"/>
                  </a:cxn>
                  <a:cxn ang="0">
                    <a:pos x="28" y="4"/>
                  </a:cxn>
                  <a:cxn ang="0">
                    <a:pos x="25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0" y="6"/>
                  </a:cxn>
                </a:cxnLst>
                <a:rect l="0" t="0" r="r" b="b"/>
                <a:pathLst>
                  <a:path w="3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1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1" name="Freeform 57"/>
              <p:cNvSpPr>
                <a:spLocks/>
              </p:cNvSpPr>
              <p:nvPr/>
            </p:nvSpPr>
            <p:spPr bwMode="auto">
              <a:xfrm>
                <a:off x="1202" y="2685"/>
                <a:ext cx="37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2"/>
                  </a:cxn>
                  <a:cxn ang="0">
                    <a:pos x="37" y="3"/>
                  </a:cxn>
                  <a:cxn ang="0">
                    <a:pos x="37" y="5"/>
                  </a:cxn>
                  <a:cxn ang="0">
                    <a:pos x="36" y="5"/>
                  </a:cxn>
                  <a:cxn ang="0">
                    <a:pos x="36" y="4"/>
                  </a:cxn>
                  <a:cxn ang="0">
                    <a:pos x="34" y="4"/>
                  </a:cxn>
                  <a:cxn ang="0">
                    <a:pos x="33" y="4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3"/>
                  </a:cxn>
                  <a:cxn ang="0">
                    <a:pos x="7" y="4"/>
                  </a:cxn>
                  <a:cxn ang="0">
                    <a:pos x="5" y="5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5"/>
                  </a:cxn>
                </a:cxnLst>
                <a:rect l="0" t="0" r="r" b="b"/>
                <a:pathLst>
                  <a:path w="37" h="10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2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6" y="5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3" y="4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2" name="Freeform 58"/>
              <p:cNvSpPr>
                <a:spLocks/>
              </p:cNvSpPr>
              <p:nvPr/>
            </p:nvSpPr>
            <p:spPr bwMode="auto">
              <a:xfrm>
                <a:off x="1237" y="2673"/>
                <a:ext cx="6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9"/>
                  </a:cxn>
                  <a:cxn ang="0">
                    <a:pos x="19" y="112"/>
                  </a:cxn>
                  <a:cxn ang="0">
                    <a:pos x="18" y="98"/>
                  </a:cxn>
                  <a:cxn ang="0">
                    <a:pos x="61" y="104"/>
                  </a:cxn>
                  <a:cxn ang="0">
                    <a:pos x="61" y="98"/>
                  </a:cxn>
                  <a:cxn ang="0">
                    <a:pos x="30" y="95"/>
                  </a:cxn>
                  <a:cxn ang="0">
                    <a:pos x="29" y="82"/>
                  </a:cxn>
                  <a:cxn ang="0">
                    <a:pos x="9" y="82"/>
                  </a:cxn>
                  <a:cxn ang="0">
                    <a:pos x="8" y="81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8"/>
                  </a:cxn>
                  <a:cxn ang="0">
                    <a:pos x="2" y="47"/>
                  </a:cxn>
                  <a:cxn ang="0">
                    <a:pos x="1" y="34"/>
                  </a:cxn>
                  <a:cxn ang="0">
                    <a:pos x="2" y="19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2">
                    <a:moveTo>
                      <a:pt x="0" y="0"/>
                    </a:moveTo>
                    <a:lnTo>
                      <a:pt x="0" y="109"/>
                    </a:lnTo>
                    <a:lnTo>
                      <a:pt x="19" y="112"/>
                    </a:lnTo>
                    <a:lnTo>
                      <a:pt x="18" y="98"/>
                    </a:lnTo>
                    <a:lnTo>
                      <a:pt x="61" y="104"/>
                    </a:lnTo>
                    <a:lnTo>
                      <a:pt x="61" y="98"/>
                    </a:lnTo>
                    <a:lnTo>
                      <a:pt x="30" y="95"/>
                    </a:lnTo>
                    <a:lnTo>
                      <a:pt x="29" y="82"/>
                    </a:lnTo>
                    <a:lnTo>
                      <a:pt x="9" y="82"/>
                    </a:lnTo>
                    <a:lnTo>
                      <a:pt x="8" y="81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8"/>
                    </a:lnTo>
                    <a:lnTo>
                      <a:pt x="2" y="47"/>
                    </a:lnTo>
                    <a:lnTo>
                      <a:pt x="1" y="34"/>
                    </a:lnTo>
                    <a:lnTo>
                      <a:pt x="2" y="19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3" name="Freeform 59"/>
              <p:cNvSpPr>
                <a:spLocks/>
              </p:cNvSpPr>
              <p:nvPr/>
            </p:nvSpPr>
            <p:spPr bwMode="auto">
              <a:xfrm>
                <a:off x="1267" y="2647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1"/>
                  </a:cxn>
                  <a:cxn ang="0">
                    <a:pos x="19" y="10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1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3"/>
                  </a:cxn>
                  <a:cxn ang="0">
                    <a:pos x="25" y="4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1"/>
                    </a:lnTo>
                    <a:lnTo>
                      <a:pt x="19" y="10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1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3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4" name="Freeform 60"/>
              <p:cNvSpPr>
                <a:spLocks/>
              </p:cNvSpPr>
              <p:nvPr/>
            </p:nvSpPr>
            <p:spPr bwMode="auto">
              <a:xfrm>
                <a:off x="1222" y="2787"/>
                <a:ext cx="132" cy="45"/>
              </a:xfrm>
              <a:custGeom>
                <a:avLst/>
                <a:gdLst/>
                <a:ahLst/>
                <a:cxnLst>
                  <a:cxn ang="0">
                    <a:pos x="55" y="44"/>
                  </a:cxn>
                  <a:cxn ang="0">
                    <a:pos x="56" y="44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7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2"/>
                  </a:cxn>
                  <a:cxn ang="0">
                    <a:pos x="80" y="30"/>
                  </a:cxn>
                  <a:cxn ang="0">
                    <a:pos x="82" y="28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30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5"/>
                  </a:cxn>
                  <a:cxn ang="0">
                    <a:pos x="76" y="37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4"/>
                  </a:cxn>
                  <a:cxn ang="0">
                    <a:pos x="57" y="45"/>
                  </a:cxn>
                  <a:cxn ang="0">
                    <a:pos x="55" y="44"/>
                  </a:cxn>
                </a:cxnLst>
                <a:rect l="0" t="0" r="r" b="b"/>
                <a:pathLst>
                  <a:path w="132" h="45">
                    <a:moveTo>
                      <a:pt x="55" y="44"/>
                    </a:moveTo>
                    <a:lnTo>
                      <a:pt x="56" y="44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7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2"/>
                    </a:lnTo>
                    <a:lnTo>
                      <a:pt x="80" y="30"/>
                    </a:lnTo>
                    <a:lnTo>
                      <a:pt x="82" y="28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30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5"/>
                    </a:lnTo>
                    <a:lnTo>
                      <a:pt x="76" y="37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4"/>
                    </a:lnTo>
                    <a:lnTo>
                      <a:pt x="57" y="45"/>
                    </a:lnTo>
                    <a:lnTo>
                      <a:pt x="5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5" name="Freeform 61"/>
              <p:cNvSpPr>
                <a:spLocks/>
              </p:cNvSpPr>
              <p:nvPr/>
            </p:nvSpPr>
            <p:spPr bwMode="auto">
              <a:xfrm>
                <a:off x="1194" y="2799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6" name="Freeform 62"/>
              <p:cNvSpPr>
                <a:spLocks/>
              </p:cNvSpPr>
              <p:nvPr/>
            </p:nvSpPr>
            <p:spPr bwMode="auto">
              <a:xfrm>
                <a:off x="1217" y="2794"/>
                <a:ext cx="132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5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5">
                    <a:moveTo>
                      <a:pt x="0" y="0"/>
                    </a:moveTo>
                    <a:lnTo>
                      <a:pt x="130" y="35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7" name="Freeform 63"/>
              <p:cNvSpPr>
                <a:spLocks/>
              </p:cNvSpPr>
              <p:nvPr/>
            </p:nvSpPr>
            <p:spPr bwMode="auto">
              <a:xfrm>
                <a:off x="1207" y="2796"/>
                <a:ext cx="133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8"/>
                  </a:cxn>
                  <a:cxn ang="0">
                    <a:pos x="133" y="38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8">
                    <a:moveTo>
                      <a:pt x="0" y="0"/>
                    </a:moveTo>
                    <a:lnTo>
                      <a:pt x="130" y="38"/>
                    </a:lnTo>
                    <a:lnTo>
                      <a:pt x="133" y="38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8" name="Freeform 64"/>
              <p:cNvSpPr>
                <a:spLocks/>
              </p:cNvSpPr>
              <p:nvPr/>
            </p:nvSpPr>
            <p:spPr bwMode="auto">
              <a:xfrm>
                <a:off x="1692" y="2479"/>
                <a:ext cx="326" cy="65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15" y="1"/>
                  </a:cxn>
                  <a:cxn ang="0">
                    <a:pos x="85" y="3"/>
                  </a:cxn>
                  <a:cxn ang="0">
                    <a:pos x="60" y="7"/>
                  </a:cxn>
                  <a:cxn ang="0">
                    <a:pos x="38" y="12"/>
                  </a:cxn>
                  <a:cxn ang="0">
                    <a:pos x="28" y="14"/>
                  </a:cxn>
                  <a:cxn ang="0">
                    <a:pos x="20" y="17"/>
                  </a:cxn>
                  <a:cxn ang="0">
                    <a:pos x="13" y="20"/>
                  </a:cxn>
                  <a:cxn ang="0">
                    <a:pos x="7" y="23"/>
                  </a:cxn>
                  <a:cxn ang="0">
                    <a:pos x="4" y="26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7" y="43"/>
                  </a:cxn>
                  <a:cxn ang="0">
                    <a:pos x="13" y="46"/>
                  </a:cxn>
                  <a:cxn ang="0">
                    <a:pos x="20" y="49"/>
                  </a:cxn>
                  <a:cxn ang="0">
                    <a:pos x="28" y="51"/>
                  </a:cxn>
                  <a:cxn ang="0">
                    <a:pos x="38" y="54"/>
                  </a:cxn>
                  <a:cxn ang="0">
                    <a:pos x="60" y="58"/>
                  </a:cxn>
                  <a:cxn ang="0">
                    <a:pos x="85" y="62"/>
                  </a:cxn>
                  <a:cxn ang="0">
                    <a:pos x="115" y="64"/>
                  </a:cxn>
                  <a:cxn ang="0">
                    <a:pos x="146" y="65"/>
                  </a:cxn>
                  <a:cxn ang="0">
                    <a:pos x="180" y="65"/>
                  </a:cxn>
                  <a:cxn ang="0">
                    <a:pos x="211" y="64"/>
                  </a:cxn>
                  <a:cxn ang="0">
                    <a:pos x="241" y="62"/>
                  </a:cxn>
                  <a:cxn ang="0">
                    <a:pos x="266" y="58"/>
                  </a:cxn>
                  <a:cxn ang="0">
                    <a:pos x="288" y="54"/>
                  </a:cxn>
                  <a:cxn ang="0">
                    <a:pos x="298" y="51"/>
                  </a:cxn>
                  <a:cxn ang="0">
                    <a:pos x="306" y="49"/>
                  </a:cxn>
                  <a:cxn ang="0">
                    <a:pos x="313" y="46"/>
                  </a:cxn>
                  <a:cxn ang="0">
                    <a:pos x="319" y="43"/>
                  </a:cxn>
                  <a:cxn ang="0">
                    <a:pos x="322" y="40"/>
                  </a:cxn>
                  <a:cxn ang="0">
                    <a:pos x="325" y="36"/>
                  </a:cxn>
                  <a:cxn ang="0">
                    <a:pos x="326" y="33"/>
                  </a:cxn>
                  <a:cxn ang="0">
                    <a:pos x="325" y="29"/>
                  </a:cxn>
                  <a:cxn ang="0">
                    <a:pos x="322" y="26"/>
                  </a:cxn>
                  <a:cxn ang="0">
                    <a:pos x="319" y="23"/>
                  </a:cxn>
                  <a:cxn ang="0">
                    <a:pos x="313" y="20"/>
                  </a:cxn>
                  <a:cxn ang="0">
                    <a:pos x="306" y="17"/>
                  </a:cxn>
                  <a:cxn ang="0">
                    <a:pos x="298" y="14"/>
                  </a:cxn>
                  <a:cxn ang="0">
                    <a:pos x="288" y="12"/>
                  </a:cxn>
                  <a:cxn ang="0">
                    <a:pos x="266" y="7"/>
                  </a:cxn>
                  <a:cxn ang="0">
                    <a:pos x="241" y="3"/>
                  </a:cxn>
                  <a:cxn ang="0">
                    <a:pos x="211" y="1"/>
                  </a:cxn>
                  <a:cxn ang="0">
                    <a:pos x="180" y="0"/>
                  </a:cxn>
                </a:cxnLst>
                <a:rect l="0" t="0" r="r" b="b"/>
                <a:pathLst>
                  <a:path w="326" h="65">
                    <a:moveTo>
                      <a:pt x="162" y="0"/>
                    </a:moveTo>
                    <a:lnTo>
                      <a:pt x="146" y="0"/>
                    </a:lnTo>
                    <a:lnTo>
                      <a:pt x="130" y="0"/>
                    </a:lnTo>
                    <a:lnTo>
                      <a:pt x="115" y="1"/>
                    </a:lnTo>
                    <a:lnTo>
                      <a:pt x="99" y="2"/>
                    </a:lnTo>
                    <a:lnTo>
                      <a:pt x="85" y="3"/>
                    </a:lnTo>
                    <a:lnTo>
                      <a:pt x="71" y="6"/>
                    </a:lnTo>
                    <a:lnTo>
                      <a:pt x="60" y="7"/>
                    </a:lnTo>
                    <a:lnTo>
                      <a:pt x="48" y="9"/>
                    </a:lnTo>
                    <a:lnTo>
                      <a:pt x="38" y="12"/>
                    </a:lnTo>
                    <a:lnTo>
                      <a:pt x="32" y="13"/>
                    </a:lnTo>
                    <a:lnTo>
                      <a:pt x="28" y="14"/>
                    </a:lnTo>
                    <a:lnTo>
                      <a:pt x="24" y="15"/>
                    </a:lnTo>
                    <a:lnTo>
                      <a:pt x="20" y="17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7" y="23"/>
                    </a:lnTo>
                    <a:lnTo>
                      <a:pt x="5" y="24"/>
                    </a:lnTo>
                    <a:lnTo>
                      <a:pt x="4" y="26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4" y="40"/>
                    </a:lnTo>
                    <a:lnTo>
                      <a:pt x="5" y="41"/>
                    </a:lnTo>
                    <a:lnTo>
                      <a:pt x="7" y="43"/>
                    </a:lnTo>
                    <a:lnTo>
                      <a:pt x="10" y="44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50"/>
                    </a:lnTo>
                    <a:lnTo>
                      <a:pt x="28" y="51"/>
                    </a:lnTo>
                    <a:lnTo>
                      <a:pt x="32" y="53"/>
                    </a:lnTo>
                    <a:lnTo>
                      <a:pt x="38" y="54"/>
                    </a:lnTo>
                    <a:lnTo>
                      <a:pt x="48" y="56"/>
                    </a:lnTo>
                    <a:lnTo>
                      <a:pt x="60" y="58"/>
                    </a:lnTo>
                    <a:lnTo>
                      <a:pt x="71" y="61"/>
                    </a:lnTo>
                    <a:lnTo>
                      <a:pt x="85" y="62"/>
                    </a:lnTo>
                    <a:lnTo>
                      <a:pt x="99" y="63"/>
                    </a:lnTo>
                    <a:lnTo>
                      <a:pt x="115" y="64"/>
                    </a:lnTo>
                    <a:lnTo>
                      <a:pt x="130" y="65"/>
                    </a:lnTo>
                    <a:lnTo>
                      <a:pt x="146" y="65"/>
                    </a:lnTo>
                    <a:lnTo>
                      <a:pt x="162" y="65"/>
                    </a:lnTo>
                    <a:lnTo>
                      <a:pt x="180" y="65"/>
                    </a:lnTo>
                    <a:lnTo>
                      <a:pt x="195" y="65"/>
                    </a:lnTo>
                    <a:lnTo>
                      <a:pt x="211" y="64"/>
                    </a:lnTo>
                    <a:lnTo>
                      <a:pt x="227" y="63"/>
                    </a:lnTo>
                    <a:lnTo>
                      <a:pt x="241" y="62"/>
                    </a:lnTo>
                    <a:lnTo>
                      <a:pt x="253" y="61"/>
                    </a:lnTo>
                    <a:lnTo>
                      <a:pt x="266" y="58"/>
                    </a:lnTo>
                    <a:lnTo>
                      <a:pt x="278" y="56"/>
                    </a:lnTo>
                    <a:lnTo>
                      <a:pt x="288" y="54"/>
                    </a:lnTo>
                    <a:lnTo>
                      <a:pt x="293" y="53"/>
                    </a:lnTo>
                    <a:lnTo>
                      <a:pt x="298" y="51"/>
                    </a:lnTo>
                    <a:lnTo>
                      <a:pt x="302" y="50"/>
                    </a:lnTo>
                    <a:lnTo>
                      <a:pt x="306" y="49"/>
                    </a:lnTo>
                    <a:lnTo>
                      <a:pt x="309" y="47"/>
                    </a:lnTo>
                    <a:lnTo>
                      <a:pt x="313" y="46"/>
                    </a:lnTo>
                    <a:lnTo>
                      <a:pt x="315" y="44"/>
                    </a:lnTo>
                    <a:lnTo>
                      <a:pt x="319" y="43"/>
                    </a:lnTo>
                    <a:lnTo>
                      <a:pt x="321" y="41"/>
                    </a:lnTo>
                    <a:lnTo>
                      <a:pt x="322" y="40"/>
                    </a:lnTo>
                    <a:lnTo>
                      <a:pt x="324" y="37"/>
                    </a:lnTo>
                    <a:lnTo>
                      <a:pt x="325" y="36"/>
                    </a:lnTo>
                    <a:lnTo>
                      <a:pt x="326" y="35"/>
                    </a:lnTo>
                    <a:lnTo>
                      <a:pt x="326" y="33"/>
                    </a:lnTo>
                    <a:lnTo>
                      <a:pt x="326" y="31"/>
                    </a:lnTo>
                    <a:lnTo>
                      <a:pt x="325" y="29"/>
                    </a:lnTo>
                    <a:lnTo>
                      <a:pt x="324" y="28"/>
                    </a:lnTo>
                    <a:lnTo>
                      <a:pt x="322" y="26"/>
                    </a:lnTo>
                    <a:lnTo>
                      <a:pt x="321" y="24"/>
                    </a:lnTo>
                    <a:lnTo>
                      <a:pt x="319" y="23"/>
                    </a:lnTo>
                    <a:lnTo>
                      <a:pt x="315" y="21"/>
                    </a:lnTo>
                    <a:lnTo>
                      <a:pt x="313" y="20"/>
                    </a:lnTo>
                    <a:lnTo>
                      <a:pt x="309" y="19"/>
                    </a:lnTo>
                    <a:lnTo>
                      <a:pt x="306" y="17"/>
                    </a:lnTo>
                    <a:lnTo>
                      <a:pt x="302" y="15"/>
                    </a:lnTo>
                    <a:lnTo>
                      <a:pt x="298" y="14"/>
                    </a:lnTo>
                    <a:lnTo>
                      <a:pt x="293" y="13"/>
                    </a:lnTo>
                    <a:lnTo>
                      <a:pt x="288" y="12"/>
                    </a:lnTo>
                    <a:lnTo>
                      <a:pt x="278" y="9"/>
                    </a:lnTo>
                    <a:lnTo>
                      <a:pt x="266" y="7"/>
                    </a:lnTo>
                    <a:lnTo>
                      <a:pt x="253" y="6"/>
                    </a:lnTo>
                    <a:lnTo>
                      <a:pt x="241" y="3"/>
                    </a:lnTo>
                    <a:lnTo>
                      <a:pt x="227" y="2"/>
                    </a:lnTo>
                    <a:lnTo>
                      <a:pt x="211" y="1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9" name="Freeform 65"/>
              <p:cNvSpPr>
                <a:spLocks/>
              </p:cNvSpPr>
              <p:nvPr/>
            </p:nvSpPr>
            <p:spPr bwMode="auto">
              <a:xfrm>
                <a:off x="1692" y="2479"/>
                <a:ext cx="326" cy="65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15" y="1"/>
                  </a:cxn>
                  <a:cxn ang="0">
                    <a:pos x="85" y="3"/>
                  </a:cxn>
                  <a:cxn ang="0">
                    <a:pos x="60" y="7"/>
                  </a:cxn>
                  <a:cxn ang="0">
                    <a:pos x="38" y="12"/>
                  </a:cxn>
                  <a:cxn ang="0">
                    <a:pos x="28" y="14"/>
                  </a:cxn>
                  <a:cxn ang="0">
                    <a:pos x="20" y="17"/>
                  </a:cxn>
                  <a:cxn ang="0">
                    <a:pos x="13" y="20"/>
                  </a:cxn>
                  <a:cxn ang="0">
                    <a:pos x="7" y="23"/>
                  </a:cxn>
                  <a:cxn ang="0">
                    <a:pos x="4" y="26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7" y="43"/>
                  </a:cxn>
                  <a:cxn ang="0">
                    <a:pos x="13" y="46"/>
                  </a:cxn>
                  <a:cxn ang="0">
                    <a:pos x="20" y="49"/>
                  </a:cxn>
                  <a:cxn ang="0">
                    <a:pos x="28" y="51"/>
                  </a:cxn>
                  <a:cxn ang="0">
                    <a:pos x="38" y="54"/>
                  </a:cxn>
                  <a:cxn ang="0">
                    <a:pos x="60" y="58"/>
                  </a:cxn>
                  <a:cxn ang="0">
                    <a:pos x="85" y="62"/>
                  </a:cxn>
                  <a:cxn ang="0">
                    <a:pos x="115" y="64"/>
                  </a:cxn>
                  <a:cxn ang="0">
                    <a:pos x="146" y="65"/>
                  </a:cxn>
                  <a:cxn ang="0">
                    <a:pos x="180" y="65"/>
                  </a:cxn>
                  <a:cxn ang="0">
                    <a:pos x="211" y="64"/>
                  </a:cxn>
                  <a:cxn ang="0">
                    <a:pos x="241" y="62"/>
                  </a:cxn>
                  <a:cxn ang="0">
                    <a:pos x="266" y="58"/>
                  </a:cxn>
                  <a:cxn ang="0">
                    <a:pos x="288" y="54"/>
                  </a:cxn>
                  <a:cxn ang="0">
                    <a:pos x="298" y="51"/>
                  </a:cxn>
                  <a:cxn ang="0">
                    <a:pos x="306" y="49"/>
                  </a:cxn>
                  <a:cxn ang="0">
                    <a:pos x="313" y="46"/>
                  </a:cxn>
                  <a:cxn ang="0">
                    <a:pos x="319" y="43"/>
                  </a:cxn>
                  <a:cxn ang="0">
                    <a:pos x="322" y="40"/>
                  </a:cxn>
                  <a:cxn ang="0">
                    <a:pos x="325" y="36"/>
                  </a:cxn>
                  <a:cxn ang="0">
                    <a:pos x="326" y="33"/>
                  </a:cxn>
                  <a:cxn ang="0">
                    <a:pos x="325" y="29"/>
                  </a:cxn>
                  <a:cxn ang="0">
                    <a:pos x="322" y="26"/>
                  </a:cxn>
                  <a:cxn ang="0">
                    <a:pos x="319" y="23"/>
                  </a:cxn>
                  <a:cxn ang="0">
                    <a:pos x="313" y="20"/>
                  </a:cxn>
                  <a:cxn ang="0">
                    <a:pos x="306" y="17"/>
                  </a:cxn>
                  <a:cxn ang="0">
                    <a:pos x="298" y="14"/>
                  </a:cxn>
                  <a:cxn ang="0">
                    <a:pos x="288" y="12"/>
                  </a:cxn>
                  <a:cxn ang="0">
                    <a:pos x="266" y="7"/>
                  </a:cxn>
                  <a:cxn ang="0">
                    <a:pos x="241" y="3"/>
                  </a:cxn>
                  <a:cxn ang="0">
                    <a:pos x="211" y="1"/>
                  </a:cxn>
                  <a:cxn ang="0">
                    <a:pos x="180" y="0"/>
                  </a:cxn>
                </a:cxnLst>
                <a:rect l="0" t="0" r="r" b="b"/>
                <a:pathLst>
                  <a:path w="326" h="65">
                    <a:moveTo>
                      <a:pt x="162" y="0"/>
                    </a:moveTo>
                    <a:lnTo>
                      <a:pt x="146" y="0"/>
                    </a:lnTo>
                    <a:lnTo>
                      <a:pt x="130" y="0"/>
                    </a:lnTo>
                    <a:lnTo>
                      <a:pt x="115" y="1"/>
                    </a:lnTo>
                    <a:lnTo>
                      <a:pt x="99" y="2"/>
                    </a:lnTo>
                    <a:lnTo>
                      <a:pt x="85" y="3"/>
                    </a:lnTo>
                    <a:lnTo>
                      <a:pt x="71" y="6"/>
                    </a:lnTo>
                    <a:lnTo>
                      <a:pt x="60" y="7"/>
                    </a:lnTo>
                    <a:lnTo>
                      <a:pt x="48" y="9"/>
                    </a:lnTo>
                    <a:lnTo>
                      <a:pt x="38" y="12"/>
                    </a:lnTo>
                    <a:lnTo>
                      <a:pt x="32" y="13"/>
                    </a:lnTo>
                    <a:lnTo>
                      <a:pt x="28" y="14"/>
                    </a:lnTo>
                    <a:lnTo>
                      <a:pt x="24" y="15"/>
                    </a:lnTo>
                    <a:lnTo>
                      <a:pt x="20" y="17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7" y="23"/>
                    </a:lnTo>
                    <a:lnTo>
                      <a:pt x="5" y="24"/>
                    </a:lnTo>
                    <a:lnTo>
                      <a:pt x="4" y="26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4" y="40"/>
                    </a:lnTo>
                    <a:lnTo>
                      <a:pt x="5" y="41"/>
                    </a:lnTo>
                    <a:lnTo>
                      <a:pt x="7" y="43"/>
                    </a:lnTo>
                    <a:lnTo>
                      <a:pt x="10" y="44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50"/>
                    </a:lnTo>
                    <a:lnTo>
                      <a:pt x="28" y="51"/>
                    </a:lnTo>
                    <a:lnTo>
                      <a:pt x="32" y="53"/>
                    </a:lnTo>
                    <a:lnTo>
                      <a:pt x="38" y="54"/>
                    </a:lnTo>
                    <a:lnTo>
                      <a:pt x="48" y="56"/>
                    </a:lnTo>
                    <a:lnTo>
                      <a:pt x="60" y="58"/>
                    </a:lnTo>
                    <a:lnTo>
                      <a:pt x="71" y="61"/>
                    </a:lnTo>
                    <a:lnTo>
                      <a:pt x="85" y="62"/>
                    </a:lnTo>
                    <a:lnTo>
                      <a:pt x="99" y="63"/>
                    </a:lnTo>
                    <a:lnTo>
                      <a:pt x="115" y="64"/>
                    </a:lnTo>
                    <a:lnTo>
                      <a:pt x="130" y="65"/>
                    </a:lnTo>
                    <a:lnTo>
                      <a:pt x="146" y="65"/>
                    </a:lnTo>
                    <a:lnTo>
                      <a:pt x="162" y="65"/>
                    </a:lnTo>
                    <a:lnTo>
                      <a:pt x="180" y="65"/>
                    </a:lnTo>
                    <a:lnTo>
                      <a:pt x="195" y="65"/>
                    </a:lnTo>
                    <a:lnTo>
                      <a:pt x="211" y="64"/>
                    </a:lnTo>
                    <a:lnTo>
                      <a:pt x="227" y="63"/>
                    </a:lnTo>
                    <a:lnTo>
                      <a:pt x="241" y="62"/>
                    </a:lnTo>
                    <a:lnTo>
                      <a:pt x="253" y="61"/>
                    </a:lnTo>
                    <a:lnTo>
                      <a:pt x="266" y="58"/>
                    </a:lnTo>
                    <a:lnTo>
                      <a:pt x="278" y="56"/>
                    </a:lnTo>
                    <a:lnTo>
                      <a:pt x="288" y="54"/>
                    </a:lnTo>
                    <a:lnTo>
                      <a:pt x="293" y="53"/>
                    </a:lnTo>
                    <a:lnTo>
                      <a:pt x="298" y="51"/>
                    </a:lnTo>
                    <a:lnTo>
                      <a:pt x="302" y="50"/>
                    </a:lnTo>
                    <a:lnTo>
                      <a:pt x="306" y="49"/>
                    </a:lnTo>
                    <a:lnTo>
                      <a:pt x="309" y="47"/>
                    </a:lnTo>
                    <a:lnTo>
                      <a:pt x="313" y="46"/>
                    </a:lnTo>
                    <a:lnTo>
                      <a:pt x="315" y="44"/>
                    </a:lnTo>
                    <a:lnTo>
                      <a:pt x="319" y="43"/>
                    </a:lnTo>
                    <a:lnTo>
                      <a:pt x="321" y="41"/>
                    </a:lnTo>
                    <a:lnTo>
                      <a:pt x="322" y="40"/>
                    </a:lnTo>
                    <a:lnTo>
                      <a:pt x="324" y="37"/>
                    </a:lnTo>
                    <a:lnTo>
                      <a:pt x="325" y="36"/>
                    </a:lnTo>
                    <a:lnTo>
                      <a:pt x="326" y="35"/>
                    </a:lnTo>
                    <a:lnTo>
                      <a:pt x="326" y="33"/>
                    </a:lnTo>
                    <a:lnTo>
                      <a:pt x="326" y="31"/>
                    </a:lnTo>
                    <a:lnTo>
                      <a:pt x="325" y="29"/>
                    </a:lnTo>
                    <a:lnTo>
                      <a:pt x="324" y="28"/>
                    </a:lnTo>
                    <a:lnTo>
                      <a:pt x="322" y="26"/>
                    </a:lnTo>
                    <a:lnTo>
                      <a:pt x="321" y="24"/>
                    </a:lnTo>
                    <a:lnTo>
                      <a:pt x="319" y="23"/>
                    </a:lnTo>
                    <a:lnTo>
                      <a:pt x="315" y="21"/>
                    </a:lnTo>
                    <a:lnTo>
                      <a:pt x="313" y="20"/>
                    </a:lnTo>
                    <a:lnTo>
                      <a:pt x="309" y="19"/>
                    </a:lnTo>
                    <a:lnTo>
                      <a:pt x="306" y="17"/>
                    </a:lnTo>
                    <a:lnTo>
                      <a:pt x="302" y="15"/>
                    </a:lnTo>
                    <a:lnTo>
                      <a:pt x="298" y="14"/>
                    </a:lnTo>
                    <a:lnTo>
                      <a:pt x="293" y="13"/>
                    </a:lnTo>
                    <a:lnTo>
                      <a:pt x="288" y="12"/>
                    </a:lnTo>
                    <a:lnTo>
                      <a:pt x="278" y="9"/>
                    </a:lnTo>
                    <a:lnTo>
                      <a:pt x="266" y="7"/>
                    </a:lnTo>
                    <a:lnTo>
                      <a:pt x="253" y="6"/>
                    </a:lnTo>
                    <a:lnTo>
                      <a:pt x="241" y="3"/>
                    </a:lnTo>
                    <a:lnTo>
                      <a:pt x="227" y="2"/>
                    </a:lnTo>
                    <a:lnTo>
                      <a:pt x="211" y="1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0" name="Line 66"/>
              <p:cNvSpPr>
                <a:spLocks noChangeShapeType="1"/>
              </p:cNvSpPr>
              <p:nvPr/>
            </p:nvSpPr>
            <p:spPr bwMode="auto">
              <a:xfrm>
                <a:off x="1692" y="2473"/>
                <a:ext cx="1" cy="4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1" name="Line 67"/>
              <p:cNvSpPr>
                <a:spLocks noChangeShapeType="1"/>
              </p:cNvSpPr>
              <p:nvPr/>
            </p:nvSpPr>
            <p:spPr bwMode="auto">
              <a:xfrm>
                <a:off x="2018" y="2473"/>
                <a:ext cx="1" cy="4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2" name="Rectangle 68"/>
              <p:cNvSpPr>
                <a:spLocks noChangeArrowheads="1"/>
              </p:cNvSpPr>
              <p:nvPr/>
            </p:nvSpPr>
            <p:spPr bwMode="auto">
              <a:xfrm>
                <a:off x="1692" y="2473"/>
                <a:ext cx="322" cy="40"/>
              </a:xfrm>
              <a:prstGeom prst="rect">
                <a:avLst/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3" name="Rectangle 69"/>
              <p:cNvSpPr>
                <a:spLocks noChangeArrowheads="1"/>
              </p:cNvSpPr>
              <p:nvPr/>
            </p:nvSpPr>
            <p:spPr bwMode="auto">
              <a:xfrm>
                <a:off x="1879" y="2490"/>
                <a:ext cx="18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3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134" name="Freeform 70"/>
              <p:cNvSpPr>
                <a:spLocks/>
              </p:cNvSpPr>
              <p:nvPr/>
            </p:nvSpPr>
            <p:spPr bwMode="auto">
              <a:xfrm>
                <a:off x="1689" y="2425"/>
                <a:ext cx="325" cy="77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114" y="1"/>
                  </a:cxn>
                  <a:cxn ang="0">
                    <a:pos x="85" y="5"/>
                  </a:cxn>
                  <a:cxn ang="0">
                    <a:pos x="59" y="10"/>
                  </a:cxn>
                  <a:cxn ang="0">
                    <a:pos x="37" y="14"/>
                  </a:cxn>
                  <a:cxn ang="0">
                    <a:pos x="28" y="18"/>
                  </a:cxn>
                  <a:cxn ang="0">
                    <a:pos x="20" y="20"/>
                  </a:cxn>
                  <a:cxn ang="0">
                    <a:pos x="13" y="24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1" y="35"/>
                  </a:cxn>
                  <a:cxn ang="0">
                    <a:pos x="0" y="39"/>
                  </a:cxn>
                  <a:cxn ang="0">
                    <a:pos x="1" y="42"/>
                  </a:cxn>
                  <a:cxn ang="0">
                    <a:pos x="3" y="47"/>
                  </a:cxn>
                  <a:cxn ang="0">
                    <a:pos x="8" y="50"/>
                  </a:cxn>
                  <a:cxn ang="0">
                    <a:pos x="13" y="54"/>
                  </a:cxn>
                  <a:cxn ang="0">
                    <a:pos x="20" y="57"/>
                  </a:cxn>
                  <a:cxn ang="0">
                    <a:pos x="28" y="61"/>
                  </a:cxn>
                  <a:cxn ang="0">
                    <a:pos x="37" y="63"/>
                  </a:cxn>
                  <a:cxn ang="0">
                    <a:pos x="59" y="69"/>
                  </a:cxn>
                  <a:cxn ang="0">
                    <a:pos x="85" y="73"/>
                  </a:cxn>
                  <a:cxn ang="0">
                    <a:pos x="114" y="76"/>
                  </a:cxn>
                  <a:cxn ang="0">
                    <a:pos x="146" y="77"/>
                  </a:cxn>
                  <a:cxn ang="0">
                    <a:pos x="179" y="77"/>
                  </a:cxn>
                  <a:cxn ang="0">
                    <a:pos x="211" y="76"/>
                  </a:cxn>
                  <a:cxn ang="0">
                    <a:pos x="240" y="73"/>
                  </a:cxn>
                  <a:cxn ang="0">
                    <a:pos x="267" y="69"/>
                  </a:cxn>
                  <a:cxn ang="0">
                    <a:pos x="289" y="63"/>
                  </a:cxn>
                  <a:cxn ang="0">
                    <a:pos x="298" y="61"/>
                  </a:cxn>
                  <a:cxn ang="0">
                    <a:pos x="307" y="57"/>
                  </a:cxn>
                  <a:cxn ang="0">
                    <a:pos x="312" y="54"/>
                  </a:cxn>
                  <a:cxn ang="0">
                    <a:pos x="318" y="50"/>
                  </a:cxn>
                  <a:cxn ang="0">
                    <a:pos x="323" y="47"/>
                  </a:cxn>
                  <a:cxn ang="0">
                    <a:pos x="325" y="42"/>
                  </a:cxn>
                  <a:cxn ang="0">
                    <a:pos x="325" y="39"/>
                  </a:cxn>
                  <a:cxn ang="0">
                    <a:pos x="325" y="35"/>
                  </a:cxn>
                  <a:cxn ang="0">
                    <a:pos x="323" y="31"/>
                  </a:cxn>
                  <a:cxn ang="0">
                    <a:pos x="318" y="27"/>
                  </a:cxn>
                  <a:cxn ang="0">
                    <a:pos x="312" y="24"/>
                  </a:cxn>
                  <a:cxn ang="0">
                    <a:pos x="307" y="20"/>
                  </a:cxn>
                  <a:cxn ang="0">
                    <a:pos x="298" y="18"/>
                  </a:cxn>
                  <a:cxn ang="0">
                    <a:pos x="289" y="14"/>
                  </a:cxn>
                  <a:cxn ang="0">
                    <a:pos x="267" y="10"/>
                  </a:cxn>
                  <a:cxn ang="0">
                    <a:pos x="240" y="5"/>
                  </a:cxn>
                  <a:cxn ang="0">
                    <a:pos x="211" y="1"/>
                  </a:cxn>
                  <a:cxn ang="0">
                    <a:pos x="179" y="0"/>
                  </a:cxn>
                </a:cxnLst>
                <a:rect l="0" t="0" r="r" b="b"/>
                <a:pathLst>
                  <a:path w="325" h="77">
                    <a:moveTo>
                      <a:pt x="163" y="0"/>
                    </a:moveTo>
                    <a:lnTo>
                      <a:pt x="147" y="0"/>
                    </a:lnTo>
                    <a:lnTo>
                      <a:pt x="130" y="1"/>
                    </a:lnTo>
                    <a:lnTo>
                      <a:pt x="114" y="1"/>
                    </a:lnTo>
                    <a:lnTo>
                      <a:pt x="99" y="4"/>
                    </a:lnTo>
                    <a:lnTo>
                      <a:pt x="85" y="5"/>
                    </a:lnTo>
                    <a:lnTo>
                      <a:pt x="72" y="7"/>
                    </a:lnTo>
                    <a:lnTo>
                      <a:pt x="59" y="10"/>
                    </a:lnTo>
                    <a:lnTo>
                      <a:pt x="48" y="12"/>
                    </a:lnTo>
                    <a:lnTo>
                      <a:pt x="37" y="14"/>
                    </a:lnTo>
                    <a:lnTo>
                      <a:pt x="32" y="15"/>
                    </a:lnTo>
                    <a:lnTo>
                      <a:pt x="28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3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10" y="52"/>
                    </a:lnTo>
                    <a:lnTo>
                      <a:pt x="13" y="54"/>
                    </a:lnTo>
                    <a:lnTo>
                      <a:pt x="16" y="55"/>
                    </a:lnTo>
                    <a:lnTo>
                      <a:pt x="20" y="57"/>
                    </a:lnTo>
                    <a:lnTo>
                      <a:pt x="23" y="59"/>
                    </a:lnTo>
                    <a:lnTo>
                      <a:pt x="28" y="61"/>
                    </a:lnTo>
                    <a:lnTo>
                      <a:pt x="32" y="62"/>
                    </a:lnTo>
                    <a:lnTo>
                      <a:pt x="37" y="63"/>
                    </a:lnTo>
                    <a:lnTo>
                      <a:pt x="48" y="67"/>
                    </a:lnTo>
                    <a:lnTo>
                      <a:pt x="59" y="69"/>
                    </a:lnTo>
                    <a:lnTo>
                      <a:pt x="72" y="71"/>
                    </a:lnTo>
                    <a:lnTo>
                      <a:pt x="85" y="73"/>
                    </a:lnTo>
                    <a:lnTo>
                      <a:pt x="99" y="75"/>
                    </a:lnTo>
                    <a:lnTo>
                      <a:pt x="114" y="76"/>
                    </a:lnTo>
                    <a:lnTo>
                      <a:pt x="130" y="77"/>
                    </a:lnTo>
                    <a:lnTo>
                      <a:pt x="146" y="77"/>
                    </a:lnTo>
                    <a:lnTo>
                      <a:pt x="163" y="77"/>
                    </a:lnTo>
                    <a:lnTo>
                      <a:pt x="179" y="77"/>
                    </a:lnTo>
                    <a:lnTo>
                      <a:pt x="196" y="77"/>
                    </a:lnTo>
                    <a:lnTo>
                      <a:pt x="211" y="76"/>
                    </a:lnTo>
                    <a:lnTo>
                      <a:pt x="226" y="75"/>
                    </a:lnTo>
                    <a:lnTo>
                      <a:pt x="240" y="73"/>
                    </a:lnTo>
                    <a:lnTo>
                      <a:pt x="254" y="71"/>
                    </a:lnTo>
                    <a:lnTo>
                      <a:pt x="267" y="69"/>
                    </a:lnTo>
                    <a:lnTo>
                      <a:pt x="279" y="67"/>
                    </a:lnTo>
                    <a:lnTo>
                      <a:pt x="289" y="63"/>
                    </a:lnTo>
                    <a:lnTo>
                      <a:pt x="294" y="62"/>
                    </a:lnTo>
                    <a:lnTo>
                      <a:pt x="298" y="61"/>
                    </a:lnTo>
                    <a:lnTo>
                      <a:pt x="302" y="59"/>
                    </a:lnTo>
                    <a:lnTo>
                      <a:pt x="307" y="57"/>
                    </a:lnTo>
                    <a:lnTo>
                      <a:pt x="310" y="55"/>
                    </a:lnTo>
                    <a:lnTo>
                      <a:pt x="312" y="54"/>
                    </a:lnTo>
                    <a:lnTo>
                      <a:pt x="316" y="52"/>
                    </a:lnTo>
                    <a:lnTo>
                      <a:pt x="318" y="50"/>
                    </a:lnTo>
                    <a:lnTo>
                      <a:pt x="321" y="48"/>
                    </a:lnTo>
                    <a:lnTo>
                      <a:pt x="323" y="47"/>
                    </a:lnTo>
                    <a:lnTo>
                      <a:pt x="324" y="45"/>
                    </a:lnTo>
                    <a:lnTo>
                      <a:pt x="325" y="42"/>
                    </a:lnTo>
                    <a:lnTo>
                      <a:pt x="325" y="41"/>
                    </a:lnTo>
                    <a:lnTo>
                      <a:pt x="325" y="39"/>
                    </a:lnTo>
                    <a:lnTo>
                      <a:pt x="325" y="36"/>
                    </a:lnTo>
                    <a:lnTo>
                      <a:pt x="325" y="35"/>
                    </a:lnTo>
                    <a:lnTo>
                      <a:pt x="324" y="33"/>
                    </a:lnTo>
                    <a:lnTo>
                      <a:pt x="323" y="31"/>
                    </a:lnTo>
                    <a:lnTo>
                      <a:pt x="321" y="29"/>
                    </a:lnTo>
                    <a:lnTo>
                      <a:pt x="318" y="27"/>
                    </a:lnTo>
                    <a:lnTo>
                      <a:pt x="316" y="26"/>
                    </a:lnTo>
                    <a:lnTo>
                      <a:pt x="312" y="24"/>
                    </a:lnTo>
                    <a:lnTo>
                      <a:pt x="310" y="22"/>
                    </a:lnTo>
                    <a:lnTo>
                      <a:pt x="307" y="20"/>
                    </a:lnTo>
                    <a:lnTo>
                      <a:pt x="302" y="19"/>
                    </a:lnTo>
                    <a:lnTo>
                      <a:pt x="298" y="18"/>
                    </a:lnTo>
                    <a:lnTo>
                      <a:pt x="294" y="15"/>
                    </a:lnTo>
                    <a:lnTo>
                      <a:pt x="289" y="14"/>
                    </a:lnTo>
                    <a:lnTo>
                      <a:pt x="279" y="12"/>
                    </a:lnTo>
                    <a:lnTo>
                      <a:pt x="267" y="10"/>
                    </a:lnTo>
                    <a:lnTo>
                      <a:pt x="254" y="7"/>
                    </a:lnTo>
                    <a:lnTo>
                      <a:pt x="240" y="5"/>
                    </a:lnTo>
                    <a:lnTo>
                      <a:pt x="226" y="4"/>
                    </a:lnTo>
                    <a:lnTo>
                      <a:pt x="211" y="1"/>
                    </a:lnTo>
                    <a:lnTo>
                      <a:pt x="196" y="1"/>
                    </a:lnTo>
                    <a:lnTo>
                      <a:pt x="179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5" name="Freeform 71"/>
              <p:cNvSpPr>
                <a:spLocks/>
              </p:cNvSpPr>
              <p:nvPr/>
            </p:nvSpPr>
            <p:spPr bwMode="auto">
              <a:xfrm>
                <a:off x="1689" y="2425"/>
                <a:ext cx="325" cy="77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114" y="1"/>
                  </a:cxn>
                  <a:cxn ang="0">
                    <a:pos x="85" y="5"/>
                  </a:cxn>
                  <a:cxn ang="0">
                    <a:pos x="59" y="10"/>
                  </a:cxn>
                  <a:cxn ang="0">
                    <a:pos x="37" y="14"/>
                  </a:cxn>
                  <a:cxn ang="0">
                    <a:pos x="28" y="18"/>
                  </a:cxn>
                  <a:cxn ang="0">
                    <a:pos x="20" y="20"/>
                  </a:cxn>
                  <a:cxn ang="0">
                    <a:pos x="13" y="24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1" y="35"/>
                  </a:cxn>
                  <a:cxn ang="0">
                    <a:pos x="0" y="39"/>
                  </a:cxn>
                  <a:cxn ang="0">
                    <a:pos x="1" y="42"/>
                  </a:cxn>
                  <a:cxn ang="0">
                    <a:pos x="3" y="47"/>
                  </a:cxn>
                  <a:cxn ang="0">
                    <a:pos x="8" y="50"/>
                  </a:cxn>
                  <a:cxn ang="0">
                    <a:pos x="13" y="54"/>
                  </a:cxn>
                  <a:cxn ang="0">
                    <a:pos x="20" y="57"/>
                  </a:cxn>
                  <a:cxn ang="0">
                    <a:pos x="28" y="61"/>
                  </a:cxn>
                  <a:cxn ang="0">
                    <a:pos x="37" y="63"/>
                  </a:cxn>
                  <a:cxn ang="0">
                    <a:pos x="59" y="69"/>
                  </a:cxn>
                  <a:cxn ang="0">
                    <a:pos x="85" y="73"/>
                  </a:cxn>
                  <a:cxn ang="0">
                    <a:pos x="114" y="76"/>
                  </a:cxn>
                  <a:cxn ang="0">
                    <a:pos x="146" y="77"/>
                  </a:cxn>
                  <a:cxn ang="0">
                    <a:pos x="179" y="77"/>
                  </a:cxn>
                  <a:cxn ang="0">
                    <a:pos x="211" y="76"/>
                  </a:cxn>
                  <a:cxn ang="0">
                    <a:pos x="240" y="73"/>
                  </a:cxn>
                  <a:cxn ang="0">
                    <a:pos x="267" y="69"/>
                  </a:cxn>
                  <a:cxn ang="0">
                    <a:pos x="289" y="63"/>
                  </a:cxn>
                  <a:cxn ang="0">
                    <a:pos x="298" y="61"/>
                  </a:cxn>
                  <a:cxn ang="0">
                    <a:pos x="307" y="57"/>
                  </a:cxn>
                  <a:cxn ang="0">
                    <a:pos x="312" y="54"/>
                  </a:cxn>
                  <a:cxn ang="0">
                    <a:pos x="318" y="50"/>
                  </a:cxn>
                  <a:cxn ang="0">
                    <a:pos x="323" y="47"/>
                  </a:cxn>
                  <a:cxn ang="0">
                    <a:pos x="325" y="42"/>
                  </a:cxn>
                  <a:cxn ang="0">
                    <a:pos x="325" y="39"/>
                  </a:cxn>
                  <a:cxn ang="0">
                    <a:pos x="325" y="35"/>
                  </a:cxn>
                  <a:cxn ang="0">
                    <a:pos x="323" y="31"/>
                  </a:cxn>
                  <a:cxn ang="0">
                    <a:pos x="318" y="27"/>
                  </a:cxn>
                  <a:cxn ang="0">
                    <a:pos x="312" y="24"/>
                  </a:cxn>
                  <a:cxn ang="0">
                    <a:pos x="307" y="20"/>
                  </a:cxn>
                  <a:cxn ang="0">
                    <a:pos x="298" y="18"/>
                  </a:cxn>
                  <a:cxn ang="0">
                    <a:pos x="289" y="14"/>
                  </a:cxn>
                  <a:cxn ang="0">
                    <a:pos x="267" y="10"/>
                  </a:cxn>
                  <a:cxn ang="0">
                    <a:pos x="240" y="5"/>
                  </a:cxn>
                  <a:cxn ang="0">
                    <a:pos x="211" y="1"/>
                  </a:cxn>
                  <a:cxn ang="0">
                    <a:pos x="179" y="0"/>
                  </a:cxn>
                </a:cxnLst>
                <a:rect l="0" t="0" r="r" b="b"/>
                <a:pathLst>
                  <a:path w="325" h="77">
                    <a:moveTo>
                      <a:pt x="163" y="0"/>
                    </a:moveTo>
                    <a:lnTo>
                      <a:pt x="147" y="0"/>
                    </a:lnTo>
                    <a:lnTo>
                      <a:pt x="130" y="1"/>
                    </a:lnTo>
                    <a:lnTo>
                      <a:pt x="114" y="1"/>
                    </a:lnTo>
                    <a:lnTo>
                      <a:pt x="99" y="4"/>
                    </a:lnTo>
                    <a:lnTo>
                      <a:pt x="85" y="5"/>
                    </a:lnTo>
                    <a:lnTo>
                      <a:pt x="72" y="7"/>
                    </a:lnTo>
                    <a:lnTo>
                      <a:pt x="59" y="10"/>
                    </a:lnTo>
                    <a:lnTo>
                      <a:pt x="48" y="12"/>
                    </a:lnTo>
                    <a:lnTo>
                      <a:pt x="37" y="14"/>
                    </a:lnTo>
                    <a:lnTo>
                      <a:pt x="32" y="15"/>
                    </a:lnTo>
                    <a:lnTo>
                      <a:pt x="28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3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10" y="52"/>
                    </a:lnTo>
                    <a:lnTo>
                      <a:pt x="13" y="54"/>
                    </a:lnTo>
                    <a:lnTo>
                      <a:pt x="16" y="55"/>
                    </a:lnTo>
                    <a:lnTo>
                      <a:pt x="20" y="57"/>
                    </a:lnTo>
                    <a:lnTo>
                      <a:pt x="23" y="59"/>
                    </a:lnTo>
                    <a:lnTo>
                      <a:pt x="28" y="61"/>
                    </a:lnTo>
                    <a:lnTo>
                      <a:pt x="32" y="62"/>
                    </a:lnTo>
                    <a:lnTo>
                      <a:pt x="37" y="63"/>
                    </a:lnTo>
                    <a:lnTo>
                      <a:pt x="48" y="67"/>
                    </a:lnTo>
                    <a:lnTo>
                      <a:pt x="59" y="69"/>
                    </a:lnTo>
                    <a:lnTo>
                      <a:pt x="72" y="71"/>
                    </a:lnTo>
                    <a:lnTo>
                      <a:pt x="85" y="73"/>
                    </a:lnTo>
                    <a:lnTo>
                      <a:pt x="99" y="75"/>
                    </a:lnTo>
                    <a:lnTo>
                      <a:pt x="114" y="76"/>
                    </a:lnTo>
                    <a:lnTo>
                      <a:pt x="130" y="77"/>
                    </a:lnTo>
                    <a:lnTo>
                      <a:pt x="146" y="77"/>
                    </a:lnTo>
                    <a:lnTo>
                      <a:pt x="163" y="77"/>
                    </a:lnTo>
                    <a:lnTo>
                      <a:pt x="179" y="77"/>
                    </a:lnTo>
                    <a:lnTo>
                      <a:pt x="196" y="77"/>
                    </a:lnTo>
                    <a:lnTo>
                      <a:pt x="211" y="76"/>
                    </a:lnTo>
                    <a:lnTo>
                      <a:pt x="226" y="75"/>
                    </a:lnTo>
                    <a:lnTo>
                      <a:pt x="240" y="73"/>
                    </a:lnTo>
                    <a:lnTo>
                      <a:pt x="254" y="71"/>
                    </a:lnTo>
                    <a:lnTo>
                      <a:pt x="267" y="69"/>
                    </a:lnTo>
                    <a:lnTo>
                      <a:pt x="279" y="67"/>
                    </a:lnTo>
                    <a:lnTo>
                      <a:pt x="289" y="63"/>
                    </a:lnTo>
                    <a:lnTo>
                      <a:pt x="294" y="62"/>
                    </a:lnTo>
                    <a:lnTo>
                      <a:pt x="298" y="61"/>
                    </a:lnTo>
                    <a:lnTo>
                      <a:pt x="302" y="59"/>
                    </a:lnTo>
                    <a:lnTo>
                      <a:pt x="307" y="57"/>
                    </a:lnTo>
                    <a:lnTo>
                      <a:pt x="310" y="55"/>
                    </a:lnTo>
                    <a:lnTo>
                      <a:pt x="312" y="54"/>
                    </a:lnTo>
                    <a:lnTo>
                      <a:pt x="316" y="52"/>
                    </a:lnTo>
                    <a:lnTo>
                      <a:pt x="318" y="50"/>
                    </a:lnTo>
                    <a:lnTo>
                      <a:pt x="321" y="48"/>
                    </a:lnTo>
                    <a:lnTo>
                      <a:pt x="323" y="47"/>
                    </a:lnTo>
                    <a:lnTo>
                      <a:pt x="324" y="45"/>
                    </a:lnTo>
                    <a:lnTo>
                      <a:pt x="325" y="42"/>
                    </a:lnTo>
                    <a:lnTo>
                      <a:pt x="325" y="41"/>
                    </a:lnTo>
                    <a:lnTo>
                      <a:pt x="325" y="39"/>
                    </a:lnTo>
                    <a:lnTo>
                      <a:pt x="325" y="36"/>
                    </a:lnTo>
                    <a:lnTo>
                      <a:pt x="325" y="35"/>
                    </a:lnTo>
                    <a:lnTo>
                      <a:pt x="324" y="33"/>
                    </a:lnTo>
                    <a:lnTo>
                      <a:pt x="323" y="31"/>
                    </a:lnTo>
                    <a:lnTo>
                      <a:pt x="321" y="29"/>
                    </a:lnTo>
                    <a:lnTo>
                      <a:pt x="318" y="27"/>
                    </a:lnTo>
                    <a:lnTo>
                      <a:pt x="316" y="26"/>
                    </a:lnTo>
                    <a:lnTo>
                      <a:pt x="312" y="24"/>
                    </a:lnTo>
                    <a:lnTo>
                      <a:pt x="310" y="22"/>
                    </a:lnTo>
                    <a:lnTo>
                      <a:pt x="307" y="20"/>
                    </a:lnTo>
                    <a:lnTo>
                      <a:pt x="302" y="19"/>
                    </a:lnTo>
                    <a:lnTo>
                      <a:pt x="298" y="18"/>
                    </a:lnTo>
                    <a:lnTo>
                      <a:pt x="294" y="15"/>
                    </a:lnTo>
                    <a:lnTo>
                      <a:pt x="289" y="14"/>
                    </a:lnTo>
                    <a:lnTo>
                      <a:pt x="279" y="12"/>
                    </a:lnTo>
                    <a:lnTo>
                      <a:pt x="267" y="10"/>
                    </a:lnTo>
                    <a:lnTo>
                      <a:pt x="254" y="7"/>
                    </a:lnTo>
                    <a:lnTo>
                      <a:pt x="240" y="5"/>
                    </a:lnTo>
                    <a:lnTo>
                      <a:pt x="226" y="4"/>
                    </a:lnTo>
                    <a:lnTo>
                      <a:pt x="211" y="1"/>
                    </a:lnTo>
                    <a:lnTo>
                      <a:pt x="196" y="1"/>
                    </a:lnTo>
                    <a:lnTo>
                      <a:pt x="179" y="0"/>
                    </a:lnTo>
                    <a:lnTo>
                      <a:pt x="163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6" name="Line 72"/>
              <p:cNvSpPr>
                <a:spLocks noChangeShapeType="1"/>
              </p:cNvSpPr>
              <p:nvPr/>
            </p:nvSpPr>
            <p:spPr bwMode="auto">
              <a:xfrm>
                <a:off x="1767" y="2443"/>
                <a:ext cx="5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7" name="Line 73"/>
              <p:cNvSpPr>
                <a:spLocks noChangeShapeType="1"/>
              </p:cNvSpPr>
              <p:nvPr/>
            </p:nvSpPr>
            <p:spPr bwMode="auto">
              <a:xfrm>
                <a:off x="1878" y="2487"/>
                <a:ext cx="5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8" name="Line 74"/>
              <p:cNvSpPr>
                <a:spLocks noChangeShapeType="1"/>
              </p:cNvSpPr>
              <p:nvPr/>
            </p:nvSpPr>
            <p:spPr bwMode="auto">
              <a:xfrm>
                <a:off x="1821" y="2443"/>
                <a:ext cx="59" cy="44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9" name="Line 75"/>
              <p:cNvSpPr>
                <a:spLocks noChangeShapeType="1"/>
              </p:cNvSpPr>
              <p:nvPr/>
            </p:nvSpPr>
            <p:spPr bwMode="auto">
              <a:xfrm>
                <a:off x="1767" y="2486"/>
                <a:ext cx="5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0" name="Line 76"/>
              <p:cNvSpPr>
                <a:spLocks noChangeShapeType="1"/>
              </p:cNvSpPr>
              <p:nvPr/>
            </p:nvSpPr>
            <p:spPr bwMode="auto">
              <a:xfrm>
                <a:off x="1878" y="2442"/>
                <a:ext cx="5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1" name="Line 77"/>
              <p:cNvSpPr>
                <a:spLocks noChangeShapeType="1"/>
              </p:cNvSpPr>
              <p:nvPr/>
            </p:nvSpPr>
            <p:spPr bwMode="auto">
              <a:xfrm flipV="1">
                <a:off x="1821" y="2442"/>
                <a:ext cx="59" cy="44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2" name="Rectangle 78"/>
              <p:cNvSpPr>
                <a:spLocks noChangeArrowheads="1"/>
              </p:cNvSpPr>
              <p:nvPr/>
            </p:nvSpPr>
            <p:spPr bwMode="auto">
              <a:xfrm>
                <a:off x="2716" y="3035"/>
                <a:ext cx="84" cy="567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3" name="Freeform 79"/>
              <p:cNvSpPr>
                <a:spLocks/>
              </p:cNvSpPr>
              <p:nvPr/>
            </p:nvSpPr>
            <p:spPr bwMode="auto">
              <a:xfrm>
                <a:off x="2713" y="3035"/>
                <a:ext cx="86" cy="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" y="0"/>
                  </a:cxn>
                  <a:cxn ang="0">
                    <a:pos x="86" y="64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86" h="64">
                    <a:moveTo>
                      <a:pt x="0" y="0"/>
                    </a:moveTo>
                    <a:lnTo>
                      <a:pt x="86" y="0"/>
                    </a:lnTo>
                    <a:lnTo>
                      <a:pt x="86" y="64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4" name="Rectangle 80"/>
              <p:cNvSpPr>
                <a:spLocks noChangeArrowheads="1"/>
              </p:cNvSpPr>
              <p:nvPr/>
            </p:nvSpPr>
            <p:spPr bwMode="auto">
              <a:xfrm>
                <a:off x="2716" y="3118"/>
                <a:ext cx="41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5" name="Rectangle 81"/>
              <p:cNvSpPr>
                <a:spLocks noChangeArrowheads="1"/>
              </p:cNvSpPr>
              <p:nvPr/>
            </p:nvSpPr>
            <p:spPr bwMode="auto">
              <a:xfrm>
                <a:off x="2759" y="3117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6" name="Rectangle 82"/>
              <p:cNvSpPr>
                <a:spLocks noChangeArrowheads="1"/>
              </p:cNvSpPr>
              <p:nvPr/>
            </p:nvSpPr>
            <p:spPr bwMode="auto">
              <a:xfrm>
                <a:off x="2737" y="3080"/>
                <a:ext cx="43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7" name="Rectangle 83"/>
              <p:cNvSpPr>
                <a:spLocks noChangeArrowheads="1"/>
              </p:cNvSpPr>
              <p:nvPr/>
            </p:nvSpPr>
            <p:spPr bwMode="auto">
              <a:xfrm>
                <a:off x="2781" y="3080"/>
                <a:ext cx="21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8" name="Rectangle 84"/>
              <p:cNvSpPr>
                <a:spLocks noChangeArrowheads="1"/>
              </p:cNvSpPr>
              <p:nvPr/>
            </p:nvSpPr>
            <p:spPr bwMode="auto">
              <a:xfrm>
                <a:off x="2712" y="3080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9" name="Rectangle 85"/>
              <p:cNvSpPr>
                <a:spLocks noChangeArrowheads="1"/>
              </p:cNvSpPr>
              <p:nvPr/>
            </p:nvSpPr>
            <p:spPr bwMode="auto">
              <a:xfrm>
                <a:off x="2715" y="3041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0" name="Rectangle 86"/>
              <p:cNvSpPr>
                <a:spLocks noChangeArrowheads="1"/>
              </p:cNvSpPr>
              <p:nvPr/>
            </p:nvSpPr>
            <p:spPr bwMode="auto">
              <a:xfrm>
                <a:off x="2760" y="3042"/>
                <a:ext cx="43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1" name="Rectangle 87"/>
              <p:cNvSpPr>
                <a:spLocks noChangeArrowheads="1"/>
              </p:cNvSpPr>
              <p:nvPr/>
            </p:nvSpPr>
            <p:spPr bwMode="auto">
              <a:xfrm>
                <a:off x="2715" y="3193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2" name="Rectangle 88"/>
              <p:cNvSpPr>
                <a:spLocks noChangeArrowheads="1"/>
              </p:cNvSpPr>
              <p:nvPr/>
            </p:nvSpPr>
            <p:spPr bwMode="auto">
              <a:xfrm>
                <a:off x="2759" y="3193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3" name="Rectangle 89"/>
              <p:cNvSpPr>
                <a:spLocks noChangeArrowheads="1"/>
              </p:cNvSpPr>
              <p:nvPr/>
            </p:nvSpPr>
            <p:spPr bwMode="auto">
              <a:xfrm>
                <a:off x="2737" y="3155"/>
                <a:ext cx="4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4" name="Rectangle 90"/>
              <p:cNvSpPr>
                <a:spLocks noChangeArrowheads="1"/>
              </p:cNvSpPr>
              <p:nvPr/>
            </p:nvSpPr>
            <p:spPr bwMode="auto">
              <a:xfrm>
                <a:off x="2780" y="3155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5" name="Rectangle 91"/>
              <p:cNvSpPr>
                <a:spLocks noChangeArrowheads="1"/>
              </p:cNvSpPr>
              <p:nvPr/>
            </p:nvSpPr>
            <p:spPr bwMode="auto">
              <a:xfrm>
                <a:off x="2716" y="3155"/>
                <a:ext cx="17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6" name="Rectangle 92"/>
              <p:cNvSpPr>
                <a:spLocks noChangeArrowheads="1"/>
              </p:cNvSpPr>
              <p:nvPr/>
            </p:nvSpPr>
            <p:spPr bwMode="auto">
              <a:xfrm>
                <a:off x="2715" y="3266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7" name="Rectangle 93"/>
              <p:cNvSpPr>
                <a:spLocks noChangeArrowheads="1"/>
              </p:cNvSpPr>
              <p:nvPr/>
            </p:nvSpPr>
            <p:spPr bwMode="auto">
              <a:xfrm>
                <a:off x="2759" y="3266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8" name="Rectangle 94"/>
              <p:cNvSpPr>
                <a:spLocks noChangeArrowheads="1"/>
              </p:cNvSpPr>
              <p:nvPr/>
            </p:nvSpPr>
            <p:spPr bwMode="auto">
              <a:xfrm>
                <a:off x="2737" y="3229"/>
                <a:ext cx="4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9" name="Rectangle 95"/>
              <p:cNvSpPr>
                <a:spLocks noChangeArrowheads="1"/>
              </p:cNvSpPr>
              <p:nvPr/>
            </p:nvSpPr>
            <p:spPr bwMode="auto">
              <a:xfrm>
                <a:off x="2780" y="3229"/>
                <a:ext cx="2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0" name="Rectangle 96"/>
              <p:cNvSpPr>
                <a:spLocks noChangeArrowheads="1"/>
              </p:cNvSpPr>
              <p:nvPr/>
            </p:nvSpPr>
            <p:spPr bwMode="auto">
              <a:xfrm>
                <a:off x="2715" y="3229"/>
                <a:ext cx="18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1" name="Rectangle 97"/>
              <p:cNvSpPr>
                <a:spLocks noChangeArrowheads="1"/>
              </p:cNvSpPr>
              <p:nvPr/>
            </p:nvSpPr>
            <p:spPr bwMode="auto">
              <a:xfrm>
                <a:off x="2715" y="3342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2" name="Rectangle 98"/>
              <p:cNvSpPr>
                <a:spLocks noChangeArrowheads="1"/>
              </p:cNvSpPr>
              <p:nvPr/>
            </p:nvSpPr>
            <p:spPr bwMode="auto">
              <a:xfrm>
                <a:off x="2759" y="3342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3" name="Rectangle 99"/>
              <p:cNvSpPr>
                <a:spLocks noChangeArrowheads="1"/>
              </p:cNvSpPr>
              <p:nvPr/>
            </p:nvSpPr>
            <p:spPr bwMode="auto">
              <a:xfrm>
                <a:off x="2736" y="3304"/>
                <a:ext cx="43" cy="33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4" name="Rectangle 100"/>
              <p:cNvSpPr>
                <a:spLocks noChangeArrowheads="1"/>
              </p:cNvSpPr>
              <p:nvPr/>
            </p:nvSpPr>
            <p:spPr bwMode="auto">
              <a:xfrm>
                <a:off x="2780" y="3304"/>
                <a:ext cx="21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5" name="Rectangle 101"/>
              <p:cNvSpPr>
                <a:spLocks noChangeArrowheads="1"/>
              </p:cNvSpPr>
              <p:nvPr/>
            </p:nvSpPr>
            <p:spPr bwMode="auto">
              <a:xfrm>
                <a:off x="2716" y="3304"/>
                <a:ext cx="17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6" name="Rectangle 102"/>
              <p:cNvSpPr>
                <a:spLocks noChangeArrowheads="1"/>
              </p:cNvSpPr>
              <p:nvPr/>
            </p:nvSpPr>
            <p:spPr bwMode="auto">
              <a:xfrm>
                <a:off x="2715" y="3417"/>
                <a:ext cx="4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7" name="Rectangle 103"/>
              <p:cNvSpPr>
                <a:spLocks noChangeArrowheads="1"/>
              </p:cNvSpPr>
              <p:nvPr/>
            </p:nvSpPr>
            <p:spPr bwMode="auto">
              <a:xfrm>
                <a:off x="2759" y="3416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8" name="Rectangle 104"/>
              <p:cNvSpPr>
                <a:spLocks noChangeArrowheads="1"/>
              </p:cNvSpPr>
              <p:nvPr/>
            </p:nvSpPr>
            <p:spPr bwMode="auto">
              <a:xfrm>
                <a:off x="2737" y="3379"/>
                <a:ext cx="43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9" name="Rectangle 105"/>
              <p:cNvSpPr>
                <a:spLocks noChangeArrowheads="1"/>
              </p:cNvSpPr>
              <p:nvPr/>
            </p:nvSpPr>
            <p:spPr bwMode="auto">
              <a:xfrm>
                <a:off x="2781" y="3379"/>
                <a:ext cx="21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0" name="Rectangle 106"/>
              <p:cNvSpPr>
                <a:spLocks noChangeArrowheads="1"/>
              </p:cNvSpPr>
              <p:nvPr/>
            </p:nvSpPr>
            <p:spPr bwMode="auto">
              <a:xfrm>
                <a:off x="2715" y="3492"/>
                <a:ext cx="40" cy="33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1" name="Rectangle 107"/>
              <p:cNvSpPr>
                <a:spLocks noChangeArrowheads="1"/>
              </p:cNvSpPr>
              <p:nvPr/>
            </p:nvSpPr>
            <p:spPr bwMode="auto">
              <a:xfrm>
                <a:off x="2759" y="3492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2" name="Rectangle 108"/>
              <p:cNvSpPr>
                <a:spLocks noChangeArrowheads="1"/>
              </p:cNvSpPr>
              <p:nvPr/>
            </p:nvSpPr>
            <p:spPr bwMode="auto">
              <a:xfrm>
                <a:off x="2737" y="3455"/>
                <a:ext cx="42" cy="31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3" name="Rectangle 109"/>
              <p:cNvSpPr>
                <a:spLocks noChangeArrowheads="1"/>
              </p:cNvSpPr>
              <p:nvPr/>
            </p:nvSpPr>
            <p:spPr bwMode="auto">
              <a:xfrm>
                <a:off x="2780" y="3453"/>
                <a:ext cx="2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4" name="Rectangle 110"/>
              <p:cNvSpPr>
                <a:spLocks noChangeArrowheads="1"/>
              </p:cNvSpPr>
              <p:nvPr/>
            </p:nvSpPr>
            <p:spPr bwMode="auto">
              <a:xfrm>
                <a:off x="2716" y="3453"/>
                <a:ext cx="17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5" name="Rectangle 111"/>
              <p:cNvSpPr>
                <a:spLocks noChangeArrowheads="1"/>
              </p:cNvSpPr>
              <p:nvPr/>
            </p:nvSpPr>
            <p:spPr bwMode="auto">
              <a:xfrm>
                <a:off x="2715" y="3566"/>
                <a:ext cx="40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6" name="Rectangle 112"/>
              <p:cNvSpPr>
                <a:spLocks noChangeArrowheads="1"/>
              </p:cNvSpPr>
              <p:nvPr/>
            </p:nvSpPr>
            <p:spPr bwMode="auto">
              <a:xfrm>
                <a:off x="2759" y="3566"/>
                <a:ext cx="42" cy="32"/>
              </a:xfrm>
              <a:prstGeom prst="rect">
                <a:avLst/>
              </a:prstGeom>
              <a:solidFill>
                <a:srgbClr val="4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7" name="Rectangle 113"/>
              <p:cNvSpPr>
                <a:spLocks noChangeArrowheads="1"/>
              </p:cNvSpPr>
              <p:nvPr/>
            </p:nvSpPr>
            <p:spPr bwMode="auto">
              <a:xfrm>
                <a:off x="2737" y="3528"/>
                <a:ext cx="4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8" name="Rectangle 114"/>
              <p:cNvSpPr>
                <a:spLocks noChangeArrowheads="1"/>
              </p:cNvSpPr>
              <p:nvPr/>
            </p:nvSpPr>
            <p:spPr bwMode="auto">
              <a:xfrm>
                <a:off x="2780" y="3528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9" name="Rectangle 115"/>
              <p:cNvSpPr>
                <a:spLocks noChangeArrowheads="1"/>
              </p:cNvSpPr>
              <p:nvPr/>
            </p:nvSpPr>
            <p:spPr bwMode="auto">
              <a:xfrm>
                <a:off x="2715" y="3528"/>
                <a:ext cx="18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0" name="Freeform 116"/>
              <p:cNvSpPr>
                <a:spLocks/>
              </p:cNvSpPr>
              <p:nvPr/>
            </p:nvSpPr>
            <p:spPr bwMode="auto">
              <a:xfrm>
                <a:off x="2704" y="3555"/>
                <a:ext cx="12" cy="41"/>
              </a:xfrm>
              <a:custGeom>
                <a:avLst/>
                <a:gdLst/>
                <a:ahLst/>
                <a:cxnLst>
                  <a:cxn ang="0">
                    <a:pos x="12" y="11"/>
                  </a:cxn>
                  <a:cxn ang="0">
                    <a:pos x="12" y="4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12" y="11"/>
                  </a:cxn>
                </a:cxnLst>
                <a:rect l="0" t="0" r="r" b="b"/>
                <a:pathLst>
                  <a:path w="12" h="41">
                    <a:moveTo>
                      <a:pt x="12" y="11"/>
                    </a:moveTo>
                    <a:lnTo>
                      <a:pt x="12" y="4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1" name="Freeform 117"/>
              <p:cNvSpPr>
                <a:spLocks/>
              </p:cNvSpPr>
              <p:nvPr/>
            </p:nvSpPr>
            <p:spPr bwMode="auto">
              <a:xfrm>
                <a:off x="2667" y="3513"/>
                <a:ext cx="35" cy="70"/>
              </a:xfrm>
              <a:custGeom>
                <a:avLst/>
                <a:gdLst/>
                <a:ahLst/>
                <a:cxnLst>
                  <a:cxn ang="0">
                    <a:pos x="35" y="40"/>
                  </a:cxn>
                  <a:cxn ang="0">
                    <a:pos x="35" y="7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40"/>
                  </a:cxn>
                </a:cxnLst>
                <a:rect l="0" t="0" r="r" b="b"/>
                <a:pathLst>
                  <a:path w="35" h="70">
                    <a:moveTo>
                      <a:pt x="35" y="40"/>
                    </a:moveTo>
                    <a:lnTo>
                      <a:pt x="35" y="7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40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2" name="Freeform 118"/>
              <p:cNvSpPr>
                <a:spLocks/>
              </p:cNvSpPr>
              <p:nvPr/>
            </p:nvSpPr>
            <p:spPr bwMode="auto">
              <a:xfrm>
                <a:off x="2631" y="3474"/>
                <a:ext cx="35" cy="67"/>
              </a:xfrm>
              <a:custGeom>
                <a:avLst/>
                <a:gdLst/>
                <a:ahLst/>
                <a:cxnLst>
                  <a:cxn ang="0">
                    <a:pos x="35" y="39"/>
                  </a:cxn>
                  <a:cxn ang="0">
                    <a:pos x="35" y="67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9"/>
                  </a:cxn>
                </a:cxnLst>
                <a:rect l="0" t="0" r="r" b="b"/>
                <a:pathLst>
                  <a:path w="35" h="67">
                    <a:moveTo>
                      <a:pt x="35" y="39"/>
                    </a:moveTo>
                    <a:lnTo>
                      <a:pt x="35" y="67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3" name="Freeform 119"/>
              <p:cNvSpPr>
                <a:spLocks/>
              </p:cNvSpPr>
              <p:nvPr/>
            </p:nvSpPr>
            <p:spPr bwMode="auto">
              <a:xfrm>
                <a:off x="2594" y="3435"/>
                <a:ext cx="34" cy="65"/>
              </a:xfrm>
              <a:custGeom>
                <a:avLst/>
                <a:gdLst/>
                <a:ahLst/>
                <a:cxnLst>
                  <a:cxn ang="0">
                    <a:pos x="34" y="37"/>
                  </a:cxn>
                  <a:cxn ang="0">
                    <a:pos x="34" y="65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7"/>
                  </a:cxn>
                </a:cxnLst>
                <a:rect l="0" t="0" r="r" b="b"/>
                <a:pathLst>
                  <a:path w="34" h="65">
                    <a:moveTo>
                      <a:pt x="34" y="37"/>
                    </a:moveTo>
                    <a:lnTo>
                      <a:pt x="34" y="65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7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4" name="Freeform 120"/>
              <p:cNvSpPr>
                <a:spLocks/>
              </p:cNvSpPr>
              <p:nvPr/>
            </p:nvSpPr>
            <p:spPr bwMode="auto">
              <a:xfrm>
                <a:off x="2575" y="3414"/>
                <a:ext cx="17" cy="46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17" y="46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8"/>
                  </a:cxn>
                </a:cxnLst>
                <a:rect l="0" t="0" r="r" b="b"/>
                <a:pathLst>
                  <a:path w="17" h="46">
                    <a:moveTo>
                      <a:pt x="17" y="18"/>
                    </a:moveTo>
                    <a:lnTo>
                      <a:pt x="17" y="46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5" name="Freeform 121"/>
              <p:cNvSpPr>
                <a:spLocks/>
              </p:cNvSpPr>
              <p:nvPr/>
            </p:nvSpPr>
            <p:spPr bwMode="auto">
              <a:xfrm>
                <a:off x="2704" y="3036"/>
                <a:ext cx="12" cy="36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12" y="36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12" y="5"/>
                  </a:cxn>
                </a:cxnLst>
                <a:rect l="0" t="0" r="r" b="b"/>
                <a:pathLst>
                  <a:path w="12" h="36">
                    <a:moveTo>
                      <a:pt x="12" y="5"/>
                    </a:moveTo>
                    <a:lnTo>
                      <a:pt x="12" y="36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6" name="Freeform 122"/>
              <p:cNvSpPr>
                <a:spLocks/>
              </p:cNvSpPr>
              <p:nvPr/>
            </p:nvSpPr>
            <p:spPr bwMode="auto">
              <a:xfrm>
                <a:off x="2667" y="3016"/>
                <a:ext cx="35" cy="49"/>
              </a:xfrm>
              <a:custGeom>
                <a:avLst/>
                <a:gdLst/>
                <a:ahLst/>
                <a:cxnLst>
                  <a:cxn ang="0">
                    <a:pos x="35" y="19"/>
                  </a:cxn>
                  <a:cxn ang="0">
                    <a:pos x="35" y="49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19"/>
                  </a:cxn>
                </a:cxnLst>
                <a:rect l="0" t="0" r="r" b="b"/>
                <a:pathLst>
                  <a:path w="35" h="49">
                    <a:moveTo>
                      <a:pt x="35" y="19"/>
                    </a:moveTo>
                    <a:lnTo>
                      <a:pt x="35" y="49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7" name="Freeform 123"/>
              <p:cNvSpPr>
                <a:spLocks/>
              </p:cNvSpPr>
              <p:nvPr/>
            </p:nvSpPr>
            <p:spPr bwMode="auto">
              <a:xfrm>
                <a:off x="2631" y="2997"/>
                <a:ext cx="35" cy="46"/>
              </a:xfrm>
              <a:custGeom>
                <a:avLst/>
                <a:gdLst/>
                <a:ahLst/>
                <a:cxnLst>
                  <a:cxn ang="0">
                    <a:pos x="35" y="18"/>
                  </a:cxn>
                  <a:cxn ang="0">
                    <a:pos x="35" y="4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18"/>
                  </a:cxn>
                </a:cxnLst>
                <a:rect l="0" t="0" r="r" b="b"/>
                <a:pathLst>
                  <a:path w="35" h="46">
                    <a:moveTo>
                      <a:pt x="35" y="18"/>
                    </a:moveTo>
                    <a:lnTo>
                      <a:pt x="35" y="4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8" name="Freeform 124"/>
              <p:cNvSpPr>
                <a:spLocks/>
              </p:cNvSpPr>
              <p:nvPr/>
            </p:nvSpPr>
            <p:spPr bwMode="auto">
              <a:xfrm>
                <a:off x="2594" y="2977"/>
                <a:ext cx="34" cy="46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4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18"/>
                  </a:cxn>
                </a:cxnLst>
                <a:rect l="0" t="0" r="r" b="b"/>
                <a:pathLst>
                  <a:path w="34" h="46">
                    <a:moveTo>
                      <a:pt x="34" y="18"/>
                    </a:moveTo>
                    <a:lnTo>
                      <a:pt x="34" y="4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9" name="Freeform 125"/>
              <p:cNvSpPr>
                <a:spLocks/>
              </p:cNvSpPr>
              <p:nvPr/>
            </p:nvSpPr>
            <p:spPr bwMode="auto">
              <a:xfrm>
                <a:off x="2575" y="2966"/>
                <a:ext cx="17" cy="36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17" y="3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17" y="10"/>
                  </a:cxn>
                </a:cxnLst>
                <a:rect l="0" t="0" r="r" b="b"/>
                <a:pathLst>
                  <a:path w="17" h="36">
                    <a:moveTo>
                      <a:pt x="17" y="10"/>
                    </a:moveTo>
                    <a:lnTo>
                      <a:pt x="17" y="3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0" name="Freeform 126"/>
              <p:cNvSpPr>
                <a:spLocks/>
              </p:cNvSpPr>
              <p:nvPr/>
            </p:nvSpPr>
            <p:spPr bwMode="auto">
              <a:xfrm>
                <a:off x="2667" y="3087"/>
                <a:ext cx="35" cy="52"/>
              </a:xfrm>
              <a:custGeom>
                <a:avLst/>
                <a:gdLst/>
                <a:ahLst/>
                <a:cxnLst>
                  <a:cxn ang="0">
                    <a:pos x="35" y="22"/>
                  </a:cxn>
                  <a:cxn ang="0">
                    <a:pos x="35" y="52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22"/>
                  </a:cxn>
                </a:cxnLst>
                <a:rect l="0" t="0" r="r" b="b"/>
                <a:pathLst>
                  <a:path w="35" h="52">
                    <a:moveTo>
                      <a:pt x="35" y="22"/>
                    </a:moveTo>
                    <a:lnTo>
                      <a:pt x="35" y="52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2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1" name="Freeform 127"/>
              <p:cNvSpPr>
                <a:spLocks/>
              </p:cNvSpPr>
              <p:nvPr/>
            </p:nvSpPr>
            <p:spPr bwMode="auto">
              <a:xfrm>
                <a:off x="2631" y="3064"/>
                <a:ext cx="35" cy="52"/>
              </a:xfrm>
              <a:custGeom>
                <a:avLst/>
                <a:gdLst/>
                <a:ahLst/>
                <a:cxnLst>
                  <a:cxn ang="0">
                    <a:pos x="35" y="23"/>
                  </a:cxn>
                  <a:cxn ang="0">
                    <a:pos x="35" y="52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23"/>
                  </a:cxn>
                </a:cxnLst>
                <a:rect l="0" t="0" r="r" b="b"/>
                <a:pathLst>
                  <a:path w="35" h="52">
                    <a:moveTo>
                      <a:pt x="35" y="23"/>
                    </a:moveTo>
                    <a:lnTo>
                      <a:pt x="35" y="5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23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2" name="Freeform 128"/>
              <p:cNvSpPr>
                <a:spLocks/>
              </p:cNvSpPr>
              <p:nvPr/>
            </p:nvSpPr>
            <p:spPr bwMode="auto">
              <a:xfrm>
                <a:off x="2594" y="3042"/>
                <a:ext cx="34" cy="49"/>
              </a:xfrm>
              <a:custGeom>
                <a:avLst/>
                <a:gdLst/>
                <a:ahLst/>
                <a:cxnLst>
                  <a:cxn ang="0">
                    <a:pos x="34" y="21"/>
                  </a:cxn>
                  <a:cxn ang="0">
                    <a:pos x="34" y="4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4" y="21"/>
                  </a:cxn>
                </a:cxnLst>
                <a:rect l="0" t="0" r="r" b="b"/>
                <a:pathLst>
                  <a:path w="34" h="49">
                    <a:moveTo>
                      <a:pt x="34" y="21"/>
                    </a:moveTo>
                    <a:lnTo>
                      <a:pt x="34" y="4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3" name="Freeform 129"/>
              <p:cNvSpPr>
                <a:spLocks/>
              </p:cNvSpPr>
              <p:nvPr/>
            </p:nvSpPr>
            <p:spPr bwMode="auto">
              <a:xfrm>
                <a:off x="2575" y="3030"/>
                <a:ext cx="17" cy="39"/>
              </a:xfrm>
              <a:custGeom>
                <a:avLst/>
                <a:gdLst/>
                <a:ahLst/>
                <a:cxnLst>
                  <a:cxn ang="0">
                    <a:pos x="17" y="11"/>
                  </a:cxn>
                  <a:cxn ang="0">
                    <a:pos x="17" y="3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1"/>
                  </a:cxn>
                </a:cxnLst>
                <a:rect l="0" t="0" r="r" b="b"/>
                <a:pathLst>
                  <a:path w="17" h="39">
                    <a:moveTo>
                      <a:pt x="17" y="11"/>
                    </a:moveTo>
                    <a:lnTo>
                      <a:pt x="17" y="3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4" name="Freeform 130"/>
              <p:cNvSpPr>
                <a:spLocks/>
              </p:cNvSpPr>
              <p:nvPr/>
            </p:nvSpPr>
            <p:spPr bwMode="auto">
              <a:xfrm>
                <a:off x="2704" y="3185"/>
                <a:ext cx="12" cy="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3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8"/>
                  </a:cxn>
                </a:cxnLst>
                <a:rect l="0" t="0" r="r" b="b"/>
                <a:pathLst>
                  <a:path w="12" h="38">
                    <a:moveTo>
                      <a:pt x="12" y="8"/>
                    </a:moveTo>
                    <a:lnTo>
                      <a:pt x="12" y="3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5" name="Freeform 131"/>
              <p:cNvSpPr>
                <a:spLocks/>
              </p:cNvSpPr>
              <p:nvPr/>
            </p:nvSpPr>
            <p:spPr bwMode="auto">
              <a:xfrm>
                <a:off x="2667" y="3158"/>
                <a:ext cx="35" cy="55"/>
              </a:xfrm>
              <a:custGeom>
                <a:avLst/>
                <a:gdLst/>
                <a:ahLst/>
                <a:cxnLst>
                  <a:cxn ang="0">
                    <a:pos x="35" y="24"/>
                  </a:cxn>
                  <a:cxn ang="0">
                    <a:pos x="35" y="55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24"/>
                  </a:cxn>
                </a:cxnLst>
                <a:rect l="0" t="0" r="r" b="b"/>
                <a:pathLst>
                  <a:path w="35" h="55">
                    <a:moveTo>
                      <a:pt x="35" y="24"/>
                    </a:moveTo>
                    <a:lnTo>
                      <a:pt x="35" y="5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2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6" name="Freeform 132"/>
              <p:cNvSpPr>
                <a:spLocks/>
              </p:cNvSpPr>
              <p:nvPr/>
            </p:nvSpPr>
            <p:spPr bwMode="auto">
              <a:xfrm>
                <a:off x="2631" y="3132"/>
                <a:ext cx="35" cy="54"/>
              </a:xfrm>
              <a:custGeom>
                <a:avLst/>
                <a:gdLst/>
                <a:ahLst/>
                <a:cxnLst>
                  <a:cxn ang="0">
                    <a:pos x="35" y="26"/>
                  </a:cxn>
                  <a:cxn ang="0">
                    <a:pos x="35" y="54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26"/>
                  </a:cxn>
                </a:cxnLst>
                <a:rect l="0" t="0" r="r" b="b"/>
                <a:pathLst>
                  <a:path w="35" h="54">
                    <a:moveTo>
                      <a:pt x="35" y="26"/>
                    </a:moveTo>
                    <a:lnTo>
                      <a:pt x="35" y="5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2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7" name="Freeform 133"/>
              <p:cNvSpPr>
                <a:spLocks/>
              </p:cNvSpPr>
              <p:nvPr/>
            </p:nvSpPr>
            <p:spPr bwMode="auto">
              <a:xfrm>
                <a:off x="2594" y="3108"/>
                <a:ext cx="34" cy="52"/>
              </a:xfrm>
              <a:custGeom>
                <a:avLst/>
                <a:gdLst/>
                <a:ahLst/>
                <a:cxnLst>
                  <a:cxn ang="0">
                    <a:pos x="34" y="24"/>
                  </a:cxn>
                  <a:cxn ang="0">
                    <a:pos x="34" y="52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4"/>
                  </a:cxn>
                </a:cxnLst>
                <a:rect l="0" t="0" r="r" b="b"/>
                <a:pathLst>
                  <a:path w="34" h="52">
                    <a:moveTo>
                      <a:pt x="34" y="24"/>
                    </a:moveTo>
                    <a:lnTo>
                      <a:pt x="34" y="52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8" name="Freeform 134"/>
              <p:cNvSpPr>
                <a:spLocks/>
              </p:cNvSpPr>
              <p:nvPr/>
            </p:nvSpPr>
            <p:spPr bwMode="auto">
              <a:xfrm>
                <a:off x="2575" y="3095"/>
                <a:ext cx="17" cy="38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17" y="3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0"/>
                  </a:cxn>
                </a:cxnLst>
                <a:rect l="0" t="0" r="r" b="b"/>
                <a:pathLst>
                  <a:path w="17" h="38">
                    <a:moveTo>
                      <a:pt x="17" y="10"/>
                    </a:moveTo>
                    <a:lnTo>
                      <a:pt x="17" y="3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9" name="Freeform 135"/>
              <p:cNvSpPr>
                <a:spLocks/>
              </p:cNvSpPr>
              <p:nvPr/>
            </p:nvSpPr>
            <p:spPr bwMode="auto">
              <a:xfrm>
                <a:off x="2704" y="3257"/>
                <a:ext cx="11" cy="40"/>
              </a:xfrm>
              <a:custGeom>
                <a:avLst/>
                <a:gdLst/>
                <a:ahLst/>
                <a:cxnLst>
                  <a:cxn ang="0">
                    <a:pos x="11" y="9"/>
                  </a:cxn>
                  <a:cxn ang="0">
                    <a:pos x="11" y="40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1" y="9"/>
                  </a:cxn>
                </a:cxnLst>
                <a:rect l="0" t="0" r="r" b="b"/>
                <a:pathLst>
                  <a:path w="11" h="40">
                    <a:moveTo>
                      <a:pt x="11" y="9"/>
                    </a:moveTo>
                    <a:lnTo>
                      <a:pt x="11" y="40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0" name="Freeform 136"/>
              <p:cNvSpPr>
                <a:spLocks/>
              </p:cNvSpPr>
              <p:nvPr/>
            </p:nvSpPr>
            <p:spPr bwMode="auto">
              <a:xfrm>
                <a:off x="2667" y="3229"/>
                <a:ext cx="35" cy="57"/>
              </a:xfrm>
              <a:custGeom>
                <a:avLst/>
                <a:gdLst/>
                <a:ahLst/>
                <a:cxnLst>
                  <a:cxn ang="0">
                    <a:pos x="35" y="27"/>
                  </a:cxn>
                  <a:cxn ang="0">
                    <a:pos x="35" y="57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27"/>
                  </a:cxn>
                </a:cxnLst>
                <a:rect l="0" t="0" r="r" b="b"/>
                <a:pathLst>
                  <a:path w="35" h="57">
                    <a:moveTo>
                      <a:pt x="35" y="27"/>
                    </a:moveTo>
                    <a:lnTo>
                      <a:pt x="35" y="57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2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1" name="Freeform 137"/>
              <p:cNvSpPr>
                <a:spLocks/>
              </p:cNvSpPr>
              <p:nvPr/>
            </p:nvSpPr>
            <p:spPr bwMode="auto">
              <a:xfrm>
                <a:off x="2631" y="3201"/>
                <a:ext cx="35" cy="56"/>
              </a:xfrm>
              <a:custGeom>
                <a:avLst/>
                <a:gdLst/>
                <a:ahLst/>
                <a:cxnLst>
                  <a:cxn ang="0">
                    <a:pos x="35" y="28"/>
                  </a:cxn>
                  <a:cxn ang="0">
                    <a:pos x="35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28"/>
                  </a:cxn>
                </a:cxnLst>
                <a:rect l="0" t="0" r="r" b="b"/>
                <a:pathLst>
                  <a:path w="35" h="56">
                    <a:moveTo>
                      <a:pt x="35" y="28"/>
                    </a:moveTo>
                    <a:lnTo>
                      <a:pt x="35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2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2" name="Freeform 138"/>
              <p:cNvSpPr>
                <a:spLocks/>
              </p:cNvSpPr>
              <p:nvPr/>
            </p:nvSpPr>
            <p:spPr bwMode="auto">
              <a:xfrm>
                <a:off x="2594" y="3172"/>
                <a:ext cx="34" cy="56"/>
              </a:xfrm>
              <a:custGeom>
                <a:avLst/>
                <a:gdLst/>
                <a:ahLst/>
                <a:cxnLst>
                  <a:cxn ang="0">
                    <a:pos x="34" y="28"/>
                  </a:cxn>
                  <a:cxn ang="0">
                    <a:pos x="34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8"/>
                  </a:cxn>
                </a:cxnLst>
                <a:rect l="0" t="0" r="r" b="b"/>
                <a:pathLst>
                  <a:path w="34" h="56">
                    <a:moveTo>
                      <a:pt x="34" y="28"/>
                    </a:moveTo>
                    <a:lnTo>
                      <a:pt x="34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3" name="Freeform 139"/>
              <p:cNvSpPr>
                <a:spLocks/>
              </p:cNvSpPr>
              <p:nvPr/>
            </p:nvSpPr>
            <p:spPr bwMode="auto">
              <a:xfrm>
                <a:off x="2575" y="3158"/>
                <a:ext cx="17" cy="41"/>
              </a:xfrm>
              <a:custGeom>
                <a:avLst/>
                <a:gdLst/>
                <a:ahLst/>
                <a:cxnLst>
                  <a:cxn ang="0">
                    <a:pos x="17" y="13"/>
                  </a:cxn>
                  <a:cxn ang="0">
                    <a:pos x="17" y="41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17" y="13"/>
                  </a:cxn>
                </a:cxnLst>
                <a:rect l="0" t="0" r="r" b="b"/>
                <a:pathLst>
                  <a:path w="17" h="41">
                    <a:moveTo>
                      <a:pt x="17" y="13"/>
                    </a:moveTo>
                    <a:lnTo>
                      <a:pt x="17" y="41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4" name="Freeform 140"/>
              <p:cNvSpPr>
                <a:spLocks/>
              </p:cNvSpPr>
              <p:nvPr/>
            </p:nvSpPr>
            <p:spPr bwMode="auto">
              <a:xfrm>
                <a:off x="2704" y="3332"/>
                <a:ext cx="12" cy="41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2" y="41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10"/>
                  </a:cxn>
                </a:cxnLst>
                <a:rect l="0" t="0" r="r" b="b"/>
                <a:pathLst>
                  <a:path w="12" h="41">
                    <a:moveTo>
                      <a:pt x="12" y="10"/>
                    </a:moveTo>
                    <a:lnTo>
                      <a:pt x="12" y="41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1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5" name="Freeform 141"/>
              <p:cNvSpPr>
                <a:spLocks/>
              </p:cNvSpPr>
              <p:nvPr/>
            </p:nvSpPr>
            <p:spPr bwMode="auto">
              <a:xfrm>
                <a:off x="2667" y="3300"/>
                <a:ext cx="35" cy="59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35" y="59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30"/>
                  </a:cxn>
                </a:cxnLst>
                <a:rect l="0" t="0" r="r" b="b"/>
                <a:pathLst>
                  <a:path w="35" h="59">
                    <a:moveTo>
                      <a:pt x="35" y="30"/>
                    </a:moveTo>
                    <a:lnTo>
                      <a:pt x="35" y="59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6" name="Freeform 142"/>
              <p:cNvSpPr>
                <a:spLocks/>
              </p:cNvSpPr>
              <p:nvPr/>
            </p:nvSpPr>
            <p:spPr bwMode="auto">
              <a:xfrm>
                <a:off x="2631" y="3269"/>
                <a:ext cx="35" cy="59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35" y="5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0"/>
                  </a:cxn>
                </a:cxnLst>
                <a:rect l="0" t="0" r="r" b="b"/>
                <a:pathLst>
                  <a:path w="35" h="59">
                    <a:moveTo>
                      <a:pt x="35" y="30"/>
                    </a:moveTo>
                    <a:lnTo>
                      <a:pt x="35" y="5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7" name="Freeform 143"/>
              <p:cNvSpPr>
                <a:spLocks/>
              </p:cNvSpPr>
              <p:nvPr/>
            </p:nvSpPr>
            <p:spPr bwMode="auto">
              <a:xfrm>
                <a:off x="2594" y="3237"/>
                <a:ext cx="34" cy="59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4" y="5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1"/>
                  </a:cxn>
                </a:cxnLst>
                <a:rect l="0" t="0" r="r" b="b"/>
                <a:pathLst>
                  <a:path w="34" h="59">
                    <a:moveTo>
                      <a:pt x="34" y="31"/>
                    </a:moveTo>
                    <a:lnTo>
                      <a:pt x="34" y="5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8" name="Freeform 144"/>
              <p:cNvSpPr>
                <a:spLocks/>
              </p:cNvSpPr>
              <p:nvPr/>
            </p:nvSpPr>
            <p:spPr bwMode="auto">
              <a:xfrm>
                <a:off x="2575" y="3222"/>
                <a:ext cx="17" cy="42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42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4"/>
                  </a:cxn>
                </a:cxnLst>
                <a:rect l="0" t="0" r="r" b="b"/>
                <a:pathLst>
                  <a:path w="17" h="42">
                    <a:moveTo>
                      <a:pt x="17" y="14"/>
                    </a:moveTo>
                    <a:lnTo>
                      <a:pt x="17" y="42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9" name="Freeform 145"/>
              <p:cNvSpPr>
                <a:spLocks/>
              </p:cNvSpPr>
              <p:nvPr/>
            </p:nvSpPr>
            <p:spPr bwMode="auto">
              <a:xfrm>
                <a:off x="2704" y="3408"/>
                <a:ext cx="11" cy="38"/>
              </a:xfrm>
              <a:custGeom>
                <a:avLst/>
                <a:gdLst/>
                <a:ahLst/>
                <a:cxnLst>
                  <a:cxn ang="0">
                    <a:pos x="11" y="8"/>
                  </a:cxn>
                  <a:cxn ang="0">
                    <a:pos x="11" y="3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1" y="8"/>
                  </a:cxn>
                </a:cxnLst>
                <a:rect l="0" t="0" r="r" b="b"/>
                <a:pathLst>
                  <a:path w="11" h="38">
                    <a:moveTo>
                      <a:pt x="11" y="8"/>
                    </a:moveTo>
                    <a:lnTo>
                      <a:pt x="11" y="3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0" name="Freeform 146"/>
              <p:cNvSpPr>
                <a:spLocks/>
              </p:cNvSpPr>
              <p:nvPr/>
            </p:nvSpPr>
            <p:spPr bwMode="auto">
              <a:xfrm>
                <a:off x="2667" y="3372"/>
                <a:ext cx="35" cy="63"/>
              </a:xfrm>
              <a:custGeom>
                <a:avLst/>
                <a:gdLst/>
                <a:ahLst/>
                <a:cxnLst>
                  <a:cxn ang="0">
                    <a:pos x="35" y="32"/>
                  </a:cxn>
                  <a:cxn ang="0">
                    <a:pos x="35" y="63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2"/>
                  </a:cxn>
                </a:cxnLst>
                <a:rect l="0" t="0" r="r" b="b"/>
                <a:pathLst>
                  <a:path w="35" h="63">
                    <a:moveTo>
                      <a:pt x="35" y="32"/>
                    </a:moveTo>
                    <a:lnTo>
                      <a:pt x="35" y="63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1" name="Freeform 147"/>
              <p:cNvSpPr>
                <a:spLocks/>
              </p:cNvSpPr>
              <p:nvPr/>
            </p:nvSpPr>
            <p:spPr bwMode="auto">
              <a:xfrm>
                <a:off x="2631" y="3338"/>
                <a:ext cx="35" cy="60"/>
              </a:xfrm>
              <a:custGeom>
                <a:avLst/>
                <a:gdLst/>
                <a:ahLst/>
                <a:cxnLst>
                  <a:cxn ang="0">
                    <a:pos x="35" y="32"/>
                  </a:cxn>
                  <a:cxn ang="0">
                    <a:pos x="35" y="60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2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lnTo>
                      <a:pt x="35" y="60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2" name="Freeform 148"/>
              <p:cNvSpPr>
                <a:spLocks/>
              </p:cNvSpPr>
              <p:nvPr/>
            </p:nvSpPr>
            <p:spPr bwMode="auto">
              <a:xfrm>
                <a:off x="2593" y="3302"/>
                <a:ext cx="35" cy="61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35" y="6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5"/>
                  </a:cxn>
                </a:cxnLst>
                <a:rect l="0" t="0" r="r" b="b"/>
                <a:pathLst>
                  <a:path w="35" h="61">
                    <a:moveTo>
                      <a:pt x="35" y="35"/>
                    </a:moveTo>
                    <a:lnTo>
                      <a:pt x="35" y="6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3" name="Freeform 149"/>
              <p:cNvSpPr>
                <a:spLocks/>
              </p:cNvSpPr>
              <p:nvPr/>
            </p:nvSpPr>
            <p:spPr bwMode="auto">
              <a:xfrm>
                <a:off x="2575" y="3286"/>
                <a:ext cx="17" cy="42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42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17" y="14"/>
                  </a:cxn>
                </a:cxnLst>
                <a:rect l="0" t="0" r="r" b="b"/>
                <a:pathLst>
                  <a:path w="17" h="42">
                    <a:moveTo>
                      <a:pt x="17" y="14"/>
                    </a:moveTo>
                    <a:lnTo>
                      <a:pt x="17" y="4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4" name="Freeform 150"/>
              <p:cNvSpPr>
                <a:spLocks/>
              </p:cNvSpPr>
              <p:nvPr/>
            </p:nvSpPr>
            <p:spPr bwMode="auto">
              <a:xfrm>
                <a:off x="2704" y="3479"/>
                <a:ext cx="11" cy="44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11" y="44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1" y="13"/>
                  </a:cxn>
                </a:cxnLst>
                <a:rect l="0" t="0" r="r" b="b"/>
                <a:pathLst>
                  <a:path w="11" h="44">
                    <a:moveTo>
                      <a:pt x="11" y="13"/>
                    </a:moveTo>
                    <a:lnTo>
                      <a:pt x="11" y="44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5" name="Freeform 151"/>
              <p:cNvSpPr>
                <a:spLocks/>
              </p:cNvSpPr>
              <p:nvPr/>
            </p:nvSpPr>
            <p:spPr bwMode="auto">
              <a:xfrm>
                <a:off x="2667" y="3443"/>
                <a:ext cx="35" cy="6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35" y="65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5"/>
                  </a:cxn>
                </a:cxnLst>
                <a:rect l="0" t="0" r="r" b="b"/>
                <a:pathLst>
                  <a:path w="35" h="65">
                    <a:moveTo>
                      <a:pt x="35" y="35"/>
                    </a:moveTo>
                    <a:lnTo>
                      <a:pt x="35" y="65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6" name="Freeform 152"/>
              <p:cNvSpPr>
                <a:spLocks/>
              </p:cNvSpPr>
              <p:nvPr/>
            </p:nvSpPr>
            <p:spPr bwMode="auto">
              <a:xfrm>
                <a:off x="2631" y="3405"/>
                <a:ext cx="35" cy="65"/>
              </a:xfrm>
              <a:custGeom>
                <a:avLst/>
                <a:gdLst/>
                <a:ahLst/>
                <a:cxnLst>
                  <a:cxn ang="0">
                    <a:pos x="35" y="37"/>
                  </a:cxn>
                  <a:cxn ang="0">
                    <a:pos x="35" y="65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37"/>
                  </a:cxn>
                </a:cxnLst>
                <a:rect l="0" t="0" r="r" b="b"/>
                <a:pathLst>
                  <a:path w="35" h="65">
                    <a:moveTo>
                      <a:pt x="35" y="37"/>
                    </a:moveTo>
                    <a:lnTo>
                      <a:pt x="35" y="6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3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7" name="Freeform 153"/>
              <p:cNvSpPr>
                <a:spLocks/>
              </p:cNvSpPr>
              <p:nvPr/>
            </p:nvSpPr>
            <p:spPr bwMode="auto">
              <a:xfrm>
                <a:off x="2594" y="3369"/>
                <a:ext cx="34" cy="63"/>
              </a:xfrm>
              <a:custGeom>
                <a:avLst/>
                <a:gdLst/>
                <a:ahLst/>
                <a:cxnLst>
                  <a:cxn ang="0">
                    <a:pos x="34" y="35"/>
                  </a:cxn>
                  <a:cxn ang="0">
                    <a:pos x="34" y="63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5"/>
                  </a:cxn>
                </a:cxnLst>
                <a:rect l="0" t="0" r="r" b="b"/>
                <a:pathLst>
                  <a:path w="34" h="63">
                    <a:moveTo>
                      <a:pt x="34" y="35"/>
                    </a:moveTo>
                    <a:lnTo>
                      <a:pt x="34" y="63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5"/>
                    </a:lnTo>
                    <a:close/>
                  </a:path>
                </a:pathLst>
              </a:custGeom>
              <a:solidFill>
                <a:srgbClr val="2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8" name="Freeform 154"/>
              <p:cNvSpPr>
                <a:spLocks/>
              </p:cNvSpPr>
              <p:nvPr/>
            </p:nvSpPr>
            <p:spPr bwMode="auto">
              <a:xfrm>
                <a:off x="2575" y="3352"/>
                <a:ext cx="17" cy="44"/>
              </a:xfrm>
              <a:custGeom>
                <a:avLst/>
                <a:gdLst/>
                <a:ahLst/>
                <a:cxnLst>
                  <a:cxn ang="0">
                    <a:pos x="17" y="16"/>
                  </a:cxn>
                  <a:cxn ang="0">
                    <a:pos x="17" y="44"/>
                  </a:cxn>
                  <a:cxn ang="0">
                    <a:pos x="0" y="24"/>
                  </a:cxn>
                  <a:cxn ang="0">
                    <a:pos x="0" y="0"/>
                  </a:cxn>
                  <a:cxn ang="0">
                    <a:pos x="17" y="16"/>
                  </a:cxn>
                </a:cxnLst>
                <a:rect l="0" t="0" r="r" b="b"/>
                <a:pathLst>
                  <a:path w="17" h="44">
                    <a:moveTo>
                      <a:pt x="17" y="16"/>
                    </a:moveTo>
                    <a:lnTo>
                      <a:pt x="17" y="44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17" y="1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9" name="Freeform 155"/>
              <p:cNvSpPr>
                <a:spLocks/>
              </p:cNvSpPr>
              <p:nvPr/>
            </p:nvSpPr>
            <p:spPr bwMode="auto">
              <a:xfrm>
                <a:off x="2575" y="3383"/>
                <a:ext cx="29" cy="55"/>
              </a:xfrm>
              <a:custGeom>
                <a:avLst/>
                <a:gdLst/>
                <a:ahLst/>
                <a:cxnLst>
                  <a:cxn ang="0">
                    <a:pos x="29" y="30"/>
                  </a:cxn>
                  <a:cxn ang="0">
                    <a:pos x="29" y="55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29" y="30"/>
                  </a:cxn>
                </a:cxnLst>
                <a:rect l="0" t="0" r="r" b="b"/>
                <a:pathLst>
                  <a:path w="29" h="55">
                    <a:moveTo>
                      <a:pt x="29" y="30"/>
                    </a:moveTo>
                    <a:lnTo>
                      <a:pt x="29" y="55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0" name="Freeform 156"/>
              <p:cNvSpPr>
                <a:spLocks/>
              </p:cNvSpPr>
              <p:nvPr/>
            </p:nvSpPr>
            <p:spPr bwMode="auto">
              <a:xfrm>
                <a:off x="2676" y="3486"/>
                <a:ext cx="39" cy="71"/>
              </a:xfrm>
              <a:custGeom>
                <a:avLst/>
                <a:gdLst/>
                <a:ahLst/>
                <a:cxnLst>
                  <a:cxn ang="0">
                    <a:pos x="39" y="43"/>
                  </a:cxn>
                  <a:cxn ang="0">
                    <a:pos x="39" y="71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9" y="43"/>
                  </a:cxn>
                </a:cxnLst>
                <a:rect l="0" t="0" r="r" b="b"/>
                <a:pathLst>
                  <a:path w="39" h="71">
                    <a:moveTo>
                      <a:pt x="39" y="43"/>
                    </a:moveTo>
                    <a:lnTo>
                      <a:pt x="39" y="71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9" y="4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1" name="Freeform 157"/>
              <p:cNvSpPr>
                <a:spLocks/>
              </p:cNvSpPr>
              <p:nvPr/>
            </p:nvSpPr>
            <p:spPr bwMode="auto">
              <a:xfrm>
                <a:off x="2642" y="3451"/>
                <a:ext cx="32" cy="64"/>
              </a:xfrm>
              <a:custGeom>
                <a:avLst/>
                <a:gdLst/>
                <a:ahLst/>
                <a:cxnLst>
                  <a:cxn ang="0">
                    <a:pos x="32" y="34"/>
                  </a:cxn>
                  <a:cxn ang="0">
                    <a:pos x="32" y="64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34"/>
                  </a:cxn>
                </a:cxnLst>
                <a:rect l="0" t="0" r="r" b="b"/>
                <a:pathLst>
                  <a:path w="32" h="64">
                    <a:moveTo>
                      <a:pt x="32" y="34"/>
                    </a:moveTo>
                    <a:lnTo>
                      <a:pt x="32" y="64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2" name="Freeform 158"/>
              <p:cNvSpPr>
                <a:spLocks/>
              </p:cNvSpPr>
              <p:nvPr/>
            </p:nvSpPr>
            <p:spPr bwMode="auto">
              <a:xfrm>
                <a:off x="2606" y="3415"/>
                <a:ext cx="34" cy="62"/>
              </a:xfrm>
              <a:custGeom>
                <a:avLst/>
                <a:gdLst/>
                <a:ahLst/>
                <a:cxnLst>
                  <a:cxn ang="0">
                    <a:pos x="34" y="34"/>
                  </a:cxn>
                  <a:cxn ang="0">
                    <a:pos x="34" y="62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34" y="34"/>
                  </a:cxn>
                </a:cxnLst>
                <a:rect l="0" t="0" r="r" b="b"/>
                <a:pathLst>
                  <a:path w="34" h="62">
                    <a:moveTo>
                      <a:pt x="34" y="34"/>
                    </a:moveTo>
                    <a:lnTo>
                      <a:pt x="34" y="6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3" name="Freeform 159"/>
              <p:cNvSpPr>
                <a:spLocks/>
              </p:cNvSpPr>
              <p:nvPr/>
            </p:nvSpPr>
            <p:spPr bwMode="auto">
              <a:xfrm>
                <a:off x="2575" y="2999"/>
                <a:ext cx="30" cy="44"/>
              </a:xfrm>
              <a:custGeom>
                <a:avLst/>
                <a:gdLst/>
                <a:ahLst/>
                <a:cxnLst>
                  <a:cxn ang="0">
                    <a:pos x="30" y="17"/>
                  </a:cxn>
                  <a:cxn ang="0">
                    <a:pos x="30" y="44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17"/>
                  </a:cxn>
                </a:cxnLst>
                <a:rect l="0" t="0" r="r" b="b"/>
                <a:pathLst>
                  <a:path w="30" h="44">
                    <a:moveTo>
                      <a:pt x="30" y="17"/>
                    </a:moveTo>
                    <a:lnTo>
                      <a:pt x="30" y="44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4" name="Freeform 160"/>
              <p:cNvSpPr>
                <a:spLocks/>
              </p:cNvSpPr>
              <p:nvPr/>
            </p:nvSpPr>
            <p:spPr bwMode="auto">
              <a:xfrm>
                <a:off x="2643" y="3037"/>
                <a:ext cx="33" cy="50"/>
              </a:xfrm>
              <a:custGeom>
                <a:avLst/>
                <a:gdLst/>
                <a:ahLst/>
                <a:cxnLst>
                  <a:cxn ang="0">
                    <a:pos x="33" y="19"/>
                  </a:cxn>
                  <a:cxn ang="0">
                    <a:pos x="33" y="5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3" y="19"/>
                  </a:cxn>
                </a:cxnLst>
                <a:rect l="0" t="0" r="r" b="b"/>
                <a:pathLst>
                  <a:path w="33" h="50">
                    <a:moveTo>
                      <a:pt x="33" y="19"/>
                    </a:moveTo>
                    <a:lnTo>
                      <a:pt x="33" y="5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5" name="Freeform 161"/>
              <p:cNvSpPr>
                <a:spLocks/>
              </p:cNvSpPr>
              <p:nvPr/>
            </p:nvSpPr>
            <p:spPr bwMode="auto">
              <a:xfrm>
                <a:off x="2607" y="3016"/>
                <a:ext cx="34" cy="49"/>
              </a:xfrm>
              <a:custGeom>
                <a:avLst/>
                <a:gdLst/>
                <a:ahLst/>
                <a:cxnLst>
                  <a:cxn ang="0">
                    <a:pos x="34" y="21"/>
                  </a:cxn>
                  <a:cxn ang="0">
                    <a:pos x="34" y="4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1"/>
                  </a:cxn>
                </a:cxnLst>
                <a:rect l="0" t="0" r="r" b="b"/>
                <a:pathLst>
                  <a:path w="34" h="49">
                    <a:moveTo>
                      <a:pt x="34" y="21"/>
                    </a:moveTo>
                    <a:lnTo>
                      <a:pt x="34" y="4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6" name="Freeform 162"/>
              <p:cNvSpPr>
                <a:spLocks/>
              </p:cNvSpPr>
              <p:nvPr/>
            </p:nvSpPr>
            <p:spPr bwMode="auto">
              <a:xfrm>
                <a:off x="2575" y="3062"/>
                <a:ext cx="30" cy="48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30" y="4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21"/>
                  </a:cxn>
                </a:cxnLst>
                <a:rect l="0" t="0" r="r" b="b"/>
                <a:pathLst>
                  <a:path w="30" h="48">
                    <a:moveTo>
                      <a:pt x="30" y="21"/>
                    </a:moveTo>
                    <a:lnTo>
                      <a:pt x="30" y="4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7" name="Freeform 163"/>
              <p:cNvSpPr>
                <a:spLocks/>
              </p:cNvSpPr>
              <p:nvPr/>
            </p:nvSpPr>
            <p:spPr bwMode="auto">
              <a:xfrm>
                <a:off x="2677" y="3130"/>
                <a:ext cx="39" cy="56"/>
              </a:xfrm>
              <a:custGeom>
                <a:avLst/>
                <a:gdLst/>
                <a:ahLst/>
                <a:cxnLst>
                  <a:cxn ang="0">
                    <a:pos x="39" y="25"/>
                  </a:cxn>
                  <a:cxn ang="0">
                    <a:pos x="39" y="56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9" y="25"/>
                  </a:cxn>
                </a:cxnLst>
                <a:rect l="0" t="0" r="r" b="b"/>
                <a:pathLst>
                  <a:path w="39" h="56">
                    <a:moveTo>
                      <a:pt x="39" y="25"/>
                    </a:moveTo>
                    <a:lnTo>
                      <a:pt x="39" y="56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9" y="2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8" name="Freeform 164"/>
              <p:cNvSpPr>
                <a:spLocks/>
              </p:cNvSpPr>
              <p:nvPr/>
            </p:nvSpPr>
            <p:spPr bwMode="auto">
              <a:xfrm>
                <a:off x="2643" y="3108"/>
                <a:ext cx="33" cy="51"/>
              </a:xfrm>
              <a:custGeom>
                <a:avLst/>
                <a:gdLst/>
                <a:ahLst/>
                <a:cxnLst>
                  <a:cxn ang="0">
                    <a:pos x="33" y="21"/>
                  </a:cxn>
                  <a:cxn ang="0">
                    <a:pos x="33" y="5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3" y="21"/>
                  </a:cxn>
                </a:cxnLst>
                <a:rect l="0" t="0" r="r" b="b"/>
                <a:pathLst>
                  <a:path w="33" h="51">
                    <a:moveTo>
                      <a:pt x="33" y="21"/>
                    </a:moveTo>
                    <a:lnTo>
                      <a:pt x="33" y="5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9" name="Freeform 165"/>
              <p:cNvSpPr>
                <a:spLocks/>
              </p:cNvSpPr>
              <p:nvPr/>
            </p:nvSpPr>
            <p:spPr bwMode="auto">
              <a:xfrm>
                <a:off x="2607" y="3084"/>
                <a:ext cx="34" cy="50"/>
              </a:xfrm>
              <a:custGeom>
                <a:avLst/>
                <a:gdLst/>
                <a:ahLst/>
                <a:cxnLst>
                  <a:cxn ang="0">
                    <a:pos x="34" y="22"/>
                  </a:cxn>
                  <a:cxn ang="0">
                    <a:pos x="34" y="50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4" y="22"/>
                  </a:cxn>
                </a:cxnLst>
                <a:rect l="0" t="0" r="r" b="b"/>
                <a:pathLst>
                  <a:path w="34" h="50">
                    <a:moveTo>
                      <a:pt x="34" y="22"/>
                    </a:moveTo>
                    <a:lnTo>
                      <a:pt x="34" y="50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4" y="2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0" name="Freeform 166"/>
              <p:cNvSpPr>
                <a:spLocks/>
              </p:cNvSpPr>
              <p:nvPr/>
            </p:nvSpPr>
            <p:spPr bwMode="auto">
              <a:xfrm>
                <a:off x="2575" y="3126"/>
                <a:ext cx="30" cy="49"/>
              </a:xfrm>
              <a:custGeom>
                <a:avLst/>
                <a:gdLst/>
                <a:ahLst/>
                <a:cxnLst>
                  <a:cxn ang="0">
                    <a:pos x="30" y="24"/>
                  </a:cxn>
                  <a:cxn ang="0">
                    <a:pos x="30" y="4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24"/>
                  </a:cxn>
                </a:cxnLst>
                <a:rect l="0" t="0" r="r" b="b"/>
                <a:pathLst>
                  <a:path w="30" h="49">
                    <a:moveTo>
                      <a:pt x="30" y="24"/>
                    </a:moveTo>
                    <a:lnTo>
                      <a:pt x="30" y="4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1" name="Freeform 167"/>
              <p:cNvSpPr>
                <a:spLocks/>
              </p:cNvSpPr>
              <p:nvPr/>
            </p:nvSpPr>
            <p:spPr bwMode="auto">
              <a:xfrm>
                <a:off x="2643" y="3176"/>
                <a:ext cx="33" cy="54"/>
              </a:xfrm>
              <a:custGeom>
                <a:avLst/>
                <a:gdLst/>
                <a:ahLst/>
                <a:cxnLst>
                  <a:cxn ang="0">
                    <a:pos x="33" y="24"/>
                  </a:cxn>
                  <a:cxn ang="0">
                    <a:pos x="33" y="54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3" y="24"/>
                  </a:cxn>
                </a:cxnLst>
                <a:rect l="0" t="0" r="r" b="b"/>
                <a:pathLst>
                  <a:path w="33" h="54">
                    <a:moveTo>
                      <a:pt x="33" y="24"/>
                    </a:moveTo>
                    <a:lnTo>
                      <a:pt x="33" y="54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3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2" name="Freeform 168"/>
              <p:cNvSpPr>
                <a:spLocks/>
              </p:cNvSpPr>
              <p:nvPr/>
            </p:nvSpPr>
            <p:spPr bwMode="auto">
              <a:xfrm>
                <a:off x="2607" y="3150"/>
                <a:ext cx="34" cy="53"/>
              </a:xfrm>
              <a:custGeom>
                <a:avLst/>
                <a:gdLst/>
                <a:ahLst/>
                <a:cxnLst>
                  <a:cxn ang="0">
                    <a:pos x="34" y="25"/>
                  </a:cxn>
                  <a:cxn ang="0">
                    <a:pos x="34" y="53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5"/>
                  </a:cxn>
                </a:cxnLst>
                <a:rect l="0" t="0" r="r" b="b"/>
                <a:pathLst>
                  <a:path w="34" h="53">
                    <a:moveTo>
                      <a:pt x="34" y="25"/>
                    </a:moveTo>
                    <a:lnTo>
                      <a:pt x="34" y="53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3" name="Freeform 169"/>
              <p:cNvSpPr>
                <a:spLocks/>
              </p:cNvSpPr>
              <p:nvPr/>
            </p:nvSpPr>
            <p:spPr bwMode="auto">
              <a:xfrm>
                <a:off x="2575" y="3191"/>
                <a:ext cx="29" cy="50"/>
              </a:xfrm>
              <a:custGeom>
                <a:avLst/>
                <a:gdLst/>
                <a:ahLst/>
                <a:cxnLst>
                  <a:cxn ang="0">
                    <a:pos x="29" y="23"/>
                  </a:cxn>
                  <a:cxn ang="0">
                    <a:pos x="29" y="50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29" y="23"/>
                  </a:cxn>
                </a:cxnLst>
                <a:rect l="0" t="0" r="r" b="b"/>
                <a:pathLst>
                  <a:path w="29" h="50">
                    <a:moveTo>
                      <a:pt x="29" y="23"/>
                    </a:moveTo>
                    <a:lnTo>
                      <a:pt x="29" y="50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29" y="2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4" name="Freeform 170"/>
              <p:cNvSpPr>
                <a:spLocks/>
              </p:cNvSpPr>
              <p:nvPr/>
            </p:nvSpPr>
            <p:spPr bwMode="auto">
              <a:xfrm>
                <a:off x="2676" y="3271"/>
                <a:ext cx="40" cy="63"/>
              </a:xfrm>
              <a:custGeom>
                <a:avLst/>
                <a:gdLst/>
                <a:ahLst/>
                <a:cxnLst>
                  <a:cxn ang="0">
                    <a:pos x="40" y="33"/>
                  </a:cxn>
                  <a:cxn ang="0">
                    <a:pos x="40" y="63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40" y="33"/>
                  </a:cxn>
                </a:cxnLst>
                <a:rect l="0" t="0" r="r" b="b"/>
                <a:pathLst>
                  <a:path w="40" h="63">
                    <a:moveTo>
                      <a:pt x="40" y="33"/>
                    </a:moveTo>
                    <a:lnTo>
                      <a:pt x="40" y="63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40" y="33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5" name="Freeform 171"/>
              <p:cNvSpPr>
                <a:spLocks/>
              </p:cNvSpPr>
              <p:nvPr/>
            </p:nvSpPr>
            <p:spPr bwMode="auto">
              <a:xfrm>
                <a:off x="2642" y="3244"/>
                <a:ext cx="32" cy="58"/>
              </a:xfrm>
              <a:custGeom>
                <a:avLst/>
                <a:gdLst/>
                <a:ahLst/>
                <a:cxnLst>
                  <a:cxn ang="0">
                    <a:pos x="32" y="26"/>
                  </a:cxn>
                  <a:cxn ang="0">
                    <a:pos x="32" y="58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26"/>
                  </a:cxn>
                </a:cxnLst>
                <a:rect l="0" t="0" r="r" b="b"/>
                <a:pathLst>
                  <a:path w="32" h="58">
                    <a:moveTo>
                      <a:pt x="32" y="26"/>
                    </a:moveTo>
                    <a:lnTo>
                      <a:pt x="32" y="58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2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6" name="Freeform 172"/>
              <p:cNvSpPr>
                <a:spLocks/>
              </p:cNvSpPr>
              <p:nvPr/>
            </p:nvSpPr>
            <p:spPr bwMode="auto">
              <a:xfrm>
                <a:off x="2606" y="3215"/>
                <a:ext cx="34" cy="56"/>
              </a:xfrm>
              <a:custGeom>
                <a:avLst/>
                <a:gdLst/>
                <a:ahLst/>
                <a:cxnLst>
                  <a:cxn ang="0">
                    <a:pos x="34" y="28"/>
                  </a:cxn>
                  <a:cxn ang="0">
                    <a:pos x="34" y="56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4" y="28"/>
                  </a:cxn>
                </a:cxnLst>
                <a:rect l="0" t="0" r="r" b="b"/>
                <a:pathLst>
                  <a:path w="34" h="56">
                    <a:moveTo>
                      <a:pt x="34" y="28"/>
                    </a:moveTo>
                    <a:lnTo>
                      <a:pt x="34" y="56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4" y="28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7" name="Freeform 173"/>
              <p:cNvSpPr>
                <a:spLocks/>
              </p:cNvSpPr>
              <p:nvPr/>
            </p:nvSpPr>
            <p:spPr bwMode="auto">
              <a:xfrm>
                <a:off x="2575" y="3255"/>
                <a:ext cx="29" cy="51"/>
              </a:xfrm>
              <a:custGeom>
                <a:avLst/>
                <a:gdLst/>
                <a:ahLst/>
                <a:cxnLst>
                  <a:cxn ang="0">
                    <a:pos x="29" y="24"/>
                  </a:cxn>
                  <a:cxn ang="0">
                    <a:pos x="29" y="51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29" y="24"/>
                  </a:cxn>
                </a:cxnLst>
                <a:rect l="0" t="0" r="r" b="b"/>
                <a:pathLst>
                  <a:path w="29" h="51">
                    <a:moveTo>
                      <a:pt x="29" y="24"/>
                    </a:moveTo>
                    <a:lnTo>
                      <a:pt x="29" y="51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29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8" name="Freeform 174"/>
              <p:cNvSpPr>
                <a:spLocks/>
              </p:cNvSpPr>
              <p:nvPr/>
            </p:nvSpPr>
            <p:spPr bwMode="auto">
              <a:xfrm>
                <a:off x="2676" y="3344"/>
                <a:ext cx="40" cy="64"/>
              </a:xfrm>
              <a:custGeom>
                <a:avLst/>
                <a:gdLst/>
                <a:ahLst/>
                <a:cxnLst>
                  <a:cxn ang="0">
                    <a:pos x="40" y="35"/>
                  </a:cxn>
                  <a:cxn ang="0">
                    <a:pos x="40" y="64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40" y="35"/>
                  </a:cxn>
                </a:cxnLst>
                <a:rect l="0" t="0" r="r" b="b"/>
                <a:pathLst>
                  <a:path w="40" h="64">
                    <a:moveTo>
                      <a:pt x="40" y="35"/>
                    </a:moveTo>
                    <a:lnTo>
                      <a:pt x="40" y="64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40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9" name="Freeform 175"/>
              <p:cNvSpPr>
                <a:spLocks/>
              </p:cNvSpPr>
              <p:nvPr/>
            </p:nvSpPr>
            <p:spPr bwMode="auto">
              <a:xfrm>
                <a:off x="2642" y="3313"/>
                <a:ext cx="32" cy="60"/>
              </a:xfrm>
              <a:custGeom>
                <a:avLst/>
                <a:gdLst/>
                <a:ahLst/>
                <a:cxnLst>
                  <a:cxn ang="0">
                    <a:pos x="32" y="29"/>
                  </a:cxn>
                  <a:cxn ang="0">
                    <a:pos x="32" y="60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29"/>
                  </a:cxn>
                </a:cxnLst>
                <a:rect l="0" t="0" r="r" b="b"/>
                <a:pathLst>
                  <a:path w="32" h="60">
                    <a:moveTo>
                      <a:pt x="32" y="29"/>
                    </a:moveTo>
                    <a:lnTo>
                      <a:pt x="32" y="60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29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0" name="Freeform 176"/>
              <p:cNvSpPr>
                <a:spLocks/>
              </p:cNvSpPr>
              <p:nvPr/>
            </p:nvSpPr>
            <p:spPr bwMode="auto">
              <a:xfrm>
                <a:off x="2606" y="3280"/>
                <a:ext cx="34" cy="60"/>
              </a:xfrm>
              <a:custGeom>
                <a:avLst/>
                <a:gdLst/>
                <a:ahLst/>
                <a:cxnLst>
                  <a:cxn ang="0">
                    <a:pos x="34" y="32"/>
                  </a:cxn>
                  <a:cxn ang="0">
                    <a:pos x="34" y="6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4" y="32"/>
                  </a:cxn>
                </a:cxnLst>
                <a:rect l="0" t="0" r="r" b="b"/>
                <a:pathLst>
                  <a:path w="34" h="60">
                    <a:moveTo>
                      <a:pt x="34" y="32"/>
                    </a:moveTo>
                    <a:lnTo>
                      <a:pt x="34" y="6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4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1" name="Freeform 177"/>
              <p:cNvSpPr>
                <a:spLocks/>
              </p:cNvSpPr>
              <p:nvPr/>
            </p:nvSpPr>
            <p:spPr bwMode="auto">
              <a:xfrm>
                <a:off x="2575" y="3318"/>
                <a:ext cx="29" cy="56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29" y="29"/>
                  </a:cxn>
                </a:cxnLst>
                <a:rect l="0" t="0" r="r" b="b"/>
                <a:pathLst>
                  <a:path w="29" h="56">
                    <a:moveTo>
                      <a:pt x="29" y="29"/>
                    </a:moveTo>
                    <a:lnTo>
                      <a:pt x="29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2" name="Freeform 178"/>
              <p:cNvSpPr>
                <a:spLocks/>
              </p:cNvSpPr>
              <p:nvPr/>
            </p:nvSpPr>
            <p:spPr bwMode="auto">
              <a:xfrm>
                <a:off x="2676" y="3415"/>
                <a:ext cx="40" cy="70"/>
              </a:xfrm>
              <a:custGeom>
                <a:avLst/>
                <a:gdLst/>
                <a:ahLst/>
                <a:cxnLst>
                  <a:cxn ang="0">
                    <a:pos x="40" y="38"/>
                  </a:cxn>
                  <a:cxn ang="0">
                    <a:pos x="40" y="70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40" y="38"/>
                  </a:cxn>
                </a:cxnLst>
                <a:rect l="0" t="0" r="r" b="b"/>
                <a:pathLst>
                  <a:path w="40" h="70">
                    <a:moveTo>
                      <a:pt x="40" y="38"/>
                    </a:moveTo>
                    <a:lnTo>
                      <a:pt x="40" y="70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3" name="Freeform 179"/>
              <p:cNvSpPr>
                <a:spLocks/>
              </p:cNvSpPr>
              <p:nvPr/>
            </p:nvSpPr>
            <p:spPr bwMode="auto">
              <a:xfrm>
                <a:off x="2642" y="3383"/>
                <a:ext cx="32" cy="62"/>
              </a:xfrm>
              <a:custGeom>
                <a:avLst/>
                <a:gdLst/>
                <a:ahLst/>
                <a:cxnLst>
                  <a:cxn ang="0">
                    <a:pos x="32" y="31"/>
                  </a:cxn>
                  <a:cxn ang="0">
                    <a:pos x="32" y="62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2" y="31"/>
                  </a:cxn>
                </a:cxnLst>
                <a:rect l="0" t="0" r="r" b="b"/>
                <a:pathLst>
                  <a:path w="32" h="62">
                    <a:moveTo>
                      <a:pt x="32" y="31"/>
                    </a:moveTo>
                    <a:lnTo>
                      <a:pt x="32" y="6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2" y="31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4" name="Freeform 180"/>
              <p:cNvSpPr>
                <a:spLocks/>
              </p:cNvSpPr>
              <p:nvPr/>
            </p:nvSpPr>
            <p:spPr bwMode="auto">
              <a:xfrm>
                <a:off x="2606" y="3348"/>
                <a:ext cx="34" cy="62"/>
              </a:xfrm>
              <a:custGeom>
                <a:avLst/>
                <a:gdLst/>
                <a:ahLst/>
                <a:cxnLst>
                  <a:cxn ang="0">
                    <a:pos x="34" y="34"/>
                  </a:cxn>
                  <a:cxn ang="0">
                    <a:pos x="34" y="62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4"/>
                  </a:cxn>
                </a:cxnLst>
                <a:rect l="0" t="0" r="r" b="b"/>
                <a:pathLst>
                  <a:path w="34" h="62">
                    <a:moveTo>
                      <a:pt x="34" y="34"/>
                    </a:moveTo>
                    <a:lnTo>
                      <a:pt x="34" y="62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5" name="Freeform 181"/>
              <p:cNvSpPr>
                <a:spLocks/>
              </p:cNvSpPr>
              <p:nvPr/>
            </p:nvSpPr>
            <p:spPr bwMode="auto">
              <a:xfrm>
                <a:off x="2677" y="3057"/>
                <a:ext cx="38" cy="54"/>
              </a:xfrm>
              <a:custGeom>
                <a:avLst/>
                <a:gdLst/>
                <a:ahLst/>
                <a:cxnLst>
                  <a:cxn ang="0">
                    <a:pos x="38" y="23"/>
                  </a:cxn>
                  <a:cxn ang="0">
                    <a:pos x="38" y="54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38" y="23"/>
                  </a:cxn>
                </a:cxnLst>
                <a:rect l="0" t="0" r="r" b="b"/>
                <a:pathLst>
                  <a:path w="38" h="54">
                    <a:moveTo>
                      <a:pt x="38" y="23"/>
                    </a:moveTo>
                    <a:lnTo>
                      <a:pt x="38" y="54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38" y="2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6" name="Freeform 182"/>
              <p:cNvSpPr>
                <a:spLocks/>
              </p:cNvSpPr>
              <p:nvPr/>
            </p:nvSpPr>
            <p:spPr bwMode="auto">
              <a:xfrm>
                <a:off x="2704" y="3110"/>
                <a:ext cx="12" cy="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3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8"/>
                  </a:cxn>
                </a:cxnLst>
                <a:rect l="0" t="0" r="r" b="b"/>
                <a:pathLst>
                  <a:path w="12" h="38">
                    <a:moveTo>
                      <a:pt x="12" y="8"/>
                    </a:moveTo>
                    <a:lnTo>
                      <a:pt x="12" y="3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7" name="Freeform 183"/>
              <p:cNvSpPr>
                <a:spLocks/>
              </p:cNvSpPr>
              <p:nvPr/>
            </p:nvSpPr>
            <p:spPr bwMode="auto">
              <a:xfrm>
                <a:off x="2677" y="3201"/>
                <a:ext cx="38" cy="58"/>
              </a:xfrm>
              <a:custGeom>
                <a:avLst/>
                <a:gdLst/>
                <a:ahLst/>
                <a:cxnLst>
                  <a:cxn ang="0">
                    <a:pos x="38" y="27"/>
                  </a:cxn>
                  <a:cxn ang="0">
                    <a:pos x="38" y="5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8" y="27"/>
                  </a:cxn>
                </a:cxnLst>
                <a:rect l="0" t="0" r="r" b="b"/>
                <a:pathLst>
                  <a:path w="38" h="58">
                    <a:moveTo>
                      <a:pt x="38" y="27"/>
                    </a:moveTo>
                    <a:lnTo>
                      <a:pt x="38" y="5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8" y="2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8" name="Rectangle 184"/>
              <p:cNvSpPr>
                <a:spLocks noChangeArrowheads="1"/>
              </p:cNvSpPr>
              <p:nvPr/>
            </p:nvSpPr>
            <p:spPr bwMode="auto">
              <a:xfrm>
                <a:off x="2715" y="3379"/>
                <a:ext cx="18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9" name="Freeform 185"/>
              <p:cNvSpPr>
                <a:spLocks/>
              </p:cNvSpPr>
              <p:nvPr/>
            </p:nvSpPr>
            <p:spPr bwMode="auto">
              <a:xfrm>
                <a:off x="2550" y="2912"/>
                <a:ext cx="278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" y="6"/>
                  </a:cxn>
                  <a:cxn ang="0">
                    <a:pos x="278" y="75"/>
                  </a:cxn>
                  <a:cxn ang="0">
                    <a:pos x="168" y="79"/>
                  </a:cxn>
                  <a:cxn ang="0">
                    <a:pos x="0" y="0"/>
                  </a:cxn>
                </a:cxnLst>
                <a:rect l="0" t="0" r="r" b="b"/>
                <a:pathLst>
                  <a:path w="278" h="79">
                    <a:moveTo>
                      <a:pt x="0" y="0"/>
                    </a:moveTo>
                    <a:lnTo>
                      <a:pt x="119" y="6"/>
                    </a:lnTo>
                    <a:lnTo>
                      <a:pt x="278" y="75"/>
                    </a:lnTo>
                    <a:lnTo>
                      <a:pt x="168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0" name="Freeform 186"/>
              <p:cNvSpPr>
                <a:spLocks/>
              </p:cNvSpPr>
              <p:nvPr/>
            </p:nvSpPr>
            <p:spPr bwMode="auto">
              <a:xfrm>
                <a:off x="2719" y="2985"/>
                <a:ext cx="108" cy="5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08" y="0"/>
                  </a:cxn>
                  <a:cxn ang="0">
                    <a:pos x="108" y="59"/>
                  </a:cxn>
                  <a:cxn ang="0">
                    <a:pos x="0" y="59"/>
                  </a:cxn>
                  <a:cxn ang="0">
                    <a:pos x="1" y="1"/>
                  </a:cxn>
                </a:cxnLst>
                <a:rect l="0" t="0" r="r" b="b"/>
                <a:pathLst>
                  <a:path w="108" h="59">
                    <a:moveTo>
                      <a:pt x="1" y="1"/>
                    </a:moveTo>
                    <a:lnTo>
                      <a:pt x="108" y="0"/>
                    </a:lnTo>
                    <a:lnTo>
                      <a:pt x="108" y="59"/>
                    </a:lnTo>
                    <a:lnTo>
                      <a:pt x="0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1" name="Freeform 187"/>
              <p:cNvSpPr>
                <a:spLocks/>
              </p:cNvSpPr>
              <p:nvPr/>
            </p:nvSpPr>
            <p:spPr bwMode="auto">
              <a:xfrm>
                <a:off x="2551" y="2912"/>
                <a:ext cx="172" cy="1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5"/>
                  </a:cxn>
                  <a:cxn ang="0">
                    <a:pos x="172" y="131"/>
                  </a:cxn>
                  <a:cxn ang="0">
                    <a:pos x="172" y="73"/>
                  </a:cxn>
                  <a:cxn ang="0">
                    <a:pos x="0" y="0"/>
                  </a:cxn>
                </a:cxnLst>
                <a:rect l="0" t="0" r="r" b="b"/>
                <a:pathLst>
                  <a:path w="172" h="131">
                    <a:moveTo>
                      <a:pt x="0" y="0"/>
                    </a:moveTo>
                    <a:lnTo>
                      <a:pt x="0" y="45"/>
                    </a:lnTo>
                    <a:lnTo>
                      <a:pt x="172" y="131"/>
                    </a:lnTo>
                    <a:lnTo>
                      <a:pt x="172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A0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2" name="Freeform 188"/>
              <p:cNvSpPr>
                <a:spLocks/>
              </p:cNvSpPr>
              <p:nvPr/>
            </p:nvSpPr>
            <p:spPr bwMode="auto">
              <a:xfrm>
                <a:off x="2401" y="2585"/>
                <a:ext cx="403" cy="77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2" y="1"/>
                  </a:cxn>
                  <a:cxn ang="0">
                    <a:pos x="106" y="5"/>
                  </a:cxn>
                  <a:cxn ang="0">
                    <a:pos x="81" y="7"/>
                  </a:cxn>
                  <a:cxn ang="0">
                    <a:pos x="66" y="10"/>
                  </a:cxn>
                  <a:cxn ang="0">
                    <a:pos x="52" y="13"/>
                  </a:cxn>
                  <a:cxn ang="0">
                    <a:pos x="40" y="15"/>
                  </a:cxn>
                  <a:cxn ang="0">
                    <a:pos x="29" y="19"/>
                  </a:cxn>
                  <a:cxn ang="0">
                    <a:pos x="19" y="22"/>
                  </a:cxn>
                  <a:cxn ang="0">
                    <a:pos x="12" y="26"/>
                  </a:cxn>
                  <a:cxn ang="0">
                    <a:pos x="7" y="29"/>
                  </a:cxn>
                  <a:cxn ang="0">
                    <a:pos x="2" y="33"/>
                  </a:cxn>
                  <a:cxn ang="0">
                    <a:pos x="0" y="36"/>
                  </a:cxn>
                  <a:cxn ang="0">
                    <a:pos x="0" y="41"/>
                  </a:cxn>
                  <a:cxn ang="0">
                    <a:pos x="2" y="45"/>
                  </a:cxn>
                  <a:cxn ang="0">
                    <a:pos x="7" y="48"/>
                  </a:cxn>
                  <a:cxn ang="0">
                    <a:pos x="12" y="52"/>
                  </a:cxn>
                  <a:cxn ang="0">
                    <a:pos x="19" y="55"/>
                  </a:cxn>
                  <a:cxn ang="0">
                    <a:pos x="29" y="59"/>
                  </a:cxn>
                  <a:cxn ang="0">
                    <a:pos x="40" y="62"/>
                  </a:cxn>
                  <a:cxn ang="0">
                    <a:pos x="52" y="65"/>
                  </a:cxn>
                  <a:cxn ang="0">
                    <a:pos x="66" y="68"/>
                  </a:cxn>
                  <a:cxn ang="0">
                    <a:pos x="81" y="70"/>
                  </a:cxn>
                  <a:cxn ang="0">
                    <a:pos x="106" y="73"/>
                  </a:cxn>
                  <a:cxn ang="0">
                    <a:pos x="142" y="76"/>
                  </a:cxn>
                  <a:cxn ang="0">
                    <a:pos x="181" y="77"/>
                  </a:cxn>
                  <a:cxn ang="0">
                    <a:pos x="223" y="77"/>
                  </a:cxn>
                  <a:cxn ang="0">
                    <a:pos x="261" y="76"/>
                  </a:cxn>
                  <a:cxn ang="0">
                    <a:pos x="297" y="73"/>
                  </a:cxn>
                  <a:cxn ang="0">
                    <a:pos x="322" y="70"/>
                  </a:cxn>
                  <a:cxn ang="0">
                    <a:pos x="337" y="68"/>
                  </a:cxn>
                  <a:cxn ang="0">
                    <a:pos x="351" y="65"/>
                  </a:cxn>
                  <a:cxn ang="0">
                    <a:pos x="363" y="62"/>
                  </a:cxn>
                  <a:cxn ang="0">
                    <a:pos x="374" y="59"/>
                  </a:cxn>
                  <a:cxn ang="0">
                    <a:pos x="384" y="55"/>
                  </a:cxn>
                  <a:cxn ang="0">
                    <a:pos x="391" y="52"/>
                  </a:cxn>
                  <a:cxn ang="0">
                    <a:pos x="396" y="48"/>
                  </a:cxn>
                  <a:cxn ang="0">
                    <a:pos x="401" y="45"/>
                  </a:cxn>
                  <a:cxn ang="0">
                    <a:pos x="402" y="41"/>
                  </a:cxn>
                  <a:cxn ang="0">
                    <a:pos x="402" y="36"/>
                  </a:cxn>
                  <a:cxn ang="0">
                    <a:pos x="401" y="33"/>
                  </a:cxn>
                  <a:cxn ang="0">
                    <a:pos x="396" y="29"/>
                  </a:cxn>
                  <a:cxn ang="0">
                    <a:pos x="391" y="26"/>
                  </a:cxn>
                  <a:cxn ang="0">
                    <a:pos x="384" y="22"/>
                  </a:cxn>
                  <a:cxn ang="0">
                    <a:pos x="374" y="19"/>
                  </a:cxn>
                  <a:cxn ang="0">
                    <a:pos x="363" y="15"/>
                  </a:cxn>
                  <a:cxn ang="0">
                    <a:pos x="351" y="13"/>
                  </a:cxn>
                  <a:cxn ang="0">
                    <a:pos x="337" y="10"/>
                  </a:cxn>
                  <a:cxn ang="0">
                    <a:pos x="322" y="7"/>
                  </a:cxn>
                  <a:cxn ang="0">
                    <a:pos x="297" y="5"/>
                  </a:cxn>
                  <a:cxn ang="0">
                    <a:pos x="261" y="1"/>
                  </a:cxn>
                  <a:cxn ang="0">
                    <a:pos x="223" y="0"/>
                  </a:cxn>
                </a:cxnLst>
                <a:rect l="0" t="0" r="r" b="b"/>
                <a:pathLst>
                  <a:path w="403" h="77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0"/>
                    </a:lnTo>
                    <a:lnTo>
                      <a:pt x="142" y="1"/>
                    </a:lnTo>
                    <a:lnTo>
                      <a:pt x="123" y="3"/>
                    </a:lnTo>
                    <a:lnTo>
                      <a:pt x="106" y="5"/>
                    </a:lnTo>
                    <a:lnTo>
                      <a:pt x="88" y="6"/>
                    </a:lnTo>
                    <a:lnTo>
                      <a:pt x="81" y="7"/>
                    </a:lnTo>
                    <a:lnTo>
                      <a:pt x="73" y="8"/>
                    </a:lnTo>
                    <a:lnTo>
                      <a:pt x="66" y="10"/>
                    </a:lnTo>
                    <a:lnTo>
                      <a:pt x="59" y="11"/>
                    </a:lnTo>
                    <a:lnTo>
                      <a:pt x="52" y="13"/>
                    </a:lnTo>
                    <a:lnTo>
                      <a:pt x="46" y="14"/>
                    </a:lnTo>
                    <a:lnTo>
                      <a:pt x="40" y="15"/>
                    </a:lnTo>
                    <a:lnTo>
                      <a:pt x="35" y="17"/>
                    </a:lnTo>
                    <a:lnTo>
                      <a:pt x="29" y="19"/>
                    </a:lnTo>
                    <a:lnTo>
                      <a:pt x="24" y="20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2" y="26"/>
                    </a:lnTo>
                    <a:lnTo>
                      <a:pt x="9" y="27"/>
                    </a:lnTo>
                    <a:lnTo>
                      <a:pt x="7" y="29"/>
                    </a:lnTo>
                    <a:lnTo>
                      <a:pt x="4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4" y="47"/>
                    </a:lnTo>
                    <a:lnTo>
                      <a:pt x="7" y="48"/>
                    </a:lnTo>
                    <a:lnTo>
                      <a:pt x="9" y="51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9" y="55"/>
                    </a:lnTo>
                    <a:lnTo>
                      <a:pt x="24" y="58"/>
                    </a:lnTo>
                    <a:lnTo>
                      <a:pt x="29" y="59"/>
                    </a:lnTo>
                    <a:lnTo>
                      <a:pt x="35" y="61"/>
                    </a:lnTo>
                    <a:lnTo>
                      <a:pt x="40" y="62"/>
                    </a:lnTo>
                    <a:lnTo>
                      <a:pt x="46" y="63"/>
                    </a:lnTo>
                    <a:lnTo>
                      <a:pt x="52" y="65"/>
                    </a:lnTo>
                    <a:lnTo>
                      <a:pt x="59" y="67"/>
                    </a:lnTo>
                    <a:lnTo>
                      <a:pt x="66" y="68"/>
                    </a:lnTo>
                    <a:lnTo>
                      <a:pt x="73" y="69"/>
                    </a:lnTo>
                    <a:lnTo>
                      <a:pt x="81" y="70"/>
                    </a:lnTo>
                    <a:lnTo>
                      <a:pt x="88" y="72"/>
                    </a:lnTo>
                    <a:lnTo>
                      <a:pt x="106" y="73"/>
                    </a:lnTo>
                    <a:lnTo>
                      <a:pt x="123" y="75"/>
                    </a:lnTo>
                    <a:lnTo>
                      <a:pt x="142" y="76"/>
                    </a:lnTo>
                    <a:lnTo>
                      <a:pt x="161" y="77"/>
                    </a:lnTo>
                    <a:lnTo>
                      <a:pt x="181" y="77"/>
                    </a:lnTo>
                    <a:lnTo>
                      <a:pt x="202" y="77"/>
                    </a:lnTo>
                    <a:lnTo>
                      <a:pt x="223" y="77"/>
                    </a:lnTo>
                    <a:lnTo>
                      <a:pt x="242" y="77"/>
                    </a:lnTo>
                    <a:lnTo>
                      <a:pt x="261" y="76"/>
                    </a:lnTo>
                    <a:lnTo>
                      <a:pt x="280" y="75"/>
                    </a:lnTo>
                    <a:lnTo>
                      <a:pt x="297" y="73"/>
                    </a:lnTo>
                    <a:lnTo>
                      <a:pt x="315" y="72"/>
                    </a:lnTo>
                    <a:lnTo>
                      <a:pt x="322" y="70"/>
                    </a:lnTo>
                    <a:lnTo>
                      <a:pt x="330" y="69"/>
                    </a:lnTo>
                    <a:lnTo>
                      <a:pt x="337" y="68"/>
                    </a:lnTo>
                    <a:lnTo>
                      <a:pt x="344" y="67"/>
                    </a:lnTo>
                    <a:lnTo>
                      <a:pt x="351" y="65"/>
                    </a:lnTo>
                    <a:lnTo>
                      <a:pt x="357" y="63"/>
                    </a:lnTo>
                    <a:lnTo>
                      <a:pt x="363" y="62"/>
                    </a:lnTo>
                    <a:lnTo>
                      <a:pt x="368" y="61"/>
                    </a:lnTo>
                    <a:lnTo>
                      <a:pt x="374" y="59"/>
                    </a:lnTo>
                    <a:lnTo>
                      <a:pt x="379" y="58"/>
                    </a:lnTo>
                    <a:lnTo>
                      <a:pt x="384" y="55"/>
                    </a:lnTo>
                    <a:lnTo>
                      <a:pt x="387" y="54"/>
                    </a:lnTo>
                    <a:lnTo>
                      <a:pt x="391" y="52"/>
                    </a:lnTo>
                    <a:lnTo>
                      <a:pt x="394" y="51"/>
                    </a:lnTo>
                    <a:lnTo>
                      <a:pt x="396" y="48"/>
                    </a:lnTo>
                    <a:lnTo>
                      <a:pt x="399" y="47"/>
                    </a:lnTo>
                    <a:lnTo>
                      <a:pt x="401" y="45"/>
                    </a:lnTo>
                    <a:lnTo>
                      <a:pt x="402" y="42"/>
                    </a:lnTo>
                    <a:lnTo>
                      <a:pt x="402" y="41"/>
                    </a:lnTo>
                    <a:lnTo>
                      <a:pt x="403" y="39"/>
                    </a:lnTo>
                    <a:lnTo>
                      <a:pt x="402" y="36"/>
                    </a:lnTo>
                    <a:lnTo>
                      <a:pt x="402" y="35"/>
                    </a:lnTo>
                    <a:lnTo>
                      <a:pt x="401" y="33"/>
                    </a:lnTo>
                    <a:lnTo>
                      <a:pt x="399" y="31"/>
                    </a:lnTo>
                    <a:lnTo>
                      <a:pt x="396" y="29"/>
                    </a:lnTo>
                    <a:lnTo>
                      <a:pt x="394" y="27"/>
                    </a:lnTo>
                    <a:lnTo>
                      <a:pt x="391" y="26"/>
                    </a:lnTo>
                    <a:lnTo>
                      <a:pt x="387" y="24"/>
                    </a:lnTo>
                    <a:lnTo>
                      <a:pt x="384" y="22"/>
                    </a:lnTo>
                    <a:lnTo>
                      <a:pt x="379" y="20"/>
                    </a:lnTo>
                    <a:lnTo>
                      <a:pt x="374" y="19"/>
                    </a:lnTo>
                    <a:lnTo>
                      <a:pt x="368" y="17"/>
                    </a:lnTo>
                    <a:lnTo>
                      <a:pt x="363" y="15"/>
                    </a:lnTo>
                    <a:lnTo>
                      <a:pt x="357" y="14"/>
                    </a:lnTo>
                    <a:lnTo>
                      <a:pt x="351" y="13"/>
                    </a:lnTo>
                    <a:lnTo>
                      <a:pt x="344" y="11"/>
                    </a:lnTo>
                    <a:lnTo>
                      <a:pt x="337" y="10"/>
                    </a:lnTo>
                    <a:lnTo>
                      <a:pt x="330" y="8"/>
                    </a:lnTo>
                    <a:lnTo>
                      <a:pt x="322" y="7"/>
                    </a:lnTo>
                    <a:lnTo>
                      <a:pt x="315" y="6"/>
                    </a:lnTo>
                    <a:lnTo>
                      <a:pt x="297" y="5"/>
                    </a:lnTo>
                    <a:lnTo>
                      <a:pt x="280" y="3"/>
                    </a:lnTo>
                    <a:lnTo>
                      <a:pt x="261" y="1"/>
                    </a:lnTo>
                    <a:lnTo>
                      <a:pt x="242" y="0"/>
                    </a:lnTo>
                    <a:lnTo>
                      <a:pt x="223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3" name="Freeform 189"/>
              <p:cNvSpPr>
                <a:spLocks/>
              </p:cNvSpPr>
              <p:nvPr/>
            </p:nvSpPr>
            <p:spPr bwMode="auto">
              <a:xfrm>
                <a:off x="2401" y="2585"/>
                <a:ext cx="403" cy="77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2" y="1"/>
                  </a:cxn>
                  <a:cxn ang="0">
                    <a:pos x="106" y="5"/>
                  </a:cxn>
                  <a:cxn ang="0">
                    <a:pos x="81" y="7"/>
                  </a:cxn>
                  <a:cxn ang="0">
                    <a:pos x="66" y="10"/>
                  </a:cxn>
                  <a:cxn ang="0">
                    <a:pos x="52" y="13"/>
                  </a:cxn>
                  <a:cxn ang="0">
                    <a:pos x="40" y="15"/>
                  </a:cxn>
                  <a:cxn ang="0">
                    <a:pos x="29" y="19"/>
                  </a:cxn>
                  <a:cxn ang="0">
                    <a:pos x="19" y="22"/>
                  </a:cxn>
                  <a:cxn ang="0">
                    <a:pos x="12" y="26"/>
                  </a:cxn>
                  <a:cxn ang="0">
                    <a:pos x="7" y="29"/>
                  </a:cxn>
                  <a:cxn ang="0">
                    <a:pos x="2" y="33"/>
                  </a:cxn>
                  <a:cxn ang="0">
                    <a:pos x="0" y="36"/>
                  </a:cxn>
                  <a:cxn ang="0">
                    <a:pos x="0" y="41"/>
                  </a:cxn>
                  <a:cxn ang="0">
                    <a:pos x="2" y="45"/>
                  </a:cxn>
                  <a:cxn ang="0">
                    <a:pos x="7" y="48"/>
                  </a:cxn>
                  <a:cxn ang="0">
                    <a:pos x="12" y="52"/>
                  </a:cxn>
                  <a:cxn ang="0">
                    <a:pos x="19" y="55"/>
                  </a:cxn>
                  <a:cxn ang="0">
                    <a:pos x="29" y="59"/>
                  </a:cxn>
                  <a:cxn ang="0">
                    <a:pos x="40" y="62"/>
                  </a:cxn>
                  <a:cxn ang="0">
                    <a:pos x="52" y="65"/>
                  </a:cxn>
                  <a:cxn ang="0">
                    <a:pos x="66" y="68"/>
                  </a:cxn>
                  <a:cxn ang="0">
                    <a:pos x="81" y="70"/>
                  </a:cxn>
                  <a:cxn ang="0">
                    <a:pos x="106" y="73"/>
                  </a:cxn>
                  <a:cxn ang="0">
                    <a:pos x="142" y="76"/>
                  </a:cxn>
                  <a:cxn ang="0">
                    <a:pos x="181" y="77"/>
                  </a:cxn>
                  <a:cxn ang="0">
                    <a:pos x="223" y="77"/>
                  </a:cxn>
                  <a:cxn ang="0">
                    <a:pos x="261" y="76"/>
                  </a:cxn>
                  <a:cxn ang="0">
                    <a:pos x="297" y="73"/>
                  </a:cxn>
                  <a:cxn ang="0">
                    <a:pos x="322" y="70"/>
                  </a:cxn>
                  <a:cxn ang="0">
                    <a:pos x="337" y="68"/>
                  </a:cxn>
                  <a:cxn ang="0">
                    <a:pos x="351" y="65"/>
                  </a:cxn>
                  <a:cxn ang="0">
                    <a:pos x="363" y="62"/>
                  </a:cxn>
                  <a:cxn ang="0">
                    <a:pos x="374" y="59"/>
                  </a:cxn>
                  <a:cxn ang="0">
                    <a:pos x="384" y="55"/>
                  </a:cxn>
                  <a:cxn ang="0">
                    <a:pos x="391" y="52"/>
                  </a:cxn>
                  <a:cxn ang="0">
                    <a:pos x="396" y="48"/>
                  </a:cxn>
                  <a:cxn ang="0">
                    <a:pos x="401" y="45"/>
                  </a:cxn>
                  <a:cxn ang="0">
                    <a:pos x="402" y="41"/>
                  </a:cxn>
                  <a:cxn ang="0">
                    <a:pos x="402" y="36"/>
                  </a:cxn>
                  <a:cxn ang="0">
                    <a:pos x="401" y="33"/>
                  </a:cxn>
                  <a:cxn ang="0">
                    <a:pos x="396" y="29"/>
                  </a:cxn>
                  <a:cxn ang="0">
                    <a:pos x="391" y="26"/>
                  </a:cxn>
                  <a:cxn ang="0">
                    <a:pos x="384" y="22"/>
                  </a:cxn>
                  <a:cxn ang="0">
                    <a:pos x="374" y="19"/>
                  </a:cxn>
                  <a:cxn ang="0">
                    <a:pos x="363" y="15"/>
                  </a:cxn>
                  <a:cxn ang="0">
                    <a:pos x="351" y="13"/>
                  </a:cxn>
                  <a:cxn ang="0">
                    <a:pos x="337" y="10"/>
                  </a:cxn>
                  <a:cxn ang="0">
                    <a:pos x="322" y="7"/>
                  </a:cxn>
                  <a:cxn ang="0">
                    <a:pos x="297" y="5"/>
                  </a:cxn>
                  <a:cxn ang="0">
                    <a:pos x="261" y="1"/>
                  </a:cxn>
                  <a:cxn ang="0">
                    <a:pos x="223" y="0"/>
                  </a:cxn>
                </a:cxnLst>
                <a:rect l="0" t="0" r="r" b="b"/>
                <a:pathLst>
                  <a:path w="403" h="77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0"/>
                    </a:lnTo>
                    <a:lnTo>
                      <a:pt x="142" y="1"/>
                    </a:lnTo>
                    <a:lnTo>
                      <a:pt x="123" y="3"/>
                    </a:lnTo>
                    <a:lnTo>
                      <a:pt x="106" y="5"/>
                    </a:lnTo>
                    <a:lnTo>
                      <a:pt x="88" y="6"/>
                    </a:lnTo>
                    <a:lnTo>
                      <a:pt x="81" y="7"/>
                    </a:lnTo>
                    <a:lnTo>
                      <a:pt x="73" y="8"/>
                    </a:lnTo>
                    <a:lnTo>
                      <a:pt x="66" y="10"/>
                    </a:lnTo>
                    <a:lnTo>
                      <a:pt x="59" y="11"/>
                    </a:lnTo>
                    <a:lnTo>
                      <a:pt x="52" y="13"/>
                    </a:lnTo>
                    <a:lnTo>
                      <a:pt x="46" y="14"/>
                    </a:lnTo>
                    <a:lnTo>
                      <a:pt x="40" y="15"/>
                    </a:lnTo>
                    <a:lnTo>
                      <a:pt x="35" y="17"/>
                    </a:lnTo>
                    <a:lnTo>
                      <a:pt x="29" y="19"/>
                    </a:lnTo>
                    <a:lnTo>
                      <a:pt x="24" y="20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2" y="26"/>
                    </a:lnTo>
                    <a:lnTo>
                      <a:pt x="9" y="27"/>
                    </a:lnTo>
                    <a:lnTo>
                      <a:pt x="7" y="29"/>
                    </a:lnTo>
                    <a:lnTo>
                      <a:pt x="4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4" y="47"/>
                    </a:lnTo>
                    <a:lnTo>
                      <a:pt x="7" y="48"/>
                    </a:lnTo>
                    <a:lnTo>
                      <a:pt x="9" y="51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9" y="55"/>
                    </a:lnTo>
                    <a:lnTo>
                      <a:pt x="24" y="58"/>
                    </a:lnTo>
                    <a:lnTo>
                      <a:pt x="29" y="59"/>
                    </a:lnTo>
                    <a:lnTo>
                      <a:pt x="35" y="61"/>
                    </a:lnTo>
                    <a:lnTo>
                      <a:pt x="40" y="62"/>
                    </a:lnTo>
                    <a:lnTo>
                      <a:pt x="46" y="63"/>
                    </a:lnTo>
                    <a:lnTo>
                      <a:pt x="52" y="65"/>
                    </a:lnTo>
                    <a:lnTo>
                      <a:pt x="59" y="67"/>
                    </a:lnTo>
                    <a:lnTo>
                      <a:pt x="66" y="68"/>
                    </a:lnTo>
                    <a:lnTo>
                      <a:pt x="73" y="69"/>
                    </a:lnTo>
                    <a:lnTo>
                      <a:pt x="81" y="70"/>
                    </a:lnTo>
                    <a:lnTo>
                      <a:pt x="88" y="72"/>
                    </a:lnTo>
                    <a:lnTo>
                      <a:pt x="106" y="73"/>
                    </a:lnTo>
                    <a:lnTo>
                      <a:pt x="123" y="75"/>
                    </a:lnTo>
                    <a:lnTo>
                      <a:pt x="142" y="76"/>
                    </a:lnTo>
                    <a:lnTo>
                      <a:pt x="161" y="77"/>
                    </a:lnTo>
                    <a:lnTo>
                      <a:pt x="181" y="77"/>
                    </a:lnTo>
                    <a:lnTo>
                      <a:pt x="202" y="77"/>
                    </a:lnTo>
                    <a:lnTo>
                      <a:pt x="223" y="77"/>
                    </a:lnTo>
                    <a:lnTo>
                      <a:pt x="242" y="77"/>
                    </a:lnTo>
                    <a:lnTo>
                      <a:pt x="261" y="76"/>
                    </a:lnTo>
                    <a:lnTo>
                      <a:pt x="280" y="75"/>
                    </a:lnTo>
                    <a:lnTo>
                      <a:pt x="297" y="73"/>
                    </a:lnTo>
                    <a:lnTo>
                      <a:pt x="315" y="72"/>
                    </a:lnTo>
                    <a:lnTo>
                      <a:pt x="322" y="70"/>
                    </a:lnTo>
                    <a:lnTo>
                      <a:pt x="330" y="69"/>
                    </a:lnTo>
                    <a:lnTo>
                      <a:pt x="337" y="68"/>
                    </a:lnTo>
                    <a:lnTo>
                      <a:pt x="344" y="67"/>
                    </a:lnTo>
                    <a:lnTo>
                      <a:pt x="351" y="65"/>
                    </a:lnTo>
                    <a:lnTo>
                      <a:pt x="357" y="63"/>
                    </a:lnTo>
                    <a:lnTo>
                      <a:pt x="363" y="62"/>
                    </a:lnTo>
                    <a:lnTo>
                      <a:pt x="368" y="61"/>
                    </a:lnTo>
                    <a:lnTo>
                      <a:pt x="374" y="59"/>
                    </a:lnTo>
                    <a:lnTo>
                      <a:pt x="379" y="58"/>
                    </a:lnTo>
                    <a:lnTo>
                      <a:pt x="384" y="55"/>
                    </a:lnTo>
                    <a:lnTo>
                      <a:pt x="387" y="54"/>
                    </a:lnTo>
                    <a:lnTo>
                      <a:pt x="391" y="52"/>
                    </a:lnTo>
                    <a:lnTo>
                      <a:pt x="394" y="51"/>
                    </a:lnTo>
                    <a:lnTo>
                      <a:pt x="396" y="48"/>
                    </a:lnTo>
                    <a:lnTo>
                      <a:pt x="399" y="47"/>
                    </a:lnTo>
                    <a:lnTo>
                      <a:pt x="401" y="45"/>
                    </a:lnTo>
                    <a:lnTo>
                      <a:pt x="402" y="42"/>
                    </a:lnTo>
                    <a:lnTo>
                      <a:pt x="402" y="41"/>
                    </a:lnTo>
                    <a:lnTo>
                      <a:pt x="403" y="39"/>
                    </a:lnTo>
                    <a:lnTo>
                      <a:pt x="402" y="36"/>
                    </a:lnTo>
                    <a:lnTo>
                      <a:pt x="402" y="35"/>
                    </a:lnTo>
                    <a:lnTo>
                      <a:pt x="401" y="33"/>
                    </a:lnTo>
                    <a:lnTo>
                      <a:pt x="399" y="31"/>
                    </a:lnTo>
                    <a:lnTo>
                      <a:pt x="396" y="29"/>
                    </a:lnTo>
                    <a:lnTo>
                      <a:pt x="394" y="27"/>
                    </a:lnTo>
                    <a:lnTo>
                      <a:pt x="391" y="26"/>
                    </a:lnTo>
                    <a:lnTo>
                      <a:pt x="387" y="24"/>
                    </a:lnTo>
                    <a:lnTo>
                      <a:pt x="384" y="22"/>
                    </a:lnTo>
                    <a:lnTo>
                      <a:pt x="379" y="20"/>
                    </a:lnTo>
                    <a:lnTo>
                      <a:pt x="374" y="19"/>
                    </a:lnTo>
                    <a:lnTo>
                      <a:pt x="368" y="17"/>
                    </a:lnTo>
                    <a:lnTo>
                      <a:pt x="363" y="15"/>
                    </a:lnTo>
                    <a:lnTo>
                      <a:pt x="357" y="14"/>
                    </a:lnTo>
                    <a:lnTo>
                      <a:pt x="351" y="13"/>
                    </a:lnTo>
                    <a:lnTo>
                      <a:pt x="344" y="11"/>
                    </a:lnTo>
                    <a:lnTo>
                      <a:pt x="337" y="10"/>
                    </a:lnTo>
                    <a:lnTo>
                      <a:pt x="330" y="8"/>
                    </a:lnTo>
                    <a:lnTo>
                      <a:pt x="322" y="7"/>
                    </a:lnTo>
                    <a:lnTo>
                      <a:pt x="315" y="6"/>
                    </a:lnTo>
                    <a:lnTo>
                      <a:pt x="297" y="5"/>
                    </a:lnTo>
                    <a:lnTo>
                      <a:pt x="280" y="3"/>
                    </a:lnTo>
                    <a:lnTo>
                      <a:pt x="261" y="1"/>
                    </a:lnTo>
                    <a:lnTo>
                      <a:pt x="242" y="0"/>
                    </a:lnTo>
                    <a:lnTo>
                      <a:pt x="223" y="0"/>
                    </a:lnTo>
                    <a:lnTo>
                      <a:pt x="20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4" name="Line 190"/>
              <p:cNvSpPr>
                <a:spLocks noChangeShapeType="1"/>
              </p:cNvSpPr>
              <p:nvPr/>
            </p:nvSpPr>
            <p:spPr bwMode="auto">
              <a:xfrm>
                <a:off x="2401" y="2578"/>
                <a:ext cx="1" cy="4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5" name="Line 191"/>
              <p:cNvSpPr>
                <a:spLocks noChangeShapeType="1"/>
              </p:cNvSpPr>
              <p:nvPr/>
            </p:nvSpPr>
            <p:spPr bwMode="auto">
              <a:xfrm>
                <a:off x="2804" y="2578"/>
                <a:ext cx="1" cy="4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6" name="Rectangle 192"/>
              <p:cNvSpPr>
                <a:spLocks noChangeArrowheads="1"/>
              </p:cNvSpPr>
              <p:nvPr/>
            </p:nvSpPr>
            <p:spPr bwMode="auto">
              <a:xfrm>
                <a:off x="2401" y="2578"/>
                <a:ext cx="400" cy="48"/>
              </a:xfrm>
              <a:prstGeom prst="rect">
                <a:avLst/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7" name="Rectangle 193"/>
              <p:cNvSpPr>
                <a:spLocks noChangeArrowheads="1"/>
              </p:cNvSpPr>
              <p:nvPr/>
            </p:nvSpPr>
            <p:spPr bwMode="auto">
              <a:xfrm>
                <a:off x="2626" y="2596"/>
                <a:ext cx="19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3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258" name="Freeform 194"/>
              <p:cNvSpPr>
                <a:spLocks/>
              </p:cNvSpPr>
              <p:nvPr/>
            </p:nvSpPr>
            <p:spPr bwMode="auto">
              <a:xfrm>
                <a:off x="2397" y="2522"/>
                <a:ext cx="404" cy="91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3" y="3"/>
                  </a:cxn>
                  <a:cxn ang="0">
                    <a:pos x="106" y="6"/>
                  </a:cxn>
                  <a:cxn ang="0">
                    <a:pos x="82" y="10"/>
                  </a:cxn>
                  <a:cxn ang="0">
                    <a:pos x="67" y="12"/>
                  </a:cxn>
                  <a:cxn ang="0">
                    <a:pos x="53" y="15"/>
                  </a:cxn>
                  <a:cxn ang="0">
                    <a:pos x="41" y="19"/>
                  </a:cxn>
                  <a:cxn ang="0">
                    <a:pos x="29" y="22"/>
                  </a:cxn>
                  <a:cxn ang="0">
                    <a:pos x="20" y="26"/>
                  </a:cxn>
                  <a:cxn ang="0">
                    <a:pos x="13" y="29"/>
                  </a:cxn>
                  <a:cxn ang="0">
                    <a:pos x="7" y="34"/>
                  </a:cxn>
                  <a:cxn ang="0">
                    <a:pos x="2" y="39"/>
                  </a:cxn>
                  <a:cxn ang="0">
                    <a:pos x="0" y="43"/>
                  </a:cxn>
                  <a:cxn ang="0">
                    <a:pos x="0" y="48"/>
                  </a:cxn>
                  <a:cxn ang="0">
                    <a:pos x="2" y="53"/>
                  </a:cxn>
                  <a:cxn ang="0">
                    <a:pos x="7" y="57"/>
                  </a:cxn>
                  <a:cxn ang="0">
                    <a:pos x="13" y="61"/>
                  </a:cxn>
                  <a:cxn ang="0">
                    <a:pos x="20" y="66"/>
                  </a:cxn>
                  <a:cxn ang="0">
                    <a:pos x="29" y="69"/>
                  </a:cxn>
                  <a:cxn ang="0">
                    <a:pos x="41" y="73"/>
                  </a:cxn>
                  <a:cxn ang="0">
                    <a:pos x="53" y="76"/>
                  </a:cxn>
                  <a:cxn ang="0">
                    <a:pos x="67" y="80"/>
                  </a:cxn>
                  <a:cxn ang="0">
                    <a:pos x="82" y="82"/>
                  </a:cxn>
                  <a:cxn ang="0">
                    <a:pos x="106" y="85"/>
                  </a:cxn>
                  <a:cxn ang="0">
                    <a:pos x="143" y="89"/>
                  </a:cxn>
                  <a:cxn ang="0">
                    <a:pos x="181" y="91"/>
                  </a:cxn>
                  <a:cxn ang="0">
                    <a:pos x="223" y="91"/>
                  </a:cxn>
                  <a:cxn ang="0">
                    <a:pos x="262" y="89"/>
                  </a:cxn>
                  <a:cxn ang="0">
                    <a:pos x="298" y="85"/>
                  </a:cxn>
                  <a:cxn ang="0">
                    <a:pos x="322" y="82"/>
                  </a:cxn>
                  <a:cxn ang="0">
                    <a:pos x="337" y="80"/>
                  </a:cxn>
                  <a:cxn ang="0">
                    <a:pos x="351" y="76"/>
                  </a:cxn>
                  <a:cxn ang="0">
                    <a:pos x="363" y="73"/>
                  </a:cxn>
                  <a:cxn ang="0">
                    <a:pos x="375" y="69"/>
                  </a:cxn>
                  <a:cxn ang="0">
                    <a:pos x="384" y="66"/>
                  </a:cxn>
                  <a:cxn ang="0">
                    <a:pos x="391" y="61"/>
                  </a:cxn>
                  <a:cxn ang="0">
                    <a:pos x="397" y="57"/>
                  </a:cxn>
                  <a:cxn ang="0">
                    <a:pos x="402" y="53"/>
                  </a:cxn>
                  <a:cxn ang="0">
                    <a:pos x="404" y="48"/>
                  </a:cxn>
                  <a:cxn ang="0">
                    <a:pos x="404" y="43"/>
                  </a:cxn>
                  <a:cxn ang="0">
                    <a:pos x="402" y="39"/>
                  </a:cxn>
                  <a:cxn ang="0">
                    <a:pos x="397" y="34"/>
                  </a:cxn>
                  <a:cxn ang="0">
                    <a:pos x="391" y="29"/>
                  </a:cxn>
                  <a:cxn ang="0">
                    <a:pos x="384" y="26"/>
                  </a:cxn>
                  <a:cxn ang="0">
                    <a:pos x="375" y="22"/>
                  </a:cxn>
                  <a:cxn ang="0">
                    <a:pos x="363" y="19"/>
                  </a:cxn>
                  <a:cxn ang="0">
                    <a:pos x="351" y="15"/>
                  </a:cxn>
                  <a:cxn ang="0">
                    <a:pos x="337" y="12"/>
                  </a:cxn>
                  <a:cxn ang="0">
                    <a:pos x="322" y="10"/>
                  </a:cxn>
                  <a:cxn ang="0">
                    <a:pos x="298" y="6"/>
                  </a:cxn>
                  <a:cxn ang="0">
                    <a:pos x="262" y="3"/>
                  </a:cxn>
                  <a:cxn ang="0">
                    <a:pos x="223" y="0"/>
                  </a:cxn>
                </a:cxnLst>
                <a:rect l="0" t="0" r="r" b="b"/>
                <a:pathLst>
                  <a:path w="404" h="91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1"/>
                    </a:lnTo>
                    <a:lnTo>
                      <a:pt x="143" y="3"/>
                    </a:lnTo>
                    <a:lnTo>
                      <a:pt x="124" y="4"/>
                    </a:lnTo>
                    <a:lnTo>
                      <a:pt x="106" y="6"/>
                    </a:lnTo>
                    <a:lnTo>
                      <a:pt x="89" y="8"/>
                    </a:lnTo>
                    <a:lnTo>
                      <a:pt x="82" y="10"/>
                    </a:lnTo>
                    <a:lnTo>
                      <a:pt x="74" y="11"/>
                    </a:lnTo>
                    <a:lnTo>
                      <a:pt x="67" y="12"/>
                    </a:lnTo>
                    <a:lnTo>
                      <a:pt x="60" y="13"/>
                    </a:lnTo>
                    <a:lnTo>
                      <a:pt x="53" y="15"/>
                    </a:lnTo>
                    <a:lnTo>
                      <a:pt x="47" y="17"/>
                    </a:lnTo>
                    <a:lnTo>
                      <a:pt x="41" y="19"/>
                    </a:lnTo>
                    <a:lnTo>
                      <a:pt x="35" y="20"/>
                    </a:lnTo>
                    <a:lnTo>
                      <a:pt x="29" y="22"/>
                    </a:lnTo>
                    <a:lnTo>
                      <a:pt x="25" y="24"/>
                    </a:lnTo>
                    <a:lnTo>
                      <a:pt x="20" y="26"/>
                    </a:lnTo>
                    <a:lnTo>
                      <a:pt x="16" y="28"/>
                    </a:lnTo>
                    <a:lnTo>
                      <a:pt x="13" y="29"/>
                    </a:lnTo>
                    <a:lnTo>
                      <a:pt x="9" y="32"/>
                    </a:lnTo>
                    <a:lnTo>
                      <a:pt x="7" y="34"/>
                    </a:lnTo>
                    <a:lnTo>
                      <a:pt x="5" y="36"/>
                    </a:lnTo>
                    <a:lnTo>
                      <a:pt x="2" y="39"/>
                    </a:lnTo>
                    <a:lnTo>
                      <a:pt x="1" y="41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3"/>
                    </a:lnTo>
                    <a:lnTo>
                      <a:pt x="5" y="55"/>
                    </a:lnTo>
                    <a:lnTo>
                      <a:pt x="7" y="57"/>
                    </a:lnTo>
                    <a:lnTo>
                      <a:pt x="9" y="59"/>
                    </a:lnTo>
                    <a:lnTo>
                      <a:pt x="13" y="61"/>
                    </a:lnTo>
                    <a:lnTo>
                      <a:pt x="16" y="63"/>
                    </a:lnTo>
                    <a:lnTo>
                      <a:pt x="20" y="66"/>
                    </a:lnTo>
                    <a:lnTo>
                      <a:pt x="25" y="67"/>
                    </a:lnTo>
                    <a:lnTo>
                      <a:pt x="29" y="69"/>
                    </a:lnTo>
                    <a:lnTo>
                      <a:pt x="35" y="71"/>
                    </a:lnTo>
                    <a:lnTo>
                      <a:pt x="41" y="73"/>
                    </a:lnTo>
                    <a:lnTo>
                      <a:pt x="47" y="75"/>
                    </a:lnTo>
                    <a:lnTo>
                      <a:pt x="53" y="76"/>
                    </a:lnTo>
                    <a:lnTo>
                      <a:pt x="60" y="77"/>
                    </a:lnTo>
                    <a:lnTo>
                      <a:pt x="67" y="80"/>
                    </a:lnTo>
                    <a:lnTo>
                      <a:pt x="74" y="81"/>
                    </a:lnTo>
                    <a:lnTo>
                      <a:pt x="82" y="82"/>
                    </a:lnTo>
                    <a:lnTo>
                      <a:pt x="89" y="83"/>
                    </a:lnTo>
                    <a:lnTo>
                      <a:pt x="106" y="85"/>
                    </a:lnTo>
                    <a:lnTo>
                      <a:pt x="124" y="88"/>
                    </a:lnTo>
                    <a:lnTo>
                      <a:pt x="143" y="89"/>
                    </a:lnTo>
                    <a:lnTo>
                      <a:pt x="161" y="90"/>
                    </a:lnTo>
                    <a:lnTo>
                      <a:pt x="181" y="91"/>
                    </a:lnTo>
                    <a:lnTo>
                      <a:pt x="202" y="91"/>
                    </a:lnTo>
                    <a:lnTo>
                      <a:pt x="223" y="91"/>
                    </a:lnTo>
                    <a:lnTo>
                      <a:pt x="243" y="90"/>
                    </a:lnTo>
                    <a:lnTo>
                      <a:pt x="262" y="89"/>
                    </a:lnTo>
                    <a:lnTo>
                      <a:pt x="280" y="88"/>
                    </a:lnTo>
                    <a:lnTo>
                      <a:pt x="298" y="85"/>
                    </a:lnTo>
                    <a:lnTo>
                      <a:pt x="315" y="83"/>
                    </a:lnTo>
                    <a:lnTo>
                      <a:pt x="322" y="82"/>
                    </a:lnTo>
                    <a:lnTo>
                      <a:pt x="330" y="81"/>
                    </a:lnTo>
                    <a:lnTo>
                      <a:pt x="337" y="80"/>
                    </a:lnTo>
                    <a:lnTo>
                      <a:pt x="344" y="77"/>
                    </a:lnTo>
                    <a:lnTo>
                      <a:pt x="351" y="76"/>
                    </a:lnTo>
                    <a:lnTo>
                      <a:pt x="357" y="75"/>
                    </a:lnTo>
                    <a:lnTo>
                      <a:pt x="363" y="73"/>
                    </a:lnTo>
                    <a:lnTo>
                      <a:pt x="369" y="71"/>
                    </a:lnTo>
                    <a:lnTo>
                      <a:pt x="375" y="69"/>
                    </a:lnTo>
                    <a:lnTo>
                      <a:pt x="379" y="67"/>
                    </a:lnTo>
                    <a:lnTo>
                      <a:pt x="384" y="66"/>
                    </a:lnTo>
                    <a:lnTo>
                      <a:pt x="388" y="63"/>
                    </a:lnTo>
                    <a:lnTo>
                      <a:pt x="391" y="61"/>
                    </a:lnTo>
                    <a:lnTo>
                      <a:pt x="395" y="59"/>
                    </a:lnTo>
                    <a:lnTo>
                      <a:pt x="397" y="57"/>
                    </a:lnTo>
                    <a:lnTo>
                      <a:pt x="399" y="55"/>
                    </a:lnTo>
                    <a:lnTo>
                      <a:pt x="402" y="53"/>
                    </a:lnTo>
                    <a:lnTo>
                      <a:pt x="403" y="50"/>
                    </a:lnTo>
                    <a:lnTo>
                      <a:pt x="404" y="48"/>
                    </a:lnTo>
                    <a:lnTo>
                      <a:pt x="404" y="46"/>
                    </a:lnTo>
                    <a:lnTo>
                      <a:pt x="404" y="43"/>
                    </a:lnTo>
                    <a:lnTo>
                      <a:pt x="403" y="41"/>
                    </a:lnTo>
                    <a:lnTo>
                      <a:pt x="402" y="39"/>
                    </a:lnTo>
                    <a:lnTo>
                      <a:pt x="399" y="36"/>
                    </a:lnTo>
                    <a:lnTo>
                      <a:pt x="397" y="34"/>
                    </a:lnTo>
                    <a:lnTo>
                      <a:pt x="395" y="32"/>
                    </a:lnTo>
                    <a:lnTo>
                      <a:pt x="391" y="29"/>
                    </a:lnTo>
                    <a:lnTo>
                      <a:pt x="388" y="28"/>
                    </a:lnTo>
                    <a:lnTo>
                      <a:pt x="384" y="26"/>
                    </a:lnTo>
                    <a:lnTo>
                      <a:pt x="379" y="24"/>
                    </a:lnTo>
                    <a:lnTo>
                      <a:pt x="375" y="22"/>
                    </a:lnTo>
                    <a:lnTo>
                      <a:pt x="369" y="20"/>
                    </a:lnTo>
                    <a:lnTo>
                      <a:pt x="363" y="19"/>
                    </a:lnTo>
                    <a:lnTo>
                      <a:pt x="357" y="17"/>
                    </a:lnTo>
                    <a:lnTo>
                      <a:pt x="351" y="15"/>
                    </a:lnTo>
                    <a:lnTo>
                      <a:pt x="344" y="13"/>
                    </a:lnTo>
                    <a:lnTo>
                      <a:pt x="337" y="12"/>
                    </a:lnTo>
                    <a:lnTo>
                      <a:pt x="330" y="11"/>
                    </a:lnTo>
                    <a:lnTo>
                      <a:pt x="322" y="10"/>
                    </a:lnTo>
                    <a:lnTo>
                      <a:pt x="315" y="8"/>
                    </a:lnTo>
                    <a:lnTo>
                      <a:pt x="298" y="6"/>
                    </a:lnTo>
                    <a:lnTo>
                      <a:pt x="280" y="4"/>
                    </a:lnTo>
                    <a:lnTo>
                      <a:pt x="262" y="3"/>
                    </a:lnTo>
                    <a:lnTo>
                      <a:pt x="243" y="1"/>
                    </a:lnTo>
                    <a:lnTo>
                      <a:pt x="223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9" name="Freeform 195"/>
              <p:cNvSpPr>
                <a:spLocks/>
              </p:cNvSpPr>
              <p:nvPr/>
            </p:nvSpPr>
            <p:spPr bwMode="auto">
              <a:xfrm>
                <a:off x="2397" y="2522"/>
                <a:ext cx="404" cy="91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3" y="3"/>
                  </a:cxn>
                  <a:cxn ang="0">
                    <a:pos x="106" y="6"/>
                  </a:cxn>
                  <a:cxn ang="0">
                    <a:pos x="82" y="10"/>
                  </a:cxn>
                  <a:cxn ang="0">
                    <a:pos x="67" y="12"/>
                  </a:cxn>
                  <a:cxn ang="0">
                    <a:pos x="53" y="15"/>
                  </a:cxn>
                  <a:cxn ang="0">
                    <a:pos x="41" y="19"/>
                  </a:cxn>
                  <a:cxn ang="0">
                    <a:pos x="29" y="22"/>
                  </a:cxn>
                  <a:cxn ang="0">
                    <a:pos x="20" y="26"/>
                  </a:cxn>
                  <a:cxn ang="0">
                    <a:pos x="13" y="29"/>
                  </a:cxn>
                  <a:cxn ang="0">
                    <a:pos x="7" y="34"/>
                  </a:cxn>
                  <a:cxn ang="0">
                    <a:pos x="2" y="39"/>
                  </a:cxn>
                  <a:cxn ang="0">
                    <a:pos x="0" y="43"/>
                  </a:cxn>
                  <a:cxn ang="0">
                    <a:pos x="0" y="48"/>
                  </a:cxn>
                  <a:cxn ang="0">
                    <a:pos x="2" y="53"/>
                  </a:cxn>
                  <a:cxn ang="0">
                    <a:pos x="7" y="57"/>
                  </a:cxn>
                  <a:cxn ang="0">
                    <a:pos x="13" y="61"/>
                  </a:cxn>
                  <a:cxn ang="0">
                    <a:pos x="20" y="66"/>
                  </a:cxn>
                  <a:cxn ang="0">
                    <a:pos x="29" y="69"/>
                  </a:cxn>
                  <a:cxn ang="0">
                    <a:pos x="41" y="73"/>
                  </a:cxn>
                  <a:cxn ang="0">
                    <a:pos x="53" y="76"/>
                  </a:cxn>
                  <a:cxn ang="0">
                    <a:pos x="67" y="80"/>
                  </a:cxn>
                  <a:cxn ang="0">
                    <a:pos x="82" y="82"/>
                  </a:cxn>
                  <a:cxn ang="0">
                    <a:pos x="106" y="85"/>
                  </a:cxn>
                  <a:cxn ang="0">
                    <a:pos x="143" y="89"/>
                  </a:cxn>
                  <a:cxn ang="0">
                    <a:pos x="181" y="91"/>
                  </a:cxn>
                  <a:cxn ang="0">
                    <a:pos x="223" y="91"/>
                  </a:cxn>
                  <a:cxn ang="0">
                    <a:pos x="262" y="89"/>
                  </a:cxn>
                  <a:cxn ang="0">
                    <a:pos x="298" y="85"/>
                  </a:cxn>
                  <a:cxn ang="0">
                    <a:pos x="322" y="82"/>
                  </a:cxn>
                  <a:cxn ang="0">
                    <a:pos x="337" y="80"/>
                  </a:cxn>
                  <a:cxn ang="0">
                    <a:pos x="351" y="76"/>
                  </a:cxn>
                  <a:cxn ang="0">
                    <a:pos x="363" y="73"/>
                  </a:cxn>
                  <a:cxn ang="0">
                    <a:pos x="375" y="69"/>
                  </a:cxn>
                  <a:cxn ang="0">
                    <a:pos x="384" y="66"/>
                  </a:cxn>
                  <a:cxn ang="0">
                    <a:pos x="391" y="61"/>
                  </a:cxn>
                  <a:cxn ang="0">
                    <a:pos x="397" y="57"/>
                  </a:cxn>
                  <a:cxn ang="0">
                    <a:pos x="402" y="53"/>
                  </a:cxn>
                  <a:cxn ang="0">
                    <a:pos x="404" y="48"/>
                  </a:cxn>
                  <a:cxn ang="0">
                    <a:pos x="404" y="43"/>
                  </a:cxn>
                  <a:cxn ang="0">
                    <a:pos x="402" y="39"/>
                  </a:cxn>
                  <a:cxn ang="0">
                    <a:pos x="397" y="34"/>
                  </a:cxn>
                  <a:cxn ang="0">
                    <a:pos x="391" y="29"/>
                  </a:cxn>
                  <a:cxn ang="0">
                    <a:pos x="384" y="26"/>
                  </a:cxn>
                  <a:cxn ang="0">
                    <a:pos x="375" y="22"/>
                  </a:cxn>
                  <a:cxn ang="0">
                    <a:pos x="363" y="19"/>
                  </a:cxn>
                  <a:cxn ang="0">
                    <a:pos x="351" y="15"/>
                  </a:cxn>
                  <a:cxn ang="0">
                    <a:pos x="337" y="12"/>
                  </a:cxn>
                  <a:cxn ang="0">
                    <a:pos x="322" y="10"/>
                  </a:cxn>
                  <a:cxn ang="0">
                    <a:pos x="298" y="6"/>
                  </a:cxn>
                  <a:cxn ang="0">
                    <a:pos x="262" y="3"/>
                  </a:cxn>
                  <a:cxn ang="0">
                    <a:pos x="223" y="0"/>
                  </a:cxn>
                </a:cxnLst>
                <a:rect l="0" t="0" r="r" b="b"/>
                <a:pathLst>
                  <a:path w="404" h="91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1"/>
                    </a:lnTo>
                    <a:lnTo>
                      <a:pt x="143" y="3"/>
                    </a:lnTo>
                    <a:lnTo>
                      <a:pt x="124" y="4"/>
                    </a:lnTo>
                    <a:lnTo>
                      <a:pt x="106" y="6"/>
                    </a:lnTo>
                    <a:lnTo>
                      <a:pt x="89" y="8"/>
                    </a:lnTo>
                    <a:lnTo>
                      <a:pt x="82" y="10"/>
                    </a:lnTo>
                    <a:lnTo>
                      <a:pt x="74" y="11"/>
                    </a:lnTo>
                    <a:lnTo>
                      <a:pt x="67" y="12"/>
                    </a:lnTo>
                    <a:lnTo>
                      <a:pt x="60" y="13"/>
                    </a:lnTo>
                    <a:lnTo>
                      <a:pt x="53" y="15"/>
                    </a:lnTo>
                    <a:lnTo>
                      <a:pt x="47" y="17"/>
                    </a:lnTo>
                    <a:lnTo>
                      <a:pt x="41" y="19"/>
                    </a:lnTo>
                    <a:lnTo>
                      <a:pt x="35" y="20"/>
                    </a:lnTo>
                    <a:lnTo>
                      <a:pt x="29" y="22"/>
                    </a:lnTo>
                    <a:lnTo>
                      <a:pt x="25" y="24"/>
                    </a:lnTo>
                    <a:lnTo>
                      <a:pt x="20" y="26"/>
                    </a:lnTo>
                    <a:lnTo>
                      <a:pt x="16" y="28"/>
                    </a:lnTo>
                    <a:lnTo>
                      <a:pt x="13" y="29"/>
                    </a:lnTo>
                    <a:lnTo>
                      <a:pt x="9" y="32"/>
                    </a:lnTo>
                    <a:lnTo>
                      <a:pt x="7" y="34"/>
                    </a:lnTo>
                    <a:lnTo>
                      <a:pt x="5" y="36"/>
                    </a:lnTo>
                    <a:lnTo>
                      <a:pt x="2" y="39"/>
                    </a:lnTo>
                    <a:lnTo>
                      <a:pt x="1" y="41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3"/>
                    </a:lnTo>
                    <a:lnTo>
                      <a:pt x="5" y="55"/>
                    </a:lnTo>
                    <a:lnTo>
                      <a:pt x="7" y="57"/>
                    </a:lnTo>
                    <a:lnTo>
                      <a:pt x="9" y="59"/>
                    </a:lnTo>
                    <a:lnTo>
                      <a:pt x="13" y="61"/>
                    </a:lnTo>
                    <a:lnTo>
                      <a:pt x="16" y="63"/>
                    </a:lnTo>
                    <a:lnTo>
                      <a:pt x="20" y="66"/>
                    </a:lnTo>
                    <a:lnTo>
                      <a:pt x="25" y="67"/>
                    </a:lnTo>
                    <a:lnTo>
                      <a:pt x="29" y="69"/>
                    </a:lnTo>
                    <a:lnTo>
                      <a:pt x="35" y="71"/>
                    </a:lnTo>
                    <a:lnTo>
                      <a:pt x="41" y="73"/>
                    </a:lnTo>
                    <a:lnTo>
                      <a:pt x="47" y="75"/>
                    </a:lnTo>
                    <a:lnTo>
                      <a:pt x="53" y="76"/>
                    </a:lnTo>
                    <a:lnTo>
                      <a:pt x="60" y="77"/>
                    </a:lnTo>
                    <a:lnTo>
                      <a:pt x="67" y="80"/>
                    </a:lnTo>
                    <a:lnTo>
                      <a:pt x="74" y="81"/>
                    </a:lnTo>
                    <a:lnTo>
                      <a:pt x="82" y="82"/>
                    </a:lnTo>
                    <a:lnTo>
                      <a:pt x="89" y="83"/>
                    </a:lnTo>
                    <a:lnTo>
                      <a:pt x="106" y="85"/>
                    </a:lnTo>
                    <a:lnTo>
                      <a:pt x="124" y="88"/>
                    </a:lnTo>
                    <a:lnTo>
                      <a:pt x="143" y="89"/>
                    </a:lnTo>
                    <a:lnTo>
                      <a:pt x="161" y="90"/>
                    </a:lnTo>
                    <a:lnTo>
                      <a:pt x="181" y="91"/>
                    </a:lnTo>
                    <a:lnTo>
                      <a:pt x="202" y="91"/>
                    </a:lnTo>
                    <a:lnTo>
                      <a:pt x="223" y="91"/>
                    </a:lnTo>
                    <a:lnTo>
                      <a:pt x="243" y="90"/>
                    </a:lnTo>
                    <a:lnTo>
                      <a:pt x="262" y="89"/>
                    </a:lnTo>
                    <a:lnTo>
                      <a:pt x="280" y="88"/>
                    </a:lnTo>
                    <a:lnTo>
                      <a:pt x="298" y="85"/>
                    </a:lnTo>
                    <a:lnTo>
                      <a:pt x="315" y="83"/>
                    </a:lnTo>
                    <a:lnTo>
                      <a:pt x="322" y="82"/>
                    </a:lnTo>
                    <a:lnTo>
                      <a:pt x="330" y="81"/>
                    </a:lnTo>
                    <a:lnTo>
                      <a:pt x="337" y="80"/>
                    </a:lnTo>
                    <a:lnTo>
                      <a:pt x="344" y="77"/>
                    </a:lnTo>
                    <a:lnTo>
                      <a:pt x="351" y="76"/>
                    </a:lnTo>
                    <a:lnTo>
                      <a:pt x="357" y="75"/>
                    </a:lnTo>
                    <a:lnTo>
                      <a:pt x="363" y="73"/>
                    </a:lnTo>
                    <a:lnTo>
                      <a:pt x="369" y="71"/>
                    </a:lnTo>
                    <a:lnTo>
                      <a:pt x="375" y="69"/>
                    </a:lnTo>
                    <a:lnTo>
                      <a:pt x="379" y="67"/>
                    </a:lnTo>
                    <a:lnTo>
                      <a:pt x="384" y="66"/>
                    </a:lnTo>
                    <a:lnTo>
                      <a:pt x="388" y="63"/>
                    </a:lnTo>
                    <a:lnTo>
                      <a:pt x="391" y="61"/>
                    </a:lnTo>
                    <a:lnTo>
                      <a:pt x="395" y="59"/>
                    </a:lnTo>
                    <a:lnTo>
                      <a:pt x="397" y="57"/>
                    </a:lnTo>
                    <a:lnTo>
                      <a:pt x="399" y="55"/>
                    </a:lnTo>
                    <a:lnTo>
                      <a:pt x="402" y="53"/>
                    </a:lnTo>
                    <a:lnTo>
                      <a:pt x="403" y="50"/>
                    </a:lnTo>
                    <a:lnTo>
                      <a:pt x="404" y="48"/>
                    </a:lnTo>
                    <a:lnTo>
                      <a:pt x="404" y="46"/>
                    </a:lnTo>
                    <a:lnTo>
                      <a:pt x="404" y="43"/>
                    </a:lnTo>
                    <a:lnTo>
                      <a:pt x="403" y="41"/>
                    </a:lnTo>
                    <a:lnTo>
                      <a:pt x="402" y="39"/>
                    </a:lnTo>
                    <a:lnTo>
                      <a:pt x="399" y="36"/>
                    </a:lnTo>
                    <a:lnTo>
                      <a:pt x="397" y="34"/>
                    </a:lnTo>
                    <a:lnTo>
                      <a:pt x="395" y="32"/>
                    </a:lnTo>
                    <a:lnTo>
                      <a:pt x="391" y="29"/>
                    </a:lnTo>
                    <a:lnTo>
                      <a:pt x="388" y="28"/>
                    </a:lnTo>
                    <a:lnTo>
                      <a:pt x="384" y="26"/>
                    </a:lnTo>
                    <a:lnTo>
                      <a:pt x="379" y="24"/>
                    </a:lnTo>
                    <a:lnTo>
                      <a:pt x="375" y="22"/>
                    </a:lnTo>
                    <a:lnTo>
                      <a:pt x="369" y="20"/>
                    </a:lnTo>
                    <a:lnTo>
                      <a:pt x="363" y="19"/>
                    </a:lnTo>
                    <a:lnTo>
                      <a:pt x="357" y="17"/>
                    </a:lnTo>
                    <a:lnTo>
                      <a:pt x="351" y="15"/>
                    </a:lnTo>
                    <a:lnTo>
                      <a:pt x="344" y="13"/>
                    </a:lnTo>
                    <a:lnTo>
                      <a:pt x="337" y="12"/>
                    </a:lnTo>
                    <a:lnTo>
                      <a:pt x="330" y="11"/>
                    </a:lnTo>
                    <a:lnTo>
                      <a:pt x="322" y="10"/>
                    </a:lnTo>
                    <a:lnTo>
                      <a:pt x="315" y="8"/>
                    </a:lnTo>
                    <a:lnTo>
                      <a:pt x="298" y="6"/>
                    </a:lnTo>
                    <a:lnTo>
                      <a:pt x="280" y="4"/>
                    </a:lnTo>
                    <a:lnTo>
                      <a:pt x="262" y="3"/>
                    </a:lnTo>
                    <a:lnTo>
                      <a:pt x="243" y="1"/>
                    </a:lnTo>
                    <a:lnTo>
                      <a:pt x="223" y="0"/>
                    </a:lnTo>
                    <a:lnTo>
                      <a:pt x="20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0" name="Line 196"/>
              <p:cNvSpPr>
                <a:spLocks noChangeShapeType="1"/>
              </p:cNvSpPr>
              <p:nvPr/>
            </p:nvSpPr>
            <p:spPr bwMode="auto">
              <a:xfrm flipV="1">
                <a:off x="2495" y="2542"/>
                <a:ext cx="7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1" name="Line 197"/>
              <p:cNvSpPr>
                <a:spLocks noChangeShapeType="1"/>
              </p:cNvSpPr>
              <p:nvPr/>
            </p:nvSpPr>
            <p:spPr bwMode="auto">
              <a:xfrm>
                <a:off x="2632" y="2595"/>
                <a:ext cx="63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2" name="Line 198"/>
              <p:cNvSpPr>
                <a:spLocks noChangeShapeType="1"/>
              </p:cNvSpPr>
              <p:nvPr/>
            </p:nvSpPr>
            <p:spPr bwMode="auto">
              <a:xfrm>
                <a:off x="2561" y="2543"/>
                <a:ext cx="74" cy="52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3" name="Line 199"/>
              <p:cNvSpPr>
                <a:spLocks noChangeShapeType="1"/>
              </p:cNvSpPr>
              <p:nvPr/>
            </p:nvSpPr>
            <p:spPr bwMode="auto">
              <a:xfrm>
                <a:off x="2495" y="2593"/>
                <a:ext cx="71" cy="2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4" name="Line 200"/>
              <p:cNvSpPr>
                <a:spLocks noChangeShapeType="1"/>
              </p:cNvSpPr>
              <p:nvPr/>
            </p:nvSpPr>
            <p:spPr bwMode="auto">
              <a:xfrm>
                <a:off x="2632" y="2542"/>
                <a:ext cx="63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5" name="Line 201"/>
              <p:cNvSpPr>
                <a:spLocks noChangeShapeType="1"/>
              </p:cNvSpPr>
              <p:nvPr/>
            </p:nvSpPr>
            <p:spPr bwMode="auto">
              <a:xfrm flipV="1">
                <a:off x="2561" y="2542"/>
                <a:ext cx="74" cy="5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6" name="Line 202"/>
              <p:cNvSpPr>
                <a:spLocks noChangeShapeType="1"/>
              </p:cNvSpPr>
              <p:nvPr/>
            </p:nvSpPr>
            <p:spPr bwMode="auto">
              <a:xfrm>
                <a:off x="1573" y="2188"/>
                <a:ext cx="1" cy="54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7" name="Line 203"/>
              <p:cNvSpPr>
                <a:spLocks noChangeShapeType="1"/>
              </p:cNvSpPr>
              <p:nvPr/>
            </p:nvSpPr>
            <p:spPr bwMode="auto">
              <a:xfrm>
                <a:off x="1428" y="2188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8" name="Line 204"/>
              <p:cNvSpPr>
                <a:spLocks noChangeShapeType="1"/>
              </p:cNvSpPr>
              <p:nvPr/>
            </p:nvSpPr>
            <p:spPr bwMode="auto">
              <a:xfrm>
                <a:off x="1428" y="2509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9" name="Line 205"/>
              <p:cNvSpPr>
                <a:spLocks noChangeShapeType="1"/>
              </p:cNvSpPr>
              <p:nvPr/>
            </p:nvSpPr>
            <p:spPr bwMode="auto">
              <a:xfrm>
                <a:off x="1428" y="2732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0" name="Line 206"/>
              <p:cNvSpPr>
                <a:spLocks noChangeShapeType="1"/>
              </p:cNvSpPr>
              <p:nvPr/>
            </p:nvSpPr>
            <p:spPr bwMode="auto">
              <a:xfrm>
                <a:off x="1573" y="2475"/>
                <a:ext cx="11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1" name="Line 207"/>
              <p:cNvSpPr>
                <a:spLocks noChangeShapeType="1"/>
              </p:cNvSpPr>
              <p:nvPr/>
            </p:nvSpPr>
            <p:spPr bwMode="auto">
              <a:xfrm>
                <a:off x="2018" y="2487"/>
                <a:ext cx="11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2" name="Line 208"/>
              <p:cNvSpPr>
                <a:spLocks noChangeShapeType="1"/>
              </p:cNvSpPr>
              <p:nvPr/>
            </p:nvSpPr>
            <p:spPr bwMode="auto">
              <a:xfrm>
                <a:off x="2135" y="2245"/>
                <a:ext cx="1" cy="49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3" name="Line 209"/>
              <p:cNvSpPr>
                <a:spLocks noChangeShapeType="1"/>
              </p:cNvSpPr>
              <p:nvPr/>
            </p:nvSpPr>
            <p:spPr bwMode="auto">
              <a:xfrm>
                <a:off x="1989" y="2245"/>
                <a:ext cx="1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4" name="Line 210"/>
              <p:cNvSpPr>
                <a:spLocks noChangeShapeType="1"/>
              </p:cNvSpPr>
              <p:nvPr/>
            </p:nvSpPr>
            <p:spPr bwMode="auto">
              <a:xfrm>
                <a:off x="1989" y="2735"/>
                <a:ext cx="1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5" name="Freeform 211"/>
              <p:cNvSpPr>
                <a:spLocks/>
              </p:cNvSpPr>
              <p:nvPr/>
            </p:nvSpPr>
            <p:spPr bwMode="auto">
              <a:xfrm>
                <a:off x="1176" y="2396"/>
                <a:ext cx="249" cy="208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2"/>
                  </a:cxn>
                  <a:cxn ang="0">
                    <a:pos x="79" y="11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5"/>
                  </a:cxn>
                  <a:cxn ang="0">
                    <a:pos x="111" y="4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2"/>
                  </a:cxn>
                  <a:cxn ang="0">
                    <a:pos x="222" y="39"/>
                  </a:cxn>
                  <a:cxn ang="0">
                    <a:pos x="226" y="50"/>
                  </a:cxn>
                  <a:cxn ang="0">
                    <a:pos x="240" y="115"/>
                  </a:cxn>
                  <a:cxn ang="0">
                    <a:pos x="247" y="143"/>
                  </a:cxn>
                  <a:cxn ang="0">
                    <a:pos x="247" y="146"/>
                  </a:cxn>
                  <a:cxn ang="0">
                    <a:pos x="248" y="150"/>
                  </a:cxn>
                  <a:cxn ang="0">
                    <a:pos x="248" y="159"/>
                  </a:cxn>
                  <a:cxn ang="0">
                    <a:pos x="244" y="169"/>
                  </a:cxn>
                  <a:cxn ang="0">
                    <a:pos x="0" y="162"/>
                  </a:cxn>
                  <a:cxn ang="0">
                    <a:pos x="25" y="149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5"/>
                  </a:cxn>
                  <a:cxn ang="0">
                    <a:pos x="32" y="24"/>
                  </a:cxn>
                  <a:cxn ang="0">
                    <a:pos x="37" y="22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8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2"/>
                    </a:lnTo>
                    <a:lnTo>
                      <a:pt x="75" y="12"/>
                    </a:lnTo>
                    <a:lnTo>
                      <a:pt x="76" y="12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0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5"/>
                    </a:lnTo>
                    <a:lnTo>
                      <a:pt x="107" y="5"/>
                    </a:lnTo>
                    <a:lnTo>
                      <a:pt x="111" y="4"/>
                    </a:lnTo>
                    <a:lnTo>
                      <a:pt x="116" y="4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4"/>
                    </a:lnTo>
                    <a:lnTo>
                      <a:pt x="208" y="28"/>
                    </a:lnTo>
                    <a:lnTo>
                      <a:pt x="208" y="28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2"/>
                    </a:lnTo>
                    <a:lnTo>
                      <a:pt x="220" y="36"/>
                    </a:lnTo>
                    <a:lnTo>
                      <a:pt x="222" y="39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7"/>
                    </a:lnTo>
                    <a:lnTo>
                      <a:pt x="240" y="115"/>
                    </a:lnTo>
                    <a:lnTo>
                      <a:pt x="208" y="132"/>
                    </a:lnTo>
                    <a:lnTo>
                      <a:pt x="247" y="143"/>
                    </a:lnTo>
                    <a:lnTo>
                      <a:pt x="247" y="143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0"/>
                    </a:lnTo>
                    <a:lnTo>
                      <a:pt x="249" y="154"/>
                    </a:lnTo>
                    <a:lnTo>
                      <a:pt x="248" y="159"/>
                    </a:lnTo>
                    <a:lnTo>
                      <a:pt x="247" y="163"/>
                    </a:lnTo>
                    <a:lnTo>
                      <a:pt x="244" y="169"/>
                    </a:lnTo>
                    <a:lnTo>
                      <a:pt x="144" y="208"/>
                    </a:lnTo>
                    <a:lnTo>
                      <a:pt x="0" y="162"/>
                    </a:lnTo>
                    <a:lnTo>
                      <a:pt x="3" y="157"/>
                    </a:lnTo>
                    <a:lnTo>
                      <a:pt x="25" y="14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2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6" name="Freeform 212"/>
              <p:cNvSpPr>
                <a:spLocks/>
              </p:cNvSpPr>
              <p:nvPr/>
            </p:nvSpPr>
            <p:spPr bwMode="auto">
              <a:xfrm>
                <a:off x="1263" y="2411"/>
                <a:ext cx="79" cy="91"/>
              </a:xfrm>
              <a:custGeom>
                <a:avLst/>
                <a:gdLst/>
                <a:ahLst/>
                <a:cxnLst>
                  <a:cxn ang="0">
                    <a:pos x="78" y="3"/>
                  </a:cxn>
                  <a:cxn ang="0">
                    <a:pos x="78" y="3"/>
                  </a:cxn>
                  <a:cxn ang="0">
                    <a:pos x="77" y="3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0"/>
                  </a:cxn>
                  <a:cxn ang="0">
                    <a:pos x="4" y="13"/>
                  </a:cxn>
                  <a:cxn ang="0">
                    <a:pos x="3" y="17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59"/>
                  </a:cxn>
                  <a:cxn ang="0">
                    <a:pos x="2" y="73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7"/>
                  </a:cxn>
                  <a:cxn ang="0">
                    <a:pos x="11" y="87"/>
                  </a:cxn>
                  <a:cxn ang="0">
                    <a:pos x="15" y="87"/>
                  </a:cxn>
                  <a:cxn ang="0">
                    <a:pos x="18" y="87"/>
                  </a:cxn>
                  <a:cxn ang="0">
                    <a:pos x="22" y="87"/>
                  </a:cxn>
                  <a:cxn ang="0">
                    <a:pos x="27" y="87"/>
                  </a:cxn>
                  <a:cxn ang="0">
                    <a:pos x="32" y="86"/>
                  </a:cxn>
                  <a:cxn ang="0">
                    <a:pos x="38" y="87"/>
                  </a:cxn>
                  <a:cxn ang="0">
                    <a:pos x="44" y="87"/>
                  </a:cxn>
                  <a:cxn ang="0">
                    <a:pos x="50" y="87"/>
                  </a:cxn>
                  <a:cxn ang="0">
                    <a:pos x="57" y="87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7"/>
                  </a:cxn>
                  <a:cxn ang="0">
                    <a:pos x="78" y="80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8"/>
                  </a:cxn>
                  <a:cxn ang="0">
                    <a:pos x="77" y="15"/>
                  </a:cxn>
                  <a:cxn ang="0">
                    <a:pos x="78" y="3"/>
                  </a:cxn>
                </a:cxnLst>
                <a:rect l="0" t="0" r="r" b="b"/>
                <a:pathLst>
                  <a:path w="79" h="91">
                    <a:moveTo>
                      <a:pt x="78" y="3"/>
                    </a:moveTo>
                    <a:lnTo>
                      <a:pt x="78" y="3"/>
                    </a:lnTo>
                    <a:lnTo>
                      <a:pt x="77" y="3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0"/>
                    </a:lnTo>
                    <a:lnTo>
                      <a:pt x="4" y="13"/>
                    </a:lnTo>
                    <a:lnTo>
                      <a:pt x="3" y="17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59"/>
                    </a:lnTo>
                    <a:lnTo>
                      <a:pt x="2" y="73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7"/>
                    </a:lnTo>
                    <a:lnTo>
                      <a:pt x="11" y="87"/>
                    </a:lnTo>
                    <a:lnTo>
                      <a:pt x="15" y="87"/>
                    </a:lnTo>
                    <a:lnTo>
                      <a:pt x="18" y="87"/>
                    </a:lnTo>
                    <a:lnTo>
                      <a:pt x="22" y="87"/>
                    </a:lnTo>
                    <a:lnTo>
                      <a:pt x="27" y="87"/>
                    </a:lnTo>
                    <a:lnTo>
                      <a:pt x="32" y="86"/>
                    </a:lnTo>
                    <a:lnTo>
                      <a:pt x="38" y="87"/>
                    </a:lnTo>
                    <a:lnTo>
                      <a:pt x="44" y="87"/>
                    </a:lnTo>
                    <a:lnTo>
                      <a:pt x="50" y="87"/>
                    </a:lnTo>
                    <a:lnTo>
                      <a:pt x="57" y="87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7"/>
                    </a:lnTo>
                    <a:lnTo>
                      <a:pt x="78" y="80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8"/>
                    </a:lnTo>
                    <a:lnTo>
                      <a:pt x="77" y="15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7" name="Freeform 213"/>
              <p:cNvSpPr>
                <a:spLocks/>
              </p:cNvSpPr>
              <p:nvPr/>
            </p:nvSpPr>
            <p:spPr bwMode="auto">
              <a:xfrm>
                <a:off x="1271" y="2435"/>
                <a:ext cx="132" cy="90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0" y="80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9"/>
                  </a:cxn>
                  <a:cxn ang="0">
                    <a:pos x="91" y="88"/>
                  </a:cxn>
                  <a:cxn ang="0">
                    <a:pos x="94" y="86"/>
                  </a:cxn>
                  <a:cxn ang="0">
                    <a:pos x="98" y="83"/>
                  </a:cxn>
                  <a:cxn ang="0">
                    <a:pos x="103" y="80"/>
                  </a:cxn>
                  <a:cxn ang="0">
                    <a:pos x="107" y="76"/>
                  </a:cxn>
                  <a:cxn ang="0">
                    <a:pos x="112" y="72"/>
                  </a:cxn>
                  <a:cxn ang="0">
                    <a:pos x="117" y="67"/>
                  </a:cxn>
                  <a:cxn ang="0">
                    <a:pos x="121" y="61"/>
                  </a:cxn>
                  <a:cxn ang="0">
                    <a:pos x="125" y="55"/>
                  </a:cxn>
                  <a:cxn ang="0">
                    <a:pos x="128" y="48"/>
                  </a:cxn>
                  <a:cxn ang="0">
                    <a:pos x="131" y="40"/>
                  </a:cxn>
                  <a:cxn ang="0">
                    <a:pos x="132" y="32"/>
                  </a:cxn>
                  <a:cxn ang="0">
                    <a:pos x="132" y="24"/>
                  </a:cxn>
                  <a:cxn ang="0">
                    <a:pos x="129" y="14"/>
                  </a:cxn>
                  <a:cxn ang="0">
                    <a:pos x="129" y="13"/>
                  </a:cxn>
                  <a:cxn ang="0">
                    <a:pos x="128" y="12"/>
                  </a:cxn>
                  <a:cxn ang="0">
                    <a:pos x="127" y="10"/>
                  </a:cxn>
                  <a:cxn ang="0">
                    <a:pos x="126" y="7"/>
                  </a:cxn>
                  <a:cxn ang="0">
                    <a:pos x="124" y="5"/>
                  </a:cxn>
                  <a:cxn ang="0">
                    <a:pos x="120" y="3"/>
                  </a:cxn>
                  <a:cxn ang="0">
                    <a:pos x="117" y="2"/>
                  </a:cxn>
                  <a:cxn ang="0">
                    <a:pos x="113" y="0"/>
                  </a:cxn>
                  <a:cxn ang="0">
                    <a:pos x="113" y="3"/>
                  </a:cxn>
                  <a:cxn ang="0">
                    <a:pos x="114" y="6"/>
                  </a:cxn>
                  <a:cxn ang="0">
                    <a:pos x="117" y="12"/>
                  </a:cxn>
                  <a:cxn ang="0">
                    <a:pos x="118" y="20"/>
                  </a:cxn>
                  <a:cxn ang="0">
                    <a:pos x="118" y="30"/>
                  </a:cxn>
                  <a:cxn ang="0">
                    <a:pos x="117" y="40"/>
                  </a:cxn>
                  <a:cxn ang="0">
                    <a:pos x="114" y="52"/>
                  </a:cxn>
                  <a:cxn ang="0">
                    <a:pos x="108" y="65"/>
                  </a:cxn>
                  <a:cxn ang="0">
                    <a:pos x="108" y="65"/>
                  </a:cxn>
                  <a:cxn ang="0">
                    <a:pos x="108" y="65"/>
                  </a:cxn>
                  <a:cxn ang="0">
                    <a:pos x="107" y="66"/>
                  </a:cxn>
                  <a:cxn ang="0">
                    <a:pos x="106" y="67"/>
                  </a:cxn>
                  <a:cxn ang="0">
                    <a:pos x="105" y="67"/>
                  </a:cxn>
                  <a:cxn ang="0">
                    <a:pos x="103" y="68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2"/>
                  </a:cxn>
                  <a:cxn ang="0">
                    <a:pos x="92" y="73"/>
                  </a:cxn>
                  <a:cxn ang="0">
                    <a:pos x="90" y="73"/>
                  </a:cxn>
                  <a:cxn ang="0">
                    <a:pos x="85" y="74"/>
                  </a:cxn>
                  <a:cxn ang="0">
                    <a:pos x="82" y="74"/>
                  </a:cxn>
                  <a:cxn ang="0">
                    <a:pos x="78" y="74"/>
                  </a:cxn>
                  <a:cxn ang="0">
                    <a:pos x="73" y="73"/>
                  </a:cxn>
                  <a:cxn ang="0">
                    <a:pos x="69" y="73"/>
                  </a:cxn>
                  <a:cxn ang="0">
                    <a:pos x="69" y="84"/>
                  </a:cxn>
                  <a:cxn ang="0">
                    <a:pos x="3" y="77"/>
                  </a:cxn>
                  <a:cxn ang="0">
                    <a:pos x="1" y="68"/>
                  </a:cxn>
                </a:cxnLst>
                <a:rect l="0" t="0" r="r" b="b"/>
                <a:pathLst>
                  <a:path w="132" h="90">
                    <a:moveTo>
                      <a:pt x="1" y="68"/>
                    </a:moveTo>
                    <a:lnTo>
                      <a:pt x="0" y="8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9"/>
                    </a:lnTo>
                    <a:lnTo>
                      <a:pt x="91" y="88"/>
                    </a:lnTo>
                    <a:lnTo>
                      <a:pt x="94" y="86"/>
                    </a:lnTo>
                    <a:lnTo>
                      <a:pt x="98" y="83"/>
                    </a:lnTo>
                    <a:lnTo>
                      <a:pt x="103" y="80"/>
                    </a:lnTo>
                    <a:lnTo>
                      <a:pt x="107" y="76"/>
                    </a:lnTo>
                    <a:lnTo>
                      <a:pt x="112" y="72"/>
                    </a:lnTo>
                    <a:lnTo>
                      <a:pt x="117" y="67"/>
                    </a:lnTo>
                    <a:lnTo>
                      <a:pt x="121" y="61"/>
                    </a:lnTo>
                    <a:lnTo>
                      <a:pt x="125" y="55"/>
                    </a:lnTo>
                    <a:lnTo>
                      <a:pt x="128" y="48"/>
                    </a:lnTo>
                    <a:lnTo>
                      <a:pt x="131" y="40"/>
                    </a:lnTo>
                    <a:lnTo>
                      <a:pt x="132" y="32"/>
                    </a:lnTo>
                    <a:lnTo>
                      <a:pt x="132" y="24"/>
                    </a:lnTo>
                    <a:lnTo>
                      <a:pt x="129" y="14"/>
                    </a:lnTo>
                    <a:lnTo>
                      <a:pt x="129" y="13"/>
                    </a:lnTo>
                    <a:lnTo>
                      <a:pt x="128" y="12"/>
                    </a:lnTo>
                    <a:lnTo>
                      <a:pt x="127" y="10"/>
                    </a:lnTo>
                    <a:lnTo>
                      <a:pt x="126" y="7"/>
                    </a:lnTo>
                    <a:lnTo>
                      <a:pt x="124" y="5"/>
                    </a:lnTo>
                    <a:lnTo>
                      <a:pt x="120" y="3"/>
                    </a:lnTo>
                    <a:lnTo>
                      <a:pt x="117" y="2"/>
                    </a:lnTo>
                    <a:lnTo>
                      <a:pt x="113" y="0"/>
                    </a:lnTo>
                    <a:lnTo>
                      <a:pt x="113" y="3"/>
                    </a:lnTo>
                    <a:lnTo>
                      <a:pt x="114" y="6"/>
                    </a:lnTo>
                    <a:lnTo>
                      <a:pt x="117" y="12"/>
                    </a:lnTo>
                    <a:lnTo>
                      <a:pt x="118" y="20"/>
                    </a:lnTo>
                    <a:lnTo>
                      <a:pt x="118" y="30"/>
                    </a:lnTo>
                    <a:lnTo>
                      <a:pt x="117" y="40"/>
                    </a:lnTo>
                    <a:lnTo>
                      <a:pt x="114" y="52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7" y="66"/>
                    </a:lnTo>
                    <a:lnTo>
                      <a:pt x="106" y="67"/>
                    </a:lnTo>
                    <a:lnTo>
                      <a:pt x="105" y="67"/>
                    </a:lnTo>
                    <a:lnTo>
                      <a:pt x="103" y="68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2"/>
                    </a:lnTo>
                    <a:lnTo>
                      <a:pt x="92" y="73"/>
                    </a:lnTo>
                    <a:lnTo>
                      <a:pt x="90" y="73"/>
                    </a:lnTo>
                    <a:lnTo>
                      <a:pt x="85" y="74"/>
                    </a:lnTo>
                    <a:lnTo>
                      <a:pt x="82" y="74"/>
                    </a:lnTo>
                    <a:lnTo>
                      <a:pt x="78" y="74"/>
                    </a:lnTo>
                    <a:lnTo>
                      <a:pt x="73" y="73"/>
                    </a:lnTo>
                    <a:lnTo>
                      <a:pt x="69" y="73"/>
                    </a:lnTo>
                    <a:lnTo>
                      <a:pt x="69" y="84"/>
                    </a:lnTo>
                    <a:lnTo>
                      <a:pt x="3" y="77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8" name="Freeform 214"/>
              <p:cNvSpPr>
                <a:spLocks/>
              </p:cNvSpPr>
              <p:nvPr/>
            </p:nvSpPr>
            <p:spPr bwMode="auto">
              <a:xfrm>
                <a:off x="1255" y="2524"/>
                <a:ext cx="96" cy="32"/>
              </a:xfrm>
              <a:custGeom>
                <a:avLst/>
                <a:gdLst/>
                <a:ahLst/>
                <a:cxnLst>
                  <a:cxn ang="0">
                    <a:pos x="96" y="12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93" y="32"/>
                  </a:cxn>
                  <a:cxn ang="0">
                    <a:pos x="96" y="12"/>
                  </a:cxn>
                </a:cxnLst>
                <a:rect l="0" t="0" r="r" b="b"/>
                <a:pathLst>
                  <a:path w="96" h="32">
                    <a:moveTo>
                      <a:pt x="96" y="12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93" y="32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9" name="Freeform 215"/>
              <p:cNvSpPr>
                <a:spLocks/>
              </p:cNvSpPr>
              <p:nvPr/>
            </p:nvSpPr>
            <p:spPr bwMode="auto">
              <a:xfrm>
                <a:off x="1302" y="2535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0" name="Freeform 216"/>
              <p:cNvSpPr>
                <a:spLocks/>
              </p:cNvSpPr>
              <p:nvPr/>
            </p:nvSpPr>
            <p:spPr bwMode="auto">
              <a:xfrm>
                <a:off x="1260" y="2528"/>
                <a:ext cx="28" cy="10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27" y="10"/>
                  </a:cxn>
                  <a:cxn ang="0">
                    <a:pos x="28" y="4"/>
                  </a:cxn>
                </a:cxnLst>
                <a:rect l="0" t="0" r="r" b="b"/>
                <a:pathLst>
                  <a:path w="28" h="10">
                    <a:moveTo>
                      <a:pt x="28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7" y="10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1" name="Freeform 217"/>
              <p:cNvSpPr>
                <a:spLocks/>
              </p:cNvSpPr>
              <p:nvPr/>
            </p:nvSpPr>
            <p:spPr bwMode="auto">
              <a:xfrm>
                <a:off x="1192" y="2537"/>
                <a:ext cx="162" cy="55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2" y="16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9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2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9"/>
                  </a:cxn>
                  <a:cxn ang="0">
                    <a:pos x="159" y="30"/>
                  </a:cxn>
                  <a:cxn ang="0">
                    <a:pos x="158" y="32"/>
                  </a:cxn>
                  <a:cxn ang="0">
                    <a:pos x="157" y="33"/>
                  </a:cxn>
                  <a:cxn ang="0">
                    <a:pos x="155" y="35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50"/>
                  </a:cxn>
                  <a:cxn ang="0">
                    <a:pos x="131" y="51"/>
                  </a:cxn>
                  <a:cxn ang="0">
                    <a:pos x="128" y="53"/>
                  </a:cxn>
                  <a:cxn ang="0">
                    <a:pos x="126" y="55"/>
                  </a:cxn>
                  <a:cxn ang="0">
                    <a:pos x="0" y="16"/>
                  </a:cxn>
                </a:cxnLst>
                <a:rect l="0" t="0" r="r" b="b"/>
                <a:pathLst>
                  <a:path w="162" h="55">
                    <a:moveTo>
                      <a:pt x="0" y="16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9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2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9"/>
                    </a:lnTo>
                    <a:lnTo>
                      <a:pt x="159" y="30"/>
                    </a:lnTo>
                    <a:lnTo>
                      <a:pt x="158" y="32"/>
                    </a:lnTo>
                    <a:lnTo>
                      <a:pt x="157" y="33"/>
                    </a:lnTo>
                    <a:lnTo>
                      <a:pt x="155" y="35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50"/>
                    </a:lnTo>
                    <a:lnTo>
                      <a:pt x="131" y="51"/>
                    </a:lnTo>
                    <a:lnTo>
                      <a:pt x="128" y="53"/>
                    </a:lnTo>
                    <a:lnTo>
                      <a:pt x="126" y="5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2" name="Freeform 218"/>
              <p:cNvSpPr>
                <a:spLocks/>
              </p:cNvSpPr>
              <p:nvPr/>
            </p:nvSpPr>
            <p:spPr bwMode="auto">
              <a:xfrm>
                <a:off x="1354" y="2531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3" name="Freeform 219"/>
              <p:cNvSpPr>
                <a:spLocks/>
              </p:cNvSpPr>
              <p:nvPr/>
            </p:nvSpPr>
            <p:spPr bwMode="auto">
              <a:xfrm>
                <a:off x="1203" y="2421"/>
                <a:ext cx="32" cy="12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32" y="3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29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6" y="3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0" y="123"/>
                  </a:cxn>
                  <a:cxn ang="0">
                    <a:pos x="1" y="123"/>
                  </a:cxn>
                  <a:cxn ang="0">
                    <a:pos x="1" y="123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5" y="123"/>
                  </a:cxn>
                  <a:cxn ang="0">
                    <a:pos x="7" y="122"/>
                  </a:cxn>
                  <a:cxn ang="0">
                    <a:pos x="8" y="122"/>
                  </a:cxn>
                  <a:cxn ang="0">
                    <a:pos x="11" y="122"/>
                  </a:cxn>
                  <a:cxn ang="0">
                    <a:pos x="13" y="121"/>
                  </a:cxn>
                  <a:cxn ang="0">
                    <a:pos x="15" y="120"/>
                  </a:cxn>
                  <a:cxn ang="0">
                    <a:pos x="18" y="120"/>
                  </a:cxn>
                  <a:cxn ang="0">
                    <a:pos x="21" y="118"/>
                  </a:cxn>
                  <a:cxn ang="0">
                    <a:pos x="24" y="116"/>
                  </a:cxn>
                  <a:cxn ang="0">
                    <a:pos x="26" y="115"/>
                  </a:cxn>
                  <a:cxn ang="0">
                    <a:pos x="29" y="114"/>
                  </a:cxn>
                  <a:cxn ang="0">
                    <a:pos x="32" y="111"/>
                  </a:cxn>
                  <a:cxn ang="0">
                    <a:pos x="32" y="3"/>
                  </a:cxn>
                </a:cxnLst>
                <a:rect l="0" t="0" r="r" b="b"/>
                <a:pathLst>
                  <a:path w="32" h="123">
                    <a:moveTo>
                      <a:pt x="32" y="3"/>
                    </a:moveTo>
                    <a:lnTo>
                      <a:pt x="32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1" y="123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5" y="123"/>
                    </a:lnTo>
                    <a:lnTo>
                      <a:pt x="7" y="122"/>
                    </a:lnTo>
                    <a:lnTo>
                      <a:pt x="8" y="122"/>
                    </a:lnTo>
                    <a:lnTo>
                      <a:pt x="11" y="122"/>
                    </a:lnTo>
                    <a:lnTo>
                      <a:pt x="13" y="121"/>
                    </a:lnTo>
                    <a:lnTo>
                      <a:pt x="15" y="120"/>
                    </a:lnTo>
                    <a:lnTo>
                      <a:pt x="18" y="120"/>
                    </a:lnTo>
                    <a:lnTo>
                      <a:pt x="21" y="118"/>
                    </a:lnTo>
                    <a:lnTo>
                      <a:pt x="24" y="116"/>
                    </a:lnTo>
                    <a:lnTo>
                      <a:pt x="26" y="115"/>
                    </a:lnTo>
                    <a:lnTo>
                      <a:pt x="29" y="114"/>
                    </a:lnTo>
                    <a:lnTo>
                      <a:pt x="32" y="111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4" name="Freeform 220"/>
              <p:cNvSpPr>
                <a:spLocks/>
              </p:cNvSpPr>
              <p:nvPr/>
            </p:nvSpPr>
            <p:spPr bwMode="auto">
              <a:xfrm>
                <a:off x="1204" y="2423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1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4" y="102"/>
                  </a:cxn>
                  <a:cxn ang="0">
                    <a:pos x="6" y="102"/>
                  </a:cxn>
                  <a:cxn ang="0">
                    <a:pos x="7" y="102"/>
                  </a:cxn>
                  <a:cxn ang="0">
                    <a:pos x="10" y="101"/>
                  </a:cxn>
                  <a:cxn ang="0">
                    <a:pos x="11" y="101"/>
                  </a:cxn>
                  <a:cxn ang="0">
                    <a:pos x="13" y="100"/>
                  </a:cxn>
                  <a:cxn ang="0">
                    <a:pos x="16" y="99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6"/>
                  </a:cxn>
                  <a:cxn ang="0">
                    <a:pos x="25" y="94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4" y="102"/>
                    </a:lnTo>
                    <a:lnTo>
                      <a:pt x="6" y="102"/>
                    </a:lnTo>
                    <a:lnTo>
                      <a:pt x="7" y="102"/>
                    </a:lnTo>
                    <a:lnTo>
                      <a:pt x="10" y="101"/>
                    </a:lnTo>
                    <a:lnTo>
                      <a:pt x="11" y="101"/>
                    </a:lnTo>
                    <a:lnTo>
                      <a:pt x="13" y="100"/>
                    </a:lnTo>
                    <a:lnTo>
                      <a:pt x="16" y="99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6"/>
                    </a:lnTo>
                    <a:lnTo>
                      <a:pt x="25" y="94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5" name="Freeform 221"/>
              <p:cNvSpPr>
                <a:spLocks/>
              </p:cNvSpPr>
              <p:nvPr/>
            </p:nvSpPr>
            <p:spPr bwMode="auto">
              <a:xfrm>
                <a:off x="1206" y="2424"/>
                <a:ext cx="22" cy="84"/>
              </a:xfrm>
              <a:custGeom>
                <a:avLst/>
                <a:gdLst/>
                <a:ahLst/>
                <a:cxnLst>
                  <a:cxn ang="0">
                    <a:pos x="22" y="1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3"/>
                  </a:cxn>
                  <a:cxn ang="0">
                    <a:pos x="5" y="83"/>
                  </a:cxn>
                  <a:cxn ang="0">
                    <a:pos x="7" y="83"/>
                  </a:cxn>
                  <a:cxn ang="0">
                    <a:pos x="9" y="81"/>
                  </a:cxn>
                  <a:cxn ang="0">
                    <a:pos x="10" y="81"/>
                  </a:cxn>
                  <a:cxn ang="0">
                    <a:pos x="12" y="80"/>
                  </a:cxn>
                  <a:cxn ang="0">
                    <a:pos x="14" y="80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1"/>
                  </a:cxn>
                </a:cxnLst>
                <a:rect l="0" t="0" r="r" b="b"/>
                <a:pathLst>
                  <a:path w="22" h="84">
                    <a:moveTo>
                      <a:pt x="22" y="1"/>
                    </a:moveTo>
                    <a:lnTo>
                      <a:pt x="22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3"/>
                    </a:lnTo>
                    <a:lnTo>
                      <a:pt x="5" y="83"/>
                    </a:lnTo>
                    <a:lnTo>
                      <a:pt x="7" y="83"/>
                    </a:lnTo>
                    <a:lnTo>
                      <a:pt x="9" y="81"/>
                    </a:lnTo>
                    <a:lnTo>
                      <a:pt x="10" y="81"/>
                    </a:lnTo>
                    <a:lnTo>
                      <a:pt x="12" y="80"/>
                    </a:lnTo>
                    <a:lnTo>
                      <a:pt x="14" y="80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6" name="Freeform 222"/>
              <p:cNvSpPr>
                <a:spLocks/>
              </p:cNvSpPr>
              <p:nvPr/>
            </p:nvSpPr>
            <p:spPr bwMode="auto">
              <a:xfrm>
                <a:off x="1207" y="2424"/>
                <a:ext cx="17" cy="65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16" y="1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6" y="64"/>
                  </a:cxn>
                  <a:cxn ang="0">
                    <a:pos x="8" y="64"/>
                  </a:cxn>
                  <a:cxn ang="0">
                    <a:pos x="11" y="63"/>
                  </a:cxn>
                  <a:cxn ang="0">
                    <a:pos x="14" y="60"/>
                  </a:cxn>
                  <a:cxn ang="0">
                    <a:pos x="17" y="58"/>
                  </a:cxn>
                  <a:cxn ang="0">
                    <a:pos x="17" y="2"/>
                  </a:cxn>
                </a:cxnLst>
                <a:rect l="0" t="0" r="r" b="b"/>
                <a:pathLst>
                  <a:path w="17" h="65">
                    <a:moveTo>
                      <a:pt x="17" y="2"/>
                    </a:moveTo>
                    <a:lnTo>
                      <a:pt x="17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11" y="63"/>
                    </a:lnTo>
                    <a:lnTo>
                      <a:pt x="14" y="60"/>
                    </a:lnTo>
                    <a:lnTo>
                      <a:pt x="17" y="58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7" name="Freeform 223"/>
              <p:cNvSpPr>
                <a:spLocks/>
              </p:cNvSpPr>
              <p:nvPr/>
            </p:nvSpPr>
            <p:spPr bwMode="auto">
              <a:xfrm>
                <a:off x="1207" y="2425"/>
                <a:ext cx="14" cy="47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47"/>
                  </a:cxn>
                  <a:cxn ang="0">
                    <a:pos x="1" y="47"/>
                  </a:cxn>
                  <a:cxn ang="0">
                    <a:pos x="1" y="45"/>
                  </a:cxn>
                  <a:cxn ang="0">
                    <a:pos x="3" y="45"/>
                  </a:cxn>
                  <a:cxn ang="0">
                    <a:pos x="4" y="45"/>
                  </a:cxn>
                  <a:cxn ang="0">
                    <a:pos x="7" y="44"/>
                  </a:cxn>
                  <a:cxn ang="0">
                    <a:pos x="9" y="44"/>
                  </a:cxn>
                  <a:cxn ang="0">
                    <a:pos x="11" y="43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7">
                    <a:moveTo>
                      <a:pt x="14" y="1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5"/>
                    </a:lnTo>
                    <a:lnTo>
                      <a:pt x="3" y="45"/>
                    </a:lnTo>
                    <a:lnTo>
                      <a:pt x="4" y="45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1" y="43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8" name="Freeform 224"/>
              <p:cNvSpPr>
                <a:spLocks/>
              </p:cNvSpPr>
              <p:nvPr/>
            </p:nvSpPr>
            <p:spPr bwMode="auto">
              <a:xfrm>
                <a:off x="1208" y="2426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6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9" name="Freeform 225"/>
              <p:cNvSpPr>
                <a:spLocks/>
              </p:cNvSpPr>
              <p:nvPr/>
            </p:nvSpPr>
            <p:spPr bwMode="auto">
              <a:xfrm>
                <a:off x="1319" y="2503"/>
                <a:ext cx="14" cy="13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8" y="13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3" y="9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9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7" y="13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0" name="Freeform 226"/>
              <p:cNvSpPr>
                <a:spLocks/>
              </p:cNvSpPr>
              <p:nvPr/>
            </p:nvSpPr>
            <p:spPr bwMode="auto">
              <a:xfrm>
                <a:off x="1278" y="2503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1" name="Freeform 227"/>
              <p:cNvSpPr>
                <a:spLocks/>
              </p:cNvSpPr>
              <p:nvPr/>
            </p:nvSpPr>
            <p:spPr bwMode="auto">
              <a:xfrm>
                <a:off x="1290" y="2503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2" name="Freeform 228"/>
              <p:cNvSpPr>
                <a:spLocks/>
              </p:cNvSpPr>
              <p:nvPr/>
            </p:nvSpPr>
            <p:spPr bwMode="auto">
              <a:xfrm>
                <a:off x="1244" y="2411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3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6"/>
                  </a:cxn>
                  <a:cxn ang="0">
                    <a:pos x="1" y="73"/>
                  </a:cxn>
                  <a:cxn ang="0">
                    <a:pos x="5" y="92"/>
                  </a:cxn>
                  <a:cxn ang="0">
                    <a:pos x="19" y="91"/>
                  </a:cxn>
                  <a:cxn ang="0">
                    <a:pos x="18" y="89"/>
                  </a:cxn>
                  <a:cxn ang="0">
                    <a:pos x="16" y="80"/>
                  </a:cxn>
                  <a:cxn ang="0">
                    <a:pos x="15" y="70"/>
                  </a:cxn>
                  <a:cxn ang="0">
                    <a:pos x="14" y="56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3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6"/>
                    </a:lnTo>
                    <a:lnTo>
                      <a:pt x="1" y="73"/>
                    </a:lnTo>
                    <a:lnTo>
                      <a:pt x="5" y="92"/>
                    </a:lnTo>
                    <a:lnTo>
                      <a:pt x="19" y="91"/>
                    </a:lnTo>
                    <a:lnTo>
                      <a:pt x="18" y="89"/>
                    </a:lnTo>
                    <a:lnTo>
                      <a:pt x="16" y="80"/>
                    </a:lnTo>
                    <a:lnTo>
                      <a:pt x="15" y="70"/>
                    </a:lnTo>
                    <a:lnTo>
                      <a:pt x="14" y="56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3" name="Freeform 229"/>
              <p:cNvSpPr>
                <a:spLocks/>
              </p:cNvSpPr>
              <p:nvPr/>
            </p:nvSpPr>
            <p:spPr bwMode="auto">
              <a:xfrm>
                <a:off x="1342" y="2399"/>
                <a:ext cx="27" cy="10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1"/>
                  </a:cxn>
                  <a:cxn ang="0">
                    <a:pos x="25" y="4"/>
                  </a:cxn>
                  <a:cxn ang="0">
                    <a:pos x="22" y="9"/>
                  </a:cxn>
                  <a:cxn ang="0">
                    <a:pos x="20" y="18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3"/>
                  </a:cxn>
                  <a:cxn ang="0">
                    <a:pos x="20" y="103"/>
                  </a:cxn>
                  <a:cxn ang="0">
                    <a:pos x="5" y="103"/>
                  </a:cxn>
                  <a:cxn ang="0">
                    <a:pos x="5" y="101"/>
                  </a:cxn>
                  <a:cxn ang="0">
                    <a:pos x="4" y="91"/>
                  </a:cxn>
                  <a:cxn ang="0">
                    <a:pos x="2" y="80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3">
                    <a:moveTo>
                      <a:pt x="27" y="0"/>
                    </a:moveTo>
                    <a:lnTo>
                      <a:pt x="26" y="1"/>
                    </a:lnTo>
                    <a:lnTo>
                      <a:pt x="25" y="4"/>
                    </a:lnTo>
                    <a:lnTo>
                      <a:pt x="22" y="9"/>
                    </a:lnTo>
                    <a:lnTo>
                      <a:pt x="20" y="18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3"/>
                    </a:lnTo>
                    <a:lnTo>
                      <a:pt x="20" y="103"/>
                    </a:lnTo>
                    <a:lnTo>
                      <a:pt x="5" y="103"/>
                    </a:lnTo>
                    <a:lnTo>
                      <a:pt x="5" y="101"/>
                    </a:lnTo>
                    <a:lnTo>
                      <a:pt x="4" y="91"/>
                    </a:lnTo>
                    <a:lnTo>
                      <a:pt x="2" y="80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4" name="Freeform 230"/>
              <p:cNvSpPr>
                <a:spLocks/>
              </p:cNvSpPr>
              <p:nvPr/>
            </p:nvSpPr>
            <p:spPr bwMode="auto">
              <a:xfrm>
                <a:off x="1244" y="2416"/>
                <a:ext cx="18" cy="80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6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0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1"/>
                  </a:cxn>
                  <a:cxn ang="0">
                    <a:pos x="14" y="61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0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6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0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1"/>
                    </a:lnTo>
                    <a:lnTo>
                      <a:pt x="14" y="61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5" name="Freeform 231"/>
              <p:cNvSpPr>
                <a:spLocks/>
              </p:cNvSpPr>
              <p:nvPr/>
            </p:nvSpPr>
            <p:spPr bwMode="auto">
              <a:xfrm>
                <a:off x="1245" y="2421"/>
                <a:ext cx="14" cy="6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3"/>
                  </a:cxn>
                  <a:cxn ang="0">
                    <a:pos x="4" y="7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31"/>
                  </a:cxn>
                  <a:cxn ang="0">
                    <a:pos x="0" y="42"/>
                  </a:cxn>
                  <a:cxn ang="0">
                    <a:pos x="1" y="55"/>
                  </a:cxn>
                  <a:cxn ang="0">
                    <a:pos x="4" y="69"/>
                  </a:cxn>
                  <a:cxn ang="0">
                    <a:pos x="14" y="68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1" y="42"/>
                  </a:cxn>
                  <a:cxn ang="0">
                    <a:pos x="10" y="32"/>
                  </a:cxn>
                  <a:cxn ang="0">
                    <a:pos x="10" y="20"/>
                  </a:cxn>
                  <a:cxn ang="0">
                    <a:pos x="12" y="10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2"/>
                  </a:cxn>
                </a:cxnLst>
                <a:rect l="0" t="0" r="r" b="b"/>
                <a:pathLst>
                  <a:path w="14" h="69">
                    <a:moveTo>
                      <a:pt x="5" y="2"/>
                    </a:moveTo>
                    <a:lnTo>
                      <a:pt x="5" y="3"/>
                    </a:lnTo>
                    <a:lnTo>
                      <a:pt x="4" y="7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31"/>
                    </a:lnTo>
                    <a:lnTo>
                      <a:pt x="0" y="42"/>
                    </a:lnTo>
                    <a:lnTo>
                      <a:pt x="1" y="55"/>
                    </a:lnTo>
                    <a:lnTo>
                      <a:pt x="4" y="69"/>
                    </a:lnTo>
                    <a:lnTo>
                      <a:pt x="14" y="68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1" y="42"/>
                    </a:lnTo>
                    <a:lnTo>
                      <a:pt x="10" y="32"/>
                    </a:lnTo>
                    <a:lnTo>
                      <a:pt x="10" y="20"/>
                    </a:lnTo>
                    <a:lnTo>
                      <a:pt x="12" y="1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6" name="Freeform 232"/>
              <p:cNvSpPr>
                <a:spLocks/>
              </p:cNvSpPr>
              <p:nvPr/>
            </p:nvSpPr>
            <p:spPr bwMode="auto">
              <a:xfrm>
                <a:off x="1246" y="2427"/>
                <a:ext cx="12" cy="5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1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6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0"/>
                  </a:cxn>
                  <a:cxn ang="0">
                    <a:pos x="10" y="43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7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6">
                    <a:moveTo>
                      <a:pt x="4" y="1"/>
                    </a:moveTo>
                    <a:lnTo>
                      <a:pt x="3" y="1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6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0"/>
                    </a:lnTo>
                    <a:lnTo>
                      <a:pt x="10" y="43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7" name="Freeform 233"/>
              <p:cNvSpPr>
                <a:spLocks/>
              </p:cNvSpPr>
              <p:nvPr/>
            </p:nvSpPr>
            <p:spPr bwMode="auto">
              <a:xfrm>
                <a:off x="1246" y="2432"/>
                <a:ext cx="10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3" y="45"/>
                  </a:cxn>
                  <a:cxn ang="0">
                    <a:pos x="10" y="45"/>
                  </a:cxn>
                  <a:cxn ang="0">
                    <a:pos x="10" y="43"/>
                  </a:cxn>
                  <a:cxn ang="0">
                    <a:pos x="9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5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3" y="45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8" name="Freeform 234"/>
              <p:cNvSpPr>
                <a:spLocks/>
              </p:cNvSpPr>
              <p:nvPr/>
            </p:nvSpPr>
            <p:spPr bwMode="auto">
              <a:xfrm>
                <a:off x="1248" y="2438"/>
                <a:ext cx="7" cy="3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1" y="32"/>
                  </a:cxn>
                  <a:cxn ang="0">
                    <a:pos x="5" y="32"/>
                  </a:cxn>
                  <a:cxn ang="0">
                    <a:pos x="5" y="31"/>
                  </a:cxn>
                  <a:cxn ang="0">
                    <a:pos x="5" y="29"/>
                  </a:cxn>
                  <a:cxn ang="0">
                    <a:pos x="4" y="25"/>
                  </a:cxn>
                  <a:cxn ang="0">
                    <a:pos x="4" y="20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2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1" y="32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5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9" name="Freeform 235"/>
              <p:cNvSpPr>
                <a:spLocks/>
              </p:cNvSpPr>
              <p:nvPr/>
            </p:nvSpPr>
            <p:spPr bwMode="auto">
              <a:xfrm>
                <a:off x="1343" y="2405"/>
                <a:ext cx="24" cy="9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3"/>
                  </a:cxn>
                  <a:cxn ang="0">
                    <a:pos x="19" y="8"/>
                  </a:cxn>
                  <a:cxn ang="0">
                    <a:pos x="17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0"/>
                  </a:cxn>
                  <a:cxn ang="0">
                    <a:pos x="5" y="90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69"/>
                  </a:cxn>
                  <a:cxn ang="0">
                    <a:pos x="0" y="56"/>
                  </a:cxn>
                  <a:cxn ang="0">
                    <a:pos x="0" y="41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0">
                    <a:moveTo>
                      <a:pt x="24" y="1"/>
                    </a:moveTo>
                    <a:lnTo>
                      <a:pt x="22" y="1"/>
                    </a:lnTo>
                    <a:lnTo>
                      <a:pt x="21" y="3"/>
                    </a:lnTo>
                    <a:lnTo>
                      <a:pt x="19" y="8"/>
                    </a:lnTo>
                    <a:lnTo>
                      <a:pt x="17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0"/>
                    </a:lnTo>
                    <a:lnTo>
                      <a:pt x="5" y="90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69"/>
                    </a:lnTo>
                    <a:lnTo>
                      <a:pt x="0" y="56"/>
                    </a:lnTo>
                    <a:lnTo>
                      <a:pt x="0" y="41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0" name="Freeform 236"/>
              <p:cNvSpPr>
                <a:spLocks/>
              </p:cNvSpPr>
              <p:nvPr/>
            </p:nvSpPr>
            <p:spPr bwMode="auto">
              <a:xfrm>
                <a:off x="1344" y="2412"/>
                <a:ext cx="19" cy="7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8" y="2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2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6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3" y="68"/>
                  </a:cxn>
                  <a:cxn ang="0">
                    <a:pos x="2" y="58"/>
                  </a:cxn>
                  <a:cxn ang="0">
                    <a:pos x="0" y="47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9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6">
                    <a:moveTo>
                      <a:pt x="19" y="0"/>
                    </a:moveTo>
                    <a:lnTo>
                      <a:pt x="19" y="0"/>
                    </a:lnTo>
                    <a:lnTo>
                      <a:pt x="18" y="2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2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6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3" y="68"/>
                    </a:lnTo>
                    <a:lnTo>
                      <a:pt x="2" y="58"/>
                    </a:lnTo>
                    <a:lnTo>
                      <a:pt x="0" y="47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9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1" name="Freeform 237"/>
              <p:cNvSpPr>
                <a:spLocks/>
              </p:cNvSpPr>
              <p:nvPr/>
            </p:nvSpPr>
            <p:spPr bwMode="auto">
              <a:xfrm>
                <a:off x="1346" y="2418"/>
                <a:ext cx="15" cy="6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19"/>
                  </a:cxn>
                  <a:cxn ang="0">
                    <a:pos x="9" y="30"/>
                  </a:cxn>
                  <a:cxn ang="0">
                    <a:pos x="10" y="44"/>
                  </a:cxn>
                  <a:cxn ang="0">
                    <a:pos x="11" y="63"/>
                  </a:cxn>
                  <a:cxn ang="0">
                    <a:pos x="2" y="63"/>
                  </a:cxn>
                  <a:cxn ang="0">
                    <a:pos x="2" y="62"/>
                  </a:cxn>
                  <a:cxn ang="0">
                    <a:pos x="1" y="56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3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19"/>
                    </a:lnTo>
                    <a:lnTo>
                      <a:pt x="9" y="30"/>
                    </a:lnTo>
                    <a:lnTo>
                      <a:pt x="10" y="44"/>
                    </a:lnTo>
                    <a:lnTo>
                      <a:pt x="11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1" y="56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2" name="Freeform 238"/>
              <p:cNvSpPr>
                <a:spLocks/>
              </p:cNvSpPr>
              <p:nvPr/>
            </p:nvSpPr>
            <p:spPr bwMode="auto">
              <a:xfrm>
                <a:off x="1346" y="2424"/>
                <a:ext cx="12" cy="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4"/>
                  </a:cxn>
                  <a:cxn ang="0">
                    <a:pos x="9" y="9"/>
                  </a:cxn>
                  <a:cxn ang="0">
                    <a:pos x="9" y="15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0"/>
                  </a:cxn>
                  <a:cxn ang="0">
                    <a:pos x="2" y="50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0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9" y="9"/>
                    </a:lnTo>
                    <a:lnTo>
                      <a:pt x="9" y="15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3" name="Freeform 239"/>
              <p:cNvSpPr>
                <a:spLocks/>
              </p:cNvSpPr>
              <p:nvPr/>
            </p:nvSpPr>
            <p:spPr bwMode="auto">
              <a:xfrm>
                <a:off x="1347" y="2431"/>
                <a:ext cx="9" cy="3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5"/>
                  </a:cxn>
                  <a:cxn ang="0">
                    <a:pos x="7" y="36"/>
                  </a:cxn>
                  <a:cxn ang="0">
                    <a:pos x="2" y="36"/>
                  </a:cxn>
                  <a:cxn ang="0">
                    <a:pos x="1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4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6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5"/>
                    </a:lnTo>
                    <a:lnTo>
                      <a:pt x="7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4" name="Rectangle 240"/>
              <p:cNvSpPr>
                <a:spLocks noChangeArrowheads="1"/>
              </p:cNvSpPr>
              <p:nvPr/>
            </p:nvSpPr>
            <p:spPr bwMode="auto">
              <a:xfrm>
                <a:off x="1224" y="2421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5" name="Freeform 241"/>
              <p:cNvSpPr>
                <a:spLocks/>
              </p:cNvSpPr>
              <p:nvPr/>
            </p:nvSpPr>
            <p:spPr bwMode="auto">
              <a:xfrm>
                <a:off x="1266" y="2419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3"/>
                  </a:cxn>
                  <a:cxn ang="0">
                    <a:pos x="3" y="51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2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6"/>
                  </a:cxn>
                  <a:cxn ang="0">
                    <a:pos x="21" y="14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2"/>
                  </a:cxn>
                  <a:cxn ang="0">
                    <a:pos x="46" y="2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2" y="1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11" y="2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6"/>
                    </a:lnTo>
                    <a:lnTo>
                      <a:pt x="21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6" name="Freeform 242"/>
              <p:cNvSpPr>
                <a:spLocks/>
              </p:cNvSpPr>
              <p:nvPr/>
            </p:nvSpPr>
            <p:spPr bwMode="auto">
              <a:xfrm>
                <a:off x="1202" y="2460"/>
                <a:ext cx="37" cy="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1"/>
                  </a:cxn>
                  <a:cxn ang="0">
                    <a:pos x="37" y="3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0" y="6"/>
                  </a:cxn>
                </a:cxnLst>
                <a:rect l="0" t="0" r="r" b="b"/>
                <a:pathLst>
                  <a:path w="3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1"/>
                    </a:lnTo>
                    <a:lnTo>
                      <a:pt x="37" y="3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7" name="Freeform 243"/>
              <p:cNvSpPr>
                <a:spLocks/>
              </p:cNvSpPr>
              <p:nvPr/>
            </p:nvSpPr>
            <p:spPr bwMode="auto">
              <a:xfrm>
                <a:off x="1202" y="2435"/>
                <a:ext cx="37" cy="1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2"/>
                  </a:cxn>
                  <a:cxn ang="0">
                    <a:pos x="32" y="3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3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6"/>
                  </a:cxn>
                </a:cxnLst>
                <a:rect l="0" t="0" r="r" b="b"/>
                <a:pathLst>
                  <a:path w="37" h="11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8" name="Freeform 244"/>
              <p:cNvSpPr>
                <a:spLocks/>
              </p:cNvSpPr>
              <p:nvPr/>
            </p:nvSpPr>
            <p:spPr bwMode="auto">
              <a:xfrm>
                <a:off x="1237" y="2424"/>
                <a:ext cx="6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8"/>
                  </a:cxn>
                  <a:cxn ang="0">
                    <a:pos x="19" y="112"/>
                  </a:cxn>
                  <a:cxn ang="0">
                    <a:pos x="18" y="98"/>
                  </a:cxn>
                  <a:cxn ang="0">
                    <a:pos x="61" y="104"/>
                  </a:cxn>
                  <a:cxn ang="0">
                    <a:pos x="61" y="98"/>
                  </a:cxn>
                  <a:cxn ang="0">
                    <a:pos x="30" y="94"/>
                  </a:cxn>
                  <a:cxn ang="0">
                    <a:pos x="29" y="81"/>
                  </a:cxn>
                  <a:cxn ang="0">
                    <a:pos x="9" y="81"/>
                  </a:cxn>
                  <a:cxn ang="0">
                    <a:pos x="8" y="80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8"/>
                  </a:cxn>
                  <a:cxn ang="0">
                    <a:pos x="2" y="46"/>
                  </a:cxn>
                  <a:cxn ang="0">
                    <a:pos x="1" y="34"/>
                  </a:cxn>
                  <a:cxn ang="0">
                    <a:pos x="2" y="18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2">
                    <a:moveTo>
                      <a:pt x="0" y="0"/>
                    </a:moveTo>
                    <a:lnTo>
                      <a:pt x="0" y="108"/>
                    </a:lnTo>
                    <a:lnTo>
                      <a:pt x="19" y="112"/>
                    </a:lnTo>
                    <a:lnTo>
                      <a:pt x="18" y="98"/>
                    </a:lnTo>
                    <a:lnTo>
                      <a:pt x="61" y="104"/>
                    </a:lnTo>
                    <a:lnTo>
                      <a:pt x="61" y="98"/>
                    </a:lnTo>
                    <a:lnTo>
                      <a:pt x="30" y="94"/>
                    </a:lnTo>
                    <a:lnTo>
                      <a:pt x="29" y="81"/>
                    </a:lnTo>
                    <a:lnTo>
                      <a:pt x="9" y="81"/>
                    </a:lnTo>
                    <a:lnTo>
                      <a:pt x="8" y="80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8"/>
                    </a:lnTo>
                    <a:lnTo>
                      <a:pt x="2" y="46"/>
                    </a:lnTo>
                    <a:lnTo>
                      <a:pt x="1" y="34"/>
                    </a:lnTo>
                    <a:lnTo>
                      <a:pt x="2" y="18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9" name="Freeform 245"/>
              <p:cNvSpPr>
                <a:spLocks/>
              </p:cNvSpPr>
              <p:nvPr/>
            </p:nvSpPr>
            <p:spPr bwMode="auto">
              <a:xfrm>
                <a:off x="1267" y="2398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0" name="Freeform 246"/>
              <p:cNvSpPr>
                <a:spLocks/>
              </p:cNvSpPr>
              <p:nvPr/>
            </p:nvSpPr>
            <p:spPr bwMode="auto">
              <a:xfrm>
                <a:off x="1222" y="2538"/>
                <a:ext cx="132" cy="45"/>
              </a:xfrm>
              <a:custGeom>
                <a:avLst/>
                <a:gdLst/>
                <a:ahLst/>
                <a:cxnLst>
                  <a:cxn ang="0">
                    <a:pos x="55" y="43"/>
                  </a:cxn>
                  <a:cxn ang="0">
                    <a:pos x="56" y="43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6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2"/>
                  </a:cxn>
                  <a:cxn ang="0">
                    <a:pos x="80" y="29"/>
                  </a:cxn>
                  <a:cxn ang="0">
                    <a:pos x="82" y="28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29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5"/>
                  </a:cxn>
                  <a:cxn ang="0">
                    <a:pos x="76" y="36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3"/>
                  </a:cxn>
                  <a:cxn ang="0">
                    <a:pos x="57" y="45"/>
                  </a:cxn>
                  <a:cxn ang="0">
                    <a:pos x="55" y="43"/>
                  </a:cxn>
                </a:cxnLst>
                <a:rect l="0" t="0" r="r" b="b"/>
                <a:pathLst>
                  <a:path w="132" h="45">
                    <a:moveTo>
                      <a:pt x="55" y="43"/>
                    </a:moveTo>
                    <a:lnTo>
                      <a:pt x="56" y="43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6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2"/>
                    </a:lnTo>
                    <a:lnTo>
                      <a:pt x="80" y="29"/>
                    </a:lnTo>
                    <a:lnTo>
                      <a:pt x="82" y="28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29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5"/>
                    </a:lnTo>
                    <a:lnTo>
                      <a:pt x="76" y="36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3"/>
                    </a:lnTo>
                    <a:lnTo>
                      <a:pt x="57" y="45"/>
                    </a:lnTo>
                    <a:lnTo>
                      <a:pt x="55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1" name="Freeform 247"/>
              <p:cNvSpPr>
                <a:spLocks/>
              </p:cNvSpPr>
              <p:nvPr/>
            </p:nvSpPr>
            <p:spPr bwMode="auto">
              <a:xfrm>
                <a:off x="1194" y="2550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2" name="Freeform 248"/>
              <p:cNvSpPr>
                <a:spLocks/>
              </p:cNvSpPr>
              <p:nvPr/>
            </p:nvSpPr>
            <p:spPr bwMode="auto">
              <a:xfrm>
                <a:off x="1217" y="2545"/>
                <a:ext cx="132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5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5">
                    <a:moveTo>
                      <a:pt x="0" y="0"/>
                    </a:moveTo>
                    <a:lnTo>
                      <a:pt x="130" y="35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3" name="Freeform 249"/>
              <p:cNvSpPr>
                <a:spLocks/>
              </p:cNvSpPr>
              <p:nvPr/>
            </p:nvSpPr>
            <p:spPr bwMode="auto">
              <a:xfrm>
                <a:off x="1207" y="2546"/>
                <a:ext cx="13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9"/>
                  </a:cxn>
                  <a:cxn ang="0">
                    <a:pos x="133" y="39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9">
                    <a:moveTo>
                      <a:pt x="0" y="0"/>
                    </a:moveTo>
                    <a:lnTo>
                      <a:pt x="130" y="39"/>
                    </a:lnTo>
                    <a:lnTo>
                      <a:pt x="133" y="39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4" name="Freeform 250"/>
              <p:cNvSpPr>
                <a:spLocks/>
              </p:cNvSpPr>
              <p:nvPr/>
            </p:nvSpPr>
            <p:spPr bwMode="auto">
              <a:xfrm>
                <a:off x="1176" y="2084"/>
                <a:ext cx="249" cy="209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3"/>
                  </a:cxn>
                  <a:cxn ang="0">
                    <a:pos x="79" y="11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4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4"/>
                  </a:cxn>
                  <a:cxn ang="0">
                    <a:pos x="222" y="39"/>
                  </a:cxn>
                  <a:cxn ang="0">
                    <a:pos x="226" y="50"/>
                  </a:cxn>
                  <a:cxn ang="0">
                    <a:pos x="240" y="117"/>
                  </a:cxn>
                  <a:cxn ang="0">
                    <a:pos x="247" y="145"/>
                  </a:cxn>
                  <a:cxn ang="0">
                    <a:pos x="247" y="146"/>
                  </a:cxn>
                  <a:cxn ang="0">
                    <a:pos x="248" y="152"/>
                  </a:cxn>
                  <a:cxn ang="0">
                    <a:pos x="248" y="160"/>
                  </a:cxn>
                  <a:cxn ang="0">
                    <a:pos x="244" y="170"/>
                  </a:cxn>
                  <a:cxn ang="0">
                    <a:pos x="0" y="163"/>
                  </a:cxn>
                  <a:cxn ang="0">
                    <a:pos x="25" y="150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5"/>
                  </a:cxn>
                  <a:cxn ang="0">
                    <a:pos x="32" y="24"/>
                  </a:cxn>
                  <a:cxn ang="0">
                    <a:pos x="37" y="23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9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0"/>
                    </a:lnTo>
                    <a:lnTo>
                      <a:pt x="86" y="10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7" y="6"/>
                    </a:lnTo>
                    <a:lnTo>
                      <a:pt x="111" y="4"/>
                    </a:lnTo>
                    <a:lnTo>
                      <a:pt x="116" y="4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4"/>
                    </a:lnTo>
                    <a:lnTo>
                      <a:pt x="208" y="28"/>
                    </a:lnTo>
                    <a:lnTo>
                      <a:pt x="208" y="29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4"/>
                    </a:lnTo>
                    <a:lnTo>
                      <a:pt x="220" y="36"/>
                    </a:lnTo>
                    <a:lnTo>
                      <a:pt x="222" y="39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9"/>
                    </a:lnTo>
                    <a:lnTo>
                      <a:pt x="240" y="117"/>
                    </a:lnTo>
                    <a:lnTo>
                      <a:pt x="208" y="133"/>
                    </a:lnTo>
                    <a:lnTo>
                      <a:pt x="247" y="145"/>
                    </a:lnTo>
                    <a:lnTo>
                      <a:pt x="247" y="145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2"/>
                    </a:lnTo>
                    <a:lnTo>
                      <a:pt x="249" y="155"/>
                    </a:lnTo>
                    <a:lnTo>
                      <a:pt x="248" y="160"/>
                    </a:lnTo>
                    <a:lnTo>
                      <a:pt x="247" y="164"/>
                    </a:lnTo>
                    <a:lnTo>
                      <a:pt x="244" y="170"/>
                    </a:lnTo>
                    <a:lnTo>
                      <a:pt x="144" y="209"/>
                    </a:lnTo>
                    <a:lnTo>
                      <a:pt x="0" y="163"/>
                    </a:lnTo>
                    <a:lnTo>
                      <a:pt x="3" y="159"/>
                    </a:lnTo>
                    <a:lnTo>
                      <a:pt x="25" y="150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3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5" name="Freeform 251"/>
              <p:cNvSpPr>
                <a:spLocks/>
              </p:cNvSpPr>
              <p:nvPr/>
            </p:nvSpPr>
            <p:spPr bwMode="auto">
              <a:xfrm>
                <a:off x="1263" y="2099"/>
                <a:ext cx="79" cy="91"/>
              </a:xfrm>
              <a:custGeom>
                <a:avLst/>
                <a:gdLst/>
                <a:ahLst/>
                <a:cxnLst>
                  <a:cxn ang="0">
                    <a:pos x="78" y="3"/>
                  </a:cxn>
                  <a:cxn ang="0">
                    <a:pos x="78" y="3"/>
                  </a:cxn>
                  <a:cxn ang="0">
                    <a:pos x="77" y="3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2"/>
                  </a:cxn>
                  <a:cxn ang="0">
                    <a:pos x="4" y="13"/>
                  </a:cxn>
                  <a:cxn ang="0">
                    <a:pos x="3" y="17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9"/>
                  </a:cxn>
                  <a:cxn ang="0">
                    <a:pos x="11" y="89"/>
                  </a:cxn>
                  <a:cxn ang="0">
                    <a:pos x="15" y="88"/>
                  </a:cxn>
                  <a:cxn ang="0">
                    <a:pos x="18" y="88"/>
                  </a:cxn>
                  <a:cxn ang="0">
                    <a:pos x="22" y="88"/>
                  </a:cxn>
                  <a:cxn ang="0">
                    <a:pos x="27" y="88"/>
                  </a:cxn>
                  <a:cxn ang="0">
                    <a:pos x="32" y="88"/>
                  </a:cxn>
                  <a:cxn ang="0">
                    <a:pos x="38" y="88"/>
                  </a:cxn>
                  <a:cxn ang="0">
                    <a:pos x="44" y="88"/>
                  </a:cxn>
                  <a:cxn ang="0">
                    <a:pos x="50" y="88"/>
                  </a:cxn>
                  <a:cxn ang="0">
                    <a:pos x="57" y="89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9"/>
                  </a:cxn>
                  <a:cxn ang="0">
                    <a:pos x="78" y="82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9"/>
                  </a:cxn>
                  <a:cxn ang="0">
                    <a:pos x="77" y="15"/>
                  </a:cxn>
                  <a:cxn ang="0">
                    <a:pos x="78" y="3"/>
                  </a:cxn>
                </a:cxnLst>
                <a:rect l="0" t="0" r="r" b="b"/>
                <a:pathLst>
                  <a:path w="79" h="91">
                    <a:moveTo>
                      <a:pt x="78" y="3"/>
                    </a:moveTo>
                    <a:lnTo>
                      <a:pt x="78" y="3"/>
                    </a:lnTo>
                    <a:lnTo>
                      <a:pt x="77" y="3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3" y="17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9"/>
                    </a:lnTo>
                    <a:lnTo>
                      <a:pt x="11" y="89"/>
                    </a:lnTo>
                    <a:lnTo>
                      <a:pt x="15" y="88"/>
                    </a:lnTo>
                    <a:lnTo>
                      <a:pt x="18" y="88"/>
                    </a:lnTo>
                    <a:lnTo>
                      <a:pt x="22" y="88"/>
                    </a:lnTo>
                    <a:lnTo>
                      <a:pt x="27" y="88"/>
                    </a:lnTo>
                    <a:lnTo>
                      <a:pt x="32" y="88"/>
                    </a:lnTo>
                    <a:lnTo>
                      <a:pt x="38" y="88"/>
                    </a:lnTo>
                    <a:lnTo>
                      <a:pt x="44" y="88"/>
                    </a:lnTo>
                    <a:lnTo>
                      <a:pt x="50" y="88"/>
                    </a:lnTo>
                    <a:lnTo>
                      <a:pt x="57" y="89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9"/>
                    </a:lnTo>
                    <a:lnTo>
                      <a:pt x="78" y="82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9"/>
                    </a:lnTo>
                    <a:lnTo>
                      <a:pt x="77" y="15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6" name="Freeform 252"/>
              <p:cNvSpPr>
                <a:spLocks/>
              </p:cNvSpPr>
              <p:nvPr/>
            </p:nvSpPr>
            <p:spPr bwMode="auto">
              <a:xfrm>
                <a:off x="1271" y="2125"/>
                <a:ext cx="132" cy="90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0" y="78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8"/>
                  </a:cxn>
                  <a:cxn ang="0">
                    <a:pos x="91" y="87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3" y="79"/>
                  </a:cxn>
                  <a:cxn ang="0">
                    <a:pos x="107" y="74"/>
                  </a:cxn>
                  <a:cxn ang="0">
                    <a:pos x="112" y="71"/>
                  </a:cxn>
                  <a:cxn ang="0">
                    <a:pos x="117" y="65"/>
                  </a:cxn>
                  <a:cxn ang="0">
                    <a:pos x="121" y="59"/>
                  </a:cxn>
                  <a:cxn ang="0">
                    <a:pos x="125" y="53"/>
                  </a:cxn>
                  <a:cxn ang="0">
                    <a:pos x="128" y="46"/>
                  </a:cxn>
                  <a:cxn ang="0">
                    <a:pos x="131" y="39"/>
                  </a:cxn>
                  <a:cxn ang="0">
                    <a:pos x="132" y="31"/>
                  </a:cxn>
                  <a:cxn ang="0">
                    <a:pos x="132" y="22"/>
                  </a:cxn>
                  <a:cxn ang="0">
                    <a:pos x="129" y="12"/>
                  </a:cxn>
                  <a:cxn ang="0">
                    <a:pos x="129" y="12"/>
                  </a:cxn>
                  <a:cxn ang="0">
                    <a:pos x="128" y="10"/>
                  </a:cxn>
                  <a:cxn ang="0">
                    <a:pos x="127" y="9"/>
                  </a:cxn>
                  <a:cxn ang="0">
                    <a:pos x="126" y="7"/>
                  </a:cxn>
                  <a:cxn ang="0">
                    <a:pos x="124" y="3"/>
                  </a:cxn>
                  <a:cxn ang="0">
                    <a:pos x="120" y="2"/>
                  </a:cxn>
                  <a:cxn ang="0">
                    <a:pos x="117" y="0"/>
                  </a:cxn>
                  <a:cxn ang="0">
                    <a:pos x="113" y="0"/>
                  </a:cxn>
                  <a:cxn ang="0">
                    <a:pos x="113" y="1"/>
                  </a:cxn>
                  <a:cxn ang="0">
                    <a:pos x="114" y="4"/>
                  </a:cxn>
                  <a:cxn ang="0">
                    <a:pos x="117" y="11"/>
                  </a:cxn>
                  <a:cxn ang="0">
                    <a:pos x="118" y="18"/>
                  </a:cxn>
                  <a:cxn ang="0">
                    <a:pos x="118" y="29"/>
                  </a:cxn>
                  <a:cxn ang="0">
                    <a:pos x="117" y="39"/>
                  </a:cxn>
                  <a:cxn ang="0">
                    <a:pos x="114" y="51"/>
                  </a:cxn>
                  <a:cxn ang="0">
                    <a:pos x="108" y="63"/>
                  </a:cxn>
                  <a:cxn ang="0">
                    <a:pos x="108" y="63"/>
                  </a:cxn>
                  <a:cxn ang="0">
                    <a:pos x="108" y="64"/>
                  </a:cxn>
                  <a:cxn ang="0">
                    <a:pos x="107" y="64"/>
                  </a:cxn>
                  <a:cxn ang="0">
                    <a:pos x="106" y="65"/>
                  </a:cxn>
                  <a:cxn ang="0">
                    <a:pos x="105" y="66"/>
                  </a:cxn>
                  <a:cxn ang="0">
                    <a:pos x="103" y="67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0"/>
                  </a:cxn>
                  <a:cxn ang="0">
                    <a:pos x="92" y="71"/>
                  </a:cxn>
                  <a:cxn ang="0">
                    <a:pos x="90" y="72"/>
                  </a:cxn>
                  <a:cxn ang="0">
                    <a:pos x="85" y="72"/>
                  </a:cxn>
                  <a:cxn ang="0">
                    <a:pos x="82" y="72"/>
                  </a:cxn>
                  <a:cxn ang="0">
                    <a:pos x="78" y="72"/>
                  </a:cxn>
                  <a:cxn ang="0">
                    <a:pos x="73" y="72"/>
                  </a:cxn>
                  <a:cxn ang="0">
                    <a:pos x="69" y="71"/>
                  </a:cxn>
                  <a:cxn ang="0">
                    <a:pos x="69" y="83"/>
                  </a:cxn>
                  <a:cxn ang="0">
                    <a:pos x="3" y="76"/>
                  </a:cxn>
                  <a:cxn ang="0">
                    <a:pos x="1" y="67"/>
                  </a:cxn>
                </a:cxnLst>
                <a:rect l="0" t="0" r="r" b="b"/>
                <a:pathLst>
                  <a:path w="132" h="90">
                    <a:moveTo>
                      <a:pt x="1" y="67"/>
                    </a:moveTo>
                    <a:lnTo>
                      <a:pt x="0" y="78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8"/>
                    </a:lnTo>
                    <a:lnTo>
                      <a:pt x="91" y="87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3" y="79"/>
                    </a:lnTo>
                    <a:lnTo>
                      <a:pt x="107" y="74"/>
                    </a:lnTo>
                    <a:lnTo>
                      <a:pt x="112" y="71"/>
                    </a:lnTo>
                    <a:lnTo>
                      <a:pt x="117" y="65"/>
                    </a:lnTo>
                    <a:lnTo>
                      <a:pt x="121" y="59"/>
                    </a:lnTo>
                    <a:lnTo>
                      <a:pt x="125" y="53"/>
                    </a:lnTo>
                    <a:lnTo>
                      <a:pt x="128" y="46"/>
                    </a:lnTo>
                    <a:lnTo>
                      <a:pt x="131" y="39"/>
                    </a:lnTo>
                    <a:lnTo>
                      <a:pt x="132" y="31"/>
                    </a:lnTo>
                    <a:lnTo>
                      <a:pt x="132" y="22"/>
                    </a:lnTo>
                    <a:lnTo>
                      <a:pt x="129" y="12"/>
                    </a:lnTo>
                    <a:lnTo>
                      <a:pt x="129" y="12"/>
                    </a:lnTo>
                    <a:lnTo>
                      <a:pt x="128" y="10"/>
                    </a:lnTo>
                    <a:lnTo>
                      <a:pt x="127" y="9"/>
                    </a:lnTo>
                    <a:lnTo>
                      <a:pt x="126" y="7"/>
                    </a:lnTo>
                    <a:lnTo>
                      <a:pt x="124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4" y="4"/>
                    </a:lnTo>
                    <a:lnTo>
                      <a:pt x="117" y="11"/>
                    </a:lnTo>
                    <a:lnTo>
                      <a:pt x="118" y="18"/>
                    </a:lnTo>
                    <a:lnTo>
                      <a:pt x="118" y="29"/>
                    </a:lnTo>
                    <a:lnTo>
                      <a:pt x="117" y="39"/>
                    </a:lnTo>
                    <a:lnTo>
                      <a:pt x="114" y="51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4"/>
                    </a:lnTo>
                    <a:lnTo>
                      <a:pt x="107" y="64"/>
                    </a:lnTo>
                    <a:lnTo>
                      <a:pt x="106" y="65"/>
                    </a:lnTo>
                    <a:lnTo>
                      <a:pt x="105" y="66"/>
                    </a:lnTo>
                    <a:lnTo>
                      <a:pt x="103" y="67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0"/>
                    </a:lnTo>
                    <a:lnTo>
                      <a:pt x="92" y="71"/>
                    </a:lnTo>
                    <a:lnTo>
                      <a:pt x="90" y="72"/>
                    </a:lnTo>
                    <a:lnTo>
                      <a:pt x="85" y="72"/>
                    </a:lnTo>
                    <a:lnTo>
                      <a:pt x="82" y="72"/>
                    </a:lnTo>
                    <a:lnTo>
                      <a:pt x="78" y="72"/>
                    </a:lnTo>
                    <a:lnTo>
                      <a:pt x="73" y="72"/>
                    </a:lnTo>
                    <a:lnTo>
                      <a:pt x="69" y="71"/>
                    </a:lnTo>
                    <a:lnTo>
                      <a:pt x="69" y="83"/>
                    </a:lnTo>
                    <a:lnTo>
                      <a:pt x="3" y="76"/>
                    </a:ln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7" name="Freeform 253"/>
              <p:cNvSpPr>
                <a:spLocks/>
              </p:cNvSpPr>
              <p:nvPr/>
            </p:nvSpPr>
            <p:spPr bwMode="auto">
              <a:xfrm>
                <a:off x="1255" y="2213"/>
                <a:ext cx="96" cy="31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93" y="31"/>
                  </a:cxn>
                  <a:cxn ang="0">
                    <a:pos x="96" y="11"/>
                  </a:cxn>
                </a:cxnLst>
                <a:rect l="0" t="0" r="r" b="b"/>
                <a:pathLst>
                  <a:path w="96" h="31">
                    <a:moveTo>
                      <a:pt x="96" y="11"/>
                    </a:moveTo>
                    <a:lnTo>
                      <a:pt x="1" y="0"/>
                    </a:lnTo>
                    <a:lnTo>
                      <a:pt x="0" y="11"/>
                    </a:lnTo>
                    <a:lnTo>
                      <a:pt x="93" y="31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8" name="Freeform 254"/>
              <p:cNvSpPr>
                <a:spLocks/>
              </p:cNvSpPr>
              <p:nvPr/>
            </p:nvSpPr>
            <p:spPr bwMode="auto">
              <a:xfrm>
                <a:off x="1302" y="2223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9" name="Freeform 255"/>
              <p:cNvSpPr>
                <a:spLocks/>
              </p:cNvSpPr>
              <p:nvPr/>
            </p:nvSpPr>
            <p:spPr bwMode="auto">
              <a:xfrm>
                <a:off x="1260" y="2216"/>
                <a:ext cx="28" cy="10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7" y="10"/>
                  </a:cxn>
                  <a:cxn ang="0">
                    <a:pos x="28" y="4"/>
                  </a:cxn>
                </a:cxnLst>
                <a:rect l="0" t="0" r="r" b="b"/>
                <a:pathLst>
                  <a:path w="28" h="10">
                    <a:moveTo>
                      <a:pt x="28" y="4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7" y="10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0" name="Freeform 256"/>
              <p:cNvSpPr>
                <a:spLocks/>
              </p:cNvSpPr>
              <p:nvPr/>
            </p:nvSpPr>
            <p:spPr bwMode="auto">
              <a:xfrm>
                <a:off x="1192" y="2226"/>
                <a:ext cx="162" cy="5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10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3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8"/>
                  </a:cxn>
                  <a:cxn ang="0">
                    <a:pos x="159" y="29"/>
                  </a:cxn>
                  <a:cxn ang="0">
                    <a:pos x="158" y="31"/>
                  </a:cxn>
                  <a:cxn ang="0">
                    <a:pos x="157" y="33"/>
                  </a:cxn>
                  <a:cxn ang="0">
                    <a:pos x="155" y="34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49"/>
                  </a:cxn>
                  <a:cxn ang="0">
                    <a:pos x="131" y="52"/>
                  </a:cxn>
                  <a:cxn ang="0">
                    <a:pos x="128" y="53"/>
                  </a:cxn>
                  <a:cxn ang="0">
                    <a:pos x="126" y="54"/>
                  </a:cxn>
                  <a:cxn ang="0">
                    <a:pos x="0" y="17"/>
                  </a:cxn>
                </a:cxnLst>
                <a:rect l="0" t="0" r="r" b="b"/>
                <a:pathLst>
                  <a:path w="162" h="54">
                    <a:moveTo>
                      <a:pt x="0" y="17"/>
                    </a:moveTo>
                    <a:lnTo>
                      <a:pt x="0" y="17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10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8"/>
                    </a:lnTo>
                    <a:lnTo>
                      <a:pt x="159" y="29"/>
                    </a:lnTo>
                    <a:lnTo>
                      <a:pt x="158" y="31"/>
                    </a:lnTo>
                    <a:lnTo>
                      <a:pt x="157" y="33"/>
                    </a:lnTo>
                    <a:lnTo>
                      <a:pt x="155" y="34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49"/>
                    </a:lnTo>
                    <a:lnTo>
                      <a:pt x="131" y="52"/>
                    </a:lnTo>
                    <a:lnTo>
                      <a:pt x="128" y="53"/>
                    </a:lnTo>
                    <a:lnTo>
                      <a:pt x="126" y="5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1" name="Freeform 257"/>
              <p:cNvSpPr>
                <a:spLocks/>
              </p:cNvSpPr>
              <p:nvPr/>
            </p:nvSpPr>
            <p:spPr bwMode="auto">
              <a:xfrm>
                <a:off x="1354" y="2220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2" name="Freeform 258"/>
              <p:cNvSpPr>
                <a:spLocks/>
              </p:cNvSpPr>
              <p:nvPr/>
            </p:nvSpPr>
            <p:spPr bwMode="auto">
              <a:xfrm>
                <a:off x="1203" y="2109"/>
                <a:ext cx="32" cy="124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3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29" y="3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3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0" y="124"/>
                  </a:cxn>
                  <a:cxn ang="0">
                    <a:pos x="1" y="124"/>
                  </a:cxn>
                  <a:cxn ang="0">
                    <a:pos x="1" y="124"/>
                  </a:cxn>
                  <a:cxn ang="0">
                    <a:pos x="3" y="124"/>
                  </a:cxn>
                  <a:cxn ang="0">
                    <a:pos x="4" y="124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8" y="123"/>
                  </a:cxn>
                  <a:cxn ang="0">
                    <a:pos x="11" y="122"/>
                  </a:cxn>
                  <a:cxn ang="0">
                    <a:pos x="13" y="122"/>
                  </a:cxn>
                  <a:cxn ang="0">
                    <a:pos x="15" y="121"/>
                  </a:cxn>
                  <a:cxn ang="0">
                    <a:pos x="18" y="120"/>
                  </a:cxn>
                  <a:cxn ang="0">
                    <a:pos x="21" y="118"/>
                  </a:cxn>
                  <a:cxn ang="0">
                    <a:pos x="24" y="117"/>
                  </a:cxn>
                  <a:cxn ang="0">
                    <a:pos x="26" y="116"/>
                  </a:cxn>
                  <a:cxn ang="0">
                    <a:pos x="29" y="114"/>
                  </a:cxn>
                  <a:cxn ang="0">
                    <a:pos x="32" y="113"/>
                  </a:cxn>
                  <a:cxn ang="0">
                    <a:pos x="32" y="4"/>
                  </a:cxn>
                </a:cxnLst>
                <a:rect l="0" t="0" r="r" b="b"/>
                <a:pathLst>
                  <a:path w="32" h="124">
                    <a:moveTo>
                      <a:pt x="32" y="4"/>
                    </a:moveTo>
                    <a:lnTo>
                      <a:pt x="32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4"/>
                    </a:lnTo>
                    <a:lnTo>
                      <a:pt x="1" y="124"/>
                    </a:lnTo>
                    <a:lnTo>
                      <a:pt x="1" y="124"/>
                    </a:lnTo>
                    <a:lnTo>
                      <a:pt x="3" y="124"/>
                    </a:lnTo>
                    <a:lnTo>
                      <a:pt x="4" y="124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8" y="123"/>
                    </a:lnTo>
                    <a:lnTo>
                      <a:pt x="11" y="122"/>
                    </a:lnTo>
                    <a:lnTo>
                      <a:pt x="13" y="122"/>
                    </a:lnTo>
                    <a:lnTo>
                      <a:pt x="15" y="121"/>
                    </a:lnTo>
                    <a:lnTo>
                      <a:pt x="18" y="120"/>
                    </a:lnTo>
                    <a:lnTo>
                      <a:pt x="21" y="118"/>
                    </a:lnTo>
                    <a:lnTo>
                      <a:pt x="24" y="117"/>
                    </a:lnTo>
                    <a:lnTo>
                      <a:pt x="26" y="116"/>
                    </a:lnTo>
                    <a:lnTo>
                      <a:pt x="29" y="114"/>
                    </a:lnTo>
                    <a:lnTo>
                      <a:pt x="32" y="113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3" name="Freeform 259"/>
              <p:cNvSpPr>
                <a:spLocks/>
              </p:cNvSpPr>
              <p:nvPr/>
            </p:nvSpPr>
            <p:spPr bwMode="auto">
              <a:xfrm>
                <a:off x="1204" y="2111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7" y="102"/>
                  </a:cxn>
                  <a:cxn ang="0">
                    <a:pos x="10" y="102"/>
                  </a:cxn>
                  <a:cxn ang="0">
                    <a:pos x="11" y="101"/>
                  </a:cxn>
                  <a:cxn ang="0">
                    <a:pos x="13" y="101"/>
                  </a:cxn>
                  <a:cxn ang="0">
                    <a:pos x="16" y="100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7"/>
                  </a:cxn>
                  <a:cxn ang="0">
                    <a:pos x="25" y="95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7" y="102"/>
                    </a:lnTo>
                    <a:lnTo>
                      <a:pt x="10" y="102"/>
                    </a:lnTo>
                    <a:lnTo>
                      <a:pt x="11" y="101"/>
                    </a:lnTo>
                    <a:lnTo>
                      <a:pt x="13" y="101"/>
                    </a:lnTo>
                    <a:lnTo>
                      <a:pt x="16" y="100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7"/>
                    </a:lnTo>
                    <a:lnTo>
                      <a:pt x="25" y="95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4" name="Freeform 260"/>
              <p:cNvSpPr>
                <a:spLocks/>
              </p:cNvSpPr>
              <p:nvPr/>
            </p:nvSpPr>
            <p:spPr bwMode="auto">
              <a:xfrm>
                <a:off x="1206" y="2112"/>
                <a:ext cx="22" cy="84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1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4"/>
                  </a:cxn>
                  <a:cxn ang="0">
                    <a:pos x="5" y="84"/>
                  </a:cxn>
                  <a:cxn ang="0">
                    <a:pos x="7" y="83"/>
                  </a:cxn>
                  <a:cxn ang="0">
                    <a:pos x="9" y="83"/>
                  </a:cxn>
                  <a:cxn ang="0">
                    <a:pos x="10" y="82"/>
                  </a:cxn>
                  <a:cxn ang="0">
                    <a:pos x="12" y="82"/>
                  </a:cxn>
                  <a:cxn ang="0">
                    <a:pos x="14" y="80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2"/>
                  </a:cxn>
                </a:cxnLst>
                <a:rect l="0" t="0" r="r" b="b"/>
                <a:pathLst>
                  <a:path w="22" h="84">
                    <a:moveTo>
                      <a:pt x="22" y="2"/>
                    </a:moveTo>
                    <a:lnTo>
                      <a:pt x="22" y="2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5" y="84"/>
                    </a:lnTo>
                    <a:lnTo>
                      <a:pt x="7" y="83"/>
                    </a:lnTo>
                    <a:lnTo>
                      <a:pt x="9" y="83"/>
                    </a:lnTo>
                    <a:lnTo>
                      <a:pt x="10" y="82"/>
                    </a:lnTo>
                    <a:lnTo>
                      <a:pt x="12" y="82"/>
                    </a:lnTo>
                    <a:lnTo>
                      <a:pt x="14" y="80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5" name="Freeform 261"/>
              <p:cNvSpPr>
                <a:spLocks/>
              </p:cNvSpPr>
              <p:nvPr/>
            </p:nvSpPr>
            <p:spPr bwMode="auto">
              <a:xfrm>
                <a:off x="1207" y="2113"/>
                <a:ext cx="17" cy="65"/>
              </a:xfrm>
              <a:custGeom>
                <a:avLst/>
                <a:gdLst/>
                <a:ahLst/>
                <a:cxnLst>
                  <a:cxn ang="0">
                    <a:pos x="17" y="1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4"/>
                  </a:cxn>
                  <a:cxn ang="0">
                    <a:pos x="6" y="64"/>
                  </a:cxn>
                  <a:cxn ang="0">
                    <a:pos x="8" y="63"/>
                  </a:cxn>
                  <a:cxn ang="0">
                    <a:pos x="11" y="62"/>
                  </a:cxn>
                  <a:cxn ang="0">
                    <a:pos x="14" y="61"/>
                  </a:cxn>
                  <a:cxn ang="0">
                    <a:pos x="17" y="58"/>
                  </a:cxn>
                  <a:cxn ang="0">
                    <a:pos x="17" y="1"/>
                  </a:cxn>
                </a:cxnLst>
                <a:rect l="0" t="0" r="r" b="b"/>
                <a:pathLst>
                  <a:path w="17" h="65">
                    <a:moveTo>
                      <a:pt x="17" y="1"/>
                    </a:moveTo>
                    <a:lnTo>
                      <a:pt x="17" y="1"/>
                    </a:lnTo>
                    <a:lnTo>
                      <a:pt x="16" y="1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4"/>
                    </a:lnTo>
                    <a:lnTo>
                      <a:pt x="6" y="64"/>
                    </a:lnTo>
                    <a:lnTo>
                      <a:pt x="8" y="63"/>
                    </a:lnTo>
                    <a:lnTo>
                      <a:pt x="11" y="62"/>
                    </a:lnTo>
                    <a:lnTo>
                      <a:pt x="14" y="61"/>
                    </a:lnTo>
                    <a:lnTo>
                      <a:pt x="17" y="58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6" name="Freeform 262"/>
              <p:cNvSpPr>
                <a:spLocks/>
              </p:cNvSpPr>
              <p:nvPr/>
            </p:nvSpPr>
            <p:spPr bwMode="auto">
              <a:xfrm>
                <a:off x="1207" y="2114"/>
                <a:ext cx="14" cy="46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6"/>
                  </a:cxn>
                  <a:cxn ang="0">
                    <a:pos x="1" y="46"/>
                  </a:cxn>
                  <a:cxn ang="0">
                    <a:pos x="1" y="46"/>
                  </a:cxn>
                  <a:cxn ang="0">
                    <a:pos x="3" y="46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9" y="43"/>
                  </a:cxn>
                  <a:cxn ang="0">
                    <a:pos x="11" y="42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6">
                    <a:moveTo>
                      <a:pt x="14" y="1"/>
                    </a:move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6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9" y="43"/>
                    </a:lnTo>
                    <a:lnTo>
                      <a:pt x="11" y="42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7" name="Freeform 263"/>
              <p:cNvSpPr>
                <a:spLocks/>
              </p:cNvSpPr>
              <p:nvPr/>
            </p:nvSpPr>
            <p:spPr bwMode="auto">
              <a:xfrm>
                <a:off x="1208" y="2114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7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7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8" name="Freeform 264"/>
              <p:cNvSpPr>
                <a:spLocks/>
              </p:cNvSpPr>
              <p:nvPr/>
            </p:nvSpPr>
            <p:spPr bwMode="auto">
              <a:xfrm>
                <a:off x="1319" y="2191"/>
                <a:ext cx="14" cy="14"/>
              </a:xfrm>
              <a:custGeom>
                <a:avLst/>
                <a:gdLst/>
                <a:ahLst/>
                <a:cxnLst>
                  <a:cxn ang="0">
                    <a:pos x="7" y="14"/>
                  </a:cxn>
                  <a:cxn ang="0">
                    <a:pos x="8" y="14"/>
                  </a:cxn>
                  <a:cxn ang="0">
                    <a:pos x="9" y="13"/>
                  </a:cxn>
                  <a:cxn ang="0">
                    <a:pos x="10" y="13"/>
                  </a:cxn>
                  <a:cxn ang="0">
                    <a:pos x="11" y="12"/>
                  </a:cxn>
                  <a:cxn ang="0">
                    <a:pos x="13" y="11"/>
                  </a:cxn>
                  <a:cxn ang="0">
                    <a:pos x="13" y="10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3" y="5"/>
                  </a:cxn>
                  <a:cxn ang="0">
                    <a:pos x="13" y="4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2"/>
                  </a:cxn>
                  <a:cxn ang="0">
                    <a:pos x="3" y="13"/>
                  </a:cxn>
                  <a:cxn ang="0">
                    <a:pos x="4" y="13"/>
                  </a:cxn>
                  <a:cxn ang="0">
                    <a:pos x="6" y="14"/>
                  </a:cxn>
                  <a:cxn ang="0">
                    <a:pos x="7" y="14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8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1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9" name="Freeform 265"/>
              <p:cNvSpPr>
                <a:spLocks/>
              </p:cNvSpPr>
              <p:nvPr/>
            </p:nvSpPr>
            <p:spPr bwMode="auto">
              <a:xfrm>
                <a:off x="1278" y="2191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7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0" name="Freeform 266"/>
              <p:cNvSpPr>
                <a:spLocks/>
              </p:cNvSpPr>
              <p:nvPr/>
            </p:nvSpPr>
            <p:spPr bwMode="auto">
              <a:xfrm>
                <a:off x="1290" y="2191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1" name="Freeform 267"/>
              <p:cNvSpPr>
                <a:spLocks/>
              </p:cNvSpPr>
              <p:nvPr/>
            </p:nvSpPr>
            <p:spPr bwMode="auto">
              <a:xfrm>
                <a:off x="1244" y="2099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3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7"/>
                  </a:cxn>
                  <a:cxn ang="0">
                    <a:pos x="1" y="73"/>
                  </a:cxn>
                  <a:cxn ang="0">
                    <a:pos x="5" y="92"/>
                  </a:cxn>
                  <a:cxn ang="0">
                    <a:pos x="19" y="92"/>
                  </a:cxn>
                  <a:cxn ang="0">
                    <a:pos x="18" y="89"/>
                  </a:cxn>
                  <a:cxn ang="0">
                    <a:pos x="16" y="82"/>
                  </a:cxn>
                  <a:cxn ang="0">
                    <a:pos x="15" y="70"/>
                  </a:cxn>
                  <a:cxn ang="0">
                    <a:pos x="14" y="57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3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7"/>
                    </a:lnTo>
                    <a:lnTo>
                      <a:pt x="1" y="73"/>
                    </a:lnTo>
                    <a:lnTo>
                      <a:pt x="5" y="92"/>
                    </a:lnTo>
                    <a:lnTo>
                      <a:pt x="19" y="92"/>
                    </a:lnTo>
                    <a:lnTo>
                      <a:pt x="18" y="89"/>
                    </a:lnTo>
                    <a:lnTo>
                      <a:pt x="16" y="82"/>
                    </a:lnTo>
                    <a:lnTo>
                      <a:pt x="15" y="70"/>
                    </a:lnTo>
                    <a:lnTo>
                      <a:pt x="14" y="57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2" name="Freeform 268"/>
              <p:cNvSpPr>
                <a:spLocks/>
              </p:cNvSpPr>
              <p:nvPr/>
            </p:nvSpPr>
            <p:spPr bwMode="auto">
              <a:xfrm>
                <a:off x="1342" y="2087"/>
                <a:ext cx="27" cy="10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1"/>
                  </a:cxn>
                  <a:cxn ang="0">
                    <a:pos x="25" y="4"/>
                  </a:cxn>
                  <a:cxn ang="0">
                    <a:pos x="22" y="10"/>
                  </a:cxn>
                  <a:cxn ang="0">
                    <a:pos x="20" y="19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4"/>
                  </a:cxn>
                  <a:cxn ang="0">
                    <a:pos x="20" y="104"/>
                  </a:cxn>
                  <a:cxn ang="0">
                    <a:pos x="5" y="104"/>
                  </a:cxn>
                  <a:cxn ang="0">
                    <a:pos x="5" y="101"/>
                  </a:cxn>
                  <a:cxn ang="0">
                    <a:pos x="4" y="92"/>
                  </a:cxn>
                  <a:cxn ang="0">
                    <a:pos x="2" y="80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4">
                    <a:moveTo>
                      <a:pt x="27" y="0"/>
                    </a:moveTo>
                    <a:lnTo>
                      <a:pt x="26" y="1"/>
                    </a:lnTo>
                    <a:lnTo>
                      <a:pt x="25" y="4"/>
                    </a:lnTo>
                    <a:lnTo>
                      <a:pt x="22" y="10"/>
                    </a:lnTo>
                    <a:lnTo>
                      <a:pt x="20" y="19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4"/>
                    </a:lnTo>
                    <a:lnTo>
                      <a:pt x="20" y="104"/>
                    </a:lnTo>
                    <a:lnTo>
                      <a:pt x="5" y="104"/>
                    </a:lnTo>
                    <a:lnTo>
                      <a:pt x="5" y="101"/>
                    </a:lnTo>
                    <a:lnTo>
                      <a:pt x="4" y="92"/>
                    </a:lnTo>
                    <a:lnTo>
                      <a:pt x="2" y="80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3" name="Freeform 269"/>
              <p:cNvSpPr>
                <a:spLocks/>
              </p:cNvSpPr>
              <p:nvPr/>
            </p:nvSpPr>
            <p:spPr bwMode="auto">
              <a:xfrm>
                <a:off x="1244" y="2104"/>
                <a:ext cx="18" cy="81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5"/>
                  </a:cxn>
                  <a:cxn ang="0">
                    <a:pos x="0" y="37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1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2"/>
                  </a:cxn>
                  <a:cxn ang="0">
                    <a:pos x="14" y="61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1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5"/>
                    </a:lnTo>
                    <a:lnTo>
                      <a:pt x="0" y="37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1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2"/>
                    </a:lnTo>
                    <a:lnTo>
                      <a:pt x="14" y="61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4" name="Freeform 270"/>
              <p:cNvSpPr>
                <a:spLocks/>
              </p:cNvSpPr>
              <p:nvPr/>
            </p:nvSpPr>
            <p:spPr bwMode="auto">
              <a:xfrm>
                <a:off x="1245" y="2109"/>
                <a:ext cx="14" cy="6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3"/>
                  </a:cxn>
                  <a:cxn ang="0">
                    <a:pos x="4" y="7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32"/>
                  </a:cxn>
                  <a:cxn ang="0">
                    <a:pos x="0" y="44"/>
                  </a:cxn>
                  <a:cxn ang="0">
                    <a:pos x="1" y="56"/>
                  </a:cxn>
                  <a:cxn ang="0">
                    <a:pos x="4" y="69"/>
                  </a:cxn>
                  <a:cxn ang="0">
                    <a:pos x="14" y="69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1" y="44"/>
                  </a:cxn>
                  <a:cxn ang="0">
                    <a:pos x="10" y="32"/>
                  </a:cxn>
                  <a:cxn ang="0">
                    <a:pos x="10" y="20"/>
                  </a:cxn>
                  <a:cxn ang="0">
                    <a:pos x="12" y="10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5" y="2"/>
                  </a:cxn>
                </a:cxnLst>
                <a:rect l="0" t="0" r="r" b="b"/>
                <a:pathLst>
                  <a:path w="14" h="69">
                    <a:moveTo>
                      <a:pt x="5" y="2"/>
                    </a:moveTo>
                    <a:lnTo>
                      <a:pt x="5" y="3"/>
                    </a:lnTo>
                    <a:lnTo>
                      <a:pt x="4" y="7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1" y="56"/>
                    </a:lnTo>
                    <a:lnTo>
                      <a:pt x="4" y="69"/>
                    </a:lnTo>
                    <a:lnTo>
                      <a:pt x="14" y="69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1" y="44"/>
                    </a:lnTo>
                    <a:lnTo>
                      <a:pt x="10" y="32"/>
                    </a:lnTo>
                    <a:lnTo>
                      <a:pt x="10" y="20"/>
                    </a:lnTo>
                    <a:lnTo>
                      <a:pt x="12" y="1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5" name="Freeform 271"/>
              <p:cNvSpPr>
                <a:spLocks/>
              </p:cNvSpPr>
              <p:nvPr/>
            </p:nvSpPr>
            <p:spPr bwMode="auto">
              <a:xfrm>
                <a:off x="1246" y="2115"/>
                <a:ext cx="12" cy="5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8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7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0"/>
                  </a:cxn>
                  <a:cxn ang="0">
                    <a:pos x="10" y="43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8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7">
                    <a:moveTo>
                      <a:pt x="4" y="1"/>
                    </a:moveTo>
                    <a:lnTo>
                      <a:pt x="3" y="3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7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0"/>
                    </a:lnTo>
                    <a:lnTo>
                      <a:pt x="10" y="43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6" name="Freeform 272"/>
              <p:cNvSpPr>
                <a:spLocks/>
              </p:cNvSpPr>
              <p:nvPr/>
            </p:nvSpPr>
            <p:spPr bwMode="auto">
              <a:xfrm>
                <a:off x="1246" y="2120"/>
                <a:ext cx="10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9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7"/>
                  </a:cxn>
                  <a:cxn ang="0">
                    <a:pos x="3" y="45"/>
                  </a:cxn>
                  <a:cxn ang="0">
                    <a:pos x="10" y="45"/>
                  </a:cxn>
                  <a:cxn ang="0">
                    <a:pos x="10" y="44"/>
                  </a:cxn>
                  <a:cxn ang="0">
                    <a:pos x="9" y="41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5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7"/>
                    </a:lnTo>
                    <a:lnTo>
                      <a:pt x="3" y="45"/>
                    </a:lnTo>
                    <a:lnTo>
                      <a:pt x="10" y="45"/>
                    </a:lnTo>
                    <a:lnTo>
                      <a:pt x="10" y="44"/>
                    </a:lnTo>
                    <a:lnTo>
                      <a:pt x="9" y="41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7" name="Freeform 273"/>
              <p:cNvSpPr>
                <a:spLocks/>
              </p:cNvSpPr>
              <p:nvPr/>
            </p:nvSpPr>
            <p:spPr bwMode="auto">
              <a:xfrm>
                <a:off x="1248" y="2126"/>
                <a:ext cx="7" cy="3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5" y="34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4" y="25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4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1" y="34"/>
                    </a:lnTo>
                    <a:lnTo>
                      <a:pt x="5" y="34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4" y="25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8" name="Freeform 274"/>
              <p:cNvSpPr>
                <a:spLocks/>
              </p:cNvSpPr>
              <p:nvPr/>
            </p:nvSpPr>
            <p:spPr bwMode="auto">
              <a:xfrm>
                <a:off x="1343" y="2093"/>
                <a:ext cx="24" cy="91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7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1"/>
                  </a:cxn>
                  <a:cxn ang="0">
                    <a:pos x="5" y="91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70"/>
                  </a:cxn>
                  <a:cxn ang="0">
                    <a:pos x="0" y="56"/>
                  </a:cxn>
                  <a:cxn ang="0">
                    <a:pos x="0" y="42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1">
                    <a:moveTo>
                      <a:pt x="24" y="1"/>
                    </a:moveTo>
                    <a:lnTo>
                      <a:pt x="22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7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1"/>
                    </a:lnTo>
                    <a:lnTo>
                      <a:pt x="5" y="91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7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9" name="Freeform 275"/>
              <p:cNvSpPr>
                <a:spLocks/>
              </p:cNvSpPr>
              <p:nvPr/>
            </p:nvSpPr>
            <p:spPr bwMode="auto">
              <a:xfrm>
                <a:off x="1344" y="2100"/>
                <a:ext cx="19" cy="7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1"/>
                  </a:cxn>
                  <a:cxn ang="0">
                    <a:pos x="18" y="2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3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7"/>
                  </a:cxn>
                  <a:cxn ang="0">
                    <a:pos x="4" y="77"/>
                  </a:cxn>
                  <a:cxn ang="0">
                    <a:pos x="4" y="75"/>
                  </a:cxn>
                  <a:cxn ang="0">
                    <a:pos x="3" y="69"/>
                  </a:cxn>
                  <a:cxn ang="0">
                    <a:pos x="2" y="60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11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7">
                    <a:moveTo>
                      <a:pt x="19" y="0"/>
                    </a:moveTo>
                    <a:lnTo>
                      <a:pt x="19" y="1"/>
                    </a:lnTo>
                    <a:lnTo>
                      <a:pt x="18" y="2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3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7"/>
                    </a:lnTo>
                    <a:lnTo>
                      <a:pt x="4" y="77"/>
                    </a:lnTo>
                    <a:lnTo>
                      <a:pt x="4" y="75"/>
                    </a:lnTo>
                    <a:lnTo>
                      <a:pt x="3" y="69"/>
                    </a:lnTo>
                    <a:lnTo>
                      <a:pt x="2" y="60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11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0" name="Freeform 276"/>
              <p:cNvSpPr>
                <a:spLocks/>
              </p:cNvSpPr>
              <p:nvPr/>
            </p:nvSpPr>
            <p:spPr bwMode="auto">
              <a:xfrm>
                <a:off x="1346" y="2106"/>
                <a:ext cx="15" cy="6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20"/>
                  </a:cxn>
                  <a:cxn ang="0">
                    <a:pos x="9" y="30"/>
                  </a:cxn>
                  <a:cxn ang="0">
                    <a:pos x="10" y="45"/>
                  </a:cxn>
                  <a:cxn ang="0">
                    <a:pos x="11" y="64"/>
                  </a:cxn>
                  <a:cxn ang="0">
                    <a:pos x="2" y="64"/>
                  </a:cxn>
                  <a:cxn ang="0">
                    <a:pos x="2" y="62"/>
                  </a:cxn>
                  <a:cxn ang="0">
                    <a:pos x="1" y="57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4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20"/>
                    </a:lnTo>
                    <a:lnTo>
                      <a:pt x="9" y="30"/>
                    </a:lnTo>
                    <a:lnTo>
                      <a:pt x="10" y="45"/>
                    </a:lnTo>
                    <a:lnTo>
                      <a:pt x="11" y="64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1" y="57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1" name="Freeform 277"/>
              <p:cNvSpPr>
                <a:spLocks/>
              </p:cNvSpPr>
              <p:nvPr/>
            </p:nvSpPr>
            <p:spPr bwMode="auto">
              <a:xfrm>
                <a:off x="1346" y="2112"/>
                <a:ext cx="12" cy="51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4"/>
                  </a:cxn>
                  <a:cxn ang="0">
                    <a:pos x="9" y="9"/>
                  </a:cxn>
                  <a:cxn ang="0">
                    <a:pos x="9" y="16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1"/>
                  </a:cxn>
                  <a:cxn ang="0">
                    <a:pos x="2" y="51"/>
                  </a:cxn>
                  <a:cxn ang="0">
                    <a:pos x="2" y="50"/>
                  </a:cxn>
                  <a:cxn ang="0">
                    <a:pos x="2" y="45"/>
                  </a:cxn>
                  <a:cxn ang="0">
                    <a:pos x="1" y="39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1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9" y="9"/>
                    </a:lnTo>
                    <a:lnTo>
                      <a:pt x="9" y="16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1"/>
                    </a:lnTo>
                    <a:lnTo>
                      <a:pt x="2" y="51"/>
                    </a:lnTo>
                    <a:lnTo>
                      <a:pt x="2" y="50"/>
                    </a:lnTo>
                    <a:lnTo>
                      <a:pt x="2" y="45"/>
                    </a:lnTo>
                    <a:lnTo>
                      <a:pt x="1" y="39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2" name="Freeform 278"/>
              <p:cNvSpPr>
                <a:spLocks/>
              </p:cNvSpPr>
              <p:nvPr/>
            </p:nvSpPr>
            <p:spPr bwMode="auto">
              <a:xfrm>
                <a:off x="1347" y="2119"/>
                <a:ext cx="9" cy="3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5"/>
                  </a:cxn>
                  <a:cxn ang="0">
                    <a:pos x="7" y="37"/>
                  </a:cxn>
                  <a:cxn ang="0">
                    <a:pos x="2" y="37"/>
                  </a:cxn>
                  <a:cxn ang="0">
                    <a:pos x="1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4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7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5"/>
                    </a:lnTo>
                    <a:lnTo>
                      <a:pt x="7" y="37"/>
                    </a:lnTo>
                    <a:lnTo>
                      <a:pt x="2" y="37"/>
                    </a:lnTo>
                    <a:lnTo>
                      <a:pt x="1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3" name="Rectangle 279"/>
              <p:cNvSpPr>
                <a:spLocks noChangeArrowheads="1"/>
              </p:cNvSpPr>
              <p:nvPr/>
            </p:nvSpPr>
            <p:spPr bwMode="auto">
              <a:xfrm>
                <a:off x="1224" y="2109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4" name="Freeform 280"/>
              <p:cNvSpPr>
                <a:spLocks/>
              </p:cNvSpPr>
              <p:nvPr/>
            </p:nvSpPr>
            <p:spPr bwMode="auto">
              <a:xfrm>
                <a:off x="1266" y="2107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1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3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6"/>
                  </a:cxn>
                  <a:cxn ang="0">
                    <a:pos x="21" y="15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2"/>
                  </a:cxn>
                  <a:cxn ang="0">
                    <a:pos x="46" y="2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1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2"/>
                  </a:cxn>
                  <a:cxn ang="0">
                    <a:pos x="11" y="2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3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1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5" name="Freeform 281"/>
              <p:cNvSpPr>
                <a:spLocks/>
              </p:cNvSpPr>
              <p:nvPr/>
            </p:nvSpPr>
            <p:spPr bwMode="auto">
              <a:xfrm>
                <a:off x="1202" y="2148"/>
                <a:ext cx="37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2"/>
                  </a:cxn>
                  <a:cxn ang="0">
                    <a:pos x="37" y="3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3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7"/>
                  </a:cxn>
                </a:cxnLst>
                <a:rect l="0" t="0" r="r" b="b"/>
                <a:pathLst>
                  <a:path w="37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2"/>
                    </a:lnTo>
                    <a:lnTo>
                      <a:pt x="37" y="3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6" name="Freeform 282"/>
              <p:cNvSpPr>
                <a:spLocks/>
              </p:cNvSpPr>
              <p:nvPr/>
            </p:nvSpPr>
            <p:spPr bwMode="auto">
              <a:xfrm>
                <a:off x="1202" y="2123"/>
                <a:ext cx="37" cy="1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2"/>
                  </a:cxn>
                  <a:cxn ang="0">
                    <a:pos x="32" y="3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5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7"/>
                  </a:cxn>
                </a:cxnLst>
                <a:rect l="0" t="0" r="r" b="b"/>
                <a:pathLst>
                  <a:path w="37" h="11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7" name="Freeform 283"/>
              <p:cNvSpPr>
                <a:spLocks/>
              </p:cNvSpPr>
              <p:nvPr/>
            </p:nvSpPr>
            <p:spPr bwMode="auto">
              <a:xfrm>
                <a:off x="1237" y="2112"/>
                <a:ext cx="61" cy="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0"/>
                  </a:cxn>
                  <a:cxn ang="0">
                    <a:pos x="19" y="113"/>
                  </a:cxn>
                  <a:cxn ang="0">
                    <a:pos x="18" y="98"/>
                  </a:cxn>
                  <a:cxn ang="0">
                    <a:pos x="61" y="105"/>
                  </a:cxn>
                  <a:cxn ang="0">
                    <a:pos x="61" y="99"/>
                  </a:cxn>
                  <a:cxn ang="0">
                    <a:pos x="30" y="96"/>
                  </a:cxn>
                  <a:cxn ang="0">
                    <a:pos x="29" y="83"/>
                  </a:cxn>
                  <a:cxn ang="0">
                    <a:pos x="9" y="83"/>
                  </a:cxn>
                  <a:cxn ang="0">
                    <a:pos x="8" y="80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9"/>
                  </a:cxn>
                  <a:cxn ang="0">
                    <a:pos x="2" y="48"/>
                  </a:cxn>
                  <a:cxn ang="0">
                    <a:pos x="1" y="34"/>
                  </a:cxn>
                  <a:cxn ang="0">
                    <a:pos x="2" y="20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3">
                    <a:moveTo>
                      <a:pt x="0" y="0"/>
                    </a:moveTo>
                    <a:lnTo>
                      <a:pt x="0" y="110"/>
                    </a:lnTo>
                    <a:lnTo>
                      <a:pt x="19" y="113"/>
                    </a:lnTo>
                    <a:lnTo>
                      <a:pt x="18" y="98"/>
                    </a:lnTo>
                    <a:lnTo>
                      <a:pt x="61" y="105"/>
                    </a:lnTo>
                    <a:lnTo>
                      <a:pt x="61" y="99"/>
                    </a:lnTo>
                    <a:lnTo>
                      <a:pt x="30" y="96"/>
                    </a:lnTo>
                    <a:lnTo>
                      <a:pt x="29" y="83"/>
                    </a:lnTo>
                    <a:lnTo>
                      <a:pt x="9" y="83"/>
                    </a:lnTo>
                    <a:lnTo>
                      <a:pt x="8" y="80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9"/>
                    </a:lnTo>
                    <a:lnTo>
                      <a:pt x="2" y="48"/>
                    </a:lnTo>
                    <a:lnTo>
                      <a:pt x="1" y="34"/>
                    </a:lnTo>
                    <a:lnTo>
                      <a:pt x="2" y="20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8" name="Freeform 284"/>
              <p:cNvSpPr>
                <a:spLocks/>
              </p:cNvSpPr>
              <p:nvPr/>
            </p:nvSpPr>
            <p:spPr bwMode="auto">
              <a:xfrm>
                <a:off x="1267" y="2086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1"/>
                  </a:cxn>
                  <a:cxn ang="0">
                    <a:pos x="19" y="9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4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1"/>
                    </a:lnTo>
                    <a:lnTo>
                      <a:pt x="19" y="9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9" name="Freeform 285"/>
              <p:cNvSpPr>
                <a:spLocks/>
              </p:cNvSpPr>
              <p:nvPr/>
            </p:nvSpPr>
            <p:spPr bwMode="auto">
              <a:xfrm>
                <a:off x="1222" y="2227"/>
                <a:ext cx="132" cy="45"/>
              </a:xfrm>
              <a:custGeom>
                <a:avLst/>
                <a:gdLst/>
                <a:ahLst/>
                <a:cxnLst>
                  <a:cxn ang="0">
                    <a:pos x="55" y="44"/>
                  </a:cxn>
                  <a:cxn ang="0">
                    <a:pos x="56" y="42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7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1"/>
                  </a:cxn>
                  <a:cxn ang="0">
                    <a:pos x="80" y="30"/>
                  </a:cxn>
                  <a:cxn ang="0">
                    <a:pos x="82" y="27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30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4"/>
                  </a:cxn>
                  <a:cxn ang="0">
                    <a:pos x="76" y="37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2"/>
                  </a:cxn>
                  <a:cxn ang="0">
                    <a:pos x="57" y="45"/>
                  </a:cxn>
                  <a:cxn ang="0">
                    <a:pos x="55" y="44"/>
                  </a:cxn>
                </a:cxnLst>
                <a:rect l="0" t="0" r="r" b="b"/>
                <a:pathLst>
                  <a:path w="132" h="45">
                    <a:moveTo>
                      <a:pt x="55" y="44"/>
                    </a:moveTo>
                    <a:lnTo>
                      <a:pt x="56" y="42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7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1"/>
                    </a:lnTo>
                    <a:lnTo>
                      <a:pt x="80" y="30"/>
                    </a:lnTo>
                    <a:lnTo>
                      <a:pt x="82" y="27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30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4"/>
                    </a:lnTo>
                    <a:lnTo>
                      <a:pt x="76" y="37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2"/>
                    </a:lnTo>
                    <a:lnTo>
                      <a:pt x="57" y="45"/>
                    </a:lnTo>
                    <a:lnTo>
                      <a:pt x="5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0" name="Freeform 286"/>
              <p:cNvSpPr>
                <a:spLocks/>
              </p:cNvSpPr>
              <p:nvPr/>
            </p:nvSpPr>
            <p:spPr bwMode="auto">
              <a:xfrm>
                <a:off x="1194" y="2239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1" name="Freeform 287"/>
              <p:cNvSpPr>
                <a:spLocks/>
              </p:cNvSpPr>
              <p:nvPr/>
            </p:nvSpPr>
            <p:spPr bwMode="auto">
              <a:xfrm>
                <a:off x="1217" y="2233"/>
                <a:ext cx="132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6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6">
                    <a:moveTo>
                      <a:pt x="0" y="0"/>
                    </a:moveTo>
                    <a:lnTo>
                      <a:pt x="130" y="36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2" name="Freeform 288"/>
              <p:cNvSpPr>
                <a:spLocks/>
              </p:cNvSpPr>
              <p:nvPr/>
            </p:nvSpPr>
            <p:spPr bwMode="auto">
              <a:xfrm>
                <a:off x="1207" y="2236"/>
                <a:ext cx="133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8"/>
                  </a:cxn>
                  <a:cxn ang="0">
                    <a:pos x="133" y="38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8">
                    <a:moveTo>
                      <a:pt x="0" y="0"/>
                    </a:moveTo>
                    <a:lnTo>
                      <a:pt x="130" y="38"/>
                    </a:lnTo>
                    <a:lnTo>
                      <a:pt x="133" y="38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3" name="Freeform 289"/>
              <p:cNvSpPr>
                <a:spLocks/>
              </p:cNvSpPr>
              <p:nvPr/>
            </p:nvSpPr>
            <p:spPr bwMode="auto">
              <a:xfrm>
                <a:off x="1768" y="2150"/>
                <a:ext cx="249" cy="209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2" y="14"/>
                  </a:cxn>
                  <a:cxn ang="0">
                    <a:pos x="75" y="13"/>
                  </a:cxn>
                  <a:cxn ang="0">
                    <a:pos x="78" y="12"/>
                  </a:cxn>
                  <a:cxn ang="0">
                    <a:pos x="83" y="11"/>
                  </a:cxn>
                  <a:cxn ang="0">
                    <a:pos x="88" y="10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5"/>
                  </a:cxn>
                  <a:cxn ang="0">
                    <a:pos x="120" y="4"/>
                  </a:cxn>
                  <a:cxn ang="0">
                    <a:pos x="132" y="3"/>
                  </a:cxn>
                  <a:cxn ang="0">
                    <a:pos x="144" y="1"/>
                  </a:cxn>
                  <a:cxn ang="0">
                    <a:pos x="156" y="0"/>
                  </a:cxn>
                  <a:cxn ang="0">
                    <a:pos x="169" y="0"/>
                  </a:cxn>
                  <a:cxn ang="0">
                    <a:pos x="184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4"/>
                  </a:cxn>
                  <a:cxn ang="0">
                    <a:pos x="222" y="40"/>
                  </a:cxn>
                  <a:cxn ang="0">
                    <a:pos x="225" y="51"/>
                  </a:cxn>
                  <a:cxn ang="0">
                    <a:pos x="239" y="117"/>
                  </a:cxn>
                  <a:cxn ang="0">
                    <a:pos x="246" y="145"/>
                  </a:cxn>
                  <a:cxn ang="0">
                    <a:pos x="246" y="146"/>
                  </a:cxn>
                  <a:cxn ang="0">
                    <a:pos x="248" y="152"/>
                  </a:cxn>
                  <a:cxn ang="0">
                    <a:pos x="248" y="160"/>
                  </a:cxn>
                  <a:cxn ang="0">
                    <a:pos x="244" y="171"/>
                  </a:cxn>
                  <a:cxn ang="0">
                    <a:pos x="0" y="164"/>
                  </a:cxn>
                  <a:cxn ang="0">
                    <a:pos x="25" y="151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6"/>
                  </a:cxn>
                  <a:cxn ang="0">
                    <a:pos x="32" y="25"/>
                  </a:cxn>
                  <a:cxn ang="0">
                    <a:pos x="36" y="24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7" y="24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9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1" y="14"/>
                    </a:lnTo>
                    <a:lnTo>
                      <a:pt x="72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8" y="12"/>
                    </a:lnTo>
                    <a:lnTo>
                      <a:pt x="81" y="12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8" y="10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6" y="6"/>
                    </a:lnTo>
                    <a:lnTo>
                      <a:pt x="111" y="5"/>
                    </a:lnTo>
                    <a:lnTo>
                      <a:pt x="116" y="5"/>
                    </a:lnTo>
                    <a:lnTo>
                      <a:pt x="120" y="4"/>
                    </a:lnTo>
                    <a:lnTo>
                      <a:pt x="126" y="3"/>
                    </a:lnTo>
                    <a:lnTo>
                      <a:pt x="132" y="3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49" y="1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9" y="0"/>
                    </a:lnTo>
                    <a:lnTo>
                      <a:pt x="177" y="0"/>
                    </a:lnTo>
                    <a:lnTo>
                      <a:pt x="184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5"/>
                    </a:lnTo>
                    <a:lnTo>
                      <a:pt x="208" y="28"/>
                    </a:lnTo>
                    <a:lnTo>
                      <a:pt x="208" y="29"/>
                    </a:lnTo>
                    <a:lnTo>
                      <a:pt x="210" y="29"/>
                    </a:lnTo>
                    <a:lnTo>
                      <a:pt x="212" y="32"/>
                    </a:lnTo>
                    <a:lnTo>
                      <a:pt x="216" y="34"/>
                    </a:lnTo>
                    <a:lnTo>
                      <a:pt x="219" y="37"/>
                    </a:lnTo>
                    <a:lnTo>
                      <a:pt x="222" y="40"/>
                    </a:lnTo>
                    <a:lnTo>
                      <a:pt x="224" y="45"/>
                    </a:lnTo>
                    <a:lnTo>
                      <a:pt x="225" y="51"/>
                    </a:lnTo>
                    <a:lnTo>
                      <a:pt x="245" y="69"/>
                    </a:lnTo>
                    <a:lnTo>
                      <a:pt x="239" y="117"/>
                    </a:lnTo>
                    <a:lnTo>
                      <a:pt x="208" y="133"/>
                    </a:lnTo>
                    <a:lnTo>
                      <a:pt x="246" y="145"/>
                    </a:lnTo>
                    <a:lnTo>
                      <a:pt x="246" y="145"/>
                    </a:lnTo>
                    <a:lnTo>
                      <a:pt x="246" y="146"/>
                    </a:lnTo>
                    <a:lnTo>
                      <a:pt x="248" y="149"/>
                    </a:lnTo>
                    <a:lnTo>
                      <a:pt x="248" y="152"/>
                    </a:lnTo>
                    <a:lnTo>
                      <a:pt x="249" y="156"/>
                    </a:lnTo>
                    <a:lnTo>
                      <a:pt x="248" y="160"/>
                    </a:lnTo>
                    <a:lnTo>
                      <a:pt x="246" y="165"/>
                    </a:lnTo>
                    <a:lnTo>
                      <a:pt x="244" y="171"/>
                    </a:lnTo>
                    <a:lnTo>
                      <a:pt x="144" y="209"/>
                    </a:lnTo>
                    <a:lnTo>
                      <a:pt x="0" y="164"/>
                    </a:lnTo>
                    <a:lnTo>
                      <a:pt x="2" y="159"/>
                    </a:lnTo>
                    <a:lnTo>
                      <a:pt x="25" y="151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6"/>
                    </a:lnTo>
                    <a:lnTo>
                      <a:pt x="30" y="26"/>
                    </a:lnTo>
                    <a:lnTo>
                      <a:pt x="32" y="25"/>
                    </a:lnTo>
                    <a:lnTo>
                      <a:pt x="34" y="24"/>
                    </a:lnTo>
                    <a:lnTo>
                      <a:pt x="36" y="24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7" y="24"/>
                    </a:lnTo>
                    <a:lnTo>
                      <a:pt x="61" y="25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4" name="Freeform 290"/>
              <p:cNvSpPr>
                <a:spLocks/>
              </p:cNvSpPr>
              <p:nvPr/>
            </p:nvSpPr>
            <p:spPr bwMode="auto">
              <a:xfrm>
                <a:off x="1854" y="2165"/>
                <a:ext cx="80" cy="92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79" y="4"/>
                  </a:cxn>
                  <a:cxn ang="0">
                    <a:pos x="77" y="4"/>
                  </a:cxn>
                  <a:cxn ang="0">
                    <a:pos x="75" y="3"/>
                  </a:cxn>
                  <a:cxn ang="0">
                    <a:pos x="73" y="3"/>
                  </a:cxn>
                  <a:cxn ang="0">
                    <a:pos x="69" y="2"/>
                  </a:cxn>
                  <a:cxn ang="0">
                    <a:pos x="66" y="2"/>
                  </a:cxn>
                  <a:cxn ang="0">
                    <a:pos x="61" y="2"/>
                  </a:cxn>
                  <a:cxn ang="0">
                    <a:pos x="56" y="0"/>
                  </a:cxn>
                  <a:cxn ang="0">
                    <a:pos x="51" y="0"/>
                  </a:cxn>
                  <a:cxn ang="0">
                    <a:pos x="45" y="2"/>
                  </a:cxn>
                  <a:cxn ang="0">
                    <a:pos x="39" y="2"/>
                  </a:cxn>
                  <a:cxn ang="0">
                    <a:pos x="32" y="3"/>
                  </a:cxn>
                  <a:cxn ang="0">
                    <a:pos x="26" y="4"/>
                  </a:cxn>
                  <a:cxn ang="0">
                    <a:pos x="19" y="6"/>
                  </a:cxn>
                  <a:cxn ang="0">
                    <a:pos x="12" y="9"/>
                  </a:cxn>
                  <a:cxn ang="0">
                    <a:pos x="5" y="12"/>
                  </a:cxn>
                  <a:cxn ang="0">
                    <a:pos x="5" y="13"/>
                  </a:cxn>
                  <a:cxn ang="0">
                    <a:pos x="4" y="18"/>
                  </a:cxn>
                  <a:cxn ang="0">
                    <a:pos x="2" y="26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61"/>
                  </a:cxn>
                  <a:cxn ang="0">
                    <a:pos x="3" y="75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9" y="89"/>
                  </a:cxn>
                  <a:cxn ang="0">
                    <a:pos x="10" y="89"/>
                  </a:cxn>
                  <a:cxn ang="0">
                    <a:pos x="12" y="89"/>
                  </a:cxn>
                  <a:cxn ang="0">
                    <a:pos x="16" y="88"/>
                  </a:cxn>
                  <a:cxn ang="0">
                    <a:pos x="19" y="88"/>
                  </a:cxn>
                  <a:cxn ang="0">
                    <a:pos x="23" y="88"/>
                  </a:cxn>
                  <a:cxn ang="0">
                    <a:pos x="27" y="88"/>
                  </a:cxn>
                  <a:cxn ang="0">
                    <a:pos x="33" y="88"/>
                  </a:cxn>
                  <a:cxn ang="0">
                    <a:pos x="39" y="88"/>
                  </a:cxn>
                  <a:cxn ang="0">
                    <a:pos x="45" y="88"/>
                  </a:cxn>
                  <a:cxn ang="0">
                    <a:pos x="51" y="88"/>
                  </a:cxn>
                  <a:cxn ang="0">
                    <a:pos x="58" y="89"/>
                  </a:cxn>
                  <a:cxn ang="0">
                    <a:pos x="65" y="89"/>
                  </a:cxn>
                  <a:cxn ang="0">
                    <a:pos x="72" y="90"/>
                  </a:cxn>
                  <a:cxn ang="0">
                    <a:pos x="80" y="92"/>
                  </a:cxn>
                  <a:cxn ang="0">
                    <a:pos x="80" y="89"/>
                  </a:cxn>
                  <a:cxn ang="0">
                    <a:pos x="79" y="82"/>
                  </a:cxn>
                  <a:cxn ang="0">
                    <a:pos x="77" y="71"/>
                  </a:cxn>
                  <a:cxn ang="0">
                    <a:pos x="76" y="58"/>
                  </a:cxn>
                  <a:cxn ang="0">
                    <a:pos x="76" y="44"/>
                  </a:cxn>
                  <a:cxn ang="0">
                    <a:pos x="76" y="30"/>
                  </a:cxn>
                  <a:cxn ang="0">
                    <a:pos x="77" y="16"/>
                  </a:cxn>
                  <a:cxn ang="0">
                    <a:pos x="79" y="4"/>
                  </a:cxn>
                </a:cxnLst>
                <a:rect l="0" t="0" r="r" b="b"/>
                <a:pathLst>
                  <a:path w="80" h="92">
                    <a:moveTo>
                      <a:pt x="79" y="4"/>
                    </a:moveTo>
                    <a:lnTo>
                      <a:pt x="79" y="4"/>
                    </a:lnTo>
                    <a:lnTo>
                      <a:pt x="77" y="4"/>
                    </a:lnTo>
                    <a:lnTo>
                      <a:pt x="75" y="3"/>
                    </a:lnTo>
                    <a:lnTo>
                      <a:pt x="73" y="3"/>
                    </a:lnTo>
                    <a:lnTo>
                      <a:pt x="69" y="2"/>
                    </a:lnTo>
                    <a:lnTo>
                      <a:pt x="66" y="2"/>
                    </a:lnTo>
                    <a:lnTo>
                      <a:pt x="61" y="2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5" y="2"/>
                    </a:lnTo>
                    <a:lnTo>
                      <a:pt x="39" y="2"/>
                    </a:lnTo>
                    <a:lnTo>
                      <a:pt x="32" y="3"/>
                    </a:lnTo>
                    <a:lnTo>
                      <a:pt x="26" y="4"/>
                    </a:lnTo>
                    <a:lnTo>
                      <a:pt x="19" y="6"/>
                    </a:lnTo>
                    <a:lnTo>
                      <a:pt x="12" y="9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4" y="18"/>
                    </a:lnTo>
                    <a:lnTo>
                      <a:pt x="2" y="26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61"/>
                    </a:lnTo>
                    <a:lnTo>
                      <a:pt x="3" y="75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9" y="89"/>
                    </a:lnTo>
                    <a:lnTo>
                      <a:pt x="10" y="89"/>
                    </a:lnTo>
                    <a:lnTo>
                      <a:pt x="12" y="89"/>
                    </a:lnTo>
                    <a:lnTo>
                      <a:pt x="16" y="88"/>
                    </a:lnTo>
                    <a:lnTo>
                      <a:pt x="19" y="88"/>
                    </a:lnTo>
                    <a:lnTo>
                      <a:pt x="23" y="88"/>
                    </a:lnTo>
                    <a:lnTo>
                      <a:pt x="27" y="88"/>
                    </a:lnTo>
                    <a:lnTo>
                      <a:pt x="33" y="88"/>
                    </a:lnTo>
                    <a:lnTo>
                      <a:pt x="39" y="88"/>
                    </a:lnTo>
                    <a:lnTo>
                      <a:pt x="45" y="88"/>
                    </a:lnTo>
                    <a:lnTo>
                      <a:pt x="51" y="88"/>
                    </a:lnTo>
                    <a:lnTo>
                      <a:pt x="58" y="89"/>
                    </a:lnTo>
                    <a:lnTo>
                      <a:pt x="65" y="89"/>
                    </a:lnTo>
                    <a:lnTo>
                      <a:pt x="72" y="90"/>
                    </a:lnTo>
                    <a:lnTo>
                      <a:pt x="80" y="92"/>
                    </a:lnTo>
                    <a:lnTo>
                      <a:pt x="80" y="89"/>
                    </a:lnTo>
                    <a:lnTo>
                      <a:pt x="79" y="82"/>
                    </a:lnTo>
                    <a:lnTo>
                      <a:pt x="77" y="71"/>
                    </a:lnTo>
                    <a:lnTo>
                      <a:pt x="76" y="58"/>
                    </a:lnTo>
                    <a:lnTo>
                      <a:pt x="76" y="44"/>
                    </a:lnTo>
                    <a:lnTo>
                      <a:pt x="76" y="30"/>
                    </a:lnTo>
                    <a:lnTo>
                      <a:pt x="77" y="1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5" name="Freeform 291"/>
              <p:cNvSpPr>
                <a:spLocks/>
              </p:cNvSpPr>
              <p:nvPr/>
            </p:nvSpPr>
            <p:spPr bwMode="auto">
              <a:xfrm>
                <a:off x="1863" y="2191"/>
                <a:ext cx="131" cy="90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0" y="78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8" y="89"/>
                  </a:cxn>
                  <a:cxn ang="0">
                    <a:pos x="91" y="88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2" y="80"/>
                  </a:cxn>
                  <a:cxn ang="0">
                    <a:pos x="107" y="75"/>
                  </a:cxn>
                  <a:cxn ang="0">
                    <a:pos x="112" y="71"/>
                  </a:cxn>
                  <a:cxn ang="0">
                    <a:pos x="116" y="66"/>
                  </a:cxn>
                  <a:cxn ang="0">
                    <a:pos x="121" y="60"/>
                  </a:cxn>
                  <a:cxn ang="0">
                    <a:pos x="124" y="54"/>
                  </a:cxn>
                  <a:cxn ang="0">
                    <a:pos x="128" y="47"/>
                  </a:cxn>
                  <a:cxn ang="0">
                    <a:pos x="130" y="40"/>
                  </a:cxn>
                  <a:cxn ang="0">
                    <a:pos x="131" y="32"/>
                  </a:cxn>
                  <a:cxn ang="0">
                    <a:pos x="131" y="22"/>
                  </a:cxn>
                  <a:cxn ang="0">
                    <a:pos x="129" y="13"/>
                  </a:cxn>
                  <a:cxn ang="0">
                    <a:pos x="129" y="13"/>
                  </a:cxn>
                  <a:cxn ang="0">
                    <a:pos x="128" y="11"/>
                  </a:cxn>
                  <a:cxn ang="0">
                    <a:pos x="127" y="10"/>
                  </a:cxn>
                  <a:cxn ang="0">
                    <a:pos x="126" y="7"/>
                  </a:cxn>
                  <a:cxn ang="0">
                    <a:pos x="123" y="4"/>
                  </a:cxn>
                  <a:cxn ang="0">
                    <a:pos x="120" y="3"/>
                  </a:cxn>
                  <a:cxn ang="0">
                    <a:pos x="116" y="0"/>
                  </a:cxn>
                  <a:cxn ang="0">
                    <a:pos x="113" y="0"/>
                  </a:cxn>
                  <a:cxn ang="0">
                    <a:pos x="113" y="1"/>
                  </a:cxn>
                  <a:cxn ang="0">
                    <a:pos x="114" y="5"/>
                  </a:cxn>
                  <a:cxn ang="0">
                    <a:pos x="116" y="12"/>
                  </a:cxn>
                  <a:cxn ang="0">
                    <a:pos x="117" y="19"/>
                  </a:cxn>
                  <a:cxn ang="0">
                    <a:pos x="117" y="29"/>
                  </a:cxn>
                  <a:cxn ang="0">
                    <a:pos x="116" y="40"/>
                  </a:cxn>
                  <a:cxn ang="0">
                    <a:pos x="114" y="52"/>
                  </a:cxn>
                  <a:cxn ang="0">
                    <a:pos x="108" y="63"/>
                  </a:cxn>
                  <a:cxn ang="0">
                    <a:pos x="108" y="63"/>
                  </a:cxn>
                  <a:cxn ang="0">
                    <a:pos x="108" y="64"/>
                  </a:cxn>
                  <a:cxn ang="0">
                    <a:pos x="107" y="64"/>
                  </a:cxn>
                  <a:cxn ang="0">
                    <a:pos x="106" y="66"/>
                  </a:cxn>
                  <a:cxn ang="0">
                    <a:pos x="105" y="67"/>
                  </a:cxn>
                  <a:cxn ang="0">
                    <a:pos x="102" y="68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5" y="70"/>
                  </a:cxn>
                  <a:cxn ang="0">
                    <a:pos x="92" y="71"/>
                  </a:cxn>
                  <a:cxn ang="0">
                    <a:pos x="89" y="73"/>
                  </a:cxn>
                  <a:cxn ang="0">
                    <a:pos x="85" y="73"/>
                  </a:cxn>
                  <a:cxn ang="0">
                    <a:pos x="81" y="73"/>
                  </a:cxn>
                  <a:cxn ang="0">
                    <a:pos x="78" y="73"/>
                  </a:cxn>
                  <a:cxn ang="0">
                    <a:pos x="73" y="73"/>
                  </a:cxn>
                  <a:cxn ang="0">
                    <a:pos x="68" y="71"/>
                  </a:cxn>
                  <a:cxn ang="0">
                    <a:pos x="68" y="83"/>
                  </a:cxn>
                  <a:cxn ang="0">
                    <a:pos x="3" y="76"/>
                  </a:cxn>
                  <a:cxn ang="0">
                    <a:pos x="1" y="68"/>
                  </a:cxn>
                </a:cxnLst>
                <a:rect l="0" t="0" r="r" b="b"/>
                <a:pathLst>
                  <a:path w="131" h="90">
                    <a:moveTo>
                      <a:pt x="1" y="68"/>
                    </a:moveTo>
                    <a:lnTo>
                      <a:pt x="0" y="78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8" y="89"/>
                    </a:lnTo>
                    <a:lnTo>
                      <a:pt x="91" y="88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2" y="80"/>
                    </a:lnTo>
                    <a:lnTo>
                      <a:pt x="107" y="75"/>
                    </a:lnTo>
                    <a:lnTo>
                      <a:pt x="112" y="71"/>
                    </a:lnTo>
                    <a:lnTo>
                      <a:pt x="116" y="66"/>
                    </a:lnTo>
                    <a:lnTo>
                      <a:pt x="121" y="60"/>
                    </a:lnTo>
                    <a:lnTo>
                      <a:pt x="124" y="54"/>
                    </a:lnTo>
                    <a:lnTo>
                      <a:pt x="128" y="47"/>
                    </a:lnTo>
                    <a:lnTo>
                      <a:pt x="130" y="40"/>
                    </a:lnTo>
                    <a:lnTo>
                      <a:pt x="131" y="32"/>
                    </a:lnTo>
                    <a:lnTo>
                      <a:pt x="131" y="22"/>
                    </a:lnTo>
                    <a:lnTo>
                      <a:pt x="129" y="13"/>
                    </a:lnTo>
                    <a:lnTo>
                      <a:pt x="129" y="13"/>
                    </a:lnTo>
                    <a:lnTo>
                      <a:pt x="128" y="11"/>
                    </a:lnTo>
                    <a:lnTo>
                      <a:pt x="127" y="10"/>
                    </a:lnTo>
                    <a:lnTo>
                      <a:pt x="126" y="7"/>
                    </a:lnTo>
                    <a:lnTo>
                      <a:pt x="123" y="4"/>
                    </a:lnTo>
                    <a:lnTo>
                      <a:pt x="120" y="3"/>
                    </a:lnTo>
                    <a:lnTo>
                      <a:pt x="116" y="0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4" y="5"/>
                    </a:lnTo>
                    <a:lnTo>
                      <a:pt x="116" y="12"/>
                    </a:lnTo>
                    <a:lnTo>
                      <a:pt x="117" y="19"/>
                    </a:lnTo>
                    <a:lnTo>
                      <a:pt x="117" y="29"/>
                    </a:lnTo>
                    <a:lnTo>
                      <a:pt x="116" y="40"/>
                    </a:lnTo>
                    <a:lnTo>
                      <a:pt x="114" y="52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4"/>
                    </a:lnTo>
                    <a:lnTo>
                      <a:pt x="107" y="64"/>
                    </a:lnTo>
                    <a:lnTo>
                      <a:pt x="106" y="66"/>
                    </a:lnTo>
                    <a:lnTo>
                      <a:pt x="105" y="67"/>
                    </a:lnTo>
                    <a:lnTo>
                      <a:pt x="102" y="68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5" y="70"/>
                    </a:lnTo>
                    <a:lnTo>
                      <a:pt x="92" y="71"/>
                    </a:lnTo>
                    <a:lnTo>
                      <a:pt x="89" y="73"/>
                    </a:lnTo>
                    <a:lnTo>
                      <a:pt x="85" y="73"/>
                    </a:lnTo>
                    <a:lnTo>
                      <a:pt x="81" y="73"/>
                    </a:lnTo>
                    <a:lnTo>
                      <a:pt x="78" y="73"/>
                    </a:lnTo>
                    <a:lnTo>
                      <a:pt x="73" y="73"/>
                    </a:lnTo>
                    <a:lnTo>
                      <a:pt x="68" y="71"/>
                    </a:lnTo>
                    <a:lnTo>
                      <a:pt x="68" y="83"/>
                    </a:lnTo>
                    <a:lnTo>
                      <a:pt x="3" y="76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6" name="Freeform 292"/>
              <p:cNvSpPr>
                <a:spLocks/>
              </p:cNvSpPr>
              <p:nvPr/>
            </p:nvSpPr>
            <p:spPr bwMode="auto">
              <a:xfrm>
                <a:off x="1846" y="2280"/>
                <a:ext cx="97" cy="30"/>
              </a:xfrm>
              <a:custGeom>
                <a:avLst/>
                <a:gdLst/>
                <a:ahLst/>
                <a:cxnLst>
                  <a:cxn ang="0">
                    <a:pos x="97" y="10"/>
                  </a:cxn>
                  <a:cxn ang="0">
                    <a:pos x="1" y="0"/>
                  </a:cxn>
                  <a:cxn ang="0">
                    <a:pos x="0" y="10"/>
                  </a:cxn>
                  <a:cxn ang="0">
                    <a:pos x="94" y="30"/>
                  </a:cxn>
                  <a:cxn ang="0">
                    <a:pos x="97" y="10"/>
                  </a:cxn>
                </a:cxnLst>
                <a:rect l="0" t="0" r="r" b="b"/>
                <a:pathLst>
                  <a:path w="97" h="30">
                    <a:moveTo>
                      <a:pt x="97" y="10"/>
                    </a:moveTo>
                    <a:lnTo>
                      <a:pt x="1" y="0"/>
                    </a:lnTo>
                    <a:lnTo>
                      <a:pt x="0" y="10"/>
                    </a:lnTo>
                    <a:lnTo>
                      <a:pt x="94" y="30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7" name="Freeform 293"/>
              <p:cNvSpPr>
                <a:spLocks/>
              </p:cNvSpPr>
              <p:nvPr/>
            </p:nvSpPr>
            <p:spPr bwMode="auto">
              <a:xfrm>
                <a:off x="1894" y="2289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1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8" name="Freeform 294"/>
              <p:cNvSpPr>
                <a:spLocks/>
              </p:cNvSpPr>
              <p:nvPr/>
            </p:nvSpPr>
            <p:spPr bwMode="auto">
              <a:xfrm>
                <a:off x="1852" y="2282"/>
                <a:ext cx="28" cy="11"/>
              </a:xfrm>
              <a:custGeom>
                <a:avLst/>
                <a:gdLst/>
                <a:ahLst/>
                <a:cxnLst>
                  <a:cxn ang="0">
                    <a:pos x="28" y="5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7" y="11"/>
                  </a:cxn>
                  <a:cxn ang="0">
                    <a:pos x="28" y="5"/>
                  </a:cxn>
                </a:cxnLst>
                <a:rect l="0" t="0" r="r" b="b"/>
                <a:pathLst>
                  <a:path w="28" h="11">
                    <a:moveTo>
                      <a:pt x="28" y="5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7" y="11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9" name="Freeform 295"/>
              <p:cNvSpPr>
                <a:spLocks/>
              </p:cNvSpPr>
              <p:nvPr/>
            </p:nvSpPr>
            <p:spPr bwMode="auto">
              <a:xfrm>
                <a:off x="1783" y="2293"/>
                <a:ext cx="162" cy="5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3" y="16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3"/>
                  </a:cxn>
                  <a:cxn ang="0">
                    <a:pos x="21" y="12"/>
                  </a:cxn>
                  <a:cxn ang="0">
                    <a:pos x="25" y="10"/>
                  </a:cxn>
                  <a:cxn ang="0">
                    <a:pos x="28" y="9"/>
                  </a:cxn>
                  <a:cxn ang="0">
                    <a:pos x="32" y="8"/>
                  </a:cxn>
                  <a:cxn ang="0">
                    <a:pos x="35" y="6"/>
                  </a:cxn>
                  <a:cxn ang="0">
                    <a:pos x="38" y="4"/>
                  </a:cxn>
                  <a:cxn ang="0">
                    <a:pos x="41" y="2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8"/>
                  </a:cxn>
                  <a:cxn ang="0">
                    <a:pos x="160" y="29"/>
                  </a:cxn>
                  <a:cxn ang="0">
                    <a:pos x="159" y="30"/>
                  </a:cxn>
                  <a:cxn ang="0">
                    <a:pos x="158" y="33"/>
                  </a:cxn>
                  <a:cxn ang="0">
                    <a:pos x="155" y="34"/>
                  </a:cxn>
                  <a:cxn ang="0">
                    <a:pos x="153" y="36"/>
                  </a:cxn>
                  <a:cxn ang="0">
                    <a:pos x="151" y="38"/>
                  </a:cxn>
                  <a:cxn ang="0">
                    <a:pos x="147" y="41"/>
                  </a:cxn>
                  <a:cxn ang="0">
                    <a:pos x="145" y="43"/>
                  </a:cxn>
                  <a:cxn ang="0">
                    <a:pos x="141" y="45"/>
                  </a:cxn>
                  <a:cxn ang="0">
                    <a:pos x="138" y="48"/>
                  </a:cxn>
                  <a:cxn ang="0">
                    <a:pos x="136" y="49"/>
                  </a:cxn>
                  <a:cxn ang="0">
                    <a:pos x="132" y="51"/>
                  </a:cxn>
                  <a:cxn ang="0">
                    <a:pos x="129" y="52"/>
                  </a:cxn>
                  <a:cxn ang="0">
                    <a:pos x="126" y="54"/>
                  </a:cxn>
                  <a:cxn ang="0">
                    <a:pos x="0" y="16"/>
                  </a:cxn>
                </a:cxnLst>
                <a:rect l="0" t="0" r="r" b="b"/>
                <a:pathLst>
                  <a:path w="162" h="54">
                    <a:moveTo>
                      <a:pt x="0" y="16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3"/>
                    </a:lnTo>
                    <a:lnTo>
                      <a:pt x="21" y="12"/>
                    </a:lnTo>
                    <a:lnTo>
                      <a:pt x="25" y="10"/>
                    </a:lnTo>
                    <a:lnTo>
                      <a:pt x="28" y="9"/>
                    </a:lnTo>
                    <a:lnTo>
                      <a:pt x="32" y="8"/>
                    </a:lnTo>
                    <a:lnTo>
                      <a:pt x="35" y="6"/>
                    </a:lnTo>
                    <a:lnTo>
                      <a:pt x="38" y="4"/>
                    </a:lnTo>
                    <a:lnTo>
                      <a:pt x="41" y="2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8"/>
                    </a:lnTo>
                    <a:lnTo>
                      <a:pt x="160" y="29"/>
                    </a:lnTo>
                    <a:lnTo>
                      <a:pt x="159" y="30"/>
                    </a:lnTo>
                    <a:lnTo>
                      <a:pt x="158" y="33"/>
                    </a:lnTo>
                    <a:lnTo>
                      <a:pt x="155" y="34"/>
                    </a:lnTo>
                    <a:lnTo>
                      <a:pt x="153" y="36"/>
                    </a:lnTo>
                    <a:lnTo>
                      <a:pt x="151" y="38"/>
                    </a:lnTo>
                    <a:lnTo>
                      <a:pt x="147" y="41"/>
                    </a:lnTo>
                    <a:lnTo>
                      <a:pt x="145" y="43"/>
                    </a:lnTo>
                    <a:lnTo>
                      <a:pt x="141" y="45"/>
                    </a:lnTo>
                    <a:lnTo>
                      <a:pt x="138" y="48"/>
                    </a:lnTo>
                    <a:lnTo>
                      <a:pt x="136" y="49"/>
                    </a:lnTo>
                    <a:lnTo>
                      <a:pt x="132" y="51"/>
                    </a:lnTo>
                    <a:lnTo>
                      <a:pt x="129" y="52"/>
                    </a:lnTo>
                    <a:lnTo>
                      <a:pt x="126" y="5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0" name="Freeform 296"/>
              <p:cNvSpPr>
                <a:spLocks/>
              </p:cNvSpPr>
              <p:nvPr/>
            </p:nvSpPr>
            <p:spPr bwMode="auto">
              <a:xfrm>
                <a:off x="1945" y="2287"/>
                <a:ext cx="58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8" y="10"/>
                  </a:cxn>
                  <a:cxn ang="0">
                    <a:pos x="26" y="0"/>
                  </a:cxn>
                  <a:cxn ang="0">
                    <a:pos x="0" y="3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8" h="26">
                    <a:moveTo>
                      <a:pt x="6" y="26"/>
                    </a:moveTo>
                    <a:lnTo>
                      <a:pt x="58" y="10"/>
                    </a:lnTo>
                    <a:lnTo>
                      <a:pt x="26" y="0"/>
                    </a:lnTo>
                    <a:lnTo>
                      <a:pt x="0" y="3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1" name="Freeform 297"/>
              <p:cNvSpPr>
                <a:spLocks/>
              </p:cNvSpPr>
              <p:nvPr/>
            </p:nvSpPr>
            <p:spPr bwMode="auto">
              <a:xfrm>
                <a:off x="1795" y="2176"/>
                <a:ext cx="31" cy="124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31" y="2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29" y="2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6" y="2"/>
                  </a:cxn>
                  <a:cxn ang="0">
                    <a:pos x="3" y="3"/>
                  </a:cxn>
                  <a:cxn ang="0">
                    <a:pos x="0" y="6"/>
                  </a:cxn>
                  <a:cxn ang="0">
                    <a:pos x="0" y="124"/>
                  </a:cxn>
                  <a:cxn ang="0">
                    <a:pos x="1" y="124"/>
                  </a:cxn>
                  <a:cxn ang="0">
                    <a:pos x="1" y="124"/>
                  </a:cxn>
                  <a:cxn ang="0">
                    <a:pos x="2" y="124"/>
                  </a:cxn>
                  <a:cxn ang="0">
                    <a:pos x="3" y="124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8" y="123"/>
                  </a:cxn>
                  <a:cxn ang="0">
                    <a:pos x="10" y="121"/>
                  </a:cxn>
                  <a:cxn ang="0">
                    <a:pos x="13" y="121"/>
                  </a:cxn>
                  <a:cxn ang="0">
                    <a:pos x="15" y="120"/>
                  </a:cxn>
                  <a:cxn ang="0">
                    <a:pos x="17" y="119"/>
                  </a:cxn>
                  <a:cxn ang="0">
                    <a:pos x="21" y="118"/>
                  </a:cxn>
                  <a:cxn ang="0">
                    <a:pos x="23" y="117"/>
                  </a:cxn>
                  <a:cxn ang="0">
                    <a:pos x="26" y="116"/>
                  </a:cxn>
                  <a:cxn ang="0">
                    <a:pos x="29" y="113"/>
                  </a:cxn>
                  <a:cxn ang="0">
                    <a:pos x="31" y="112"/>
                  </a:cxn>
                  <a:cxn ang="0">
                    <a:pos x="31" y="3"/>
                  </a:cxn>
                </a:cxnLst>
                <a:rect l="0" t="0" r="r" b="b"/>
                <a:pathLst>
                  <a:path w="31" h="124">
                    <a:moveTo>
                      <a:pt x="31" y="3"/>
                    </a:moveTo>
                    <a:lnTo>
                      <a:pt x="31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9" y="2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4"/>
                    </a:lnTo>
                    <a:lnTo>
                      <a:pt x="1" y="124"/>
                    </a:lnTo>
                    <a:lnTo>
                      <a:pt x="1" y="124"/>
                    </a:lnTo>
                    <a:lnTo>
                      <a:pt x="2" y="124"/>
                    </a:lnTo>
                    <a:lnTo>
                      <a:pt x="3" y="124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8" y="123"/>
                    </a:lnTo>
                    <a:lnTo>
                      <a:pt x="10" y="121"/>
                    </a:lnTo>
                    <a:lnTo>
                      <a:pt x="13" y="121"/>
                    </a:lnTo>
                    <a:lnTo>
                      <a:pt x="15" y="120"/>
                    </a:lnTo>
                    <a:lnTo>
                      <a:pt x="17" y="119"/>
                    </a:lnTo>
                    <a:lnTo>
                      <a:pt x="21" y="118"/>
                    </a:lnTo>
                    <a:lnTo>
                      <a:pt x="23" y="117"/>
                    </a:lnTo>
                    <a:lnTo>
                      <a:pt x="26" y="116"/>
                    </a:lnTo>
                    <a:lnTo>
                      <a:pt x="29" y="113"/>
                    </a:lnTo>
                    <a:lnTo>
                      <a:pt x="31" y="11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2" name="Freeform 298"/>
              <p:cNvSpPr>
                <a:spLocks/>
              </p:cNvSpPr>
              <p:nvPr/>
            </p:nvSpPr>
            <p:spPr bwMode="auto">
              <a:xfrm>
                <a:off x="1796" y="2177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5" y="1"/>
                  </a:cxn>
                  <a:cxn ang="0">
                    <a:pos x="23" y="1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1" y="104"/>
                  </a:cxn>
                  <a:cxn ang="0">
                    <a:pos x="1" y="104"/>
                  </a:cxn>
                  <a:cxn ang="0">
                    <a:pos x="2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7" y="103"/>
                  </a:cxn>
                  <a:cxn ang="0">
                    <a:pos x="9" y="103"/>
                  </a:cxn>
                  <a:cxn ang="0">
                    <a:pos x="11" y="102"/>
                  </a:cxn>
                  <a:cxn ang="0">
                    <a:pos x="13" y="102"/>
                  </a:cxn>
                  <a:cxn ang="0">
                    <a:pos x="15" y="101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2" y="97"/>
                  </a:cxn>
                  <a:cxn ang="0">
                    <a:pos x="25" y="96"/>
                  </a:cxn>
                  <a:cxn ang="0">
                    <a:pos x="27" y="94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5" y="1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1" y="104"/>
                    </a:lnTo>
                    <a:lnTo>
                      <a:pt x="1" y="104"/>
                    </a:lnTo>
                    <a:lnTo>
                      <a:pt x="2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7" y="103"/>
                    </a:lnTo>
                    <a:lnTo>
                      <a:pt x="9" y="103"/>
                    </a:lnTo>
                    <a:lnTo>
                      <a:pt x="11" y="102"/>
                    </a:lnTo>
                    <a:lnTo>
                      <a:pt x="13" y="102"/>
                    </a:lnTo>
                    <a:lnTo>
                      <a:pt x="15" y="101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2" y="97"/>
                    </a:lnTo>
                    <a:lnTo>
                      <a:pt x="25" y="96"/>
                    </a:lnTo>
                    <a:lnTo>
                      <a:pt x="27" y="94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3" name="Freeform 299"/>
              <p:cNvSpPr>
                <a:spLocks/>
              </p:cNvSpPr>
              <p:nvPr/>
            </p:nvSpPr>
            <p:spPr bwMode="auto">
              <a:xfrm>
                <a:off x="1797" y="2178"/>
                <a:ext cx="22" cy="84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22" y="3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20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4" y="1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3" y="84"/>
                  </a:cxn>
                  <a:cxn ang="0">
                    <a:pos x="4" y="84"/>
                  </a:cxn>
                  <a:cxn ang="0">
                    <a:pos x="5" y="84"/>
                  </a:cxn>
                  <a:cxn ang="0">
                    <a:pos x="6" y="84"/>
                  </a:cxn>
                  <a:cxn ang="0">
                    <a:pos x="7" y="83"/>
                  </a:cxn>
                  <a:cxn ang="0">
                    <a:pos x="10" y="83"/>
                  </a:cxn>
                  <a:cxn ang="0">
                    <a:pos x="11" y="82"/>
                  </a:cxn>
                  <a:cxn ang="0">
                    <a:pos x="13" y="82"/>
                  </a:cxn>
                  <a:cxn ang="0">
                    <a:pos x="14" y="81"/>
                  </a:cxn>
                  <a:cxn ang="0">
                    <a:pos x="17" y="80"/>
                  </a:cxn>
                  <a:cxn ang="0">
                    <a:pos x="19" y="79"/>
                  </a:cxn>
                  <a:cxn ang="0">
                    <a:pos x="20" y="77"/>
                  </a:cxn>
                  <a:cxn ang="0">
                    <a:pos x="22" y="76"/>
                  </a:cxn>
                  <a:cxn ang="0">
                    <a:pos x="22" y="3"/>
                  </a:cxn>
                </a:cxnLst>
                <a:rect l="0" t="0" r="r" b="b"/>
                <a:pathLst>
                  <a:path w="22" h="84">
                    <a:moveTo>
                      <a:pt x="22" y="3"/>
                    </a:moveTo>
                    <a:lnTo>
                      <a:pt x="22" y="3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5" y="84"/>
                    </a:lnTo>
                    <a:lnTo>
                      <a:pt x="6" y="84"/>
                    </a:lnTo>
                    <a:lnTo>
                      <a:pt x="7" y="83"/>
                    </a:lnTo>
                    <a:lnTo>
                      <a:pt x="10" y="83"/>
                    </a:lnTo>
                    <a:lnTo>
                      <a:pt x="11" y="82"/>
                    </a:lnTo>
                    <a:lnTo>
                      <a:pt x="13" y="82"/>
                    </a:lnTo>
                    <a:lnTo>
                      <a:pt x="14" y="81"/>
                    </a:lnTo>
                    <a:lnTo>
                      <a:pt x="17" y="80"/>
                    </a:lnTo>
                    <a:lnTo>
                      <a:pt x="19" y="79"/>
                    </a:lnTo>
                    <a:lnTo>
                      <a:pt x="20" y="77"/>
                    </a:lnTo>
                    <a:lnTo>
                      <a:pt x="22" y="76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4" name="Freeform 300"/>
              <p:cNvSpPr>
                <a:spLocks/>
              </p:cNvSpPr>
              <p:nvPr/>
            </p:nvSpPr>
            <p:spPr bwMode="auto">
              <a:xfrm>
                <a:off x="1798" y="2179"/>
                <a:ext cx="18" cy="66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18" y="2"/>
                  </a:cxn>
                  <a:cxn ang="0">
                    <a:pos x="17" y="2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3" y="2"/>
                  </a:cxn>
                  <a:cxn ang="0">
                    <a:pos x="0" y="3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2" y="66"/>
                  </a:cxn>
                  <a:cxn ang="0">
                    <a:pos x="4" y="65"/>
                  </a:cxn>
                  <a:cxn ang="0">
                    <a:pos x="6" y="65"/>
                  </a:cxn>
                  <a:cxn ang="0">
                    <a:pos x="9" y="64"/>
                  </a:cxn>
                  <a:cxn ang="0">
                    <a:pos x="12" y="62"/>
                  </a:cxn>
                  <a:cxn ang="0">
                    <a:pos x="14" y="61"/>
                  </a:cxn>
                  <a:cxn ang="0">
                    <a:pos x="18" y="59"/>
                  </a:cxn>
                  <a:cxn ang="0">
                    <a:pos x="18" y="2"/>
                  </a:cxn>
                </a:cxnLst>
                <a:rect l="0" t="0" r="r" b="b"/>
                <a:pathLst>
                  <a:path w="18" h="66">
                    <a:moveTo>
                      <a:pt x="18" y="2"/>
                    </a:moveTo>
                    <a:lnTo>
                      <a:pt x="18" y="2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66"/>
                    </a:lnTo>
                    <a:lnTo>
                      <a:pt x="4" y="65"/>
                    </a:lnTo>
                    <a:lnTo>
                      <a:pt x="6" y="65"/>
                    </a:lnTo>
                    <a:lnTo>
                      <a:pt x="9" y="64"/>
                    </a:lnTo>
                    <a:lnTo>
                      <a:pt x="12" y="62"/>
                    </a:lnTo>
                    <a:lnTo>
                      <a:pt x="14" y="61"/>
                    </a:lnTo>
                    <a:lnTo>
                      <a:pt x="18" y="59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5" name="Freeform 301"/>
              <p:cNvSpPr>
                <a:spLocks/>
              </p:cNvSpPr>
              <p:nvPr/>
            </p:nvSpPr>
            <p:spPr bwMode="auto">
              <a:xfrm>
                <a:off x="1798" y="2181"/>
                <a:ext cx="14" cy="45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45"/>
                  </a:cxn>
                  <a:cxn ang="0">
                    <a:pos x="2" y="45"/>
                  </a:cxn>
                  <a:cxn ang="0">
                    <a:pos x="2" y="45"/>
                  </a:cxn>
                  <a:cxn ang="0">
                    <a:pos x="4" y="45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10" y="43"/>
                  </a:cxn>
                  <a:cxn ang="0">
                    <a:pos x="12" y="42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5">
                    <a:moveTo>
                      <a:pt x="14" y="1"/>
                    </a:move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45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4" y="45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10" y="43"/>
                    </a:lnTo>
                    <a:lnTo>
                      <a:pt x="12" y="42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6" name="Freeform 302"/>
              <p:cNvSpPr>
                <a:spLocks/>
              </p:cNvSpPr>
              <p:nvPr/>
            </p:nvSpPr>
            <p:spPr bwMode="auto">
              <a:xfrm>
                <a:off x="1800" y="2181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4" y="27"/>
                  </a:cxn>
                  <a:cxn ang="0">
                    <a:pos x="5" y="25"/>
                  </a:cxn>
                  <a:cxn ang="0">
                    <a:pos x="8" y="24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5" y="25"/>
                    </a:lnTo>
                    <a:lnTo>
                      <a:pt x="8" y="24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7" name="Freeform 303"/>
              <p:cNvSpPr>
                <a:spLocks/>
              </p:cNvSpPr>
              <p:nvPr/>
            </p:nvSpPr>
            <p:spPr bwMode="auto">
              <a:xfrm>
                <a:off x="1910" y="2258"/>
                <a:ext cx="14" cy="14"/>
              </a:xfrm>
              <a:custGeom>
                <a:avLst/>
                <a:gdLst/>
                <a:ahLst/>
                <a:cxnLst>
                  <a:cxn ang="0">
                    <a:pos x="7" y="14"/>
                  </a:cxn>
                  <a:cxn ang="0">
                    <a:pos x="9" y="14"/>
                  </a:cxn>
                  <a:cxn ang="0">
                    <a:pos x="10" y="13"/>
                  </a:cxn>
                  <a:cxn ang="0">
                    <a:pos x="11" y="13"/>
                  </a:cxn>
                  <a:cxn ang="0">
                    <a:pos x="12" y="11"/>
                  </a:cxn>
                  <a:cxn ang="0">
                    <a:pos x="13" y="10"/>
                  </a:cxn>
                  <a:cxn ang="0">
                    <a:pos x="13" y="9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2" y="9"/>
                  </a:cxn>
                  <a:cxn ang="0">
                    <a:pos x="2" y="10"/>
                  </a:cxn>
                  <a:cxn ang="0">
                    <a:pos x="3" y="11"/>
                  </a:cxn>
                  <a:cxn ang="0">
                    <a:pos x="4" y="13"/>
                  </a:cxn>
                  <a:cxn ang="0">
                    <a:pos x="5" y="13"/>
                  </a:cxn>
                  <a:cxn ang="0">
                    <a:pos x="6" y="14"/>
                  </a:cxn>
                  <a:cxn ang="0">
                    <a:pos x="7" y="14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6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8" name="Freeform 304"/>
              <p:cNvSpPr>
                <a:spLocks/>
              </p:cNvSpPr>
              <p:nvPr/>
            </p:nvSpPr>
            <p:spPr bwMode="auto">
              <a:xfrm>
                <a:off x="1870" y="2258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9" name="Freeform 305"/>
              <p:cNvSpPr>
                <a:spLocks/>
              </p:cNvSpPr>
              <p:nvPr/>
            </p:nvSpPr>
            <p:spPr bwMode="auto">
              <a:xfrm>
                <a:off x="1881" y="2258"/>
                <a:ext cx="6" cy="7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4" y="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0" name="Freeform 306"/>
              <p:cNvSpPr>
                <a:spLocks/>
              </p:cNvSpPr>
              <p:nvPr/>
            </p:nvSpPr>
            <p:spPr bwMode="auto">
              <a:xfrm>
                <a:off x="1836" y="2165"/>
                <a:ext cx="18" cy="93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4"/>
                  </a:cxn>
                  <a:cxn ang="0">
                    <a:pos x="3" y="9"/>
                  </a:cxn>
                  <a:cxn ang="0">
                    <a:pos x="2" y="17"/>
                  </a:cxn>
                  <a:cxn ang="0">
                    <a:pos x="1" y="29"/>
                  </a:cxn>
                  <a:cxn ang="0">
                    <a:pos x="0" y="41"/>
                  </a:cxn>
                  <a:cxn ang="0">
                    <a:pos x="0" y="58"/>
                  </a:cxn>
                  <a:cxn ang="0">
                    <a:pos x="1" y="74"/>
                  </a:cxn>
                  <a:cxn ang="0">
                    <a:pos x="4" y="93"/>
                  </a:cxn>
                  <a:cxn ang="0">
                    <a:pos x="18" y="93"/>
                  </a:cxn>
                  <a:cxn ang="0">
                    <a:pos x="17" y="89"/>
                  </a:cxn>
                  <a:cxn ang="0">
                    <a:pos x="16" y="82"/>
                  </a:cxn>
                  <a:cxn ang="0">
                    <a:pos x="15" y="71"/>
                  </a:cxn>
                  <a:cxn ang="0">
                    <a:pos x="14" y="58"/>
                  </a:cxn>
                  <a:cxn ang="0">
                    <a:pos x="13" y="43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2"/>
                  </a:cxn>
                </a:cxnLst>
                <a:rect l="0" t="0" r="r" b="b"/>
                <a:pathLst>
                  <a:path w="18" h="93">
                    <a:moveTo>
                      <a:pt x="6" y="2"/>
                    </a:moveTo>
                    <a:lnTo>
                      <a:pt x="6" y="4"/>
                    </a:lnTo>
                    <a:lnTo>
                      <a:pt x="3" y="9"/>
                    </a:lnTo>
                    <a:lnTo>
                      <a:pt x="2" y="17"/>
                    </a:lnTo>
                    <a:lnTo>
                      <a:pt x="1" y="29"/>
                    </a:lnTo>
                    <a:lnTo>
                      <a:pt x="0" y="41"/>
                    </a:lnTo>
                    <a:lnTo>
                      <a:pt x="0" y="58"/>
                    </a:lnTo>
                    <a:lnTo>
                      <a:pt x="1" y="74"/>
                    </a:lnTo>
                    <a:lnTo>
                      <a:pt x="4" y="93"/>
                    </a:lnTo>
                    <a:lnTo>
                      <a:pt x="18" y="93"/>
                    </a:lnTo>
                    <a:lnTo>
                      <a:pt x="17" y="89"/>
                    </a:lnTo>
                    <a:lnTo>
                      <a:pt x="16" y="82"/>
                    </a:lnTo>
                    <a:lnTo>
                      <a:pt x="15" y="71"/>
                    </a:lnTo>
                    <a:lnTo>
                      <a:pt x="14" y="58"/>
                    </a:lnTo>
                    <a:lnTo>
                      <a:pt x="13" y="43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1" name="Freeform 307"/>
              <p:cNvSpPr>
                <a:spLocks/>
              </p:cNvSpPr>
              <p:nvPr/>
            </p:nvSpPr>
            <p:spPr bwMode="auto">
              <a:xfrm>
                <a:off x="1934" y="2154"/>
                <a:ext cx="27" cy="10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5" y="1"/>
                  </a:cxn>
                  <a:cxn ang="0">
                    <a:pos x="24" y="3"/>
                  </a:cxn>
                  <a:cxn ang="0">
                    <a:pos x="22" y="9"/>
                  </a:cxn>
                  <a:cxn ang="0">
                    <a:pos x="20" y="18"/>
                  </a:cxn>
                  <a:cxn ang="0">
                    <a:pos x="17" y="31"/>
                  </a:cxn>
                  <a:cxn ang="0">
                    <a:pos x="16" y="49"/>
                  </a:cxn>
                  <a:cxn ang="0">
                    <a:pos x="17" y="73"/>
                  </a:cxn>
                  <a:cxn ang="0">
                    <a:pos x="20" y="104"/>
                  </a:cxn>
                  <a:cxn ang="0">
                    <a:pos x="4" y="104"/>
                  </a:cxn>
                  <a:cxn ang="0">
                    <a:pos x="4" y="100"/>
                  </a:cxn>
                  <a:cxn ang="0">
                    <a:pos x="3" y="92"/>
                  </a:cxn>
                  <a:cxn ang="0">
                    <a:pos x="2" y="79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0"/>
                  </a:cxn>
                  <a:cxn ang="0">
                    <a:pos x="3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4">
                    <a:moveTo>
                      <a:pt x="27" y="0"/>
                    </a:moveTo>
                    <a:lnTo>
                      <a:pt x="25" y="1"/>
                    </a:lnTo>
                    <a:lnTo>
                      <a:pt x="24" y="3"/>
                    </a:lnTo>
                    <a:lnTo>
                      <a:pt x="22" y="9"/>
                    </a:lnTo>
                    <a:lnTo>
                      <a:pt x="20" y="18"/>
                    </a:lnTo>
                    <a:lnTo>
                      <a:pt x="17" y="31"/>
                    </a:lnTo>
                    <a:lnTo>
                      <a:pt x="16" y="49"/>
                    </a:lnTo>
                    <a:lnTo>
                      <a:pt x="17" y="73"/>
                    </a:lnTo>
                    <a:lnTo>
                      <a:pt x="20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3" y="92"/>
                    </a:lnTo>
                    <a:lnTo>
                      <a:pt x="2" y="79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0"/>
                    </a:lnTo>
                    <a:lnTo>
                      <a:pt x="3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2" name="Freeform 308"/>
              <p:cNvSpPr>
                <a:spLocks/>
              </p:cNvSpPr>
              <p:nvPr/>
            </p:nvSpPr>
            <p:spPr bwMode="auto">
              <a:xfrm>
                <a:off x="1836" y="2170"/>
                <a:ext cx="17" cy="82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4"/>
                  </a:cxn>
                  <a:cxn ang="0">
                    <a:pos x="4" y="8"/>
                  </a:cxn>
                  <a:cxn ang="0">
                    <a:pos x="2" y="15"/>
                  </a:cxn>
                  <a:cxn ang="0">
                    <a:pos x="1" y="26"/>
                  </a:cxn>
                  <a:cxn ang="0">
                    <a:pos x="0" y="38"/>
                  </a:cxn>
                  <a:cxn ang="0">
                    <a:pos x="1" y="50"/>
                  </a:cxn>
                  <a:cxn ang="0">
                    <a:pos x="2" y="66"/>
                  </a:cxn>
                  <a:cxn ang="0">
                    <a:pos x="4" y="82"/>
                  </a:cxn>
                  <a:cxn ang="0">
                    <a:pos x="16" y="81"/>
                  </a:cxn>
                  <a:cxn ang="0">
                    <a:pos x="16" y="78"/>
                  </a:cxn>
                  <a:cxn ang="0">
                    <a:pos x="15" y="73"/>
                  </a:cxn>
                  <a:cxn ang="0">
                    <a:pos x="14" y="62"/>
                  </a:cxn>
                  <a:cxn ang="0">
                    <a:pos x="13" y="50"/>
                  </a:cxn>
                  <a:cxn ang="0">
                    <a:pos x="11" y="38"/>
                  </a:cxn>
                  <a:cxn ang="0">
                    <a:pos x="11" y="25"/>
                  </a:cxn>
                  <a:cxn ang="0">
                    <a:pos x="14" y="12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7" h="82">
                    <a:moveTo>
                      <a:pt x="6" y="2"/>
                    </a:moveTo>
                    <a:lnTo>
                      <a:pt x="6" y="4"/>
                    </a:lnTo>
                    <a:lnTo>
                      <a:pt x="4" y="8"/>
                    </a:lnTo>
                    <a:lnTo>
                      <a:pt x="2" y="15"/>
                    </a:lnTo>
                    <a:lnTo>
                      <a:pt x="1" y="26"/>
                    </a:lnTo>
                    <a:lnTo>
                      <a:pt x="0" y="38"/>
                    </a:lnTo>
                    <a:lnTo>
                      <a:pt x="1" y="50"/>
                    </a:lnTo>
                    <a:lnTo>
                      <a:pt x="2" y="66"/>
                    </a:lnTo>
                    <a:lnTo>
                      <a:pt x="4" y="82"/>
                    </a:lnTo>
                    <a:lnTo>
                      <a:pt x="16" y="81"/>
                    </a:lnTo>
                    <a:lnTo>
                      <a:pt x="16" y="78"/>
                    </a:lnTo>
                    <a:lnTo>
                      <a:pt x="15" y="73"/>
                    </a:lnTo>
                    <a:lnTo>
                      <a:pt x="14" y="62"/>
                    </a:lnTo>
                    <a:lnTo>
                      <a:pt x="13" y="50"/>
                    </a:lnTo>
                    <a:lnTo>
                      <a:pt x="11" y="38"/>
                    </a:lnTo>
                    <a:lnTo>
                      <a:pt x="11" y="25"/>
                    </a:lnTo>
                    <a:lnTo>
                      <a:pt x="14" y="12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3" name="Freeform 309"/>
              <p:cNvSpPr>
                <a:spLocks/>
              </p:cNvSpPr>
              <p:nvPr/>
            </p:nvSpPr>
            <p:spPr bwMode="auto">
              <a:xfrm>
                <a:off x="1837" y="2176"/>
                <a:ext cx="14" cy="69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2"/>
                  </a:cxn>
                  <a:cxn ang="0">
                    <a:pos x="3" y="7"/>
                  </a:cxn>
                  <a:cxn ang="0">
                    <a:pos x="2" y="13"/>
                  </a:cxn>
                  <a:cxn ang="0">
                    <a:pos x="1" y="21"/>
                  </a:cxn>
                  <a:cxn ang="0">
                    <a:pos x="0" y="32"/>
                  </a:cxn>
                  <a:cxn ang="0">
                    <a:pos x="0" y="43"/>
                  </a:cxn>
                  <a:cxn ang="0">
                    <a:pos x="1" y="56"/>
                  </a:cxn>
                  <a:cxn ang="0">
                    <a:pos x="3" y="69"/>
                  </a:cxn>
                  <a:cxn ang="0">
                    <a:pos x="14" y="69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0" y="43"/>
                  </a:cxn>
                  <a:cxn ang="0">
                    <a:pos x="9" y="32"/>
                  </a:cxn>
                  <a:cxn ang="0">
                    <a:pos x="9" y="20"/>
                  </a:cxn>
                  <a:cxn ang="0">
                    <a:pos x="12" y="9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5" y="1"/>
                  </a:cxn>
                </a:cxnLst>
                <a:rect l="0" t="0" r="r" b="b"/>
                <a:pathLst>
                  <a:path w="14" h="69">
                    <a:moveTo>
                      <a:pt x="5" y="1"/>
                    </a:moveTo>
                    <a:lnTo>
                      <a:pt x="5" y="2"/>
                    </a:lnTo>
                    <a:lnTo>
                      <a:pt x="3" y="7"/>
                    </a:lnTo>
                    <a:lnTo>
                      <a:pt x="2" y="13"/>
                    </a:lnTo>
                    <a:lnTo>
                      <a:pt x="1" y="21"/>
                    </a:lnTo>
                    <a:lnTo>
                      <a:pt x="0" y="32"/>
                    </a:lnTo>
                    <a:lnTo>
                      <a:pt x="0" y="43"/>
                    </a:lnTo>
                    <a:lnTo>
                      <a:pt x="1" y="56"/>
                    </a:lnTo>
                    <a:lnTo>
                      <a:pt x="3" y="69"/>
                    </a:lnTo>
                    <a:lnTo>
                      <a:pt x="14" y="69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9" y="32"/>
                    </a:lnTo>
                    <a:lnTo>
                      <a:pt x="9" y="20"/>
                    </a:lnTo>
                    <a:lnTo>
                      <a:pt x="12" y="9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4" name="Freeform 310"/>
              <p:cNvSpPr>
                <a:spLocks/>
              </p:cNvSpPr>
              <p:nvPr/>
            </p:nvSpPr>
            <p:spPr bwMode="auto">
              <a:xfrm>
                <a:off x="1838" y="2182"/>
                <a:ext cx="12" cy="5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2"/>
                  </a:cxn>
                  <a:cxn ang="0">
                    <a:pos x="2" y="5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1" y="45"/>
                  </a:cxn>
                  <a:cxn ang="0">
                    <a:pos x="2" y="57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9" y="50"/>
                  </a:cxn>
                  <a:cxn ang="0">
                    <a:pos x="9" y="43"/>
                  </a:cxn>
                  <a:cxn ang="0">
                    <a:pos x="8" y="35"/>
                  </a:cxn>
                  <a:cxn ang="0">
                    <a:pos x="7" y="26"/>
                  </a:cxn>
                  <a:cxn ang="0">
                    <a:pos x="8" y="16"/>
                  </a:cxn>
                  <a:cxn ang="0">
                    <a:pos x="9" y="8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7">
                    <a:moveTo>
                      <a:pt x="4" y="1"/>
                    </a:moveTo>
                    <a:lnTo>
                      <a:pt x="2" y="2"/>
                    </a:lnTo>
                    <a:lnTo>
                      <a:pt x="2" y="5"/>
                    </a:lnTo>
                    <a:lnTo>
                      <a:pt x="1" y="10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1" y="45"/>
                    </a:lnTo>
                    <a:lnTo>
                      <a:pt x="2" y="57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9" y="50"/>
                    </a:lnTo>
                    <a:lnTo>
                      <a:pt x="9" y="43"/>
                    </a:lnTo>
                    <a:lnTo>
                      <a:pt x="8" y="35"/>
                    </a:lnTo>
                    <a:lnTo>
                      <a:pt x="7" y="26"/>
                    </a:lnTo>
                    <a:lnTo>
                      <a:pt x="8" y="16"/>
                    </a:lnTo>
                    <a:lnTo>
                      <a:pt x="9" y="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5" name="Freeform 311"/>
              <p:cNvSpPr>
                <a:spLocks/>
              </p:cNvSpPr>
              <p:nvPr/>
            </p:nvSpPr>
            <p:spPr bwMode="auto">
              <a:xfrm>
                <a:off x="1838" y="2187"/>
                <a:ext cx="9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1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1" y="37"/>
                  </a:cxn>
                  <a:cxn ang="0">
                    <a:pos x="2" y="45"/>
                  </a:cxn>
                  <a:cxn ang="0">
                    <a:pos x="9" y="45"/>
                  </a:cxn>
                  <a:cxn ang="0">
                    <a:pos x="9" y="44"/>
                  </a:cxn>
                  <a:cxn ang="0">
                    <a:pos x="8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9" h="45">
                    <a:moveTo>
                      <a:pt x="4" y="1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1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1" y="37"/>
                    </a:lnTo>
                    <a:lnTo>
                      <a:pt x="2" y="45"/>
                    </a:lnTo>
                    <a:lnTo>
                      <a:pt x="9" y="45"/>
                    </a:lnTo>
                    <a:lnTo>
                      <a:pt x="9" y="44"/>
                    </a:lnTo>
                    <a:lnTo>
                      <a:pt x="8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6" name="Freeform 312"/>
              <p:cNvSpPr>
                <a:spLocks/>
              </p:cNvSpPr>
              <p:nvPr/>
            </p:nvSpPr>
            <p:spPr bwMode="auto">
              <a:xfrm>
                <a:off x="1839" y="2192"/>
                <a:ext cx="7" cy="3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6" y="34"/>
                  </a:cxn>
                  <a:cxn ang="0">
                    <a:pos x="6" y="33"/>
                  </a:cxn>
                  <a:cxn ang="0">
                    <a:pos x="6" y="30"/>
                  </a:cxn>
                  <a:cxn ang="0">
                    <a:pos x="5" y="26"/>
                  </a:cxn>
                  <a:cxn ang="0">
                    <a:pos x="5" y="21"/>
                  </a:cxn>
                  <a:cxn ang="0">
                    <a:pos x="5" y="16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7" h="34">
                    <a:moveTo>
                      <a:pt x="3" y="2"/>
                    </a:move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1" y="34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6" y="30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5" y="16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7" name="Freeform 313"/>
              <p:cNvSpPr>
                <a:spLocks/>
              </p:cNvSpPr>
              <p:nvPr/>
            </p:nvSpPr>
            <p:spPr bwMode="auto">
              <a:xfrm>
                <a:off x="1935" y="2160"/>
                <a:ext cx="23" cy="91"/>
              </a:xfrm>
              <a:custGeom>
                <a:avLst/>
                <a:gdLst/>
                <a:ahLst/>
                <a:cxnLst>
                  <a:cxn ang="0">
                    <a:pos x="23" y="1"/>
                  </a:cxn>
                  <a:cxn ang="0">
                    <a:pos x="22" y="1"/>
                  </a:cxn>
                  <a:cxn ang="0">
                    <a:pos x="21" y="3"/>
                  </a:cxn>
                  <a:cxn ang="0">
                    <a:pos x="19" y="8"/>
                  </a:cxn>
                  <a:cxn ang="0">
                    <a:pos x="16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7" y="91"/>
                  </a:cxn>
                  <a:cxn ang="0">
                    <a:pos x="5" y="91"/>
                  </a:cxn>
                  <a:cxn ang="0">
                    <a:pos x="3" y="87"/>
                  </a:cxn>
                  <a:cxn ang="0">
                    <a:pos x="2" y="80"/>
                  </a:cxn>
                  <a:cxn ang="0">
                    <a:pos x="1" y="70"/>
                  </a:cxn>
                  <a:cxn ang="0">
                    <a:pos x="0" y="56"/>
                  </a:cxn>
                  <a:cxn ang="0">
                    <a:pos x="0" y="42"/>
                  </a:cxn>
                  <a:cxn ang="0">
                    <a:pos x="1" y="27"/>
                  </a:cxn>
                  <a:cxn ang="0">
                    <a:pos x="3" y="12"/>
                  </a:cxn>
                  <a:cxn ang="0">
                    <a:pos x="7" y="0"/>
                  </a:cxn>
                  <a:cxn ang="0">
                    <a:pos x="23" y="1"/>
                  </a:cxn>
                </a:cxnLst>
                <a:rect l="0" t="0" r="r" b="b"/>
                <a:pathLst>
                  <a:path w="23" h="91">
                    <a:moveTo>
                      <a:pt x="23" y="1"/>
                    </a:moveTo>
                    <a:lnTo>
                      <a:pt x="22" y="1"/>
                    </a:lnTo>
                    <a:lnTo>
                      <a:pt x="21" y="3"/>
                    </a:lnTo>
                    <a:lnTo>
                      <a:pt x="19" y="8"/>
                    </a:lnTo>
                    <a:lnTo>
                      <a:pt x="16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7" y="91"/>
                    </a:lnTo>
                    <a:lnTo>
                      <a:pt x="5" y="91"/>
                    </a:lnTo>
                    <a:lnTo>
                      <a:pt x="3" y="87"/>
                    </a:lnTo>
                    <a:lnTo>
                      <a:pt x="2" y="80"/>
                    </a:lnTo>
                    <a:lnTo>
                      <a:pt x="1" y="7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" y="27"/>
                    </a:lnTo>
                    <a:lnTo>
                      <a:pt x="3" y="12"/>
                    </a:lnTo>
                    <a:lnTo>
                      <a:pt x="7" y="0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8" name="Freeform 314"/>
              <p:cNvSpPr>
                <a:spLocks/>
              </p:cNvSpPr>
              <p:nvPr/>
            </p:nvSpPr>
            <p:spPr bwMode="auto">
              <a:xfrm>
                <a:off x="1936" y="2167"/>
                <a:ext cx="19" cy="7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1"/>
                  </a:cxn>
                  <a:cxn ang="0">
                    <a:pos x="18" y="2"/>
                  </a:cxn>
                  <a:cxn ang="0">
                    <a:pos x="16" y="7"/>
                  </a:cxn>
                  <a:cxn ang="0">
                    <a:pos x="14" y="12"/>
                  </a:cxn>
                  <a:cxn ang="0">
                    <a:pos x="13" y="23"/>
                  </a:cxn>
                  <a:cxn ang="0">
                    <a:pos x="12" y="36"/>
                  </a:cxn>
                  <a:cxn ang="0">
                    <a:pos x="13" y="53"/>
                  </a:cxn>
                  <a:cxn ang="0">
                    <a:pos x="14" y="77"/>
                  </a:cxn>
                  <a:cxn ang="0">
                    <a:pos x="4" y="77"/>
                  </a:cxn>
                  <a:cxn ang="0">
                    <a:pos x="4" y="74"/>
                  </a:cxn>
                  <a:cxn ang="0">
                    <a:pos x="2" y="69"/>
                  </a:cxn>
                  <a:cxn ang="0">
                    <a:pos x="1" y="59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2" y="10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7">
                    <a:moveTo>
                      <a:pt x="19" y="0"/>
                    </a:moveTo>
                    <a:lnTo>
                      <a:pt x="19" y="1"/>
                    </a:lnTo>
                    <a:lnTo>
                      <a:pt x="18" y="2"/>
                    </a:lnTo>
                    <a:lnTo>
                      <a:pt x="16" y="7"/>
                    </a:lnTo>
                    <a:lnTo>
                      <a:pt x="14" y="12"/>
                    </a:lnTo>
                    <a:lnTo>
                      <a:pt x="13" y="23"/>
                    </a:lnTo>
                    <a:lnTo>
                      <a:pt x="12" y="36"/>
                    </a:lnTo>
                    <a:lnTo>
                      <a:pt x="13" y="53"/>
                    </a:lnTo>
                    <a:lnTo>
                      <a:pt x="14" y="77"/>
                    </a:lnTo>
                    <a:lnTo>
                      <a:pt x="4" y="77"/>
                    </a:lnTo>
                    <a:lnTo>
                      <a:pt x="4" y="74"/>
                    </a:lnTo>
                    <a:lnTo>
                      <a:pt x="2" y="69"/>
                    </a:lnTo>
                    <a:lnTo>
                      <a:pt x="1" y="59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9" name="Freeform 315"/>
              <p:cNvSpPr>
                <a:spLocks/>
              </p:cNvSpPr>
              <p:nvPr/>
            </p:nvSpPr>
            <p:spPr bwMode="auto">
              <a:xfrm>
                <a:off x="1937" y="2172"/>
                <a:ext cx="15" cy="6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2"/>
                  </a:cxn>
                  <a:cxn ang="0">
                    <a:pos x="14" y="3"/>
                  </a:cxn>
                  <a:cxn ang="0">
                    <a:pos x="13" y="6"/>
                  </a:cxn>
                  <a:cxn ang="0">
                    <a:pos x="12" y="12"/>
                  </a:cxn>
                  <a:cxn ang="0">
                    <a:pos x="11" y="20"/>
                  </a:cxn>
                  <a:cxn ang="0">
                    <a:pos x="10" y="31"/>
                  </a:cxn>
                  <a:cxn ang="0">
                    <a:pos x="11" y="46"/>
                  </a:cxn>
                  <a:cxn ang="0">
                    <a:pos x="12" y="65"/>
                  </a:cxn>
                  <a:cxn ang="0">
                    <a:pos x="3" y="65"/>
                  </a:cxn>
                  <a:cxn ang="0">
                    <a:pos x="3" y="62"/>
                  </a:cxn>
                  <a:cxn ang="0">
                    <a:pos x="1" y="58"/>
                  </a:cxn>
                  <a:cxn ang="0">
                    <a:pos x="0" y="50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0" y="19"/>
                  </a:cxn>
                  <a:cxn ang="0">
                    <a:pos x="1" y="9"/>
                  </a:cxn>
                  <a:cxn ang="0">
                    <a:pos x="5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5">
                    <a:moveTo>
                      <a:pt x="15" y="0"/>
                    </a:moveTo>
                    <a:lnTo>
                      <a:pt x="15" y="2"/>
                    </a:lnTo>
                    <a:lnTo>
                      <a:pt x="14" y="3"/>
                    </a:lnTo>
                    <a:lnTo>
                      <a:pt x="13" y="6"/>
                    </a:lnTo>
                    <a:lnTo>
                      <a:pt x="12" y="12"/>
                    </a:lnTo>
                    <a:lnTo>
                      <a:pt x="11" y="20"/>
                    </a:lnTo>
                    <a:lnTo>
                      <a:pt x="10" y="31"/>
                    </a:lnTo>
                    <a:lnTo>
                      <a:pt x="11" y="46"/>
                    </a:lnTo>
                    <a:lnTo>
                      <a:pt x="12" y="65"/>
                    </a:lnTo>
                    <a:lnTo>
                      <a:pt x="3" y="65"/>
                    </a:lnTo>
                    <a:lnTo>
                      <a:pt x="3" y="62"/>
                    </a:lnTo>
                    <a:lnTo>
                      <a:pt x="1" y="58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0" y="30"/>
                    </a:lnTo>
                    <a:lnTo>
                      <a:pt x="0" y="19"/>
                    </a:lnTo>
                    <a:lnTo>
                      <a:pt x="1" y="9"/>
                    </a:lnTo>
                    <a:lnTo>
                      <a:pt x="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0" name="Freeform 316"/>
              <p:cNvSpPr>
                <a:spLocks/>
              </p:cNvSpPr>
              <p:nvPr/>
            </p:nvSpPr>
            <p:spPr bwMode="auto">
              <a:xfrm>
                <a:off x="1937" y="2178"/>
                <a:ext cx="13" cy="52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3" y="1"/>
                  </a:cxn>
                  <a:cxn ang="0">
                    <a:pos x="12" y="3"/>
                  </a:cxn>
                  <a:cxn ang="0">
                    <a:pos x="11" y="5"/>
                  </a:cxn>
                  <a:cxn ang="0">
                    <a:pos x="10" y="10"/>
                  </a:cxn>
                  <a:cxn ang="0">
                    <a:pos x="10" y="17"/>
                  </a:cxn>
                  <a:cxn ang="0">
                    <a:pos x="8" y="25"/>
                  </a:cxn>
                  <a:cxn ang="0">
                    <a:pos x="8" y="37"/>
                  </a:cxn>
                  <a:cxn ang="0">
                    <a:pos x="10" y="52"/>
                  </a:cxn>
                  <a:cxn ang="0">
                    <a:pos x="3" y="52"/>
                  </a:cxn>
                  <a:cxn ang="0">
                    <a:pos x="3" y="51"/>
                  </a:cxn>
                  <a:cxn ang="0">
                    <a:pos x="3" y="46"/>
                  </a:cxn>
                  <a:cxn ang="0">
                    <a:pos x="1" y="40"/>
                  </a:cxn>
                  <a:cxn ang="0">
                    <a:pos x="1" y="32"/>
                  </a:cxn>
                  <a:cxn ang="0">
                    <a:pos x="0" y="24"/>
                  </a:cxn>
                  <a:cxn ang="0">
                    <a:pos x="1" y="16"/>
                  </a:cxn>
                  <a:cxn ang="0">
                    <a:pos x="3" y="7"/>
                  </a:cxn>
                  <a:cxn ang="0">
                    <a:pos x="5" y="0"/>
                  </a:cxn>
                  <a:cxn ang="0">
                    <a:pos x="13" y="1"/>
                  </a:cxn>
                </a:cxnLst>
                <a:rect l="0" t="0" r="r" b="b"/>
                <a:pathLst>
                  <a:path w="13" h="52">
                    <a:moveTo>
                      <a:pt x="13" y="1"/>
                    </a:moveTo>
                    <a:lnTo>
                      <a:pt x="13" y="1"/>
                    </a:lnTo>
                    <a:lnTo>
                      <a:pt x="12" y="3"/>
                    </a:lnTo>
                    <a:lnTo>
                      <a:pt x="11" y="5"/>
                    </a:lnTo>
                    <a:lnTo>
                      <a:pt x="10" y="10"/>
                    </a:lnTo>
                    <a:lnTo>
                      <a:pt x="10" y="17"/>
                    </a:lnTo>
                    <a:lnTo>
                      <a:pt x="8" y="25"/>
                    </a:lnTo>
                    <a:lnTo>
                      <a:pt x="8" y="37"/>
                    </a:lnTo>
                    <a:lnTo>
                      <a:pt x="10" y="52"/>
                    </a:lnTo>
                    <a:lnTo>
                      <a:pt x="3" y="52"/>
                    </a:lnTo>
                    <a:lnTo>
                      <a:pt x="3" y="51"/>
                    </a:lnTo>
                    <a:lnTo>
                      <a:pt x="3" y="46"/>
                    </a:lnTo>
                    <a:lnTo>
                      <a:pt x="1" y="40"/>
                    </a:lnTo>
                    <a:lnTo>
                      <a:pt x="1" y="32"/>
                    </a:lnTo>
                    <a:lnTo>
                      <a:pt x="0" y="24"/>
                    </a:lnTo>
                    <a:lnTo>
                      <a:pt x="1" y="16"/>
                    </a:lnTo>
                    <a:lnTo>
                      <a:pt x="3" y="7"/>
                    </a:lnTo>
                    <a:lnTo>
                      <a:pt x="5" y="0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1" name="Freeform 317"/>
              <p:cNvSpPr>
                <a:spLocks/>
              </p:cNvSpPr>
              <p:nvPr/>
            </p:nvSpPr>
            <p:spPr bwMode="auto">
              <a:xfrm>
                <a:off x="1938" y="2185"/>
                <a:ext cx="10" cy="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7" y="6"/>
                  </a:cxn>
                  <a:cxn ang="0">
                    <a:pos x="6" y="11"/>
                  </a:cxn>
                  <a:cxn ang="0">
                    <a:pos x="6" y="18"/>
                  </a:cxn>
                  <a:cxn ang="0">
                    <a:pos x="6" y="26"/>
                  </a:cxn>
                  <a:cxn ang="0">
                    <a:pos x="7" y="38"/>
                  </a:cxn>
                  <a:cxn ang="0">
                    <a:pos x="3" y="38"/>
                  </a:cxn>
                  <a:cxn ang="0">
                    <a:pos x="2" y="37"/>
                  </a:cxn>
                  <a:cxn ang="0">
                    <a:pos x="2" y="33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2" y="5"/>
                  </a:cxn>
                  <a:cxn ang="0">
                    <a:pos x="4" y="0"/>
                  </a:cxn>
                  <a:cxn ang="0">
                    <a:pos x="10" y="0"/>
                  </a:cxn>
                </a:cxnLst>
                <a:rect l="0" t="0" r="r" b="b"/>
                <a:pathLst>
                  <a:path w="10" h="38">
                    <a:moveTo>
                      <a:pt x="10" y="0"/>
                    </a:moveTo>
                    <a:lnTo>
                      <a:pt x="10" y="0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6" y="11"/>
                    </a:lnTo>
                    <a:lnTo>
                      <a:pt x="6" y="18"/>
                    </a:lnTo>
                    <a:lnTo>
                      <a:pt x="6" y="26"/>
                    </a:lnTo>
                    <a:lnTo>
                      <a:pt x="7" y="38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2" y="33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2" y="5"/>
                    </a:lnTo>
                    <a:lnTo>
                      <a:pt x="4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2" name="Freeform 318"/>
              <p:cNvSpPr>
                <a:spLocks/>
              </p:cNvSpPr>
              <p:nvPr/>
            </p:nvSpPr>
            <p:spPr bwMode="auto">
              <a:xfrm>
                <a:off x="1858" y="2174"/>
                <a:ext cx="45" cy="55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7"/>
                  </a:cxn>
                  <a:cxn ang="0">
                    <a:pos x="2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2" y="55"/>
                  </a:cxn>
                  <a:cxn ang="0">
                    <a:pos x="2" y="53"/>
                  </a:cxn>
                  <a:cxn ang="0">
                    <a:pos x="2" y="51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3" y="43"/>
                  </a:cxn>
                  <a:cxn ang="0">
                    <a:pos x="3" y="38"/>
                  </a:cxn>
                  <a:cxn ang="0">
                    <a:pos x="5" y="35"/>
                  </a:cxn>
                  <a:cxn ang="0">
                    <a:pos x="6" y="31"/>
                  </a:cxn>
                  <a:cxn ang="0">
                    <a:pos x="7" y="28"/>
                  </a:cxn>
                  <a:cxn ang="0">
                    <a:pos x="8" y="24"/>
                  </a:cxn>
                  <a:cxn ang="0">
                    <a:pos x="10" y="21"/>
                  </a:cxn>
                  <a:cxn ang="0">
                    <a:pos x="14" y="18"/>
                  </a:cxn>
                  <a:cxn ang="0">
                    <a:pos x="16" y="16"/>
                  </a:cxn>
                  <a:cxn ang="0">
                    <a:pos x="21" y="15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1"/>
                  </a:cxn>
                  <a:cxn ang="0">
                    <a:pos x="29" y="10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4"/>
                  </a:cxn>
                  <a:cxn ang="0">
                    <a:pos x="45" y="2"/>
                  </a:cxn>
                  <a:cxn ang="0">
                    <a:pos x="45" y="2"/>
                  </a:cxn>
                  <a:cxn ang="0">
                    <a:pos x="44" y="2"/>
                  </a:cxn>
                  <a:cxn ang="0">
                    <a:pos x="43" y="2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7" y="1"/>
                  </a:cxn>
                  <a:cxn ang="0">
                    <a:pos x="35" y="1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7" y="3"/>
                  </a:cxn>
                  <a:cxn ang="0">
                    <a:pos x="3" y="5"/>
                  </a:cxn>
                </a:cxnLst>
                <a:rect l="0" t="0" r="r" b="b"/>
                <a:pathLst>
                  <a:path w="45" h="55">
                    <a:moveTo>
                      <a:pt x="3" y="5"/>
                    </a:moveTo>
                    <a:lnTo>
                      <a:pt x="3" y="7"/>
                    </a:lnTo>
                    <a:lnTo>
                      <a:pt x="2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3" y="43"/>
                    </a:lnTo>
                    <a:lnTo>
                      <a:pt x="3" y="38"/>
                    </a:lnTo>
                    <a:lnTo>
                      <a:pt x="5" y="35"/>
                    </a:lnTo>
                    <a:lnTo>
                      <a:pt x="6" y="31"/>
                    </a:lnTo>
                    <a:lnTo>
                      <a:pt x="7" y="28"/>
                    </a:lnTo>
                    <a:lnTo>
                      <a:pt x="8" y="24"/>
                    </a:lnTo>
                    <a:lnTo>
                      <a:pt x="10" y="21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21" y="15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1"/>
                    </a:lnTo>
                    <a:lnTo>
                      <a:pt x="29" y="10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4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7" y="3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3" name="Freeform 319"/>
              <p:cNvSpPr>
                <a:spLocks/>
              </p:cNvSpPr>
              <p:nvPr/>
            </p:nvSpPr>
            <p:spPr bwMode="auto">
              <a:xfrm>
                <a:off x="1794" y="2215"/>
                <a:ext cx="37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1" y="2"/>
                  </a:cxn>
                  <a:cxn ang="0">
                    <a:pos x="37" y="3"/>
                  </a:cxn>
                  <a:cxn ang="0">
                    <a:pos x="37" y="5"/>
                  </a:cxn>
                  <a:cxn ang="0">
                    <a:pos x="36" y="5"/>
                  </a:cxn>
                  <a:cxn ang="0">
                    <a:pos x="36" y="5"/>
                  </a:cxn>
                  <a:cxn ang="0">
                    <a:pos x="34" y="4"/>
                  </a:cxn>
                  <a:cxn ang="0">
                    <a:pos x="32" y="4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4" y="3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5" y="2"/>
                  </a:cxn>
                  <a:cxn ang="0">
                    <a:pos x="13" y="3"/>
                  </a:cxn>
                  <a:cxn ang="0">
                    <a:pos x="9" y="3"/>
                  </a:cxn>
                  <a:cxn ang="0">
                    <a:pos x="7" y="4"/>
                  </a:cxn>
                  <a:cxn ang="0">
                    <a:pos x="4" y="5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7"/>
                  </a:cxn>
                </a:cxnLst>
                <a:rect l="0" t="0" r="r" b="b"/>
                <a:pathLst>
                  <a:path w="37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4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4" name="Freeform 320"/>
              <p:cNvSpPr>
                <a:spLocks/>
              </p:cNvSpPr>
              <p:nvPr/>
            </p:nvSpPr>
            <p:spPr bwMode="auto">
              <a:xfrm>
                <a:off x="1794" y="2190"/>
                <a:ext cx="37" cy="1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1" y="2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2" y="5"/>
                  </a:cxn>
                  <a:cxn ang="0">
                    <a:pos x="30" y="5"/>
                  </a:cxn>
                  <a:cxn ang="0">
                    <a:pos x="28" y="4"/>
                  </a:cxn>
                  <a:cxn ang="0">
                    <a:pos x="24" y="4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0" y="11"/>
                  </a:cxn>
                  <a:cxn ang="0">
                    <a:pos x="0" y="7"/>
                  </a:cxn>
                </a:cxnLst>
                <a:rect l="0" t="0" r="r" b="b"/>
                <a:pathLst>
                  <a:path w="37" h="11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2" y="5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5" name="Freeform 321"/>
              <p:cNvSpPr>
                <a:spLocks/>
              </p:cNvSpPr>
              <p:nvPr/>
            </p:nvSpPr>
            <p:spPr bwMode="auto">
              <a:xfrm>
                <a:off x="1829" y="2178"/>
                <a:ext cx="60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0"/>
                  </a:cxn>
                  <a:cxn ang="0">
                    <a:pos x="18" y="114"/>
                  </a:cxn>
                  <a:cxn ang="0">
                    <a:pos x="17" y="98"/>
                  </a:cxn>
                  <a:cxn ang="0">
                    <a:pos x="60" y="105"/>
                  </a:cxn>
                  <a:cxn ang="0">
                    <a:pos x="60" y="100"/>
                  </a:cxn>
                  <a:cxn ang="0">
                    <a:pos x="30" y="96"/>
                  </a:cxn>
                  <a:cxn ang="0">
                    <a:pos x="29" y="83"/>
                  </a:cxn>
                  <a:cxn ang="0">
                    <a:pos x="9" y="83"/>
                  </a:cxn>
                  <a:cxn ang="0">
                    <a:pos x="8" y="81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3" y="60"/>
                  </a:cxn>
                  <a:cxn ang="0">
                    <a:pos x="2" y="48"/>
                  </a:cxn>
                  <a:cxn ang="0">
                    <a:pos x="1" y="34"/>
                  </a:cxn>
                  <a:cxn ang="0">
                    <a:pos x="2" y="20"/>
                  </a:cxn>
                  <a:cxn ang="0">
                    <a:pos x="6" y="4"/>
                  </a:cxn>
                  <a:cxn ang="0">
                    <a:pos x="0" y="0"/>
                  </a:cxn>
                </a:cxnLst>
                <a:rect l="0" t="0" r="r" b="b"/>
                <a:pathLst>
                  <a:path w="60" h="114">
                    <a:moveTo>
                      <a:pt x="0" y="0"/>
                    </a:moveTo>
                    <a:lnTo>
                      <a:pt x="0" y="110"/>
                    </a:lnTo>
                    <a:lnTo>
                      <a:pt x="18" y="114"/>
                    </a:lnTo>
                    <a:lnTo>
                      <a:pt x="17" y="98"/>
                    </a:lnTo>
                    <a:lnTo>
                      <a:pt x="60" y="105"/>
                    </a:lnTo>
                    <a:lnTo>
                      <a:pt x="60" y="100"/>
                    </a:lnTo>
                    <a:lnTo>
                      <a:pt x="30" y="96"/>
                    </a:lnTo>
                    <a:lnTo>
                      <a:pt x="29" y="83"/>
                    </a:lnTo>
                    <a:lnTo>
                      <a:pt x="9" y="83"/>
                    </a:lnTo>
                    <a:lnTo>
                      <a:pt x="8" y="81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3" y="60"/>
                    </a:lnTo>
                    <a:lnTo>
                      <a:pt x="2" y="48"/>
                    </a:lnTo>
                    <a:lnTo>
                      <a:pt x="1" y="34"/>
                    </a:lnTo>
                    <a:lnTo>
                      <a:pt x="2" y="20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6" name="Freeform 322"/>
              <p:cNvSpPr>
                <a:spLocks/>
              </p:cNvSpPr>
              <p:nvPr/>
            </p:nvSpPr>
            <p:spPr bwMode="auto">
              <a:xfrm>
                <a:off x="1859" y="2153"/>
                <a:ext cx="78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7" y="12"/>
                  </a:cxn>
                  <a:cxn ang="0">
                    <a:pos x="11" y="11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5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5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0" y="1"/>
                  </a:cxn>
                  <a:cxn ang="0">
                    <a:pos x="43" y="1"/>
                  </a:cxn>
                  <a:cxn ang="0">
                    <a:pos x="37" y="1"/>
                  </a:cxn>
                  <a:cxn ang="0">
                    <a:pos x="30" y="2"/>
                  </a:cxn>
                  <a:cxn ang="0">
                    <a:pos x="25" y="3"/>
                  </a:cxn>
                  <a:cxn ang="0">
                    <a:pos x="18" y="4"/>
                  </a:cxn>
                  <a:cxn ang="0">
                    <a:pos x="12" y="5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8" h="15">
                    <a:moveTo>
                      <a:pt x="0" y="15"/>
                    </a:moveTo>
                    <a:lnTo>
                      <a:pt x="0" y="15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7" y="12"/>
                    </a:lnTo>
                    <a:lnTo>
                      <a:pt x="11" y="11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5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5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0" y="1"/>
                    </a:lnTo>
                    <a:lnTo>
                      <a:pt x="43" y="1"/>
                    </a:lnTo>
                    <a:lnTo>
                      <a:pt x="37" y="1"/>
                    </a:lnTo>
                    <a:lnTo>
                      <a:pt x="30" y="2"/>
                    </a:lnTo>
                    <a:lnTo>
                      <a:pt x="25" y="3"/>
                    </a:lnTo>
                    <a:lnTo>
                      <a:pt x="18" y="4"/>
                    </a:lnTo>
                    <a:lnTo>
                      <a:pt x="12" y="5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7" name="Freeform 323"/>
              <p:cNvSpPr>
                <a:spLocks/>
              </p:cNvSpPr>
              <p:nvPr/>
            </p:nvSpPr>
            <p:spPr bwMode="auto">
              <a:xfrm>
                <a:off x="1814" y="2294"/>
                <a:ext cx="131" cy="44"/>
              </a:xfrm>
              <a:custGeom>
                <a:avLst/>
                <a:gdLst/>
                <a:ahLst/>
                <a:cxnLst>
                  <a:cxn ang="0">
                    <a:pos x="54" y="43"/>
                  </a:cxn>
                  <a:cxn ang="0">
                    <a:pos x="56" y="42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0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7" y="37"/>
                  </a:cxn>
                  <a:cxn ang="0">
                    <a:pos x="71" y="36"/>
                  </a:cxn>
                  <a:cxn ang="0">
                    <a:pos x="73" y="34"/>
                  </a:cxn>
                  <a:cxn ang="0">
                    <a:pos x="75" y="33"/>
                  </a:cxn>
                  <a:cxn ang="0">
                    <a:pos x="78" y="30"/>
                  </a:cxn>
                  <a:cxn ang="0">
                    <a:pos x="80" y="29"/>
                  </a:cxn>
                  <a:cxn ang="0">
                    <a:pos x="81" y="27"/>
                  </a:cxn>
                  <a:cxn ang="0">
                    <a:pos x="84" y="26"/>
                  </a:cxn>
                  <a:cxn ang="0">
                    <a:pos x="85" y="23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31" y="32"/>
                  </a:cxn>
                  <a:cxn ang="0">
                    <a:pos x="126" y="34"/>
                  </a:cxn>
                  <a:cxn ang="0">
                    <a:pos x="89" y="25"/>
                  </a:cxn>
                  <a:cxn ang="0">
                    <a:pos x="89" y="25"/>
                  </a:cxn>
                  <a:cxn ang="0">
                    <a:pos x="89" y="26"/>
                  </a:cxn>
                  <a:cxn ang="0">
                    <a:pos x="88" y="26"/>
                  </a:cxn>
                  <a:cxn ang="0">
                    <a:pos x="88" y="27"/>
                  </a:cxn>
                  <a:cxn ang="0">
                    <a:pos x="87" y="28"/>
                  </a:cxn>
                  <a:cxn ang="0">
                    <a:pos x="86" y="29"/>
                  </a:cxn>
                  <a:cxn ang="0">
                    <a:pos x="85" y="30"/>
                  </a:cxn>
                  <a:cxn ang="0">
                    <a:pos x="82" y="32"/>
                  </a:cxn>
                  <a:cxn ang="0">
                    <a:pos x="80" y="33"/>
                  </a:cxn>
                  <a:cxn ang="0">
                    <a:pos x="78" y="34"/>
                  </a:cxn>
                  <a:cxn ang="0">
                    <a:pos x="75" y="36"/>
                  </a:cxn>
                  <a:cxn ang="0">
                    <a:pos x="72" y="37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1" y="42"/>
                  </a:cxn>
                  <a:cxn ang="0">
                    <a:pos x="57" y="44"/>
                  </a:cxn>
                  <a:cxn ang="0">
                    <a:pos x="54" y="43"/>
                  </a:cxn>
                </a:cxnLst>
                <a:rect l="0" t="0" r="r" b="b"/>
                <a:pathLst>
                  <a:path w="131" h="44">
                    <a:moveTo>
                      <a:pt x="54" y="43"/>
                    </a:moveTo>
                    <a:lnTo>
                      <a:pt x="56" y="42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0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7" y="37"/>
                    </a:lnTo>
                    <a:lnTo>
                      <a:pt x="71" y="36"/>
                    </a:lnTo>
                    <a:lnTo>
                      <a:pt x="73" y="34"/>
                    </a:lnTo>
                    <a:lnTo>
                      <a:pt x="75" y="33"/>
                    </a:lnTo>
                    <a:lnTo>
                      <a:pt x="78" y="30"/>
                    </a:lnTo>
                    <a:lnTo>
                      <a:pt x="80" y="29"/>
                    </a:lnTo>
                    <a:lnTo>
                      <a:pt x="81" y="27"/>
                    </a:lnTo>
                    <a:lnTo>
                      <a:pt x="84" y="26"/>
                    </a:lnTo>
                    <a:lnTo>
                      <a:pt x="85" y="23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31" y="32"/>
                    </a:lnTo>
                    <a:lnTo>
                      <a:pt x="126" y="34"/>
                    </a:lnTo>
                    <a:lnTo>
                      <a:pt x="89" y="25"/>
                    </a:lnTo>
                    <a:lnTo>
                      <a:pt x="89" y="25"/>
                    </a:lnTo>
                    <a:lnTo>
                      <a:pt x="89" y="26"/>
                    </a:lnTo>
                    <a:lnTo>
                      <a:pt x="88" y="26"/>
                    </a:lnTo>
                    <a:lnTo>
                      <a:pt x="88" y="27"/>
                    </a:lnTo>
                    <a:lnTo>
                      <a:pt x="87" y="28"/>
                    </a:lnTo>
                    <a:lnTo>
                      <a:pt x="86" y="29"/>
                    </a:lnTo>
                    <a:lnTo>
                      <a:pt x="85" y="30"/>
                    </a:lnTo>
                    <a:lnTo>
                      <a:pt x="82" y="32"/>
                    </a:lnTo>
                    <a:lnTo>
                      <a:pt x="80" y="33"/>
                    </a:lnTo>
                    <a:lnTo>
                      <a:pt x="78" y="34"/>
                    </a:lnTo>
                    <a:lnTo>
                      <a:pt x="75" y="36"/>
                    </a:lnTo>
                    <a:lnTo>
                      <a:pt x="72" y="37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1" y="42"/>
                    </a:lnTo>
                    <a:lnTo>
                      <a:pt x="57" y="44"/>
                    </a:lnTo>
                    <a:lnTo>
                      <a:pt x="54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8" name="Freeform 324"/>
              <p:cNvSpPr>
                <a:spLocks/>
              </p:cNvSpPr>
              <p:nvPr/>
            </p:nvSpPr>
            <p:spPr bwMode="auto">
              <a:xfrm>
                <a:off x="1786" y="2306"/>
                <a:ext cx="135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1" y="39"/>
                  </a:cxn>
                  <a:cxn ang="0">
                    <a:pos x="135" y="39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39">
                    <a:moveTo>
                      <a:pt x="0" y="0"/>
                    </a:moveTo>
                    <a:lnTo>
                      <a:pt x="131" y="39"/>
                    </a:lnTo>
                    <a:lnTo>
                      <a:pt x="135" y="39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9" name="Freeform 325"/>
              <p:cNvSpPr>
                <a:spLocks/>
              </p:cNvSpPr>
              <p:nvPr/>
            </p:nvSpPr>
            <p:spPr bwMode="auto">
              <a:xfrm>
                <a:off x="1809" y="2300"/>
                <a:ext cx="132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9" y="36"/>
                  </a:cxn>
                  <a:cxn ang="0">
                    <a:pos x="132" y="35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6">
                    <a:moveTo>
                      <a:pt x="0" y="0"/>
                    </a:moveTo>
                    <a:lnTo>
                      <a:pt x="129" y="36"/>
                    </a:lnTo>
                    <a:lnTo>
                      <a:pt x="132" y="35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0" name="Freeform 326"/>
              <p:cNvSpPr>
                <a:spLocks/>
              </p:cNvSpPr>
              <p:nvPr/>
            </p:nvSpPr>
            <p:spPr bwMode="auto">
              <a:xfrm>
                <a:off x="1798" y="2302"/>
                <a:ext cx="13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1" y="39"/>
                  </a:cxn>
                  <a:cxn ang="0">
                    <a:pos x="133" y="39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9">
                    <a:moveTo>
                      <a:pt x="0" y="0"/>
                    </a:moveTo>
                    <a:lnTo>
                      <a:pt x="131" y="39"/>
                    </a:lnTo>
                    <a:lnTo>
                      <a:pt x="133" y="39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1" name="Line 327"/>
              <p:cNvSpPr>
                <a:spLocks noChangeShapeType="1"/>
              </p:cNvSpPr>
              <p:nvPr/>
            </p:nvSpPr>
            <p:spPr bwMode="auto">
              <a:xfrm>
                <a:off x="2135" y="2613"/>
                <a:ext cx="27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2" name="Freeform 328"/>
              <p:cNvSpPr>
                <a:spLocks/>
              </p:cNvSpPr>
              <p:nvPr/>
            </p:nvSpPr>
            <p:spPr bwMode="auto">
              <a:xfrm>
                <a:off x="2520" y="2428"/>
                <a:ext cx="203" cy="103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3"/>
                  </a:cxn>
                  <a:cxn ang="0">
                    <a:pos x="125" y="103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3">
                    <a:moveTo>
                      <a:pt x="78" y="0"/>
                    </a:moveTo>
                    <a:lnTo>
                      <a:pt x="0" y="103"/>
                    </a:lnTo>
                    <a:lnTo>
                      <a:pt x="125" y="103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3" name="Rectangle 329"/>
              <p:cNvSpPr>
                <a:spLocks noChangeArrowheads="1"/>
              </p:cNvSpPr>
              <p:nvPr/>
            </p:nvSpPr>
            <p:spPr bwMode="auto">
              <a:xfrm>
                <a:off x="2622" y="2088"/>
                <a:ext cx="94" cy="343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4" name="Rectangle 330"/>
              <p:cNvSpPr>
                <a:spLocks noChangeArrowheads="1"/>
              </p:cNvSpPr>
              <p:nvPr/>
            </p:nvSpPr>
            <p:spPr bwMode="auto">
              <a:xfrm>
                <a:off x="2522" y="2185"/>
                <a:ext cx="127" cy="343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5" name="Rectangle 331"/>
              <p:cNvSpPr>
                <a:spLocks noChangeArrowheads="1"/>
              </p:cNvSpPr>
              <p:nvPr/>
            </p:nvSpPr>
            <p:spPr bwMode="auto">
              <a:xfrm>
                <a:off x="2522" y="2185"/>
                <a:ext cx="127" cy="34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6" name="Freeform 332"/>
              <p:cNvSpPr>
                <a:spLocks/>
              </p:cNvSpPr>
              <p:nvPr/>
            </p:nvSpPr>
            <p:spPr bwMode="auto">
              <a:xfrm>
                <a:off x="2520" y="2085"/>
                <a:ext cx="203" cy="104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4"/>
                  </a:cxn>
                  <a:cxn ang="0">
                    <a:pos x="125" y="104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4">
                    <a:moveTo>
                      <a:pt x="78" y="0"/>
                    </a:moveTo>
                    <a:lnTo>
                      <a:pt x="0" y="104"/>
                    </a:lnTo>
                    <a:lnTo>
                      <a:pt x="125" y="104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7" name="Freeform 333"/>
              <p:cNvSpPr>
                <a:spLocks/>
              </p:cNvSpPr>
              <p:nvPr/>
            </p:nvSpPr>
            <p:spPr bwMode="auto">
              <a:xfrm>
                <a:off x="2520" y="2085"/>
                <a:ext cx="203" cy="104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4"/>
                  </a:cxn>
                  <a:cxn ang="0">
                    <a:pos x="125" y="104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4">
                    <a:moveTo>
                      <a:pt x="78" y="0"/>
                    </a:moveTo>
                    <a:lnTo>
                      <a:pt x="0" y="104"/>
                    </a:lnTo>
                    <a:lnTo>
                      <a:pt x="125" y="104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8" name="Line 334"/>
              <p:cNvSpPr>
                <a:spLocks noChangeShapeType="1"/>
              </p:cNvSpPr>
              <p:nvPr/>
            </p:nvSpPr>
            <p:spPr bwMode="auto">
              <a:xfrm>
                <a:off x="2723" y="2092"/>
                <a:ext cx="1" cy="33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9" name="Line 335"/>
              <p:cNvSpPr>
                <a:spLocks noChangeShapeType="1"/>
              </p:cNvSpPr>
              <p:nvPr/>
            </p:nvSpPr>
            <p:spPr bwMode="auto">
              <a:xfrm flipH="1">
                <a:off x="2649" y="2428"/>
                <a:ext cx="74" cy="1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0" name="Rectangle 336"/>
              <p:cNvSpPr>
                <a:spLocks noChangeArrowheads="1"/>
              </p:cNvSpPr>
              <p:nvPr/>
            </p:nvSpPr>
            <p:spPr bwMode="auto">
              <a:xfrm>
                <a:off x="2537" y="2230"/>
                <a:ext cx="85" cy="198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1" name="Rectangle 337"/>
              <p:cNvSpPr>
                <a:spLocks noChangeArrowheads="1"/>
              </p:cNvSpPr>
              <p:nvPr/>
            </p:nvSpPr>
            <p:spPr bwMode="auto">
              <a:xfrm>
                <a:off x="2537" y="2230"/>
                <a:ext cx="85" cy="19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2" name="Rectangle 338"/>
              <p:cNvSpPr>
                <a:spLocks noChangeArrowheads="1"/>
              </p:cNvSpPr>
              <p:nvPr/>
            </p:nvSpPr>
            <p:spPr bwMode="auto">
              <a:xfrm>
                <a:off x="2550" y="2290"/>
                <a:ext cx="64" cy="6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3" name="Freeform 339"/>
              <p:cNvSpPr>
                <a:spLocks/>
              </p:cNvSpPr>
              <p:nvPr/>
            </p:nvSpPr>
            <p:spPr bwMode="auto">
              <a:xfrm>
                <a:off x="3115" y="2220"/>
                <a:ext cx="1198" cy="719"/>
              </a:xfrm>
              <a:custGeom>
                <a:avLst/>
                <a:gdLst/>
                <a:ahLst/>
                <a:cxnLst>
                  <a:cxn ang="0">
                    <a:pos x="1142" y="3"/>
                  </a:cxn>
                  <a:cxn ang="0">
                    <a:pos x="1116" y="0"/>
                  </a:cxn>
                  <a:cxn ang="0">
                    <a:pos x="1082" y="7"/>
                  </a:cxn>
                  <a:cxn ang="0">
                    <a:pos x="1036" y="24"/>
                  </a:cxn>
                  <a:cxn ang="0">
                    <a:pos x="956" y="56"/>
                  </a:cxn>
                  <a:cxn ang="0">
                    <a:pos x="904" y="73"/>
                  </a:cxn>
                  <a:cxn ang="0">
                    <a:pos x="866" y="77"/>
                  </a:cxn>
                  <a:cxn ang="0">
                    <a:pos x="798" y="75"/>
                  </a:cxn>
                  <a:cxn ang="0">
                    <a:pos x="719" y="65"/>
                  </a:cxn>
                  <a:cxn ang="0">
                    <a:pos x="632" y="56"/>
                  </a:cxn>
                  <a:cxn ang="0">
                    <a:pos x="574" y="58"/>
                  </a:cxn>
                  <a:cxn ang="0">
                    <a:pos x="524" y="65"/>
                  </a:cxn>
                  <a:cxn ang="0">
                    <a:pos x="464" y="76"/>
                  </a:cxn>
                  <a:cxn ang="0">
                    <a:pos x="398" y="89"/>
                  </a:cxn>
                  <a:cxn ang="0">
                    <a:pos x="274" y="117"/>
                  </a:cxn>
                  <a:cxn ang="0">
                    <a:pos x="190" y="144"/>
                  </a:cxn>
                  <a:cxn ang="0">
                    <a:pos x="131" y="169"/>
                  </a:cxn>
                  <a:cxn ang="0">
                    <a:pos x="82" y="198"/>
                  </a:cxn>
                  <a:cxn ang="0">
                    <a:pos x="47" y="232"/>
                  </a:cxn>
                  <a:cxn ang="0">
                    <a:pos x="23" y="273"/>
                  </a:cxn>
                  <a:cxn ang="0">
                    <a:pos x="8" y="323"/>
                  </a:cxn>
                  <a:cxn ang="0">
                    <a:pos x="1" y="378"/>
                  </a:cxn>
                  <a:cxn ang="0">
                    <a:pos x="0" y="434"/>
                  </a:cxn>
                  <a:cxn ang="0">
                    <a:pos x="6" y="489"/>
                  </a:cxn>
                  <a:cxn ang="0">
                    <a:pos x="17" y="539"/>
                  </a:cxn>
                  <a:cxn ang="0">
                    <a:pos x="33" y="582"/>
                  </a:cxn>
                  <a:cxn ang="0">
                    <a:pos x="51" y="615"/>
                  </a:cxn>
                  <a:cxn ang="0">
                    <a:pos x="77" y="638"/>
                  </a:cxn>
                  <a:cxn ang="0">
                    <a:pos x="110" y="656"/>
                  </a:cxn>
                  <a:cxn ang="0">
                    <a:pos x="159" y="670"/>
                  </a:cxn>
                  <a:cxn ang="0">
                    <a:pos x="248" y="683"/>
                  </a:cxn>
                  <a:cxn ang="0">
                    <a:pos x="342" y="692"/>
                  </a:cxn>
                  <a:cxn ang="0">
                    <a:pos x="401" y="700"/>
                  </a:cxn>
                  <a:cxn ang="0">
                    <a:pos x="492" y="710"/>
                  </a:cxn>
                  <a:cxn ang="0">
                    <a:pos x="631" y="717"/>
                  </a:cxn>
                  <a:cxn ang="0">
                    <a:pos x="708" y="719"/>
                  </a:cxn>
                  <a:cxn ang="0">
                    <a:pos x="753" y="719"/>
                  </a:cxn>
                  <a:cxn ang="0">
                    <a:pos x="791" y="719"/>
                  </a:cxn>
                  <a:cxn ang="0">
                    <a:pos x="824" y="718"/>
                  </a:cxn>
                  <a:cxn ang="0">
                    <a:pos x="876" y="712"/>
                  </a:cxn>
                  <a:cxn ang="0">
                    <a:pos x="931" y="700"/>
                  </a:cxn>
                  <a:cxn ang="0">
                    <a:pos x="977" y="687"/>
                  </a:cxn>
                  <a:cxn ang="0">
                    <a:pos x="1029" y="672"/>
                  </a:cxn>
                  <a:cxn ang="0">
                    <a:pos x="1096" y="652"/>
                  </a:cxn>
                  <a:cxn ang="0">
                    <a:pos x="1142" y="627"/>
                  </a:cxn>
                  <a:cxn ang="0">
                    <a:pos x="1168" y="601"/>
                  </a:cxn>
                  <a:cxn ang="0">
                    <a:pos x="1188" y="554"/>
                  </a:cxn>
                  <a:cxn ang="0">
                    <a:pos x="1196" y="498"/>
                  </a:cxn>
                  <a:cxn ang="0">
                    <a:pos x="1197" y="433"/>
                  </a:cxn>
                  <a:cxn ang="0">
                    <a:pos x="1196" y="361"/>
                  </a:cxn>
                  <a:cxn ang="0">
                    <a:pos x="1196" y="321"/>
                  </a:cxn>
                  <a:cxn ang="0">
                    <a:pos x="1197" y="271"/>
                  </a:cxn>
                  <a:cxn ang="0">
                    <a:pos x="1197" y="166"/>
                  </a:cxn>
                  <a:cxn ang="0">
                    <a:pos x="1194" y="103"/>
                  </a:cxn>
                  <a:cxn ang="0">
                    <a:pos x="1186" y="61"/>
                  </a:cxn>
                  <a:cxn ang="0">
                    <a:pos x="1173" y="28"/>
                  </a:cxn>
                </a:cxnLst>
                <a:rect l="0" t="0" r="r" b="b"/>
                <a:pathLst>
                  <a:path w="1198" h="719">
                    <a:moveTo>
                      <a:pt x="1160" y="13"/>
                    </a:moveTo>
                    <a:lnTo>
                      <a:pt x="1154" y="9"/>
                    </a:lnTo>
                    <a:lnTo>
                      <a:pt x="1149" y="5"/>
                    </a:lnTo>
                    <a:lnTo>
                      <a:pt x="1142" y="3"/>
                    </a:lnTo>
                    <a:lnTo>
                      <a:pt x="1137" y="2"/>
                    </a:lnTo>
                    <a:lnTo>
                      <a:pt x="1130" y="0"/>
                    </a:lnTo>
                    <a:lnTo>
                      <a:pt x="1123" y="0"/>
                    </a:lnTo>
                    <a:lnTo>
                      <a:pt x="1116" y="0"/>
                    </a:lnTo>
                    <a:lnTo>
                      <a:pt x="1107" y="2"/>
                    </a:lnTo>
                    <a:lnTo>
                      <a:pt x="1099" y="3"/>
                    </a:lnTo>
                    <a:lnTo>
                      <a:pt x="1091" y="5"/>
                    </a:lnTo>
                    <a:lnTo>
                      <a:pt x="1082" y="7"/>
                    </a:lnTo>
                    <a:lnTo>
                      <a:pt x="1074" y="10"/>
                    </a:lnTo>
                    <a:lnTo>
                      <a:pt x="1064" y="13"/>
                    </a:lnTo>
                    <a:lnTo>
                      <a:pt x="1055" y="17"/>
                    </a:lnTo>
                    <a:lnTo>
                      <a:pt x="1036" y="24"/>
                    </a:lnTo>
                    <a:lnTo>
                      <a:pt x="1016" y="32"/>
                    </a:lnTo>
                    <a:lnTo>
                      <a:pt x="997" y="40"/>
                    </a:lnTo>
                    <a:lnTo>
                      <a:pt x="977" y="49"/>
                    </a:lnTo>
                    <a:lnTo>
                      <a:pt x="956" y="56"/>
                    </a:lnTo>
                    <a:lnTo>
                      <a:pt x="936" y="65"/>
                    </a:lnTo>
                    <a:lnTo>
                      <a:pt x="925" y="67"/>
                    </a:lnTo>
                    <a:lnTo>
                      <a:pt x="915" y="70"/>
                    </a:lnTo>
                    <a:lnTo>
                      <a:pt x="904" y="73"/>
                    </a:lnTo>
                    <a:lnTo>
                      <a:pt x="895" y="75"/>
                    </a:lnTo>
                    <a:lnTo>
                      <a:pt x="885" y="76"/>
                    </a:lnTo>
                    <a:lnTo>
                      <a:pt x="875" y="77"/>
                    </a:lnTo>
                    <a:lnTo>
                      <a:pt x="866" y="77"/>
                    </a:lnTo>
                    <a:lnTo>
                      <a:pt x="855" y="79"/>
                    </a:lnTo>
                    <a:lnTo>
                      <a:pt x="837" y="77"/>
                    </a:lnTo>
                    <a:lnTo>
                      <a:pt x="817" y="76"/>
                    </a:lnTo>
                    <a:lnTo>
                      <a:pt x="798" y="75"/>
                    </a:lnTo>
                    <a:lnTo>
                      <a:pt x="778" y="73"/>
                    </a:lnTo>
                    <a:lnTo>
                      <a:pt x="758" y="70"/>
                    </a:lnTo>
                    <a:lnTo>
                      <a:pt x="739" y="67"/>
                    </a:lnTo>
                    <a:lnTo>
                      <a:pt x="719" y="65"/>
                    </a:lnTo>
                    <a:lnTo>
                      <a:pt x="698" y="61"/>
                    </a:lnTo>
                    <a:lnTo>
                      <a:pt x="677" y="59"/>
                    </a:lnTo>
                    <a:lnTo>
                      <a:pt x="655" y="58"/>
                    </a:lnTo>
                    <a:lnTo>
                      <a:pt x="632" y="56"/>
                    </a:lnTo>
                    <a:lnTo>
                      <a:pt x="610" y="56"/>
                    </a:lnTo>
                    <a:lnTo>
                      <a:pt x="599" y="56"/>
                    </a:lnTo>
                    <a:lnTo>
                      <a:pt x="586" y="56"/>
                    </a:lnTo>
                    <a:lnTo>
                      <a:pt x="574" y="58"/>
                    </a:lnTo>
                    <a:lnTo>
                      <a:pt x="562" y="59"/>
                    </a:lnTo>
                    <a:lnTo>
                      <a:pt x="550" y="61"/>
                    </a:lnTo>
                    <a:lnTo>
                      <a:pt x="537" y="63"/>
                    </a:lnTo>
                    <a:lnTo>
                      <a:pt x="524" y="65"/>
                    </a:lnTo>
                    <a:lnTo>
                      <a:pt x="510" y="68"/>
                    </a:lnTo>
                    <a:lnTo>
                      <a:pt x="495" y="70"/>
                    </a:lnTo>
                    <a:lnTo>
                      <a:pt x="480" y="73"/>
                    </a:lnTo>
                    <a:lnTo>
                      <a:pt x="464" y="76"/>
                    </a:lnTo>
                    <a:lnTo>
                      <a:pt x="448" y="79"/>
                    </a:lnTo>
                    <a:lnTo>
                      <a:pt x="432" y="82"/>
                    </a:lnTo>
                    <a:lnTo>
                      <a:pt x="415" y="86"/>
                    </a:lnTo>
                    <a:lnTo>
                      <a:pt x="398" y="89"/>
                    </a:lnTo>
                    <a:lnTo>
                      <a:pt x="380" y="93"/>
                    </a:lnTo>
                    <a:lnTo>
                      <a:pt x="345" y="100"/>
                    </a:lnTo>
                    <a:lnTo>
                      <a:pt x="310" y="108"/>
                    </a:lnTo>
                    <a:lnTo>
                      <a:pt x="274" y="117"/>
                    </a:lnTo>
                    <a:lnTo>
                      <a:pt x="240" y="128"/>
                    </a:lnTo>
                    <a:lnTo>
                      <a:pt x="223" y="132"/>
                    </a:lnTo>
                    <a:lnTo>
                      <a:pt x="206" y="138"/>
                    </a:lnTo>
                    <a:lnTo>
                      <a:pt x="190" y="144"/>
                    </a:lnTo>
                    <a:lnTo>
                      <a:pt x="175" y="150"/>
                    </a:lnTo>
                    <a:lnTo>
                      <a:pt x="159" y="156"/>
                    </a:lnTo>
                    <a:lnTo>
                      <a:pt x="145" y="163"/>
                    </a:lnTo>
                    <a:lnTo>
                      <a:pt x="131" y="169"/>
                    </a:lnTo>
                    <a:lnTo>
                      <a:pt x="117" y="176"/>
                    </a:lnTo>
                    <a:lnTo>
                      <a:pt x="104" y="183"/>
                    </a:lnTo>
                    <a:lnTo>
                      <a:pt x="92" y="191"/>
                    </a:lnTo>
                    <a:lnTo>
                      <a:pt x="82" y="198"/>
                    </a:lnTo>
                    <a:lnTo>
                      <a:pt x="71" y="206"/>
                    </a:lnTo>
                    <a:lnTo>
                      <a:pt x="62" y="214"/>
                    </a:lnTo>
                    <a:lnTo>
                      <a:pt x="54" y="222"/>
                    </a:lnTo>
                    <a:lnTo>
                      <a:pt x="47" y="232"/>
                    </a:lnTo>
                    <a:lnTo>
                      <a:pt x="40" y="241"/>
                    </a:lnTo>
                    <a:lnTo>
                      <a:pt x="34" y="250"/>
                    </a:lnTo>
                    <a:lnTo>
                      <a:pt x="28" y="262"/>
                    </a:lnTo>
                    <a:lnTo>
                      <a:pt x="23" y="273"/>
                    </a:lnTo>
                    <a:lnTo>
                      <a:pt x="19" y="284"/>
                    </a:lnTo>
                    <a:lnTo>
                      <a:pt x="14" y="297"/>
                    </a:lnTo>
                    <a:lnTo>
                      <a:pt x="10" y="310"/>
                    </a:lnTo>
                    <a:lnTo>
                      <a:pt x="8" y="323"/>
                    </a:lnTo>
                    <a:lnTo>
                      <a:pt x="6" y="336"/>
                    </a:lnTo>
                    <a:lnTo>
                      <a:pt x="3" y="350"/>
                    </a:lnTo>
                    <a:lnTo>
                      <a:pt x="2" y="364"/>
                    </a:lnTo>
                    <a:lnTo>
                      <a:pt x="1" y="378"/>
                    </a:lnTo>
                    <a:lnTo>
                      <a:pt x="0" y="391"/>
                    </a:lnTo>
                    <a:lnTo>
                      <a:pt x="0" y="406"/>
                    </a:lnTo>
                    <a:lnTo>
                      <a:pt x="0" y="420"/>
                    </a:lnTo>
                    <a:lnTo>
                      <a:pt x="0" y="434"/>
                    </a:lnTo>
                    <a:lnTo>
                      <a:pt x="1" y="448"/>
                    </a:lnTo>
                    <a:lnTo>
                      <a:pt x="2" y="461"/>
                    </a:lnTo>
                    <a:lnTo>
                      <a:pt x="5" y="475"/>
                    </a:lnTo>
                    <a:lnTo>
                      <a:pt x="6" y="489"/>
                    </a:lnTo>
                    <a:lnTo>
                      <a:pt x="8" y="502"/>
                    </a:lnTo>
                    <a:lnTo>
                      <a:pt x="12" y="514"/>
                    </a:lnTo>
                    <a:lnTo>
                      <a:pt x="14" y="526"/>
                    </a:lnTo>
                    <a:lnTo>
                      <a:pt x="17" y="539"/>
                    </a:lnTo>
                    <a:lnTo>
                      <a:pt x="21" y="551"/>
                    </a:lnTo>
                    <a:lnTo>
                      <a:pt x="24" y="561"/>
                    </a:lnTo>
                    <a:lnTo>
                      <a:pt x="28" y="572"/>
                    </a:lnTo>
                    <a:lnTo>
                      <a:pt x="33" y="582"/>
                    </a:lnTo>
                    <a:lnTo>
                      <a:pt x="37" y="590"/>
                    </a:lnTo>
                    <a:lnTo>
                      <a:pt x="42" y="600"/>
                    </a:lnTo>
                    <a:lnTo>
                      <a:pt x="47" y="607"/>
                    </a:lnTo>
                    <a:lnTo>
                      <a:pt x="51" y="615"/>
                    </a:lnTo>
                    <a:lnTo>
                      <a:pt x="57" y="621"/>
                    </a:lnTo>
                    <a:lnTo>
                      <a:pt x="63" y="627"/>
                    </a:lnTo>
                    <a:lnTo>
                      <a:pt x="70" y="632"/>
                    </a:lnTo>
                    <a:lnTo>
                      <a:pt x="77" y="638"/>
                    </a:lnTo>
                    <a:lnTo>
                      <a:pt x="85" y="643"/>
                    </a:lnTo>
                    <a:lnTo>
                      <a:pt x="92" y="648"/>
                    </a:lnTo>
                    <a:lnTo>
                      <a:pt x="101" y="651"/>
                    </a:lnTo>
                    <a:lnTo>
                      <a:pt x="110" y="656"/>
                    </a:lnTo>
                    <a:lnTo>
                      <a:pt x="119" y="659"/>
                    </a:lnTo>
                    <a:lnTo>
                      <a:pt x="128" y="662"/>
                    </a:lnTo>
                    <a:lnTo>
                      <a:pt x="138" y="665"/>
                    </a:lnTo>
                    <a:lnTo>
                      <a:pt x="159" y="670"/>
                    </a:lnTo>
                    <a:lnTo>
                      <a:pt x="180" y="673"/>
                    </a:lnTo>
                    <a:lnTo>
                      <a:pt x="202" y="677"/>
                    </a:lnTo>
                    <a:lnTo>
                      <a:pt x="225" y="680"/>
                    </a:lnTo>
                    <a:lnTo>
                      <a:pt x="248" y="683"/>
                    </a:lnTo>
                    <a:lnTo>
                      <a:pt x="272" y="685"/>
                    </a:lnTo>
                    <a:lnTo>
                      <a:pt x="295" y="686"/>
                    </a:lnTo>
                    <a:lnTo>
                      <a:pt x="319" y="689"/>
                    </a:lnTo>
                    <a:lnTo>
                      <a:pt x="342" y="692"/>
                    </a:lnTo>
                    <a:lnTo>
                      <a:pt x="365" y="696"/>
                    </a:lnTo>
                    <a:lnTo>
                      <a:pt x="377" y="697"/>
                    </a:lnTo>
                    <a:lnTo>
                      <a:pt x="389" y="698"/>
                    </a:lnTo>
                    <a:lnTo>
                      <a:pt x="401" y="700"/>
                    </a:lnTo>
                    <a:lnTo>
                      <a:pt x="413" y="701"/>
                    </a:lnTo>
                    <a:lnTo>
                      <a:pt x="439" y="704"/>
                    </a:lnTo>
                    <a:lnTo>
                      <a:pt x="466" y="707"/>
                    </a:lnTo>
                    <a:lnTo>
                      <a:pt x="492" y="710"/>
                    </a:lnTo>
                    <a:lnTo>
                      <a:pt x="520" y="711"/>
                    </a:lnTo>
                    <a:lnTo>
                      <a:pt x="576" y="714"/>
                    </a:lnTo>
                    <a:lnTo>
                      <a:pt x="604" y="715"/>
                    </a:lnTo>
                    <a:lnTo>
                      <a:pt x="631" y="717"/>
                    </a:lnTo>
                    <a:lnTo>
                      <a:pt x="658" y="718"/>
                    </a:lnTo>
                    <a:lnTo>
                      <a:pt x="684" y="719"/>
                    </a:lnTo>
                    <a:lnTo>
                      <a:pt x="695" y="719"/>
                    </a:lnTo>
                    <a:lnTo>
                      <a:pt x="708" y="719"/>
                    </a:lnTo>
                    <a:lnTo>
                      <a:pt x="720" y="719"/>
                    </a:lnTo>
                    <a:lnTo>
                      <a:pt x="732" y="719"/>
                    </a:lnTo>
                    <a:lnTo>
                      <a:pt x="742" y="719"/>
                    </a:lnTo>
                    <a:lnTo>
                      <a:pt x="753" y="719"/>
                    </a:lnTo>
                    <a:lnTo>
                      <a:pt x="763" y="719"/>
                    </a:lnTo>
                    <a:lnTo>
                      <a:pt x="773" y="719"/>
                    </a:lnTo>
                    <a:lnTo>
                      <a:pt x="782" y="719"/>
                    </a:lnTo>
                    <a:lnTo>
                      <a:pt x="791" y="719"/>
                    </a:lnTo>
                    <a:lnTo>
                      <a:pt x="801" y="719"/>
                    </a:lnTo>
                    <a:lnTo>
                      <a:pt x="809" y="718"/>
                    </a:lnTo>
                    <a:lnTo>
                      <a:pt x="816" y="718"/>
                    </a:lnTo>
                    <a:lnTo>
                      <a:pt x="824" y="718"/>
                    </a:lnTo>
                    <a:lnTo>
                      <a:pt x="839" y="717"/>
                    </a:lnTo>
                    <a:lnTo>
                      <a:pt x="852" y="715"/>
                    </a:lnTo>
                    <a:lnTo>
                      <a:pt x="865" y="713"/>
                    </a:lnTo>
                    <a:lnTo>
                      <a:pt x="876" y="712"/>
                    </a:lnTo>
                    <a:lnTo>
                      <a:pt x="888" y="710"/>
                    </a:lnTo>
                    <a:lnTo>
                      <a:pt x="900" y="707"/>
                    </a:lnTo>
                    <a:lnTo>
                      <a:pt x="910" y="705"/>
                    </a:lnTo>
                    <a:lnTo>
                      <a:pt x="931" y="700"/>
                    </a:lnTo>
                    <a:lnTo>
                      <a:pt x="943" y="697"/>
                    </a:lnTo>
                    <a:lnTo>
                      <a:pt x="953" y="693"/>
                    </a:lnTo>
                    <a:lnTo>
                      <a:pt x="965" y="691"/>
                    </a:lnTo>
                    <a:lnTo>
                      <a:pt x="977" y="687"/>
                    </a:lnTo>
                    <a:lnTo>
                      <a:pt x="990" y="683"/>
                    </a:lnTo>
                    <a:lnTo>
                      <a:pt x="1002" y="679"/>
                    </a:lnTo>
                    <a:lnTo>
                      <a:pt x="1015" y="676"/>
                    </a:lnTo>
                    <a:lnTo>
                      <a:pt x="1029" y="672"/>
                    </a:lnTo>
                    <a:lnTo>
                      <a:pt x="1056" y="665"/>
                    </a:lnTo>
                    <a:lnTo>
                      <a:pt x="1070" y="662"/>
                    </a:lnTo>
                    <a:lnTo>
                      <a:pt x="1083" y="657"/>
                    </a:lnTo>
                    <a:lnTo>
                      <a:pt x="1096" y="652"/>
                    </a:lnTo>
                    <a:lnTo>
                      <a:pt x="1109" y="647"/>
                    </a:lnTo>
                    <a:lnTo>
                      <a:pt x="1120" y="641"/>
                    </a:lnTo>
                    <a:lnTo>
                      <a:pt x="1132" y="635"/>
                    </a:lnTo>
                    <a:lnTo>
                      <a:pt x="1142" y="627"/>
                    </a:lnTo>
                    <a:lnTo>
                      <a:pt x="1152" y="620"/>
                    </a:lnTo>
                    <a:lnTo>
                      <a:pt x="1160" y="610"/>
                    </a:lnTo>
                    <a:lnTo>
                      <a:pt x="1165" y="606"/>
                    </a:lnTo>
                    <a:lnTo>
                      <a:pt x="1168" y="601"/>
                    </a:lnTo>
                    <a:lnTo>
                      <a:pt x="1174" y="590"/>
                    </a:lnTo>
                    <a:lnTo>
                      <a:pt x="1180" y="579"/>
                    </a:lnTo>
                    <a:lnTo>
                      <a:pt x="1184" y="567"/>
                    </a:lnTo>
                    <a:lnTo>
                      <a:pt x="1188" y="554"/>
                    </a:lnTo>
                    <a:lnTo>
                      <a:pt x="1191" y="541"/>
                    </a:lnTo>
                    <a:lnTo>
                      <a:pt x="1194" y="527"/>
                    </a:lnTo>
                    <a:lnTo>
                      <a:pt x="1195" y="513"/>
                    </a:lnTo>
                    <a:lnTo>
                      <a:pt x="1196" y="498"/>
                    </a:lnTo>
                    <a:lnTo>
                      <a:pt x="1197" y="483"/>
                    </a:lnTo>
                    <a:lnTo>
                      <a:pt x="1197" y="467"/>
                    </a:lnTo>
                    <a:lnTo>
                      <a:pt x="1197" y="450"/>
                    </a:lnTo>
                    <a:lnTo>
                      <a:pt x="1197" y="433"/>
                    </a:lnTo>
                    <a:lnTo>
                      <a:pt x="1197" y="415"/>
                    </a:lnTo>
                    <a:lnTo>
                      <a:pt x="1197" y="398"/>
                    </a:lnTo>
                    <a:lnTo>
                      <a:pt x="1197" y="380"/>
                    </a:lnTo>
                    <a:lnTo>
                      <a:pt x="1196" y="361"/>
                    </a:lnTo>
                    <a:lnTo>
                      <a:pt x="1196" y="352"/>
                    </a:lnTo>
                    <a:lnTo>
                      <a:pt x="1196" y="343"/>
                    </a:lnTo>
                    <a:lnTo>
                      <a:pt x="1196" y="331"/>
                    </a:lnTo>
                    <a:lnTo>
                      <a:pt x="1196" y="321"/>
                    </a:lnTo>
                    <a:lnTo>
                      <a:pt x="1197" y="309"/>
                    </a:lnTo>
                    <a:lnTo>
                      <a:pt x="1197" y="297"/>
                    </a:lnTo>
                    <a:lnTo>
                      <a:pt x="1197" y="284"/>
                    </a:lnTo>
                    <a:lnTo>
                      <a:pt x="1197" y="271"/>
                    </a:lnTo>
                    <a:lnTo>
                      <a:pt x="1198" y="246"/>
                    </a:lnTo>
                    <a:lnTo>
                      <a:pt x="1198" y="219"/>
                    </a:lnTo>
                    <a:lnTo>
                      <a:pt x="1198" y="192"/>
                    </a:lnTo>
                    <a:lnTo>
                      <a:pt x="1197" y="166"/>
                    </a:lnTo>
                    <a:lnTo>
                      <a:pt x="1196" y="141"/>
                    </a:lnTo>
                    <a:lnTo>
                      <a:pt x="1196" y="128"/>
                    </a:lnTo>
                    <a:lnTo>
                      <a:pt x="1195" y="116"/>
                    </a:lnTo>
                    <a:lnTo>
                      <a:pt x="1194" y="103"/>
                    </a:lnTo>
                    <a:lnTo>
                      <a:pt x="1191" y="93"/>
                    </a:lnTo>
                    <a:lnTo>
                      <a:pt x="1190" y="81"/>
                    </a:lnTo>
                    <a:lnTo>
                      <a:pt x="1188" y="70"/>
                    </a:lnTo>
                    <a:lnTo>
                      <a:pt x="1186" y="61"/>
                    </a:lnTo>
                    <a:lnTo>
                      <a:pt x="1183" y="52"/>
                    </a:lnTo>
                    <a:lnTo>
                      <a:pt x="1180" y="44"/>
                    </a:lnTo>
                    <a:lnTo>
                      <a:pt x="1176" y="35"/>
                    </a:lnTo>
                    <a:lnTo>
                      <a:pt x="1173" y="28"/>
                    </a:lnTo>
                    <a:lnTo>
                      <a:pt x="1169" y="23"/>
                    </a:lnTo>
                    <a:lnTo>
                      <a:pt x="1165" y="17"/>
                    </a:lnTo>
                    <a:lnTo>
                      <a:pt x="1160" y="13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4" name="Line 340"/>
              <p:cNvSpPr>
                <a:spLocks noChangeShapeType="1"/>
              </p:cNvSpPr>
              <p:nvPr/>
            </p:nvSpPr>
            <p:spPr bwMode="auto">
              <a:xfrm flipV="1">
                <a:off x="2804" y="2602"/>
                <a:ext cx="309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5" name="Rectangle 341"/>
              <p:cNvSpPr>
                <a:spLocks noChangeArrowheads="1"/>
              </p:cNvSpPr>
              <p:nvPr/>
            </p:nvSpPr>
            <p:spPr bwMode="auto">
              <a:xfrm>
                <a:off x="2215" y="3109"/>
                <a:ext cx="19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6" name="Rectangle 342"/>
              <p:cNvSpPr>
                <a:spLocks noChangeArrowheads="1"/>
              </p:cNvSpPr>
              <p:nvPr/>
            </p:nvSpPr>
            <p:spPr bwMode="auto">
              <a:xfrm>
                <a:off x="2103" y="3243"/>
                <a:ext cx="20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7" name="Rectangle 343"/>
              <p:cNvSpPr>
                <a:spLocks noChangeArrowheads="1"/>
              </p:cNvSpPr>
              <p:nvPr/>
            </p:nvSpPr>
            <p:spPr bwMode="auto">
              <a:xfrm>
                <a:off x="3255" y="3073"/>
                <a:ext cx="913" cy="3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8" name="Rectangle 344"/>
              <p:cNvSpPr>
                <a:spLocks noChangeArrowheads="1"/>
              </p:cNvSpPr>
              <p:nvPr/>
            </p:nvSpPr>
            <p:spPr bwMode="auto">
              <a:xfrm>
                <a:off x="3916" y="3109"/>
                <a:ext cx="20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9" name="Rectangle 345"/>
              <p:cNvSpPr>
                <a:spLocks noChangeArrowheads="1"/>
              </p:cNvSpPr>
              <p:nvPr/>
            </p:nvSpPr>
            <p:spPr bwMode="auto">
              <a:xfrm>
                <a:off x="3922" y="3243"/>
                <a:ext cx="19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10" name="Freeform 346"/>
              <p:cNvSpPr>
                <a:spLocks noEditPoints="1"/>
              </p:cNvSpPr>
              <p:nvPr/>
            </p:nvSpPr>
            <p:spPr bwMode="auto">
              <a:xfrm>
                <a:off x="2182" y="3219"/>
                <a:ext cx="384" cy="59"/>
              </a:xfrm>
              <a:custGeom>
                <a:avLst/>
                <a:gdLst/>
                <a:ahLst/>
                <a:cxnLst>
                  <a:cxn ang="0">
                    <a:pos x="4" y="26"/>
                  </a:cxn>
                  <a:cxn ang="0">
                    <a:pos x="335" y="26"/>
                  </a:cxn>
                  <a:cxn ang="0">
                    <a:pos x="337" y="26"/>
                  </a:cxn>
                  <a:cxn ang="0">
                    <a:pos x="338" y="26"/>
                  </a:cxn>
                  <a:cxn ang="0">
                    <a:pos x="339" y="27"/>
                  </a:cxn>
                  <a:cxn ang="0">
                    <a:pos x="339" y="30"/>
                  </a:cxn>
                  <a:cxn ang="0">
                    <a:pos x="339" y="31"/>
                  </a:cxn>
                  <a:cxn ang="0">
                    <a:pos x="338" y="32"/>
                  </a:cxn>
                  <a:cxn ang="0">
                    <a:pos x="337" y="33"/>
                  </a:cxn>
                  <a:cxn ang="0">
                    <a:pos x="335" y="33"/>
                  </a:cxn>
                  <a:cxn ang="0">
                    <a:pos x="4" y="33"/>
                  </a:cxn>
                  <a:cxn ang="0">
                    <a:pos x="3" y="33"/>
                  </a:cxn>
                  <a:cxn ang="0">
                    <a:pos x="2" y="32"/>
                  </a:cxn>
                  <a:cxn ang="0">
                    <a:pos x="2" y="31"/>
                  </a:cxn>
                  <a:cxn ang="0">
                    <a:pos x="0" y="30"/>
                  </a:cxn>
                  <a:cxn ang="0">
                    <a:pos x="2" y="27"/>
                  </a:cxn>
                  <a:cxn ang="0">
                    <a:pos x="2" y="26"/>
                  </a:cxn>
                  <a:cxn ang="0">
                    <a:pos x="3" y="26"/>
                  </a:cxn>
                  <a:cxn ang="0">
                    <a:pos x="4" y="26"/>
                  </a:cxn>
                  <a:cxn ang="0">
                    <a:pos x="4" y="26"/>
                  </a:cxn>
                  <a:cxn ang="0">
                    <a:pos x="326" y="0"/>
                  </a:cxn>
                  <a:cxn ang="0">
                    <a:pos x="384" y="30"/>
                  </a:cxn>
                  <a:cxn ang="0">
                    <a:pos x="326" y="59"/>
                  </a:cxn>
                  <a:cxn ang="0">
                    <a:pos x="326" y="0"/>
                  </a:cxn>
                </a:cxnLst>
                <a:rect l="0" t="0" r="r" b="b"/>
                <a:pathLst>
                  <a:path w="384" h="59">
                    <a:moveTo>
                      <a:pt x="4" y="26"/>
                    </a:moveTo>
                    <a:lnTo>
                      <a:pt x="335" y="26"/>
                    </a:lnTo>
                    <a:lnTo>
                      <a:pt x="337" y="26"/>
                    </a:lnTo>
                    <a:lnTo>
                      <a:pt x="338" y="26"/>
                    </a:lnTo>
                    <a:lnTo>
                      <a:pt x="339" y="27"/>
                    </a:lnTo>
                    <a:lnTo>
                      <a:pt x="339" y="30"/>
                    </a:lnTo>
                    <a:lnTo>
                      <a:pt x="339" y="31"/>
                    </a:lnTo>
                    <a:lnTo>
                      <a:pt x="338" y="32"/>
                    </a:lnTo>
                    <a:lnTo>
                      <a:pt x="337" y="33"/>
                    </a:lnTo>
                    <a:lnTo>
                      <a:pt x="335" y="33"/>
                    </a:lnTo>
                    <a:lnTo>
                      <a:pt x="4" y="33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2" y="31"/>
                    </a:lnTo>
                    <a:lnTo>
                      <a:pt x="0" y="30"/>
                    </a:lnTo>
                    <a:lnTo>
                      <a:pt x="2" y="27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4" y="26"/>
                    </a:lnTo>
                    <a:close/>
                    <a:moveTo>
                      <a:pt x="326" y="0"/>
                    </a:moveTo>
                    <a:lnTo>
                      <a:pt x="384" y="30"/>
                    </a:lnTo>
                    <a:lnTo>
                      <a:pt x="326" y="59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1" name="Freeform 347"/>
              <p:cNvSpPr>
                <a:spLocks noEditPoints="1"/>
              </p:cNvSpPr>
              <p:nvPr/>
            </p:nvSpPr>
            <p:spPr bwMode="auto">
              <a:xfrm>
                <a:off x="1175" y="3219"/>
                <a:ext cx="384" cy="59"/>
              </a:xfrm>
              <a:custGeom>
                <a:avLst/>
                <a:gdLst/>
                <a:ahLst/>
                <a:cxnLst>
                  <a:cxn ang="0">
                    <a:pos x="381" y="33"/>
                  </a:cxn>
                  <a:cxn ang="0">
                    <a:pos x="49" y="33"/>
                  </a:cxn>
                  <a:cxn ang="0">
                    <a:pos x="48" y="33"/>
                  </a:cxn>
                  <a:cxn ang="0">
                    <a:pos x="47" y="32"/>
                  </a:cxn>
                  <a:cxn ang="0">
                    <a:pos x="46" y="31"/>
                  </a:cxn>
                  <a:cxn ang="0">
                    <a:pos x="46" y="30"/>
                  </a:cxn>
                  <a:cxn ang="0">
                    <a:pos x="46" y="28"/>
                  </a:cxn>
                  <a:cxn ang="0">
                    <a:pos x="47" y="27"/>
                  </a:cxn>
                  <a:cxn ang="0">
                    <a:pos x="48" y="26"/>
                  </a:cxn>
                  <a:cxn ang="0">
                    <a:pos x="49" y="26"/>
                  </a:cxn>
                  <a:cxn ang="0">
                    <a:pos x="381" y="26"/>
                  </a:cxn>
                  <a:cxn ang="0">
                    <a:pos x="382" y="26"/>
                  </a:cxn>
                  <a:cxn ang="0">
                    <a:pos x="383" y="26"/>
                  </a:cxn>
                  <a:cxn ang="0">
                    <a:pos x="384" y="27"/>
                  </a:cxn>
                  <a:cxn ang="0">
                    <a:pos x="384" y="30"/>
                  </a:cxn>
                  <a:cxn ang="0">
                    <a:pos x="384" y="31"/>
                  </a:cxn>
                  <a:cxn ang="0">
                    <a:pos x="383" y="32"/>
                  </a:cxn>
                  <a:cxn ang="0">
                    <a:pos x="382" y="33"/>
                  </a:cxn>
                  <a:cxn ang="0">
                    <a:pos x="381" y="33"/>
                  </a:cxn>
                  <a:cxn ang="0">
                    <a:pos x="381" y="33"/>
                  </a:cxn>
                  <a:cxn ang="0">
                    <a:pos x="59" y="59"/>
                  </a:cxn>
                  <a:cxn ang="0">
                    <a:pos x="0" y="30"/>
                  </a:cxn>
                  <a:cxn ang="0">
                    <a:pos x="59" y="0"/>
                  </a:cxn>
                  <a:cxn ang="0">
                    <a:pos x="59" y="59"/>
                  </a:cxn>
                </a:cxnLst>
                <a:rect l="0" t="0" r="r" b="b"/>
                <a:pathLst>
                  <a:path w="384" h="59">
                    <a:moveTo>
                      <a:pt x="381" y="33"/>
                    </a:moveTo>
                    <a:lnTo>
                      <a:pt x="49" y="33"/>
                    </a:lnTo>
                    <a:lnTo>
                      <a:pt x="48" y="33"/>
                    </a:lnTo>
                    <a:lnTo>
                      <a:pt x="47" y="32"/>
                    </a:lnTo>
                    <a:lnTo>
                      <a:pt x="46" y="31"/>
                    </a:lnTo>
                    <a:lnTo>
                      <a:pt x="46" y="30"/>
                    </a:lnTo>
                    <a:lnTo>
                      <a:pt x="46" y="28"/>
                    </a:lnTo>
                    <a:lnTo>
                      <a:pt x="47" y="27"/>
                    </a:lnTo>
                    <a:lnTo>
                      <a:pt x="48" y="26"/>
                    </a:lnTo>
                    <a:lnTo>
                      <a:pt x="49" y="26"/>
                    </a:lnTo>
                    <a:lnTo>
                      <a:pt x="381" y="26"/>
                    </a:lnTo>
                    <a:lnTo>
                      <a:pt x="382" y="26"/>
                    </a:lnTo>
                    <a:lnTo>
                      <a:pt x="383" y="26"/>
                    </a:lnTo>
                    <a:lnTo>
                      <a:pt x="384" y="27"/>
                    </a:lnTo>
                    <a:lnTo>
                      <a:pt x="384" y="30"/>
                    </a:lnTo>
                    <a:lnTo>
                      <a:pt x="384" y="31"/>
                    </a:lnTo>
                    <a:lnTo>
                      <a:pt x="383" y="32"/>
                    </a:lnTo>
                    <a:lnTo>
                      <a:pt x="382" y="33"/>
                    </a:lnTo>
                    <a:lnTo>
                      <a:pt x="381" y="33"/>
                    </a:lnTo>
                    <a:lnTo>
                      <a:pt x="381" y="33"/>
                    </a:lnTo>
                    <a:close/>
                    <a:moveTo>
                      <a:pt x="59" y="59"/>
                    </a:moveTo>
                    <a:lnTo>
                      <a:pt x="0" y="30"/>
                    </a:lnTo>
                    <a:lnTo>
                      <a:pt x="59" y="0"/>
                    </a:lnTo>
                    <a:lnTo>
                      <a:pt x="59" y="59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2" name="Freeform 348"/>
              <p:cNvSpPr>
                <a:spLocks noEditPoints="1"/>
              </p:cNvSpPr>
              <p:nvPr/>
            </p:nvSpPr>
            <p:spPr bwMode="auto">
              <a:xfrm>
                <a:off x="3891" y="3219"/>
                <a:ext cx="384" cy="59"/>
              </a:xfrm>
              <a:custGeom>
                <a:avLst/>
                <a:gdLst/>
                <a:ahLst/>
                <a:cxnLst>
                  <a:cxn ang="0">
                    <a:pos x="4" y="26"/>
                  </a:cxn>
                  <a:cxn ang="0">
                    <a:pos x="335" y="26"/>
                  </a:cxn>
                  <a:cxn ang="0">
                    <a:pos x="336" y="26"/>
                  </a:cxn>
                  <a:cxn ang="0">
                    <a:pos x="337" y="27"/>
                  </a:cxn>
                  <a:cxn ang="0">
                    <a:pos x="338" y="28"/>
                  </a:cxn>
                  <a:cxn ang="0">
                    <a:pos x="338" y="30"/>
                  </a:cxn>
                  <a:cxn ang="0">
                    <a:pos x="338" y="31"/>
                  </a:cxn>
                  <a:cxn ang="0">
                    <a:pos x="337" y="32"/>
                  </a:cxn>
                  <a:cxn ang="0">
                    <a:pos x="336" y="33"/>
                  </a:cxn>
                  <a:cxn ang="0">
                    <a:pos x="335" y="33"/>
                  </a:cxn>
                  <a:cxn ang="0">
                    <a:pos x="4" y="33"/>
                  </a:cxn>
                  <a:cxn ang="0">
                    <a:pos x="2" y="33"/>
                  </a:cxn>
                  <a:cxn ang="0">
                    <a:pos x="1" y="32"/>
                  </a:cxn>
                  <a:cxn ang="0">
                    <a:pos x="0" y="31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1" y="26"/>
                  </a:cxn>
                  <a:cxn ang="0">
                    <a:pos x="2" y="26"/>
                  </a:cxn>
                  <a:cxn ang="0">
                    <a:pos x="4" y="26"/>
                  </a:cxn>
                  <a:cxn ang="0">
                    <a:pos x="4" y="26"/>
                  </a:cxn>
                  <a:cxn ang="0">
                    <a:pos x="326" y="0"/>
                  </a:cxn>
                  <a:cxn ang="0">
                    <a:pos x="384" y="30"/>
                  </a:cxn>
                  <a:cxn ang="0">
                    <a:pos x="326" y="59"/>
                  </a:cxn>
                  <a:cxn ang="0">
                    <a:pos x="326" y="0"/>
                  </a:cxn>
                </a:cxnLst>
                <a:rect l="0" t="0" r="r" b="b"/>
                <a:pathLst>
                  <a:path w="384" h="59">
                    <a:moveTo>
                      <a:pt x="4" y="26"/>
                    </a:moveTo>
                    <a:lnTo>
                      <a:pt x="335" y="26"/>
                    </a:lnTo>
                    <a:lnTo>
                      <a:pt x="336" y="26"/>
                    </a:lnTo>
                    <a:lnTo>
                      <a:pt x="337" y="27"/>
                    </a:lnTo>
                    <a:lnTo>
                      <a:pt x="338" y="28"/>
                    </a:lnTo>
                    <a:lnTo>
                      <a:pt x="338" y="30"/>
                    </a:lnTo>
                    <a:lnTo>
                      <a:pt x="338" y="31"/>
                    </a:lnTo>
                    <a:lnTo>
                      <a:pt x="337" y="32"/>
                    </a:lnTo>
                    <a:lnTo>
                      <a:pt x="336" y="33"/>
                    </a:lnTo>
                    <a:lnTo>
                      <a:pt x="335" y="33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1" y="26"/>
                    </a:lnTo>
                    <a:lnTo>
                      <a:pt x="2" y="26"/>
                    </a:lnTo>
                    <a:lnTo>
                      <a:pt x="4" y="26"/>
                    </a:lnTo>
                    <a:lnTo>
                      <a:pt x="4" y="26"/>
                    </a:lnTo>
                    <a:close/>
                    <a:moveTo>
                      <a:pt x="326" y="0"/>
                    </a:moveTo>
                    <a:lnTo>
                      <a:pt x="384" y="30"/>
                    </a:lnTo>
                    <a:lnTo>
                      <a:pt x="326" y="59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3" name="Freeform 349"/>
              <p:cNvSpPr>
                <a:spLocks noEditPoints="1"/>
              </p:cNvSpPr>
              <p:nvPr/>
            </p:nvSpPr>
            <p:spPr bwMode="auto">
              <a:xfrm>
                <a:off x="2843" y="3219"/>
                <a:ext cx="524" cy="59"/>
              </a:xfrm>
              <a:custGeom>
                <a:avLst/>
                <a:gdLst/>
                <a:ahLst/>
                <a:cxnLst>
                  <a:cxn ang="0">
                    <a:pos x="668" y="33"/>
                  </a:cxn>
                  <a:cxn ang="0">
                    <a:pos x="49" y="33"/>
                  </a:cxn>
                  <a:cxn ang="0">
                    <a:pos x="48" y="33"/>
                  </a:cxn>
                  <a:cxn ang="0">
                    <a:pos x="47" y="32"/>
                  </a:cxn>
                  <a:cxn ang="0">
                    <a:pos x="45" y="31"/>
                  </a:cxn>
                  <a:cxn ang="0">
                    <a:pos x="45" y="30"/>
                  </a:cxn>
                  <a:cxn ang="0">
                    <a:pos x="45" y="28"/>
                  </a:cxn>
                  <a:cxn ang="0">
                    <a:pos x="47" y="27"/>
                  </a:cxn>
                  <a:cxn ang="0">
                    <a:pos x="48" y="26"/>
                  </a:cxn>
                  <a:cxn ang="0">
                    <a:pos x="49" y="26"/>
                  </a:cxn>
                  <a:cxn ang="0">
                    <a:pos x="668" y="26"/>
                  </a:cxn>
                  <a:cxn ang="0">
                    <a:pos x="669" y="26"/>
                  </a:cxn>
                  <a:cxn ang="0">
                    <a:pos x="670" y="26"/>
                  </a:cxn>
                  <a:cxn ang="0">
                    <a:pos x="671" y="27"/>
                  </a:cxn>
                  <a:cxn ang="0">
                    <a:pos x="671" y="30"/>
                  </a:cxn>
                  <a:cxn ang="0">
                    <a:pos x="671" y="31"/>
                  </a:cxn>
                  <a:cxn ang="0">
                    <a:pos x="670" y="32"/>
                  </a:cxn>
                  <a:cxn ang="0">
                    <a:pos x="669" y="33"/>
                  </a:cxn>
                  <a:cxn ang="0">
                    <a:pos x="668" y="33"/>
                  </a:cxn>
                  <a:cxn ang="0">
                    <a:pos x="668" y="33"/>
                  </a:cxn>
                  <a:cxn ang="0">
                    <a:pos x="58" y="59"/>
                  </a:cxn>
                  <a:cxn ang="0">
                    <a:pos x="0" y="30"/>
                  </a:cxn>
                  <a:cxn ang="0">
                    <a:pos x="58" y="0"/>
                  </a:cxn>
                  <a:cxn ang="0">
                    <a:pos x="58" y="59"/>
                  </a:cxn>
                </a:cxnLst>
                <a:rect l="0" t="0" r="r" b="b"/>
                <a:pathLst>
                  <a:path w="671" h="59">
                    <a:moveTo>
                      <a:pt x="668" y="33"/>
                    </a:moveTo>
                    <a:lnTo>
                      <a:pt x="49" y="33"/>
                    </a:lnTo>
                    <a:lnTo>
                      <a:pt x="48" y="33"/>
                    </a:lnTo>
                    <a:lnTo>
                      <a:pt x="47" y="32"/>
                    </a:lnTo>
                    <a:lnTo>
                      <a:pt x="45" y="31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7"/>
                    </a:lnTo>
                    <a:lnTo>
                      <a:pt x="48" y="26"/>
                    </a:lnTo>
                    <a:lnTo>
                      <a:pt x="49" y="26"/>
                    </a:lnTo>
                    <a:lnTo>
                      <a:pt x="668" y="26"/>
                    </a:lnTo>
                    <a:lnTo>
                      <a:pt x="669" y="26"/>
                    </a:lnTo>
                    <a:lnTo>
                      <a:pt x="670" y="26"/>
                    </a:lnTo>
                    <a:lnTo>
                      <a:pt x="671" y="27"/>
                    </a:lnTo>
                    <a:lnTo>
                      <a:pt x="671" y="30"/>
                    </a:lnTo>
                    <a:lnTo>
                      <a:pt x="671" y="31"/>
                    </a:lnTo>
                    <a:lnTo>
                      <a:pt x="670" y="32"/>
                    </a:lnTo>
                    <a:lnTo>
                      <a:pt x="669" y="33"/>
                    </a:lnTo>
                    <a:lnTo>
                      <a:pt x="668" y="33"/>
                    </a:lnTo>
                    <a:lnTo>
                      <a:pt x="668" y="33"/>
                    </a:lnTo>
                    <a:close/>
                    <a:moveTo>
                      <a:pt x="58" y="59"/>
                    </a:moveTo>
                    <a:lnTo>
                      <a:pt x="0" y="30"/>
                    </a:lnTo>
                    <a:lnTo>
                      <a:pt x="58" y="0"/>
                    </a:lnTo>
                    <a:lnTo>
                      <a:pt x="58" y="59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4" name="Text Box 350"/>
              <p:cNvSpPr txBox="1">
                <a:spLocks noChangeArrowheads="1"/>
              </p:cNvSpPr>
              <p:nvPr/>
            </p:nvSpPr>
            <p:spPr bwMode="auto">
              <a:xfrm>
                <a:off x="1533" y="3063"/>
                <a:ext cx="619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dirty="0">
                    <a:solidFill>
                      <a:srgbClr val="FF0000"/>
                    </a:solidFill>
                    <a:latin typeface="Handlee" panose="02000000000000000000" pitchFamily="2" charset="77"/>
                  </a:rPr>
                  <a:t>administered</a:t>
                </a:r>
              </a:p>
              <a:p>
                <a:pPr algn="ctr" eaLnBrk="0" hangingPunct="0"/>
                <a:r>
                  <a:rPr lang="en-US" dirty="0">
                    <a:solidFill>
                      <a:srgbClr val="FF0000"/>
                    </a:solidFill>
                    <a:latin typeface="Handlee" panose="02000000000000000000" pitchFamily="2" charset="77"/>
                  </a:rPr>
                  <a:t>network</a:t>
                </a:r>
              </a:p>
            </p:txBody>
          </p:sp>
          <p:sp>
            <p:nvSpPr>
              <p:cNvPr id="2008415" name="Text Box 351"/>
              <p:cNvSpPr txBox="1">
                <a:spLocks noChangeArrowheads="1"/>
              </p:cNvSpPr>
              <p:nvPr/>
            </p:nvSpPr>
            <p:spPr bwMode="auto">
              <a:xfrm>
                <a:off x="3425" y="3041"/>
                <a:ext cx="43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public</a:t>
                </a:r>
              </a:p>
              <a:p>
                <a:pPr algn="ctr" eaLnBrk="0" hangingPunct="0"/>
                <a:r>
                  <a:rPr lang="en-US">
                    <a:solidFill>
                      <a:srgbClr val="FF0000"/>
                    </a:solidFill>
                    <a:latin typeface="Handlee" panose="02000000000000000000" pitchFamily="2" charset="77"/>
                  </a:rPr>
                  <a:t>Internet</a:t>
                </a:r>
              </a:p>
            </p:txBody>
          </p:sp>
        </p:grpSp>
        <p:sp>
          <p:nvSpPr>
            <p:cNvPr id="2008416" name="Text Box 352"/>
            <p:cNvSpPr txBox="1">
              <a:spLocks noChangeArrowheads="1"/>
            </p:cNvSpPr>
            <p:nvPr/>
          </p:nvSpPr>
          <p:spPr bwMode="auto">
            <a:xfrm>
              <a:off x="2535" y="3593"/>
              <a:ext cx="400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solidFill>
                    <a:srgbClr val="FF0000"/>
                  </a:solidFill>
                  <a:latin typeface="Handlee" panose="02000000000000000000" pitchFamily="2" charset="77"/>
                </a:rPr>
                <a:t>firewall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Attacks: Denial of Service</a:t>
            </a:r>
          </a:p>
        </p:txBody>
      </p:sp>
      <p:sp>
        <p:nvSpPr>
          <p:cNvPr id="201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Denial-of-service attacks</a:t>
            </a:r>
          </a:p>
          <a:p>
            <a:pPr lvl="1"/>
            <a:r>
              <a:rPr lang="en-US"/>
              <a:t>Outsider overwhelms the host with unsolicited traffic</a:t>
            </a:r>
          </a:p>
          <a:p>
            <a:pPr lvl="1"/>
            <a:r>
              <a:rPr lang="en-US"/>
              <a:t>… with the goal of preventing any useful work</a:t>
            </a:r>
          </a:p>
          <a:p>
            <a:r>
              <a:rPr lang="en-US"/>
              <a:t>Example</a:t>
            </a:r>
          </a:p>
          <a:p>
            <a:pPr lvl="1"/>
            <a:r>
              <a:rPr lang="en-US"/>
              <a:t>Bad guys take over a large collection of hosts</a:t>
            </a:r>
          </a:p>
          <a:p>
            <a:pPr lvl="1"/>
            <a:r>
              <a:rPr lang="en-US"/>
              <a:t>… and program these hosts to send traffic to your host</a:t>
            </a:r>
          </a:p>
          <a:p>
            <a:pPr lvl="1"/>
            <a:r>
              <a:rPr lang="en-US"/>
              <a:t>Leading to excessive traffic</a:t>
            </a:r>
          </a:p>
          <a:p>
            <a:r>
              <a:rPr lang="en-US"/>
              <a:t>Motivations for denial-of-service attacks</a:t>
            </a:r>
          </a:p>
          <a:p>
            <a:pPr lvl="1"/>
            <a:r>
              <a:rPr lang="en-US"/>
              <a:t>Malice (e.g., just to be mean)</a:t>
            </a:r>
          </a:p>
          <a:p>
            <a:pPr lvl="1"/>
            <a:r>
              <a:rPr lang="en-US"/>
              <a:t>Revenge (e.g. for some past perceived injustice)</a:t>
            </a:r>
          </a:p>
          <a:p>
            <a:pPr lvl="1"/>
            <a:r>
              <a:rPr lang="en-US"/>
              <a:t>Greed (e.g., blackmailing)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BC71F7-F812-41D9-8901-B435A4388A9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Attacks: Break-Ins</a:t>
            </a:r>
          </a:p>
        </p:txBody>
      </p:sp>
      <p:sp>
        <p:nvSpPr>
          <p:cNvPr id="201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Breaking in to a host</a:t>
            </a:r>
          </a:p>
          <a:p>
            <a:pPr lvl="1"/>
            <a:r>
              <a:rPr lang="en-US"/>
              <a:t>Outsider exploits a vulnerability in the end host</a:t>
            </a:r>
          </a:p>
          <a:p>
            <a:pPr lvl="1"/>
            <a:r>
              <a:rPr lang="en-US"/>
              <a:t>… with the goal of changing the behavior of the host</a:t>
            </a:r>
          </a:p>
          <a:p>
            <a:r>
              <a:rPr lang="en-US"/>
              <a:t>Example</a:t>
            </a:r>
          </a:p>
          <a:p>
            <a:pPr lvl="1"/>
            <a:r>
              <a:rPr lang="en-US"/>
              <a:t>Bad guys know a Web server has a buffer-overflow vulnerability</a:t>
            </a:r>
          </a:p>
          <a:p>
            <a:pPr lvl="1"/>
            <a:r>
              <a:rPr lang="en-US"/>
              <a:t>… and, say, send an HTTP request with a long URL</a:t>
            </a:r>
          </a:p>
          <a:p>
            <a:pPr lvl="1"/>
            <a:r>
              <a:rPr lang="en-US"/>
              <a:t>Allowing them to break in</a:t>
            </a:r>
          </a:p>
          <a:p>
            <a:r>
              <a:rPr lang="en-US"/>
              <a:t>Motivations for break-ins</a:t>
            </a:r>
          </a:p>
          <a:p>
            <a:pPr lvl="1"/>
            <a:r>
              <a:rPr lang="en-US"/>
              <a:t>Take over the machine to launch other attacks</a:t>
            </a:r>
          </a:p>
          <a:p>
            <a:pPr lvl="1"/>
            <a:r>
              <a:rPr lang="en-US"/>
              <a:t>Steal information stored on the machine</a:t>
            </a:r>
          </a:p>
          <a:p>
            <a:pPr lvl="1"/>
            <a:r>
              <a:rPr lang="en-US"/>
              <a:t>Modify/replace the content the site normally returns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69A7EE-E6E3-43E2-9AB9-A5AFD9AE5D7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Filtering</a:t>
            </a:r>
          </a:p>
        </p:txBody>
      </p:sp>
      <p:sp>
        <p:nvSpPr>
          <p:cNvPr id="201421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3429000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Internal network connected to Internet via firewall</a:t>
            </a:r>
          </a:p>
          <a:p>
            <a:r>
              <a:rPr lang="en-US" dirty="0"/>
              <a:t>Firewall filters packet-by-packet, based on:</a:t>
            </a:r>
          </a:p>
          <a:p>
            <a:pPr lvl="1"/>
            <a:r>
              <a:rPr lang="en-US" dirty="0"/>
              <a:t>Source IP address, destination IP address</a:t>
            </a:r>
          </a:p>
          <a:p>
            <a:pPr lvl="1"/>
            <a:r>
              <a:rPr lang="en-US" dirty="0"/>
              <a:t>TCP/UDP source and destination port numbers</a:t>
            </a:r>
          </a:p>
          <a:p>
            <a:pPr lvl="1"/>
            <a:r>
              <a:rPr lang="en-US" dirty="0"/>
              <a:t>ICMP message type</a:t>
            </a:r>
          </a:p>
          <a:p>
            <a:pPr lvl="1"/>
            <a:r>
              <a:rPr lang="en-US" dirty="0"/>
              <a:t>TCP SYN and ACK bits</a:t>
            </a:r>
          </a:p>
        </p:txBody>
      </p:sp>
      <p:sp>
        <p:nvSpPr>
          <p:cNvPr id="2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9156E5-B915-4626-A1C2-088248655FE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21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14210" name="Oval 2"/>
          <p:cNvSpPr>
            <a:spLocks noChangeArrowheads="1"/>
          </p:cNvSpPr>
          <p:nvPr/>
        </p:nvSpPr>
        <p:spPr bwMode="auto">
          <a:xfrm>
            <a:off x="3994150" y="1503363"/>
            <a:ext cx="1435100" cy="407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211" name="Oval 3"/>
          <p:cNvSpPr>
            <a:spLocks noChangeArrowheads="1"/>
          </p:cNvSpPr>
          <p:nvPr/>
        </p:nvSpPr>
        <p:spPr bwMode="auto">
          <a:xfrm>
            <a:off x="4403725" y="323850"/>
            <a:ext cx="3444875" cy="1581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20838" y="1517650"/>
            <a:ext cx="5087937" cy="1747838"/>
            <a:chOff x="1021" y="956"/>
            <a:chExt cx="2771" cy="977"/>
          </a:xfrm>
        </p:grpSpPr>
        <p:sp>
          <p:nvSpPr>
            <p:cNvPr id="2014215" name="Freeform 7"/>
            <p:cNvSpPr>
              <a:spLocks/>
            </p:cNvSpPr>
            <p:nvPr/>
          </p:nvSpPr>
          <p:spPr bwMode="auto">
            <a:xfrm>
              <a:off x="1021" y="956"/>
              <a:ext cx="1672" cy="977"/>
            </a:xfrm>
            <a:custGeom>
              <a:avLst/>
              <a:gdLst/>
              <a:ahLst/>
              <a:cxnLst>
                <a:cxn ang="0">
                  <a:pos x="77" y="3"/>
                </a:cxn>
                <a:cxn ang="0">
                  <a:pos x="127" y="1"/>
                </a:cxn>
                <a:cxn ang="0">
                  <a:pos x="187" y="17"/>
                </a:cxn>
                <a:cxn ang="0">
                  <a:pos x="281" y="54"/>
                </a:cxn>
                <a:cxn ang="0">
                  <a:pos x="380" y="90"/>
                </a:cxn>
                <a:cxn ang="0">
                  <a:pos x="451" y="104"/>
                </a:cxn>
                <a:cxn ang="0">
                  <a:pos x="518" y="104"/>
                </a:cxn>
                <a:cxn ang="0">
                  <a:pos x="641" y="90"/>
                </a:cxn>
                <a:cxn ang="0">
                  <a:pos x="774" y="76"/>
                </a:cxn>
                <a:cxn ang="0">
                  <a:pos x="853" y="76"/>
                </a:cxn>
                <a:cxn ang="0">
                  <a:pos x="942" y="88"/>
                </a:cxn>
                <a:cxn ang="0">
                  <a:pos x="1046" y="106"/>
                </a:cxn>
                <a:cxn ang="0">
                  <a:pos x="1190" y="134"/>
                </a:cxn>
                <a:cxn ang="0">
                  <a:pos x="1361" y="180"/>
                </a:cxn>
                <a:cxn ang="0">
                  <a:pos x="1471" y="220"/>
                </a:cxn>
                <a:cxn ang="0">
                  <a:pos x="1543" y="258"/>
                </a:cxn>
                <a:cxn ang="0">
                  <a:pos x="1579" y="284"/>
                </a:cxn>
                <a:cxn ang="0">
                  <a:pos x="1616" y="326"/>
                </a:cxn>
                <a:cxn ang="0">
                  <a:pos x="1651" y="403"/>
                </a:cxn>
                <a:cxn ang="0">
                  <a:pos x="1669" y="493"/>
                </a:cxn>
                <a:cxn ang="0">
                  <a:pos x="1671" y="588"/>
                </a:cxn>
                <a:cxn ang="0">
                  <a:pos x="1660" y="680"/>
                </a:cxn>
                <a:cxn ang="0">
                  <a:pos x="1637" y="762"/>
                </a:cxn>
                <a:cxn ang="0">
                  <a:pos x="1607" y="825"/>
                </a:cxn>
                <a:cxn ang="0">
                  <a:pos x="1564" y="867"/>
                </a:cxn>
                <a:cxn ang="0">
                  <a:pos x="1506" y="895"/>
                </a:cxn>
                <a:cxn ang="0">
                  <a:pos x="1436" y="912"/>
                </a:cxn>
                <a:cxn ang="0">
                  <a:pos x="1293" y="930"/>
                </a:cxn>
                <a:cxn ang="0">
                  <a:pos x="1146" y="946"/>
                </a:cxn>
                <a:cxn ang="0">
                  <a:pos x="1059" y="956"/>
                </a:cxn>
                <a:cxn ang="0">
                  <a:pos x="907" y="969"/>
                </a:cxn>
                <a:cxn ang="0">
                  <a:pos x="754" y="974"/>
                </a:cxn>
                <a:cxn ang="0">
                  <a:pos x="668" y="977"/>
                </a:cxn>
                <a:cxn ang="0">
                  <a:pos x="593" y="977"/>
                </a:cxn>
                <a:cxn ang="0">
                  <a:pos x="532" y="974"/>
                </a:cxn>
                <a:cxn ang="0">
                  <a:pos x="483" y="971"/>
                </a:cxn>
                <a:cxn ang="0">
                  <a:pos x="417" y="960"/>
                </a:cxn>
                <a:cxn ang="0">
                  <a:pos x="326" y="937"/>
                </a:cxn>
                <a:cxn ang="0">
                  <a:pos x="236" y="914"/>
                </a:cxn>
                <a:cxn ang="0">
                  <a:pos x="142" y="886"/>
                </a:cxn>
                <a:cxn ang="0">
                  <a:pos x="78" y="852"/>
                </a:cxn>
                <a:cxn ang="0">
                  <a:pos x="47" y="822"/>
                </a:cxn>
                <a:cxn ang="0">
                  <a:pos x="26" y="786"/>
                </a:cxn>
                <a:cxn ang="0">
                  <a:pos x="7" y="716"/>
                </a:cxn>
                <a:cxn ang="0">
                  <a:pos x="0" y="611"/>
                </a:cxn>
                <a:cxn ang="0">
                  <a:pos x="2" y="491"/>
                </a:cxn>
                <a:cxn ang="0">
                  <a:pos x="1" y="418"/>
                </a:cxn>
                <a:cxn ang="0">
                  <a:pos x="0" y="333"/>
                </a:cxn>
                <a:cxn ang="0">
                  <a:pos x="2" y="189"/>
                </a:cxn>
                <a:cxn ang="0">
                  <a:pos x="12" y="110"/>
                </a:cxn>
                <a:cxn ang="0">
                  <a:pos x="29" y="48"/>
                </a:cxn>
                <a:cxn ang="0">
                  <a:pos x="47" y="22"/>
                </a:cxn>
              </a:cxnLst>
              <a:rect l="0" t="0" r="r" b="b"/>
              <a:pathLst>
                <a:path w="1672" h="977">
                  <a:moveTo>
                    <a:pt x="54" y="16"/>
                  </a:moveTo>
                  <a:lnTo>
                    <a:pt x="57" y="14"/>
                  </a:lnTo>
                  <a:lnTo>
                    <a:pt x="61" y="10"/>
                  </a:lnTo>
                  <a:lnTo>
                    <a:pt x="69" y="7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6" y="0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7" y="1"/>
                  </a:lnTo>
                  <a:lnTo>
                    <a:pt x="138" y="3"/>
                  </a:lnTo>
                  <a:lnTo>
                    <a:pt x="149" y="6"/>
                  </a:lnTo>
                  <a:lnTo>
                    <a:pt x="161" y="9"/>
                  </a:lnTo>
                  <a:lnTo>
                    <a:pt x="174" y="13"/>
                  </a:lnTo>
                  <a:lnTo>
                    <a:pt x="187" y="17"/>
                  </a:lnTo>
                  <a:lnTo>
                    <a:pt x="200" y="22"/>
                  </a:lnTo>
                  <a:lnTo>
                    <a:pt x="212" y="27"/>
                  </a:lnTo>
                  <a:lnTo>
                    <a:pt x="225" y="31"/>
                  </a:lnTo>
                  <a:lnTo>
                    <a:pt x="253" y="43"/>
                  </a:lnTo>
                  <a:lnTo>
                    <a:pt x="281" y="54"/>
                  </a:lnTo>
                  <a:lnTo>
                    <a:pt x="309" y="65"/>
                  </a:lnTo>
                  <a:lnTo>
                    <a:pt x="338" y="76"/>
                  </a:lnTo>
                  <a:lnTo>
                    <a:pt x="352" y="82"/>
                  </a:lnTo>
                  <a:lnTo>
                    <a:pt x="366" y="86"/>
                  </a:lnTo>
                  <a:lnTo>
                    <a:pt x="380" y="90"/>
                  </a:lnTo>
                  <a:lnTo>
                    <a:pt x="394" y="95"/>
                  </a:lnTo>
                  <a:lnTo>
                    <a:pt x="408" y="97"/>
                  </a:lnTo>
                  <a:lnTo>
                    <a:pt x="422" y="100"/>
                  </a:lnTo>
                  <a:lnTo>
                    <a:pt x="436" y="103"/>
                  </a:lnTo>
                  <a:lnTo>
                    <a:pt x="451" y="104"/>
                  </a:lnTo>
                  <a:lnTo>
                    <a:pt x="465" y="105"/>
                  </a:lnTo>
                  <a:lnTo>
                    <a:pt x="477" y="105"/>
                  </a:lnTo>
                  <a:lnTo>
                    <a:pt x="491" y="105"/>
                  </a:lnTo>
                  <a:lnTo>
                    <a:pt x="504" y="105"/>
                  </a:lnTo>
                  <a:lnTo>
                    <a:pt x="518" y="104"/>
                  </a:lnTo>
                  <a:lnTo>
                    <a:pt x="532" y="104"/>
                  </a:lnTo>
                  <a:lnTo>
                    <a:pt x="559" y="100"/>
                  </a:lnTo>
                  <a:lnTo>
                    <a:pt x="586" y="98"/>
                  </a:lnTo>
                  <a:lnTo>
                    <a:pt x="614" y="95"/>
                  </a:lnTo>
                  <a:lnTo>
                    <a:pt x="641" y="90"/>
                  </a:lnTo>
                  <a:lnTo>
                    <a:pt x="670" y="86"/>
                  </a:lnTo>
                  <a:lnTo>
                    <a:pt x="698" y="83"/>
                  </a:lnTo>
                  <a:lnTo>
                    <a:pt x="727" y="79"/>
                  </a:lnTo>
                  <a:lnTo>
                    <a:pt x="757" y="77"/>
                  </a:lnTo>
                  <a:lnTo>
                    <a:pt x="774" y="76"/>
                  </a:lnTo>
                  <a:lnTo>
                    <a:pt x="789" y="75"/>
                  </a:lnTo>
                  <a:lnTo>
                    <a:pt x="804" y="75"/>
                  </a:lnTo>
                  <a:lnTo>
                    <a:pt x="820" y="75"/>
                  </a:lnTo>
                  <a:lnTo>
                    <a:pt x="837" y="76"/>
                  </a:lnTo>
                  <a:lnTo>
                    <a:pt x="853" y="76"/>
                  </a:lnTo>
                  <a:lnTo>
                    <a:pt x="871" y="77"/>
                  </a:lnTo>
                  <a:lnTo>
                    <a:pt x="888" y="79"/>
                  </a:lnTo>
                  <a:lnTo>
                    <a:pt x="906" y="82"/>
                  </a:lnTo>
                  <a:lnTo>
                    <a:pt x="923" y="84"/>
                  </a:lnTo>
                  <a:lnTo>
                    <a:pt x="942" y="88"/>
                  </a:lnTo>
                  <a:lnTo>
                    <a:pt x="961" y="91"/>
                  </a:lnTo>
                  <a:lnTo>
                    <a:pt x="980" y="95"/>
                  </a:lnTo>
                  <a:lnTo>
                    <a:pt x="1003" y="98"/>
                  </a:lnTo>
                  <a:lnTo>
                    <a:pt x="1024" y="102"/>
                  </a:lnTo>
                  <a:lnTo>
                    <a:pt x="1046" y="106"/>
                  </a:lnTo>
                  <a:lnTo>
                    <a:pt x="1069" y="110"/>
                  </a:lnTo>
                  <a:lnTo>
                    <a:pt x="1092" y="114"/>
                  </a:lnTo>
                  <a:lnTo>
                    <a:pt x="1117" y="119"/>
                  </a:lnTo>
                  <a:lnTo>
                    <a:pt x="1141" y="124"/>
                  </a:lnTo>
                  <a:lnTo>
                    <a:pt x="1190" y="134"/>
                  </a:lnTo>
                  <a:lnTo>
                    <a:pt x="1239" y="146"/>
                  </a:lnTo>
                  <a:lnTo>
                    <a:pt x="1288" y="159"/>
                  </a:lnTo>
                  <a:lnTo>
                    <a:pt x="1313" y="166"/>
                  </a:lnTo>
                  <a:lnTo>
                    <a:pt x="1337" y="173"/>
                  </a:lnTo>
                  <a:lnTo>
                    <a:pt x="1361" y="180"/>
                  </a:lnTo>
                  <a:lnTo>
                    <a:pt x="1384" y="187"/>
                  </a:lnTo>
                  <a:lnTo>
                    <a:pt x="1406" y="195"/>
                  </a:lnTo>
                  <a:lnTo>
                    <a:pt x="1429" y="203"/>
                  </a:lnTo>
                  <a:lnTo>
                    <a:pt x="1450" y="211"/>
                  </a:lnTo>
                  <a:lnTo>
                    <a:pt x="1471" y="220"/>
                  </a:lnTo>
                  <a:lnTo>
                    <a:pt x="1490" y="229"/>
                  </a:lnTo>
                  <a:lnTo>
                    <a:pt x="1509" y="238"/>
                  </a:lnTo>
                  <a:lnTo>
                    <a:pt x="1527" y="248"/>
                  </a:lnTo>
                  <a:lnTo>
                    <a:pt x="1535" y="252"/>
                  </a:lnTo>
                  <a:lnTo>
                    <a:pt x="1543" y="258"/>
                  </a:lnTo>
                  <a:lnTo>
                    <a:pt x="1551" y="263"/>
                  </a:lnTo>
                  <a:lnTo>
                    <a:pt x="1558" y="267"/>
                  </a:lnTo>
                  <a:lnTo>
                    <a:pt x="1565" y="273"/>
                  </a:lnTo>
                  <a:lnTo>
                    <a:pt x="1572" y="279"/>
                  </a:lnTo>
                  <a:lnTo>
                    <a:pt x="1579" y="284"/>
                  </a:lnTo>
                  <a:lnTo>
                    <a:pt x="1585" y="290"/>
                  </a:lnTo>
                  <a:lnTo>
                    <a:pt x="1591" y="296"/>
                  </a:lnTo>
                  <a:lnTo>
                    <a:pt x="1597" y="301"/>
                  </a:lnTo>
                  <a:lnTo>
                    <a:pt x="1607" y="313"/>
                  </a:lnTo>
                  <a:lnTo>
                    <a:pt x="1616" y="326"/>
                  </a:lnTo>
                  <a:lnTo>
                    <a:pt x="1625" y="340"/>
                  </a:lnTo>
                  <a:lnTo>
                    <a:pt x="1633" y="355"/>
                  </a:lnTo>
                  <a:lnTo>
                    <a:pt x="1640" y="370"/>
                  </a:lnTo>
                  <a:lnTo>
                    <a:pt x="1647" y="385"/>
                  </a:lnTo>
                  <a:lnTo>
                    <a:pt x="1651" y="403"/>
                  </a:lnTo>
                  <a:lnTo>
                    <a:pt x="1656" y="419"/>
                  </a:lnTo>
                  <a:lnTo>
                    <a:pt x="1661" y="438"/>
                  </a:lnTo>
                  <a:lnTo>
                    <a:pt x="1664" y="456"/>
                  </a:lnTo>
                  <a:lnTo>
                    <a:pt x="1667" y="474"/>
                  </a:lnTo>
                  <a:lnTo>
                    <a:pt x="1669" y="493"/>
                  </a:lnTo>
                  <a:lnTo>
                    <a:pt x="1671" y="512"/>
                  </a:lnTo>
                  <a:lnTo>
                    <a:pt x="1671" y="530"/>
                  </a:lnTo>
                  <a:lnTo>
                    <a:pt x="1672" y="550"/>
                  </a:lnTo>
                  <a:lnTo>
                    <a:pt x="1671" y="569"/>
                  </a:lnTo>
                  <a:lnTo>
                    <a:pt x="1671" y="588"/>
                  </a:lnTo>
                  <a:lnTo>
                    <a:pt x="1670" y="607"/>
                  </a:lnTo>
                  <a:lnTo>
                    <a:pt x="1668" y="626"/>
                  </a:lnTo>
                  <a:lnTo>
                    <a:pt x="1665" y="645"/>
                  </a:lnTo>
                  <a:lnTo>
                    <a:pt x="1663" y="662"/>
                  </a:lnTo>
                  <a:lnTo>
                    <a:pt x="1660" y="680"/>
                  </a:lnTo>
                  <a:lnTo>
                    <a:pt x="1656" y="697"/>
                  </a:lnTo>
                  <a:lnTo>
                    <a:pt x="1651" y="715"/>
                  </a:lnTo>
                  <a:lnTo>
                    <a:pt x="1648" y="731"/>
                  </a:lnTo>
                  <a:lnTo>
                    <a:pt x="1643" y="747"/>
                  </a:lnTo>
                  <a:lnTo>
                    <a:pt x="1637" y="762"/>
                  </a:lnTo>
                  <a:lnTo>
                    <a:pt x="1632" y="776"/>
                  </a:lnTo>
                  <a:lnTo>
                    <a:pt x="1626" y="790"/>
                  </a:lnTo>
                  <a:lnTo>
                    <a:pt x="1620" y="803"/>
                  </a:lnTo>
                  <a:lnTo>
                    <a:pt x="1614" y="814"/>
                  </a:lnTo>
                  <a:lnTo>
                    <a:pt x="1607" y="825"/>
                  </a:lnTo>
                  <a:lnTo>
                    <a:pt x="1600" y="834"/>
                  </a:lnTo>
                  <a:lnTo>
                    <a:pt x="1592" y="843"/>
                  </a:lnTo>
                  <a:lnTo>
                    <a:pt x="1584" y="852"/>
                  </a:lnTo>
                  <a:lnTo>
                    <a:pt x="1574" y="859"/>
                  </a:lnTo>
                  <a:lnTo>
                    <a:pt x="1564" y="867"/>
                  </a:lnTo>
                  <a:lnTo>
                    <a:pt x="1553" y="873"/>
                  </a:lnTo>
                  <a:lnTo>
                    <a:pt x="1543" y="879"/>
                  </a:lnTo>
                  <a:lnTo>
                    <a:pt x="1531" y="884"/>
                  </a:lnTo>
                  <a:lnTo>
                    <a:pt x="1518" y="890"/>
                  </a:lnTo>
                  <a:lnTo>
                    <a:pt x="1506" y="895"/>
                  </a:lnTo>
                  <a:lnTo>
                    <a:pt x="1493" y="898"/>
                  </a:lnTo>
                  <a:lnTo>
                    <a:pt x="1479" y="902"/>
                  </a:lnTo>
                  <a:lnTo>
                    <a:pt x="1465" y="905"/>
                  </a:lnTo>
                  <a:lnTo>
                    <a:pt x="1451" y="909"/>
                  </a:lnTo>
                  <a:lnTo>
                    <a:pt x="1436" y="912"/>
                  </a:lnTo>
                  <a:lnTo>
                    <a:pt x="1420" y="915"/>
                  </a:lnTo>
                  <a:lnTo>
                    <a:pt x="1390" y="919"/>
                  </a:lnTo>
                  <a:lnTo>
                    <a:pt x="1358" y="923"/>
                  </a:lnTo>
                  <a:lnTo>
                    <a:pt x="1326" y="926"/>
                  </a:lnTo>
                  <a:lnTo>
                    <a:pt x="1293" y="930"/>
                  </a:lnTo>
                  <a:lnTo>
                    <a:pt x="1259" y="932"/>
                  </a:lnTo>
                  <a:lnTo>
                    <a:pt x="1227" y="936"/>
                  </a:lnTo>
                  <a:lnTo>
                    <a:pt x="1194" y="939"/>
                  </a:lnTo>
                  <a:lnTo>
                    <a:pt x="1162" y="944"/>
                  </a:lnTo>
                  <a:lnTo>
                    <a:pt x="1146" y="946"/>
                  </a:lnTo>
                  <a:lnTo>
                    <a:pt x="1130" y="949"/>
                  </a:lnTo>
                  <a:lnTo>
                    <a:pt x="1112" y="950"/>
                  </a:lnTo>
                  <a:lnTo>
                    <a:pt x="1095" y="952"/>
                  </a:lnTo>
                  <a:lnTo>
                    <a:pt x="1077" y="954"/>
                  </a:lnTo>
                  <a:lnTo>
                    <a:pt x="1059" y="956"/>
                  </a:lnTo>
                  <a:lnTo>
                    <a:pt x="1041" y="958"/>
                  </a:lnTo>
                  <a:lnTo>
                    <a:pt x="1022" y="959"/>
                  </a:lnTo>
                  <a:lnTo>
                    <a:pt x="984" y="963"/>
                  </a:lnTo>
                  <a:lnTo>
                    <a:pt x="945" y="966"/>
                  </a:lnTo>
                  <a:lnTo>
                    <a:pt x="907" y="969"/>
                  </a:lnTo>
                  <a:lnTo>
                    <a:pt x="867" y="970"/>
                  </a:lnTo>
                  <a:lnTo>
                    <a:pt x="829" y="972"/>
                  </a:lnTo>
                  <a:lnTo>
                    <a:pt x="791" y="973"/>
                  </a:lnTo>
                  <a:lnTo>
                    <a:pt x="773" y="974"/>
                  </a:lnTo>
                  <a:lnTo>
                    <a:pt x="754" y="974"/>
                  </a:lnTo>
                  <a:lnTo>
                    <a:pt x="736" y="976"/>
                  </a:lnTo>
                  <a:lnTo>
                    <a:pt x="718" y="976"/>
                  </a:lnTo>
                  <a:lnTo>
                    <a:pt x="701" y="976"/>
                  </a:lnTo>
                  <a:lnTo>
                    <a:pt x="684" y="977"/>
                  </a:lnTo>
                  <a:lnTo>
                    <a:pt x="668" y="977"/>
                  </a:lnTo>
                  <a:lnTo>
                    <a:pt x="651" y="977"/>
                  </a:lnTo>
                  <a:lnTo>
                    <a:pt x="636" y="977"/>
                  </a:lnTo>
                  <a:lnTo>
                    <a:pt x="621" y="977"/>
                  </a:lnTo>
                  <a:lnTo>
                    <a:pt x="607" y="977"/>
                  </a:lnTo>
                  <a:lnTo>
                    <a:pt x="593" y="977"/>
                  </a:lnTo>
                  <a:lnTo>
                    <a:pt x="580" y="976"/>
                  </a:lnTo>
                  <a:lnTo>
                    <a:pt x="567" y="976"/>
                  </a:lnTo>
                  <a:lnTo>
                    <a:pt x="556" y="976"/>
                  </a:lnTo>
                  <a:lnTo>
                    <a:pt x="544" y="974"/>
                  </a:lnTo>
                  <a:lnTo>
                    <a:pt x="532" y="974"/>
                  </a:lnTo>
                  <a:lnTo>
                    <a:pt x="522" y="974"/>
                  </a:lnTo>
                  <a:lnTo>
                    <a:pt x="511" y="973"/>
                  </a:lnTo>
                  <a:lnTo>
                    <a:pt x="502" y="972"/>
                  </a:lnTo>
                  <a:lnTo>
                    <a:pt x="493" y="972"/>
                  </a:lnTo>
                  <a:lnTo>
                    <a:pt x="483" y="971"/>
                  </a:lnTo>
                  <a:lnTo>
                    <a:pt x="474" y="970"/>
                  </a:lnTo>
                  <a:lnTo>
                    <a:pt x="465" y="969"/>
                  </a:lnTo>
                  <a:lnTo>
                    <a:pt x="448" y="966"/>
                  </a:lnTo>
                  <a:lnTo>
                    <a:pt x="432" y="964"/>
                  </a:lnTo>
                  <a:lnTo>
                    <a:pt x="417" y="960"/>
                  </a:lnTo>
                  <a:lnTo>
                    <a:pt x="401" y="958"/>
                  </a:lnTo>
                  <a:lnTo>
                    <a:pt x="372" y="950"/>
                  </a:lnTo>
                  <a:lnTo>
                    <a:pt x="357" y="946"/>
                  </a:lnTo>
                  <a:lnTo>
                    <a:pt x="342" y="942"/>
                  </a:lnTo>
                  <a:lnTo>
                    <a:pt x="326" y="937"/>
                  </a:lnTo>
                  <a:lnTo>
                    <a:pt x="308" y="932"/>
                  </a:lnTo>
                  <a:lnTo>
                    <a:pt x="291" y="928"/>
                  </a:lnTo>
                  <a:lnTo>
                    <a:pt x="273" y="923"/>
                  </a:lnTo>
                  <a:lnTo>
                    <a:pt x="254" y="918"/>
                  </a:lnTo>
                  <a:lnTo>
                    <a:pt x="236" y="914"/>
                  </a:lnTo>
                  <a:lnTo>
                    <a:pt x="216" y="908"/>
                  </a:lnTo>
                  <a:lnTo>
                    <a:pt x="197" y="903"/>
                  </a:lnTo>
                  <a:lnTo>
                    <a:pt x="179" y="897"/>
                  </a:lnTo>
                  <a:lnTo>
                    <a:pt x="160" y="891"/>
                  </a:lnTo>
                  <a:lnTo>
                    <a:pt x="142" y="886"/>
                  </a:lnTo>
                  <a:lnTo>
                    <a:pt x="125" y="877"/>
                  </a:lnTo>
                  <a:lnTo>
                    <a:pt x="109" y="870"/>
                  </a:lnTo>
                  <a:lnTo>
                    <a:pt x="92" y="861"/>
                  </a:lnTo>
                  <a:lnTo>
                    <a:pt x="85" y="856"/>
                  </a:lnTo>
                  <a:lnTo>
                    <a:pt x="78" y="852"/>
                  </a:lnTo>
                  <a:lnTo>
                    <a:pt x="71" y="846"/>
                  </a:lnTo>
                  <a:lnTo>
                    <a:pt x="64" y="841"/>
                  </a:lnTo>
                  <a:lnTo>
                    <a:pt x="58" y="835"/>
                  </a:lnTo>
                  <a:lnTo>
                    <a:pt x="53" y="828"/>
                  </a:lnTo>
                  <a:lnTo>
                    <a:pt x="47" y="822"/>
                  </a:lnTo>
                  <a:lnTo>
                    <a:pt x="42" y="815"/>
                  </a:lnTo>
                  <a:lnTo>
                    <a:pt x="37" y="808"/>
                  </a:lnTo>
                  <a:lnTo>
                    <a:pt x="34" y="801"/>
                  </a:lnTo>
                  <a:lnTo>
                    <a:pt x="29" y="793"/>
                  </a:lnTo>
                  <a:lnTo>
                    <a:pt x="26" y="786"/>
                  </a:lnTo>
                  <a:lnTo>
                    <a:pt x="22" y="778"/>
                  </a:lnTo>
                  <a:lnTo>
                    <a:pt x="20" y="770"/>
                  </a:lnTo>
                  <a:lnTo>
                    <a:pt x="14" y="752"/>
                  </a:lnTo>
                  <a:lnTo>
                    <a:pt x="9" y="735"/>
                  </a:lnTo>
                  <a:lnTo>
                    <a:pt x="7" y="716"/>
                  </a:lnTo>
                  <a:lnTo>
                    <a:pt x="5" y="696"/>
                  </a:lnTo>
                  <a:lnTo>
                    <a:pt x="2" y="675"/>
                  </a:lnTo>
                  <a:lnTo>
                    <a:pt x="1" y="654"/>
                  </a:lnTo>
                  <a:lnTo>
                    <a:pt x="1" y="633"/>
                  </a:lnTo>
                  <a:lnTo>
                    <a:pt x="0" y="611"/>
                  </a:lnTo>
                  <a:lnTo>
                    <a:pt x="0" y="588"/>
                  </a:lnTo>
                  <a:lnTo>
                    <a:pt x="1" y="564"/>
                  </a:lnTo>
                  <a:lnTo>
                    <a:pt x="1" y="540"/>
                  </a:lnTo>
                  <a:lnTo>
                    <a:pt x="2" y="515"/>
                  </a:lnTo>
                  <a:lnTo>
                    <a:pt x="2" y="491"/>
                  </a:lnTo>
                  <a:lnTo>
                    <a:pt x="2" y="478"/>
                  </a:lnTo>
                  <a:lnTo>
                    <a:pt x="2" y="464"/>
                  </a:lnTo>
                  <a:lnTo>
                    <a:pt x="2" y="450"/>
                  </a:lnTo>
                  <a:lnTo>
                    <a:pt x="2" y="435"/>
                  </a:lnTo>
                  <a:lnTo>
                    <a:pt x="1" y="418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0" y="368"/>
                  </a:lnTo>
                  <a:lnTo>
                    <a:pt x="0" y="350"/>
                  </a:lnTo>
                  <a:lnTo>
                    <a:pt x="0" y="333"/>
                  </a:lnTo>
                  <a:lnTo>
                    <a:pt x="0" y="297"/>
                  </a:lnTo>
                  <a:lnTo>
                    <a:pt x="0" y="260"/>
                  </a:lnTo>
                  <a:lnTo>
                    <a:pt x="0" y="224"/>
                  </a:lnTo>
                  <a:lnTo>
                    <a:pt x="1" y="207"/>
                  </a:lnTo>
                  <a:lnTo>
                    <a:pt x="2" y="189"/>
                  </a:lnTo>
                  <a:lnTo>
                    <a:pt x="4" y="173"/>
                  </a:lnTo>
                  <a:lnTo>
                    <a:pt x="5" y="156"/>
                  </a:lnTo>
                  <a:lnTo>
                    <a:pt x="7" y="140"/>
                  </a:lnTo>
                  <a:lnTo>
                    <a:pt x="8" y="125"/>
                  </a:lnTo>
                  <a:lnTo>
                    <a:pt x="12" y="110"/>
                  </a:lnTo>
                  <a:lnTo>
                    <a:pt x="14" y="96"/>
                  </a:lnTo>
                  <a:lnTo>
                    <a:pt x="18" y="82"/>
                  </a:lnTo>
                  <a:lnTo>
                    <a:pt x="21" y="70"/>
                  </a:lnTo>
                  <a:lnTo>
                    <a:pt x="26" y="58"/>
                  </a:lnTo>
                  <a:lnTo>
                    <a:pt x="29" y="48"/>
                  </a:lnTo>
                  <a:lnTo>
                    <a:pt x="35" y="37"/>
                  </a:lnTo>
                  <a:lnTo>
                    <a:pt x="37" y="34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7" y="22"/>
                  </a:lnTo>
                  <a:lnTo>
                    <a:pt x="50" y="19"/>
                  </a:lnTo>
                  <a:lnTo>
                    <a:pt x="54" y="1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6" name="Rectangle 8"/>
            <p:cNvSpPr>
              <a:spLocks noChangeArrowheads="1"/>
            </p:cNvSpPr>
            <p:nvPr/>
          </p:nvSpPr>
          <p:spPr bwMode="auto">
            <a:xfrm>
              <a:off x="1868" y="1600"/>
              <a:ext cx="52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7" name="Rectangle 9"/>
            <p:cNvSpPr>
              <a:spLocks noChangeArrowheads="1"/>
            </p:cNvSpPr>
            <p:nvPr/>
          </p:nvSpPr>
          <p:spPr bwMode="auto">
            <a:xfrm>
              <a:off x="1812" y="1667"/>
              <a:ext cx="71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8" name="Rectangle 10"/>
            <p:cNvSpPr>
              <a:spLocks noChangeArrowheads="1"/>
            </p:cNvSpPr>
            <p:nvPr/>
          </p:nvSpPr>
          <p:spPr bwMode="auto">
            <a:xfrm>
              <a:off x="1812" y="1667"/>
              <a:ext cx="71" cy="236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9" name="Freeform 11"/>
            <p:cNvSpPr>
              <a:spLocks/>
            </p:cNvSpPr>
            <p:nvPr/>
          </p:nvSpPr>
          <p:spPr bwMode="auto">
            <a:xfrm>
              <a:off x="1811" y="1597"/>
              <a:ext cx="112" cy="7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72"/>
                </a:cxn>
                <a:cxn ang="0">
                  <a:pos x="69" y="72"/>
                </a:cxn>
                <a:cxn ang="0">
                  <a:pos x="112" y="0"/>
                </a:cxn>
                <a:cxn ang="0">
                  <a:pos x="43" y="0"/>
                </a:cxn>
              </a:cxnLst>
              <a:rect l="0" t="0" r="r" b="b"/>
              <a:pathLst>
                <a:path w="112" h="72">
                  <a:moveTo>
                    <a:pt x="43" y="0"/>
                  </a:moveTo>
                  <a:lnTo>
                    <a:pt x="0" y="72"/>
                  </a:lnTo>
                  <a:lnTo>
                    <a:pt x="69" y="72"/>
                  </a:lnTo>
                  <a:lnTo>
                    <a:pt x="11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0" name="Freeform 12"/>
            <p:cNvSpPr>
              <a:spLocks/>
            </p:cNvSpPr>
            <p:nvPr/>
          </p:nvSpPr>
          <p:spPr bwMode="auto">
            <a:xfrm>
              <a:off x="1811" y="1597"/>
              <a:ext cx="112" cy="7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72"/>
                </a:cxn>
                <a:cxn ang="0">
                  <a:pos x="69" y="72"/>
                </a:cxn>
                <a:cxn ang="0">
                  <a:pos x="112" y="0"/>
                </a:cxn>
                <a:cxn ang="0">
                  <a:pos x="43" y="0"/>
                </a:cxn>
              </a:cxnLst>
              <a:rect l="0" t="0" r="r" b="b"/>
              <a:pathLst>
                <a:path w="112" h="72">
                  <a:moveTo>
                    <a:pt x="43" y="0"/>
                  </a:moveTo>
                  <a:lnTo>
                    <a:pt x="0" y="72"/>
                  </a:lnTo>
                  <a:lnTo>
                    <a:pt x="69" y="72"/>
                  </a:lnTo>
                  <a:lnTo>
                    <a:pt x="112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1" name="Line 13"/>
            <p:cNvSpPr>
              <a:spLocks noChangeShapeType="1"/>
            </p:cNvSpPr>
            <p:nvPr/>
          </p:nvSpPr>
          <p:spPr bwMode="auto">
            <a:xfrm>
              <a:off x="1923" y="1603"/>
              <a:ext cx="1" cy="23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2" name="Rectangle 14"/>
            <p:cNvSpPr>
              <a:spLocks noChangeArrowheads="1"/>
            </p:cNvSpPr>
            <p:nvPr/>
          </p:nvSpPr>
          <p:spPr bwMode="auto">
            <a:xfrm>
              <a:off x="1822" y="1698"/>
              <a:ext cx="46" cy="135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3" name="Rectangle 15"/>
            <p:cNvSpPr>
              <a:spLocks noChangeArrowheads="1"/>
            </p:cNvSpPr>
            <p:nvPr/>
          </p:nvSpPr>
          <p:spPr bwMode="auto">
            <a:xfrm>
              <a:off x="1822" y="1698"/>
              <a:ext cx="46" cy="13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4" name="Rectangle 16"/>
            <p:cNvSpPr>
              <a:spLocks noChangeArrowheads="1"/>
            </p:cNvSpPr>
            <p:nvPr/>
          </p:nvSpPr>
          <p:spPr bwMode="auto">
            <a:xfrm>
              <a:off x="1829" y="1739"/>
              <a:ext cx="35" cy="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5" name="Freeform 17"/>
            <p:cNvSpPr>
              <a:spLocks/>
            </p:cNvSpPr>
            <p:nvPr/>
          </p:nvSpPr>
          <p:spPr bwMode="auto">
            <a:xfrm>
              <a:off x="1107" y="1601"/>
              <a:ext cx="249" cy="20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3"/>
                </a:cxn>
                <a:cxn ang="0">
                  <a:pos x="79" y="12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5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3"/>
                </a:cxn>
                <a:cxn ang="0">
                  <a:pos x="222" y="40"/>
                </a:cxn>
                <a:cxn ang="0">
                  <a:pos x="226" y="50"/>
                </a:cxn>
                <a:cxn ang="0">
                  <a:pos x="240" y="116"/>
                </a:cxn>
                <a:cxn ang="0">
                  <a:pos x="247" y="144"/>
                </a:cxn>
                <a:cxn ang="0">
                  <a:pos x="247" y="146"/>
                </a:cxn>
                <a:cxn ang="0">
                  <a:pos x="248" y="151"/>
                </a:cxn>
                <a:cxn ang="0">
                  <a:pos x="248" y="159"/>
                </a:cxn>
                <a:cxn ang="0">
                  <a:pos x="244" y="169"/>
                </a:cxn>
                <a:cxn ang="0">
                  <a:pos x="0" y="162"/>
                </a:cxn>
                <a:cxn ang="0">
                  <a:pos x="25" y="149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6"/>
                </a:cxn>
                <a:cxn ang="0">
                  <a:pos x="32" y="24"/>
                </a:cxn>
                <a:cxn ang="0">
                  <a:pos x="37" y="22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8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7" y="6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5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3"/>
                  </a:lnTo>
                  <a:lnTo>
                    <a:pt x="220" y="36"/>
                  </a:lnTo>
                  <a:lnTo>
                    <a:pt x="222" y="40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8"/>
                  </a:lnTo>
                  <a:lnTo>
                    <a:pt x="240" y="116"/>
                  </a:lnTo>
                  <a:lnTo>
                    <a:pt x="208" y="132"/>
                  </a:lnTo>
                  <a:lnTo>
                    <a:pt x="247" y="144"/>
                  </a:lnTo>
                  <a:lnTo>
                    <a:pt x="247" y="144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1"/>
                  </a:lnTo>
                  <a:lnTo>
                    <a:pt x="249" y="154"/>
                  </a:lnTo>
                  <a:lnTo>
                    <a:pt x="248" y="159"/>
                  </a:lnTo>
                  <a:lnTo>
                    <a:pt x="247" y="163"/>
                  </a:lnTo>
                  <a:lnTo>
                    <a:pt x="244" y="169"/>
                  </a:lnTo>
                  <a:lnTo>
                    <a:pt x="144" y="208"/>
                  </a:lnTo>
                  <a:lnTo>
                    <a:pt x="0" y="162"/>
                  </a:lnTo>
                  <a:lnTo>
                    <a:pt x="3" y="158"/>
                  </a:lnTo>
                  <a:lnTo>
                    <a:pt x="25" y="14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6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6" name="Freeform 18"/>
            <p:cNvSpPr>
              <a:spLocks/>
            </p:cNvSpPr>
            <p:nvPr/>
          </p:nvSpPr>
          <p:spPr bwMode="auto">
            <a:xfrm>
              <a:off x="1194" y="1616"/>
              <a:ext cx="79" cy="91"/>
            </a:xfrm>
            <a:custGeom>
              <a:avLst/>
              <a:gdLst/>
              <a:ahLst/>
              <a:cxnLst>
                <a:cxn ang="0">
                  <a:pos x="78" y="4"/>
                </a:cxn>
                <a:cxn ang="0">
                  <a:pos x="78" y="4"/>
                </a:cxn>
                <a:cxn ang="0">
                  <a:pos x="77" y="4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4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1"/>
                </a:cxn>
                <a:cxn ang="0">
                  <a:pos x="4" y="13"/>
                </a:cxn>
                <a:cxn ang="0">
                  <a:pos x="3" y="18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60"/>
                </a:cxn>
                <a:cxn ang="0">
                  <a:pos x="2" y="74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8"/>
                </a:cxn>
                <a:cxn ang="0">
                  <a:pos x="11" y="88"/>
                </a:cxn>
                <a:cxn ang="0">
                  <a:pos x="15" y="88"/>
                </a:cxn>
                <a:cxn ang="0">
                  <a:pos x="18" y="88"/>
                </a:cxn>
                <a:cxn ang="0">
                  <a:pos x="22" y="88"/>
                </a:cxn>
                <a:cxn ang="0">
                  <a:pos x="27" y="88"/>
                </a:cxn>
                <a:cxn ang="0">
                  <a:pos x="32" y="87"/>
                </a:cxn>
                <a:cxn ang="0">
                  <a:pos x="38" y="88"/>
                </a:cxn>
                <a:cxn ang="0">
                  <a:pos x="44" y="88"/>
                </a:cxn>
                <a:cxn ang="0">
                  <a:pos x="50" y="88"/>
                </a:cxn>
                <a:cxn ang="0">
                  <a:pos x="57" y="88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8"/>
                </a:cxn>
                <a:cxn ang="0">
                  <a:pos x="78" y="81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8"/>
                </a:cxn>
                <a:cxn ang="0">
                  <a:pos x="77" y="15"/>
                </a:cxn>
                <a:cxn ang="0">
                  <a:pos x="78" y="4"/>
                </a:cxn>
              </a:cxnLst>
              <a:rect l="0" t="0" r="r" b="b"/>
              <a:pathLst>
                <a:path w="79" h="91">
                  <a:moveTo>
                    <a:pt x="78" y="4"/>
                  </a:moveTo>
                  <a:lnTo>
                    <a:pt x="78" y="4"/>
                  </a:lnTo>
                  <a:lnTo>
                    <a:pt x="77" y="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4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3" y="18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60"/>
                  </a:lnTo>
                  <a:lnTo>
                    <a:pt x="2" y="74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8"/>
                  </a:lnTo>
                  <a:lnTo>
                    <a:pt x="11" y="88"/>
                  </a:lnTo>
                  <a:lnTo>
                    <a:pt x="15" y="88"/>
                  </a:lnTo>
                  <a:lnTo>
                    <a:pt x="18" y="88"/>
                  </a:lnTo>
                  <a:lnTo>
                    <a:pt x="22" y="88"/>
                  </a:lnTo>
                  <a:lnTo>
                    <a:pt x="27" y="88"/>
                  </a:lnTo>
                  <a:lnTo>
                    <a:pt x="32" y="87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57" y="88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8"/>
                  </a:lnTo>
                  <a:lnTo>
                    <a:pt x="78" y="81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8"/>
                  </a:lnTo>
                  <a:lnTo>
                    <a:pt x="77" y="15"/>
                  </a:lnTo>
                  <a:lnTo>
                    <a:pt x="78" y="4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7" name="Freeform 19"/>
            <p:cNvSpPr>
              <a:spLocks/>
            </p:cNvSpPr>
            <p:nvPr/>
          </p:nvSpPr>
          <p:spPr bwMode="auto">
            <a:xfrm>
              <a:off x="1202" y="1641"/>
              <a:ext cx="132" cy="90"/>
            </a:xfrm>
            <a:custGeom>
              <a:avLst/>
              <a:gdLst/>
              <a:ahLst/>
              <a:cxnLst>
                <a:cxn ang="0">
                  <a:pos x="1" y="67"/>
                </a:cxn>
                <a:cxn ang="0">
                  <a:pos x="0" y="79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8"/>
                </a:cxn>
                <a:cxn ang="0">
                  <a:pos x="91" y="87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3" y="79"/>
                </a:cxn>
                <a:cxn ang="0">
                  <a:pos x="107" y="76"/>
                </a:cxn>
                <a:cxn ang="0">
                  <a:pos x="112" y="71"/>
                </a:cxn>
                <a:cxn ang="0">
                  <a:pos x="117" y="66"/>
                </a:cxn>
                <a:cxn ang="0">
                  <a:pos x="121" y="60"/>
                </a:cxn>
                <a:cxn ang="0">
                  <a:pos x="125" y="55"/>
                </a:cxn>
                <a:cxn ang="0">
                  <a:pos x="128" y="47"/>
                </a:cxn>
                <a:cxn ang="0">
                  <a:pos x="131" y="39"/>
                </a:cxn>
                <a:cxn ang="0">
                  <a:pos x="132" y="31"/>
                </a:cxn>
                <a:cxn ang="0">
                  <a:pos x="132" y="23"/>
                </a:cxn>
                <a:cxn ang="0">
                  <a:pos x="129" y="14"/>
                </a:cxn>
                <a:cxn ang="0">
                  <a:pos x="129" y="12"/>
                </a:cxn>
                <a:cxn ang="0">
                  <a:pos x="128" y="11"/>
                </a:cxn>
                <a:cxn ang="0">
                  <a:pos x="127" y="9"/>
                </a:cxn>
                <a:cxn ang="0">
                  <a:pos x="126" y="7"/>
                </a:cxn>
                <a:cxn ang="0">
                  <a:pos x="124" y="4"/>
                </a:cxn>
                <a:cxn ang="0">
                  <a:pos x="120" y="2"/>
                </a:cxn>
                <a:cxn ang="0">
                  <a:pos x="117" y="1"/>
                </a:cxn>
                <a:cxn ang="0">
                  <a:pos x="113" y="0"/>
                </a:cxn>
                <a:cxn ang="0">
                  <a:pos x="113" y="2"/>
                </a:cxn>
                <a:cxn ang="0">
                  <a:pos x="114" y="5"/>
                </a:cxn>
                <a:cxn ang="0">
                  <a:pos x="117" y="11"/>
                </a:cxn>
                <a:cxn ang="0">
                  <a:pos x="118" y="19"/>
                </a:cxn>
                <a:cxn ang="0">
                  <a:pos x="118" y="29"/>
                </a:cxn>
                <a:cxn ang="0">
                  <a:pos x="117" y="39"/>
                </a:cxn>
                <a:cxn ang="0">
                  <a:pos x="114" y="51"/>
                </a:cxn>
                <a:cxn ang="0">
                  <a:pos x="108" y="64"/>
                </a:cxn>
                <a:cxn ang="0">
                  <a:pos x="108" y="64"/>
                </a:cxn>
                <a:cxn ang="0">
                  <a:pos x="108" y="64"/>
                </a:cxn>
                <a:cxn ang="0">
                  <a:pos x="107" y="65"/>
                </a:cxn>
                <a:cxn ang="0">
                  <a:pos x="106" y="66"/>
                </a:cxn>
                <a:cxn ang="0">
                  <a:pos x="105" y="66"/>
                </a:cxn>
                <a:cxn ang="0">
                  <a:pos x="103" y="67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1"/>
                </a:cxn>
                <a:cxn ang="0">
                  <a:pos x="92" y="72"/>
                </a:cxn>
                <a:cxn ang="0">
                  <a:pos x="90" y="72"/>
                </a:cxn>
                <a:cxn ang="0">
                  <a:pos x="85" y="73"/>
                </a:cxn>
                <a:cxn ang="0">
                  <a:pos x="82" y="73"/>
                </a:cxn>
                <a:cxn ang="0">
                  <a:pos x="78" y="73"/>
                </a:cxn>
                <a:cxn ang="0">
                  <a:pos x="73" y="72"/>
                </a:cxn>
                <a:cxn ang="0">
                  <a:pos x="69" y="72"/>
                </a:cxn>
                <a:cxn ang="0">
                  <a:pos x="69" y="84"/>
                </a:cxn>
                <a:cxn ang="0">
                  <a:pos x="3" y="77"/>
                </a:cxn>
                <a:cxn ang="0">
                  <a:pos x="1" y="67"/>
                </a:cxn>
              </a:cxnLst>
              <a:rect l="0" t="0" r="r" b="b"/>
              <a:pathLst>
                <a:path w="132" h="90">
                  <a:moveTo>
                    <a:pt x="1" y="67"/>
                  </a:moveTo>
                  <a:lnTo>
                    <a:pt x="0" y="79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8"/>
                  </a:lnTo>
                  <a:lnTo>
                    <a:pt x="91" y="87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3" y="79"/>
                  </a:lnTo>
                  <a:lnTo>
                    <a:pt x="107" y="76"/>
                  </a:lnTo>
                  <a:lnTo>
                    <a:pt x="112" y="71"/>
                  </a:lnTo>
                  <a:lnTo>
                    <a:pt x="117" y="66"/>
                  </a:lnTo>
                  <a:lnTo>
                    <a:pt x="121" y="60"/>
                  </a:lnTo>
                  <a:lnTo>
                    <a:pt x="125" y="55"/>
                  </a:lnTo>
                  <a:lnTo>
                    <a:pt x="128" y="47"/>
                  </a:lnTo>
                  <a:lnTo>
                    <a:pt x="131" y="39"/>
                  </a:lnTo>
                  <a:lnTo>
                    <a:pt x="132" y="31"/>
                  </a:lnTo>
                  <a:lnTo>
                    <a:pt x="132" y="23"/>
                  </a:lnTo>
                  <a:lnTo>
                    <a:pt x="129" y="14"/>
                  </a:lnTo>
                  <a:lnTo>
                    <a:pt x="129" y="12"/>
                  </a:lnTo>
                  <a:lnTo>
                    <a:pt x="128" y="11"/>
                  </a:lnTo>
                  <a:lnTo>
                    <a:pt x="127" y="9"/>
                  </a:lnTo>
                  <a:lnTo>
                    <a:pt x="126" y="7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7" y="1"/>
                  </a:lnTo>
                  <a:lnTo>
                    <a:pt x="113" y="0"/>
                  </a:lnTo>
                  <a:lnTo>
                    <a:pt x="113" y="2"/>
                  </a:lnTo>
                  <a:lnTo>
                    <a:pt x="114" y="5"/>
                  </a:lnTo>
                  <a:lnTo>
                    <a:pt x="117" y="11"/>
                  </a:lnTo>
                  <a:lnTo>
                    <a:pt x="118" y="19"/>
                  </a:lnTo>
                  <a:lnTo>
                    <a:pt x="118" y="29"/>
                  </a:lnTo>
                  <a:lnTo>
                    <a:pt x="117" y="39"/>
                  </a:lnTo>
                  <a:lnTo>
                    <a:pt x="114" y="51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7" y="65"/>
                  </a:lnTo>
                  <a:lnTo>
                    <a:pt x="106" y="66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1"/>
                  </a:lnTo>
                  <a:lnTo>
                    <a:pt x="92" y="72"/>
                  </a:lnTo>
                  <a:lnTo>
                    <a:pt x="90" y="72"/>
                  </a:lnTo>
                  <a:lnTo>
                    <a:pt x="85" y="73"/>
                  </a:lnTo>
                  <a:lnTo>
                    <a:pt x="82" y="73"/>
                  </a:lnTo>
                  <a:lnTo>
                    <a:pt x="78" y="73"/>
                  </a:lnTo>
                  <a:lnTo>
                    <a:pt x="73" y="72"/>
                  </a:lnTo>
                  <a:lnTo>
                    <a:pt x="69" y="72"/>
                  </a:lnTo>
                  <a:lnTo>
                    <a:pt x="69" y="84"/>
                  </a:lnTo>
                  <a:lnTo>
                    <a:pt x="3" y="77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8" name="Freeform 20"/>
            <p:cNvSpPr>
              <a:spLocks/>
            </p:cNvSpPr>
            <p:nvPr/>
          </p:nvSpPr>
          <p:spPr bwMode="auto">
            <a:xfrm>
              <a:off x="1186" y="1729"/>
              <a:ext cx="96" cy="32"/>
            </a:xfrm>
            <a:custGeom>
              <a:avLst/>
              <a:gdLst/>
              <a:ahLst/>
              <a:cxnLst>
                <a:cxn ang="0">
                  <a:pos x="96" y="1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3" y="32"/>
                </a:cxn>
                <a:cxn ang="0">
                  <a:pos x="96" y="12"/>
                </a:cxn>
              </a:cxnLst>
              <a:rect l="0" t="0" r="r" b="b"/>
              <a:pathLst>
                <a:path w="96" h="32">
                  <a:moveTo>
                    <a:pt x="96" y="1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93" y="32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9" name="Freeform 21"/>
            <p:cNvSpPr>
              <a:spLocks/>
            </p:cNvSpPr>
            <p:nvPr/>
          </p:nvSpPr>
          <p:spPr bwMode="auto">
            <a:xfrm>
              <a:off x="1233" y="1740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0" name="Freeform 22"/>
            <p:cNvSpPr>
              <a:spLocks/>
            </p:cNvSpPr>
            <p:nvPr/>
          </p:nvSpPr>
          <p:spPr bwMode="auto">
            <a:xfrm>
              <a:off x="1191" y="1733"/>
              <a:ext cx="28" cy="10"/>
            </a:xfrm>
            <a:custGeom>
              <a:avLst/>
              <a:gdLst/>
              <a:ahLst/>
              <a:cxnLst>
                <a:cxn ang="0">
                  <a:pos x="28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27" y="10"/>
                </a:cxn>
                <a:cxn ang="0">
                  <a:pos x="28" y="5"/>
                </a:cxn>
              </a:cxnLst>
              <a:rect l="0" t="0" r="r" b="b"/>
              <a:pathLst>
                <a:path w="28" h="10">
                  <a:moveTo>
                    <a:pt x="28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7" y="1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1" name="Freeform 23"/>
            <p:cNvSpPr>
              <a:spLocks/>
            </p:cNvSpPr>
            <p:nvPr/>
          </p:nvSpPr>
          <p:spPr bwMode="auto">
            <a:xfrm>
              <a:off x="1123" y="1742"/>
              <a:ext cx="162" cy="5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3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9"/>
                </a:cxn>
                <a:cxn ang="0">
                  <a:pos x="159" y="31"/>
                </a:cxn>
                <a:cxn ang="0">
                  <a:pos x="158" y="32"/>
                </a:cxn>
                <a:cxn ang="0">
                  <a:pos x="157" y="33"/>
                </a:cxn>
                <a:cxn ang="0">
                  <a:pos x="155" y="35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50"/>
                </a:cxn>
                <a:cxn ang="0">
                  <a:pos x="131" y="52"/>
                </a:cxn>
                <a:cxn ang="0">
                  <a:pos x="128" y="53"/>
                </a:cxn>
                <a:cxn ang="0">
                  <a:pos x="126" y="55"/>
                </a:cxn>
                <a:cxn ang="0">
                  <a:pos x="0" y="17"/>
                </a:cxn>
              </a:cxnLst>
              <a:rect l="0" t="0" r="r" b="b"/>
              <a:pathLst>
                <a:path w="162" h="55">
                  <a:moveTo>
                    <a:pt x="0" y="17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3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9"/>
                  </a:lnTo>
                  <a:lnTo>
                    <a:pt x="159" y="31"/>
                  </a:lnTo>
                  <a:lnTo>
                    <a:pt x="158" y="32"/>
                  </a:lnTo>
                  <a:lnTo>
                    <a:pt x="157" y="33"/>
                  </a:lnTo>
                  <a:lnTo>
                    <a:pt x="155" y="35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50"/>
                  </a:lnTo>
                  <a:lnTo>
                    <a:pt x="131" y="52"/>
                  </a:lnTo>
                  <a:lnTo>
                    <a:pt x="128" y="53"/>
                  </a:lnTo>
                  <a:lnTo>
                    <a:pt x="126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2" name="Freeform 24"/>
            <p:cNvSpPr>
              <a:spLocks/>
            </p:cNvSpPr>
            <p:nvPr/>
          </p:nvSpPr>
          <p:spPr bwMode="auto">
            <a:xfrm>
              <a:off x="1285" y="1736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3" name="Freeform 25"/>
            <p:cNvSpPr>
              <a:spLocks/>
            </p:cNvSpPr>
            <p:nvPr/>
          </p:nvSpPr>
          <p:spPr bwMode="auto">
            <a:xfrm>
              <a:off x="1134" y="1627"/>
              <a:ext cx="32" cy="122"/>
            </a:xfrm>
            <a:custGeom>
              <a:avLst/>
              <a:gdLst/>
              <a:ahLst/>
              <a:cxnLst>
                <a:cxn ang="0">
                  <a:pos x="32" y="2"/>
                </a:cxn>
                <a:cxn ang="0">
                  <a:pos x="32" y="2"/>
                </a:cxn>
                <a:cxn ang="0">
                  <a:pos x="31" y="2"/>
                </a:cxn>
                <a:cxn ang="0">
                  <a:pos x="31" y="2"/>
                </a:cxn>
                <a:cxn ang="0">
                  <a:pos x="29" y="1"/>
                </a:cxn>
                <a:cxn ang="0">
                  <a:pos x="27" y="1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0" y="5"/>
                </a:cxn>
                <a:cxn ang="0">
                  <a:pos x="0" y="122"/>
                </a:cxn>
                <a:cxn ang="0">
                  <a:pos x="1" y="122"/>
                </a:cxn>
                <a:cxn ang="0">
                  <a:pos x="1" y="122"/>
                </a:cxn>
                <a:cxn ang="0">
                  <a:pos x="3" y="122"/>
                </a:cxn>
                <a:cxn ang="0">
                  <a:pos x="4" y="122"/>
                </a:cxn>
                <a:cxn ang="0">
                  <a:pos x="5" y="122"/>
                </a:cxn>
                <a:cxn ang="0">
                  <a:pos x="7" y="121"/>
                </a:cxn>
                <a:cxn ang="0">
                  <a:pos x="8" y="121"/>
                </a:cxn>
                <a:cxn ang="0">
                  <a:pos x="11" y="121"/>
                </a:cxn>
                <a:cxn ang="0">
                  <a:pos x="13" y="120"/>
                </a:cxn>
                <a:cxn ang="0">
                  <a:pos x="15" y="119"/>
                </a:cxn>
                <a:cxn ang="0">
                  <a:pos x="18" y="119"/>
                </a:cxn>
                <a:cxn ang="0">
                  <a:pos x="21" y="118"/>
                </a:cxn>
                <a:cxn ang="0">
                  <a:pos x="24" y="115"/>
                </a:cxn>
                <a:cxn ang="0">
                  <a:pos x="26" y="114"/>
                </a:cxn>
                <a:cxn ang="0">
                  <a:pos x="29" y="113"/>
                </a:cxn>
                <a:cxn ang="0">
                  <a:pos x="32" y="111"/>
                </a:cxn>
                <a:cxn ang="0">
                  <a:pos x="32" y="2"/>
                </a:cxn>
              </a:cxnLst>
              <a:rect l="0" t="0" r="r" b="b"/>
              <a:pathLst>
                <a:path w="32" h="122">
                  <a:moveTo>
                    <a:pt x="32" y="2"/>
                  </a:move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0" y="5"/>
                  </a:lnTo>
                  <a:lnTo>
                    <a:pt x="0" y="122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3" y="122"/>
                  </a:lnTo>
                  <a:lnTo>
                    <a:pt x="4" y="122"/>
                  </a:lnTo>
                  <a:lnTo>
                    <a:pt x="5" y="122"/>
                  </a:lnTo>
                  <a:lnTo>
                    <a:pt x="7" y="121"/>
                  </a:lnTo>
                  <a:lnTo>
                    <a:pt x="8" y="121"/>
                  </a:lnTo>
                  <a:lnTo>
                    <a:pt x="11" y="121"/>
                  </a:lnTo>
                  <a:lnTo>
                    <a:pt x="13" y="120"/>
                  </a:lnTo>
                  <a:lnTo>
                    <a:pt x="15" y="119"/>
                  </a:lnTo>
                  <a:lnTo>
                    <a:pt x="18" y="119"/>
                  </a:lnTo>
                  <a:lnTo>
                    <a:pt x="21" y="118"/>
                  </a:lnTo>
                  <a:lnTo>
                    <a:pt x="24" y="115"/>
                  </a:lnTo>
                  <a:lnTo>
                    <a:pt x="26" y="114"/>
                  </a:lnTo>
                  <a:lnTo>
                    <a:pt x="29" y="113"/>
                  </a:lnTo>
                  <a:lnTo>
                    <a:pt x="32" y="111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4" name="Freeform 26"/>
            <p:cNvSpPr>
              <a:spLocks/>
            </p:cNvSpPr>
            <p:nvPr/>
          </p:nvSpPr>
          <p:spPr bwMode="auto">
            <a:xfrm>
              <a:off x="1135" y="1628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3"/>
                </a:cxn>
                <a:cxn ang="0">
                  <a:pos x="3" y="103"/>
                </a:cxn>
                <a:cxn ang="0">
                  <a:pos x="4" y="103"/>
                </a:cxn>
                <a:cxn ang="0">
                  <a:pos x="6" y="103"/>
                </a:cxn>
                <a:cxn ang="0">
                  <a:pos x="7" y="103"/>
                </a:cxn>
                <a:cxn ang="0">
                  <a:pos x="10" y="101"/>
                </a:cxn>
                <a:cxn ang="0">
                  <a:pos x="11" y="101"/>
                </a:cxn>
                <a:cxn ang="0">
                  <a:pos x="13" y="100"/>
                </a:cxn>
                <a:cxn ang="0">
                  <a:pos x="16" y="99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7"/>
                </a:cxn>
                <a:cxn ang="0">
                  <a:pos x="25" y="94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3" y="103"/>
                  </a:lnTo>
                  <a:lnTo>
                    <a:pt x="4" y="103"/>
                  </a:lnTo>
                  <a:lnTo>
                    <a:pt x="6" y="103"/>
                  </a:lnTo>
                  <a:lnTo>
                    <a:pt x="7" y="103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3" y="100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7"/>
                  </a:lnTo>
                  <a:lnTo>
                    <a:pt x="25" y="94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5" name="Freeform 27"/>
            <p:cNvSpPr>
              <a:spLocks/>
            </p:cNvSpPr>
            <p:nvPr/>
          </p:nvSpPr>
          <p:spPr bwMode="auto">
            <a:xfrm>
              <a:off x="1137" y="1629"/>
              <a:ext cx="22" cy="84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3"/>
                </a:cxn>
                <a:cxn ang="0">
                  <a:pos x="5" y="83"/>
                </a:cxn>
                <a:cxn ang="0">
                  <a:pos x="7" y="83"/>
                </a:cxn>
                <a:cxn ang="0">
                  <a:pos x="9" y="82"/>
                </a:cxn>
                <a:cxn ang="0">
                  <a:pos x="10" y="82"/>
                </a:cxn>
                <a:cxn ang="0">
                  <a:pos x="12" y="81"/>
                </a:cxn>
                <a:cxn ang="0">
                  <a:pos x="14" y="81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1"/>
                </a:cxn>
              </a:cxnLst>
              <a:rect l="0" t="0" r="r" b="b"/>
              <a:pathLst>
                <a:path w="22" h="84">
                  <a:moveTo>
                    <a:pt x="22" y="1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82"/>
                  </a:lnTo>
                  <a:lnTo>
                    <a:pt x="10" y="82"/>
                  </a:lnTo>
                  <a:lnTo>
                    <a:pt x="12" y="81"/>
                  </a:lnTo>
                  <a:lnTo>
                    <a:pt x="14" y="81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6" name="Freeform 28"/>
            <p:cNvSpPr>
              <a:spLocks/>
            </p:cNvSpPr>
            <p:nvPr/>
          </p:nvSpPr>
          <p:spPr bwMode="auto">
            <a:xfrm>
              <a:off x="1138" y="1629"/>
              <a:ext cx="17" cy="65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5"/>
                </a:cxn>
                <a:cxn ang="0">
                  <a:pos x="6" y="64"/>
                </a:cxn>
                <a:cxn ang="0">
                  <a:pos x="8" y="64"/>
                </a:cxn>
                <a:cxn ang="0">
                  <a:pos x="11" y="63"/>
                </a:cxn>
                <a:cxn ang="0">
                  <a:pos x="14" y="61"/>
                </a:cxn>
                <a:cxn ang="0">
                  <a:pos x="17" y="58"/>
                </a:cxn>
                <a:cxn ang="0">
                  <a:pos x="17" y="2"/>
                </a:cxn>
              </a:cxnLst>
              <a:rect l="0" t="0" r="r" b="b"/>
              <a:pathLst>
                <a:path w="17" h="65">
                  <a:moveTo>
                    <a:pt x="17" y="2"/>
                  </a:moveTo>
                  <a:lnTo>
                    <a:pt x="17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1" y="63"/>
                  </a:lnTo>
                  <a:lnTo>
                    <a:pt x="14" y="61"/>
                  </a:lnTo>
                  <a:lnTo>
                    <a:pt x="17" y="5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7" name="Freeform 29"/>
            <p:cNvSpPr>
              <a:spLocks/>
            </p:cNvSpPr>
            <p:nvPr/>
          </p:nvSpPr>
          <p:spPr bwMode="auto">
            <a:xfrm>
              <a:off x="1138" y="1630"/>
              <a:ext cx="14" cy="47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0" y="4"/>
                </a:cxn>
                <a:cxn ang="0">
                  <a:pos x="0" y="47"/>
                </a:cxn>
                <a:cxn ang="0">
                  <a:pos x="1" y="47"/>
                </a:cxn>
                <a:cxn ang="0">
                  <a:pos x="1" y="46"/>
                </a:cxn>
                <a:cxn ang="0">
                  <a:pos x="3" y="46"/>
                </a:cxn>
                <a:cxn ang="0">
                  <a:pos x="4" y="46"/>
                </a:cxn>
                <a:cxn ang="0">
                  <a:pos x="7" y="44"/>
                </a:cxn>
                <a:cxn ang="0">
                  <a:pos x="9" y="44"/>
                </a:cxn>
                <a:cxn ang="0">
                  <a:pos x="11" y="43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7">
                  <a:moveTo>
                    <a:pt x="14" y="1"/>
                  </a:move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1" y="43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8" name="Freeform 30"/>
            <p:cNvSpPr>
              <a:spLocks/>
            </p:cNvSpPr>
            <p:nvPr/>
          </p:nvSpPr>
          <p:spPr bwMode="auto">
            <a:xfrm>
              <a:off x="1139" y="1631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6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4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4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9" name="Freeform 31"/>
            <p:cNvSpPr>
              <a:spLocks/>
            </p:cNvSpPr>
            <p:nvPr/>
          </p:nvSpPr>
          <p:spPr bwMode="auto">
            <a:xfrm>
              <a:off x="1250" y="1708"/>
              <a:ext cx="14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4" y="5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1" y="2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7" y="13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0" name="Freeform 32"/>
            <p:cNvSpPr>
              <a:spLocks/>
            </p:cNvSpPr>
            <p:nvPr/>
          </p:nvSpPr>
          <p:spPr bwMode="auto">
            <a:xfrm>
              <a:off x="1209" y="1708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1" name="Freeform 33"/>
            <p:cNvSpPr>
              <a:spLocks/>
            </p:cNvSpPr>
            <p:nvPr/>
          </p:nvSpPr>
          <p:spPr bwMode="auto">
            <a:xfrm>
              <a:off x="1221" y="1708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2" name="Freeform 34"/>
            <p:cNvSpPr>
              <a:spLocks/>
            </p:cNvSpPr>
            <p:nvPr/>
          </p:nvSpPr>
          <p:spPr bwMode="auto">
            <a:xfrm>
              <a:off x="1175" y="1616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6"/>
                </a:cxn>
                <a:cxn ang="0">
                  <a:pos x="1" y="74"/>
                </a:cxn>
                <a:cxn ang="0">
                  <a:pos x="5" y="92"/>
                </a:cxn>
                <a:cxn ang="0">
                  <a:pos x="19" y="91"/>
                </a:cxn>
                <a:cxn ang="0">
                  <a:pos x="18" y="89"/>
                </a:cxn>
                <a:cxn ang="0">
                  <a:pos x="16" y="81"/>
                </a:cxn>
                <a:cxn ang="0">
                  <a:pos x="15" y="70"/>
                </a:cxn>
                <a:cxn ang="0">
                  <a:pos x="14" y="56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" y="74"/>
                  </a:lnTo>
                  <a:lnTo>
                    <a:pt x="5" y="92"/>
                  </a:lnTo>
                  <a:lnTo>
                    <a:pt x="19" y="91"/>
                  </a:lnTo>
                  <a:lnTo>
                    <a:pt x="18" y="89"/>
                  </a:lnTo>
                  <a:lnTo>
                    <a:pt x="16" y="81"/>
                  </a:lnTo>
                  <a:lnTo>
                    <a:pt x="15" y="70"/>
                  </a:lnTo>
                  <a:lnTo>
                    <a:pt x="14" y="56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3" name="Freeform 35"/>
            <p:cNvSpPr>
              <a:spLocks/>
            </p:cNvSpPr>
            <p:nvPr/>
          </p:nvSpPr>
          <p:spPr bwMode="auto">
            <a:xfrm>
              <a:off x="1273" y="1604"/>
              <a:ext cx="27" cy="10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2"/>
                </a:cxn>
                <a:cxn ang="0">
                  <a:pos x="25" y="4"/>
                </a:cxn>
                <a:cxn ang="0">
                  <a:pos x="22" y="10"/>
                </a:cxn>
                <a:cxn ang="0">
                  <a:pos x="20" y="18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3"/>
                </a:cxn>
                <a:cxn ang="0">
                  <a:pos x="20" y="103"/>
                </a:cxn>
                <a:cxn ang="0">
                  <a:pos x="5" y="103"/>
                </a:cxn>
                <a:cxn ang="0">
                  <a:pos x="5" y="101"/>
                </a:cxn>
                <a:cxn ang="0">
                  <a:pos x="4" y="92"/>
                </a:cxn>
                <a:cxn ang="0">
                  <a:pos x="2" y="80"/>
                </a:cxn>
                <a:cxn ang="0">
                  <a:pos x="1" y="65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3">
                  <a:moveTo>
                    <a:pt x="27" y="0"/>
                  </a:moveTo>
                  <a:lnTo>
                    <a:pt x="26" y="2"/>
                  </a:lnTo>
                  <a:lnTo>
                    <a:pt x="25" y="4"/>
                  </a:lnTo>
                  <a:lnTo>
                    <a:pt x="22" y="10"/>
                  </a:lnTo>
                  <a:lnTo>
                    <a:pt x="20" y="18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3"/>
                  </a:lnTo>
                  <a:lnTo>
                    <a:pt x="20" y="103"/>
                  </a:lnTo>
                  <a:lnTo>
                    <a:pt x="5" y="103"/>
                  </a:lnTo>
                  <a:lnTo>
                    <a:pt x="5" y="101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1" y="65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4" name="Freeform 36"/>
            <p:cNvSpPr>
              <a:spLocks/>
            </p:cNvSpPr>
            <p:nvPr/>
          </p:nvSpPr>
          <p:spPr bwMode="auto">
            <a:xfrm>
              <a:off x="1175" y="1621"/>
              <a:ext cx="18" cy="8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4"/>
                </a:cxn>
                <a:cxn ang="0">
                  <a:pos x="0" y="36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0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1"/>
                </a:cxn>
                <a:cxn ang="0">
                  <a:pos x="14" y="62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0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4"/>
                  </a:lnTo>
                  <a:lnTo>
                    <a:pt x="0" y="36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1"/>
                  </a:lnTo>
                  <a:lnTo>
                    <a:pt x="14" y="62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5" name="Freeform 37"/>
            <p:cNvSpPr>
              <a:spLocks/>
            </p:cNvSpPr>
            <p:nvPr/>
          </p:nvSpPr>
          <p:spPr bwMode="auto">
            <a:xfrm>
              <a:off x="1176" y="1627"/>
              <a:ext cx="14" cy="69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2"/>
                </a:cxn>
                <a:cxn ang="0">
                  <a:pos x="4" y="7"/>
                </a:cxn>
                <a:cxn ang="0">
                  <a:pos x="3" y="12"/>
                </a:cxn>
                <a:cxn ang="0">
                  <a:pos x="1" y="21"/>
                </a:cxn>
                <a:cxn ang="0">
                  <a:pos x="0" y="30"/>
                </a:cxn>
                <a:cxn ang="0">
                  <a:pos x="0" y="42"/>
                </a:cxn>
                <a:cxn ang="0">
                  <a:pos x="1" y="54"/>
                </a:cxn>
                <a:cxn ang="0">
                  <a:pos x="4" y="69"/>
                </a:cxn>
                <a:cxn ang="0">
                  <a:pos x="14" y="67"/>
                </a:cxn>
                <a:cxn ang="0">
                  <a:pos x="13" y="66"/>
                </a:cxn>
                <a:cxn ang="0">
                  <a:pos x="13" y="60"/>
                </a:cxn>
                <a:cxn ang="0">
                  <a:pos x="12" y="52"/>
                </a:cxn>
                <a:cxn ang="0">
                  <a:pos x="11" y="42"/>
                </a:cxn>
                <a:cxn ang="0">
                  <a:pos x="10" y="31"/>
                </a:cxn>
                <a:cxn ang="0">
                  <a:pos x="10" y="19"/>
                </a:cxn>
                <a:cxn ang="0">
                  <a:pos x="12" y="9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5" y="1"/>
                </a:cxn>
              </a:cxnLst>
              <a:rect l="0" t="0" r="r" b="b"/>
              <a:pathLst>
                <a:path w="14" h="69">
                  <a:moveTo>
                    <a:pt x="5" y="1"/>
                  </a:moveTo>
                  <a:lnTo>
                    <a:pt x="5" y="2"/>
                  </a:lnTo>
                  <a:lnTo>
                    <a:pt x="4" y="7"/>
                  </a:lnTo>
                  <a:lnTo>
                    <a:pt x="3" y="12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1" y="54"/>
                  </a:lnTo>
                  <a:lnTo>
                    <a:pt x="4" y="69"/>
                  </a:lnTo>
                  <a:lnTo>
                    <a:pt x="14" y="67"/>
                  </a:lnTo>
                  <a:lnTo>
                    <a:pt x="13" y="66"/>
                  </a:lnTo>
                  <a:lnTo>
                    <a:pt x="13" y="60"/>
                  </a:lnTo>
                  <a:lnTo>
                    <a:pt x="12" y="52"/>
                  </a:lnTo>
                  <a:lnTo>
                    <a:pt x="11" y="42"/>
                  </a:lnTo>
                  <a:lnTo>
                    <a:pt x="10" y="31"/>
                  </a:lnTo>
                  <a:lnTo>
                    <a:pt x="10" y="19"/>
                  </a:lnTo>
                  <a:lnTo>
                    <a:pt x="12" y="9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6" name="Freeform 38"/>
            <p:cNvSpPr>
              <a:spLocks/>
            </p:cNvSpPr>
            <p:nvPr/>
          </p:nvSpPr>
          <p:spPr bwMode="auto">
            <a:xfrm>
              <a:off x="1177" y="1632"/>
              <a:ext cx="12" cy="5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6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1"/>
                </a:cxn>
                <a:cxn ang="0">
                  <a:pos x="10" y="44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7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2"/>
                </a:cxn>
              </a:cxnLst>
              <a:rect l="0" t="0" r="r" b="b"/>
              <a:pathLst>
                <a:path w="12" h="56">
                  <a:moveTo>
                    <a:pt x="4" y="2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6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1"/>
                  </a:lnTo>
                  <a:lnTo>
                    <a:pt x="10" y="44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7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7" name="Freeform 39"/>
            <p:cNvSpPr>
              <a:spLocks/>
            </p:cNvSpPr>
            <p:nvPr/>
          </p:nvSpPr>
          <p:spPr bwMode="auto">
            <a:xfrm>
              <a:off x="1177" y="1637"/>
              <a:ext cx="10" cy="4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8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3" y="46"/>
                </a:cxn>
                <a:cxn ang="0">
                  <a:pos x="10" y="46"/>
                </a:cxn>
                <a:cxn ang="0">
                  <a:pos x="10" y="43"/>
                </a:cxn>
                <a:cxn ang="0">
                  <a:pos x="9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6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8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3" y="46"/>
                  </a:lnTo>
                  <a:lnTo>
                    <a:pt x="10" y="46"/>
                  </a:lnTo>
                  <a:lnTo>
                    <a:pt x="10" y="43"/>
                  </a:lnTo>
                  <a:lnTo>
                    <a:pt x="9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8" name="Freeform 40"/>
            <p:cNvSpPr>
              <a:spLocks/>
            </p:cNvSpPr>
            <p:nvPr/>
          </p:nvSpPr>
          <p:spPr bwMode="auto">
            <a:xfrm>
              <a:off x="1179" y="1643"/>
              <a:ext cx="7" cy="3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1" y="33"/>
                </a:cxn>
                <a:cxn ang="0">
                  <a:pos x="5" y="33"/>
                </a:cxn>
                <a:cxn ang="0">
                  <a:pos x="5" y="31"/>
                </a:cxn>
                <a:cxn ang="0">
                  <a:pos x="5" y="29"/>
                </a:cxn>
                <a:cxn ang="0">
                  <a:pos x="4" y="26"/>
                </a:cxn>
                <a:cxn ang="0">
                  <a:pos x="4" y="20"/>
                </a:cxn>
                <a:cxn ang="0">
                  <a:pos x="4" y="15"/>
                </a:cxn>
                <a:cxn ang="0">
                  <a:pos x="4" y="9"/>
                </a:cxn>
                <a:cxn ang="0">
                  <a:pos x="4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3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9"/>
                  </a:lnTo>
                  <a:lnTo>
                    <a:pt x="4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9" name="Freeform 41"/>
            <p:cNvSpPr>
              <a:spLocks/>
            </p:cNvSpPr>
            <p:nvPr/>
          </p:nvSpPr>
          <p:spPr bwMode="auto">
            <a:xfrm>
              <a:off x="1274" y="1610"/>
              <a:ext cx="24" cy="90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19" y="8"/>
                </a:cxn>
                <a:cxn ang="0">
                  <a:pos x="17" y="17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0"/>
                </a:cxn>
                <a:cxn ang="0">
                  <a:pos x="5" y="90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69"/>
                </a:cxn>
                <a:cxn ang="0">
                  <a:pos x="0" y="56"/>
                </a:cxn>
                <a:cxn ang="0">
                  <a:pos x="0" y="41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0">
                  <a:moveTo>
                    <a:pt x="24" y="1"/>
                  </a:moveTo>
                  <a:lnTo>
                    <a:pt x="22" y="1"/>
                  </a:lnTo>
                  <a:lnTo>
                    <a:pt x="21" y="4"/>
                  </a:lnTo>
                  <a:lnTo>
                    <a:pt x="19" y="8"/>
                  </a:lnTo>
                  <a:lnTo>
                    <a:pt x="17" y="17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0"/>
                  </a:lnTo>
                  <a:lnTo>
                    <a:pt x="5" y="90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0" y="56"/>
                  </a:lnTo>
                  <a:lnTo>
                    <a:pt x="0" y="41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0" name="Freeform 42"/>
            <p:cNvSpPr>
              <a:spLocks/>
            </p:cNvSpPr>
            <p:nvPr/>
          </p:nvSpPr>
          <p:spPr bwMode="auto">
            <a:xfrm>
              <a:off x="1275" y="1617"/>
              <a:ext cx="19" cy="7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8" y="3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2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6"/>
                </a:cxn>
                <a:cxn ang="0">
                  <a:pos x="4" y="76"/>
                </a:cxn>
                <a:cxn ang="0">
                  <a:pos x="4" y="74"/>
                </a:cxn>
                <a:cxn ang="0">
                  <a:pos x="3" y="68"/>
                </a:cxn>
                <a:cxn ang="0">
                  <a:pos x="2" y="59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10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6">
                  <a:moveTo>
                    <a:pt x="19" y="0"/>
                  </a:moveTo>
                  <a:lnTo>
                    <a:pt x="19" y="0"/>
                  </a:lnTo>
                  <a:lnTo>
                    <a:pt x="18" y="3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2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3" y="68"/>
                  </a:lnTo>
                  <a:lnTo>
                    <a:pt x="2" y="59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10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1" name="Freeform 43"/>
            <p:cNvSpPr>
              <a:spLocks/>
            </p:cNvSpPr>
            <p:nvPr/>
          </p:nvSpPr>
          <p:spPr bwMode="auto">
            <a:xfrm>
              <a:off x="1277" y="1623"/>
              <a:ext cx="15" cy="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19"/>
                </a:cxn>
                <a:cxn ang="0">
                  <a:pos x="9" y="30"/>
                </a:cxn>
                <a:cxn ang="0">
                  <a:pos x="10" y="44"/>
                </a:cxn>
                <a:cxn ang="0">
                  <a:pos x="11" y="63"/>
                </a:cxn>
                <a:cxn ang="0">
                  <a:pos x="2" y="63"/>
                </a:cxn>
                <a:cxn ang="0">
                  <a:pos x="2" y="62"/>
                </a:cxn>
                <a:cxn ang="0">
                  <a:pos x="1" y="56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3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19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1" y="63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1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2" name="Freeform 44"/>
            <p:cNvSpPr>
              <a:spLocks/>
            </p:cNvSpPr>
            <p:nvPr/>
          </p:nvSpPr>
          <p:spPr bwMode="auto">
            <a:xfrm>
              <a:off x="1277" y="1629"/>
              <a:ext cx="12" cy="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5"/>
                </a:cxn>
                <a:cxn ang="0">
                  <a:pos x="9" y="9"/>
                </a:cxn>
                <a:cxn ang="0">
                  <a:pos x="9" y="15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0"/>
                </a:cxn>
                <a:cxn ang="0">
                  <a:pos x="2" y="50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1" y="38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0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5"/>
                  </a:lnTo>
                  <a:lnTo>
                    <a:pt x="9" y="9"/>
                  </a:lnTo>
                  <a:lnTo>
                    <a:pt x="9" y="15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3" name="Freeform 45"/>
            <p:cNvSpPr>
              <a:spLocks/>
            </p:cNvSpPr>
            <p:nvPr/>
          </p:nvSpPr>
          <p:spPr bwMode="auto">
            <a:xfrm>
              <a:off x="1278" y="1636"/>
              <a:ext cx="9" cy="3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6"/>
                </a:cxn>
                <a:cxn ang="0">
                  <a:pos x="7" y="36"/>
                </a:cxn>
                <a:cxn ang="0">
                  <a:pos x="2" y="36"/>
                </a:cxn>
                <a:cxn ang="0">
                  <a:pos x="1" y="36"/>
                </a:cxn>
                <a:cxn ang="0">
                  <a:pos x="1" y="33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6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6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4" name="Rectangle 46"/>
            <p:cNvSpPr>
              <a:spLocks noChangeArrowheads="1"/>
            </p:cNvSpPr>
            <p:nvPr/>
          </p:nvSpPr>
          <p:spPr bwMode="auto">
            <a:xfrm>
              <a:off x="1155" y="1627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5" name="Freeform 47"/>
            <p:cNvSpPr>
              <a:spLocks/>
            </p:cNvSpPr>
            <p:nvPr/>
          </p:nvSpPr>
          <p:spPr bwMode="auto">
            <a:xfrm>
              <a:off x="1197" y="1624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10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3"/>
                </a:cxn>
                <a:cxn ang="0">
                  <a:pos x="3" y="52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2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7"/>
                </a:cxn>
                <a:cxn ang="0">
                  <a:pos x="21" y="14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10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3"/>
                </a:cxn>
                <a:cxn ang="0">
                  <a:pos x="46" y="3"/>
                </a:cxn>
                <a:cxn ang="0">
                  <a:pos x="45" y="3"/>
                </a:cxn>
                <a:cxn ang="0">
                  <a:pos x="43" y="3"/>
                </a:cxn>
                <a:cxn ang="0">
                  <a:pos x="42" y="1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1"/>
                </a:cxn>
                <a:cxn ang="0">
                  <a:pos x="11" y="3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21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10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6" name="Freeform 48"/>
            <p:cNvSpPr>
              <a:spLocks/>
            </p:cNvSpPr>
            <p:nvPr/>
          </p:nvSpPr>
          <p:spPr bwMode="auto">
            <a:xfrm>
              <a:off x="1133" y="1665"/>
              <a:ext cx="37" cy="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1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4"/>
                </a:cxn>
                <a:cxn ang="0">
                  <a:pos x="28" y="4"/>
                </a:cxn>
                <a:cxn ang="0">
                  <a:pos x="25" y="2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6"/>
                </a:cxn>
              </a:cxnLst>
              <a:rect l="0" t="0" r="r" b="b"/>
              <a:pathLst>
                <a:path w="37" h="9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7" name="Freeform 49"/>
            <p:cNvSpPr>
              <a:spLocks/>
            </p:cNvSpPr>
            <p:nvPr/>
          </p:nvSpPr>
          <p:spPr bwMode="auto">
            <a:xfrm>
              <a:off x="1133" y="1641"/>
              <a:ext cx="37" cy="1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2"/>
                </a:cxn>
                <a:cxn ang="0">
                  <a:pos x="37" y="3"/>
                </a:cxn>
                <a:cxn ang="0">
                  <a:pos x="37" y="5"/>
                </a:cxn>
                <a:cxn ang="0">
                  <a:pos x="36" y="5"/>
                </a:cxn>
                <a:cxn ang="0">
                  <a:pos x="36" y="4"/>
                </a:cxn>
                <a:cxn ang="0">
                  <a:pos x="34" y="4"/>
                </a:cxn>
                <a:cxn ang="0">
                  <a:pos x="33" y="4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7" y="4"/>
                </a:cxn>
                <a:cxn ang="0">
                  <a:pos x="5" y="5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5"/>
                </a:cxn>
              </a:cxnLst>
              <a:rect l="0" t="0" r="r" b="b"/>
              <a:pathLst>
                <a:path w="37" h="10">
                  <a:moveTo>
                    <a:pt x="0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8" name="Freeform 50"/>
            <p:cNvSpPr>
              <a:spLocks/>
            </p:cNvSpPr>
            <p:nvPr/>
          </p:nvSpPr>
          <p:spPr bwMode="auto">
            <a:xfrm>
              <a:off x="1168" y="1629"/>
              <a:ext cx="61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9"/>
                </a:cxn>
                <a:cxn ang="0">
                  <a:pos x="19" y="112"/>
                </a:cxn>
                <a:cxn ang="0">
                  <a:pos x="18" y="98"/>
                </a:cxn>
                <a:cxn ang="0">
                  <a:pos x="61" y="104"/>
                </a:cxn>
                <a:cxn ang="0">
                  <a:pos x="61" y="98"/>
                </a:cxn>
                <a:cxn ang="0">
                  <a:pos x="30" y="95"/>
                </a:cxn>
                <a:cxn ang="0">
                  <a:pos x="29" y="82"/>
                </a:cxn>
                <a:cxn ang="0">
                  <a:pos x="9" y="82"/>
                </a:cxn>
                <a:cxn ang="0">
                  <a:pos x="8" y="81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8"/>
                </a:cxn>
                <a:cxn ang="0">
                  <a:pos x="2" y="47"/>
                </a:cxn>
                <a:cxn ang="0">
                  <a:pos x="1" y="34"/>
                </a:cxn>
                <a:cxn ang="0">
                  <a:pos x="2" y="19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2">
                  <a:moveTo>
                    <a:pt x="0" y="0"/>
                  </a:moveTo>
                  <a:lnTo>
                    <a:pt x="0" y="109"/>
                  </a:lnTo>
                  <a:lnTo>
                    <a:pt x="19" y="112"/>
                  </a:lnTo>
                  <a:lnTo>
                    <a:pt x="18" y="98"/>
                  </a:lnTo>
                  <a:lnTo>
                    <a:pt x="61" y="104"/>
                  </a:lnTo>
                  <a:lnTo>
                    <a:pt x="61" y="98"/>
                  </a:lnTo>
                  <a:lnTo>
                    <a:pt x="30" y="95"/>
                  </a:lnTo>
                  <a:lnTo>
                    <a:pt x="29" y="82"/>
                  </a:lnTo>
                  <a:lnTo>
                    <a:pt x="9" y="82"/>
                  </a:lnTo>
                  <a:lnTo>
                    <a:pt x="8" y="81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8"/>
                  </a:lnTo>
                  <a:lnTo>
                    <a:pt x="2" y="47"/>
                  </a:lnTo>
                  <a:lnTo>
                    <a:pt x="1" y="34"/>
                  </a:lnTo>
                  <a:lnTo>
                    <a:pt x="2" y="19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9" name="Freeform 51"/>
            <p:cNvSpPr>
              <a:spLocks/>
            </p:cNvSpPr>
            <p:nvPr/>
          </p:nvSpPr>
          <p:spPr bwMode="auto">
            <a:xfrm>
              <a:off x="1198" y="1603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1"/>
                </a:cxn>
                <a:cxn ang="0">
                  <a:pos x="19" y="10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10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3"/>
                </a:cxn>
                <a:cxn ang="0">
                  <a:pos x="25" y="4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9" y="10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1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3"/>
                  </a:lnTo>
                  <a:lnTo>
                    <a:pt x="25" y="4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0" name="Freeform 52"/>
            <p:cNvSpPr>
              <a:spLocks/>
            </p:cNvSpPr>
            <p:nvPr/>
          </p:nvSpPr>
          <p:spPr bwMode="auto">
            <a:xfrm>
              <a:off x="1153" y="1743"/>
              <a:ext cx="132" cy="45"/>
            </a:xfrm>
            <a:custGeom>
              <a:avLst/>
              <a:gdLst/>
              <a:ahLst/>
              <a:cxnLst>
                <a:cxn ang="0">
                  <a:pos x="55" y="44"/>
                </a:cxn>
                <a:cxn ang="0">
                  <a:pos x="56" y="44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7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2"/>
                </a:cxn>
                <a:cxn ang="0">
                  <a:pos x="80" y="30"/>
                </a:cxn>
                <a:cxn ang="0">
                  <a:pos x="82" y="28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30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5"/>
                </a:cxn>
                <a:cxn ang="0">
                  <a:pos x="76" y="37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4"/>
                </a:cxn>
                <a:cxn ang="0">
                  <a:pos x="57" y="45"/>
                </a:cxn>
                <a:cxn ang="0">
                  <a:pos x="55" y="44"/>
                </a:cxn>
              </a:cxnLst>
              <a:rect l="0" t="0" r="r" b="b"/>
              <a:pathLst>
                <a:path w="132" h="45">
                  <a:moveTo>
                    <a:pt x="55" y="44"/>
                  </a:moveTo>
                  <a:lnTo>
                    <a:pt x="56" y="44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7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2"/>
                  </a:lnTo>
                  <a:lnTo>
                    <a:pt x="80" y="30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4"/>
                  </a:lnTo>
                  <a:lnTo>
                    <a:pt x="57" y="45"/>
                  </a:lnTo>
                  <a:lnTo>
                    <a:pt x="5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1" name="Freeform 53"/>
            <p:cNvSpPr>
              <a:spLocks/>
            </p:cNvSpPr>
            <p:nvPr/>
          </p:nvSpPr>
          <p:spPr bwMode="auto">
            <a:xfrm>
              <a:off x="1125" y="1755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2" name="Freeform 54"/>
            <p:cNvSpPr>
              <a:spLocks/>
            </p:cNvSpPr>
            <p:nvPr/>
          </p:nvSpPr>
          <p:spPr bwMode="auto">
            <a:xfrm>
              <a:off x="1148" y="1750"/>
              <a:ext cx="13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5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lnTo>
                    <a:pt x="130" y="35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3" name="Freeform 55"/>
            <p:cNvSpPr>
              <a:spLocks/>
            </p:cNvSpPr>
            <p:nvPr/>
          </p:nvSpPr>
          <p:spPr bwMode="auto">
            <a:xfrm>
              <a:off x="1138" y="1752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8"/>
                </a:cxn>
                <a:cxn ang="0">
                  <a:pos x="133" y="38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8">
                  <a:moveTo>
                    <a:pt x="0" y="0"/>
                  </a:moveTo>
                  <a:lnTo>
                    <a:pt x="130" y="38"/>
                  </a:lnTo>
                  <a:lnTo>
                    <a:pt x="133" y="38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4" name="Freeform 56"/>
            <p:cNvSpPr>
              <a:spLocks/>
            </p:cNvSpPr>
            <p:nvPr/>
          </p:nvSpPr>
          <p:spPr bwMode="auto">
            <a:xfrm>
              <a:off x="1623" y="1435"/>
              <a:ext cx="326" cy="65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5" y="1"/>
                </a:cxn>
                <a:cxn ang="0">
                  <a:pos x="85" y="3"/>
                </a:cxn>
                <a:cxn ang="0">
                  <a:pos x="60" y="7"/>
                </a:cxn>
                <a:cxn ang="0">
                  <a:pos x="38" y="12"/>
                </a:cxn>
                <a:cxn ang="0">
                  <a:pos x="28" y="14"/>
                </a:cxn>
                <a:cxn ang="0">
                  <a:pos x="20" y="17"/>
                </a:cxn>
                <a:cxn ang="0">
                  <a:pos x="13" y="20"/>
                </a:cxn>
                <a:cxn ang="0">
                  <a:pos x="7" y="23"/>
                </a:cxn>
                <a:cxn ang="0">
                  <a:pos x="4" y="2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7" y="43"/>
                </a:cxn>
                <a:cxn ang="0">
                  <a:pos x="13" y="46"/>
                </a:cxn>
                <a:cxn ang="0">
                  <a:pos x="20" y="49"/>
                </a:cxn>
                <a:cxn ang="0">
                  <a:pos x="28" y="51"/>
                </a:cxn>
                <a:cxn ang="0">
                  <a:pos x="38" y="54"/>
                </a:cxn>
                <a:cxn ang="0">
                  <a:pos x="60" y="58"/>
                </a:cxn>
                <a:cxn ang="0">
                  <a:pos x="85" y="62"/>
                </a:cxn>
                <a:cxn ang="0">
                  <a:pos x="115" y="64"/>
                </a:cxn>
                <a:cxn ang="0">
                  <a:pos x="146" y="65"/>
                </a:cxn>
                <a:cxn ang="0">
                  <a:pos x="180" y="65"/>
                </a:cxn>
                <a:cxn ang="0">
                  <a:pos x="211" y="64"/>
                </a:cxn>
                <a:cxn ang="0">
                  <a:pos x="241" y="62"/>
                </a:cxn>
                <a:cxn ang="0">
                  <a:pos x="266" y="58"/>
                </a:cxn>
                <a:cxn ang="0">
                  <a:pos x="288" y="54"/>
                </a:cxn>
                <a:cxn ang="0">
                  <a:pos x="298" y="51"/>
                </a:cxn>
                <a:cxn ang="0">
                  <a:pos x="306" y="49"/>
                </a:cxn>
                <a:cxn ang="0">
                  <a:pos x="313" y="46"/>
                </a:cxn>
                <a:cxn ang="0">
                  <a:pos x="319" y="43"/>
                </a:cxn>
                <a:cxn ang="0">
                  <a:pos x="322" y="40"/>
                </a:cxn>
                <a:cxn ang="0">
                  <a:pos x="325" y="36"/>
                </a:cxn>
                <a:cxn ang="0">
                  <a:pos x="326" y="33"/>
                </a:cxn>
                <a:cxn ang="0">
                  <a:pos x="325" y="29"/>
                </a:cxn>
                <a:cxn ang="0">
                  <a:pos x="322" y="26"/>
                </a:cxn>
                <a:cxn ang="0">
                  <a:pos x="319" y="23"/>
                </a:cxn>
                <a:cxn ang="0">
                  <a:pos x="313" y="20"/>
                </a:cxn>
                <a:cxn ang="0">
                  <a:pos x="306" y="17"/>
                </a:cxn>
                <a:cxn ang="0">
                  <a:pos x="298" y="14"/>
                </a:cxn>
                <a:cxn ang="0">
                  <a:pos x="288" y="12"/>
                </a:cxn>
                <a:cxn ang="0">
                  <a:pos x="266" y="7"/>
                </a:cxn>
                <a:cxn ang="0">
                  <a:pos x="241" y="3"/>
                </a:cxn>
                <a:cxn ang="0">
                  <a:pos x="211" y="1"/>
                </a:cxn>
                <a:cxn ang="0">
                  <a:pos x="180" y="0"/>
                </a:cxn>
              </a:cxnLst>
              <a:rect l="0" t="0" r="r" b="b"/>
              <a:pathLst>
                <a:path w="326" h="65">
                  <a:moveTo>
                    <a:pt x="162" y="0"/>
                  </a:moveTo>
                  <a:lnTo>
                    <a:pt x="146" y="0"/>
                  </a:lnTo>
                  <a:lnTo>
                    <a:pt x="130" y="0"/>
                  </a:lnTo>
                  <a:lnTo>
                    <a:pt x="115" y="1"/>
                  </a:lnTo>
                  <a:lnTo>
                    <a:pt x="99" y="2"/>
                  </a:lnTo>
                  <a:lnTo>
                    <a:pt x="85" y="3"/>
                  </a:lnTo>
                  <a:lnTo>
                    <a:pt x="71" y="6"/>
                  </a:lnTo>
                  <a:lnTo>
                    <a:pt x="60" y="7"/>
                  </a:lnTo>
                  <a:lnTo>
                    <a:pt x="48" y="9"/>
                  </a:lnTo>
                  <a:lnTo>
                    <a:pt x="38" y="12"/>
                  </a:lnTo>
                  <a:lnTo>
                    <a:pt x="32" y="13"/>
                  </a:lnTo>
                  <a:lnTo>
                    <a:pt x="28" y="14"/>
                  </a:lnTo>
                  <a:lnTo>
                    <a:pt x="24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7" y="23"/>
                  </a:lnTo>
                  <a:lnTo>
                    <a:pt x="5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10" y="44"/>
                  </a:lnTo>
                  <a:lnTo>
                    <a:pt x="13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50"/>
                  </a:lnTo>
                  <a:lnTo>
                    <a:pt x="28" y="51"/>
                  </a:lnTo>
                  <a:lnTo>
                    <a:pt x="32" y="53"/>
                  </a:lnTo>
                  <a:lnTo>
                    <a:pt x="38" y="54"/>
                  </a:lnTo>
                  <a:lnTo>
                    <a:pt x="48" y="56"/>
                  </a:lnTo>
                  <a:lnTo>
                    <a:pt x="60" y="58"/>
                  </a:lnTo>
                  <a:lnTo>
                    <a:pt x="71" y="61"/>
                  </a:lnTo>
                  <a:lnTo>
                    <a:pt x="85" y="62"/>
                  </a:lnTo>
                  <a:lnTo>
                    <a:pt x="99" y="63"/>
                  </a:lnTo>
                  <a:lnTo>
                    <a:pt x="115" y="64"/>
                  </a:lnTo>
                  <a:lnTo>
                    <a:pt x="130" y="65"/>
                  </a:lnTo>
                  <a:lnTo>
                    <a:pt x="146" y="65"/>
                  </a:lnTo>
                  <a:lnTo>
                    <a:pt x="162" y="65"/>
                  </a:lnTo>
                  <a:lnTo>
                    <a:pt x="180" y="65"/>
                  </a:lnTo>
                  <a:lnTo>
                    <a:pt x="195" y="65"/>
                  </a:lnTo>
                  <a:lnTo>
                    <a:pt x="211" y="64"/>
                  </a:lnTo>
                  <a:lnTo>
                    <a:pt x="227" y="63"/>
                  </a:lnTo>
                  <a:lnTo>
                    <a:pt x="241" y="62"/>
                  </a:lnTo>
                  <a:lnTo>
                    <a:pt x="253" y="61"/>
                  </a:lnTo>
                  <a:lnTo>
                    <a:pt x="266" y="58"/>
                  </a:lnTo>
                  <a:lnTo>
                    <a:pt x="278" y="56"/>
                  </a:lnTo>
                  <a:lnTo>
                    <a:pt x="288" y="54"/>
                  </a:lnTo>
                  <a:lnTo>
                    <a:pt x="293" y="53"/>
                  </a:lnTo>
                  <a:lnTo>
                    <a:pt x="298" y="51"/>
                  </a:lnTo>
                  <a:lnTo>
                    <a:pt x="302" y="50"/>
                  </a:lnTo>
                  <a:lnTo>
                    <a:pt x="306" y="49"/>
                  </a:lnTo>
                  <a:lnTo>
                    <a:pt x="309" y="47"/>
                  </a:lnTo>
                  <a:lnTo>
                    <a:pt x="313" y="46"/>
                  </a:lnTo>
                  <a:lnTo>
                    <a:pt x="315" y="44"/>
                  </a:lnTo>
                  <a:lnTo>
                    <a:pt x="319" y="43"/>
                  </a:lnTo>
                  <a:lnTo>
                    <a:pt x="321" y="41"/>
                  </a:lnTo>
                  <a:lnTo>
                    <a:pt x="322" y="40"/>
                  </a:lnTo>
                  <a:lnTo>
                    <a:pt x="324" y="37"/>
                  </a:lnTo>
                  <a:lnTo>
                    <a:pt x="325" y="36"/>
                  </a:lnTo>
                  <a:lnTo>
                    <a:pt x="326" y="35"/>
                  </a:lnTo>
                  <a:lnTo>
                    <a:pt x="326" y="33"/>
                  </a:lnTo>
                  <a:lnTo>
                    <a:pt x="326" y="31"/>
                  </a:lnTo>
                  <a:lnTo>
                    <a:pt x="325" y="29"/>
                  </a:lnTo>
                  <a:lnTo>
                    <a:pt x="324" y="28"/>
                  </a:lnTo>
                  <a:lnTo>
                    <a:pt x="322" y="26"/>
                  </a:lnTo>
                  <a:lnTo>
                    <a:pt x="321" y="24"/>
                  </a:lnTo>
                  <a:lnTo>
                    <a:pt x="319" y="23"/>
                  </a:lnTo>
                  <a:lnTo>
                    <a:pt x="315" y="21"/>
                  </a:lnTo>
                  <a:lnTo>
                    <a:pt x="313" y="20"/>
                  </a:lnTo>
                  <a:lnTo>
                    <a:pt x="309" y="19"/>
                  </a:lnTo>
                  <a:lnTo>
                    <a:pt x="306" y="17"/>
                  </a:lnTo>
                  <a:lnTo>
                    <a:pt x="302" y="15"/>
                  </a:lnTo>
                  <a:lnTo>
                    <a:pt x="298" y="14"/>
                  </a:lnTo>
                  <a:lnTo>
                    <a:pt x="293" y="13"/>
                  </a:lnTo>
                  <a:lnTo>
                    <a:pt x="288" y="12"/>
                  </a:lnTo>
                  <a:lnTo>
                    <a:pt x="278" y="9"/>
                  </a:lnTo>
                  <a:lnTo>
                    <a:pt x="266" y="7"/>
                  </a:lnTo>
                  <a:lnTo>
                    <a:pt x="253" y="6"/>
                  </a:lnTo>
                  <a:lnTo>
                    <a:pt x="241" y="3"/>
                  </a:lnTo>
                  <a:lnTo>
                    <a:pt x="227" y="2"/>
                  </a:lnTo>
                  <a:lnTo>
                    <a:pt x="211" y="1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5" name="Freeform 57"/>
            <p:cNvSpPr>
              <a:spLocks/>
            </p:cNvSpPr>
            <p:nvPr/>
          </p:nvSpPr>
          <p:spPr bwMode="auto">
            <a:xfrm>
              <a:off x="1623" y="1435"/>
              <a:ext cx="326" cy="65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5" y="1"/>
                </a:cxn>
                <a:cxn ang="0">
                  <a:pos x="85" y="3"/>
                </a:cxn>
                <a:cxn ang="0">
                  <a:pos x="60" y="7"/>
                </a:cxn>
                <a:cxn ang="0">
                  <a:pos x="38" y="12"/>
                </a:cxn>
                <a:cxn ang="0">
                  <a:pos x="28" y="14"/>
                </a:cxn>
                <a:cxn ang="0">
                  <a:pos x="20" y="17"/>
                </a:cxn>
                <a:cxn ang="0">
                  <a:pos x="13" y="20"/>
                </a:cxn>
                <a:cxn ang="0">
                  <a:pos x="7" y="23"/>
                </a:cxn>
                <a:cxn ang="0">
                  <a:pos x="4" y="2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7" y="43"/>
                </a:cxn>
                <a:cxn ang="0">
                  <a:pos x="13" y="46"/>
                </a:cxn>
                <a:cxn ang="0">
                  <a:pos x="20" y="49"/>
                </a:cxn>
                <a:cxn ang="0">
                  <a:pos x="28" y="51"/>
                </a:cxn>
                <a:cxn ang="0">
                  <a:pos x="38" y="54"/>
                </a:cxn>
                <a:cxn ang="0">
                  <a:pos x="60" y="58"/>
                </a:cxn>
                <a:cxn ang="0">
                  <a:pos x="85" y="62"/>
                </a:cxn>
                <a:cxn ang="0">
                  <a:pos x="115" y="64"/>
                </a:cxn>
                <a:cxn ang="0">
                  <a:pos x="146" y="65"/>
                </a:cxn>
                <a:cxn ang="0">
                  <a:pos x="180" y="65"/>
                </a:cxn>
                <a:cxn ang="0">
                  <a:pos x="211" y="64"/>
                </a:cxn>
                <a:cxn ang="0">
                  <a:pos x="241" y="62"/>
                </a:cxn>
                <a:cxn ang="0">
                  <a:pos x="266" y="58"/>
                </a:cxn>
                <a:cxn ang="0">
                  <a:pos x="288" y="54"/>
                </a:cxn>
                <a:cxn ang="0">
                  <a:pos x="298" y="51"/>
                </a:cxn>
                <a:cxn ang="0">
                  <a:pos x="306" y="49"/>
                </a:cxn>
                <a:cxn ang="0">
                  <a:pos x="313" y="46"/>
                </a:cxn>
                <a:cxn ang="0">
                  <a:pos x="319" y="43"/>
                </a:cxn>
                <a:cxn ang="0">
                  <a:pos x="322" y="40"/>
                </a:cxn>
                <a:cxn ang="0">
                  <a:pos x="325" y="36"/>
                </a:cxn>
                <a:cxn ang="0">
                  <a:pos x="326" y="33"/>
                </a:cxn>
                <a:cxn ang="0">
                  <a:pos x="325" y="29"/>
                </a:cxn>
                <a:cxn ang="0">
                  <a:pos x="322" y="26"/>
                </a:cxn>
                <a:cxn ang="0">
                  <a:pos x="319" y="23"/>
                </a:cxn>
                <a:cxn ang="0">
                  <a:pos x="313" y="20"/>
                </a:cxn>
                <a:cxn ang="0">
                  <a:pos x="306" y="17"/>
                </a:cxn>
                <a:cxn ang="0">
                  <a:pos x="298" y="14"/>
                </a:cxn>
                <a:cxn ang="0">
                  <a:pos x="288" y="12"/>
                </a:cxn>
                <a:cxn ang="0">
                  <a:pos x="266" y="7"/>
                </a:cxn>
                <a:cxn ang="0">
                  <a:pos x="241" y="3"/>
                </a:cxn>
                <a:cxn ang="0">
                  <a:pos x="211" y="1"/>
                </a:cxn>
                <a:cxn ang="0">
                  <a:pos x="180" y="0"/>
                </a:cxn>
              </a:cxnLst>
              <a:rect l="0" t="0" r="r" b="b"/>
              <a:pathLst>
                <a:path w="326" h="65">
                  <a:moveTo>
                    <a:pt x="162" y="0"/>
                  </a:moveTo>
                  <a:lnTo>
                    <a:pt x="146" y="0"/>
                  </a:lnTo>
                  <a:lnTo>
                    <a:pt x="130" y="0"/>
                  </a:lnTo>
                  <a:lnTo>
                    <a:pt x="115" y="1"/>
                  </a:lnTo>
                  <a:lnTo>
                    <a:pt x="99" y="2"/>
                  </a:lnTo>
                  <a:lnTo>
                    <a:pt x="85" y="3"/>
                  </a:lnTo>
                  <a:lnTo>
                    <a:pt x="71" y="6"/>
                  </a:lnTo>
                  <a:lnTo>
                    <a:pt x="60" y="7"/>
                  </a:lnTo>
                  <a:lnTo>
                    <a:pt x="48" y="9"/>
                  </a:lnTo>
                  <a:lnTo>
                    <a:pt x="38" y="12"/>
                  </a:lnTo>
                  <a:lnTo>
                    <a:pt x="32" y="13"/>
                  </a:lnTo>
                  <a:lnTo>
                    <a:pt x="28" y="14"/>
                  </a:lnTo>
                  <a:lnTo>
                    <a:pt x="24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7" y="23"/>
                  </a:lnTo>
                  <a:lnTo>
                    <a:pt x="5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10" y="44"/>
                  </a:lnTo>
                  <a:lnTo>
                    <a:pt x="13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50"/>
                  </a:lnTo>
                  <a:lnTo>
                    <a:pt x="28" y="51"/>
                  </a:lnTo>
                  <a:lnTo>
                    <a:pt x="32" y="53"/>
                  </a:lnTo>
                  <a:lnTo>
                    <a:pt x="38" y="54"/>
                  </a:lnTo>
                  <a:lnTo>
                    <a:pt x="48" y="56"/>
                  </a:lnTo>
                  <a:lnTo>
                    <a:pt x="60" y="58"/>
                  </a:lnTo>
                  <a:lnTo>
                    <a:pt x="71" y="61"/>
                  </a:lnTo>
                  <a:lnTo>
                    <a:pt x="85" y="62"/>
                  </a:lnTo>
                  <a:lnTo>
                    <a:pt x="99" y="63"/>
                  </a:lnTo>
                  <a:lnTo>
                    <a:pt x="115" y="64"/>
                  </a:lnTo>
                  <a:lnTo>
                    <a:pt x="130" y="65"/>
                  </a:lnTo>
                  <a:lnTo>
                    <a:pt x="146" y="65"/>
                  </a:lnTo>
                  <a:lnTo>
                    <a:pt x="162" y="65"/>
                  </a:lnTo>
                  <a:lnTo>
                    <a:pt x="180" y="65"/>
                  </a:lnTo>
                  <a:lnTo>
                    <a:pt x="195" y="65"/>
                  </a:lnTo>
                  <a:lnTo>
                    <a:pt x="211" y="64"/>
                  </a:lnTo>
                  <a:lnTo>
                    <a:pt x="227" y="63"/>
                  </a:lnTo>
                  <a:lnTo>
                    <a:pt x="241" y="62"/>
                  </a:lnTo>
                  <a:lnTo>
                    <a:pt x="253" y="61"/>
                  </a:lnTo>
                  <a:lnTo>
                    <a:pt x="266" y="58"/>
                  </a:lnTo>
                  <a:lnTo>
                    <a:pt x="278" y="56"/>
                  </a:lnTo>
                  <a:lnTo>
                    <a:pt x="288" y="54"/>
                  </a:lnTo>
                  <a:lnTo>
                    <a:pt x="293" y="53"/>
                  </a:lnTo>
                  <a:lnTo>
                    <a:pt x="298" y="51"/>
                  </a:lnTo>
                  <a:lnTo>
                    <a:pt x="302" y="50"/>
                  </a:lnTo>
                  <a:lnTo>
                    <a:pt x="306" y="49"/>
                  </a:lnTo>
                  <a:lnTo>
                    <a:pt x="309" y="47"/>
                  </a:lnTo>
                  <a:lnTo>
                    <a:pt x="313" y="46"/>
                  </a:lnTo>
                  <a:lnTo>
                    <a:pt x="315" y="44"/>
                  </a:lnTo>
                  <a:lnTo>
                    <a:pt x="319" y="43"/>
                  </a:lnTo>
                  <a:lnTo>
                    <a:pt x="321" y="41"/>
                  </a:lnTo>
                  <a:lnTo>
                    <a:pt x="322" y="40"/>
                  </a:lnTo>
                  <a:lnTo>
                    <a:pt x="324" y="37"/>
                  </a:lnTo>
                  <a:lnTo>
                    <a:pt x="325" y="36"/>
                  </a:lnTo>
                  <a:lnTo>
                    <a:pt x="326" y="35"/>
                  </a:lnTo>
                  <a:lnTo>
                    <a:pt x="326" y="33"/>
                  </a:lnTo>
                  <a:lnTo>
                    <a:pt x="326" y="31"/>
                  </a:lnTo>
                  <a:lnTo>
                    <a:pt x="325" y="29"/>
                  </a:lnTo>
                  <a:lnTo>
                    <a:pt x="324" y="28"/>
                  </a:lnTo>
                  <a:lnTo>
                    <a:pt x="322" y="26"/>
                  </a:lnTo>
                  <a:lnTo>
                    <a:pt x="321" y="24"/>
                  </a:lnTo>
                  <a:lnTo>
                    <a:pt x="319" y="23"/>
                  </a:lnTo>
                  <a:lnTo>
                    <a:pt x="315" y="21"/>
                  </a:lnTo>
                  <a:lnTo>
                    <a:pt x="313" y="20"/>
                  </a:lnTo>
                  <a:lnTo>
                    <a:pt x="309" y="19"/>
                  </a:lnTo>
                  <a:lnTo>
                    <a:pt x="306" y="17"/>
                  </a:lnTo>
                  <a:lnTo>
                    <a:pt x="302" y="15"/>
                  </a:lnTo>
                  <a:lnTo>
                    <a:pt x="298" y="14"/>
                  </a:lnTo>
                  <a:lnTo>
                    <a:pt x="293" y="13"/>
                  </a:lnTo>
                  <a:lnTo>
                    <a:pt x="288" y="12"/>
                  </a:lnTo>
                  <a:lnTo>
                    <a:pt x="278" y="9"/>
                  </a:lnTo>
                  <a:lnTo>
                    <a:pt x="266" y="7"/>
                  </a:lnTo>
                  <a:lnTo>
                    <a:pt x="253" y="6"/>
                  </a:lnTo>
                  <a:lnTo>
                    <a:pt x="241" y="3"/>
                  </a:lnTo>
                  <a:lnTo>
                    <a:pt x="227" y="2"/>
                  </a:lnTo>
                  <a:lnTo>
                    <a:pt x="211" y="1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6" name="Line 58"/>
            <p:cNvSpPr>
              <a:spLocks noChangeShapeType="1"/>
            </p:cNvSpPr>
            <p:nvPr/>
          </p:nvSpPr>
          <p:spPr bwMode="auto">
            <a:xfrm>
              <a:off x="1623" y="1429"/>
              <a:ext cx="1" cy="4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7" name="Line 59"/>
            <p:cNvSpPr>
              <a:spLocks noChangeShapeType="1"/>
            </p:cNvSpPr>
            <p:nvPr/>
          </p:nvSpPr>
          <p:spPr bwMode="auto">
            <a:xfrm>
              <a:off x="1949" y="1429"/>
              <a:ext cx="1" cy="4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8" name="Rectangle 60"/>
            <p:cNvSpPr>
              <a:spLocks noChangeArrowheads="1"/>
            </p:cNvSpPr>
            <p:nvPr/>
          </p:nvSpPr>
          <p:spPr bwMode="auto">
            <a:xfrm>
              <a:off x="1623" y="1429"/>
              <a:ext cx="322" cy="4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9" name="Rectangle 61"/>
            <p:cNvSpPr>
              <a:spLocks noChangeArrowheads="1"/>
            </p:cNvSpPr>
            <p:nvPr/>
          </p:nvSpPr>
          <p:spPr bwMode="auto">
            <a:xfrm>
              <a:off x="1809" y="1446"/>
              <a:ext cx="2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14270" name="Freeform 62"/>
            <p:cNvSpPr>
              <a:spLocks/>
            </p:cNvSpPr>
            <p:nvPr/>
          </p:nvSpPr>
          <p:spPr bwMode="auto">
            <a:xfrm>
              <a:off x="1620" y="1381"/>
              <a:ext cx="325" cy="7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4" y="1"/>
                </a:cxn>
                <a:cxn ang="0">
                  <a:pos x="85" y="5"/>
                </a:cxn>
                <a:cxn ang="0">
                  <a:pos x="59" y="10"/>
                </a:cxn>
                <a:cxn ang="0">
                  <a:pos x="37" y="14"/>
                </a:cxn>
                <a:cxn ang="0">
                  <a:pos x="28" y="18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8" y="27"/>
                </a:cxn>
                <a:cxn ang="0">
                  <a:pos x="3" y="31"/>
                </a:cxn>
                <a:cxn ang="0">
                  <a:pos x="1" y="35"/>
                </a:cxn>
                <a:cxn ang="0">
                  <a:pos x="0" y="39"/>
                </a:cxn>
                <a:cxn ang="0">
                  <a:pos x="1" y="42"/>
                </a:cxn>
                <a:cxn ang="0">
                  <a:pos x="3" y="47"/>
                </a:cxn>
                <a:cxn ang="0">
                  <a:pos x="8" y="50"/>
                </a:cxn>
                <a:cxn ang="0">
                  <a:pos x="13" y="54"/>
                </a:cxn>
                <a:cxn ang="0">
                  <a:pos x="20" y="57"/>
                </a:cxn>
                <a:cxn ang="0">
                  <a:pos x="28" y="61"/>
                </a:cxn>
                <a:cxn ang="0">
                  <a:pos x="37" y="63"/>
                </a:cxn>
                <a:cxn ang="0">
                  <a:pos x="59" y="69"/>
                </a:cxn>
                <a:cxn ang="0">
                  <a:pos x="85" y="73"/>
                </a:cxn>
                <a:cxn ang="0">
                  <a:pos x="114" y="76"/>
                </a:cxn>
                <a:cxn ang="0">
                  <a:pos x="146" y="77"/>
                </a:cxn>
                <a:cxn ang="0">
                  <a:pos x="179" y="77"/>
                </a:cxn>
                <a:cxn ang="0">
                  <a:pos x="211" y="76"/>
                </a:cxn>
                <a:cxn ang="0">
                  <a:pos x="240" y="73"/>
                </a:cxn>
                <a:cxn ang="0">
                  <a:pos x="267" y="69"/>
                </a:cxn>
                <a:cxn ang="0">
                  <a:pos x="289" y="63"/>
                </a:cxn>
                <a:cxn ang="0">
                  <a:pos x="298" y="61"/>
                </a:cxn>
                <a:cxn ang="0">
                  <a:pos x="307" y="57"/>
                </a:cxn>
                <a:cxn ang="0">
                  <a:pos x="312" y="54"/>
                </a:cxn>
                <a:cxn ang="0">
                  <a:pos x="318" y="50"/>
                </a:cxn>
                <a:cxn ang="0">
                  <a:pos x="323" y="47"/>
                </a:cxn>
                <a:cxn ang="0">
                  <a:pos x="325" y="42"/>
                </a:cxn>
                <a:cxn ang="0">
                  <a:pos x="325" y="39"/>
                </a:cxn>
                <a:cxn ang="0">
                  <a:pos x="325" y="35"/>
                </a:cxn>
                <a:cxn ang="0">
                  <a:pos x="323" y="31"/>
                </a:cxn>
                <a:cxn ang="0">
                  <a:pos x="318" y="27"/>
                </a:cxn>
                <a:cxn ang="0">
                  <a:pos x="312" y="24"/>
                </a:cxn>
                <a:cxn ang="0">
                  <a:pos x="307" y="20"/>
                </a:cxn>
                <a:cxn ang="0">
                  <a:pos x="298" y="18"/>
                </a:cxn>
                <a:cxn ang="0">
                  <a:pos x="289" y="14"/>
                </a:cxn>
                <a:cxn ang="0">
                  <a:pos x="267" y="10"/>
                </a:cxn>
                <a:cxn ang="0">
                  <a:pos x="240" y="5"/>
                </a:cxn>
                <a:cxn ang="0">
                  <a:pos x="211" y="1"/>
                </a:cxn>
                <a:cxn ang="0">
                  <a:pos x="179" y="0"/>
                </a:cxn>
              </a:cxnLst>
              <a:rect l="0" t="0" r="r" b="b"/>
              <a:pathLst>
                <a:path w="325" h="77">
                  <a:moveTo>
                    <a:pt x="163" y="0"/>
                  </a:moveTo>
                  <a:lnTo>
                    <a:pt x="147" y="0"/>
                  </a:lnTo>
                  <a:lnTo>
                    <a:pt x="130" y="1"/>
                  </a:lnTo>
                  <a:lnTo>
                    <a:pt x="114" y="1"/>
                  </a:lnTo>
                  <a:lnTo>
                    <a:pt x="99" y="4"/>
                  </a:lnTo>
                  <a:lnTo>
                    <a:pt x="85" y="5"/>
                  </a:lnTo>
                  <a:lnTo>
                    <a:pt x="72" y="7"/>
                  </a:lnTo>
                  <a:lnTo>
                    <a:pt x="59" y="10"/>
                  </a:lnTo>
                  <a:lnTo>
                    <a:pt x="48" y="12"/>
                  </a:lnTo>
                  <a:lnTo>
                    <a:pt x="37" y="14"/>
                  </a:lnTo>
                  <a:lnTo>
                    <a:pt x="32" y="15"/>
                  </a:lnTo>
                  <a:lnTo>
                    <a:pt x="28" y="18"/>
                  </a:lnTo>
                  <a:lnTo>
                    <a:pt x="23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3" y="24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6" y="48"/>
                  </a:lnTo>
                  <a:lnTo>
                    <a:pt x="8" y="50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6" y="55"/>
                  </a:lnTo>
                  <a:lnTo>
                    <a:pt x="20" y="57"/>
                  </a:lnTo>
                  <a:lnTo>
                    <a:pt x="23" y="59"/>
                  </a:lnTo>
                  <a:lnTo>
                    <a:pt x="28" y="61"/>
                  </a:lnTo>
                  <a:lnTo>
                    <a:pt x="32" y="62"/>
                  </a:lnTo>
                  <a:lnTo>
                    <a:pt x="37" y="63"/>
                  </a:lnTo>
                  <a:lnTo>
                    <a:pt x="48" y="67"/>
                  </a:lnTo>
                  <a:lnTo>
                    <a:pt x="59" y="69"/>
                  </a:lnTo>
                  <a:lnTo>
                    <a:pt x="72" y="71"/>
                  </a:lnTo>
                  <a:lnTo>
                    <a:pt x="85" y="73"/>
                  </a:lnTo>
                  <a:lnTo>
                    <a:pt x="99" y="75"/>
                  </a:lnTo>
                  <a:lnTo>
                    <a:pt x="114" y="76"/>
                  </a:lnTo>
                  <a:lnTo>
                    <a:pt x="130" y="77"/>
                  </a:lnTo>
                  <a:lnTo>
                    <a:pt x="146" y="77"/>
                  </a:lnTo>
                  <a:lnTo>
                    <a:pt x="163" y="77"/>
                  </a:lnTo>
                  <a:lnTo>
                    <a:pt x="179" y="77"/>
                  </a:lnTo>
                  <a:lnTo>
                    <a:pt x="196" y="77"/>
                  </a:lnTo>
                  <a:lnTo>
                    <a:pt x="211" y="76"/>
                  </a:lnTo>
                  <a:lnTo>
                    <a:pt x="226" y="75"/>
                  </a:lnTo>
                  <a:lnTo>
                    <a:pt x="240" y="73"/>
                  </a:lnTo>
                  <a:lnTo>
                    <a:pt x="254" y="71"/>
                  </a:lnTo>
                  <a:lnTo>
                    <a:pt x="267" y="69"/>
                  </a:lnTo>
                  <a:lnTo>
                    <a:pt x="279" y="67"/>
                  </a:lnTo>
                  <a:lnTo>
                    <a:pt x="289" y="63"/>
                  </a:lnTo>
                  <a:lnTo>
                    <a:pt x="294" y="62"/>
                  </a:lnTo>
                  <a:lnTo>
                    <a:pt x="298" y="61"/>
                  </a:lnTo>
                  <a:lnTo>
                    <a:pt x="302" y="59"/>
                  </a:lnTo>
                  <a:lnTo>
                    <a:pt x="307" y="57"/>
                  </a:lnTo>
                  <a:lnTo>
                    <a:pt x="310" y="55"/>
                  </a:lnTo>
                  <a:lnTo>
                    <a:pt x="312" y="54"/>
                  </a:lnTo>
                  <a:lnTo>
                    <a:pt x="316" y="52"/>
                  </a:lnTo>
                  <a:lnTo>
                    <a:pt x="318" y="50"/>
                  </a:lnTo>
                  <a:lnTo>
                    <a:pt x="321" y="48"/>
                  </a:lnTo>
                  <a:lnTo>
                    <a:pt x="323" y="47"/>
                  </a:lnTo>
                  <a:lnTo>
                    <a:pt x="324" y="45"/>
                  </a:lnTo>
                  <a:lnTo>
                    <a:pt x="325" y="42"/>
                  </a:lnTo>
                  <a:lnTo>
                    <a:pt x="325" y="41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5" y="35"/>
                  </a:lnTo>
                  <a:lnTo>
                    <a:pt x="324" y="33"/>
                  </a:lnTo>
                  <a:lnTo>
                    <a:pt x="323" y="31"/>
                  </a:lnTo>
                  <a:lnTo>
                    <a:pt x="321" y="29"/>
                  </a:lnTo>
                  <a:lnTo>
                    <a:pt x="318" y="27"/>
                  </a:lnTo>
                  <a:lnTo>
                    <a:pt x="316" y="26"/>
                  </a:lnTo>
                  <a:lnTo>
                    <a:pt x="312" y="24"/>
                  </a:lnTo>
                  <a:lnTo>
                    <a:pt x="310" y="22"/>
                  </a:lnTo>
                  <a:lnTo>
                    <a:pt x="307" y="20"/>
                  </a:lnTo>
                  <a:lnTo>
                    <a:pt x="302" y="19"/>
                  </a:lnTo>
                  <a:lnTo>
                    <a:pt x="298" y="18"/>
                  </a:lnTo>
                  <a:lnTo>
                    <a:pt x="294" y="15"/>
                  </a:lnTo>
                  <a:lnTo>
                    <a:pt x="289" y="14"/>
                  </a:lnTo>
                  <a:lnTo>
                    <a:pt x="279" y="12"/>
                  </a:lnTo>
                  <a:lnTo>
                    <a:pt x="267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6" y="4"/>
                  </a:lnTo>
                  <a:lnTo>
                    <a:pt x="211" y="1"/>
                  </a:lnTo>
                  <a:lnTo>
                    <a:pt x="196" y="1"/>
                  </a:lnTo>
                  <a:lnTo>
                    <a:pt x="179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1" name="Freeform 63"/>
            <p:cNvSpPr>
              <a:spLocks/>
            </p:cNvSpPr>
            <p:nvPr/>
          </p:nvSpPr>
          <p:spPr bwMode="auto">
            <a:xfrm>
              <a:off x="1620" y="1381"/>
              <a:ext cx="325" cy="7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4" y="1"/>
                </a:cxn>
                <a:cxn ang="0">
                  <a:pos x="85" y="5"/>
                </a:cxn>
                <a:cxn ang="0">
                  <a:pos x="59" y="10"/>
                </a:cxn>
                <a:cxn ang="0">
                  <a:pos x="37" y="14"/>
                </a:cxn>
                <a:cxn ang="0">
                  <a:pos x="28" y="18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8" y="27"/>
                </a:cxn>
                <a:cxn ang="0">
                  <a:pos x="3" y="31"/>
                </a:cxn>
                <a:cxn ang="0">
                  <a:pos x="1" y="35"/>
                </a:cxn>
                <a:cxn ang="0">
                  <a:pos x="0" y="39"/>
                </a:cxn>
                <a:cxn ang="0">
                  <a:pos x="1" y="42"/>
                </a:cxn>
                <a:cxn ang="0">
                  <a:pos x="3" y="47"/>
                </a:cxn>
                <a:cxn ang="0">
                  <a:pos x="8" y="50"/>
                </a:cxn>
                <a:cxn ang="0">
                  <a:pos x="13" y="54"/>
                </a:cxn>
                <a:cxn ang="0">
                  <a:pos x="20" y="57"/>
                </a:cxn>
                <a:cxn ang="0">
                  <a:pos x="28" y="61"/>
                </a:cxn>
                <a:cxn ang="0">
                  <a:pos x="37" y="63"/>
                </a:cxn>
                <a:cxn ang="0">
                  <a:pos x="59" y="69"/>
                </a:cxn>
                <a:cxn ang="0">
                  <a:pos x="85" y="73"/>
                </a:cxn>
                <a:cxn ang="0">
                  <a:pos x="114" y="76"/>
                </a:cxn>
                <a:cxn ang="0">
                  <a:pos x="146" y="77"/>
                </a:cxn>
                <a:cxn ang="0">
                  <a:pos x="179" y="77"/>
                </a:cxn>
                <a:cxn ang="0">
                  <a:pos x="211" y="76"/>
                </a:cxn>
                <a:cxn ang="0">
                  <a:pos x="240" y="73"/>
                </a:cxn>
                <a:cxn ang="0">
                  <a:pos x="267" y="69"/>
                </a:cxn>
                <a:cxn ang="0">
                  <a:pos x="289" y="63"/>
                </a:cxn>
                <a:cxn ang="0">
                  <a:pos x="298" y="61"/>
                </a:cxn>
                <a:cxn ang="0">
                  <a:pos x="307" y="57"/>
                </a:cxn>
                <a:cxn ang="0">
                  <a:pos x="312" y="54"/>
                </a:cxn>
                <a:cxn ang="0">
                  <a:pos x="318" y="50"/>
                </a:cxn>
                <a:cxn ang="0">
                  <a:pos x="323" y="47"/>
                </a:cxn>
                <a:cxn ang="0">
                  <a:pos x="325" y="42"/>
                </a:cxn>
                <a:cxn ang="0">
                  <a:pos x="325" y="39"/>
                </a:cxn>
                <a:cxn ang="0">
                  <a:pos x="325" y="35"/>
                </a:cxn>
                <a:cxn ang="0">
                  <a:pos x="323" y="31"/>
                </a:cxn>
                <a:cxn ang="0">
                  <a:pos x="318" y="27"/>
                </a:cxn>
                <a:cxn ang="0">
                  <a:pos x="312" y="24"/>
                </a:cxn>
                <a:cxn ang="0">
                  <a:pos x="307" y="20"/>
                </a:cxn>
                <a:cxn ang="0">
                  <a:pos x="298" y="18"/>
                </a:cxn>
                <a:cxn ang="0">
                  <a:pos x="289" y="14"/>
                </a:cxn>
                <a:cxn ang="0">
                  <a:pos x="267" y="10"/>
                </a:cxn>
                <a:cxn ang="0">
                  <a:pos x="240" y="5"/>
                </a:cxn>
                <a:cxn ang="0">
                  <a:pos x="211" y="1"/>
                </a:cxn>
                <a:cxn ang="0">
                  <a:pos x="179" y="0"/>
                </a:cxn>
              </a:cxnLst>
              <a:rect l="0" t="0" r="r" b="b"/>
              <a:pathLst>
                <a:path w="325" h="77">
                  <a:moveTo>
                    <a:pt x="163" y="0"/>
                  </a:moveTo>
                  <a:lnTo>
                    <a:pt x="147" y="0"/>
                  </a:lnTo>
                  <a:lnTo>
                    <a:pt x="130" y="1"/>
                  </a:lnTo>
                  <a:lnTo>
                    <a:pt x="114" y="1"/>
                  </a:lnTo>
                  <a:lnTo>
                    <a:pt x="99" y="4"/>
                  </a:lnTo>
                  <a:lnTo>
                    <a:pt x="85" y="5"/>
                  </a:lnTo>
                  <a:lnTo>
                    <a:pt x="72" y="7"/>
                  </a:lnTo>
                  <a:lnTo>
                    <a:pt x="59" y="10"/>
                  </a:lnTo>
                  <a:lnTo>
                    <a:pt x="48" y="12"/>
                  </a:lnTo>
                  <a:lnTo>
                    <a:pt x="37" y="14"/>
                  </a:lnTo>
                  <a:lnTo>
                    <a:pt x="32" y="15"/>
                  </a:lnTo>
                  <a:lnTo>
                    <a:pt x="28" y="18"/>
                  </a:lnTo>
                  <a:lnTo>
                    <a:pt x="23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3" y="24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6" y="48"/>
                  </a:lnTo>
                  <a:lnTo>
                    <a:pt x="8" y="50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6" y="55"/>
                  </a:lnTo>
                  <a:lnTo>
                    <a:pt x="20" y="57"/>
                  </a:lnTo>
                  <a:lnTo>
                    <a:pt x="23" y="59"/>
                  </a:lnTo>
                  <a:lnTo>
                    <a:pt x="28" y="61"/>
                  </a:lnTo>
                  <a:lnTo>
                    <a:pt x="32" y="62"/>
                  </a:lnTo>
                  <a:lnTo>
                    <a:pt x="37" y="63"/>
                  </a:lnTo>
                  <a:lnTo>
                    <a:pt x="48" y="67"/>
                  </a:lnTo>
                  <a:lnTo>
                    <a:pt x="59" y="69"/>
                  </a:lnTo>
                  <a:lnTo>
                    <a:pt x="72" y="71"/>
                  </a:lnTo>
                  <a:lnTo>
                    <a:pt x="85" y="73"/>
                  </a:lnTo>
                  <a:lnTo>
                    <a:pt x="99" y="75"/>
                  </a:lnTo>
                  <a:lnTo>
                    <a:pt x="114" y="76"/>
                  </a:lnTo>
                  <a:lnTo>
                    <a:pt x="130" y="77"/>
                  </a:lnTo>
                  <a:lnTo>
                    <a:pt x="146" y="77"/>
                  </a:lnTo>
                  <a:lnTo>
                    <a:pt x="163" y="77"/>
                  </a:lnTo>
                  <a:lnTo>
                    <a:pt x="179" y="77"/>
                  </a:lnTo>
                  <a:lnTo>
                    <a:pt x="196" y="77"/>
                  </a:lnTo>
                  <a:lnTo>
                    <a:pt x="211" y="76"/>
                  </a:lnTo>
                  <a:lnTo>
                    <a:pt x="226" y="75"/>
                  </a:lnTo>
                  <a:lnTo>
                    <a:pt x="240" y="73"/>
                  </a:lnTo>
                  <a:lnTo>
                    <a:pt x="254" y="71"/>
                  </a:lnTo>
                  <a:lnTo>
                    <a:pt x="267" y="69"/>
                  </a:lnTo>
                  <a:lnTo>
                    <a:pt x="279" y="67"/>
                  </a:lnTo>
                  <a:lnTo>
                    <a:pt x="289" y="63"/>
                  </a:lnTo>
                  <a:lnTo>
                    <a:pt x="294" y="62"/>
                  </a:lnTo>
                  <a:lnTo>
                    <a:pt x="298" y="61"/>
                  </a:lnTo>
                  <a:lnTo>
                    <a:pt x="302" y="59"/>
                  </a:lnTo>
                  <a:lnTo>
                    <a:pt x="307" y="57"/>
                  </a:lnTo>
                  <a:lnTo>
                    <a:pt x="310" y="55"/>
                  </a:lnTo>
                  <a:lnTo>
                    <a:pt x="312" y="54"/>
                  </a:lnTo>
                  <a:lnTo>
                    <a:pt x="316" y="52"/>
                  </a:lnTo>
                  <a:lnTo>
                    <a:pt x="318" y="50"/>
                  </a:lnTo>
                  <a:lnTo>
                    <a:pt x="321" y="48"/>
                  </a:lnTo>
                  <a:lnTo>
                    <a:pt x="323" y="47"/>
                  </a:lnTo>
                  <a:lnTo>
                    <a:pt x="324" y="45"/>
                  </a:lnTo>
                  <a:lnTo>
                    <a:pt x="325" y="42"/>
                  </a:lnTo>
                  <a:lnTo>
                    <a:pt x="325" y="41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5" y="35"/>
                  </a:lnTo>
                  <a:lnTo>
                    <a:pt x="324" y="33"/>
                  </a:lnTo>
                  <a:lnTo>
                    <a:pt x="323" y="31"/>
                  </a:lnTo>
                  <a:lnTo>
                    <a:pt x="321" y="29"/>
                  </a:lnTo>
                  <a:lnTo>
                    <a:pt x="318" y="27"/>
                  </a:lnTo>
                  <a:lnTo>
                    <a:pt x="316" y="26"/>
                  </a:lnTo>
                  <a:lnTo>
                    <a:pt x="312" y="24"/>
                  </a:lnTo>
                  <a:lnTo>
                    <a:pt x="310" y="22"/>
                  </a:lnTo>
                  <a:lnTo>
                    <a:pt x="307" y="20"/>
                  </a:lnTo>
                  <a:lnTo>
                    <a:pt x="302" y="19"/>
                  </a:lnTo>
                  <a:lnTo>
                    <a:pt x="298" y="18"/>
                  </a:lnTo>
                  <a:lnTo>
                    <a:pt x="294" y="15"/>
                  </a:lnTo>
                  <a:lnTo>
                    <a:pt x="289" y="14"/>
                  </a:lnTo>
                  <a:lnTo>
                    <a:pt x="279" y="12"/>
                  </a:lnTo>
                  <a:lnTo>
                    <a:pt x="267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6" y="4"/>
                  </a:lnTo>
                  <a:lnTo>
                    <a:pt x="211" y="1"/>
                  </a:lnTo>
                  <a:lnTo>
                    <a:pt x="196" y="1"/>
                  </a:lnTo>
                  <a:lnTo>
                    <a:pt x="179" y="0"/>
                  </a:lnTo>
                  <a:lnTo>
                    <a:pt x="163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2" name="Line 64"/>
            <p:cNvSpPr>
              <a:spLocks noChangeShapeType="1"/>
            </p:cNvSpPr>
            <p:nvPr/>
          </p:nvSpPr>
          <p:spPr bwMode="auto">
            <a:xfrm>
              <a:off x="1698" y="1399"/>
              <a:ext cx="58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3" name="Line 65"/>
            <p:cNvSpPr>
              <a:spLocks noChangeShapeType="1"/>
            </p:cNvSpPr>
            <p:nvPr/>
          </p:nvSpPr>
          <p:spPr bwMode="auto">
            <a:xfrm>
              <a:off x="1809" y="1443"/>
              <a:ext cx="5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4" name="Line 66"/>
            <p:cNvSpPr>
              <a:spLocks noChangeShapeType="1"/>
            </p:cNvSpPr>
            <p:nvPr/>
          </p:nvSpPr>
          <p:spPr bwMode="auto">
            <a:xfrm>
              <a:off x="1752" y="1399"/>
              <a:ext cx="59" cy="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5" name="Line 67"/>
            <p:cNvSpPr>
              <a:spLocks noChangeShapeType="1"/>
            </p:cNvSpPr>
            <p:nvPr/>
          </p:nvSpPr>
          <p:spPr bwMode="auto">
            <a:xfrm>
              <a:off x="1698" y="1442"/>
              <a:ext cx="58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6" name="Line 68"/>
            <p:cNvSpPr>
              <a:spLocks noChangeShapeType="1"/>
            </p:cNvSpPr>
            <p:nvPr/>
          </p:nvSpPr>
          <p:spPr bwMode="auto">
            <a:xfrm>
              <a:off x="1809" y="1398"/>
              <a:ext cx="5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7" name="Line 69"/>
            <p:cNvSpPr>
              <a:spLocks noChangeShapeType="1"/>
            </p:cNvSpPr>
            <p:nvPr/>
          </p:nvSpPr>
          <p:spPr bwMode="auto">
            <a:xfrm flipV="1">
              <a:off x="1752" y="1398"/>
              <a:ext cx="59" cy="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8" name="Freeform 70"/>
            <p:cNvSpPr>
              <a:spLocks/>
            </p:cNvSpPr>
            <p:nvPr/>
          </p:nvSpPr>
          <p:spPr bwMode="auto">
            <a:xfrm>
              <a:off x="2332" y="1541"/>
              <a:ext cx="403" cy="77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2" y="1"/>
                </a:cxn>
                <a:cxn ang="0">
                  <a:pos x="106" y="5"/>
                </a:cxn>
                <a:cxn ang="0">
                  <a:pos x="81" y="7"/>
                </a:cxn>
                <a:cxn ang="0">
                  <a:pos x="66" y="10"/>
                </a:cxn>
                <a:cxn ang="0">
                  <a:pos x="52" y="13"/>
                </a:cxn>
                <a:cxn ang="0">
                  <a:pos x="40" y="15"/>
                </a:cxn>
                <a:cxn ang="0">
                  <a:pos x="29" y="19"/>
                </a:cxn>
                <a:cxn ang="0">
                  <a:pos x="19" y="22"/>
                </a:cxn>
                <a:cxn ang="0">
                  <a:pos x="12" y="26"/>
                </a:cxn>
                <a:cxn ang="0">
                  <a:pos x="7" y="29"/>
                </a:cxn>
                <a:cxn ang="0">
                  <a:pos x="2" y="33"/>
                </a:cxn>
                <a:cxn ang="0">
                  <a:pos x="0" y="36"/>
                </a:cxn>
                <a:cxn ang="0">
                  <a:pos x="0" y="41"/>
                </a:cxn>
                <a:cxn ang="0">
                  <a:pos x="2" y="45"/>
                </a:cxn>
                <a:cxn ang="0">
                  <a:pos x="7" y="48"/>
                </a:cxn>
                <a:cxn ang="0">
                  <a:pos x="12" y="52"/>
                </a:cxn>
                <a:cxn ang="0">
                  <a:pos x="19" y="55"/>
                </a:cxn>
                <a:cxn ang="0">
                  <a:pos x="29" y="59"/>
                </a:cxn>
                <a:cxn ang="0">
                  <a:pos x="40" y="62"/>
                </a:cxn>
                <a:cxn ang="0">
                  <a:pos x="52" y="65"/>
                </a:cxn>
                <a:cxn ang="0">
                  <a:pos x="66" y="68"/>
                </a:cxn>
                <a:cxn ang="0">
                  <a:pos x="81" y="70"/>
                </a:cxn>
                <a:cxn ang="0">
                  <a:pos x="106" y="73"/>
                </a:cxn>
                <a:cxn ang="0">
                  <a:pos x="142" y="76"/>
                </a:cxn>
                <a:cxn ang="0">
                  <a:pos x="181" y="77"/>
                </a:cxn>
                <a:cxn ang="0">
                  <a:pos x="223" y="77"/>
                </a:cxn>
                <a:cxn ang="0">
                  <a:pos x="261" y="76"/>
                </a:cxn>
                <a:cxn ang="0">
                  <a:pos x="297" y="73"/>
                </a:cxn>
                <a:cxn ang="0">
                  <a:pos x="322" y="70"/>
                </a:cxn>
                <a:cxn ang="0">
                  <a:pos x="337" y="68"/>
                </a:cxn>
                <a:cxn ang="0">
                  <a:pos x="351" y="65"/>
                </a:cxn>
                <a:cxn ang="0">
                  <a:pos x="363" y="62"/>
                </a:cxn>
                <a:cxn ang="0">
                  <a:pos x="374" y="59"/>
                </a:cxn>
                <a:cxn ang="0">
                  <a:pos x="384" y="55"/>
                </a:cxn>
                <a:cxn ang="0">
                  <a:pos x="391" y="52"/>
                </a:cxn>
                <a:cxn ang="0">
                  <a:pos x="396" y="48"/>
                </a:cxn>
                <a:cxn ang="0">
                  <a:pos x="401" y="45"/>
                </a:cxn>
                <a:cxn ang="0">
                  <a:pos x="402" y="41"/>
                </a:cxn>
                <a:cxn ang="0">
                  <a:pos x="402" y="36"/>
                </a:cxn>
                <a:cxn ang="0">
                  <a:pos x="401" y="33"/>
                </a:cxn>
                <a:cxn ang="0">
                  <a:pos x="396" y="29"/>
                </a:cxn>
                <a:cxn ang="0">
                  <a:pos x="391" y="26"/>
                </a:cxn>
                <a:cxn ang="0">
                  <a:pos x="384" y="22"/>
                </a:cxn>
                <a:cxn ang="0">
                  <a:pos x="374" y="19"/>
                </a:cxn>
                <a:cxn ang="0">
                  <a:pos x="363" y="15"/>
                </a:cxn>
                <a:cxn ang="0">
                  <a:pos x="351" y="13"/>
                </a:cxn>
                <a:cxn ang="0">
                  <a:pos x="337" y="10"/>
                </a:cxn>
                <a:cxn ang="0">
                  <a:pos x="322" y="7"/>
                </a:cxn>
                <a:cxn ang="0">
                  <a:pos x="297" y="5"/>
                </a:cxn>
                <a:cxn ang="0">
                  <a:pos x="261" y="1"/>
                </a:cxn>
                <a:cxn ang="0">
                  <a:pos x="223" y="0"/>
                </a:cxn>
              </a:cxnLst>
              <a:rect l="0" t="0" r="r" b="b"/>
              <a:pathLst>
                <a:path w="403" h="77">
                  <a:moveTo>
                    <a:pt x="202" y="0"/>
                  </a:moveTo>
                  <a:lnTo>
                    <a:pt x="181" y="0"/>
                  </a:lnTo>
                  <a:lnTo>
                    <a:pt x="161" y="0"/>
                  </a:lnTo>
                  <a:lnTo>
                    <a:pt x="142" y="1"/>
                  </a:lnTo>
                  <a:lnTo>
                    <a:pt x="123" y="3"/>
                  </a:lnTo>
                  <a:lnTo>
                    <a:pt x="106" y="5"/>
                  </a:lnTo>
                  <a:lnTo>
                    <a:pt x="88" y="6"/>
                  </a:lnTo>
                  <a:lnTo>
                    <a:pt x="81" y="7"/>
                  </a:lnTo>
                  <a:lnTo>
                    <a:pt x="73" y="8"/>
                  </a:lnTo>
                  <a:lnTo>
                    <a:pt x="66" y="10"/>
                  </a:lnTo>
                  <a:lnTo>
                    <a:pt x="59" y="11"/>
                  </a:lnTo>
                  <a:lnTo>
                    <a:pt x="52" y="13"/>
                  </a:lnTo>
                  <a:lnTo>
                    <a:pt x="46" y="14"/>
                  </a:lnTo>
                  <a:lnTo>
                    <a:pt x="40" y="15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7" y="48"/>
                  </a:lnTo>
                  <a:lnTo>
                    <a:pt x="9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4" y="58"/>
                  </a:lnTo>
                  <a:lnTo>
                    <a:pt x="29" y="59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6" y="63"/>
                  </a:lnTo>
                  <a:lnTo>
                    <a:pt x="52" y="65"/>
                  </a:lnTo>
                  <a:lnTo>
                    <a:pt x="59" y="67"/>
                  </a:lnTo>
                  <a:lnTo>
                    <a:pt x="66" y="68"/>
                  </a:lnTo>
                  <a:lnTo>
                    <a:pt x="73" y="69"/>
                  </a:lnTo>
                  <a:lnTo>
                    <a:pt x="81" y="70"/>
                  </a:lnTo>
                  <a:lnTo>
                    <a:pt x="88" y="72"/>
                  </a:lnTo>
                  <a:lnTo>
                    <a:pt x="106" y="73"/>
                  </a:lnTo>
                  <a:lnTo>
                    <a:pt x="123" y="75"/>
                  </a:lnTo>
                  <a:lnTo>
                    <a:pt x="142" y="76"/>
                  </a:lnTo>
                  <a:lnTo>
                    <a:pt x="161" y="77"/>
                  </a:lnTo>
                  <a:lnTo>
                    <a:pt x="181" y="77"/>
                  </a:lnTo>
                  <a:lnTo>
                    <a:pt x="202" y="77"/>
                  </a:lnTo>
                  <a:lnTo>
                    <a:pt x="223" y="77"/>
                  </a:lnTo>
                  <a:lnTo>
                    <a:pt x="242" y="77"/>
                  </a:lnTo>
                  <a:lnTo>
                    <a:pt x="261" y="76"/>
                  </a:lnTo>
                  <a:lnTo>
                    <a:pt x="280" y="75"/>
                  </a:lnTo>
                  <a:lnTo>
                    <a:pt x="297" y="73"/>
                  </a:lnTo>
                  <a:lnTo>
                    <a:pt x="315" y="72"/>
                  </a:lnTo>
                  <a:lnTo>
                    <a:pt x="322" y="70"/>
                  </a:lnTo>
                  <a:lnTo>
                    <a:pt x="330" y="69"/>
                  </a:lnTo>
                  <a:lnTo>
                    <a:pt x="337" y="68"/>
                  </a:lnTo>
                  <a:lnTo>
                    <a:pt x="344" y="67"/>
                  </a:lnTo>
                  <a:lnTo>
                    <a:pt x="351" y="65"/>
                  </a:lnTo>
                  <a:lnTo>
                    <a:pt x="357" y="63"/>
                  </a:lnTo>
                  <a:lnTo>
                    <a:pt x="363" y="62"/>
                  </a:lnTo>
                  <a:lnTo>
                    <a:pt x="368" y="61"/>
                  </a:lnTo>
                  <a:lnTo>
                    <a:pt x="374" y="59"/>
                  </a:lnTo>
                  <a:lnTo>
                    <a:pt x="379" y="58"/>
                  </a:lnTo>
                  <a:lnTo>
                    <a:pt x="384" y="55"/>
                  </a:lnTo>
                  <a:lnTo>
                    <a:pt x="387" y="54"/>
                  </a:lnTo>
                  <a:lnTo>
                    <a:pt x="391" y="52"/>
                  </a:lnTo>
                  <a:lnTo>
                    <a:pt x="394" y="51"/>
                  </a:lnTo>
                  <a:lnTo>
                    <a:pt x="396" y="48"/>
                  </a:lnTo>
                  <a:lnTo>
                    <a:pt x="399" y="47"/>
                  </a:lnTo>
                  <a:lnTo>
                    <a:pt x="401" y="45"/>
                  </a:lnTo>
                  <a:lnTo>
                    <a:pt x="402" y="42"/>
                  </a:lnTo>
                  <a:lnTo>
                    <a:pt x="402" y="41"/>
                  </a:lnTo>
                  <a:lnTo>
                    <a:pt x="403" y="39"/>
                  </a:lnTo>
                  <a:lnTo>
                    <a:pt x="402" y="36"/>
                  </a:lnTo>
                  <a:lnTo>
                    <a:pt x="402" y="35"/>
                  </a:lnTo>
                  <a:lnTo>
                    <a:pt x="401" y="33"/>
                  </a:lnTo>
                  <a:lnTo>
                    <a:pt x="399" y="31"/>
                  </a:lnTo>
                  <a:lnTo>
                    <a:pt x="396" y="29"/>
                  </a:lnTo>
                  <a:lnTo>
                    <a:pt x="394" y="27"/>
                  </a:lnTo>
                  <a:lnTo>
                    <a:pt x="391" y="26"/>
                  </a:lnTo>
                  <a:lnTo>
                    <a:pt x="387" y="24"/>
                  </a:lnTo>
                  <a:lnTo>
                    <a:pt x="384" y="22"/>
                  </a:lnTo>
                  <a:lnTo>
                    <a:pt x="379" y="20"/>
                  </a:lnTo>
                  <a:lnTo>
                    <a:pt x="374" y="19"/>
                  </a:lnTo>
                  <a:lnTo>
                    <a:pt x="368" y="17"/>
                  </a:lnTo>
                  <a:lnTo>
                    <a:pt x="363" y="15"/>
                  </a:lnTo>
                  <a:lnTo>
                    <a:pt x="357" y="14"/>
                  </a:lnTo>
                  <a:lnTo>
                    <a:pt x="351" y="13"/>
                  </a:lnTo>
                  <a:lnTo>
                    <a:pt x="344" y="11"/>
                  </a:lnTo>
                  <a:lnTo>
                    <a:pt x="337" y="10"/>
                  </a:lnTo>
                  <a:lnTo>
                    <a:pt x="330" y="8"/>
                  </a:lnTo>
                  <a:lnTo>
                    <a:pt x="322" y="7"/>
                  </a:lnTo>
                  <a:lnTo>
                    <a:pt x="315" y="6"/>
                  </a:lnTo>
                  <a:lnTo>
                    <a:pt x="297" y="5"/>
                  </a:lnTo>
                  <a:lnTo>
                    <a:pt x="280" y="3"/>
                  </a:lnTo>
                  <a:lnTo>
                    <a:pt x="261" y="1"/>
                  </a:lnTo>
                  <a:lnTo>
                    <a:pt x="242" y="0"/>
                  </a:lnTo>
                  <a:lnTo>
                    <a:pt x="22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9" name="Freeform 71"/>
            <p:cNvSpPr>
              <a:spLocks/>
            </p:cNvSpPr>
            <p:nvPr/>
          </p:nvSpPr>
          <p:spPr bwMode="auto">
            <a:xfrm>
              <a:off x="2332" y="1541"/>
              <a:ext cx="403" cy="77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2" y="1"/>
                </a:cxn>
                <a:cxn ang="0">
                  <a:pos x="106" y="5"/>
                </a:cxn>
                <a:cxn ang="0">
                  <a:pos x="81" y="7"/>
                </a:cxn>
                <a:cxn ang="0">
                  <a:pos x="66" y="10"/>
                </a:cxn>
                <a:cxn ang="0">
                  <a:pos x="52" y="13"/>
                </a:cxn>
                <a:cxn ang="0">
                  <a:pos x="40" y="15"/>
                </a:cxn>
                <a:cxn ang="0">
                  <a:pos x="29" y="19"/>
                </a:cxn>
                <a:cxn ang="0">
                  <a:pos x="19" y="22"/>
                </a:cxn>
                <a:cxn ang="0">
                  <a:pos x="12" y="26"/>
                </a:cxn>
                <a:cxn ang="0">
                  <a:pos x="7" y="29"/>
                </a:cxn>
                <a:cxn ang="0">
                  <a:pos x="2" y="33"/>
                </a:cxn>
                <a:cxn ang="0">
                  <a:pos x="0" y="36"/>
                </a:cxn>
                <a:cxn ang="0">
                  <a:pos x="0" y="41"/>
                </a:cxn>
                <a:cxn ang="0">
                  <a:pos x="2" y="45"/>
                </a:cxn>
                <a:cxn ang="0">
                  <a:pos x="7" y="48"/>
                </a:cxn>
                <a:cxn ang="0">
                  <a:pos x="12" y="52"/>
                </a:cxn>
                <a:cxn ang="0">
                  <a:pos x="19" y="55"/>
                </a:cxn>
                <a:cxn ang="0">
                  <a:pos x="29" y="59"/>
                </a:cxn>
                <a:cxn ang="0">
                  <a:pos x="40" y="62"/>
                </a:cxn>
                <a:cxn ang="0">
                  <a:pos x="52" y="65"/>
                </a:cxn>
                <a:cxn ang="0">
                  <a:pos x="66" y="68"/>
                </a:cxn>
                <a:cxn ang="0">
                  <a:pos x="81" y="70"/>
                </a:cxn>
                <a:cxn ang="0">
                  <a:pos x="106" y="73"/>
                </a:cxn>
                <a:cxn ang="0">
                  <a:pos x="142" y="76"/>
                </a:cxn>
                <a:cxn ang="0">
                  <a:pos x="181" y="77"/>
                </a:cxn>
                <a:cxn ang="0">
                  <a:pos x="223" y="77"/>
                </a:cxn>
                <a:cxn ang="0">
                  <a:pos x="261" y="76"/>
                </a:cxn>
                <a:cxn ang="0">
                  <a:pos x="297" y="73"/>
                </a:cxn>
                <a:cxn ang="0">
                  <a:pos x="322" y="70"/>
                </a:cxn>
                <a:cxn ang="0">
                  <a:pos x="337" y="68"/>
                </a:cxn>
                <a:cxn ang="0">
                  <a:pos x="351" y="65"/>
                </a:cxn>
                <a:cxn ang="0">
                  <a:pos x="363" y="62"/>
                </a:cxn>
                <a:cxn ang="0">
                  <a:pos x="374" y="59"/>
                </a:cxn>
                <a:cxn ang="0">
                  <a:pos x="384" y="55"/>
                </a:cxn>
                <a:cxn ang="0">
                  <a:pos x="391" y="52"/>
                </a:cxn>
                <a:cxn ang="0">
                  <a:pos x="396" y="48"/>
                </a:cxn>
                <a:cxn ang="0">
                  <a:pos x="401" y="45"/>
                </a:cxn>
                <a:cxn ang="0">
                  <a:pos x="402" y="41"/>
                </a:cxn>
                <a:cxn ang="0">
                  <a:pos x="402" y="36"/>
                </a:cxn>
                <a:cxn ang="0">
                  <a:pos x="401" y="33"/>
                </a:cxn>
                <a:cxn ang="0">
                  <a:pos x="396" y="29"/>
                </a:cxn>
                <a:cxn ang="0">
                  <a:pos x="391" y="26"/>
                </a:cxn>
                <a:cxn ang="0">
                  <a:pos x="384" y="22"/>
                </a:cxn>
                <a:cxn ang="0">
                  <a:pos x="374" y="19"/>
                </a:cxn>
                <a:cxn ang="0">
                  <a:pos x="363" y="15"/>
                </a:cxn>
                <a:cxn ang="0">
                  <a:pos x="351" y="13"/>
                </a:cxn>
                <a:cxn ang="0">
                  <a:pos x="337" y="10"/>
                </a:cxn>
                <a:cxn ang="0">
                  <a:pos x="322" y="7"/>
                </a:cxn>
                <a:cxn ang="0">
                  <a:pos x="297" y="5"/>
                </a:cxn>
                <a:cxn ang="0">
                  <a:pos x="261" y="1"/>
                </a:cxn>
                <a:cxn ang="0">
                  <a:pos x="223" y="0"/>
                </a:cxn>
              </a:cxnLst>
              <a:rect l="0" t="0" r="r" b="b"/>
              <a:pathLst>
                <a:path w="403" h="77">
                  <a:moveTo>
                    <a:pt x="202" y="0"/>
                  </a:moveTo>
                  <a:lnTo>
                    <a:pt x="181" y="0"/>
                  </a:lnTo>
                  <a:lnTo>
                    <a:pt x="161" y="0"/>
                  </a:lnTo>
                  <a:lnTo>
                    <a:pt x="142" y="1"/>
                  </a:lnTo>
                  <a:lnTo>
                    <a:pt x="123" y="3"/>
                  </a:lnTo>
                  <a:lnTo>
                    <a:pt x="106" y="5"/>
                  </a:lnTo>
                  <a:lnTo>
                    <a:pt x="88" y="6"/>
                  </a:lnTo>
                  <a:lnTo>
                    <a:pt x="81" y="7"/>
                  </a:lnTo>
                  <a:lnTo>
                    <a:pt x="73" y="8"/>
                  </a:lnTo>
                  <a:lnTo>
                    <a:pt x="66" y="10"/>
                  </a:lnTo>
                  <a:lnTo>
                    <a:pt x="59" y="11"/>
                  </a:lnTo>
                  <a:lnTo>
                    <a:pt x="52" y="13"/>
                  </a:lnTo>
                  <a:lnTo>
                    <a:pt x="46" y="14"/>
                  </a:lnTo>
                  <a:lnTo>
                    <a:pt x="40" y="15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7" y="48"/>
                  </a:lnTo>
                  <a:lnTo>
                    <a:pt x="9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4" y="58"/>
                  </a:lnTo>
                  <a:lnTo>
                    <a:pt x="29" y="59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6" y="63"/>
                  </a:lnTo>
                  <a:lnTo>
                    <a:pt x="52" y="65"/>
                  </a:lnTo>
                  <a:lnTo>
                    <a:pt x="59" y="67"/>
                  </a:lnTo>
                  <a:lnTo>
                    <a:pt x="66" y="68"/>
                  </a:lnTo>
                  <a:lnTo>
                    <a:pt x="73" y="69"/>
                  </a:lnTo>
                  <a:lnTo>
                    <a:pt x="81" y="70"/>
                  </a:lnTo>
                  <a:lnTo>
                    <a:pt x="88" y="72"/>
                  </a:lnTo>
                  <a:lnTo>
                    <a:pt x="106" y="73"/>
                  </a:lnTo>
                  <a:lnTo>
                    <a:pt x="123" y="75"/>
                  </a:lnTo>
                  <a:lnTo>
                    <a:pt x="142" y="76"/>
                  </a:lnTo>
                  <a:lnTo>
                    <a:pt x="161" y="77"/>
                  </a:lnTo>
                  <a:lnTo>
                    <a:pt x="181" y="77"/>
                  </a:lnTo>
                  <a:lnTo>
                    <a:pt x="202" y="77"/>
                  </a:lnTo>
                  <a:lnTo>
                    <a:pt x="223" y="77"/>
                  </a:lnTo>
                  <a:lnTo>
                    <a:pt x="242" y="77"/>
                  </a:lnTo>
                  <a:lnTo>
                    <a:pt x="261" y="76"/>
                  </a:lnTo>
                  <a:lnTo>
                    <a:pt x="280" y="75"/>
                  </a:lnTo>
                  <a:lnTo>
                    <a:pt x="297" y="73"/>
                  </a:lnTo>
                  <a:lnTo>
                    <a:pt x="315" y="72"/>
                  </a:lnTo>
                  <a:lnTo>
                    <a:pt x="322" y="70"/>
                  </a:lnTo>
                  <a:lnTo>
                    <a:pt x="330" y="69"/>
                  </a:lnTo>
                  <a:lnTo>
                    <a:pt x="337" y="68"/>
                  </a:lnTo>
                  <a:lnTo>
                    <a:pt x="344" y="67"/>
                  </a:lnTo>
                  <a:lnTo>
                    <a:pt x="351" y="65"/>
                  </a:lnTo>
                  <a:lnTo>
                    <a:pt x="357" y="63"/>
                  </a:lnTo>
                  <a:lnTo>
                    <a:pt x="363" y="62"/>
                  </a:lnTo>
                  <a:lnTo>
                    <a:pt x="368" y="61"/>
                  </a:lnTo>
                  <a:lnTo>
                    <a:pt x="374" y="59"/>
                  </a:lnTo>
                  <a:lnTo>
                    <a:pt x="379" y="58"/>
                  </a:lnTo>
                  <a:lnTo>
                    <a:pt x="384" y="55"/>
                  </a:lnTo>
                  <a:lnTo>
                    <a:pt x="387" y="54"/>
                  </a:lnTo>
                  <a:lnTo>
                    <a:pt x="391" y="52"/>
                  </a:lnTo>
                  <a:lnTo>
                    <a:pt x="394" y="51"/>
                  </a:lnTo>
                  <a:lnTo>
                    <a:pt x="396" y="48"/>
                  </a:lnTo>
                  <a:lnTo>
                    <a:pt x="399" y="47"/>
                  </a:lnTo>
                  <a:lnTo>
                    <a:pt x="401" y="45"/>
                  </a:lnTo>
                  <a:lnTo>
                    <a:pt x="402" y="42"/>
                  </a:lnTo>
                  <a:lnTo>
                    <a:pt x="402" y="41"/>
                  </a:lnTo>
                  <a:lnTo>
                    <a:pt x="403" y="39"/>
                  </a:lnTo>
                  <a:lnTo>
                    <a:pt x="402" y="36"/>
                  </a:lnTo>
                  <a:lnTo>
                    <a:pt x="402" y="35"/>
                  </a:lnTo>
                  <a:lnTo>
                    <a:pt x="401" y="33"/>
                  </a:lnTo>
                  <a:lnTo>
                    <a:pt x="399" y="31"/>
                  </a:lnTo>
                  <a:lnTo>
                    <a:pt x="396" y="29"/>
                  </a:lnTo>
                  <a:lnTo>
                    <a:pt x="394" y="27"/>
                  </a:lnTo>
                  <a:lnTo>
                    <a:pt x="391" y="26"/>
                  </a:lnTo>
                  <a:lnTo>
                    <a:pt x="387" y="24"/>
                  </a:lnTo>
                  <a:lnTo>
                    <a:pt x="384" y="22"/>
                  </a:lnTo>
                  <a:lnTo>
                    <a:pt x="379" y="20"/>
                  </a:lnTo>
                  <a:lnTo>
                    <a:pt x="374" y="19"/>
                  </a:lnTo>
                  <a:lnTo>
                    <a:pt x="368" y="17"/>
                  </a:lnTo>
                  <a:lnTo>
                    <a:pt x="363" y="15"/>
                  </a:lnTo>
                  <a:lnTo>
                    <a:pt x="357" y="14"/>
                  </a:lnTo>
                  <a:lnTo>
                    <a:pt x="351" y="13"/>
                  </a:lnTo>
                  <a:lnTo>
                    <a:pt x="344" y="11"/>
                  </a:lnTo>
                  <a:lnTo>
                    <a:pt x="337" y="10"/>
                  </a:lnTo>
                  <a:lnTo>
                    <a:pt x="330" y="8"/>
                  </a:lnTo>
                  <a:lnTo>
                    <a:pt x="322" y="7"/>
                  </a:lnTo>
                  <a:lnTo>
                    <a:pt x="315" y="6"/>
                  </a:lnTo>
                  <a:lnTo>
                    <a:pt x="297" y="5"/>
                  </a:lnTo>
                  <a:lnTo>
                    <a:pt x="280" y="3"/>
                  </a:lnTo>
                  <a:lnTo>
                    <a:pt x="261" y="1"/>
                  </a:lnTo>
                  <a:lnTo>
                    <a:pt x="242" y="0"/>
                  </a:lnTo>
                  <a:lnTo>
                    <a:pt x="223" y="0"/>
                  </a:lnTo>
                  <a:lnTo>
                    <a:pt x="20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0" name="Line 72"/>
            <p:cNvSpPr>
              <a:spLocks noChangeShapeType="1"/>
            </p:cNvSpPr>
            <p:nvPr/>
          </p:nvSpPr>
          <p:spPr bwMode="auto">
            <a:xfrm>
              <a:off x="2332" y="1534"/>
              <a:ext cx="1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1" name="Line 73"/>
            <p:cNvSpPr>
              <a:spLocks noChangeShapeType="1"/>
            </p:cNvSpPr>
            <p:nvPr/>
          </p:nvSpPr>
          <p:spPr bwMode="auto">
            <a:xfrm>
              <a:off x="2735" y="1534"/>
              <a:ext cx="1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2" name="Rectangle 74"/>
            <p:cNvSpPr>
              <a:spLocks noChangeArrowheads="1"/>
            </p:cNvSpPr>
            <p:nvPr/>
          </p:nvSpPr>
          <p:spPr bwMode="auto">
            <a:xfrm>
              <a:off x="2332" y="1534"/>
              <a:ext cx="400" cy="48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3" name="Rectangle 75"/>
            <p:cNvSpPr>
              <a:spLocks noChangeArrowheads="1"/>
            </p:cNvSpPr>
            <p:nvPr/>
          </p:nvSpPr>
          <p:spPr bwMode="auto">
            <a:xfrm>
              <a:off x="2556" y="1552"/>
              <a:ext cx="2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14284" name="Freeform 76"/>
            <p:cNvSpPr>
              <a:spLocks/>
            </p:cNvSpPr>
            <p:nvPr/>
          </p:nvSpPr>
          <p:spPr bwMode="auto">
            <a:xfrm>
              <a:off x="2328" y="1478"/>
              <a:ext cx="404" cy="91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3" y="3"/>
                </a:cxn>
                <a:cxn ang="0">
                  <a:pos x="106" y="6"/>
                </a:cxn>
                <a:cxn ang="0">
                  <a:pos x="82" y="10"/>
                </a:cxn>
                <a:cxn ang="0">
                  <a:pos x="67" y="12"/>
                </a:cxn>
                <a:cxn ang="0">
                  <a:pos x="53" y="15"/>
                </a:cxn>
                <a:cxn ang="0">
                  <a:pos x="41" y="19"/>
                </a:cxn>
                <a:cxn ang="0">
                  <a:pos x="29" y="22"/>
                </a:cxn>
                <a:cxn ang="0">
                  <a:pos x="20" y="26"/>
                </a:cxn>
                <a:cxn ang="0">
                  <a:pos x="13" y="29"/>
                </a:cxn>
                <a:cxn ang="0">
                  <a:pos x="7" y="34"/>
                </a:cxn>
                <a:cxn ang="0">
                  <a:pos x="2" y="39"/>
                </a:cxn>
                <a:cxn ang="0">
                  <a:pos x="0" y="43"/>
                </a:cxn>
                <a:cxn ang="0">
                  <a:pos x="0" y="48"/>
                </a:cxn>
                <a:cxn ang="0">
                  <a:pos x="2" y="53"/>
                </a:cxn>
                <a:cxn ang="0">
                  <a:pos x="7" y="57"/>
                </a:cxn>
                <a:cxn ang="0">
                  <a:pos x="13" y="61"/>
                </a:cxn>
                <a:cxn ang="0">
                  <a:pos x="20" y="66"/>
                </a:cxn>
                <a:cxn ang="0">
                  <a:pos x="29" y="69"/>
                </a:cxn>
                <a:cxn ang="0">
                  <a:pos x="41" y="73"/>
                </a:cxn>
                <a:cxn ang="0">
                  <a:pos x="53" y="76"/>
                </a:cxn>
                <a:cxn ang="0">
                  <a:pos x="67" y="80"/>
                </a:cxn>
                <a:cxn ang="0">
                  <a:pos x="82" y="82"/>
                </a:cxn>
                <a:cxn ang="0">
                  <a:pos x="106" y="85"/>
                </a:cxn>
                <a:cxn ang="0">
                  <a:pos x="143" y="89"/>
                </a:cxn>
                <a:cxn ang="0">
                  <a:pos x="181" y="91"/>
                </a:cxn>
                <a:cxn ang="0">
                  <a:pos x="223" y="91"/>
                </a:cxn>
                <a:cxn ang="0">
                  <a:pos x="262" y="89"/>
                </a:cxn>
                <a:cxn ang="0">
                  <a:pos x="298" y="85"/>
                </a:cxn>
                <a:cxn ang="0">
                  <a:pos x="322" y="82"/>
                </a:cxn>
                <a:cxn ang="0">
                  <a:pos x="337" y="80"/>
                </a:cxn>
                <a:cxn ang="0">
                  <a:pos x="351" y="76"/>
                </a:cxn>
                <a:cxn ang="0">
                  <a:pos x="363" y="73"/>
                </a:cxn>
                <a:cxn ang="0">
                  <a:pos x="375" y="69"/>
                </a:cxn>
                <a:cxn ang="0">
                  <a:pos x="384" y="66"/>
                </a:cxn>
                <a:cxn ang="0">
                  <a:pos x="391" y="61"/>
                </a:cxn>
                <a:cxn ang="0">
                  <a:pos x="397" y="57"/>
                </a:cxn>
                <a:cxn ang="0">
                  <a:pos x="402" y="53"/>
                </a:cxn>
                <a:cxn ang="0">
                  <a:pos x="404" y="48"/>
                </a:cxn>
                <a:cxn ang="0">
                  <a:pos x="404" y="43"/>
                </a:cxn>
                <a:cxn ang="0">
                  <a:pos x="402" y="39"/>
                </a:cxn>
                <a:cxn ang="0">
                  <a:pos x="397" y="34"/>
                </a:cxn>
                <a:cxn ang="0">
                  <a:pos x="391" y="29"/>
                </a:cxn>
                <a:cxn ang="0">
                  <a:pos x="384" y="26"/>
                </a:cxn>
                <a:cxn ang="0">
                  <a:pos x="375" y="22"/>
                </a:cxn>
                <a:cxn ang="0">
                  <a:pos x="363" y="19"/>
                </a:cxn>
                <a:cxn ang="0">
                  <a:pos x="351" y="15"/>
                </a:cxn>
                <a:cxn ang="0">
                  <a:pos x="337" y="12"/>
                </a:cxn>
                <a:cxn ang="0">
                  <a:pos x="322" y="10"/>
                </a:cxn>
                <a:cxn ang="0">
                  <a:pos x="298" y="6"/>
                </a:cxn>
                <a:cxn ang="0">
                  <a:pos x="262" y="3"/>
                </a:cxn>
                <a:cxn ang="0">
                  <a:pos x="223" y="0"/>
                </a:cxn>
              </a:cxnLst>
              <a:rect l="0" t="0" r="r" b="b"/>
              <a:pathLst>
                <a:path w="404" h="91">
                  <a:moveTo>
                    <a:pt x="202" y="0"/>
                  </a:moveTo>
                  <a:lnTo>
                    <a:pt x="181" y="0"/>
                  </a:lnTo>
                  <a:lnTo>
                    <a:pt x="161" y="1"/>
                  </a:lnTo>
                  <a:lnTo>
                    <a:pt x="143" y="3"/>
                  </a:lnTo>
                  <a:lnTo>
                    <a:pt x="124" y="4"/>
                  </a:lnTo>
                  <a:lnTo>
                    <a:pt x="106" y="6"/>
                  </a:lnTo>
                  <a:lnTo>
                    <a:pt x="89" y="8"/>
                  </a:lnTo>
                  <a:lnTo>
                    <a:pt x="82" y="10"/>
                  </a:lnTo>
                  <a:lnTo>
                    <a:pt x="74" y="11"/>
                  </a:lnTo>
                  <a:lnTo>
                    <a:pt x="67" y="12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7" y="17"/>
                  </a:lnTo>
                  <a:lnTo>
                    <a:pt x="41" y="19"/>
                  </a:lnTo>
                  <a:lnTo>
                    <a:pt x="35" y="20"/>
                  </a:lnTo>
                  <a:lnTo>
                    <a:pt x="29" y="22"/>
                  </a:lnTo>
                  <a:lnTo>
                    <a:pt x="25" y="24"/>
                  </a:lnTo>
                  <a:lnTo>
                    <a:pt x="20" y="26"/>
                  </a:lnTo>
                  <a:lnTo>
                    <a:pt x="16" y="28"/>
                  </a:lnTo>
                  <a:lnTo>
                    <a:pt x="13" y="29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6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2" y="53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3" y="61"/>
                  </a:lnTo>
                  <a:lnTo>
                    <a:pt x="16" y="63"/>
                  </a:lnTo>
                  <a:lnTo>
                    <a:pt x="20" y="66"/>
                  </a:lnTo>
                  <a:lnTo>
                    <a:pt x="25" y="67"/>
                  </a:lnTo>
                  <a:lnTo>
                    <a:pt x="29" y="69"/>
                  </a:lnTo>
                  <a:lnTo>
                    <a:pt x="35" y="71"/>
                  </a:lnTo>
                  <a:lnTo>
                    <a:pt x="41" y="73"/>
                  </a:lnTo>
                  <a:lnTo>
                    <a:pt x="47" y="75"/>
                  </a:lnTo>
                  <a:lnTo>
                    <a:pt x="53" y="76"/>
                  </a:lnTo>
                  <a:lnTo>
                    <a:pt x="60" y="77"/>
                  </a:lnTo>
                  <a:lnTo>
                    <a:pt x="67" y="80"/>
                  </a:lnTo>
                  <a:lnTo>
                    <a:pt x="74" y="81"/>
                  </a:lnTo>
                  <a:lnTo>
                    <a:pt x="82" y="82"/>
                  </a:lnTo>
                  <a:lnTo>
                    <a:pt x="89" y="83"/>
                  </a:lnTo>
                  <a:lnTo>
                    <a:pt x="106" y="85"/>
                  </a:lnTo>
                  <a:lnTo>
                    <a:pt x="124" y="88"/>
                  </a:lnTo>
                  <a:lnTo>
                    <a:pt x="143" y="89"/>
                  </a:lnTo>
                  <a:lnTo>
                    <a:pt x="161" y="90"/>
                  </a:lnTo>
                  <a:lnTo>
                    <a:pt x="181" y="91"/>
                  </a:lnTo>
                  <a:lnTo>
                    <a:pt x="202" y="91"/>
                  </a:lnTo>
                  <a:lnTo>
                    <a:pt x="223" y="91"/>
                  </a:lnTo>
                  <a:lnTo>
                    <a:pt x="243" y="90"/>
                  </a:lnTo>
                  <a:lnTo>
                    <a:pt x="262" y="89"/>
                  </a:lnTo>
                  <a:lnTo>
                    <a:pt x="280" y="88"/>
                  </a:lnTo>
                  <a:lnTo>
                    <a:pt x="298" y="85"/>
                  </a:lnTo>
                  <a:lnTo>
                    <a:pt x="315" y="83"/>
                  </a:lnTo>
                  <a:lnTo>
                    <a:pt x="322" y="82"/>
                  </a:lnTo>
                  <a:lnTo>
                    <a:pt x="330" y="81"/>
                  </a:lnTo>
                  <a:lnTo>
                    <a:pt x="337" y="80"/>
                  </a:lnTo>
                  <a:lnTo>
                    <a:pt x="344" y="77"/>
                  </a:lnTo>
                  <a:lnTo>
                    <a:pt x="351" y="76"/>
                  </a:lnTo>
                  <a:lnTo>
                    <a:pt x="357" y="75"/>
                  </a:lnTo>
                  <a:lnTo>
                    <a:pt x="363" y="73"/>
                  </a:lnTo>
                  <a:lnTo>
                    <a:pt x="369" y="71"/>
                  </a:lnTo>
                  <a:lnTo>
                    <a:pt x="375" y="69"/>
                  </a:lnTo>
                  <a:lnTo>
                    <a:pt x="379" y="67"/>
                  </a:lnTo>
                  <a:lnTo>
                    <a:pt x="384" y="66"/>
                  </a:lnTo>
                  <a:lnTo>
                    <a:pt x="388" y="63"/>
                  </a:lnTo>
                  <a:lnTo>
                    <a:pt x="391" y="61"/>
                  </a:lnTo>
                  <a:lnTo>
                    <a:pt x="395" y="59"/>
                  </a:lnTo>
                  <a:lnTo>
                    <a:pt x="397" y="57"/>
                  </a:lnTo>
                  <a:lnTo>
                    <a:pt x="399" y="55"/>
                  </a:lnTo>
                  <a:lnTo>
                    <a:pt x="402" y="53"/>
                  </a:lnTo>
                  <a:lnTo>
                    <a:pt x="403" y="50"/>
                  </a:lnTo>
                  <a:lnTo>
                    <a:pt x="404" y="48"/>
                  </a:lnTo>
                  <a:lnTo>
                    <a:pt x="404" y="46"/>
                  </a:lnTo>
                  <a:lnTo>
                    <a:pt x="404" y="43"/>
                  </a:lnTo>
                  <a:lnTo>
                    <a:pt x="403" y="41"/>
                  </a:lnTo>
                  <a:lnTo>
                    <a:pt x="402" y="39"/>
                  </a:lnTo>
                  <a:lnTo>
                    <a:pt x="399" y="36"/>
                  </a:lnTo>
                  <a:lnTo>
                    <a:pt x="397" y="34"/>
                  </a:lnTo>
                  <a:lnTo>
                    <a:pt x="395" y="32"/>
                  </a:lnTo>
                  <a:lnTo>
                    <a:pt x="391" y="29"/>
                  </a:lnTo>
                  <a:lnTo>
                    <a:pt x="388" y="28"/>
                  </a:lnTo>
                  <a:lnTo>
                    <a:pt x="384" y="26"/>
                  </a:lnTo>
                  <a:lnTo>
                    <a:pt x="379" y="24"/>
                  </a:lnTo>
                  <a:lnTo>
                    <a:pt x="375" y="22"/>
                  </a:lnTo>
                  <a:lnTo>
                    <a:pt x="369" y="20"/>
                  </a:lnTo>
                  <a:lnTo>
                    <a:pt x="363" y="19"/>
                  </a:lnTo>
                  <a:lnTo>
                    <a:pt x="357" y="17"/>
                  </a:lnTo>
                  <a:lnTo>
                    <a:pt x="351" y="15"/>
                  </a:lnTo>
                  <a:lnTo>
                    <a:pt x="344" y="13"/>
                  </a:lnTo>
                  <a:lnTo>
                    <a:pt x="337" y="12"/>
                  </a:lnTo>
                  <a:lnTo>
                    <a:pt x="330" y="11"/>
                  </a:lnTo>
                  <a:lnTo>
                    <a:pt x="322" y="10"/>
                  </a:lnTo>
                  <a:lnTo>
                    <a:pt x="315" y="8"/>
                  </a:lnTo>
                  <a:lnTo>
                    <a:pt x="298" y="6"/>
                  </a:lnTo>
                  <a:lnTo>
                    <a:pt x="280" y="4"/>
                  </a:lnTo>
                  <a:lnTo>
                    <a:pt x="262" y="3"/>
                  </a:lnTo>
                  <a:lnTo>
                    <a:pt x="243" y="1"/>
                  </a:lnTo>
                  <a:lnTo>
                    <a:pt x="22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5" name="Freeform 77"/>
            <p:cNvSpPr>
              <a:spLocks/>
            </p:cNvSpPr>
            <p:nvPr/>
          </p:nvSpPr>
          <p:spPr bwMode="auto">
            <a:xfrm>
              <a:off x="2328" y="1478"/>
              <a:ext cx="404" cy="91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3" y="3"/>
                </a:cxn>
                <a:cxn ang="0">
                  <a:pos x="106" y="6"/>
                </a:cxn>
                <a:cxn ang="0">
                  <a:pos x="82" y="10"/>
                </a:cxn>
                <a:cxn ang="0">
                  <a:pos x="67" y="12"/>
                </a:cxn>
                <a:cxn ang="0">
                  <a:pos x="53" y="15"/>
                </a:cxn>
                <a:cxn ang="0">
                  <a:pos x="41" y="19"/>
                </a:cxn>
                <a:cxn ang="0">
                  <a:pos x="29" y="22"/>
                </a:cxn>
                <a:cxn ang="0">
                  <a:pos x="20" y="26"/>
                </a:cxn>
                <a:cxn ang="0">
                  <a:pos x="13" y="29"/>
                </a:cxn>
                <a:cxn ang="0">
                  <a:pos x="7" y="34"/>
                </a:cxn>
                <a:cxn ang="0">
                  <a:pos x="2" y="39"/>
                </a:cxn>
                <a:cxn ang="0">
                  <a:pos x="0" y="43"/>
                </a:cxn>
                <a:cxn ang="0">
                  <a:pos x="0" y="48"/>
                </a:cxn>
                <a:cxn ang="0">
                  <a:pos x="2" y="53"/>
                </a:cxn>
                <a:cxn ang="0">
                  <a:pos x="7" y="57"/>
                </a:cxn>
                <a:cxn ang="0">
                  <a:pos x="13" y="61"/>
                </a:cxn>
                <a:cxn ang="0">
                  <a:pos x="20" y="66"/>
                </a:cxn>
                <a:cxn ang="0">
                  <a:pos x="29" y="69"/>
                </a:cxn>
                <a:cxn ang="0">
                  <a:pos x="41" y="73"/>
                </a:cxn>
                <a:cxn ang="0">
                  <a:pos x="53" y="76"/>
                </a:cxn>
                <a:cxn ang="0">
                  <a:pos x="67" y="80"/>
                </a:cxn>
                <a:cxn ang="0">
                  <a:pos x="82" y="82"/>
                </a:cxn>
                <a:cxn ang="0">
                  <a:pos x="106" y="85"/>
                </a:cxn>
                <a:cxn ang="0">
                  <a:pos x="143" y="89"/>
                </a:cxn>
                <a:cxn ang="0">
                  <a:pos x="181" y="91"/>
                </a:cxn>
                <a:cxn ang="0">
                  <a:pos x="223" y="91"/>
                </a:cxn>
                <a:cxn ang="0">
                  <a:pos x="262" y="89"/>
                </a:cxn>
                <a:cxn ang="0">
                  <a:pos x="298" y="85"/>
                </a:cxn>
                <a:cxn ang="0">
                  <a:pos x="322" y="82"/>
                </a:cxn>
                <a:cxn ang="0">
                  <a:pos x="337" y="80"/>
                </a:cxn>
                <a:cxn ang="0">
                  <a:pos x="351" y="76"/>
                </a:cxn>
                <a:cxn ang="0">
                  <a:pos x="363" y="73"/>
                </a:cxn>
                <a:cxn ang="0">
                  <a:pos x="375" y="69"/>
                </a:cxn>
                <a:cxn ang="0">
                  <a:pos x="384" y="66"/>
                </a:cxn>
                <a:cxn ang="0">
                  <a:pos x="391" y="61"/>
                </a:cxn>
                <a:cxn ang="0">
                  <a:pos x="397" y="57"/>
                </a:cxn>
                <a:cxn ang="0">
                  <a:pos x="402" y="53"/>
                </a:cxn>
                <a:cxn ang="0">
                  <a:pos x="404" y="48"/>
                </a:cxn>
                <a:cxn ang="0">
                  <a:pos x="404" y="43"/>
                </a:cxn>
                <a:cxn ang="0">
                  <a:pos x="402" y="39"/>
                </a:cxn>
                <a:cxn ang="0">
                  <a:pos x="397" y="34"/>
                </a:cxn>
                <a:cxn ang="0">
                  <a:pos x="391" y="29"/>
                </a:cxn>
                <a:cxn ang="0">
                  <a:pos x="384" y="26"/>
                </a:cxn>
                <a:cxn ang="0">
                  <a:pos x="375" y="22"/>
                </a:cxn>
                <a:cxn ang="0">
                  <a:pos x="363" y="19"/>
                </a:cxn>
                <a:cxn ang="0">
                  <a:pos x="351" y="15"/>
                </a:cxn>
                <a:cxn ang="0">
                  <a:pos x="337" y="12"/>
                </a:cxn>
                <a:cxn ang="0">
                  <a:pos x="322" y="10"/>
                </a:cxn>
                <a:cxn ang="0">
                  <a:pos x="298" y="6"/>
                </a:cxn>
                <a:cxn ang="0">
                  <a:pos x="262" y="3"/>
                </a:cxn>
                <a:cxn ang="0">
                  <a:pos x="223" y="0"/>
                </a:cxn>
              </a:cxnLst>
              <a:rect l="0" t="0" r="r" b="b"/>
              <a:pathLst>
                <a:path w="404" h="91">
                  <a:moveTo>
                    <a:pt x="202" y="0"/>
                  </a:moveTo>
                  <a:lnTo>
                    <a:pt x="181" y="0"/>
                  </a:lnTo>
                  <a:lnTo>
                    <a:pt x="161" y="1"/>
                  </a:lnTo>
                  <a:lnTo>
                    <a:pt x="143" y="3"/>
                  </a:lnTo>
                  <a:lnTo>
                    <a:pt x="124" y="4"/>
                  </a:lnTo>
                  <a:lnTo>
                    <a:pt x="106" y="6"/>
                  </a:lnTo>
                  <a:lnTo>
                    <a:pt x="89" y="8"/>
                  </a:lnTo>
                  <a:lnTo>
                    <a:pt x="82" y="10"/>
                  </a:lnTo>
                  <a:lnTo>
                    <a:pt x="74" y="11"/>
                  </a:lnTo>
                  <a:lnTo>
                    <a:pt x="67" y="12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7" y="17"/>
                  </a:lnTo>
                  <a:lnTo>
                    <a:pt x="41" y="19"/>
                  </a:lnTo>
                  <a:lnTo>
                    <a:pt x="35" y="20"/>
                  </a:lnTo>
                  <a:lnTo>
                    <a:pt x="29" y="22"/>
                  </a:lnTo>
                  <a:lnTo>
                    <a:pt x="25" y="24"/>
                  </a:lnTo>
                  <a:lnTo>
                    <a:pt x="20" y="26"/>
                  </a:lnTo>
                  <a:lnTo>
                    <a:pt x="16" y="28"/>
                  </a:lnTo>
                  <a:lnTo>
                    <a:pt x="13" y="29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6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2" y="53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3" y="61"/>
                  </a:lnTo>
                  <a:lnTo>
                    <a:pt x="16" y="63"/>
                  </a:lnTo>
                  <a:lnTo>
                    <a:pt x="20" y="66"/>
                  </a:lnTo>
                  <a:lnTo>
                    <a:pt x="25" y="67"/>
                  </a:lnTo>
                  <a:lnTo>
                    <a:pt x="29" y="69"/>
                  </a:lnTo>
                  <a:lnTo>
                    <a:pt x="35" y="71"/>
                  </a:lnTo>
                  <a:lnTo>
                    <a:pt x="41" y="73"/>
                  </a:lnTo>
                  <a:lnTo>
                    <a:pt x="47" y="75"/>
                  </a:lnTo>
                  <a:lnTo>
                    <a:pt x="53" y="76"/>
                  </a:lnTo>
                  <a:lnTo>
                    <a:pt x="60" y="77"/>
                  </a:lnTo>
                  <a:lnTo>
                    <a:pt x="67" y="80"/>
                  </a:lnTo>
                  <a:lnTo>
                    <a:pt x="74" y="81"/>
                  </a:lnTo>
                  <a:lnTo>
                    <a:pt x="82" y="82"/>
                  </a:lnTo>
                  <a:lnTo>
                    <a:pt x="89" y="83"/>
                  </a:lnTo>
                  <a:lnTo>
                    <a:pt x="106" y="85"/>
                  </a:lnTo>
                  <a:lnTo>
                    <a:pt x="124" y="88"/>
                  </a:lnTo>
                  <a:lnTo>
                    <a:pt x="143" y="89"/>
                  </a:lnTo>
                  <a:lnTo>
                    <a:pt x="161" y="90"/>
                  </a:lnTo>
                  <a:lnTo>
                    <a:pt x="181" y="91"/>
                  </a:lnTo>
                  <a:lnTo>
                    <a:pt x="202" y="91"/>
                  </a:lnTo>
                  <a:lnTo>
                    <a:pt x="223" y="91"/>
                  </a:lnTo>
                  <a:lnTo>
                    <a:pt x="243" y="90"/>
                  </a:lnTo>
                  <a:lnTo>
                    <a:pt x="262" y="89"/>
                  </a:lnTo>
                  <a:lnTo>
                    <a:pt x="280" y="88"/>
                  </a:lnTo>
                  <a:lnTo>
                    <a:pt x="298" y="85"/>
                  </a:lnTo>
                  <a:lnTo>
                    <a:pt x="315" y="83"/>
                  </a:lnTo>
                  <a:lnTo>
                    <a:pt x="322" y="82"/>
                  </a:lnTo>
                  <a:lnTo>
                    <a:pt x="330" y="81"/>
                  </a:lnTo>
                  <a:lnTo>
                    <a:pt x="337" y="80"/>
                  </a:lnTo>
                  <a:lnTo>
                    <a:pt x="344" y="77"/>
                  </a:lnTo>
                  <a:lnTo>
                    <a:pt x="351" y="76"/>
                  </a:lnTo>
                  <a:lnTo>
                    <a:pt x="357" y="75"/>
                  </a:lnTo>
                  <a:lnTo>
                    <a:pt x="363" y="73"/>
                  </a:lnTo>
                  <a:lnTo>
                    <a:pt x="369" y="71"/>
                  </a:lnTo>
                  <a:lnTo>
                    <a:pt x="375" y="69"/>
                  </a:lnTo>
                  <a:lnTo>
                    <a:pt x="379" y="67"/>
                  </a:lnTo>
                  <a:lnTo>
                    <a:pt x="384" y="66"/>
                  </a:lnTo>
                  <a:lnTo>
                    <a:pt x="388" y="63"/>
                  </a:lnTo>
                  <a:lnTo>
                    <a:pt x="391" y="61"/>
                  </a:lnTo>
                  <a:lnTo>
                    <a:pt x="395" y="59"/>
                  </a:lnTo>
                  <a:lnTo>
                    <a:pt x="397" y="57"/>
                  </a:lnTo>
                  <a:lnTo>
                    <a:pt x="399" y="55"/>
                  </a:lnTo>
                  <a:lnTo>
                    <a:pt x="402" y="53"/>
                  </a:lnTo>
                  <a:lnTo>
                    <a:pt x="403" y="50"/>
                  </a:lnTo>
                  <a:lnTo>
                    <a:pt x="404" y="48"/>
                  </a:lnTo>
                  <a:lnTo>
                    <a:pt x="404" y="46"/>
                  </a:lnTo>
                  <a:lnTo>
                    <a:pt x="404" y="43"/>
                  </a:lnTo>
                  <a:lnTo>
                    <a:pt x="403" y="41"/>
                  </a:lnTo>
                  <a:lnTo>
                    <a:pt x="402" y="39"/>
                  </a:lnTo>
                  <a:lnTo>
                    <a:pt x="399" y="36"/>
                  </a:lnTo>
                  <a:lnTo>
                    <a:pt x="397" y="34"/>
                  </a:lnTo>
                  <a:lnTo>
                    <a:pt x="395" y="32"/>
                  </a:lnTo>
                  <a:lnTo>
                    <a:pt x="391" y="29"/>
                  </a:lnTo>
                  <a:lnTo>
                    <a:pt x="388" y="28"/>
                  </a:lnTo>
                  <a:lnTo>
                    <a:pt x="384" y="26"/>
                  </a:lnTo>
                  <a:lnTo>
                    <a:pt x="379" y="24"/>
                  </a:lnTo>
                  <a:lnTo>
                    <a:pt x="375" y="22"/>
                  </a:lnTo>
                  <a:lnTo>
                    <a:pt x="369" y="20"/>
                  </a:lnTo>
                  <a:lnTo>
                    <a:pt x="363" y="19"/>
                  </a:lnTo>
                  <a:lnTo>
                    <a:pt x="357" y="17"/>
                  </a:lnTo>
                  <a:lnTo>
                    <a:pt x="351" y="15"/>
                  </a:lnTo>
                  <a:lnTo>
                    <a:pt x="344" y="13"/>
                  </a:lnTo>
                  <a:lnTo>
                    <a:pt x="337" y="12"/>
                  </a:lnTo>
                  <a:lnTo>
                    <a:pt x="330" y="11"/>
                  </a:lnTo>
                  <a:lnTo>
                    <a:pt x="322" y="10"/>
                  </a:lnTo>
                  <a:lnTo>
                    <a:pt x="315" y="8"/>
                  </a:lnTo>
                  <a:lnTo>
                    <a:pt x="298" y="6"/>
                  </a:lnTo>
                  <a:lnTo>
                    <a:pt x="280" y="4"/>
                  </a:lnTo>
                  <a:lnTo>
                    <a:pt x="262" y="3"/>
                  </a:lnTo>
                  <a:lnTo>
                    <a:pt x="243" y="1"/>
                  </a:lnTo>
                  <a:lnTo>
                    <a:pt x="223" y="0"/>
                  </a:lnTo>
                  <a:lnTo>
                    <a:pt x="20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6" name="Line 78"/>
            <p:cNvSpPr>
              <a:spLocks noChangeShapeType="1"/>
            </p:cNvSpPr>
            <p:nvPr/>
          </p:nvSpPr>
          <p:spPr bwMode="auto">
            <a:xfrm flipV="1">
              <a:off x="2426" y="1498"/>
              <a:ext cx="7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7" name="Line 79"/>
            <p:cNvSpPr>
              <a:spLocks noChangeShapeType="1"/>
            </p:cNvSpPr>
            <p:nvPr/>
          </p:nvSpPr>
          <p:spPr bwMode="auto">
            <a:xfrm>
              <a:off x="2563" y="1551"/>
              <a:ext cx="63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8" name="Line 80"/>
            <p:cNvSpPr>
              <a:spLocks noChangeShapeType="1"/>
            </p:cNvSpPr>
            <p:nvPr/>
          </p:nvSpPr>
          <p:spPr bwMode="auto">
            <a:xfrm>
              <a:off x="2492" y="1499"/>
              <a:ext cx="74" cy="5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9" name="Line 81"/>
            <p:cNvSpPr>
              <a:spLocks noChangeShapeType="1"/>
            </p:cNvSpPr>
            <p:nvPr/>
          </p:nvSpPr>
          <p:spPr bwMode="auto">
            <a:xfrm>
              <a:off x="2426" y="1549"/>
              <a:ext cx="71" cy="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0" name="Line 82"/>
            <p:cNvSpPr>
              <a:spLocks noChangeShapeType="1"/>
            </p:cNvSpPr>
            <p:nvPr/>
          </p:nvSpPr>
          <p:spPr bwMode="auto">
            <a:xfrm>
              <a:off x="2563" y="1498"/>
              <a:ext cx="63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1" name="Line 83"/>
            <p:cNvSpPr>
              <a:spLocks noChangeShapeType="1"/>
            </p:cNvSpPr>
            <p:nvPr/>
          </p:nvSpPr>
          <p:spPr bwMode="auto">
            <a:xfrm flipV="1">
              <a:off x="2492" y="1498"/>
              <a:ext cx="74" cy="5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2" name="Line 84"/>
            <p:cNvSpPr>
              <a:spLocks noChangeShapeType="1"/>
            </p:cNvSpPr>
            <p:nvPr/>
          </p:nvSpPr>
          <p:spPr bwMode="auto">
            <a:xfrm>
              <a:off x="1504" y="1144"/>
              <a:ext cx="1" cy="54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3" name="Line 85"/>
            <p:cNvSpPr>
              <a:spLocks noChangeShapeType="1"/>
            </p:cNvSpPr>
            <p:nvPr/>
          </p:nvSpPr>
          <p:spPr bwMode="auto">
            <a:xfrm>
              <a:off x="1359" y="1144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4" name="Line 86"/>
            <p:cNvSpPr>
              <a:spLocks noChangeShapeType="1"/>
            </p:cNvSpPr>
            <p:nvPr/>
          </p:nvSpPr>
          <p:spPr bwMode="auto">
            <a:xfrm>
              <a:off x="1359" y="1465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5" name="Line 87"/>
            <p:cNvSpPr>
              <a:spLocks noChangeShapeType="1"/>
            </p:cNvSpPr>
            <p:nvPr/>
          </p:nvSpPr>
          <p:spPr bwMode="auto">
            <a:xfrm>
              <a:off x="1359" y="1688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6" name="Line 88"/>
            <p:cNvSpPr>
              <a:spLocks noChangeShapeType="1"/>
            </p:cNvSpPr>
            <p:nvPr/>
          </p:nvSpPr>
          <p:spPr bwMode="auto">
            <a:xfrm>
              <a:off x="1504" y="1431"/>
              <a:ext cx="116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7" name="Line 89"/>
            <p:cNvSpPr>
              <a:spLocks noChangeShapeType="1"/>
            </p:cNvSpPr>
            <p:nvPr/>
          </p:nvSpPr>
          <p:spPr bwMode="auto">
            <a:xfrm>
              <a:off x="1949" y="1443"/>
              <a:ext cx="11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8" name="Line 90"/>
            <p:cNvSpPr>
              <a:spLocks noChangeShapeType="1"/>
            </p:cNvSpPr>
            <p:nvPr/>
          </p:nvSpPr>
          <p:spPr bwMode="auto">
            <a:xfrm>
              <a:off x="2066" y="1201"/>
              <a:ext cx="1" cy="49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9" name="Line 91"/>
            <p:cNvSpPr>
              <a:spLocks noChangeShapeType="1"/>
            </p:cNvSpPr>
            <p:nvPr/>
          </p:nvSpPr>
          <p:spPr bwMode="auto">
            <a:xfrm>
              <a:off x="1920" y="1201"/>
              <a:ext cx="14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0" name="Line 92"/>
            <p:cNvSpPr>
              <a:spLocks noChangeShapeType="1"/>
            </p:cNvSpPr>
            <p:nvPr/>
          </p:nvSpPr>
          <p:spPr bwMode="auto">
            <a:xfrm>
              <a:off x="1920" y="1691"/>
              <a:ext cx="14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1" name="Freeform 93"/>
            <p:cNvSpPr>
              <a:spLocks/>
            </p:cNvSpPr>
            <p:nvPr/>
          </p:nvSpPr>
          <p:spPr bwMode="auto">
            <a:xfrm>
              <a:off x="1107" y="1352"/>
              <a:ext cx="249" cy="20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2"/>
                </a:cxn>
                <a:cxn ang="0">
                  <a:pos x="79" y="11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5"/>
                </a:cxn>
                <a:cxn ang="0">
                  <a:pos x="111" y="4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2"/>
                </a:cxn>
                <a:cxn ang="0">
                  <a:pos x="222" y="39"/>
                </a:cxn>
                <a:cxn ang="0">
                  <a:pos x="226" y="50"/>
                </a:cxn>
                <a:cxn ang="0">
                  <a:pos x="240" y="115"/>
                </a:cxn>
                <a:cxn ang="0">
                  <a:pos x="247" y="143"/>
                </a:cxn>
                <a:cxn ang="0">
                  <a:pos x="247" y="146"/>
                </a:cxn>
                <a:cxn ang="0">
                  <a:pos x="248" y="150"/>
                </a:cxn>
                <a:cxn ang="0">
                  <a:pos x="248" y="159"/>
                </a:cxn>
                <a:cxn ang="0">
                  <a:pos x="244" y="169"/>
                </a:cxn>
                <a:cxn ang="0">
                  <a:pos x="0" y="162"/>
                </a:cxn>
                <a:cxn ang="0">
                  <a:pos x="25" y="149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32" y="24"/>
                </a:cxn>
                <a:cxn ang="0">
                  <a:pos x="37" y="22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8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5"/>
                  </a:lnTo>
                  <a:lnTo>
                    <a:pt x="107" y="5"/>
                  </a:lnTo>
                  <a:lnTo>
                    <a:pt x="111" y="4"/>
                  </a:lnTo>
                  <a:lnTo>
                    <a:pt x="116" y="4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4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2"/>
                  </a:lnTo>
                  <a:lnTo>
                    <a:pt x="220" y="36"/>
                  </a:lnTo>
                  <a:lnTo>
                    <a:pt x="222" y="39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7"/>
                  </a:lnTo>
                  <a:lnTo>
                    <a:pt x="240" y="115"/>
                  </a:lnTo>
                  <a:lnTo>
                    <a:pt x="208" y="132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0"/>
                  </a:lnTo>
                  <a:lnTo>
                    <a:pt x="249" y="154"/>
                  </a:lnTo>
                  <a:lnTo>
                    <a:pt x="248" y="159"/>
                  </a:lnTo>
                  <a:lnTo>
                    <a:pt x="247" y="163"/>
                  </a:lnTo>
                  <a:lnTo>
                    <a:pt x="244" y="169"/>
                  </a:lnTo>
                  <a:lnTo>
                    <a:pt x="144" y="208"/>
                  </a:lnTo>
                  <a:lnTo>
                    <a:pt x="0" y="162"/>
                  </a:lnTo>
                  <a:lnTo>
                    <a:pt x="3" y="157"/>
                  </a:lnTo>
                  <a:lnTo>
                    <a:pt x="25" y="14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2" name="Freeform 94"/>
            <p:cNvSpPr>
              <a:spLocks/>
            </p:cNvSpPr>
            <p:nvPr/>
          </p:nvSpPr>
          <p:spPr bwMode="auto">
            <a:xfrm>
              <a:off x="1194" y="1367"/>
              <a:ext cx="79" cy="91"/>
            </a:xfrm>
            <a:custGeom>
              <a:avLst/>
              <a:gdLst/>
              <a:ahLst/>
              <a:cxnLst>
                <a:cxn ang="0">
                  <a:pos x="78" y="3"/>
                </a:cxn>
                <a:cxn ang="0">
                  <a:pos x="78" y="3"/>
                </a:cxn>
                <a:cxn ang="0">
                  <a:pos x="77" y="3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0"/>
                </a:cxn>
                <a:cxn ang="0">
                  <a:pos x="4" y="13"/>
                </a:cxn>
                <a:cxn ang="0">
                  <a:pos x="3" y="17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59"/>
                </a:cxn>
                <a:cxn ang="0">
                  <a:pos x="2" y="73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7"/>
                </a:cxn>
                <a:cxn ang="0">
                  <a:pos x="11" y="87"/>
                </a:cxn>
                <a:cxn ang="0">
                  <a:pos x="15" y="87"/>
                </a:cxn>
                <a:cxn ang="0">
                  <a:pos x="18" y="87"/>
                </a:cxn>
                <a:cxn ang="0">
                  <a:pos x="22" y="87"/>
                </a:cxn>
                <a:cxn ang="0">
                  <a:pos x="27" y="87"/>
                </a:cxn>
                <a:cxn ang="0">
                  <a:pos x="32" y="86"/>
                </a:cxn>
                <a:cxn ang="0">
                  <a:pos x="38" y="87"/>
                </a:cxn>
                <a:cxn ang="0">
                  <a:pos x="44" y="87"/>
                </a:cxn>
                <a:cxn ang="0">
                  <a:pos x="50" y="87"/>
                </a:cxn>
                <a:cxn ang="0">
                  <a:pos x="57" y="87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7"/>
                </a:cxn>
                <a:cxn ang="0">
                  <a:pos x="78" y="80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8"/>
                </a:cxn>
                <a:cxn ang="0">
                  <a:pos x="77" y="15"/>
                </a:cxn>
                <a:cxn ang="0">
                  <a:pos x="78" y="3"/>
                </a:cxn>
              </a:cxnLst>
              <a:rect l="0" t="0" r="r" b="b"/>
              <a:pathLst>
                <a:path w="79" h="91">
                  <a:moveTo>
                    <a:pt x="78" y="3"/>
                  </a:moveTo>
                  <a:lnTo>
                    <a:pt x="78" y="3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0"/>
                  </a:lnTo>
                  <a:lnTo>
                    <a:pt x="4" y="13"/>
                  </a:lnTo>
                  <a:lnTo>
                    <a:pt x="3" y="17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2" y="73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7"/>
                  </a:lnTo>
                  <a:lnTo>
                    <a:pt x="11" y="87"/>
                  </a:lnTo>
                  <a:lnTo>
                    <a:pt x="15" y="87"/>
                  </a:lnTo>
                  <a:lnTo>
                    <a:pt x="18" y="87"/>
                  </a:lnTo>
                  <a:lnTo>
                    <a:pt x="22" y="87"/>
                  </a:lnTo>
                  <a:lnTo>
                    <a:pt x="27" y="87"/>
                  </a:lnTo>
                  <a:lnTo>
                    <a:pt x="32" y="86"/>
                  </a:lnTo>
                  <a:lnTo>
                    <a:pt x="38" y="87"/>
                  </a:lnTo>
                  <a:lnTo>
                    <a:pt x="44" y="87"/>
                  </a:lnTo>
                  <a:lnTo>
                    <a:pt x="50" y="87"/>
                  </a:lnTo>
                  <a:lnTo>
                    <a:pt x="57" y="87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7"/>
                  </a:lnTo>
                  <a:lnTo>
                    <a:pt x="78" y="80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8"/>
                  </a:lnTo>
                  <a:lnTo>
                    <a:pt x="77" y="15"/>
                  </a:lnTo>
                  <a:lnTo>
                    <a:pt x="78" y="3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3" name="Freeform 95"/>
            <p:cNvSpPr>
              <a:spLocks/>
            </p:cNvSpPr>
            <p:nvPr/>
          </p:nvSpPr>
          <p:spPr bwMode="auto">
            <a:xfrm>
              <a:off x="1202" y="1391"/>
              <a:ext cx="132" cy="90"/>
            </a:xfrm>
            <a:custGeom>
              <a:avLst/>
              <a:gdLst/>
              <a:ahLst/>
              <a:cxnLst>
                <a:cxn ang="0">
                  <a:pos x="1" y="68"/>
                </a:cxn>
                <a:cxn ang="0">
                  <a:pos x="0" y="80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9"/>
                </a:cxn>
                <a:cxn ang="0">
                  <a:pos x="91" y="88"/>
                </a:cxn>
                <a:cxn ang="0">
                  <a:pos x="94" y="86"/>
                </a:cxn>
                <a:cxn ang="0">
                  <a:pos x="98" y="83"/>
                </a:cxn>
                <a:cxn ang="0">
                  <a:pos x="103" y="80"/>
                </a:cxn>
                <a:cxn ang="0">
                  <a:pos x="107" y="76"/>
                </a:cxn>
                <a:cxn ang="0">
                  <a:pos x="112" y="72"/>
                </a:cxn>
                <a:cxn ang="0">
                  <a:pos x="117" y="67"/>
                </a:cxn>
                <a:cxn ang="0">
                  <a:pos x="121" y="61"/>
                </a:cxn>
                <a:cxn ang="0">
                  <a:pos x="125" y="55"/>
                </a:cxn>
                <a:cxn ang="0">
                  <a:pos x="128" y="48"/>
                </a:cxn>
                <a:cxn ang="0">
                  <a:pos x="131" y="40"/>
                </a:cxn>
                <a:cxn ang="0">
                  <a:pos x="132" y="32"/>
                </a:cxn>
                <a:cxn ang="0">
                  <a:pos x="132" y="24"/>
                </a:cxn>
                <a:cxn ang="0">
                  <a:pos x="129" y="14"/>
                </a:cxn>
                <a:cxn ang="0">
                  <a:pos x="129" y="13"/>
                </a:cxn>
                <a:cxn ang="0">
                  <a:pos x="128" y="12"/>
                </a:cxn>
                <a:cxn ang="0">
                  <a:pos x="127" y="10"/>
                </a:cxn>
                <a:cxn ang="0">
                  <a:pos x="126" y="7"/>
                </a:cxn>
                <a:cxn ang="0">
                  <a:pos x="124" y="5"/>
                </a:cxn>
                <a:cxn ang="0">
                  <a:pos x="120" y="3"/>
                </a:cxn>
                <a:cxn ang="0">
                  <a:pos x="117" y="2"/>
                </a:cxn>
                <a:cxn ang="0">
                  <a:pos x="113" y="0"/>
                </a:cxn>
                <a:cxn ang="0">
                  <a:pos x="113" y="3"/>
                </a:cxn>
                <a:cxn ang="0">
                  <a:pos x="114" y="6"/>
                </a:cxn>
                <a:cxn ang="0">
                  <a:pos x="117" y="12"/>
                </a:cxn>
                <a:cxn ang="0">
                  <a:pos x="118" y="20"/>
                </a:cxn>
                <a:cxn ang="0">
                  <a:pos x="118" y="30"/>
                </a:cxn>
                <a:cxn ang="0">
                  <a:pos x="117" y="40"/>
                </a:cxn>
                <a:cxn ang="0">
                  <a:pos x="114" y="52"/>
                </a:cxn>
                <a:cxn ang="0">
                  <a:pos x="108" y="65"/>
                </a:cxn>
                <a:cxn ang="0">
                  <a:pos x="108" y="65"/>
                </a:cxn>
                <a:cxn ang="0">
                  <a:pos x="108" y="65"/>
                </a:cxn>
                <a:cxn ang="0">
                  <a:pos x="107" y="66"/>
                </a:cxn>
                <a:cxn ang="0">
                  <a:pos x="106" y="67"/>
                </a:cxn>
                <a:cxn ang="0">
                  <a:pos x="105" y="67"/>
                </a:cxn>
                <a:cxn ang="0">
                  <a:pos x="103" y="68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2"/>
                </a:cxn>
                <a:cxn ang="0">
                  <a:pos x="92" y="73"/>
                </a:cxn>
                <a:cxn ang="0">
                  <a:pos x="90" y="73"/>
                </a:cxn>
                <a:cxn ang="0">
                  <a:pos x="85" y="74"/>
                </a:cxn>
                <a:cxn ang="0">
                  <a:pos x="82" y="74"/>
                </a:cxn>
                <a:cxn ang="0">
                  <a:pos x="78" y="74"/>
                </a:cxn>
                <a:cxn ang="0">
                  <a:pos x="73" y="73"/>
                </a:cxn>
                <a:cxn ang="0">
                  <a:pos x="69" y="73"/>
                </a:cxn>
                <a:cxn ang="0">
                  <a:pos x="69" y="84"/>
                </a:cxn>
                <a:cxn ang="0">
                  <a:pos x="3" y="77"/>
                </a:cxn>
                <a:cxn ang="0">
                  <a:pos x="1" y="68"/>
                </a:cxn>
              </a:cxnLst>
              <a:rect l="0" t="0" r="r" b="b"/>
              <a:pathLst>
                <a:path w="132" h="90">
                  <a:moveTo>
                    <a:pt x="1" y="68"/>
                  </a:moveTo>
                  <a:lnTo>
                    <a:pt x="0" y="8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9"/>
                  </a:lnTo>
                  <a:lnTo>
                    <a:pt x="91" y="88"/>
                  </a:lnTo>
                  <a:lnTo>
                    <a:pt x="94" y="86"/>
                  </a:lnTo>
                  <a:lnTo>
                    <a:pt x="98" y="83"/>
                  </a:lnTo>
                  <a:lnTo>
                    <a:pt x="103" y="80"/>
                  </a:lnTo>
                  <a:lnTo>
                    <a:pt x="107" y="76"/>
                  </a:lnTo>
                  <a:lnTo>
                    <a:pt x="112" y="72"/>
                  </a:lnTo>
                  <a:lnTo>
                    <a:pt x="117" y="67"/>
                  </a:lnTo>
                  <a:lnTo>
                    <a:pt x="121" y="61"/>
                  </a:lnTo>
                  <a:lnTo>
                    <a:pt x="125" y="55"/>
                  </a:lnTo>
                  <a:lnTo>
                    <a:pt x="128" y="48"/>
                  </a:lnTo>
                  <a:lnTo>
                    <a:pt x="131" y="40"/>
                  </a:lnTo>
                  <a:lnTo>
                    <a:pt x="132" y="32"/>
                  </a:lnTo>
                  <a:lnTo>
                    <a:pt x="132" y="24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8" y="12"/>
                  </a:lnTo>
                  <a:lnTo>
                    <a:pt x="127" y="10"/>
                  </a:lnTo>
                  <a:lnTo>
                    <a:pt x="126" y="7"/>
                  </a:lnTo>
                  <a:lnTo>
                    <a:pt x="124" y="5"/>
                  </a:lnTo>
                  <a:lnTo>
                    <a:pt x="120" y="3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13" y="3"/>
                  </a:lnTo>
                  <a:lnTo>
                    <a:pt x="114" y="6"/>
                  </a:lnTo>
                  <a:lnTo>
                    <a:pt x="117" y="12"/>
                  </a:lnTo>
                  <a:lnTo>
                    <a:pt x="118" y="20"/>
                  </a:lnTo>
                  <a:lnTo>
                    <a:pt x="118" y="30"/>
                  </a:lnTo>
                  <a:lnTo>
                    <a:pt x="117" y="40"/>
                  </a:lnTo>
                  <a:lnTo>
                    <a:pt x="114" y="52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7" y="66"/>
                  </a:lnTo>
                  <a:lnTo>
                    <a:pt x="106" y="67"/>
                  </a:lnTo>
                  <a:lnTo>
                    <a:pt x="105" y="67"/>
                  </a:lnTo>
                  <a:lnTo>
                    <a:pt x="103" y="68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2"/>
                  </a:lnTo>
                  <a:lnTo>
                    <a:pt x="92" y="73"/>
                  </a:lnTo>
                  <a:lnTo>
                    <a:pt x="90" y="73"/>
                  </a:lnTo>
                  <a:lnTo>
                    <a:pt x="85" y="74"/>
                  </a:lnTo>
                  <a:lnTo>
                    <a:pt x="82" y="74"/>
                  </a:lnTo>
                  <a:lnTo>
                    <a:pt x="78" y="74"/>
                  </a:lnTo>
                  <a:lnTo>
                    <a:pt x="73" y="73"/>
                  </a:lnTo>
                  <a:lnTo>
                    <a:pt x="69" y="73"/>
                  </a:lnTo>
                  <a:lnTo>
                    <a:pt x="69" y="84"/>
                  </a:lnTo>
                  <a:lnTo>
                    <a:pt x="3" y="77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4" name="Freeform 96"/>
            <p:cNvSpPr>
              <a:spLocks/>
            </p:cNvSpPr>
            <p:nvPr/>
          </p:nvSpPr>
          <p:spPr bwMode="auto">
            <a:xfrm>
              <a:off x="1186" y="1480"/>
              <a:ext cx="96" cy="32"/>
            </a:xfrm>
            <a:custGeom>
              <a:avLst/>
              <a:gdLst/>
              <a:ahLst/>
              <a:cxnLst>
                <a:cxn ang="0">
                  <a:pos x="96" y="1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3" y="32"/>
                </a:cxn>
                <a:cxn ang="0">
                  <a:pos x="96" y="12"/>
                </a:cxn>
              </a:cxnLst>
              <a:rect l="0" t="0" r="r" b="b"/>
              <a:pathLst>
                <a:path w="96" h="32">
                  <a:moveTo>
                    <a:pt x="96" y="1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93" y="32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5" name="Freeform 97"/>
            <p:cNvSpPr>
              <a:spLocks/>
            </p:cNvSpPr>
            <p:nvPr/>
          </p:nvSpPr>
          <p:spPr bwMode="auto">
            <a:xfrm>
              <a:off x="1233" y="1491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6" name="Freeform 98"/>
            <p:cNvSpPr>
              <a:spLocks/>
            </p:cNvSpPr>
            <p:nvPr/>
          </p:nvSpPr>
          <p:spPr bwMode="auto">
            <a:xfrm>
              <a:off x="1191" y="1484"/>
              <a:ext cx="28" cy="1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7" y="10"/>
                </a:cxn>
                <a:cxn ang="0">
                  <a:pos x="28" y="4"/>
                </a:cxn>
              </a:cxnLst>
              <a:rect l="0" t="0" r="r" b="b"/>
              <a:pathLst>
                <a:path w="28" h="10">
                  <a:moveTo>
                    <a:pt x="28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7" y="1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7" name="Freeform 99"/>
            <p:cNvSpPr>
              <a:spLocks/>
            </p:cNvSpPr>
            <p:nvPr/>
          </p:nvSpPr>
          <p:spPr bwMode="auto">
            <a:xfrm>
              <a:off x="1123" y="1493"/>
              <a:ext cx="162" cy="5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2" y="16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9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2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9"/>
                </a:cxn>
                <a:cxn ang="0">
                  <a:pos x="159" y="30"/>
                </a:cxn>
                <a:cxn ang="0">
                  <a:pos x="158" y="32"/>
                </a:cxn>
                <a:cxn ang="0">
                  <a:pos x="157" y="33"/>
                </a:cxn>
                <a:cxn ang="0">
                  <a:pos x="155" y="35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50"/>
                </a:cxn>
                <a:cxn ang="0">
                  <a:pos x="131" y="51"/>
                </a:cxn>
                <a:cxn ang="0">
                  <a:pos x="128" y="53"/>
                </a:cxn>
                <a:cxn ang="0">
                  <a:pos x="126" y="55"/>
                </a:cxn>
                <a:cxn ang="0">
                  <a:pos x="0" y="16"/>
                </a:cxn>
              </a:cxnLst>
              <a:rect l="0" t="0" r="r" b="b"/>
              <a:pathLst>
                <a:path w="162" h="55">
                  <a:moveTo>
                    <a:pt x="0" y="16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9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2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9"/>
                  </a:lnTo>
                  <a:lnTo>
                    <a:pt x="159" y="30"/>
                  </a:lnTo>
                  <a:lnTo>
                    <a:pt x="158" y="32"/>
                  </a:lnTo>
                  <a:lnTo>
                    <a:pt x="157" y="33"/>
                  </a:lnTo>
                  <a:lnTo>
                    <a:pt x="155" y="35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50"/>
                  </a:lnTo>
                  <a:lnTo>
                    <a:pt x="131" y="51"/>
                  </a:lnTo>
                  <a:lnTo>
                    <a:pt x="128" y="53"/>
                  </a:lnTo>
                  <a:lnTo>
                    <a:pt x="126" y="5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8" name="Freeform 100"/>
            <p:cNvSpPr>
              <a:spLocks/>
            </p:cNvSpPr>
            <p:nvPr/>
          </p:nvSpPr>
          <p:spPr bwMode="auto">
            <a:xfrm>
              <a:off x="1285" y="1487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9" name="Freeform 101"/>
            <p:cNvSpPr>
              <a:spLocks/>
            </p:cNvSpPr>
            <p:nvPr/>
          </p:nvSpPr>
          <p:spPr bwMode="auto">
            <a:xfrm>
              <a:off x="1134" y="1377"/>
              <a:ext cx="32" cy="123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2" y="3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9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123"/>
                </a:cxn>
                <a:cxn ang="0">
                  <a:pos x="1" y="123"/>
                </a:cxn>
                <a:cxn ang="0">
                  <a:pos x="1" y="123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5" y="123"/>
                </a:cxn>
                <a:cxn ang="0">
                  <a:pos x="7" y="122"/>
                </a:cxn>
                <a:cxn ang="0">
                  <a:pos x="8" y="122"/>
                </a:cxn>
                <a:cxn ang="0">
                  <a:pos x="11" y="122"/>
                </a:cxn>
                <a:cxn ang="0">
                  <a:pos x="13" y="121"/>
                </a:cxn>
                <a:cxn ang="0">
                  <a:pos x="15" y="120"/>
                </a:cxn>
                <a:cxn ang="0">
                  <a:pos x="18" y="120"/>
                </a:cxn>
                <a:cxn ang="0">
                  <a:pos x="21" y="118"/>
                </a:cxn>
                <a:cxn ang="0">
                  <a:pos x="24" y="116"/>
                </a:cxn>
                <a:cxn ang="0">
                  <a:pos x="26" y="115"/>
                </a:cxn>
                <a:cxn ang="0">
                  <a:pos x="29" y="114"/>
                </a:cxn>
                <a:cxn ang="0">
                  <a:pos x="32" y="111"/>
                </a:cxn>
                <a:cxn ang="0">
                  <a:pos x="32" y="3"/>
                </a:cxn>
              </a:cxnLst>
              <a:rect l="0" t="0" r="r" b="b"/>
              <a:pathLst>
                <a:path w="32" h="123">
                  <a:moveTo>
                    <a:pt x="32" y="3"/>
                  </a:moveTo>
                  <a:lnTo>
                    <a:pt x="32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" y="123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5" y="123"/>
                  </a:lnTo>
                  <a:lnTo>
                    <a:pt x="7" y="122"/>
                  </a:lnTo>
                  <a:lnTo>
                    <a:pt x="8" y="122"/>
                  </a:lnTo>
                  <a:lnTo>
                    <a:pt x="11" y="122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8" y="120"/>
                  </a:lnTo>
                  <a:lnTo>
                    <a:pt x="21" y="118"/>
                  </a:lnTo>
                  <a:lnTo>
                    <a:pt x="24" y="116"/>
                  </a:lnTo>
                  <a:lnTo>
                    <a:pt x="26" y="115"/>
                  </a:lnTo>
                  <a:lnTo>
                    <a:pt x="29" y="114"/>
                  </a:lnTo>
                  <a:lnTo>
                    <a:pt x="32" y="111"/>
                  </a:lnTo>
                  <a:lnTo>
                    <a:pt x="32" y="3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0" name="Freeform 102"/>
            <p:cNvSpPr>
              <a:spLocks/>
            </p:cNvSpPr>
            <p:nvPr/>
          </p:nvSpPr>
          <p:spPr bwMode="auto">
            <a:xfrm>
              <a:off x="1135" y="1379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3" y="102"/>
                </a:cxn>
                <a:cxn ang="0">
                  <a:pos x="4" y="102"/>
                </a:cxn>
                <a:cxn ang="0">
                  <a:pos x="6" y="102"/>
                </a:cxn>
                <a:cxn ang="0">
                  <a:pos x="7" y="102"/>
                </a:cxn>
                <a:cxn ang="0">
                  <a:pos x="10" y="101"/>
                </a:cxn>
                <a:cxn ang="0">
                  <a:pos x="11" y="101"/>
                </a:cxn>
                <a:cxn ang="0">
                  <a:pos x="13" y="100"/>
                </a:cxn>
                <a:cxn ang="0">
                  <a:pos x="16" y="99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6"/>
                </a:cxn>
                <a:cxn ang="0">
                  <a:pos x="25" y="94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3" y="102"/>
                  </a:lnTo>
                  <a:lnTo>
                    <a:pt x="4" y="102"/>
                  </a:lnTo>
                  <a:lnTo>
                    <a:pt x="6" y="102"/>
                  </a:lnTo>
                  <a:lnTo>
                    <a:pt x="7" y="102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3" y="100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6"/>
                  </a:lnTo>
                  <a:lnTo>
                    <a:pt x="25" y="94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1" name="Freeform 103"/>
            <p:cNvSpPr>
              <a:spLocks/>
            </p:cNvSpPr>
            <p:nvPr/>
          </p:nvSpPr>
          <p:spPr bwMode="auto">
            <a:xfrm>
              <a:off x="1137" y="1380"/>
              <a:ext cx="22" cy="84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3"/>
                </a:cxn>
                <a:cxn ang="0">
                  <a:pos x="5" y="83"/>
                </a:cxn>
                <a:cxn ang="0">
                  <a:pos x="7" y="83"/>
                </a:cxn>
                <a:cxn ang="0">
                  <a:pos x="9" y="81"/>
                </a:cxn>
                <a:cxn ang="0">
                  <a:pos x="10" y="81"/>
                </a:cxn>
                <a:cxn ang="0">
                  <a:pos x="12" y="80"/>
                </a:cxn>
                <a:cxn ang="0">
                  <a:pos x="14" y="80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1"/>
                </a:cxn>
              </a:cxnLst>
              <a:rect l="0" t="0" r="r" b="b"/>
              <a:pathLst>
                <a:path w="22" h="84">
                  <a:moveTo>
                    <a:pt x="22" y="1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81"/>
                  </a:lnTo>
                  <a:lnTo>
                    <a:pt x="10" y="81"/>
                  </a:lnTo>
                  <a:lnTo>
                    <a:pt x="12" y="80"/>
                  </a:lnTo>
                  <a:lnTo>
                    <a:pt x="14" y="80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2" name="Freeform 104"/>
            <p:cNvSpPr>
              <a:spLocks/>
            </p:cNvSpPr>
            <p:nvPr/>
          </p:nvSpPr>
          <p:spPr bwMode="auto">
            <a:xfrm>
              <a:off x="1138" y="1380"/>
              <a:ext cx="17" cy="65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5"/>
                </a:cxn>
                <a:cxn ang="0">
                  <a:pos x="6" y="64"/>
                </a:cxn>
                <a:cxn ang="0">
                  <a:pos x="8" y="64"/>
                </a:cxn>
                <a:cxn ang="0">
                  <a:pos x="11" y="63"/>
                </a:cxn>
                <a:cxn ang="0">
                  <a:pos x="14" y="60"/>
                </a:cxn>
                <a:cxn ang="0">
                  <a:pos x="17" y="58"/>
                </a:cxn>
                <a:cxn ang="0">
                  <a:pos x="17" y="2"/>
                </a:cxn>
              </a:cxnLst>
              <a:rect l="0" t="0" r="r" b="b"/>
              <a:pathLst>
                <a:path w="17" h="65">
                  <a:moveTo>
                    <a:pt x="17" y="2"/>
                  </a:moveTo>
                  <a:lnTo>
                    <a:pt x="17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1" y="63"/>
                  </a:lnTo>
                  <a:lnTo>
                    <a:pt x="14" y="60"/>
                  </a:lnTo>
                  <a:lnTo>
                    <a:pt x="17" y="5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3" name="Freeform 105"/>
            <p:cNvSpPr>
              <a:spLocks/>
            </p:cNvSpPr>
            <p:nvPr/>
          </p:nvSpPr>
          <p:spPr bwMode="auto">
            <a:xfrm>
              <a:off x="1138" y="1381"/>
              <a:ext cx="14" cy="47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7"/>
                </a:cxn>
                <a:cxn ang="0">
                  <a:pos x="1" y="47"/>
                </a:cxn>
                <a:cxn ang="0">
                  <a:pos x="1" y="45"/>
                </a:cxn>
                <a:cxn ang="0">
                  <a:pos x="3" y="45"/>
                </a:cxn>
                <a:cxn ang="0">
                  <a:pos x="4" y="45"/>
                </a:cxn>
                <a:cxn ang="0">
                  <a:pos x="7" y="44"/>
                </a:cxn>
                <a:cxn ang="0">
                  <a:pos x="9" y="44"/>
                </a:cxn>
                <a:cxn ang="0">
                  <a:pos x="11" y="43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7">
                  <a:moveTo>
                    <a:pt x="14" y="1"/>
                  </a:move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1" y="43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4" name="Freeform 106"/>
            <p:cNvSpPr>
              <a:spLocks/>
            </p:cNvSpPr>
            <p:nvPr/>
          </p:nvSpPr>
          <p:spPr bwMode="auto">
            <a:xfrm>
              <a:off x="1139" y="1382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6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5" name="Freeform 107"/>
            <p:cNvSpPr>
              <a:spLocks/>
            </p:cNvSpPr>
            <p:nvPr/>
          </p:nvSpPr>
          <p:spPr bwMode="auto">
            <a:xfrm>
              <a:off x="1250" y="1459"/>
              <a:ext cx="14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4" y="5"/>
                </a:cxn>
                <a:cxn ang="0">
                  <a:pos x="13" y="4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1" y="11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7" y="13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6" name="Freeform 108"/>
            <p:cNvSpPr>
              <a:spLocks/>
            </p:cNvSpPr>
            <p:nvPr/>
          </p:nvSpPr>
          <p:spPr bwMode="auto">
            <a:xfrm>
              <a:off x="1209" y="1459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7" name="Freeform 109"/>
            <p:cNvSpPr>
              <a:spLocks/>
            </p:cNvSpPr>
            <p:nvPr/>
          </p:nvSpPr>
          <p:spPr bwMode="auto">
            <a:xfrm>
              <a:off x="1221" y="1459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8" name="Freeform 110"/>
            <p:cNvSpPr>
              <a:spLocks/>
            </p:cNvSpPr>
            <p:nvPr/>
          </p:nvSpPr>
          <p:spPr bwMode="auto">
            <a:xfrm>
              <a:off x="1175" y="1367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3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6"/>
                </a:cxn>
                <a:cxn ang="0">
                  <a:pos x="1" y="73"/>
                </a:cxn>
                <a:cxn ang="0">
                  <a:pos x="5" y="92"/>
                </a:cxn>
                <a:cxn ang="0">
                  <a:pos x="19" y="91"/>
                </a:cxn>
                <a:cxn ang="0">
                  <a:pos x="18" y="89"/>
                </a:cxn>
                <a:cxn ang="0">
                  <a:pos x="16" y="80"/>
                </a:cxn>
                <a:cxn ang="0">
                  <a:pos x="15" y="70"/>
                </a:cxn>
                <a:cxn ang="0">
                  <a:pos x="14" y="56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3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" y="73"/>
                  </a:lnTo>
                  <a:lnTo>
                    <a:pt x="5" y="92"/>
                  </a:lnTo>
                  <a:lnTo>
                    <a:pt x="19" y="91"/>
                  </a:lnTo>
                  <a:lnTo>
                    <a:pt x="18" y="89"/>
                  </a:lnTo>
                  <a:lnTo>
                    <a:pt x="16" y="80"/>
                  </a:lnTo>
                  <a:lnTo>
                    <a:pt x="15" y="70"/>
                  </a:lnTo>
                  <a:lnTo>
                    <a:pt x="14" y="56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9" name="Freeform 111"/>
            <p:cNvSpPr>
              <a:spLocks/>
            </p:cNvSpPr>
            <p:nvPr/>
          </p:nvSpPr>
          <p:spPr bwMode="auto">
            <a:xfrm>
              <a:off x="1273" y="1355"/>
              <a:ext cx="27" cy="10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1"/>
                </a:cxn>
                <a:cxn ang="0">
                  <a:pos x="25" y="4"/>
                </a:cxn>
                <a:cxn ang="0">
                  <a:pos x="22" y="9"/>
                </a:cxn>
                <a:cxn ang="0">
                  <a:pos x="20" y="18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3"/>
                </a:cxn>
                <a:cxn ang="0">
                  <a:pos x="20" y="103"/>
                </a:cxn>
                <a:cxn ang="0">
                  <a:pos x="5" y="103"/>
                </a:cxn>
                <a:cxn ang="0">
                  <a:pos x="5" y="101"/>
                </a:cxn>
                <a:cxn ang="0">
                  <a:pos x="4" y="91"/>
                </a:cxn>
                <a:cxn ang="0">
                  <a:pos x="2" y="80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3">
                  <a:moveTo>
                    <a:pt x="27" y="0"/>
                  </a:moveTo>
                  <a:lnTo>
                    <a:pt x="26" y="1"/>
                  </a:lnTo>
                  <a:lnTo>
                    <a:pt x="25" y="4"/>
                  </a:lnTo>
                  <a:lnTo>
                    <a:pt x="22" y="9"/>
                  </a:lnTo>
                  <a:lnTo>
                    <a:pt x="20" y="18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3"/>
                  </a:lnTo>
                  <a:lnTo>
                    <a:pt x="20" y="103"/>
                  </a:lnTo>
                  <a:lnTo>
                    <a:pt x="5" y="103"/>
                  </a:lnTo>
                  <a:lnTo>
                    <a:pt x="5" y="101"/>
                  </a:lnTo>
                  <a:lnTo>
                    <a:pt x="4" y="91"/>
                  </a:lnTo>
                  <a:lnTo>
                    <a:pt x="2" y="80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0" name="Freeform 112"/>
            <p:cNvSpPr>
              <a:spLocks/>
            </p:cNvSpPr>
            <p:nvPr/>
          </p:nvSpPr>
          <p:spPr bwMode="auto">
            <a:xfrm>
              <a:off x="1175" y="1372"/>
              <a:ext cx="18" cy="8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4"/>
                </a:cxn>
                <a:cxn ang="0">
                  <a:pos x="0" y="36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0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1"/>
                </a:cxn>
                <a:cxn ang="0">
                  <a:pos x="14" y="61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0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4"/>
                  </a:lnTo>
                  <a:lnTo>
                    <a:pt x="0" y="36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1"/>
                  </a:lnTo>
                  <a:lnTo>
                    <a:pt x="14" y="61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1" name="Freeform 113"/>
            <p:cNvSpPr>
              <a:spLocks/>
            </p:cNvSpPr>
            <p:nvPr/>
          </p:nvSpPr>
          <p:spPr bwMode="auto">
            <a:xfrm>
              <a:off x="1176" y="1377"/>
              <a:ext cx="14" cy="69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3"/>
                </a:cxn>
                <a:cxn ang="0">
                  <a:pos x="4" y="7"/>
                </a:cxn>
                <a:cxn ang="0">
                  <a:pos x="3" y="13"/>
                </a:cxn>
                <a:cxn ang="0">
                  <a:pos x="1" y="21"/>
                </a:cxn>
                <a:cxn ang="0">
                  <a:pos x="0" y="31"/>
                </a:cxn>
                <a:cxn ang="0">
                  <a:pos x="0" y="42"/>
                </a:cxn>
                <a:cxn ang="0">
                  <a:pos x="1" y="55"/>
                </a:cxn>
                <a:cxn ang="0">
                  <a:pos x="4" y="69"/>
                </a:cxn>
                <a:cxn ang="0">
                  <a:pos x="14" y="68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1" y="42"/>
                </a:cxn>
                <a:cxn ang="0">
                  <a:pos x="10" y="32"/>
                </a:cxn>
                <a:cxn ang="0">
                  <a:pos x="10" y="20"/>
                </a:cxn>
                <a:cxn ang="0">
                  <a:pos x="12" y="1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5" y="2"/>
                </a:cxn>
              </a:cxnLst>
              <a:rect l="0" t="0" r="r" b="b"/>
              <a:pathLst>
                <a:path w="14" h="69">
                  <a:moveTo>
                    <a:pt x="5" y="2"/>
                  </a:moveTo>
                  <a:lnTo>
                    <a:pt x="5" y="3"/>
                  </a:lnTo>
                  <a:lnTo>
                    <a:pt x="4" y="7"/>
                  </a:lnTo>
                  <a:lnTo>
                    <a:pt x="3" y="13"/>
                  </a:lnTo>
                  <a:lnTo>
                    <a:pt x="1" y="21"/>
                  </a:lnTo>
                  <a:lnTo>
                    <a:pt x="0" y="31"/>
                  </a:lnTo>
                  <a:lnTo>
                    <a:pt x="0" y="42"/>
                  </a:lnTo>
                  <a:lnTo>
                    <a:pt x="1" y="55"/>
                  </a:lnTo>
                  <a:lnTo>
                    <a:pt x="4" y="69"/>
                  </a:lnTo>
                  <a:lnTo>
                    <a:pt x="14" y="68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1" y="42"/>
                  </a:lnTo>
                  <a:lnTo>
                    <a:pt x="10" y="32"/>
                  </a:lnTo>
                  <a:lnTo>
                    <a:pt x="10" y="20"/>
                  </a:lnTo>
                  <a:lnTo>
                    <a:pt x="12" y="1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2" name="Freeform 114"/>
            <p:cNvSpPr>
              <a:spLocks/>
            </p:cNvSpPr>
            <p:nvPr/>
          </p:nvSpPr>
          <p:spPr bwMode="auto">
            <a:xfrm>
              <a:off x="1177" y="1383"/>
              <a:ext cx="12" cy="5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6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0"/>
                </a:cxn>
                <a:cxn ang="0">
                  <a:pos x="10" y="43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7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6">
                  <a:moveTo>
                    <a:pt x="4" y="1"/>
                  </a:moveTo>
                  <a:lnTo>
                    <a:pt x="3" y="1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6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7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3" name="Freeform 115"/>
            <p:cNvSpPr>
              <a:spLocks/>
            </p:cNvSpPr>
            <p:nvPr/>
          </p:nvSpPr>
          <p:spPr bwMode="auto">
            <a:xfrm>
              <a:off x="1177" y="1388"/>
              <a:ext cx="10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8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3" y="45"/>
                </a:cxn>
                <a:cxn ang="0">
                  <a:pos x="10" y="45"/>
                </a:cxn>
                <a:cxn ang="0">
                  <a:pos x="10" y="43"/>
                </a:cxn>
                <a:cxn ang="0">
                  <a:pos x="9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5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8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3" y="45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9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4" name="Freeform 116"/>
            <p:cNvSpPr>
              <a:spLocks/>
            </p:cNvSpPr>
            <p:nvPr/>
          </p:nvSpPr>
          <p:spPr bwMode="auto">
            <a:xfrm>
              <a:off x="1179" y="1394"/>
              <a:ext cx="7" cy="3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5" y="32"/>
                </a:cxn>
                <a:cxn ang="0">
                  <a:pos x="5" y="31"/>
                </a:cxn>
                <a:cxn ang="0">
                  <a:pos x="5" y="29"/>
                </a:cxn>
                <a:cxn ang="0">
                  <a:pos x="4" y="25"/>
                </a:cxn>
                <a:cxn ang="0">
                  <a:pos x="4" y="20"/>
                </a:cxn>
                <a:cxn ang="0">
                  <a:pos x="4" y="15"/>
                </a:cxn>
                <a:cxn ang="0">
                  <a:pos x="4" y="9"/>
                </a:cxn>
                <a:cxn ang="0">
                  <a:pos x="4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2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4" y="25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9"/>
                  </a:lnTo>
                  <a:lnTo>
                    <a:pt x="4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5" name="Freeform 117"/>
            <p:cNvSpPr>
              <a:spLocks/>
            </p:cNvSpPr>
            <p:nvPr/>
          </p:nvSpPr>
          <p:spPr bwMode="auto">
            <a:xfrm>
              <a:off x="1274" y="1361"/>
              <a:ext cx="24" cy="90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3"/>
                </a:cxn>
                <a:cxn ang="0">
                  <a:pos x="19" y="8"/>
                </a:cxn>
                <a:cxn ang="0">
                  <a:pos x="17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0"/>
                </a:cxn>
                <a:cxn ang="0">
                  <a:pos x="5" y="90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69"/>
                </a:cxn>
                <a:cxn ang="0">
                  <a:pos x="0" y="56"/>
                </a:cxn>
                <a:cxn ang="0">
                  <a:pos x="0" y="41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0">
                  <a:moveTo>
                    <a:pt x="24" y="1"/>
                  </a:moveTo>
                  <a:lnTo>
                    <a:pt x="22" y="1"/>
                  </a:lnTo>
                  <a:lnTo>
                    <a:pt x="21" y="3"/>
                  </a:lnTo>
                  <a:lnTo>
                    <a:pt x="19" y="8"/>
                  </a:lnTo>
                  <a:lnTo>
                    <a:pt x="17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0"/>
                  </a:lnTo>
                  <a:lnTo>
                    <a:pt x="5" y="90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0" y="56"/>
                  </a:lnTo>
                  <a:lnTo>
                    <a:pt x="0" y="41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6" name="Freeform 118"/>
            <p:cNvSpPr>
              <a:spLocks/>
            </p:cNvSpPr>
            <p:nvPr/>
          </p:nvSpPr>
          <p:spPr bwMode="auto">
            <a:xfrm>
              <a:off x="1275" y="1368"/>
              <a:ext cx="19" cy="7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8" y="2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2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6"/>
                </a:cxn>
                <a:cxn ang="0">
                  <a:pos x="4" y="76"/>
                </a:cxn>
                <a:cxn ang="0">
                  <a:pos x="4" y="74"/>
                </a:cxn>
                <a:cxn ang="0">
                  <a:pos x="3" y="68"/>
                </a:cxn>
                <a:cxn ang="0">
                  <a:pos x="2" y="58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9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6">
                  <a:moveTo>
                    <a:pt x="19" y="0"/>
                  </a:moveTo>
                  <a:lnTo>
                    <a:pt x="19" y="0"/>
                  </a:lnTo>
                  <a:lnTo>
                    <a:pt x="18" y="2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2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3" y="68"/>
                  </a:lnTo>
                  <a:lnTo>
                    <a:pt x="2" y="58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9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7" name="Freeform 119"/>
            <p:cNvSpPr>
              <a:spLocks/>
            </p:cNvSpPr>
            <p:nvPr/>
          </p:nvSpPr>
          <p:spPr bwMode="auto">
            <a:xfrm>
              <a:off x="1277" y="1374"/>
              <a:ext cx="15" cy="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19"/>
                </a:cxn>
                <a:cxn ang="0">
                  <a:pos x="9" y="30"/>
                </a:cxn>
                <a:cxn ang="0">
                  <a:pos x="10" y="44"/>
                </a:cxn>
                <a:cxn ang="0">
                  <a:pos x="11" y="63"/>
                </a:cxn>
                <a:cxn ang="0">
                  <a:pos x="2" y="63"/>
                </a:cxn>
                <a:cxn ang="0">
                  <a:pos x="2" y="62"/>
                </a:cxn>
                <a:cxn ang="0">
                  <a:pos x="1" y="56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3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19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1" y="63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1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8" name="Freeform 120"/>
            <p:cNvSpPr>
              <a:spLocks/>
            </p:cNvSpPr>
            <p:nvPr/>
          </p:nvSpPr>
          <p:spPr bwMode="auto">
            <a:xfrm>
              <a:off x="1277" y="1380"/>
              <a:ext cx="12" cy="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9" y="9"/>
                </a:cxn>
                <a:cxn ang="0">
                  <a:pos x="9" y="15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0"/>
                </a:cxn>
                <a:cxn ang="0">
                  <a:pos x="2" y="50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1" y="38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0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15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9" name="Freeform 121"/>
            <p:cNvSpPr>
              <a:spLocks/>
            </p:cNvSpPr>
            <p:nvPr/>
          </p:nvSpPr>
          <p:spPr bwMode="auto">
            <a:xfrm>
              <a:off x="1278" y="1387"/>
              <a:ext cx="9" cy="3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5"/>
                </a:cxn>
                <a:cxn ang="0">
                  <a:pos x="7" y="36"/>
                </a:cxn>
                <a:cxn ang="0">
                  <a:pos x="2" y="36"/>
                </a:cxn>
                <a:cxn ang="0">
                  <a:pos x="1" y="36"/>
                </a:cxn>
                <a:cxn ang="0">
                  <a:pos x="1" y="32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4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6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5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0" name="Rectangle 122"/>
            <p:cNvSpPr>
              <a:spLocks noChangeArrowheads="1"/>
            </p:cNvSpPr>
            <p:nvPr/>
          </p:nvSpPr>
          <p:spPr bwMode="auto">
            <a:xfrm>
              <a:off x="1155" y="1377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1" name="Freeform 123"/>
            <p:cNvSpPr>
              <a:spLocks/>
            </p:cNvSpPr>
            <p:nvPr/>
          </p:nvSpPr>
          <p:spPr bwMode="auto">
            <a:xfrm>
              <a:off x="1197" y="1375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3"/>
                </a:cxn>
                <a:cxn ang="0">
                  <a:pos x="3" y="51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2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6"/>
                </a:cxn>
                <a:cxn ang="0">
                  <a:pos x="21" y="14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2"/>
                </a:cxn>
                <a:cxn ang="0">
                  <a:pos x="46" y="2"/>
                </a:cxn>
                <a:cxn ang="0">
                  <a:pos x="45" y="2"/>
                </a:cxn>
                <a:cxn ang="0">
                  <a:pos x="43" y="2"/>
                </a:cxn>
                <a:cxn ang="0">
                  <a:pos x="42" y="1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1"/>
                </a:cxn>
                <a:cxn ang="0">
                  <a:pos x="11" y="2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1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1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2" name="Freeform 124"/>
            <p:cNvSpPr>
              <a:spLocks/>
            </p:cNvSpPr>
            <p:nvPr/>
          </p:nvSpPr>
          <p:spPr bwMode="auto">
            <a:xfrm>
              <a:off x="1133" y="1416"/>
              <a:ext cx="37" cy="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1"/>
                </a:cxn>
                <a:cxn ang="0">
                  <a:pos x="37" y="3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2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6"/>
                </a:cxn>
              </a:cxnLst>
              <a:rect l="0" t="0" r="r" b="b"/>
              <a:pathLst>
                <a:path w="37" h="9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3" name="Freeform 125"/>
            <p:cNvSpPr>
              <a:spLocks/>
            </p:cNvSpPr>
            <p:nvPr/>
          </p:nvSpPr>
          <p:spPr bwMode="auto">
            <a:xfrm>
              <a:off x="1133" y="1391"/>
              <a:ext cx="37" cy="1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2"/>
                </a:cxn>
                <a:cxn ang="0">
                  <a:pos x="32" y="3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4"/>
                </a:cxn>
                <a:cxn ang="0">
                  <a:pos x="28" y="4"/>
                </a:cxn>
                <a:cxn ang="0">
                  <a:pos x="25" y="4"/>
                </a:cxn>
                <a:cxn ang="0">
                  <a:pos x="22" y="3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3" y="3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6"/>
                </a:cxn>
              </a:cxnLst>
              <a:rect l="0" t="0" r="r" b="b"/>
              <a:pathLst>
                <a:path w="37" h="11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4" name="Freeform 126"/>
            <p:cNvSpPr>
              <a:spLocks/>
            </p:cNvSpPr>
            <p:nvPr/>
          </p:nvSpPr>
          <p:spPr bwMode="auto">
            <a:xfrm>
              <a:off x="1168" y="1380"/>
              <a:ext cx="61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8"/>
                </a:cxn>
                <a:cxn ang="0">
                  <a:pos x="19" y="112"/>
                </a:cxn>
                <a:cxn ang="0">
                  <a:pos x="18" y="98"/>
                </a:cxn>
                <a:cxn ang="0">
                  <a:pos x="61" y="104"/>
                </a:cxn>
                <a:cxn ang="0">
                  <a:pos x="61" y="98"/>
                </a:cxn>
                <a:cxn ang="0">
                  <a:pos x="30" y="94"/>
                </a:cxn>
                <a:cxn ang="0">
                  <a:pos x="29" y="81"/>
                </a:cxn>
                <a:cxn ang="0">
                  <a:pos x="9" y="81"/>
                </a:cxn>
                <a:cxn ang="0">
                  <a:pos x="8" y="80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8"/>
                </a:cxn>
                <a:cxn ang="0">
                  <a:pos x="2" y="46"/>
                </a:cxn>
                <a:cxn ang="0">
                  <a:pos x="1" y="34"/>
                </a:cxn>
                <a:cxn ang="0">
                  <a:pos x="2" y="18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2">
                  <a:moveTo>
                    <a:pt x="0" y="0"/>
                  </a:moveTo>
                  <a:lnTo>
                    <a:pt x="0" y="108"/>
                  </a:lnTo>
                  <a:lnTo>
                    <a:pt x="19" y="112"/>
                  </a:lnTo>
                  <a:lnTo>
                    <a:pt x="18" y="98"/>
                  </a:lnTo>
                  <a:lnTo>
                    <a:pt x="61" y="104"/>
                  </a:lnTo>
                  <a:lnTo>
                    <a:pt x="61" y="98"/>
                  </a:lnTo>
                  <a:lnTo>
                    <a:pt x="30" y="94"/>
                  </a:lnTo>
                  <a:lnTo>
                    <a:pt x="29" y="81"/>
                  </a:lnTo>
                  <a:lnTo>
                    <a:pt x="9" y="81"/>
                  </a:lnTo>
                  <a:lnTo>
                    <a:pt x="8" y="80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8"/>
                  </a:lnTo>
                  <a:lnTo>
                    <a:pt x="2" y="46"/>
                  </a:lnTo>
                  <a:lnTo>
                    <a:pt x="1" y="34"/>
                  </a:lnTo>
                  <a:lnTo>
                    <a:pt x="2" y="18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5" name="Freeform 127"/>
            <p:cNvSpPr>
              <a:spLocks/>
            </p:cNvSpPr>
            <p:nvPr/>
          </p:nvSpPr>
          <p:spPr bwMode="auto">
            <a:xfrm>
              <a:off x="1198" y="1354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0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0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6" name="Freeform 128"/>
            <p:cNvSpPr>
              <a:spLocks/>
            </p:cNvSpPr>
            <p:nvPr/>
          </p:nvSpPr>
          <p:spPr bwMode="auto">
            <a:xfrm>
              <a:off x="1153" y="1494"/>
              <a:ext cx="132" cy="45"/>
            </a:xfrm>
            <a:custGeom>
              <a:avLst/>
              <a:gdLst/>
              <a:ahLst/>
              <a:cxnLst>
                <a:cxn ang="0">
                  <a:pos x="55" y="43"/>
                </a:cxn>
                <a:cxn ang="0">
                  <a:pos x="56" y="43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6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2"/>
                </a:cxn>
                <a:cxn ang="0">
                  <a:pos x="80" y="29"/>
                </a:cxn>
                <a:cxn ang="0">
                  <a:pos x="82" y="28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29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5"/>
                </a:cxn>
                <a:cxn ang="0">
                  <a:pos x="76" y="36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3"/>
                </a:cxn>
                <a:cxn ang="0">
                  <a:pos x="57" y="45"/>
                </a:cxn>
                <a:cxn ang="0">
                  <a:pos x="55" y="43"/>
                </a:cxn>
              </a:cxnLst>
              <a:rect l="0" t="0" r="r" b="b"/>
              <a:pathLst>
                <a:path w="132" h="45">
                  <a:moveTo>
                    <a:pt x="55" y="43"/>
                  </a:moveTo>
                  <a:lnTo>
                    <a:pt x="56" y="43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6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2"/>
                  </a:lnTo>
                  <a:lnTo>
                    <a:pt x="80" y="29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29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6" y="36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3"/>
                  </a:lnTo>
                  <a:lnTo>
                    <a:pt x="57" y="45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7" name="Freeform 129"/>
            <p:cNvSpPr>
              <a:spLocks/>
            </p:cNvSpPr>
            <p:nvPr/>
          </p:nvSpPr>
          <p:spPr bwMode="auto">
            <a:xfrm>
              <a:off x="1125" y="1506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8" name="Freeform 130"/>
            <p:cNvSpPr>
              <a:spLocks/>
            </p:cNvSpPr>
            <p:nvPr/>
          </p:nvSpPr>
          <p:spPr bwMode="auto">
            <a:xfrm>
              <a:off x="1148" y="1501"/>
              <a:ext cx="13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5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lnTo>
                    <a:pt x="130" y="35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9" name="Freeform 131"/>
            <p:cNvSpPr>
              <a:spLocks/>
            </p:cNvSpPr>
            <p:nvPr/>
          </p:nvSpPr>
          <p:spPr bwMode="auto">
            <a:xfrm>
              <a:off x="1138" y="1502"/>
              <a:ext cx="133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9"/>
                </a:cxn>
                <a:cxn ang="0">
                  <a:pos x="133" y="39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9">
                  <a:moveTo>
                    <a:pt x="0" y="0"/>
                  </a:moveTo>
                  <a:lnTo>
                    <a:pt x="130" y="39"/>
                  </a:lnTo>
                  <a:lnTo>
                    <a:pt x="133" y="3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0" name="Freeform 132"/>
            <p:cNvSpPr>
              <a:spLocks/>
            </p:cNvSpPr>
            <p:nvPr/>
          </p:nvSpPr>
          <p:spPr bwMode="auto">
            <a:xfrm>
              <a:off x="1107" y="1040"/>
              <a:ext cx="249" cy="209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3"/>
                </a:cxn>
                <a:cxn ang="0">
                  <a:pos x="79" y="11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4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4"/>
                </a:cxn>
                <a:cxn ang="0">
                  <a:pos x="222" y="39"/>
                </a:cxn>
                <a:cxn ang="0">
                  <a:pos x="226" y="50"/>
                </a:cxn>
                <a:cxn ang="0">
                  <a:pos x="240" y="117"/>
                </a:cxn>
                <a:cxn ang="0">
                  <a:pos x="247" y="145"/>
                </a:cxn>
                <a:cxn ang="0">
                  <a:pos x="247" y="146"/>
                </a:cxn>
                <a:cxn ang="0">
                  <a:pos x="248" y="152"/>
                </a:cxn>
                <a:cxn ang="0">
                  <a:pos x="248" y="160"/>
                </a:cxn>
                <a:cxn ang="0">
                  <a:pos x="244" y="170"/>
                </a:cxn>
                <a:cxn ang="0">
                  <a:pos x="0" y="163"/>
                </a:cxn>
                <a:cxn ang="0">
                  <a:pos x="25" y="150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32" y="24"/>
                </a:cxn>
                <a:cxn ang="0">
                  <a:pos x="37" y="23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9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3" y="10"/>
                  </a:lnTo>
                  <a:lnTo>
                    <a:pt x="86" y="10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7" y="6"/>
                  </a:lnTo>
                  <a:lnTo>
                    <a:pt x="111" y="4"/>
                  </a:lnTo>
                  <a:lnTo>
                    <a:pt x="116" y="4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4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4"/>
                  </a:lnTo>
                  <a:lnTo>
                    <a:pt x="220" y="36"/>
                  </a:lnTo>
                  <a:lnTo>
                    <a:pt x="222" y="39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9"/>
                  </a:lnTo>
                  <a:lnTo>
                    <a:pt x="240" y="117"/>
                  </a:lnTo>
                  <a:lnTo>
                    <a:pt x="208" y="133"/>
                  </a:lnTo>
                  <a:lnTo>
                    <a:pt x="247" y="145"/>
                  </a:lnTo>
                  <a:lnTo>
                    <a:pt x="247" y="145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2"/>
                  </a:lnTo>
                  <a:lnTo>
                    <a:pt x="249" y="155"/>
                  </a:lnTo>
                  <a:lnTo>
                    <a:pt x="248" y="160"/>
                  </a:lnTo>
                  <a:lnTo>
                    <a:pt x="247" y="164"/>
                  </a:lnTo>
                  <a:lnTo>
                    <a:pt x="244" y="170"/>
                  </a:lnTo>
                  <a:lnTo>
                    <a:pt x="144" y="209"/>
                  </a:lnTo>
                  <a:lnTo>
                    <a:pt x="0" y="163"/>
                  </a:lnTo>
                  <a:lnTo>
                    <a:pt x="3" y="159"/>
                  </a:lnTo>
                  <a:lnTo>
                    <a:pt x="25" y="150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3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1" name="Freeform 133"/>
            <p:cNvSpPr>
              <a:spLocks/>
            </p:cNvSpPr>
            <p:nvPr/>
          </p:nvSpPr>
          <p:spPr bwMode="auto">
            <a:xfrm>
              <a:off x="1194" y="1055"/>
              <a:ext cx="79" cy="91"/>
            </a:xfrm>
            <a:custGeom>
              <a:avLst/>
              <a:gdLst/>
              <a:ahLst/>
              <a:cxnLst>
                <a:cxn ang="0">
                  <a:pos x="78" y="3"/>
                </a:cxn>
                <a:cxn ang="0">
                  <a:pos x="78" y="3"/>
                </a:cxn>
                <a:cxn ang="0">
                  <a:pos x="77" y="3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3" y="17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61"/>
                </a:cxn>
                <a:cxn ang="0">
                  <a:pos x="2" y="75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9"/>
                </a:cxn>
                <a:cxn ang="0">
                  <a:pos x="11" y="89"/>
                </a:cxn>
                <a:cxn ang="0">
                  <a:pos x="15" y="88"/>
                </a:cxn>
                <a:cxn ang="0">
                  <a:pos x="18" y="88"/>
                </a:cxn>
                <a:cxn ang="0">
                  <a:pos x="22" y="88"/>
                </a:cxn>
                <a:cxn ang="0">
                  <a:pos x="27" y="88"/>
                </a:cxn>
                <a:cxn ang="0">
                  <a:pos x="32" y="88"/>
                </a:cxn>
                <a:cxn ang="0">
                  <a:pos x="38" y="88"/>
                </a:cxn>
                <a:cxn ang="0">
                  <a:pos x="44" y="88"/>
                </a:cxn>
                <a:cxn ang="0">
                  <a:pos x="50" y="88"/>
                </a:cxn>
                <a:cxn ang="0">
                  <a:pos x="57" y="89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9"/>
                </a:cxn>
                <a:cxn ang="0">
                  <a:pos x="78" y="82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9"/>
                </a:cxn>
                <a:cxn ang="0">
                  <a:pos x="77" y="15"/>
                </a:cxn>
                <a:cxn ang="0">
                  <a:pos x="78" y="3"/>
                </a:cxn>
              </a:cxnLst>
              <a:rect l="0" t="0" r="r" b="b"/>
              <a:pathLst>
                <a:path w="79" h="91">
                  <a:moveTo>
                    <a:pt x="78" y="3"/>
                  </a:moveTo>
                  <a:lnTo>
                    <a:pt x="78" y="3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7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2" y="75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9"/>
                  </a:lnTo>
                  <a:lnTo>
                    <a:pt x="11" y="89"/>
                  </a:lnTo>
                  <a:lnTo>
                    <a:pt x="15" y="88"/>
                  </a:lnTo>
                  <a:lnTo>
                    <a:pt x="18" y="88"/>
                  </a:lnTo>
                  <a:lnTo>
                    <a:pt x="22" y="88"/>
                  </a:lnTo>
                  <a:lnTo>
                    <a:pt x="27" y="88"/>
                  </a:lnTo>
                  <a:lnTo>
                    <a:pt x="32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57" y="89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9"/>
                  </a:lnTo>
                  <a:lnTo>
                    <a:pt x="78" y="82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9"/>
                  </a:lnTo>
                  <a:lnTo>
                    <a:pt x="77" y="15"/>
                  </a:lnTo>
                  <a:lnTo>
                    <a:pt x="78" y="3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2" name="Freeform 134"/>
            <p:cNvSpPr>
              <a:spLocks/>
            </p:cNvSpPr>
            <p:nvPr/>
          </p:nvSpPr>
          <p:spPr bwMode="auto">
            <a:xfrm>
              <a:off x="1202" y="1081"/>
              <a:ext cx="132" cy="90"/>
            </a:xfrm>
            <a:custGeom>
              <a:avLst/>
              <a:gdLst/>
              <a:ahLst/>
              <a:cxnLst>
                <a:cxn ang="0">
                  <a:pos x="1" y="67"/>
                </a:cxn>
                <a:cxn ang="0">
                  <a:pos x="0" y="78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8"/>
                </a:cxn>
                <a:cxn ang="0">
                  <a:pos x="91" y="87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3" y="79"/>
                </a:cxn>
                <a:cxn ang="0">
                  <a:pos x="107" y="74"/>
                </a:cxn>
                <a:cxn ang="0">
                  <a:pos x="112" y="71"/>
                </a:cxn>
                <a:cxn ang="0">
                  <a:pos x="117" y="65"/>
                </a:cxn>
                <a:cxn ang="0">
                  <a:pos x="121" y="59"/>
                </a:cxn>
                <a:cxn ang="0">
                  <a:pos x="125" y="53"/>
                </a:cxn>
                <a:cxn ang="0">
                  <a:pos x="128" y="46"/>
                </a:cxn>
                <a:cxn ang="0">
                  <a:pos x="131" y="39"/>
                </a:cxn>
                <a:cxn ang="0">
                  <a:pos x="132" y="31"/>
                </a:cxn>
                <a:cxn ang="0">
                  <a:pos x="132" y="22"/>
                </a:cxn>
                <a:cxn ang="0">
                  <a:pos x="129" y="12"/>
                </a:cxn>
                <a:cxn ang="0">
                  <a:pos x="129" y="12"/>
                </a:cxn>
                <a:cxn ang="0">
                  <a:pos x="128" y="10"/>
                </a:cxn>
                <a:cxn ang="0">
                  <a:pos x="127" y="9"/>
                </a:cxn>
                <a:cxn ang="0">
                  <a:pos x="126" y="7"/>
                </a:cxn>
                <a:cxn ang="0">
                  <a:pos x="124" y="3"/>
                </a:cxn>
                <a:cxn ang="0">
                  <a:pos x="120" y="2"/>
                </a:cxn>
                <a:cxn ang="0">
                  <a:pos x="117" y="0"/>
                </a:cxn>
                <a:cxn ang="0">
                  <a:pos x="113" y="0"/>
                </a:cxn>
                <a:cxn ang="0">
                  <a:pos x="113" y="1"/>
                </a:cxn>
                <a:cxn ang="0">
                  <a:pos x="114" y="4"/>
                </a:cxn>
                <a:cxn ang="0">
                  <a:pos x="117" y="11"/>
                </a:cxn>
                <a:cxn ang="0">
                  <a:pos x="118" y="18"/>
                </a:cxn>
                <a:cxn ang="0">
                  <a:pos x="118" y="29"/>
                </a:cxn>
                <a:cxn ang="0">
                  <a:pos x="117" y="39"/>
                </a:cxn>
                <a:cxn ang="0">
                  <a:pos x="114" y="51"/>
                </a:cxn>
                <a:cxn ang="0">
                  <a:pos x="108" y="63"/>
                </a:cxn>
                <a:cxn ang="0">
                  <a:pos x="108" y="63"/>
                </a:cxn>
                <a:cxn ang="0">
                  <a:pos x="108" y="64"/>
                </a:cxn>
                <a:cxn ang="0">
                  <a:pos x="107" y="64"/>
                </a:cxn>
                <a:cxn ang="0">
                  <a:pos x="106" y="65"/>
                </a:cxn>
                <a:cxn ang="0">
                  <a:pos x="105" y="66"/>
                </a:cxn>
                <a:cxn ang="0">
                  <a:pos x="103" y="67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0"/>
                </a:cxn>
                <a:cxn ang="0">
                  <a:pos x="92" y="71"/>
                </a:cxn>
                <a:cxn ang="0">
                  <a:pos x="90" y="72"/>
                </a:cxn>
                <a:cxn ang="0">
                  <a:pos x="85" y="72"/>
                </a:cxn>
                <a:cxn ang="0">
                  <a:pos x="82" y="72"/>
                </a:cxn>
                <a:cxn ang="0">
                  <a:pos x="78" y="72"/>
                </a:cxn>
                <a:cxn ang="0">
                  <a:pos x="73" y="72"/>
                </a:cxn>
                <a:cxn ang="0">
                  <a:pos x="69" y="71"/>
                </a:cxn>
                <a:cxn ang="0">
                  <a:pos x="69" y="83"/>
                </a:cxn>
                <a:cxn ang="0">
                  <a:pos x="3" y="76"/>
                </a:cxn>
                <a:cxn ang="0">
                  <a:pos x="1" y="67"/>
                </a:cxn>
              </a:cxnLst>
              <a:rect l="0" t="0" r="r" b="b"/>
              <a:pathLst>
                <a:path w="132" h="90">
                  <a:moveTo>
                    <a:pt x="1" y="67"/>
                  </a:moveTo>
                  <a:lnTo>
                    <a:pt x="0" y="78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8"/>
                  </a:lnTo>
                  <a:lnTo>
                    <a:pt x="91" y="87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3" y="79"/>
                  </a:lnTo>
                  <a:lnTo>
                    <a:pt x="107" y="74"/>
                  </a:lnTo>
                  <a:lnTo>
                    <a:pt x="112" y="71"/>
                  </a:lnTo>
                  <a:lnTo>
                    <a:pt x="117" y="65"/>
                  </a:lnTo>
                  <a:lnTo>
                    <a:pt x="121" y="59"/>
                  </a:lnTo>
                  <a:lnTo>
                    <a:pt x="125" y="53"/>
                  </a:lnTo>
                  <a:lnTo>
                    <a:pt x="128" y="46"/>
                  </a:lnTo>
                  <a:lnTo>
                    <a:pt x="131" y="39"/>
                  </a:lnTo>
                  <a:lnTo>
                    <a:pt x="132" y="31"/>
                  </a:lnTo>
                  <a:lnTo>
                    <a:pt x="132" y="2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8" y="10"/>
                  </a:lnTo>
                  <a:lnTo>
                    <a:pt x="127" y="9"/>
                  </a:lnTo>
                  <a:lnTo>
                    <a:pt x="126" y="7"/>
                  </a:lnTo>
                  <a:lnTo>
                    <a:pt x="124" y="3"/>
                  </a:lnTo>
                  <a:lnTo>
                    <a:pt x="120" y="2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4"/>
                  </a:lnTo>
                  <a:lnTo>
                    <a:pt x="117" y="11"/>
                  </a:lnTo>
                  <a:lnTo>
                    <a:pt x="118" y="18"/>
                  </a:lnTo>
                  <a:lnTo>
                    <a:pt x="118" y="29"/>
                  </a:lnTo>
                  <a:lnTo>
                    <a:pt x="117" y="39"/>
                  </a:lnTo>
                  <a:lnTo>
                    <a:pt x="114" y="51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7" y="64"/>
                  </a:lnTo>
                  <a:lnTo>
                    <a:pt x="106" y="65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0"/>
                  </a:lnTo>
                  <a:lnTo>
                    <a:pt x="92" y="71"/>
                  </a:lnTo>
                  <a:lnTo>
                    <a:pt x="90" y="72"/>
                  </a:lnTo>
                  <a:lnTo>
                    <a:pt x="85" y="72"/>
                  </a:lnTo>
                  <a:lnTo>
                    <a:pt x="82" y="72"/>
                  </a:lnTo>
                  <a:lnTo>
                    <a:pt x="78" y="72"/>
                  </a:lnTo>
                  <a:lnTo>
                    <a:pt x="73" y="72"/>
                  </a:lnTo>
                  <a:lnTo>
                    <a:pt x="69" y="71"/>
                  </a:lnTo>
                  <a:lnTo>
                    <a:pt x="69" y="83"/>
                  </a:lnTo>
                  <a:lnTo>
                    <a:pt x="3" y="76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3" name="Freeform 135"/>
            <p:cNvSpPr>
              <a:spLocks/>
            </p:cNvSpPr>
            <p:nvPr/>
          </p:nvSpPr>
          <p:spPr bwMode="auto">
            <a:xfrm>
              <a:off x="1186" y="1169"/>
              <a:ext cx="96" cy="31"/>
            </a:xfrm>
            <a:custGeom>
              <a:avLst/>
              <a:gdLst/>
              <a:ahLst/>
              <a:cxnLst>
                <a:cxn ang="0">
                  <a:pos x="96" y="11"/>
                </a:cxn>
                <a:cxn ang="0">
                  <a:pos x="1" y="0"/>
                </a:cxn>
                <a:cxn ang="0">
                  <a:pos x="0" y="11"/>
                </a:cxn>
                <a:cxn ang="0">
                  <a:pos x="93" y="31"/>
                </a:cxn>
                <a:cxn ang="0">
                  <a:pos x="96" y="11"/>
                </a:cxn>
              </a:cxnLst>
              <a:rect l="0" t="0" r="r" b="b"/>
              <a:pathLst>
                <a:path w="96" h="31">
                  <a:moveTo>
                    <a:pt x="96" y="11"/>
                  </a:moveTo>
                  <a:lnTo>
                    <a:pt x="1" y="0"/>
                  </a:lnTo>
                  <a:lnTo>
                    <a:pt x="0" y="11"/>
                  </a:lnTo>
                  <a:lnTo>
                    <a:pt x="93" y="31"/>
                  </a:lnTo>
                  <a:lnTo>
                    <a:pt x="96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4" name="Freeform 136"/>
            <p:cNvSpPr>
              <a:spLocks/>
            </p:cNvSpPr>
            <p:nvPr/>
          </p:nvSpPr>
          <p:spPr bwMode="auto">
            <a:xfrm>
              <a:off x="1233" y="1179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5" name="Freeform 137"/>
            <p:cNvSpPr>
              <a:spLocks/>
            </p:cNvSpPr>
            <p:nvPr/>
          </p:nvSpPr>
          <p:spPr bwMode="auto">
            <a:xfrm>
              <a:off x="1191" y="1172"/>
              <a:ext cx="28" cy="1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7" y="10"/>
                </a:cxn>
                <a:cxn ang="0">
                  <a:pos x="28" y="4"/>
                </a:cxn>
              </a:cxnLst>
              <a:rect l="0" t="0" r="r" b="b"/>
              <a:pathLst>
                <a:path w="28" h="10">
                  <a:moveTo>
                    <a:pt x="28" y="4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7" y="1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6" name="Freeform 138"/>
            <p:cNvSpPr>
              <a:spLocks/>
            </p:cNvSpPr>
            <p:nvPr/>
          </p:nvSpPr>
          <p:spPr bwMode="auto">
            <a:xfrm>
              <a:off x="1123" y="1182"/>
              <a:ext cx="162" cy="5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4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3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8"/>
                </a:cxn>
                <a:cxn ang="0">
                  <a:pos x="159" y="29"/>
                </a:cxn>
                <a:cxn ang="0">
                  <a:pos x="158" y="31"/>
                </a:cxn>
                <a:cxn ang="0">
                  <a:pos x="157" y="33"/>
                </a:cxn>
                <a:cxn ang="0">
                  <a:pos x="155" y="34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49"/>
                </a:cxn>
                <a:cxn ang="0">
                  <a:pos x="131" y="52"/>
                </a:cxn>
                <a:cxn ang="0">
                  <a:pos x="128" y="53"/>
                </a:cxn>
                <a:cxn ang="0">
                  <a:pos x="126" y="54"/>
                </a:cxn>
                <a:cxn ang="0">
                  <a:pos x="0" y="17"/>
                </a:cxn>
              </a:cxnLst>
              <a:rect l="0" t="0" r="r" b="b"/>
              <a:pathLst>
                <a:path w="162" h="54">
                  <a:moveTo>
                    <a:pt x="0" y="17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3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8"/>
                  </a:lnTo>
                  <a:lnTo>
                    <a:pt x="159" y="29"/>
                  </a:lnTo>
                  <a:lnTo>
                    <a:pt x="158" y="31"/>
                  </a:lnTo>
                  <a:lnTo>
                    <a:pt x="157" y="33"/>
                  </a:lnTo>
                  <a:lnTo>
                    <a:pt x="155" y="34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49"/>
                  </a:lnTo>
                  <a:lnTo>
                    <a:pt x="131" y="52"/>
                  </a:lnTo>
                  <a:lnTo>
                    <a:pt x="128" y="53"/>
                  </a:lnTo>
                  <a:lnTo>
                    <a:pt x="126" y="5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7" name="Freeform 139"/>
            <p:cNvSpPr>
              <a:spLocks/>
            </p:cNvSpPr>
            <p:nvPr/>
          </p:nvSpPr>
          <p:spPr bwMode="auto">
            <a:xfrm>
              <a:off x="1285" y="1176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8" name="Freeform 140"/>
            <p:cNvSpPr>
              <a:spLocks/>
            </p:cNvSpPr>
            <p:nvPr/>
          </p:nvSpPr>
          <p:spPr bwMode="auto">
            <a:xfrm>
              <a:off x="1134" y="1065"/>
              <a:ext cx="32" cy="1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32" y="3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9" y="3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124"/>
                </a:cxn>
                <a:cxn ang="0">
                  <a:pos x="1" y="124"/>
                </a:cxn>
                <a:cxn ang="0">
                  <a:pos x="1" y="124"/>
                </a:cxn>
                <a:cxn ang="0">
                  <a:pos x="3" y="124"/>
                </a:cxn>
                <a:cxn ang="0">
                  <a:pos x="4" y="124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8" y="123"/>
                </a:cxn>
                <a:cxn ang="0">
                  <a:pos x="11" y="122"/>
                </a:cxn>
                <a:cxn ang="0">
                  <a:pos x="13" y="122"/>
                </a:cxn>
                <a:cxn ang="0">
                  <a:pos x="15" y="121"/>
                </a:cxn>
                <a:cxn ang="0">
                  <a:pos x="18" y="120"/>
                </a:cxn>
                <a:cxn ang="0">
                  <a:pos x="21" y="118"/>
                </a:cxn>
                <a:cxn ang="0">
                  <a:pos x="24" y="117"/>
                </a:cxn>
                <a:cxn ang="0">
                  <a:pos x="26" y="116"/>
                </a:cxn>
                <a:cxn ang="0">
                  <a:pos x="29" y="114"/>
                </a:cxn>
                <a:cxn ang="0">
                  <a:pos x="32" y="113"/>
                </a:cxn>
                <a:cxn ang="0">
                  <a:pos x="32" y="4"/>
                </a:cxn>
              </a:cxnLst>
              <a:rect l="0" t="0" r="r" b="b"/>
              <a:pathLst>
                <a:path w="32" h="124">
                  <a:moveTo>
                    <a:pt x="32" y="4"/>
                  </a:moveTo>
                  <a:lnTo>
                    <a:pt x="32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3" y="124"/>
                  </a:lnTo>
                  <a:lnTo>
                    <a:pt x="4" y="124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8" y="123"/>
                  </a:lnTo>
                  <a:lnTo>
                    <a:pt x="11" y="122"/>
                  </a:lnTo>
                  <a:lnTo>
                    <a:pt x="13" y="122"/>
                  </a:lnTo>
                  <a:lnTo>
                    <a:pt x="15" y="121"/>
                  </a:lnTo>
                  <a:lnTo>
                    <a:pt x="18" y="120"/>
                  </a:lnTo>
                  <a:lnTo>
                    <a:pt x="21" y="118"/>
                  </a:lnTo>
                  <a:lnTo>
                    <a:pt x="24" y="117"/>
                  </a:lnTo>
                  <a:lnTo>
                    <a:pt x="26" y="116"/>
                  </a:lnTo>
                  <a:lnTo>
                    <a:pt x="29" y="114"/>
                  </a:lnTo>
                  <a:lnTo>
                    <a:pt x="32" y="113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9" name="Freeform 141"/>
            <p:cNvSpPr>
              <a:spLocks/>
            </p:cNvSpPr>
            <p:nvPr/>
          </p:nvSpPr>
          <p:spPr bwMode="auto">
            <a:xfrm>
              <a:off x="1135" y="1067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4"/>
                </a:cxn>
                <a:cxn ang="0">
                  <a:pos x="3" y="104"/>
                </a:cxn>
                <a:cxn ang="0">
                  <a:pos x="4" y="104"/>
                </a:cxn>
                <a:cxn ang="0">
                  <a:pos x="6" y="104"/>
                </a:cxn>
                <a:cxn ang="0">
                  <a:pos x="7" y="102"/>
                </a:cxn>
                <a:cxn ang="0">
                  <a:pos x="10" y="102"/>
                </a:cxn>
                <a:cxn ang="0">
                  <a:pos x="11" y="101"/>
                </a:cxn>
                <a:cxn ang="0">
                  <a:pos x="13" y="101"/>
                </a:cxn>
                <a:cxn ang="0">
                  <a:pos x="16" y="100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7"/>
                </a:cxn>
                <a:cxn ang="0">
                  <a:pos x="25" y="95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3" y="104"/>
                  </a:lnTo>
                  <a:lnTo>
                    <a:pt x="4" y="104"/>
                  </a:lnTo>
                  <a:lnTo>
                    <a:pt x="6" y="104"/>
                  </a:lnTo>
                  <a:lnTo>
                    <a:pt x="7" y="102"/>
                  </a:lnTo>
                  <a:lnTo>
                    <a:pt x="10" y="102"/>
                  </a:lnTo>
                  <a:lnTo>
                    <a:pt x="11" y="101"/>
                  </a:lnTo>
                  <a:lnTo>
                    <a:pt x="13" y="101"/>
                  </a:lnTo>
                  <a:lnTo>
                    <a:pt x="16" y="100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7"/>
                  </a:lnTo>
                  <a:lnTo>
                    <a:pt x="25" y="95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0" name="Freeform 142"/>
            <p:cNvSpPr>
              <a:spLocks/>
            </p:cNvSpPr>
            <p:nvPr/>
          </p:nvSpPr>
          <p:spPr bwMode="auto">
            <a:xfrm>
              <a:off x="1137" y="1068"/>
              <a:ext cx="22" cy="84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4"/>
                </a:cxn>
                <a:cxn ang="0">
                  <a:pos x="5" y="84"/>
                </a:cxn>
                <a:cxn ang="0">
                  <a:pos x="7" y="83"/>
                </a:cxn>
                <a:cxn ang="0">
                  <a:pos x="9" y="83"/>
                </a:cxn>
                <a:cxn ang="0">
                  <a:pos x="10" y="82"/>
                </a:cxn>
                <a:cxn ang="0">
                  <a:pos x="12" y="82"/>
                </a:cxn>
                <a:cxn ang="0">
                  <a:pos x="14" y="80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2"/>
                </a:cxn>
              </a:cxnLst>
              <a:rect l="0" t="0" r="r" b="b"/>
              <a:pathLst>
                <a:path w="22" h="84">
                  <a:moveTo>
                    <a:pt x="22" y="2"/>
                  </a:moveTo>
                  <a:lnTo>
                    <a:pt x="22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7" y="83"/>
                  </a:lnTo>
                  <a:lnTo>
                    <a:pt x="9" y="83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4" y="80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1" name="Freeform 143"/>
            <p:cNvSpPr>
              <a:spLocks/>
            </p:cNvSpPr>
            <p:nvPr/>
          </p:nvSpPr>
          <p:spPr bwMode="auto">
            <a:xfrm>
              <a:off x="1138" y="1069"/>
              <a:ext cx="17" cy="65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4"/>
                </a:cxn>
                <a:cxn ang="0">
                  <a:pos x="6" y="64"/>
                </a:cxn>
                <a:cxn ang="0">
                  <a:pos x="8" y="63"/>
                </a:cxn>
                <a:cxn ang="0">
                  <a:pos x="11" y="62"/>
                </a:cxn>
                <a:cxn ang="0">
                  <a:pos x="14" y="61"/>
                </a:cxn>
                <a:cxn ang="0">
                  <a:pos x="17" y="58"/>
                </a:cxn>
                <a:cxn ang="0">
                  <a:pos x="17" y="1"/>
                </a:cxn>
              </a:cxnLst>
              <a:rect l="0" t="0" r="r" b="b"/>
              <a:pathLst>
                <a:path w="17" h="65">
                  <a:moveTo>
                    <a:pt x="17" y="1"/>
                  </a:moveTo>
                  <a:lnTo>
                    <a:pt x="17" y="1"/>
                  </a:lnTo>
                  <a:lnTo>
                    <a:pt x="16" y="1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4"/>
                  </a:lnTo>
                  <a:lnTo>
                    <a:pt x="6" y="64"/>
                  </a:lnTo>
                  <a:lnTo>
                    <a:pt x="8" y="63"/>
                  </a:lnTo>
                  <a:lnTo>
                    <a:pt x="11" y="62"/>
                  </a:lnTo>
                  <a:lnTo>
                    <a:pt x="14" y="61"/>
                  </a:lnTo>
                  <a:lnTo>
                    <a:pt x="17" y="58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2" name="Freeform 144"/>
            <p:cNvSpPr>
              <a:spLocks/>
            </p:cNvSpPr>
            <p:nvPr/>
          </p:nvSpPr>
          <p:spPr bwMode="auto">
            <a:xfrm>
              <a:off x="1138" y="1070"/>
              <a:ext cx="14" cy="46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6"/>
                </a:cxn>
                <a:cxn ang="0">
                  <a:pos x="1" y="46"/>
                </a:cxn>
                <a:cxn ang="0">
                  <a:pos x="1" y="46"/>
                </a:cxn>
                <a:cxn ang="0">
                  <a:pos x="3" y="46"/>
                </a:cxn>
                <a:cxn ang="0">
                  <a:pos x="4" y="44"/>
                </a:cxn>
                <a:cxn ang="0">
                  <a:pos x="7" y="44"/>
                </a:cxn>
                <a:cxn ang="0">
                  <a:pos x="9" y="43"/>
                </a:cxn>
                <a:cxn ang="0">
                  <a:pos x="11" y="42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6">
                  <a:moveTo>
                    <a:pt x="14" y="1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4" y="44"/>
                  </a:lnTo>
                  <a:lnTo>
                    <a:pt x="7" y="44"/>
                  </a:lnTo>
                  <a:lnTo>
                    <a:pt x="9" y="43"/>
                  </a:lnTo>
                  <a:lnTo>
                    <a:pt x="11" y="42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3" name="Freeform 145"/>
            <p:cNvSpPr>
              <a:spLocks/>
            </p:cNvSpPr>
            <p:nvPr/>
          </p:nvSpPr>
          <p:spPr bwMode="auto">
            <a:xfrm>
              <a:off x="1139" y="1070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7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4" name="Freeform 146"/>
            <p:cNvSpPr>
              <a:spLocks/>
            </p:cNvSpPr>
            <p:nvPr/>
          </p:nvSpPr>
          <p:spPr bwMode="auto">
            <a:xfrm>
              <a:off x="1250" y="1147"/>
              <a:ext cx="14" cy="14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8" y="14"/>
                </a:cxn>
                <a:cxn ang="0">
                  <a:pos x="9" y="13"/>
                </a:cxn>
                <a:cxn ang="0">
                  <a:pos x="10" y="13"/>
                </a:cxn>
                <a:cxn ang="0">
                  <a:pos x="11" y="12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3" y="5"/>
                </a:cxn>
                <a:cxn ang="0">
                  <a:pos x="13" y="4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2" y="12"/>
                </a:cxn>
                <a:cxn ang="0">
                  <a:pos x="3" y="13"/>
                </a:cxn>
                <a:cxn ang="0">
                  <a:pos x="4" y="13"/>
                </a:cxn>
                <a:cxn ang="0">
                  <a:pos x="6" y="14"/>
                </a:cxn>
                <a:cxn ang="0">
                  <a:pos x="7" y="14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8" y="14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5" name="Freeform 147"/>
            <p:cNvSpPr>
              <a:spLocks/>
            </p:cNvSpPr>
            <p:nvPr/>
          </p:nvSpPr>
          <p:spPr bwMode="auto">
            <a:xfrm>
              <a:off x="1209" y="1147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7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3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6" name="Freeform 148"/>
            <p:cNvSpPr>
              <a:spLocks/>
            </p:cNvSpPr>
            <p:nvPr/>
          </p:nvSpPr>
          <p:spPr bwMode="auto">
            <a:xfrm>
              <a:off x="1221" y="1147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7" name="Freeform 149"/>
            <p:cNvSpPr>
              <a:spLocks/>
            </p:cNvSpPr>
            <p:nvPr/>
          </p:nvSpPr>
          <p:spPr bwMode="auto">
            <a:xfrm>
              <a:off x="1175" y="1055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3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7"/>
                </a:cxn>
                <a:cxn ang="0">
                  <a:pos x="1" y="73"/>
                </a:cxn>
                <a:cxn ang="0">
                  <a:pos x="5" y="92"/>
                </a:cxn>
                <a:cxn ang="0">
                  <a:pos x="19" y="92"/>
                </a:cxn>
                <a:cxn ang="0">
                  <a:pos x="18" y="89"/>
                </a:cxn>
                <a:cxn ang="0">
                  <a:pos x="16" y="82"/>
                </a:cxn>
                <a:cxn ang="0">
                  <a:pos x="15" y="70"/>
                </a:cxn>
                <a:cxn ang="0">
                  <a:pos x="14" y="57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3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7"/>
                  </a:lnTo>
                  <a:lnTo>
                    <a:pt x="1" y="73"/>
                  </a:lnTo>
                  <a:lnTo>
                    <a:pt x="5" y="92"/>
                  </a:lnTo>
                  <a:lnTo>
                    <a:pt x="19" y="92"/>
                  </a:lnTo>
                  <a:lnTo>
                    <a:pt x="18" y="89"/>
                  </a:lnTo>
                  <a:lnTo>
                    <a:pt x="16" y="82"/>
                  </a:lnTo>
                  <a:lnTo>
                    <a:pt x="15" y="70"/>
                  </a:lnTo>
                  <a:lnTo>
                    <a:pt x="14" y="57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8" name="Freeform 150"/>
            <p:cNvSpPr>
              <a:spLocks/>
            </p:cNvSpPr>
            <p:nvPr/>
          </p:nvSpPr>
          <p:spPr bwMode="auto">
            <a:xfrm>
              <a:off x="1273" y="1043"/>
              <a:ext cx="27" cy="10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1"/>
                </a:cxn>
                <a:cxn ang="0">
                  <a:pos x="25" y="4"/>
                </a:cxn>
                <a:cxn ang="0">
                  <a:pos x="22" y="10"/>
                </a:cxn>
                <a:cxn ang="0">
                  <a:pos x="20" y="19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4"/>
                </a:cxn>
                <a:cxn ang="0">
                  <a:pos x="20" y="104"/>
                </a:cxn>
                <a:cxn ang="0">
                  <a:pos x="5" y="104"/>
                </a:cxn>
                <a:cxn ang="0">
                  <a:pos x="5" y="101"/>
                </a:cxn>
                <a:cxn ang="0">
                  <a:pos x="4" y="92"/>
                </a:cxn>
                <a:cxn ang="0">
                  <a:pos x="2" y="80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4">
                  <a:moveTo>
                    <a:pt x="27" y="0"/>
                  </a:moveTo>
                  <a:lnTo>
                    <a:pt x="26" y="1"/>
                  </a:lnTo>
                  <a:lnTo>
                    <a:pt x="25" y="4"/>
                  </a:lnTo>
                  <a:lnTo>
                    <a:pt x="22" y="10"/>
                  </a:lnTo>
                  <a:lnTo>
                    <a:pt x="20" y="19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4"/>
                  </a:lnTo>
                  <a:lnTo>
                    <a:pt x="20" y="104"/>
                  </a:lnTo>
                  <a:lnTo>
                    <a:pt x="5" y="104"/>
                  </a:lnTo>
                  <a:lnTo>
                    <a:pt x="5" y="101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9" name="Freeform 151"/>
            <p:cNvSpPr>
              <a:spLocks/>
            </p:cNvSpPr>
            <p:nvPr/>
          </p:nvSpPr>
          <p:spPr bwMode="auto">
            <a:xfrm>
              <a:off x="1175" y="1060"/>
              <a:ext cx="18" cy="81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5"/>
                </a:cxn>
                <a:cxn ang="0">
                  <a:pos x="0" y="37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1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2"/>
                </a:cxn>
                <a:cxn ang="0">
                  <a:pos x="14" y="61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1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5"/>
                  </a:lnTo>
                  <a:lnTo>
                    <a:pt x="0" y="37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1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2"/>
                  </a:lnTo>
                  <a:lnTo>
                    <a:pt x="14" y="61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0" name="Freeform 152"/>
            <p:cNvSpPr>
              <a:spLocks/>
            </p:cNvSpPr>
            <p:nvPr/>
          </p:nvSpPr>
          <p:spPr bwMode="auto">
            <a:xfrm>
              <a:off x="1176" y="1065"/>
              <a:ext cx="14" cy="69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3"/>
                </a:cxn>
                <a:cxn ang="0">
                  <a:pos x="4" y="7"/>
                </a:cxn>
                <a:cxn ang="0">
                  <a:pos x="3" y="13"/>
                </a:cxn>
                <a:cxn ang="0">
                  <a:pos x="1" y="21"/>
                </a:cxn>
                <a:cxn ang="0">
                  <a:pos x="0" y="32"/>
                </a:cxn>
                <a:cxn ang="0">
                  <a:pos x="0" y="44"/>
                </a:cxn>
                <a:cxn ang="0">
                  <a:pos x="1" y="56"/>
                </a:cxn>
                <a:cxn ang="0">
                  <a:pos x="4" y="69"/>
                </a:cxn>
                <a:cxn ang="0">
                  <a:pos x="14" y="69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1" y="44"/>
                </a:cxn>
                <a:cxn ang="0">
                  <a:pos x="10" y="32"/>
                </a:cxn>
                <a:cxn ang="0">
                  <a:pos x="10" y="20"/>
                </a:cxn>
                <a:cxn ang="0">
                  <a:pos x="12" y="1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2"/>
                </a:cxn>
                <a:cxn ang="0">
                  <a:pos x="5" y="2"/>
                </a:cxn>
              </a:cxnLst>
              <a:rect l="0" t="0" r="r" b="b"/>
              <a:pathLst>
                <a:path w="14" h="69">
                  <a:moveTo>
                    <a:pt x="5" y="2"/>
                  </a:moveTo>
                  <a:lnTo>
                    <a:pt x="5" y="3"/>
                  </a:lnTo>
                  <a:lnTo>
                    <a:pt x="4" y="7"/>
                  </a:lnTo>
                  <a:lnTo>
                    <a:pt x="3" y="13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1" y="56"/>
                  </a:lnTo>
                  <a:lnTo>
                    <a:pt x="4" y="69"/>
                  </a:lnTo>
                  <a:lnTo>
                    <a:pt x="14" y="69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1" y="44"/>
                  </a:lnTo>
                  <a:lnTo>
                    <a:pt x="10" y="32"/>
                  </a:lnTo>
                  <a:lnTo>
                    <a:pt x="10" y="20"/>
                  </a:lnTo>
                  <a:lnTo>
                    <a:pt x="12" y="1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1" name="Freeform 153"/>
            <p:cNvSpPr>
              <a:spLocks/>
            </p:cNvSpPr>
            <p:nvPr/>
          </p:nvSpPr>
          <p:spPr bwMode="auto">
            <a:xfrm>
              <a:off x="1177" y="1071"/>
              <a:ext cx="12" cy="5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3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8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7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0"/>
                </a:cxn>
                <a:cxn ang="0">
                  <a:pos x="10" y="43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8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7">
                  <a:moveTo>
                    <a:pt x="4" y="1"/>
                  </a:moveTo>
                  <a:lnTo>
                    <a:pt x="3" y="3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7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2" name="Freeform 154"/>
            <p:cNvSpPr>
              <a:spLocks/>
            </p:cNvSpPr>
            <p:nvPr/>
          </p:nvSpPr>
          <p:spPr bwMode="auto">
            <a:xfrm>
              <a:off x="1177" y="1076"/>
              <a:ext cx="10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9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7"/>
                </a:cxn>
                <a:cxn ang="0">
                  <a:pos x="3" y="45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9" y="41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5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7"/>
                  </a:lnTo>
                  <a:lnTo>
                    <a:pt x="3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9" y="41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3" name="Freeform 155"/>
            <p:cNvSpPr>
              <a:spLocks/>
            </p:cNvSpPr>
            <p:nvPr/>
          </p:nvSpPr>
          <p:spPr bwMode="auto">
            <a:xfrm>
              <a:off x="1179" y="1082"/>
              <a:ext cx="7" cy="34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5" y="34"/>
                </a:cxn>
                <a:cxn ang="0">
                  <a:pos x="5" y="32"/>
                </a:cxn>
                <a:cxn ang="0">
                  <a:pos x="5" y="29"/>
                </a:cxn>
                <a:cxn ang="0">
                  <a:pos x="4" y="25"/>
                </a:cxn>
                <a:cxn ang="0">
                  <a:pos x="4" y="21"/>
                </a:cxn>
                <a:cxn ang="0">
                  <a:pos x="4" y="15"/>
                </a:cxn>
                <a:cxn ang="0">
                  <a:pos x="4" y="10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4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5" y="29"/>
                  </a:lnTo>
                  <a:lnTo>
                    <a:pt x="4" y="25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4" y="10"/>
                  </a:lnTo>
                  <a:lnTo>
                    <a:pt x="4" y="4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4" name="Freeform 156"/>
            <p:cNvSpPr>
              <a:spLocks/>
            </p:cNvSpPr>
            <p:nvPr/>
          </p:nvSpPr>
          <p:spPr bwMode="auto">
            <a:xfrm>
              <a:off x="1274" y="1049"/>
              <a:ext cx="24" cy="91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19" y="8"/>
                </a:cxn>
                <a:cxn ang="0">
                  <a:pos x="17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1"/>
                </a:cxn>
                <a:cxn ang="0">
                  <a:pos x="5" y="91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70"/>
                </a:cxn>
                <a:cxn ang="0">
                  <a:pos x="0" y="56"/>
                </a:cxn>
                <a:cxn ang="0">
                  <a:pos x="0" y="42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1">
                  <a:moveTo>
                    <a:pt x="24" y="1"/>
                  </a:moveTo>
                  <a:lnTo>
                    <a:pt x="22" y="1"/>
                  </a:lnTo>
                  <a:lnTo>
                    <a:pt x="21" y="4"/>
                  </a:lnTo>
                  <a:lnTo>
                    <a:pt x="19" y="8"/>
                  </a:lnTo>
                  <a:lnTo>
                    <a:pt x="17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1"/>
                  </a:lnTo>
                  <a:lnTo>
                    <a:pt x="5" y="91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5" name="Freeform 157"/>
            <p:cNvSpPr>
              <a:spLocks/>
            </p:cNvSpPr>
            <p:nvPr/>
          </p:nvSpPr>
          <p:spPr bwMode="auto">
            <a:xfrm>
              <a:off x="1275" y="1056"/>
              <a:ext cx="19" cy="7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"/>
                </a:cxn>
                <a:cxn ang="0">
                  <a:pos x="18" y="2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3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7"/>
                </a:cxn>
                <a:cxn ang="0">
                  <a:pos x="4" y="77"/>
                </a:cxn>
                <a:cxn ang="0">
                  <a:pos x="4" y="75"/>
                </a:cxn>
                <a:cxn ang="0">
                  <a:pos x="3" y="69"/>
                </a:cxn>
                <a:cxn ang="0">
                  <a:pos x="2" y="60"/>
                </a:cxn>
                <a:cxn ang="0">
                  <a:pos x="0" y="48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11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7">
                  <a:moveTo>
                    <a:pt x="19" y="0"/>
                  </a:moveTo>
                  <a:lnTo>
                    <a:pt x="19" y="1"/>
                  </a:lnTo>
                  <a:lnTo>
                    <a:pt x="18" y="2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3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7"/>
                  </a:lnTo>
                  <a:lnTo>
                    <a:pt x="4" y="77"/>
                  </a:lnTo>
                  <a:lnTo>
                    <a:pt x="4" y="75"/>
                  </a:lnTo>
                  <a:lnTo>
                    <a:pt x="3" y="69"/>
                  </a:lnTo>
                  <a:lnTo>
                    <a:pt x="2" y="60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11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6" name="Freeform 158"/>
            <p:cNvSpPr>
              <a:spLocks/>
            </p:cNvSpPr>
            <p:nvPr/>
          </p:nvSpPr>
          <p:spPr bwMode="auto">
            <a:xfrm>
              <a:off x="1277" y="1062"/>
              <a:ext cx="15" cy="6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20"/>
                </a:cxn>
                <a:cxn ang="0">
                  <a:pos x="9" y="30"/>
                </a:cxn>
                <a:cxn ang="0">
                  <a:pos x="10" y="45"/>
                </a:cxn>
                <a:cxn ang="0">
                  <a:pos x="11" y="64"/>
                </a:cxn>
                <a:cxn ang="0">
                  <a:pos x="2" y="64"/>
                </a:cxn>
                <a:cxn ang="0">
                  <a:pos x="2" y="62"/>
                </a:cxn>
                <a:cxn ang="0">
                  <a:pos x="1" y="57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4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20"/>
                  </a:lnTo>
                  <a:lnTo>
                    <a:pt x="9" y="30"/>
                  </a:lnTo>
                  <a:lnTo>
                    <a:pt x="10" y="45"/>
                  </a:lnTo>
                  <a:lnTo>
                    <a:pt x="11" y="64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7" name="Freeform 159"/>
            <p:cNvSpPr>
              <a:spLocks/>
            </p:cNvSpPr>
            <p:nvPr/>
          </p:nvSpPr>
          <p:spPr bwMode="auto">
            <a:xfrm>
              <a:off x="1277" y="1068"/>
              <a:ext cx="12" cy="51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9" y="9"/>
                </a:cxn>
                <a:cxn ang="0">
                  <a:pos x="9" y="16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1"/>
                </a:cxn>
                <a:cxn ang="0">
                  <a:pos x="2" y="51"/>
                </a:cxn>
                <a:cxn ang="0">
                  <a:pos x="2" y="50"/>
                </a:cxn>
                <a:cxn ang="0">
                  <a:pos x="2" y="45"/>
                </a:cxn>
                <a:cxn ang="0">
                  <a:pos x="1" y="39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1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16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1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45"/>
                  </a:lnTo>
                  <a:lnTo>
                    <a:pt x="1" y="39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8" name="Freeform 160"/>
            <p:cNvSpPr>
              <a:spLocks/>
            </p:cNvSpPr>
            <p:nvPr/>
          </p:nvSpPr>
          <p:spPr bwMode="auto">
            <a:xfrm>
              <a:off x="1278" y="1075"/>
              <a:ext cx="9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5"/>
                </a:cxn>
                <a:cxn ang="0">
                  <a:pos x="7" y="37"/>
                </a:cxn>
                <a:cxn ang="0">
                  <a:pos x="2" y="37"/>
                </a:cxn>
                <a:cxn ang="0">
                  <a:pos x="1" y="36"/>
                </a:cxn>
                <a:cxn ang="0">
                  <a:pos x="1" y="32"/>
                </a:cxn>
                <a:cxn ang="0">
                  <a:pos x="1" y="28"/>
                </a:cxn>
                <a:cxn ang="0">
                  <a:pos x="0" y="23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4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7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5"/>
                  </a:lnTo>
                  <a:lnTo>
                    <a:pt x="7" y="37"/>
                  </a:lnTo>
                  <a:lnTo>
                    <a:pt x="2" y="37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9" name="Rectangle 161"/>
            <p:cNvSpPr>
              <a:spLocks noChangeArrowheads="1"/>
            </p:cNvSpPr>
            <p:nvPr/>
          </p:nvSpPr>
          <p:spPr bwMode="auto">
            <a:xfrm>
              <a:off x="1155" y="1065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0" name="Freeform 162"/>
            <p:cNvSpPr>
              <a:spLocks/>
            </p:cNvSpPr>
            <p:nvPr/>
          </p:nvSpPr>
          <p:spPr bwMode="auto">
            <a:xfrm>
              <a:off x="1197" y="1063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1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3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6"/>
                </a:cxn>
                <a:cxn ang="0">
                  <a:pos x="21" y="15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2"/>
                </a:cxn>
                <a:cxn ang="0">
                  <a:pos x="46" y="2"/>
                </a:cxn>
                <a:cxn ang="0">
                  <a:pos x="45" y="2"/>
                </a:cxn>
                <a:cxn ang="0">
                  <a:pos x="43" y="2"/>
                </a:cxn>
                <a:cxn ang="0">
                  <a:pos x="42" y="2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1" y="2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3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1" name="Freeform 163"/>
            <p:cNvSpPr>
              <a:spLocks/>
            </p:cNvSpPr>
            <p:nvPr/>
          </p:nvSpPr>
          <p:spPr bwMode="auto">
            <a:xfrm>
              <a:off x="1133" y="1104"/>
              <a:ext cx="37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2"/>
                </a:cxn>
                <a:cxn ang="0">
                  <a:pos x="37" y="3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3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37" h="10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2" name="Freeform 164"/>
            <p:cNvSpPr>
              <a:spLocks/>
            </p:cNvSpPr>
            <p:nvPr/>
          </p:nvSpPr>
          <p:spPr bwMode="auto">
            <a:xfrm>
              <a:off x="1133" y="1079"/>
              <a:ext cx="37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2"/>
                </a:cxn>
                <a:cxn ang="0">
                  <a:pos x="32" y="3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5"/>
                </a:cxn>
                <a:cxn ang="0">
                  <a:pos x="28" y="4"/>
                </a:cxn>
                <a:cxn ang="0">
                  <a:pos x="25" y="4"/>
                </a:cxn>
                <a:cxn ang="0">
                  <a:pos x="22" y="3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3" y="4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7"/>
                </a:cxn>
              </a:cxnLst>
              <a:rect l="0" t="0" r="r" b="b"/>
              <a:pathLst>
                <a:path w="37" h="11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3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3" name="Freeform 165"/>
            <p:cNvSpPr>
              <a:spLocks/>
            </p:cNvSpPr>
            <p:nvPr/>
          </p:nvSpPr>
          <p:spPr bwMode="auto">
            <a:xfrm>
              <a:off x="1168" y="1068"/>
              <a:ext cx="61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0"/>
                </a:cxn>
                <a:cxn ang="0">
                  <a:pos x="19" y="113"/>
                </a:cxn>
                <a:cxn ang="0">
                  <a:pos x="18" y="98"/>
                </a:cxn>
                <a:cxn ang="0">
                  <a:pos x="61" y="105"/>
                </a:cxn>
                <a:cxn ang="0">
                  <a:pos x="61" y="99"/>
                </a:cxn>
                <a:cxn ang="0">
                  <a:pos x="30" y="96"/>
                </a:cxn>
                <a:cxn ang="0">
                  <a:pos x="29" y="83"/>
                </a:cxn>
                <a:cxn ang="0">
                  <a:pos x="9" y="83"/>
                </a:cxn>
                <a:cxn ang="0">
                  <a:pos x="8" y="80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9"/>
                </a:cxn>
                <a:cxn ang="0">
                  <a:pos x="2" y="48"/>
                </a:cxn>
                <a:cxn ang="0">
                  <a:pos x="1" y="34"/>
                </a:cxn>
                <a:cxn ang="0">
                  <a:pos x="2" y="20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3">
                  <a:moveTo>
                    <a:pt x="0" y="0"/>
                  </a:moveTo>
                  <a:lnTo>
                    <a:pt x="0" y="110"/>
                  </a:lnTo>
                  <a:lnTo>
                    <a:pt x="19" y="113"/>
                  </a:lnTo>
                  <a:lnTo>
                    <a:pt x="18" y="98"/>
                  </a:lnTo>
                  <a:lnTo>
                    <a:pt x="61" y="105"/>
                  </a:lnTo>
                  <a:lnTo>
                    <a:pt x="61" y="99"/>
                  </a:lnTo>
                  <a:lnTo>
                    <a:pt x="30" y="96"/>
                  </a:lnTo>
                  <a:lnTo>
                    <a:pt x="29" y="83"/>
                  </a:lnTo>
                  <a:lnTo>
                    <a:pt x="9" y="83"/>
                  </a:lnTo>
                  <a:lnTo>
                    <a:pt x="8" y="80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9"/>
                  </a:lnTo>
                  <a:lnTo>
                    <a:pt x="2" y="48"/>
                  </a:lnTo>
                  <a:lnTo>
                    <a:pt x="1" y="34"/>
                  </a:lnTo>
                  <a:lnTo>
                    <a:pt x="2" y="20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4" name="Freeform 166"/>
            <p:cNvSpPr>
              <a:spLocks/>
            </p:cNvSpPr>
            <p:nvPr/>
          </p:nvSpPr>
          <p:spPr bwMode="auto">
            <a:xfrm>
              <a:off x="1198" y="1042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1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4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4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5" name="Freeform 167"/>
            <p:cNvSpPr>
              <a:spLocks/>
            </p:cNvSpPr>
            <p:nvPr/>
          </p:nvSpPr>
          <p:spPr bwMode="auto">
            <a:xfrm>
              <a:off x="1153" y="1183"/>
              <a:ext cx="132" cy="45"/>
            </a:xfrm>
            <a:custGeom>
              <a:avLst/>
              <a:gdLst/>
              <a:ahLst/>
              <a:cxnLst>
                <a:cxn ang="0">
                  <a:pos x="55" y="44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7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1"/>
                </a:cxn>
                <a:cxn ang="0">
                  <a:pos x="80" y="30"/>
                </a:cxn>
                <a:cxn ang="0">
                  <a:pos x="82" y="27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30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4"/>
                </a:cxn>
                <a:cxn ang="0">
                  <a:pos x="76" y="37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2"/>
                </a:cxn>
                <a:cxn ang="0">
                  <a:pos x="57" y="45"/>
                </a:cxn>
                <a:cxn ang="0">
                  <a:pos x="55" y="44"/>
                </a:cxn>
              </a:cxnLst>
              <a:rect l="0" t="0" r="r" b="b"/>
              <a:pathLst>
                <a:path w="132" h="45">
                  <a:moveTo>
                    <a:pt x="55" y="44"/>
                  </a:move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7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1"/>
                  </a:lnTo>
                  <a:lnTo>
                    <a:pt x="80" y="30"/>
                  </a:lnTo>
                  <a:lnTo>
                    <a:pt x="82" y="27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4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2"/>
                  </a:lnTo>
                  <a:lnTo>
                    <a:pt x="57" y="45"/>
                  </a:lnTo>
                  <a:lnTo>
                    <a:pt x="5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6" name="Freeform 168"/>
            <p:cNvSpPr>
              <a:spLocks/>
            </p:cNvSpPr>
            <p:nvPr/>
          </p:nvSpPr>
          <p:spPr bwMode="auto">
            <a:xfrm>
              <a:off x="1125" y="1195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7" name="Freeform 169"/>
            <p:cNvSpPr>
              <a:spLocks/>
            </p:cNvSpPr>
            <p:nvPr/>
          </p:nvSpPr>
          <p:spPr bwMode="auto">
            <a:xfrm>
              <a:off x="1148" y="1189"/>
              <a:ext cx="132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6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6">
                  <a:moveTo>
                    <a:pt x="0" y="0"/>
                  </a:moveTo>
                  <a:lnTo>
                    <a:pt x="130" y="36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8" name="Freeform 170"/>
            <p:cNvSpPr>
              <a:spLocks/>
            </p:cNvSpPr>
            <p:nvPr/>
          </p:nvSpPr>
          <p:spPr bwMode="auto">
            <a:xfrm>
              <a:off x="1138" y="1192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8"/>
                </a:cxn>
                <a:cxn ang="0">
                  <a:pos x="133" y="38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8">
                  <a:moveTo>
                    <a:pt x="0" y="0"/>
                  </a:moveTo>
                  <a:lnTo>
                    <a:pt x="130" y="38"/>
                  </a:lnTo>
                  <a:lnTo>
                    <a:pt x="133" y="38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9" name="Freeform 171"/>
            <p:cNvSpPr>
              <a:spLocks/>
            </p:cNvSpPr>
            <p:nvPr/>
          </p:nvSpPr>
          <p:spPr bwMode="auto">
            <a:xfrm>
              <a:off x="1699" y="1106"/>
              <a:ext cx="249" cy="209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8" y="12"/>
                </a:cxn>
                <a:cxn ang="0">
                  <a:pos x="83" y="11"/>
                </a:cxn>
                <a:cxn ang="0">
                  <a:pos x="88" y="10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5"/>
                </a:cxn>
                <a:cxn ang="0">
                  <a:pos x="120" y="4"/>
                </a:cxn>
                <a:cxn ang="0">
                  <a:pos x="132" y="3"/>
                </a:cxn>
                <a:cxn ang="0">
                  <a:pos x="144" y="1"/>
                </a:cxn>
                <a:cxn ang="0">
                  <a:pos x="156" y="0"/>
                </a:cxn>
                <a:cxn ang="0">
                  <a:pos x="169" y="0"/>
                </a:cxn>
                <a:cxn ang="0">
                  <a:pos x="184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4"/>
                </a:cxn>
                <a:cxn ang="0">
                  <a:pos x="222" y="40"/>
                </a:cxn>
                <a:cxn ang="0">
                  <a:pos x="225" y="51"/>
                </a:cxn>
                <a:cxn ang="0">
                  <a:pos x="239" y="117"/>
                </a:cxn>
                <a:cxn ang="0">
                  <a:pos x="246" y="145"/>
                </a:cxn>
                <a:cxn ang="0">
                  <a:pos x="246" y="146"/>
                </a:cxn>
                <a:cxn ang="0">
                  <a:pos x="248" y="152"/>
                </a:cxn>
                <a:cxn ang="0">
                  <a:pos x="248" y="160"/>
                </a:cxn>
                <a:cxn ang="0">
                  <a:pos x="244" y="171"/>
                </a:cxn>
                <a:cxn ang="0">
                  <a:pos x="0" y="164"/>
                </a:cxn>
                <a:cxn ang="0">
                  <a:pos x="25" y="151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6"/>
                </a:cxn>
                <a:cxn ang="0">
                  <a:pos x="32" y="25"/>
                </a:cxn>
                <a:cxn ang="0">
                  <a:pos x="36" y="24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7" y="24"/>
                </a:cxn>
                <a:cxn ang="0">
                  <a:pos x="68" y="27"/>
                </a:cxn>
              </a:cxnLst>
              <a:rect l="0" t="0" r="r" b="b"/>
              <a:pathLst>
                <a:path w="249" h="209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2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8" y="12"/>
                  </a:lnTo>
                  <a:lnTo>
                    <a:pt x="81" y="12"/>
                  </a:lnTo>
                  <a:lnTo>
                    <a:pt x="83" y="11"/>
                  </a:lnTo>
                  <a:lnTo>
                    <a:pt x="85" y="11"/>
                  </a:lnTo>
                  <a:lnTo>
                    <a:pt x="88" y="10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6" y="6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0" y="4"/>
                  </a:lnTo>
                  <a:lnTo>
                    <a:pt x="126" y="3"/>
                  </a:lnTo>
                  <a:lnTo>
                    <a:pt x="132" y="3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1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9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5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10" y="29"/>
                  </a:lnTo>
                  <a:lnTo>
                    <a:pt x="212" y="32"/>
                  </a:lnTo>
                  <a:lnTo>
                    <a:pt x="216" y="34"/>
                  </a:lnTo>
                  <a:lnTo>
                    <a:pt x="219" y="37"/>
                  </a:lnTo>
                  <a:lnTo>
                    <a:pt x="222" y="40"/>
                  </a:lnTo>
                  <a:lnTo>
                    <a:pt x="224" y="45"/>
                  </a:lnTo>
                  <a:lnTo>
                    <a:pt x="225" y="51"/>
                  </a:lnTo>
                  <a:lnTo>
                    <a:pt x="245" y="69"/>
                  </a:lnTo>
                  <a:lnTo>
                    <a:pt x="239" y="117"/>
                  </a:lnTo>
                  <a:lnTo>
                    <a:pt x="208" y="133"/>
                  </a:lnTo>
                  <a:lnTo>
                    <a:pt x="246" y="145"/>
                  </a:lnTo>
                  <a:lnTo>
                    <a:pt x="246" y="145"/>
                  </a:lnTo>
                  <a:lnTo>
                    <a:pt x="246" y="146"/>
                  </a:lnTo>
                  <a:lnTo>
                    <a:pt x="248" y="149"/>
                  </a:lnTo>
                  <a:lnTo>
                    <a:pt x="248" y="152"/>
                  </a:lnTo>
                  <a:lnTo>
                    <a:pt x="249" y="156"/>
                  </a:lnTo>
                  <a:lnTo>
                    <a:pt x="248" y="160"/>
                  </a:lnTo>
                  <a:lnTo>
                    <a:pt x="246" y="165"/>
                  </a:lnTo>
                  <a:lnTo>
                    <a:pt x="244" y="171"/>
                  </a:lnTo>
                  <a:lnTo>
                    <a:pt x="144" y="209"/>
                  </a:lnTo>
                  <a:lnTo>
                    <a:pt x="0" y="164"/>
                  </a:lnTo>
                  <a:lnTo>
                    <a:pt x="2" y="159"/>
                  </a:lnTo>
                  <a:lnTo>
                    <a:pt x="25" y="151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2" y="25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7" y="24"/>
                  </a:lnTo>
                  <a:lnTo>
                    <a:pt x="61" y="25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0" name="Freeform 172"/>
            <p:cNvSpPr>
              <a:spLocks/>
            </p:cNvSpPr>
            <p:nvPr/>
          </p:nvSpPr>
          <p:spPr bwMode="auto">
            <a:xfrm>
              <a:off x="1785" y="1121"/>
              <a:ext cx="80" cy="92"/>
            </a:xfrm>
            <a:custGeom>
              <a:avLst/>
              <a:gdLst/>
              <a:ahLst/>
              <a:cxnLst>
                <a:cxn ang="0">
                  <a:pos x="79" y="4"/>
                </a:cxn>
                <a:cxn ang="0">
                  <a:pos x="79" y="4"/>
                </a:cxn>
                <a:cxn ang="0">
                  <a:pos x="77" y="4"/>
                </a:cxn>
                <a:cxn ang="0">
                  <a:pos x="75" y="3"/>
                </a:cxn>
                <a:cxn ang="0">
                  <a:pos x="73" y="3"/>
                </a:cxn>
                <a:cxn ang="0">
                  <a:pos x="69" y="2"/>
                </a:cxn>
                <a:cxn ang="0">
                  <a:pos x="66" y="2"/>
                </a:cxn>
                <a:cxn ang="0">
                  <a:pos x="61" y="2"/>
                </a:cxn>
                <a:cxn ang="0">
                  <a:pos x="56" y="0"/>
                </a:cxn>
                <a:cxn ang="0">
                  <a:pos x="51" y="0"/>
                </a:cxn>
                <a:cxn ang="0">
                  <a:pos x="45" y="2"/>
                </a:cxn>
                <a:cxn ang="0">
                  <a:pos x="39" y="2"/>
                </a:cxn>
                <a:cxn ang="0">
                  <a:pos x="32" y="3"/>
                </a:cxn>
                <a:cxn ang="0">
                  <a:pos x="26" y="4"/>
                </a:cxn>
                <a:cxn ang="0">
                  <a:pos x="19" y="6"/>
                </a:cxn>
                <a:cxn ang="0">
                  <a:pos x="12" y="9"/>
                </a:cxn>
                <a:cxn ang="0">
                  <a:pos x="5" y="12"/>
                </a:cxn>
                <a:cxn ang="0">
                  <a:pos x="5" y="13"/>
                </a:cxn>
                <a:cxn ang="0">
                  <a:pos x="4" y="18"/>
                </a:cxn>
                <a:cxn ang="0">
                  <a:pos x="2" y="26"/>
                </a:cxn>
                <a:cxn ang="0">
                  <a:pos x="0" y="36"/>
                </a:cxn>
                <a:cxn ang="0">
                  <a:pos x="0" y="47"/>
                </a:cxn>
                <a:cxn ang="0">
                  <a:pos x="0" y="61"/>
                </a:cxn>
                <a:cxn ang="0">
                  <a:pos x="3" y="75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9" y="89"/>
                </a:cxn>
                <a:cxn ang="0">
                  <a:pos x="10" y="89"/>
                </a:cxn>
                <a:cxn ang="0">
                  <a:pos x="12" y="89"/>
                </a:cxn>
                <a:cxn ang="0">
                  <a:pos x="16" y="88"/>
                </a:cxn>
                <a:cxn ang="0">
                  <a:pos x="19" y="88"/>
                </a:cxn>
                <a:cxn ang="0">
                  <a:pos x="23" y="88"/>
                </a:cxn>
                <a:cxn ang="0">
                  <a:pos x="27" y="88"/>
                </a:cxn>
                <a:cxn ang="0">
                  <a:pos x="33" y="88"/>
                </a:cxn>
                <a:cxn ang="0">
                  <a:pos x="39" y="88"/>
                </a:cxn>
                <a:cxn ang="0">
                  <a:pos x="45" y="88"/>
                </a:cxn>
                <a:cxn ang="0">
                  <a:pos x="51" y="88"/>
                </a:cxn>
                <a:cxn ang="0">
                  <a:pos x="58" y="89"/>
                </a:cxn>
                <a:cxn ang="0">
                  <a:pos x="65" y="89"/>
                </a:cxn>
                <a:cxn ang="0">
                  <a:pos x="72" y="90"/>
                </a:cxn>
                <a:cxn ang="0">
                  <a:pos x="80" y="92"/>
                </a:cxn>
                <a:cxn ang="0">
                  <a:pos x="80" y="89"/>
                </a:cxn>
                <a:cxn ang="0">
                  <a:pos x="79" y="82"/>
                </a:cxn>
                <a:cxn ang="0">
                  <a:pos x="77" y="71"/>
                </a:cxn>
                <a:cxn ang="0">
                  <a:pos x="76" y="58"/>
                </a:cxn>
                <a:cxn ang="0">
                  <a:pos x="76" y="44"/>
                </a:cxn>
                <a:cxn ang="0">
                  <a:pos x="76" y="30"/>
                </a:cxn>
                <a:cxn ang="0">
                  <a:pos x="77" y="16"/>
                </a:cxn>
                <a:cxn ang="0">
                  <a:pos x="79" y="4"/>
                </a:cxn>
              </a:cxnLst>
              <a:rect l="0" t="0" r="r" b="b"/>
              <a:pathLst>
                <a:path w="80" h="92">
                  <a:moveTo>
                    <a:pt x="79" y="4"/>
                  </a:moveTo>
                  <a:lnTo>
                    <a:pt x="79" y="4"/>
                  </a:lnTo>
                  <a:lnTo>
                    <a:pt x="77" y="4"/>
                  </a:lnTo>
                  <a:lnTo>
                    <a:pt x="75" y="3"/>
                  </a:lnTo>
                  <a:lnTo>
                    <a:pt x="73" y="3"/>
                  </a:lnTo>
                  <a:lnTo>
                    <a:pt x="69" y="2"/>
                  </a:lnTo>
                  <a:lnTo>
                    <a:pt x="66" y="2"/>
                  </a:lnTo>
                  <a:lnTo>
                    <a:pt x="61" y="2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2" y="3"/>
                  </a:lnTo>
                  <a:lnTo>
                    <a:pt x="26" y="4"/>
                  </a:lnTo>
                  <a:lnTo>
                    <a:pt x="19" y="6"/>
                  </a:lnTo>
                  <a:lnTo>
                    <a:pt x="12" y="9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3" y="75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9" y="89"/>
                  </a:lnTo>
                  <a:lnTo>
                    <a:pt x="10" y="89"/>
                  </a:lnTo>
                  <a:lnTo>
                    <a:pt x="12" y="89"/>
                  </a:lnTo>
                  <a:lnTo>
                    <a:pt x="16" y="88"/>
                  </a:lnTo>
                  <a:lnTo>
                    <a:pt x="19" y="88"/>
                  </a:lnTo>
                  <a:lnTo>
                    <a:pt x="23" y="88"/>
                  </a:lnTo>
                  <a:lnTo>
                    <a:pt x="27" y="88"/>
                  </a:lnTo>
                  <a:lnTo>
                    <a:pt x="33" y="88"/>
                  </a:lnTo>
                  <a:lnTo>
                    <a:pt x="39" y="88"/>
                  </a:lnTo>
                  <a:lnTo>
                    <a:pt x="45" y="88"/>
                  </a:lnTo>
                  <a:lnTo>
                    <a:pt x="51" y="88"/>
                  </a:lnTo>
                  <a:lnTo>
                    <a:pt x="58" y="89"/>
                  </a:lnTo>
                  <a:lnTo>
                    <a:pt x="65" y="89"/>
                  </a:lnTo>
                  <a:lnTo>
                    <a:pt x="72" y="90"/>
                  </a:lnTo>
                  <a:lnTo>
                    <a:pt x="80" y="92"/>
                  </a:lnTo>
                  <a:lnTo>
                    <a:pt x="80" y="89"/>
                  </a:lnTo>
                  <a:lnTo>
                    <a:pt x="79" y="82"/>
                  </a:lnTo>
                  <a:lnTo>
                    <a:pt x="77" y="71"/>
                  </a:lnTo>
                  <a:lnTo>
                    <a:pt x="76" y="58"/>
                  </a:lnTo>
                  <a:lnTo>
                    <a:pt x="76" y="44"/>
                  </a:lnTo>
                  <a:lnTo>
                    <a:pt x="76" y="30"/>
                  </a:lnTo>
                  <a:lnTo>
                    <a:pt x="77" y="16"/>
                  </a:lnTo>
                  <a:lnTo>
                    <a:pt x="79" y="4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1" name="Freeform 173"/>
            <p:cNvSpPr>
              <a:spLocks/>
            </p:cNvSpPr>
            <p:nvPr/>
          </p:nvSpPr>
          <p:spPr bwMode="auto">
            <a:xfrm>
              <a:off x="1794" y="1147"/>
              <a:ext cx="131" cy="90"/>
            </a:xfrm>
            <a:custGeom>
              <a:avLst/>
              <a:gdLst/>
              <a:ahLst/>
              <a:cxnLst>
                <a:cxn ang="0">
                  <a:pos x="1" y="68"/>
                </a:cxn>
                <a:cxn ang="0">
                  <a:pos x="0" y="78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8" y="89"/>
                </a:cxn>
                <a:cxn ang="0">
                  <a:pos x="91" y="88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2" y="80"/>
                </a:cxn>
                <a:cxn ang="0">
                  <a:pos x="107" y="75"/>
                </a:cxn>
                <a:cxn ang="0">
                  <a:pos x="112" y="71"/>
                </a:cxn>
                <a:cxn ang="0">
                  <a:pos x="116" y="66"/>
                </a:cxn>
                <a:cxn ang="0">
                  <a:pos x="121" y="60"/>
                </a:cxn>
                <a:cxn ang="0">
                  <a:pos x="124" y="54"/>
                </a:cxn>
                <a:cxn ang="0">
                  <a:pos x="128" y="47"/>
                </a:cxn>
                <a:cxn ang="0">
                  <a:pos x="130" y="40"/>
                </a:cxn>
                <a:cxn ang="0">
                  <a:pos x="131" y="32"/>
                </a:cxn>
                <a:cxn ang="0">
                  <a:pos x="131" y="22"/>
                </a:cxn>
                <a:cxn ang="0">
                  <a:pos x="129" y="13"/>
                </a:cxn>
                <a:cxn ang="0">
                  <a:pos x="129" y="13"/>
                </a:cxn>
                <a:cxn ang="0">
                  <a:pos x="128" y="11"/>
                </a:cxn>
                <a:cxn ang="0">
                  <a:pos x="127" y="10"/>
                </a:cxn>
                <a:cxn ang="0">
                  <a:pos x="126" y="7"/>
                </a:cxn>
                <a:cxn ang="0">
                  <a:pos x="123" y="4"/>
                </a:cxn>
                <a:cxn ang="0">
                  <a:pos x="120" y="3"/>
                </a:cxn>
                <a:cxn ang="0">
                  <a:pos x="116" y="0"/>
                </a:cxn>
                <a:cxn ang="0">
                  <a:pos x="113" y="0"/>
                </a:cxn>
                <a:cxn ang="0">
                  <a:pos x="113" y="1"/>
                </a:cxn>
                <a:cxn ang="0">
                  <a:pos x="114" y="5"/>
                </a:cxn>
                <a:cxn ang="0">
                  <a:pos x="116" y="12"/>
                </a:cxn>
                <a:cxn ang="0">
                  <a:pos x="117" y="19"/>
                </a:cxn>
                <a:cxn ang="0">
                  <a:pos x="117" y="29"/>
                </a:cxn>
                <a:cxn ang="0">
                  <a:pos x="116" y="40"/>
                </a:cxn>
                <a:cxn ang="0">
                  <a:pos x="114" y="52"/>
                </a:cxn>
                <a:cxn ang="0">
                  <a:pos x="108" y="63"/>
                </a:cxn>
                <a:cxn ang="0">
                  <a:pos x="108" y="63"/>
                </a:cxn>
                <a:cxn ang="0">
                  <a:pos x="108" y="64"/>
                </a:cxn>
                <a:cxn ang="0">
                  <a:pos x="107" y="64"/>
                </a:cxn>
                <a:cxn ang="0">
                  <a:pos x="106" y="66"/>
                </a:cxn>
                <a:cxn ang="0">
                  <a:pos x="105" y="67"/>
                </a:cxn>
                <a:cxn ang="0">
                  <a:pos x="102" y="68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5" y="70"/>
                </a:cxn>
                <a:cxn ang="0">
                  <a:pos x="92" y="71"/>
                </a:cxn>
                <a:cxn ang="0">
                  <a:pos x="89" y="73"/>
                </a:cxn>
                <a:cxn ang="0">
                  <a:pos x="85" y="73"/>
                </a:cxn>
                <a:cxn ang="0">
                  <a:pos x="81" y="73"/>
                </a:cxn>
                <a:cxn ang="0">
                  <a:pos x="78" y="73"/>
                </a:cxn>
                <a:cxn ang="0">
                  <a:pos x="73" y="73"/>
                </a:cxn>
                <a:cxn ang="0">
                  <a:pos x="68" y="71"/>
                </a:cxn>
                <a:cxn ang="0">
                  <a:pos x="68" y="83"/>
                </a:cxn>
                <a:cxn ang="0">
                  <a:pos x="3" y="76"/>
                </a:cxn>
                <a:cxn ang="0">
                  <a:pos x="1" y="68"/>
                </a:cxn>
              </a:cxnLst>
              <a:rect l="0" t="0" r="r" b="b"/>
              <a:pathLst>
                <a:path w="131" h="90">
                  <a:moveTo>
                    <a:pt x="1" y="68"/>
                  </a:moveTo>
                  <a:lnTo>
                    <a:pt x="0" y="78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8" y="89"/>
                  </a:lnTo>
                  <a:lnTo>
                    <a:pt x="91" y="88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2" y="80"/>
                  </a:lnTo>
                  <a:lnTo>
                    <a:pt x="107" y="75"/>
                  </a:lnTo>
                  <a:lnTo>
                    <a:pt x="112" y="71"/>
                  </a:lnTo>
                  <a:lnTo>
                    <a:pt x="116" y="66"/>
                  </a:lnTo>
                  <a:lnTo>
                    <a:pt x="121" y="60"/>
                  </a:lnTo>
                  <a:lnTo>
                    <a:pt x="124" y="54"/>
                  </a:lnTo>
                  <a:lnTo>
                    <a:pt x="128" y="47"/>
                  </a:lnTo>
                  <a:lnTo>
                    <a:pt x="130" y="40"/>
                  </a:lnTo>
                  <a:lnTo>
                    <a:pt x="131" y="32"/>
                  </a:lnTo>
                  <a:lnTo>
                    <a:pt x="131" y="22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8" y="11"/>
                  </a:lnTo>
                  <a:lnTo>
                    <a:pt x="127" y="10"/>
                  </a:lnTo>
                  <a:lnTo>
                    <a:pt x="126" y="7"/>
                  </a:lnTo>
                  <a:lnTo>
                    <a:pt x="123" y="4"/>
                  </a:lnTo>
                  <a:lnTo>
                    <a:pt x="120" y="3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5"/>
                  </a:lnTo>
                  <a:lnTo>
                    <a:pt x="116" y="12"/>
                  </a:lnTo>
                  <a:lnTo>
                    <a:pt x="117" y="19"/>
                  </a:lnTo>
                  <a:lnTo>
                    <a:pt x="117" y="29"/>
                  </a:lnTo>
                  <a:lnTo>
                    <a:pt x="116" y="40"/>
                  </a:lnTo>
                  <a:lnTo>
                    <a:pt x="114" y="52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7" y="64"/>
                  </a:lnTo>
                  <a:lnTo>
                    <a:pt x="106" y="66"/>
                  </a:lnTo>
                  <a:lnTo>
                    <a:pt x="105" y="67"/>
                  </a:lnTo>
                  <a:lnTo>
                    <a:pt x="102" y="68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5" y="70"/>
                  </a:lnTo>
                  <a:lnTo>
                    <a:pt x="92" y="71"/>
                  </a:lnTo>
                  <a:lnTo>
                    <a:pt x="89" y="73"/>
                  </a:lnTo>
                  <a:lnTo>
                    <a:pt x="85" y="73"/>
                  </a:lnTo>
                  <a:lnTo>
                    <a:pt x="81" y="73"/>
                  </a:lnTo>
                  <a:lnTo>
                    <a:pt x="78" y="73"/>
                  </a:lnTo>
                  <a:lnTo>
                    <a:pt x="73" y="73"/>
                  </a:lnTo>
                  <a:lnTo>
                    <a:pt x="68" y="71"/>
                  </a:lnTo>
                  <a:lnTo>
                    <a:pt x="68" y="83"/>
                  </a:lnTo>
                  <a:lnTo>
                    <a:pt x="3" y="76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2" name="Freeform 174"/>
            <p:cNvSpPr>
              <a:spLocks/>
            </p:cNvSpPr>
            <p:nvPr/>
          </p:nvSpPr>
          <p:spPr bwMode="auto">
            <a:xfrm>
              <a:off x="1777" y="1236"/>
              <a:ext cx="97" cy="3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" y="0"/>
                </a:cxn>
                <a:cxn ang="0">
                  <a:pos x="0" y="10"/>
                </a:cxn>
                <a:cxn ang="0">
                  <a:pos x="94" y="30"/>
                </a:cxn>
                <a:cxn ang="0">
                  <a:pos x="97" y="10"/>
                </a:cxn>
              </a:cxnLst>
              <a:rect l="0" t="0" r="r" b="b"/>
              <a:pathLst>
                <a:path w="97" h="30">
                  <a:moveTo>
                    <a:pt x="97" y="10"/>
                  </a:moveTo>
                  <a:lnTo>
                    <a:pt x="1" y="0"/>
                  </a:lnTo>
                  <a:lnTo>
                    <a:pt x="0" y="10"/>
                  </a:lnTo>
                  <a:lnTo>
                    <a:pt x="94" y="30"/>
                  </a:lnTo>
                  <a:lnTo>
                    <a:pt x="97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3" name="Freeform 175"/>
            <p:cNvSpPr>
              <a:spLocks/>
            </p:cNvSpPr>
            <p:nvPr/>
          </p:nvSpPr>
          <p:spPr bwMode="auto">
            <a:xfrm>
              <a:off x="1825" y="1245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1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1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4" name="Freeform 176"/>
            <p:cNvSpPr>
              <a:spLocks/>
            </p:cNvSpPr>
            <p:nvPr/>
          </p:nvSpPr>
          <p:spPr bwMode="auto">
            <a:xfrm>
              <a:off x="1783" y="1238"/>
              <a:ext cx="28" cy="11"/>
            </a:xfrm>
            <a:custGeom>
              <a:avLst/>
              <a:gdLst/>
              <a:ahLst/>
              <a:cxnLst>
                <a:cxn ang="0">
                  <a:pos x="28" y="5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7" y="11"/>
                </a:cxn>
                <a:cxn ang="0">
                  <a:pos x="28" y="5"/>
                </a:cxn>
              </a:cxnLst>
              <a:rect l="0" t="0" r="r" b="b"/>
              <a:pathLst>
                <a:path w="28" h="11">
                  <a:moveTo>
                    <a:pt x="28" y="5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7" y="1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5" name="Freeform 177"/>
            <p:cNvSpPr>
              <a:spLocks/>
            </p:cNvSpPr>
            <p:nvPr/>
          </p:nvSpPr>
          <p:spPr bwMode="auto">
            <a:xfrm>
              <a:off x="1714" y="1249"/>
              <a:ext cx="162" cy="5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3" y="16"/>
                </a:cxn>
                <a:cxn ang="0">
                  <a:pos x="5" y="15"/>
                </a:cxn>
                <a:cxn ang="0">
                  <a:pos x="7" y="15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8" y="13"/>
                </a:cxn>
                <a:cxn ang="0">
                  <a:pos x="21" y="12"/>
                </a:cxn>
                <a:cxn ang="0">
                  <a:pos x="25" y="10"/>
                </a:cxn>
                <a:cxn ang="0">
                  <a:pos x="28" y="9"/>
                </a:cxn>
                <a:cxn ang="0">
                  <a:pos x="32" y="8"/>
                </a:cxn>
                <a:cxn ang="0">
                  <a:pos x="35" y="6"/>
                </a:cxn>
                <a:cxn ang="0">
                  <a:pos x="38" y="4"/>
                </a:cxn>
                <a:cxn ang="0">
                  <a:pos x="41" y="2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8"/>
                </a:cxn>
                <a:cxn ang="0">
                  <a:pos x="160" y="29"/>
                </a:cxn>
                <a:cxn ang="0">
                  <a:pos x="159" y="30"/>
                </a:cxn>
                <a:cxn ang="0">
                  <a:pos x="158" y="33"/>
                </a:cxn>
                <a:cxn ang="0">
                  <a:pos x="155" y="34"/>
                </a:cxn>
                <a:cxn ang="0">
                  <a:pos x="153" y="36"/>
                </a:cxn>
                <a:cxn ang="0">
                  <a:pos x="151" y="38"/>
                </a:cxn>
                <a:cxn ang="0">
                  <a:pos x="147" y="41"/>
                </a:cxn>
                <a:cxn ang="0">
                  <a:pos x="145" y="43"/>
                </a:cxn>
                <a:cxn ang="0">
                  <a:pos x="141" y="45"/>
                </a:cxn>
                <a:cxn ang="0">
                  <a:pos x="138" y="48"/>
                </a:cxn>
                <a:cxn ang="0">
                  <a:pos x="136" y="49"/>
                </a:cxn>
                <a:cxn ang="0">
                  <a:pos x="132" y="51"/>
                </a:cxn>
                <a:cxn ang="0">
                  <a:pos x="129" y="52"/>
                </a:cxn>
                <a:cxn ang="0">
                  <a:pos x="126" y="54"/>
                </a:cxn>
                <a:cxn ang="0">
                  <a:pos x="0" y="16"/>
                </a:cxn>
              </a:cxnLst>
              <a:rect l="0" t="0" r="r" b="b"/>
              <a:pathLst>
                <a:path w="162" h="54">
                  <a:moveTo>
                    <a:pt x="0" y="16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8" y="13"/>
                  </a:lnTo>
                  <a:lnTo>
                    <a:pt x="21" y="12"/>
                  </a:lnTo>
                  <a:lnTo>
                    <a:pt x="25" y="10"/>
                  </a:lnTo>
                  <a:lnTo>
                    <a:pt x="28" y="9"/>
                  </a:lnTo>
                  <a:lnTo>
                    <a:pt x="32" y="8"/>
                  </a:lnTo>
                  <a:lnTo>
                    <a:pt x="35" y="6"/>
                  </a:lnTo>
                  <a:lnTo>
                    <a:pt x="38" y="4"/>
                  </a:lnTo>
                  <a:lnTo>
                    <a:pt x="41" y="2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8"/>
                  </a:lnTo>
                  <a:lnTo>
                    <a:pt x="160" y="29"/>
                  </a:lnTo>
                  <a:lnTo>
                    <a:pt x="159" y="30"/>
                  </a:lnTo>
                  <a:lnTo>
                    <a:pt x="158" y="33"/>
                  </a:lnTo>
                  <a:lnTo>
                    <a:pt x="155" y="34"/>
                  </a:lnTo>
                  <a:lnTo>
                    <a:pt x="153" y="36"/>
                  </a:lnTo>
                  <a:lnTo>
                    <a:pt x="151" y="38"/>
                  </a:lnTo>
                  <a:lnTo>
                    <a:pt x="147" y="41"/>
                  </a:lnTo>
                  <a:lnTo>
                    <a:pt x="145" y="43"/>
                  </a:lnTo>
                  <a:lnTo>
                    <a:pt x="141" y="45"/>
                  </a:lnTo>
                  <a:lnTo>
                    <a:pt x="138" y="48"/>
                  </a:lnTo>
                  <a:lnTo>
                    <a:pt x="136" y="49"/>
                  </a:lnTo>
                  <a:lnTo>
                    <a:pt x="132" y="51"/>
                  </a:lnTo>
                  <a:lnTo>
                    <a:pt x="129" y="52"/>
                  </a:lnTo>
                  <a:lnTo>
                    <a:pt x="126" y="5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6" name="Freeform 178"/>
            <p:cNvSpPr>
              <a:spLocks/>
            </p:cNvSpPr>
            <p:nvPr/>
          </p:nvSpPr>
          <p:spPr bwMode="auto">
            <a:xfrm>
              <a:off x="1876" y="1243"/>
              <a:ext cx="58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8" y="10"/>
                </a:cxn>
                <a:cxn ang="0">
                  <a:pos x="26" y="0"/>
                </a:cxn>
                <a:cxn ang="0">
                  <a:pos x="0" y="3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8" h="26">
                  <a:moveTo>
                    <a:pt x="6" y="26"/>
                  </a:moveTo>
                  <a:lnTo>
                    <a:pt x="58" y="10"/>
                  </a:lnTo>
                  <a:lnTo>
                    <a:pt x="26" y="0"/>
                  </a:lnTo>
                  <a:lnTo>
                    <a:pt x="0" y="3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7" name="Freeform 179"/>
            <p:cNvSpPr>
              <a:spLocks/>
            </p:cNvSpPr>
            <p:nvPr/>
          </p:nvSpPr>
          <p:spPr bwMode="auto">
            <a:xfrm>
              <a:off x="1726" y="1132"/>
              <a:ext cx="31" cy="124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29" y="2"/>
                </a:cxn>
                <a:cxn ang="0">
                  <a:pos x="27" y="1"/>
                </a:cxn>
                <a:cxn ang="0">
                  <a:pos x="26" y="1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1"/>
                </a:cxn>
                <a:cxn ang="0">
                  <a:pos x="9" y="1"/>
                </a:cxn>
                <a:cxn ang="0">
                  <a:pos x="6" y="2"/>
                </a:cxn>
                <a:cxn ang="0">
                  <a:pos x="3" y="3"/>
                </a:cxn>
                <a:cxn ang="0">
                  <a:pos x="0" y="6"/>
                </a:cxn>
                <a:cxn ang="0">
                  <a:pos x="0" y="124"/>
                </a:cxn>
                <a:cxn ang="0">
                  <a:pos x="1" y="124"/>
                </a:cxn>
                <a:cxn ang="0">
                  <a:pos x="1" y="124"/>
                </a:cxn>
                <a:cxn ang="0">
                  <a:pos x="2" y="124"/>
                </a:cxn>
                <a:cxn ang="0">
                  <a:pos x="3" y="124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8" y="123"/>
                </a:cxn>
                <a:cxn ang="0">
                  <a:pos x="10" y="121"/>
                </a:cxn>
                <a:cxn ang="0">
                  <a:pos x="13" y="121"/>
                </a:cxn>
                <a:cxn ang="0">
                  <a:pos x="15" y="120"/>
                </a:cxn>
                <a:cxn ang="0">
                  <a:pos x="17" y="119"/>
                </a:cxn>
                <a:cxn ang="0">
                  <a:pos x="21" y="118"/>
                </a:cxn>
                <a:cxn ang="0">
                  <a:pos x="23" y="117"/>
                </a:cxn>
                <a:cxn ang="0">
                  <a:pos x="26" y="116"/>
                </a:cxn>
                <a:cxn ang="0">
                  <a:pos x="29" y="113"/>
                </a:cxn>
                <a:cxn ang="0">
                  <a:pos x="31" y="112"/>
                </a:cxn>
                <a:cxn ang="0">
                  <a:pos x="31" y="3"/>
                </a:cxn>
              </a:cxnLst>
              <a:rect l="0" t="0" r="r" b="b"/>
              <a:pathLst>
                <a:path w="31" h="124">
                  <a:moveTo>
                    <a:pt x="31" y="3"/>
                  </a:moveTo>
                  <a:lnTo>
                    <a:pt x="31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2" y="124"/>
                  </a:lnTo>
                  <a:lnTo>
                    <a:pt x="3" y="124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8" y="123"/>
                  </a:lnTo>
                  <a:lnTo>
                    <a:pt x="10" y="121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7" y="119"/>
                  </a:lnTo>
                  <a:lnTo>
                    <a:pt x="21" y="118"/>
                  </a:lnTo>
                  <a:lnTo>
                    <a:pt x="23" y="117"/>
                  </a:lnTo>
                  <a:lnTo>
                    <a:pt x="26" y="116"/>
                  </a:lnTo>
                  <a:lnTo>
                    <a:pt x="29" y="113"/>
                  </a:lnTo>
                  <a:lnTo>
                    <a:pt x="31" y="112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8" name="Freeform 180"/>
            <p:cNvSpPr>
              <a:spLocks/>
            </p:cNvSpPr>
            <p:nvPr/>
          </p:nvSpPr>
          <p:spPr bwMode="auto">
            <a:xfrm>
              <a:off x="1727" y="1133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3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1" y="104"/>
                </a:cxn>
                <a:cxn ang="0">
                  <a:pos x="1" y="104"/>
                </a:cxn>
                <a:cxn ang="0">
                  <a:pos x="2" y="104"/>
                </a:cxn>
                <a:cxn ang="0">
                  <a:pos x="4" y="104"/>
                </a:cxn>
                <a:cxn ang="0">
                  <a:pos x="6" y="104"/>
                </a:cxn>
                <a:cxn ang="0">
                  <a:pos x="7" y="103"/>
                </a:cxn>
                <a:cxn ang="0">
                  <a:pos x="9" y="103"/>
                </a:cxn>
                <a:cxn ang="0">
                  <a:pos x="11" y="102"/>
                </a:cxn>
                <a:cxn ang="0">
                  <a:pos x="13" y="102"/>
                </a:cxn>
                <a:cxn ang="0">
                  <a:pos x="15" y="101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2" y="97"/>
                </a:cxn>
                <a:cxn ang="0">
                  <a:pos x="25" y="96"/>
                </a:cxn>
                <a:cxn ang="0">
                  <a:pos x="27" y="94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2" y="104"/>
                  </a:lnTo>
                  <a:lnTo>
                    <a:pt x="4" y="104"/>
                  </a:lnTo>
                  <a:lnTo>
                    <a:pt x="6" y="104"/>
                  </a:lnTo>
                  <a:lnTo>
                    <a:pt x="7" y="103"/>
                  </a:lnTo>
                  <a:lnTo>
                    <a:pt x="9" y="103"/>
                  </a:lnTo>
                  <a:lnTo>
                    <a:pt x="11" y="102"/>
                  </a:lnTo>
                  <a:lnTo>
                    <a:pt x="13" y="102"/>
                  </a:lnTo>
                  <a:lnTo>
                    <a:pt x="15" y="101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2" y="97"/>
                  </a:lnTo>
                  <a:lnTo>
                    <a:pt x="25" y="96"/>
                  </a:lnTo>
                  <a:lnTo>
                    <a:pt x="27" y="94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9" name="Freeform 181"/>
            <p:cNvSpPr>
              <a:spLocks/>
            </p:cNvSpPr>
            <p:nvPr/>
          </p:nvSpPr>
          <p:spPr bwMode="auto">
            <a:xfrm>
              <a:off x="1728" y="1134"/>
              <a:ext cx="22" cy="84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20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4" y="1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3" y="84"/>
                </a:cxn>
                <a:cxn ang="0">
                  <a:pos x="4" y="84"/>
                </a:cxn>
                <a:cxn ang="0">
                  <a:pos x="5" y="84"/>
                </a:cxn>
                <a:cxn ang="0">
                  <a:pos x="6" y="84"/>
                </a:cxn>
                <a:cxn ang="0">
                  <a:pos x="7" y="83"/>
                </a:cxn>
                <a:cxn ang="0">
                  <a:pos x="10" y="83"/>
                </a:cxn>
                <a:cxn ang="0">
                  <a:pos x="11" y="82"/>
                </a:cxn>
                <a:cxn ang="0">
                  <a:pos x="13" y="82"/>
                </a:cxn>
                <a:cxn ang="0">
                  <a:pos x="14" y="81"/>
                </a:cxn>
                <a:cxn ang="0">
                  <a:pos x="17" y="80"/>
                </a:cxn>
                <a:cxn ang="0">
                  <a:pos x="19" y="79"/>
                </a:cxn>
                <a:cxn ang="0">
                  <a:pos x="20" y="77"/>
                </a:cxn>
                <a:cxn ang="0">
                  <a:pos x="22" y="76"/>
                </a:cxn>
                <a:cxn ang="0">
                  <a:pos x="22" y="3"/>
                </a:cxn>
              </a:cxnLst>
              <a:rect l="0" t="0" r="r" b="b"/>
              <a:pathLst>
                <a:path w="22" h="84">
                  <a:moveTo>
                    <a:pt x="22" y="3"/>
                  </a:moveTo>
                  <a:lnTo>
                    <a:pt x="22" y="3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6" y="84"/>
                  </a:lnTo>
                  <a:lnTo>
                    <a:pt x="7" y="83"/>
                  </a:lnTo>
                  <a:lnTo>
                    <a:pt x="10" y="83"/>
                  </a:lnTo>
                  <a:lnTo>
                    <a:pt x="11" y="82"/>
                  </a:lnTo>
                  <a:lnTo>
                    <a:pt x="13" y="82"/>
                  </a:lnTo>
                  <a:lnTo>
                    <a:pt x="14" y="81"/>
                  </a:lnTo>
                  <a:lnTo>
                    <a:pt x="17" y="80"/>
                  </a:lnTo>
                  <a:lnTo>
                    <a:pt x="19" y="79"/>
                  </a:lnTo>
                  <a:lnTo>
                    <a:pt x="20" y="77"/>
                  </a:lnTo>
                  <a:lnTo>
                    <a:pt x="22" y="76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0" name="Freeform 182"/>
            <p:cNvSpPr>
              <a:spLocks/>
            </p:cNvSpPr>
            <p:nvPr/>
          </p:nvSpPr>
          <p:spPr bwMode="auto">
            <a:xfrm>
              <a:off x="1729" y="1135"/>
              <a:ext cx="18" cy="66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8" y="2"/>
                </a:cxn>
                <a:cxn ang="0">
                  <a:pos x="17" y="2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3" y="2"/>
                </a:cxn>
                <a:cxn ang="0">
                  <a:pos x="0" y="3"/>
                </a:cxn>
                <a:cxn ang="0">
                  <a:pos x="0" y="66"/>
                </a:cxn>
                <a:cxn ang="0">
                  <a:pos x="0" y="66"/>
                </a:cxn>
                <a:cxn ang="0">
                  <a:pos x="2" y="66"/>
                </a:cxn>
                <a:cxn ang="0">
                  <a:pos x="4" y="65"/>
                </a:cxn>
                <a:cxn ang="0">
                  <a:pos x="6" y="65"/>
                </a:cxn>
                <a:cxn ang="0">
                  <a:pos x="9" y="64"/>
                </a:cxn>
                <a:cxn ang="0">
                  <a:pos x="12" y="62"/>
                </a:cxn>
                <a:cxn ang="0">
                  <a:pos x="14" y="61"/>
                </a:cxn>
                <a:cxn ang="0">
                  <a:pos x="18" y="59"/>
                </a:cxn>
                <a:cxn ang="0">
                  <a:pos x="18" y="2"/>
                </a:cxn>
              </a:cxnLst>
              <a:rect l="0" t="0" r="r" b="b"/>
              <a:pathLst>
                <a:path w="18" h="66">
                  <a:moveTo>
                    <a:pt x="18" y="2"/>
                  </a:moveTo>
                  <a:lnTo>
                    <a:pt x="18" y="2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66"/>
                  </a:lnTo>
                  <a:lnTo>
                    <a:pt x="4" y="65"/>
                  </a:lnTo>
                  <a:lnTo>
                    <a:pt x="6" y="65"/>
                  </a:lnTo>
                  <a:lnTo>
                    <a:pt x="9" y="64"/>
                  </a:lnTo>
                  <a:lnTo>
                    <a:pt x="12" y="62"/>
                  </a:lnTo>
                  <a:lnTo>
                    <a:pt x="14" y="61"/>
                  </a:lnTo>
                  <a:lnTo>
                    <a:pt x="18" y="59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1" name="Freeform 183"/>
            <p:cNvSpPr>
              <a:spLocks/>
            </p:cNvSpPr>
            <p:nvPr/>
          </p:nvSpPr>
          <p:spPr bwMode="auto">
            <a:xfrm>
              <a:off x="1729" y="1137"/>
              <a:ext cx="14" cy="45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5"/>
                </a:cxn>
                <a:cxn ang="0">
                  <a:pos x="2" y="45"/>
                </a:cxn>
                <a:cxn ang="0">
                  <a:pos x="2" y="45"/>
                </a:cxn>
                <a:cxn ang="0">
                  <a:pos x="4" y="45"/>
                </a:cxn>
                <a:cxn ang="0">
                  <a:pos x="5" y="44"/>
                </a:cxn>
                <a:cxn ang="0">
                  <a:pos x="7" y="44"/>
                </a:cxn>
                <a:cxn ang="0">
                  <a:pos x="10" y="43"/>
                </a:cxn>
                <a:cxn ang="0">
                  <a:pos x="12" y="42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5">
                  <a:moveTo>
                    <a:pt x="14" y="1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5" y="44"/>
                  </a:lnTo>
                  <a:lnTo>
                    <a:pt x="7" y="44"/>
                  </a:lnTo>
                  <a:lnTo>
                    <a:pt x="10" y="43"/>
                  </a:lnTo>
                  <a:lnTo>
                    <a:pt x="12" y="42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2" name="Freeform 184"/>
            <p:cNvSpPr>
              <a:spLocks/>
            </p:cNvSpPr>
            <p:nvPr/>
          </p:nvSpPr>
          <p:spPr bwMode="auto">
            <a:xfrm>
              <a:off x="1731" y="1137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4" y="27"/>
                </a:cxn>
                <a:cxn ang="0">
                  <a:pos x="5" y="25"/>
                </a:cxn>
                <a:cxn ang="0">
                  <a:pos x="8" y="24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4" y="27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3" name="Freeform 185"/>
            <p:cNvSpPr>
              <a:spLocks/>
            </p:cNvSpPr>
            <p:nvPr/>
          </p:nvSpPr>
          <p:spPr bwMode="auto">
            <a:xfrm>
              <a:off x="1841" y="1214"/>
              <a:ext cx="14" cy="14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9" y="14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1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3" y="11"/>
                </a:cxn>
                <a:cxn ang="0">
                  <a:pos x="4" y="13"/>
                </a:cxn>
                <a:cxn ang="0">
                  <a:pos x="5" y="13"/>
                </a:cxn>
                <a:cxn ang="0">
                  <a:pos x="6" y="14"/>
                </a:cxn>
                <a:cxn ang="0">
                  <a:pos x="7" y="14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9" y="14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4" name="Freeform 186"/>
            <p:cNvSpPr>
              <a:spLocks/>
            </p:cNvSpPr>
            <p:nvPr/>
          </p:nvSpPr>
          <p:spPr bwMode="auto">
            <a:xfrm>
              <a:off x="1801" y="1214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5" name="Freeform 187"/>
            <p:cNvSpPr>
              <a:spLocks/>
            </p:cNvSpPr>
            <p:nvPr/>
          </p:nvSpPr>
          <p:spPr bwMode="auto">
            <a:xfrm>
              <a:off x="1812" y="1214"/>
              <a:ext cx="6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6" y="6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4" y="7"/>
                </a:cxn>
              </a:cxnLst>
              <a:rect l="0" t="0" r="r" b="b"/>
              <a:pathLst>
                <a:path w="6" h="7">
                  <a:moveTo>
                    <a:pt x="4" y="7"/>
                  </a:move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6" name="Freeform 188"/>
            <p:cNvSpPr>
              <a:spLocks/>
            </p:cNvSpPr>
            <p:nvPr/>
          </p:nvSpPr>
          <p:spPr bwMode="auto">
            <a:xfrm>
              <a:off x="1767" y="1121"/>
              <a:ext cx="18" cy="9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4"/>
                </a:cxn>
                <a:cxn ang="0">
                  <a:pos x="3" y="9"/>
                </a:cxn>
                <a:cxn ang="0">
                  <a:pos x="2" y="17"/>
                </a:cxn>
                <a:cxn ang="0">
                  <a:pos x="1" y="29"/>
                </a:cxn>
                <a:cxn ang="0">
                  <a:pos x="0" y="41"/>
                </a:cxn>
                <a:cxn ang="0">
                  <a:pos x="0" y="58"/>
                </a:cxn>
                <a:cxn ang="0">
                  <a:pos x="1" y="74"/>
                </a:cxn>
                <a:cxn ang="0">
                  <a:pos x="4" y="93"/>
                </a:cxn>
                <a:cxn ang="0">
                  <a:pos x="18" y="93"/>
                </a:cxn>
                <a:cxn ang="0">
                  <a:pos x="17" y="89"/>
                </a:cxn>
                <a:cxn ang="0">
                  <a:pos x="16" y="82"/>
                </a:cxn>
                <a:cxn ang="0">
                  <a:pos x="15" y="71"/>
                </a:cxn>
                <a:cxn ang="0">
                  <a:pos x="14" y="58"/>
                </a:cxn>
                <a:cxn ang="0">
                  <a:pos x="13" y="43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</a:cxnLst>
              <a:rect l="0" t="0" r="r" b="b"/>
              <a:pathLst>
                <a:path w="18" h="93">
                  <a:moveTo>
                    <a:pt x="6" y="2"/>
                  </a:moveTo>
                  <a:lnTo>
                    <a:pt x="6" y="4"/>
                  </a:lnTo>
                  <a:lnTo>
                    <a:pt x="3" y="9"/>
                  </a:lnTo>
                  <a:lnTo>
                    <a:pt x="2" y="17"/>
                  </a:lnTo>
                  <a:lnTo>
                    <a:pt x="1" y="29"/>
                  </a:lnTo>
                  <a:lnTo>
                    <a:pt x="0" y="41"/>
                  </a:lnTo>
                  <a:lnTo>
                    <a:pt x="0" y="58"/>
                  </a:lnTo>
                  <a:lnTo>
                    <a:pt x="1" y="74"/>
                  </a:lnTo>
                  <a:lnTo>
                    <a:pt x="4" y="93"/>
                  </a:lnTo>
                  <a:lnTo>
                    <a:pt x="18" y="93"/>
                  </a:lnTo>
                  <a:lnTo>
                    <a:pt x="17" y="89"/>
                  </a:lnTo>
                  <a:lnTo>
                    <a:pt x="16" y="82"/>
                  </a:lnTo>
                  <a:lnTo>
                    <a:pt x="15" y="71"/>
                  </a:lnTo>
                  <a:lnTo>
                    <a:pt x="14" y="58"/>
                  </a:lnTo>
                  <a:lnTo>
                    <a:pt x="13" y="43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7" name="Freeform 189"/>
            <p:cNvSpPr>
              <a:spLocks/>
            </p:cNvSpPr>
            <p:nvPr/>
          </p:nvSpPr>
          <p:spPr bwMode="auto">
            <a:xfrm>
              <a:off x="1865" y="1110"/>
              <a:ext cx="27" cy="10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5" y="1"/>
                </a:cxn>
                <a:cxn ang="0">
                  <a:pos x="24" y="3"/>
                </a:cxn>
                <a:cxn ang="0">
                  <a:pos x="22" y="9"/>
                </a:cxn>
                <a:cxn ang="0">
                  <a:pos x="20" y="18"/>
                </a:cxn>
                <a:cxn ang="0">
                  <a:pos x="17" y="31"/>
                </a:cxn>
                <a:cxn ang="0">
                  <a:pos x="16" y="49"/>
                </a:cxn>
                <a:cxn ang="0">
                  <a:pos x="17" y="73"/>
                </a:cxn>
                <a:cxn ang="0">
                  <a:pos x="20" y="104"/>
                </a:cxn>
                <a:cxn ang="0">
                  <a:pos x="4" y="104"/>
                </a:cxn>
                <a:cxn ang="0">
                  <a:pos x="4" y="100"/>
                </a:cxn>
                <a:cxn ang="0">
                  <a:pos x="3" y="92"/>
                </a:cxn>
                <a:cxn ang="0">
                  <a:pos x="2" y="79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0"/>
                </a:cxn>
                <a:cxn ang="0">
                  <a:pos x="3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4">
                  <a:moveTo>
                    <a:pt x="27" y="0"/>
                  </a:moveTo>
                  <a:lnTo>
                    <a:pt x="25" y="1"/>
                  </a:lnTo>
                  <a:lnTo>
                    <a:pt x="24" y="3"/>
                  </a:lnTo>
                  <a:lnTo>
                    <a:pt x="22" y="9"/>
                  </a:lnTo>
                  <a:lnTo>
                    <a:pt x="20" y="18"/>
                  </a:lnTo>
                  <a:lnTo>
                    <a:pt x="17" y="31"/>
                  </a:lnTo>
                  <a:lnTo>
                    <a:pt x="16" y="49"/>
                  </a:lnTo>
                  <a:lnTo>
                    <a:pt x="17" y="73"/>
                  </a:lnTo>
                  <a:lnTo>
                    <a:pt x="20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3" y="92"/>
                  </a:lnTo>
                  <a:lnTo>
                    <a:pt x="2" y="79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0"/>
                  </a:lnTo>
                  <a:lnTo>
                    <a:pt x="3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8" name="Freeform 190"/>
            <p:cNvSpPr>
              <a:spLocks/>
            </p:cNvSpPr>
            <p:nvPr/>
          </p:nvSpPr>
          <p:spPr bwMode="auto">
            <a:xfrm>
              <a:off x="1767" y="1126"/>
              <a:ext cx="17" cy="82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5"/>
                </a:cxn>
                <a:cxn ang="0">
                  <a:pos x="1" y="26"/>
                </a:cxn>
                <a:cxn ang="0">
                  <a:pos x="0" y="38"/>
                </a:cxn>
                <a:cxn ang="0">
                  <a:pos x="1" y="50"/>
                </a:cxn>
                <a:cxn ang="0">
                  <a:pos x="2" y="66"/>
                </a:cxn>
                <a:cxn ang="0">
                  <a:pos x="4" y="82"/>
                </a:cxn>
                <a:cxn ang="0">
                  <a:pos x="16" y="81"/>
                </a:cxn>
                <a:cxn ang="0">
                  <a:pos x="16" y="78"/>
                </a:cxn>
                <a:cxn ang="0">
                  <a:pos x="15" y="73"/>
                </a:cxn>
                <a:cxn ang="0">
                  <a:pos x="14" y="62"/>
                </a:cxn>
                <a:cxn ang="0">
                  <a:pos x="13" y="50"/>
                </a:cxn>
                <a:cxn ang="0">
                  <a:pos x="11" y="38"/>
                </a:cxn>
                <a:cxn ang="0">
                  <a:pos x="11" y="25"/>
                </a:cxn>
                <a:cxn ang="0">
                  <a:pos x="14" y="12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7" h="82">
                  <a:moveTo>
                    <a:pt x="6" y="2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2" y="15"/>
                  </a:lnTo>
                  <a:lnTo>
                    <a:pt x="1" y="26"/>
                  </a:lnTo>
                  <a:lnTo>
                    <a:pt x="0" y="38"/>
                  </a:lnTo>
                  <a:lnTo>
                    <a:pt x="1" y="50"/>
                  </a:lnTo>
                  <a:lnTo>
                    <a:pt x="2" y="66"/>
                  </a:lnTo>
                  <a:lnTo>
                    <a:pt x="4" y="82"/>
                  </a:lnTo>
                  <a:lnTo>
                    <a:pt x="16" y="81"/>
                  </a:lnTo>
                  <a:lnTo>
                    <a:pt x="16" y="78"/>
                  </a:lnTo>
                  <a:lnTo>
                    <a:pt x="15" y="73"/>
                  </a:lnTo>
                  <a:lnTo>
                    <a:pt x="14" y="62"/>
                  </a:lnTo>
                  <a:lnTo>
                    <a:pt x="13" y="50"/>
                  </a:lnTo>
                  <a:lnTo>
                    <a:pt x="11" y="38"/>
                  </a:lnTo>
                  <a:lnTo>
                    <a:pt x="11" y="25"/>
                  </a:lnTo>
                  <a:lnTo>
                    <a:pt x="14" y="1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9" name="Freeform 191"/>
            <p:cNvSpPr>
              <a:spLocks/>
            </p:cNvSpPr>
            <p:nvPr/>
          </p:nvSpPr>
          <p:spPr bwMode="auto">
            <a:xfrm>
              <a:off x="1768" y="1132"/>
              <a:ext cx="14" cy="69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2"/>
                </a:cxn>
                <a:cxn ang="0">
                  <a:pos x="3" y="7"/>
                </a:cxn>
                <a:cxn ang="0">
                  <a:pos x="2" y="13"/>
                </a:cxn>
                <a:cxn ang="0">
                  <a:pos x="1" y="21"/>
                </a:cxn>
                <a:cxn ang="0">
                  <a:pos x="0" y="32"/>
                </a:cxn>
                <a:cxn ang="0">
                  <a:pos x="0" y="43"/>
                </a:cxn>
                <a:cxn ang="0">
                  <a:pos x="1" y="56"/>
                </a:cxn>
                <a:cxn ang="0">
                  <a:pos x="3" y="69"/>
                </a:cxn>
                <a:cxn ang="0">
                  <a:pos x="14" y="69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0" y="43"/>
                </a:cxn>
                <a:cxn ang="0">
                  <a:pos x="9" y="32"/>
                </a:cxn>
                <a:cxn ang="0">
                  <a:pos x="9" y="20"/>
                </a:cxn>
                <a:cxn ang="0">
                  <a:pos x="12" y="9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5" y="1"/>
                </a:cxn>
              </a:cxnLst>
              <a:rect l="0" t="0" r="r" b="b"/>
              <a:pathLst>
                <a:path w="14" h="69">
                  <a:moveTo>
                    <a:pt x="5" y="1"/>
                  </a:moveTo>
                  <a:lnTo>
                    <a:pt x="5" y="2"/>
                  </a:lnTo>
                  <a:lnTo>
                    <a:pt x="3" y="7"/>
                  </a:lnTo>
                  <a:lnTo>
                    <a:pt x="2" y="13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1" y="56"/>
                  </a:lnTo>
                  <a:lnTo>
                    <a:pt x="3" y="69"/>
                  </a:lnTo>
                  <a:lnTo>
                    <a:pt x="14" y="69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9" y="32"/>
                  </a:lnTo>
                  <a:lnTo>
                    <a:pt x="9" y="20"/>
                  </a:lnTo>
                  <a:lnTo>
                    <a:pt x="12" y="9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0" name="Freeform 192"/>
            <p:cNvSpPr>
              <a:spLocks/>
            </p:cNvSpPr>
            <p:nvPr/>
          </p:nvSpPr>
          <p:spPr bwMode="auto">
            <a:xfrm>
              <a:off x="1769" y="1138"/>
              <a:ext cx="12" cy="5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1" y="10"/>
                </a:cxn>
                <a:cxn ang="0">
                  <a:pos x="0" y="17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" y="45"/>
                </a:cxn>
                <a:cxn ang="0">
                  <a:pos x="2" y="57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9" y="50"/>
                </a:cxn>
                <a:cxn ang="0">
                  <a:pos x="9" y="43"/>
                </a:cxn>
                <a:cxn ang="0">
                  <a:pos x="8" y="35"/>
                </a:cxn>
                <a:cxn ang="0">
                  <a:pos x="7" y="26"/>
                </a:cxn>
                <a:cxn ang="0">
                  <a:pos x="8" y="16"/>
                </a:cxn>
                <a:cxn ang="0">
                  <a:pos x="9" y="8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7">
                  <a:moveTo>
                    <a:pt x="4" y="1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1" y="45"/>
                  </a:lnTo>
                  <a:lnTo>
                    <a:pt x="2" y="57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9" y="50"/>
                  </a:lnTo>
                  <a:lnTo>
                    <a:pt x="9" y="43"/>
                  </a:lnTo>
                  <a:lnTo>
                    <a:pt x="8" y="35"/>
                  </a:lnTo>
                  <a:lnTo>
                    <a:pt x="7" y="26"/>
                  </a:lnTo>
                  <a:lnTo>
                    <a:pt x="8" y="16"/>
                  </a:lnTo>
                  <a:lnTo>
                    <a:pt x="9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1" name="Freeform 193"/>
            <p:cNvSpPr>
              <a:spLocks/>
            </p:cNvSpPr>
            <p:nvPr/>
          </p:nvSpPr>
          <p:spPr bwMode="auto">
            <a:xfrm>
              <a:off x="1769" y="1143"/>
              <a:ext cx="9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1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1" y="37"/>
                </a:cxn>
                <a:cxn ang="0">
                  <a:pos x="2" y="45"/>
                </a:cxn>
                <a:cxn ang="0">
                  <a:pos x="9" y="45"/>
                </a:cxn>
                <a:cxn ang="0">
                  <a:pos x="9" y="44"/>
                </a:cxn>
                <a:cxn ang="0">
                  <a:pos x="8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9" h="45">
                  <a:moveTo>
                    <a:pt x="4" y="1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1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1" y="37"/>
                  </a:lnTo>
                  <a:lnTo>
                    <a:pt x="2" y="45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8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2" name="Freeform 194"/>
            <p:cNvSpPr>
              <a:spLocks/>
            </p:cNvSpPr>
            <p:nvPr/>
          </p:nvSpPr>
          <p:spPr bwMode="auto">
            <a:xfrm>
              <a:off x="1770" y="1148"/>
              <a:ext cx="7" cy="3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6" y="34"/>
                </a:cxn>
                <a:cxn ang="0">
                  <a:pos x="6" y="33"/>
                </a:cxn>
                <a:cxn ang="0">
                  <a:pos x="6" y="30"/>
                </a:cxn>
                <a:cxn ang="0">
                  <a:pos x="5" y="26"/>
                </a:cxn>
                <a:cxn ang="0">
                  <a:pos x="5" y="21"/>
                </a:cxn>
                <a:cxn ang="0">
                  <a:pos x="5" y="16"/>
                </a:cxn>
                <a:cxn ang="0">
                  <a:pos x="5" y="11"/>
                </a:cxn>
                <a:cxn ang="0">
                  <a:pos x="5" y="5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7" h="34">
                  <a:moveTo>
                    <a:pt x="3" y="2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6" y="30"/>
                  </a:lnTo>
                  <a:lnTo>
                    <a:pt x="5" y="26"/>
                  </a:lnTo>
                  <a:lnTo>
                    <a:pt x="5" y="21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3" name="Freeform 195"/>
            <p:cNvSpPr>
              <a:spLocks/>
            </p:cNvSpPr>
            <p:nvPr/>
          </p:nvSpPr>
          <p:spPr bwMode="auto">
            <a:xfrm>
              <a:off x="1866" y="1116"/>
              <a:ext cx="23" cy="91"/>
            </a:xfrm>
            <a:custGeom>
              <a:avLst/>
              <a:gdLst/>
              <a:ahLst/>
              <a:cxnLst>
                <a:cxn ang="0">
                  <a:pos x="23" y="1"/>
                </a:cxn>
                <a:cxn ang="0">
                  <a:pos x="22" y="1"/>
                </a:cxn>
                <a:cxn ang="0">
                  <a:pos x="21" y="3"/>
                </a:cxn>
                <a:cxn ang="0">
                  <a:pos x="19" y="8"/>
                </a:cxn>
                <a:cxn ang="0">
                  <a:pos x="16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7" y="91"/>
                </a:cxn>
                <a:cxn ang="0">
                  <a:pos x="5" y="91"/>
                </a:cxn>
                <a:cxn ang="0">
                  <a:pos x="3" y="87"/>
                </a:cxn>
                <a:cxn ang="0">
                  <a:pos x="2" y="80"/>
                </a:cxn>
                <a:cxn ang="0">
                  <a:pos x="1" y="70"/>
                </a:cxn>
                <a:cxn ang="0">
                  <a:pos x="0" y="56"/>
                </a:cxn>
                <a:cxn ang="0">
                  <a:pos x="0" y="42"/>
                </a:cxn>
                <a:cxn ang="0">
                  <a:pos x="1" y="27"/>
                </a:cxn>
                <a:cxn ang="0">
                  <a:pos x="3" y="12"/>
                </a:cxn>
                <a:cxn ang="0">
                  <a:pos x="7" y="0"/>
                </a:cxn>
                <a:cxn ang="0">
                  <a:pos x="23" y="1"/>
                </a:cxn>
              </a:cxnLst>
              <a:rect l="0" t="0" r="r" b="b"/>
              <a:pathLst>
                <a:path w="23" h="91">
                  <a:moveTo>
                    <a:pt x="23" y="1"/>
                  </a:moveTo>
                  <a:lnTo>
                    <a:pt x="22" y="1"/>
                  </a:lnTo>
                  <a:lnTo>
                    <a:pt x="21" y="3"/>
                  </a:lnTo>
                  <a:lnTo>
                    <a:pt x="19" y="8"/>
                  </a:lnTo>
                  <a:lnTo>
                    <a:pt x="16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7" y="91"/>
                  </a:lnTo>
                  <a:lnTo>
                    <a:pt x="5" y="91"/>
                  </a:lnTo>
                  <a:lnTo>
                    <a:pt x="3" y="87"/>
                  </a:lnTo>
                  <a:lnTo>
                    <a:pt x="2" y="80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3" y="12"/>
                  </a:lnTo>
                  <a:lnTo>
                    <a:pt x="7" y="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4" name="Freeform 196"/>
            <p:cNvSpPr>
              <a:spLocks/>
            </p:cNvSpPr>
            <p:nvPr/>
          </p:nvSpPr>
          <p:spPr bwMode="auto">
            <a:xfrm>
              <a:off x="1867" y="1123"/>
              <a:ext cx="19" cy="7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"/>
                </a:cxn>
                <a:cxn ang="0">
                  <a:pos x="18" y="2"/>
                </a:cxn>
                <a:cxn ang="0">
                  <a:pos x="16" y="7"/>
                </a:cxn>
                <a:cxn ang="0">
                  <a:pos x="14" y="12"/>
                </a:cxn>
                <a:cxn ang="0">
                  <a:pos x="13" y="23"/>
                </a:cxn>
                <a:cxn ang="0">
                  <a:pos x="12" y="36"/>
                </a:cxn>
                <a:cxn ang="0">
                  <a:pos x="13" y="53"/>
                </a:cxn>
                <a:cxn ang="0">
                  <a:pos x="14" y="77"/>
                </a:cxn>
                <a:cxn ang="0">
                  <a:pos x="4" y="77"/>
                </a:cxn>
                <a:cxn ang="0">
                  <a:pos x="4" y="74"/>
                </a:cxn>
                <a:cxn ang="0">
                  <a:pos x="2" y="69"/>
                </a:cxn>
                <a:cxn ang="0">
                  <a:pos x="1" y="59"/>
                </a:cxn>
                <a:cxn ang="0">
                  <a:pos x="0" y="48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2" y="10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7">
                  <a:moveTo>
                    <a:pt x="19" y="0"/>
                  </a:moveTo>
                  <a:lnTo>
                    <a:pt x="19" y="1"/>
                  </a:lnTo>
                  <a:lnTo>
                    <a:pt x="18" y="2"/>
                  </a:lnTo>
                  <a:lnTo>
                    <a:pt x="16" y="7"/>
                  </a:lnTo>
                  <a:lnTo>
                    <a:pt x="14" y="12"/>
                  </a:lnTo>
                  <a:lnTo>
                    <a:pt x="13" y="23"/>
                  </a:lnTo>
                  <a:lnTo>
                    <a:pt x="12" y="36"/>
                  </a:lnTo>
                  <a:lnTo>
                    <a:pt x="13" y="53"/>
                  </a:lnTo>
                  <a:lnTo>
                    <a:pt x="14" y="77"/>
                  </a:lnTo>
                  <a:lnTo>
                    <a:pt x="4" y="77"/>
                  </a:lnTo>
                  <a:lnTo>
                    <a:pt x="4" y="74"/>
                  </a:lnTo>
                  <a:lnTo>
                    <a:pt x="2" y="69"/>
                  </a:lnTo>
                  <a:lnTo>
                    <a:pt x="1" y="59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2" y="10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5" name="Freeform 197"/>
            <p:cNvSpPr>
              <a:spLocks/>
            </p:cNvSpPr>
            <p:nvPr/>
          </p:nvSpPr>
          <p:spPr bwMode="auto">
            <a:xfrm>
              <a:off x="1868" y="1128"/>
              <a:ext cx="15" cy="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2"/>
                </a:cxn>
                <a:cxn ang="0">
                  <a:pos x="14" y="3"/>
                </a:cxn>
                <a:cxn ang="0">
                  <a:pos x="13" y="6"/>
                </a:cxn>
                <a:cxn ang="0">
                  <a:pos x="12" y="12"/>
                </a:cxn>
                <a:cxn ang="0">
                  <a:pos x="11" y="20"/>
                </a:cxn>
                <a:cxn ang="0">
                  <a:pos x="10" y="31"/>
                </a:cxn>
                <a:cxn ang="0">
                  <a:pos x="11" y="46"/>
                </a:cxn>
                <a:cxn ang="0">
                  <a:pos x="12" y="65"/>
                </a:cxn>
                <a:cxn ang="0">
                  <a:pos x="3" y="65"/>
                </a:cxn>
                <a:cxn ang="0">
                  <a:pos x="3" y="62"/>
                </a:cxn>
                <a:cxn ang="0">
                  <a:pos x="1" y="58"/>
                </a:cxn>
                <a:cxn ang="0">
                  <a:pos x="0" y="50"/>
                </a:cxn>
                <a:cxn ang="0">
                  <a:pos x="0" y="40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" y="9"/>
                </a:cxn>
                <a:cxn ang="0">
                  <a:pos x="5" y="0"/>
                </a:cxn>
                <a:cxn ang="0">
                  <a:pos x="15" y="0"/>
                </a:cxn>
              </a:cxnLst>
              <a:rect l="0" t="0" r="r" b="b"/>
              <a:pathLst>
                <a:path w="15" h="65">
                  <a:moveTo>
                    <a:pt x="15" y="0"/>
                  </a:moveTo>
                  <a:lnTo>
                    <a:pt x="15" y="2"/>
                  </a:lnTo>
                  <a:lnTo>
                    <a:pt x="14" y="3"/>
                  </a:lnTo>
                  <a:lnTo>
                    <a:pt x="13" y="6"/>
                  </a:lnTo>
                  <a:lnTo>
                    <a:pt x="12" y="12"/>
                  </a:lnTo>
                  <a:lnTo>
                    <a:pt x="11" y="20"/>
                  </a:lnTo>
                  <a:lnTo>
                    <a:pt x="10" y="31"/>
                  </a:lnTo>
                  <a:lnTo>
                    <a:pt x="11" y="46"/>
                  </a:lnTo>
                  <a:lnTo>
                    <a:pt x="12" y="65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" y="9"/>
                  </a:lnTo>
                  <a:lnTo>
                    <a:pt x="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6" name="Freeform 198"/>
            <p:cNvSpPr>
              <a:spLocks/>
            </p:cNvSpPr>
            <p:nvPr/>
          </p:nvSpPr>
          <p:spPr bwMode="auto">
            <a:xfrm>
              <a:off x="1868" y="1134"/>
              <a:ext cx="13" cy="52"/>
            </a:xfrm>
            <a:custGeom>
              <a:avLst/>
              <a:gdLst/>
              <a:ahLst/>
              <a:cxnLst>
                <a:cxn ang="0">
                  <a:pos x="13" y="1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1" y="5"/>
                </a:cxn>
                <a:cxn ang="0">
                  <a:pos x="10" y="10"/>
                </a:cxn>
                <a:cxn ang="0">
                  <a:pos x="10" y="17"/>
                </a:cxn>
                <a:cxn ang="0">
                  <a:pos x="8" y="25"/>
                </a:cxn>
                <a:cxn ang="0">
                  <a:pos x="8" y="37"/>
                </a:cxn>
                <a:cxn ang="0">
                  <a:pos x="10" y="52"/>
                </a:cxn>
                <a:cxn ang="0">
                  <a:pos x="3" y="52"/>
                </a:cxn>
                <a:cxn ang="0">
                  <a:pos x="3" y="51"/>
                </a:cxn>
                <a:cxn ang="0">
                  <a:pos x="3" y="46"/>
                </a:cxn>
                <a:cxn ang="0">
                  <a:pos x="1" y="40"/>
                </a:cxn>
                <a:cxn ang="0">
                  <a:pos x="1" y="32"/>
                </a:cxn>
                <a:cxn ang="0">
                  <a:pos x="0" y="24"/>
                </a:cxn>
                <a:cxn ang="0">
                  <a:pos x="1" y="16"/>
                </a:cxn>
                <a:cxn ang="0">
                  <a:pos x="3" y="7"/>
                </a:cxn>
                <a:cxn ang="0">
                  <a:pos x="5" y="0"/>
                </a:cxn>
                <a:cxn ang="0">
                  <a:pos x="13" y="1"/>
                </a:cxn>
              </a:cxnLst>
              <a:rect l="0" t="0" r="r" b="b"/>
              <a:pathLst>
                <a:path w="13" h="52">
                  <a:moveTo>
                    <a:pt x="13" y="1"/>
                  </a:moveTo>
                  <a:lnTo>
                    <a:pt x="13" y="1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8" y="25"/>
                  </a:lnTo>
                  <a:lnTo>
                    <a:pt x="8" y="37"/>
                  </a:lnTo>
                  <a:lnTo>
                    <a:pt x="10" y="52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1" y="32"/>
                  </a:lnTo>
                  <a:lnTo>
                    <a:pt x="0" y="24"/>
                  </a:lnTo>
                  <a:lnTo>
                    <a:pt x="1" y="16"/>
                  </a:lnTo>
                  <a:lnTo>
                    <a:pt x="3" y="7"/>
                  </a:lnTo>
                  <a:lnTo>
                    <a:pt x="5" y="0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7" name="Freeform 199"/>
            <p:cNvSpPr>
              <a:spLocks/>
            </p:cNvSpPr>
            <p:nvPr/>
          </p:nvSpPr>
          <p:spPr bwMode="auto">
            <a:xfrm>
              <a:off x="1869" y="1141"/>
              <a:ext cx="10" cy="3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9" y="2"/>
                </a:cxn>
                <a:cxn ang="0">
                  <a:pos x="9" y="4"/>
                </a:cxn>
                <a:cxn ang="0">
                  <a:pos x="7" y="6"/>
                </a:cxn>
                <a:cxn ang="0">
                  <a:pos x="6" y="11"/>
                </a:cxn>
                <a:cxn ang="0">
                  <a:pos x="6" y="18"/>
                </a:cxn>
                <a:cxn ang="0">
                  <a:pos x="6" y="26"/>
                </a:cxn>
                <a:cxn ang="0">
                  <a:pos x="7" y="38"/>
                </a:cxn>
                <a:cxn ang="0">
                  <a:pos x="3" y="38"/>
                </a:cxn>
                <a:cxn ang="0">
                  <a:pos x="2" y="37"/>
                </a:cxn>
                <a:cxn ang="0">
                  <a:pos x="2" y="33"/>
                </a:cxn>
                <a:cxn ang="0">
                  <a:pos x="2" y="28"/>
                </a:cxn>
                <a:cxn ang="0">
                  <a:pos x="0" y="24"/>
                </a:cxn>
                <a:cxn ang="0">
                  <a:pos x="0" y="17"/>
                </a:cxn>
                <a:cxn ang="0">
                  <a:pos x="0" y="11"/>
                </a:cxn>
                <a:cxn ang="0">
                  <a:pos x="2" y="5"/>
                </a:cxn>
                <a:cxn ang="0">
                  <a:pos x="4" y="0"/>
                </a:cxn>
                <a:cxn ang="0">
                  <a:pos x="10" y="0"/>
                </a:cxn>
              </a:cxnLst>
              <a:rect l="0" t="0" r="r" b="b"/>
              <a:pathLst>
                <a:path w="10" h="38">
                  <a:moveTo>
                    <a:pt x="10" y="0"/>
                  </a:moveTo>
                  <a:lnTo>
                    <a:pt x="10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6" y="11"/>
                  </a:lnTo>
                  <a:lnTo>
                    <a:pt x="6" y="18"/>
                  </a:lnTo>
                  <a:lnTo>
                    <a:pt x="6" y="26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2" y="5"/>
                  </a:lnTo>
                  <a:lnTo>
                    <a:pt x="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8" name="Freeform 200"/>
            <p:cNvSpPr>
              <a:spLocks/>
            </p:cNvSpPr>
            <p:nvPr/>
          </p:nvSpPr>
          <p:spPr bwMode="auto">
            <a:xfrm>
              <a:off x="1789" y="1130"/>
              <a:ext cx="45" cy="55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3" y="7"/>
                </a:cxn>
                <a:cxn ang="0">
                  <a:pos x="2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5"/>
                </a:cxn>
                <a:cxn ang="0">
                  <a:pos x="2" y="55"/>
                </a:cxn>
                <a:cxn ang="0">
                  <a:pos x="2" y="55"/>
                </a:cxn>
                <a:cxn ang="0">
                  <a:pos x="2" y="53"/>
                </a:cxn>
                <a:cxn ang="0">
                  <a:pos x="2" y="51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3" y="43"/>
                </a:cxn>
                <a:cxn ang="0">
                  <a:pos x="3" y="38"/>
                </a:cxn>
                <a:cxn ang="0">
                  <a:pos x="5" y="35"/>
                </a:cxn>
                <a:cxn ang="0">
                  <a:pos x="6" y="31"/>
                </a:cxn>
                <a:cxn ang="0">
                  <a:pos x="7" y="28"/>
                </a:cxn>
                <a:cxn ang="0">
                  <a:pos x="8" y="24"/>
                </a:cxn>
                <a:cxn ang="0">
                  <a:pos x="10" y="21"/>
                </a:cxn>
                <a:cxn ang="0">
                  <a:pos x="14" y="18"/>
                </a:cxn>
                <a:cxn ang="0">
                  <a:pos x="16" y="16"/>
                </a:cxn>
                <a:cxn ang="0">
                  <a:pos x="21" y="15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4"/>
                </a:cxn>
                <a:cxn ang="0">
                  <a:pos x="45" y="2"/>
                </a:cxn>
                <a:cxn ang="0">
                  <a:pos x="45" y="2"/>
                </a:cxn>
                <a:cxn ang="0">
                  <a:pos x="44" y="2"/>
                </a:cxn>
                <a:cxn ang="0">
                  <a:pos x="43" y="2"/>
                </a:cxn>
                <a:cxn ang="0">
                  <a:pos x="42" y="2"/>
                </a:cxn>
                <a:cxn ang="0">
                  <a:pos x="40" y="1"/>
                </a:cxn>
                <a:cxn ang="0">
                  <a:pos x="37" y="1"/>
                </a:cxn>
                <a:cxn ang="0">
                  <a:pos x="35" y="1"/>
                </a:cxn>
                <a:cxn ang="0">
                  <a:pos x="31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7" y="3"/>
                </a:cxn>
                <a:cxn ang="0">
                  <a:pos x="3" y="5"/>
                </a:cxn>
              </a:cxnLst>
              <a:rect l="0" t="0" r="r" b="b"/>
              <a:pathLst>
                <a:path w="45" h="55">
                  <a:moveTo>
                    <a:pt x="3" y="5"/>
                  </a:moveTo>
                  <a:lnTo>
                    <a:pt x="3" y="7"/>
                  </a:lnTo>
                  <a:lnTo>
                    <a:pt x="2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3" y="43"/>
                  </a:lnTo>
                  <a:lnTo>
                    <a:pt x="3" y="38"/>
                  </a:lnTo>
                  <a:lnTo>
                    <a:pt x="5" y="35"/>
                  </a:lnTo>
                  <a:lnTo>
                    <a:pt x="6" y="31"/>
                  </a:lnTo>
                  <a:lnTo>
                    <a:pt x="7" y="28"/>
                  </a:lnTo>
                  <a:lnTo>
                    <a:pt x="8" y="24"/>
                  </a:lnTo>
                  <a:lnTo>
                    <a:pt x="10" y="21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1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4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9" name="Freeform 201"/>
            <p:cNvSpPr>
              <a:spLocks/>
            </p:cNvSpPr>
            <p:nvPr/>
          </p:nvSpPr>
          <p:spPr bwMode="auto">
            <a:xfrm>
              <a:off x="1725" y="1171"/>
              <a:ext cx="37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1" y="2"/>
                </a:cxn>
                <a:cxn ang="0">
                  <a:pos x="37" y="3"/>
                </a:cxn>
                <a:cxn ang="0">
                  <a:pos x="37" y="5"/>
                </a:cxn>
                <a:cxn ang="0">
                  <a:pos x="36" y="5"/>
                </a:cxn>
                <a:cxn ang="0">
                  <a:pos x="36" y="5"/>
                </a:cxn>
                <a:cxn ang="0">
                  <a:pos x="34" y="4"/>
                </a:cxn>
                <a:cxn ang="0">
                  <a:pos x="32" y="4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4" y="3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5" y="2"/>
                </a:cxn>
                <a:cxn ang="0">
                  <a:pos x="13" y="3"/>
                </a:cxn>
                <a:cxn ang="0">
                  <a:pos x="9" y="3"/>
                </a:cxn>
                <a:cxn ang="0">
                  <a:pos x="7" y="4"/>
                </a:cxn>
                <a:cxn ang="0">
                  <a:pos x="4" y="5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37" h="10">
                  <a:moveTo>
                    <a:pt x="0" y="7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1" y="2"/>
                  </a:lnTo>
                  <a:lnTo>
                    <a:pt x="37" y="3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0" name="Freeform 202"/>
            <p:cNvSpPr>
              <a:spLocks/>
            </p:cNvSpPr>
            <p:nvPr/>
          </p:nvSpPr>
          <p:spPr bwMode="auto">
            <a:xfrm>
              <a:off x="1725" y="1146"/>
              <a:ext cx="37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1" y="2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2" y="5"/>
                </a:cxn>
                <a:cxn ang="0">
                  <a:pos x="30" y="5"/>
                </a:cxn>
                <a:cxn ang="0">
                  <a:pos x="28" y="4"/>
                </a:cxn>
                <a:cxn ang="0">
                  <a:pos x="24" y="4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5" y="2"/>
                </a:cxn>
                <a:cxn ang="0">
                  <a:pos x="13" y="4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11"/>
                </a:cxn>
                <a:cxn ang="0">
                  <a:pos x="0" y="7"/>
                </a:cxn>
              </a:cxnLst>
              <a:rect l="0" t="0" r="r" b="b"/>
              <a:pathLst>
                <a:path w="37" h="11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1" y="2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1" name="Freeform 203"/>
            <p:cNvSpPr>
              <a:spLocks/>
            </p:cNvSpPr>
            <p:nvPr/>
          </p:nvSpPr>
          <p:spPr bwMode="auto">
            <a:xfrm>
              <a:off x="1760" y="1134"/>
              <a:ext cx="60" cy="1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0"/>
                </a:cxn>
                <a:cxn ang="0">
                  <a:pos x="18" y="114"/>
                </a:cxn>
                <a:cxn ang="0">
                  <a:pos x="17" y="98"/>
                </a:cxn>
                <a:cxn ang="0">
                  <a:pos x="60" y="105"/>
                </a:cxn>
                <a:cxn ang="0">
                  <a:pos x="60" y="100"/>
                </a:cxn>
                <a:cxn ang="0">
                  <a:pos x="30" y="96"/>
                </a:cxn>
                <a:cxn ang="0">
                  <a:pos x="29" y="83"/>
                </a:cxn>
                <a:cxn ang="0">
                  <a:pos x="9" y="83"/>
                </a:cxn>
                <a:cxn ang="0">
                  <a:pos x="8" y="81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3" y="60"/>
                </a:cxn>
                <a:cxn ang="0">
                  <a:pos x="2" y="48"/>
                </a:cxn>
                <a:cxn ang="0">
                  <a:pos x="1" y="34"/>
                </a:cxn>
                <a:cxn ang="0">
                  <a:pos x="2" y="20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60" h="114">
                  <a:moveTo>
                    <a:pt x="0" y="0"/>
                  </a:moveTo>
                  <a:lnTo>
                    <a:pt x="0" y="110"/>
                  </a:lnTo>
                  <a:lnTo>
                    <a:pt x="18" y="114"/>
                  </a:lnTo>
                  <a:lnTo>
                    <a:pt x="17" y="98"/>
                  </a:lnTo>
                  <a:lnTo>
                    <a:pt x="60" y="105"/>
                  </a:lnTo>
                  <a:lnTo>
                    <a:pt x="60" y="100"/>
                  </a:lnTo>
                  <a:lnTo>
                    <a:pt x="30" y="96"/>
                  </a:lnTo>
                  <a:lnTo>
                    <a:pt x="29" y="83"/>
                  </a:lnTo>
                  <a:lnTo>
                    <a:pt x="9" y="83"/>
                  </a:lnTo>
                  <a:lnTo>
                    <a:pt x="8" y="81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3" y="60"/>
                  </a:lnTo>
                  <a:lnTo>
                    <a:pt x="2" y="48"/>
                  </a:lnTo>
                  <a:lnTo>
                    <a:pt x="1" y="34"/>
                  </a:lnTo>
                  <a:lnTo>
                    <a:pt x="2" y="20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2" name="Freeform 204"/>
            <p:cNvSpPr>
              <a:spLocks/>
            </p:cNvSpPr>
            <p:nvPr/>
          </p:nvSpPr>
          <p:spPr bwMode="auto">
            <a:xfrm>
              <a:off x="1790" y="1109"/>
              <a:ext cx="78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2" y="14"/>
                </a:cxn>
                <a:cxn ang="0">
                  <a:pos x="4" y="14"/>
                </a:cxn>
                <a:cxn ang="0">
                  <a:pos x="7" y="12"/>
                </a:cxn>
                <a:cxn ang="0">
                  <a:pos x="11" y="11"/>
                </a:cxn>
                <a:cxn ang="0">
                  <a:pos x="14" y="10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9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5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5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1"/>
                </a:cxn>
                <a:cxn ang="0">
                  <a:pos x="37" y="1"/>
                </a:cxn>
                <a:cxn ang="0">
                  <a:pos x="30" y="2"/>
                </a:cxn>
                <a:cxn ang="0">
                  <a:pos x="25" y="3"/>
                </a:cxn>
                <a:cxn ang="0">
                  <a:pos x="18" y="4"/>
                </a:cxn>
                <a:cxn ang="0">
                  <a:pos x="12" y="5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8" h="15">
                  <a:moveTo>
                    <a:pt x="0" y="15"/>
                  </a:moveTo>
                  <a:lnTo>
                    <a:pt x="0" y="15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11" y="11"/>
                  </a:lnTo>
                  <a:lnTo>
                    <a:pt x="14" y="10"/>
                  </a:lnTo>
                  <a:lnTo>
                    <a:pt x="19" y="9"/>
                  </a:lnTo>
                  <a:lnTo>
                    <a:pt x="23" y="8"/>
                  </a:lnTo>
                  <a:lnTo>
                    <a:pt x="29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5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5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1"/>
                  </a:lnTo>
                  <a:lnTo>
                    <a:pt x="37" y="1"/>
                  </a:lnTo>
                  <a:lnTo>
                    <a:pt x="30" y="2"/>
                  </a:lnTo>
                  <a:lnTo>
                    <a:pt x="25" y="3"/>
                  </a:lnTo>
                  <a:lnTo>
                    <a:pt x="18" y="4"/>
                  </a:lnTo>
                  <a:lnTo>
                    <a:pt x="12" y="5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3" name="Freeform 205"/>
            <p:cNvSpPr>
              <a:spLocks/>
            </p:cNvSpPr>
            <p:nvPr/>
          </p:nvSpPr>
          <p:spPr bwMode="auto">
            <a:xfrm>
              <a:off x="1745" y="1250"/>
              <a:ext cx="131" cy="44"/>
            </a:xfrm>
            <a:custGeom>
              <a:avLst/>
              <a:gdLst/>
              <a:ahLst/>
              <a:cxnLst>
                <a:cxn ang="0">
                  <a:pos x="54" y="43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0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7" y="37"/>
                </a:cxn>
                <a:cxn ang="0">
                  <a:pos x="71" y="36"/>
                </a:cxn>
                <a:cxn ang="0">
                  <a:pos x="73" y="34"/>
                </a:cxn>
                <a:cxn ang="0">
                  <a:pos x="75" y="33"/>
                </a:cxn>
                <a:cxn ang="0">
                  <a:pos x="78" y="30"/>
                </a:cxn>
                <a:cxn ang="0">
                  <a:pos x="80" y="29"/>
                </a:cxn>
                <a:cxn ang="0">
                  <a:pos x="81" y="27"/>
                </a:cxn>
                <a:cxn ang="0">
                  <a:pos x="84" y="26"/>
                </a:cxn>
                <a:cxn ang="0">
                  <a:pos x="85" y="23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131" y="32"/>
                </a:cxn>
                <a:cxn ang="0">
                  <a:pos x="126" y="34"/>
                </a:cxn>
                <a:cxn ang="0">
                  <a:pos x="89" y="25"/>
                </a:cxn>
                <a:cxn ang="0">
                  <a:pos x="89" y="25"/>
                </a:cxn>
                <a:cxn ang="0">
                  <a:pos x="89" y="26"/>
                </a:cxn>
                <a:cxn ang="0">
                  <a:pos x="88" y="26"/>
                </a:cxn>
                <a:cxn ang="0">
                  <a:pos x="88" y="27"/>
                </a:cxn>
                <a:cxn ang="0">
                  <a:pos x="87" y="28"/>
                </a:cxn>
                <a:cxn ang="0">
                  <a:pos x="86" y="29"/>
                </a:cxn>
                <a:cxn ang="0">
                  <a:pos x="85" y="30"/>
                </a:cxn>
                <a:cxn ang="0">
                  <a:pos x="82" y="32"/>
                </a:cxn>
                <a:cxn ang="0">
                  <a:pos x="80" y="33"/>
                </a:cxn>
                <a:cxn ang="0">
                  <a:pos x="78" y="34"/>
                </a:cxn>
                <a:cxn ang="0">
                  <a:pos x="75" y="36"/>
                </a:cxn>
                <a:cxn ang="0">
                  <a:pos x="72" y="37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1" y="42"/>
                </a:cxn>
                <a:cxn ang="0">
                  <a:pos x="57" y="44"/>
                </a:cxn>
                <a:cxn ang="0">
                  <a:pos x="54" y="43"/>
                </a:cxn>
              </a:cxnLst>
              <a:rect l="0" t="0" r="r" b="b"/>
              <a:pathLst>
                <a:path w="131" h="44">
                  <a:moveTo>
                    <a:pt x="54" y="43"/>
                  </a:move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0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7" y="37"/>
                  </a:lnTo>
                  <a:lnTo>
                    <a:pt x="71" y="36"/>
                  </a:lnTo>
                  <a:lnTo>
                    <a:pt x="73" y="34"/>
                  </a:lnTo>
                  <a:lnTo>
                    <a:pt x="75" y="33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1" y="27"/>
                  </a:lnTo>
                  <a:lnTo>
                    <a:pt x="84" y="26"/>
                  </a:lnTo>
                  <a:lnTo>
                    <a:pt x="85" y="23"/>
                  </a:lnTo>
                  <a:lnTo>
                    <a:pt x="0" y="2"/>
                  </a:lnTo>
                  <a:lnTo>
                    <a:pt x="5" y="0"/>
                  </a:lnTo>
                  <a:lnTo>
                    <a:pt x="131" y="32"/>
                  </a:lnTo>
                  <a:lnTo>
                    <a:pt x="126" y="34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6"/>
                  </a:lnTo>
                  <a:lnTo>
                    <a:pt x="88" y="26"/>
                  </a:lnTo>
                  <a:lnTo>
                    <a:pt x="88" y="27"/>
                  </a:lnTo>
                  <a:lnTo>
                    <a:pt x="87" y="28"/>
                  </a:lnTo>
                  <a:lnTo>
                    <a:pt x="86" y="29"/>
                  </a:lnTo>
                  <a:lnTo>
                    <a:pt x="85" y="30"/>
                  </a:lnTo>
                  <a:lnTo>
                    <a:pt x="82" y="32"/>
                  </a:lnTo>
                  <a:lnTo>
                    <a:pt x="80" y="33"/>
                  </a:lnTo>
                  <a:lnTo>
                    <a:pt x="78" y="34"/>
                  </a:lnTo>
                  <a:lnTo>
                    <a:pt x="75" y="36"/>
                  </a:lnTo>
                  <a:lnTo>
                    <a:pt x="72" y="37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1" y="42"/>
                  </a:lnTo>
                  <a:lnTo>
                    <a:pt x="57" y="44"/>
                  </a:lnTo>
                  <a:lnTo>
                    <a:pt x="54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4" name="Freeform 206"/>
            <p:cNvSpPr>
              <a:spLocks/>
            </p:cNvSpPr>
            <p:nvPr/>
          </p:nvSpPr>
          <p:spPr bwMode="auto">
            <a:xfrm>
              <a:off x="1717" y="1262"/>
              <a:ext cx="135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" y="39"/>
                </a:cxn>
                <a:cxn ang="0">
                  <a:pos x="135" y="39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5" h="39">
                  <a:moveTo>
                    <a:pt x="0" y="0"/>
                  </a:moveTo>
                  <a:lnTo>
                    <a:pt x="131" y="39"/>
                  </a:lnTo>
                  <a:lnTo>
                    <a:pt x="135" y="39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5" name="Freeform 207"/>
            <p:cNvSpPr>
              <a:spLocks/>
            </p:cNvSpPr>
            <p:nvPr/>
          </p:nvSpPr>
          <p:spPr bwMode="auto">
            <a:xfrm>
              <a:off x="1740" y="1256"/>
              <a:ext cx="132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9" y="36"/>
                </a:cxn>
                <a:cxn ang="0">
                  <a:pos x="132" y="35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2" h="36">
                  <a:moveTo>
                    <a:pt x="0" y="0"/>
                  </a:moveTo>
                  <a:lnTo>
                    <a:pt x="129" y="36"/>
                  </a:lnTo>
                  <a:lnTo>
                    <a:pt x="132" y="3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6" name="Freeform 208"/>
            <p:cNvSpPr>
              <a:spLocks/>
            </p:cNvSpPr>
            <p:nvPr/>
          </p:nvSpPr>
          <p:spPr bwMode="auto">
            <a:xfrm>
              <a:off x="1729" y="1258"/>
              <a:ext cx="133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" y="39"/>
                </a:cxn>
                <a:cxn ang="0">
                  <a:pos x="133" y="39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3" h="39">
                  <a:moveTo>
                    <a:pt x="0" y="0"/>
                  </a:moveTo>
                  <a:lnTo>
                    <a:pt x="131" y="39"/>
                  </a:lnTo>
                  <a:lnTo>
                    <a:pt x="133" y="39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7" name="Line 209"/>
            <p:cNvSpPr>
              <a:spLocks noChangeShapeType="1"/>
            </p:cNvSpPr>
            <p:nvPr/>
          </p:nvSpPr>
          <p:spPr bwMode="auto">
            <a:xfrm>
              <a:off x="2066" y="1569"/>
              <a:ext cx="27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8" name="Freeform 210"/>
            <p:cNvSpPr>
              <a:spLocks/>
            </p:cNvSpPr>
            <p:nvPr/>
          </p:nvSpPr>
          <p:spPr bwMode="auto">
            <a:xfrm>
              <a:off x="3046" y="1176"/>
              <a:ext cx="746" cy="719"/>
            </a:xfrm>
            <a:custGeom>
              <a:avLst/>
              <a:gdLst/>
              <a:ahLst/>
              <a:cxnLst>
                <a:cxn ang="0">
                  <a:pos x="1142" y="3"/>
                </a:cxn>
                <a:cxn ang="0">
                  <a:pos x="1116" y="0"/>
                </a:cxn>
                <a:cxn ang="0">
                  <a:pos x="1082" y="7"/>
                </a:cxn>
                <a:cxn ang="0">
                  <a:pos x="1036" y="24"/>
                </a:cxn>
                <a:cxn ang="0">
                  <a:pos x="956" y="56"/>
                </a:cxn>
                <a:cxn ang="0">
                  <a:pos x="904" y="73"/>
                </a:cxn>
                <a:cxn ang="0">
                  <a:pos x="866" y="77"/>
                </a:cxn>
                <a:cxn ang="0">
                  <a:pos x="798" y="75"/>
                </a:cxn>
                <a:cxn ang="0">
                  <a:pos x="719" y="65"/>
                </a:cxn>
                <a:cxn ang="0">
                  <a:pos x="632" y="56"/>
                </a:cxn>
                <a:cxn ang="0">
                  <a:pos x="574" y="58"/>
                </a:cxn>
                <a:cxn ang="0">
                  <a:pos x="524" y="65"/>
                </a:cxn>
                <a:cxn ang="0">
                  <a:pos x="464" y="76"/>
                </a:cxn>
                <a:cxn ang="0">
                  <a:pos x="398" y="89"/>
                </a:cxn>
                <a:cxn ang="0">
                  <a:pos x="274" y="117"/>
                </a:cxn>
                <a:cxn ang="0">
                  <a:pos x="190" y="144"/>
                </a:cxn>
                <a:cxn ang="0">
                  <a:pos x="131" y="169"/>
                </a:cxn>
                <a:cxn ang="0">
                  <a:pos x="82" y="198"/>
                </a:cxn>
                <a:cxn ang="0">
                  <a:pos x="47" y="232"/>
                </a:cxn>
                <a:cxn ang="0">
                  <a:pos x="23" y="273"/>
                </a:cxn>
                <a:cxn ang="0">
                  <a:pos x="8" y="323"/>
                </a:cxn>
                <a:cxn ang="0">
                  <a:pos x="1" y="378"/>
                </a:cxn>
                <a:cxn ang="0">
                  <a:pos x="0" y="434"/>
                </a:cxn>
                <a:cxn ang="0">
                  <a:pos x="6" y="489"/>
                </a:cxn>
                <a:cxn ang="0">
                  <a:pos x="17" y="539"/>
                </a:cxn>
                <a:cxn ang="0">
                  <a:pos x="33" y="582"/>
                </a:cxn>
                <a:cxn ang="0">
                  <a:pos x="51" y="615"/>
                </a:cxn>
                <a:cxn ang="0">
                  <a:pos x="77" y="638"/>
                </a:cxn>
                <a:cxn ang="0">
                  <a:pos x="110" y="656"/>
                </a:cxn>
                <a:cxn ang="0">
                  <a:pos x="159" y="670"/>
                </a:cxn>
                <a:cxn ang="0">
                  <a:pos x="248" y="683"/>
                </a:cxn>
                <a:cxn ang="0">
                  <a:pos x="342" y="692"/>
                </a:cxn>
                <a:cxn ang="0">
                  <a:pos x="401" y="700"/>
                </a:cxn>
                <a:cxn ang="0">
                  <a:pos x="492" y="710"/>
                </a:cxn>
                <a:cxn ang="0">
                  <a:pos x="631" y="717"/>
                </a:cxn>
                <a:cxn ang="0">
                  <a:pos x="708" y="719"/>
                </a:cxn>
                <a:cxn ang="0">
                  <a:pos x="753" y="719"/>
                </a:cxn>
                <a:cxn ang="0">
                  <a:pos x="791" y="719"/>
                </a:cxn>
                <a:cxn ang="0">
                  <a:pos x="824" y="718"/>
                </a:cxn>
                <a:cxn ang="0">
                  <a:pos x="876" y="712"/>
                </a:cxn>
                <a:cxn ang="0">
                  <a:pos x="931" y="700"/>
                </a:cxn>
                <a:cxn ang="0">
                  <a:pos x="977" y="687"/>
                </a:cxn>
                <a:cxn ang="0">
                  <a:pos x="1029" y="672"/>
                </a:cxn>
                <a:cxn ang="0">
                  <a:pos x="1096" y="652"/>
                </a:cxn>
                <a:cxn ang="0">
                  <a:pos x="1142" y="627"/>
                </a:cxn>
                <a:cxn ang="0">
                  <a:pos x="1168" y="601"/>
                </a:cxn>
                <a:cxn ang="0">
                  <a:pos x="1188" y="554"/>
                </a:cxn>
                <a:cxn ang="0">
                  <a:pos x="1196" y="498"/>
                </a:cxn>
                <a:cxn ang="0">
                  <a:pos x="1197" y="433"/>
                </a:cxn>
                <a:cxn ang="0">
                  <a:pos x="1196" y="361"/>
                </a:cxn>
                <a:cxn ang="0">
                  <a:pos x="1196" y="321"/>
                </a:cxn>
                <a:cxn ang="0">
                  <a:pos x="1197" y="271"/>
                </a:cxn>
                <a:cxn ang="0">
                  <a:pos x="1197" y="166"/>
                </a:cxn>
                <a:cxn ang="0">
                  <a:pos x="1194" y="103"/>
                </a:cxn>
                <a:cxn ang="0">
                  <a:pos x="1186" y="61"/>
                </a:cxn>
                <a:cxn ang="0">
                  <a:pos x="1173" y="28"/>
                </a:cxn>
              </a:cxnLst>
              <a:rect l="0" t="0" r="r" b="b"/>
              <a:pathLst>
                <a:path w="1198" h="719">
                  <a:moveTo>
                    <a:pt x="1160" y="13"/>
                  </a:moveTo>
                  <a:lnTo>
                    <a:pt x="1154" y="9"/>
                  </a:lnTo>
                  <a:lnTo>
                    <a:pt x="1149" y="5"/>
                  </a:lnTo>
                  <a:lnTo>
                    <a:pt x="1142" y="3"/>
                  </a:lnTo>
                  <a:lnTo>
                    <a:pt x="1137" y="2"/>
                  </a:lnTo>
                  <a:lnTo>
                    <a:pt x="1130" y="0"/>
                  </a:lnTo>
                  <a:lnTo>
                    <a:pt x="1123" y="0"/>
                  </a:lnTo>
                  <a:lnTo>
                    <a:pt x="1116" y="0"/>
                  </a:lnTo>
                  <a:lnTo>
                    <a:pt x="1107" y="2"/>
                  </a:lnTo>
                  <a:lnTo>
                    <a:pt x="1099" y="3"/>
                  </a:lnTo>
                  <a:lnTo>
                    <a:pt x="1091" y="5"/>
                  </a:lnTo>
                  <a:lnTo>
                    <a:pt x="1082" y="7"/>
                  </a:lnTo>
                  <a:lnTo>
                    <a:pt x="1074" y="10"/>
                  </a:lnTo>
                  <a:lnTo>
                    <a:pt x="1064" y="13"/>
                  </a:lnTo>
                  <a:lnTo>
                    <a:pt x="1055" y="17"/>
                  </a:lnTo>
                  <a:lnTo>
                    <a:pt x="1036" y="24"/>
                  </a:lnTo>
                  <a:lnTo>
                    <a:pt x="1016" y="32"/>
                  </a:lnTo>
                  <a:lnTo>
                    <a:pt x="997" y="40"/>
                  </a:lnTo>
                  <a:lnTo>
                    <a:pt x="977" y="49"/>
                  </a:lnTo>
                  <a:lnTo>
                    <a:pt x="956" y="56"/>
                  </a:lnTo>
                  <a:lnTo>
                    <a:pt x="936" y="65"/>
                  </a:lnTo>
                  <a:lnTo>
                    <a:pt x="925" y="67"/>
                  </a:lnTo>
                  <a:lnTo>
                    <a:pt x="915" y="70"/>
                  </a:lnTo>
                  <a:lnTo>
                    <a:pt x="904" y="73"/>
                  </a:lnTo>
                  <a:lnTo>
                    <a:pt x="895" y="75"/>
                  </a:lnTo>
                  <a:lnTo>
                    <a:pt x="885" y="76"/>
                  </a:lnTo>
                  <a:lnTo>
                    <a:pt x="875" y="77"/>
                  </a:lnTo>
                  <a:lnTo>
                    <a:pt x="866" y="77"/>
                  </a:lnTo>
                  <a:lnTo>
                    <a:pt x="855" y="79"/>
                  </a:lnTo>
                  <a:lnTo>
                    <a:pt x="837" y="77"/>
                  </a:lnTo>
                  <a:lnTo>
                    <a:pt x="817" y="76"/>
                  </a:lnTo>
                  <a:lnTo>
                    <a:pt x="798" y="75"/>
                  </a:lnTo>
                  <a:lnTo>
                    <a:pt x="778" y="73"/>
                  </a:lnTo>
                  <a:lnTo>
                    <a:pt x="758" y="70"/>
                  </a:lnTo>
                  <a:lnTo>
                    <a:pt x="739" y="67"/>
                  </a:lnTo>
                  <a:lnTo>
                    <a:pt x="719" y="65"/>
                  </a:lnTo>
                  <a:lnTo>
                    <a:pt x="698" y="61"/>
                  </a:lnTo>
                  <a:lnTo>
                    <a:pt x="677" y="59"/>
                  </a:lnTo>
                  <a:lnTo>
                    <a:pt x="655" y="58"/>
                  </a:lnTo>
                  <a:lnTo>
                    <a:pt x="632" y="56"/>
                  </a:lnTo>
                  <a:lnTo>
                    <a:pt x="610" y="56"/>
                  </a:lnTo>
                  <a:lnTo>
                    <a:pt x="599" y="56"/>
                  </a:lnTo>
                  <a:lnTo>
                    <a:pt x="586" y="56"/>
                  </a:lnTo>
                  <a:lnTo>
                    <a:pt x="574" y="58"/>
                  </a:lnTo>
                  <a:lnTo>
                    <a:pt x="562" y="59"/>
                  </a:lnTo>
                  <a:lnTo>
                    <a:pt x="550" y="61"/>
                  </a:lnTo>
                  <a:lnTo>
                    <a:pt x="537" y="63"/>
                  </a:lnTo>
                  <a:lnTo>
                    <a:pt x="524" y="65"/>
                  </a:lnTo>
                  <a:lnTo>
                    <a:pt x="510" y="68"/>
                  </a:lnTo>
                  <a:lnTo>
                    <a:pt x="495" y="70"/>
                  </a:lnTo>
                  <a:lnTo>
                    <a:pt x="480" y="73"/>
                  </a:lnTo>
                  <a:lnTo>
                    <a:pt x="464" y="76"/>
                  </a:lnTo>
                  <a:lnTo>
                    <a:pt x="448" y="79"/>
                  </a:lnTo>
                  <a:lnTo>
                    <a:pt x="432" y="82"/>
                  </a:lnTo>
                  <a:lnTo>
                    <a:pt x="415" y="86"/>
                  </a:lnTo>
                  <a:lnTo>
                    <a:pt x="398" y="89"/>
                  </a:lnTo>
                  <a:lnTo>
                    <a:pt x="380" y="93"/>
                  </a:lnTo>
                  <a:lnTo>
                    <a:pt x="345" y="100"/>
                  </a:lnTo>
                  <a:lnTo>
                    <a:pt x="310" y="108"/>
                  </a:lnTo>
                  <a:lnTo>
                    <a:pt x="274" y="117"/>
                  </a:lnTo>
                  <a:lnTo>
                    <a:pt x="240" y="128"/>
                  </a:lnTo>
                  <a:lnTo>
                    <a:pt x="223" y="132"/>
                  </a:lnTo>
                  <a:lnTo>
                    <a:pt x="206" y="138"/>
                  </a:lnTo>
                  <a:lnTo>
                    <a:pt x="190" y="144"/>
                  </a:lnTo>
                  <a:lnTo>
                    <a:pt x="175" y="150"/>
                  </a:lnTo>
                  <a:lnTo>
                    <a:pt x="159" y="156"/>
                  </a:lnTo>
                  <a:lnTo>
                    <a:pt x="145" y="163"/>
                  </a:lnTo>
                  <a:lnTo>
                    <a:pt x="131" y="169"/>
                  </a:lnTo>
                  <a:lnTo>
                    <a:pt x="117" y="176"/>
                  </a:lnTo>
                  <a:lnTo>
                    <a:pt x="104" y="183"/>
                  </a:lnTo>
                  <a:lnTo>
                    <a:pt x="92" y="191"/>
                  </a:lnTo>
                  <a:lnTo>
                    <a:pt x="82" y="198"/>
                  </a:lnTo>
                  <a:lnTo>
                    <a:pt x="71" y="206"/>
                  </a:lnTo>
                  <a:lnTo>
                    <a:pt x="62" y="214"/>
                  </a:lnTo>
                  <a:lnTo>
                    <a:pt x="54" y="222"/>
                  </a:lnTo>
                  <a:lnTo>
                    <a:pt x="47" y="232"/>
                  </a:lnTo>
                  <a:lnTo>
                    <a:pt x="40" y="241"/>
                  </a:lnTo>
                  <a:lnTo>
                    <a:pt x="34" y="250"/>
                  </a:lnTo>
                  <a:lnTo>
                    <a:pt x="28" y="262"/>
                  </a:lnTo>
                  <a:lnTo>
                    <a:pt x="23" y="273"/>
                  </a:lnTo>
                  <a:lnTo>
                    <a:pt x="19" y="284"/>
                  </a:lnTo>
                  <a:lnTo>
                    <a:pt x="14" y="297"/>
                  </a:lnTo>
                  <a:lnTo>
                    <a:pt x="10" y="310"/>
                  </a:lnTo>
                  <a:lnTo>
                    <a:pt x="8" y="323"/>
                  </a:lnTo>
                  <a:lnTo>
                    <a:pt x="6" y="336"/>
                  </a:lnTo>
                  <a:lnTo>
                    <a:pt x="3" y="350"/>
                  </a:lnTo>
                  <a:lnTo>
                    <a:pt x="2" y="364"/>
                  </a:lnTo>
                  <a:lnTo>
                    <a:pt x="1" y="378"/>
                  </a:lnTo>
                  <a:lnTo>
                    <a:pt x="0" y="391"/>
                  </a:lnTo>
                  <a:lnTo>
                    <a:pt x="0" y="406"/>
                  </a:lnTo>
                  <a:lnTo>
                    <a:pt x="0" y="420"/>
                  </a:lnTo>
                  <a:lnTo>
                    <a:pt x="0" y="434"/>
                  </a:lnTo>
                  <a:lnTo>
                    <a:pt x="1" y="448"/>
                  </a:lnTo>
                  <a:lnTo>
                    <a:pt x="2" y="461"/>
                  </a:lnTo>
                  <a:lnTo>
                    <a:pt x="5" y="475"/>
                  </a:lnTo>
                  <a:lnTo>
                    <a:pt x="6" y="489"/>
                  </a:lnTo>
                  <a:lnTo>
                    <a:pt x="8" y="502"/>
                  </a:lnTo>
                  <a:lnTo>
                    <a:pt x="12" y="514"/>
                  </a:lnTo>
                  <a:lnTo>
                    <a:pt x="14" y="526"/>
                  </a:lnTo>
                  <a:lnTo>
                    <a:pt x="17" y="539"/>
                  </a:lnTo>
                  <a:lnTo>
                    <a:pt x="21" y="551"/>
                  </a:lnTo>
                  <a:lnTo>
                    <a:pt x="24" y="561"/>
                  </a:lnTo>
                  <a:lnTo>
                    <a:pt x="28" y="572"/>
                  </a:lnTo>
                  <a:lnTo>
                    <a:pt x="33" y="582"/>
                  </a:lnTo>
                  <a:lnTo>
                    <a:pt x="37" y="590"/>
                  </a:lnTo>
                  <a:lnTo>
                    <a:pt x="42" y="600"/>
                  </a:lnTo>
                  <a:lnTo>
                    <a:pt x="47" y="607"/>
                  </a:lnTo>
                  <a:lnTo>
                    <a:pt x="51" y="615"/>
                  </a:lnTo>
                  <a:lnTo>
                    <a:pt x="57" y="621"/>
                  </a:lnTo>
                  <a:lnTo>
                    <a:pt x="63" y="627"/>
                  </a:lnTo>
                  <a:lnTo>
                    <a:pt x="70" y="632"/>
                  </a:lnTo>
                  <a:lnTo>
                    <a:pt x="77" y="638"/>
                  </a:lnTo>
                  <a:lnTo>
                    <a:pt x="85" y="643"/>
                  </a:lnTo>
                  <a:lnTo>
                    <a:pt x="92" y="648"/>
                  </a:lnTo>
                  <a:lnTo>
                    <a:pt x="101" y="651"/>
                  </a:lnTo>
                  <a:lnTo>
                    <a:pt x="110" y="656"/>
                  </a:lnTo>
                  <a:lnTo>
                    <a:pt x="119" y="659"/>
                  </a:lnTo>
                  <a:lnTo>
                    <a:pt x="128" y="662"/>
                  </a:lnTo>
                  <a:lnTo>
                    <a:pt x="138" y="665"/>
                  </a:lnTo>
                  <a:lnTo>
                    <a:pt x="159" y="670"/>
                  </a:lnTo>
                  <a:lnTo>
                    <a:pt x="180" y="673"/>
                  </a:lnTo>
                  <a:lnTo>
                    <a:pt x="202" y="677"/>
                  </a:lnTo>
                  <a:lnTo>
                    <a:pt x="225" y="680"/>
                  </a:lnTo>
                  <a:lnTo>
                    <a:pt x="248" y="683"/>
                  </a:lnTo>
                  <a:lnTo>
                    <a:pt x="272" y="685"/>
                  </a:lnTo>
                  <a:lnTo>
                    <a:pt x="295" y="686"/>
                  </a:lnTo>
                  <a:lnTo>
                    <a:pt x="319" y="689"/>
                  </a:lnTo>
                  <a:lnTo>
                    <a:pt x="342" y="692"/>
                  </a:lnTo>
                  <a:lnTo>
                    <a:pt x="365" y="696"/>
                  </a:lnTo>
                  <a:lnTo>
                    <a:pt x="377" y="697"/>
                  </a:lnTo>
                  <a:lnTo>
                    <a:pt x="389" y="698"/>
                  </a:lnTo>
                  <a:lnTo>
                    <a:pt x="401" y="700"/>
                  </a:lnTo>
                  <a:lnTo>
                    <a:pt x="413" y="701"/>
                  </a:lnTo>
                  <a:lnTo>
                    <a:pt x="439" y="704"/>
                  </a:lnTo>
                  <a:lnTo>
                    <a:pt x="466" y="707"/>
                  </a:lnTo>
                  <a:lnTo>
                    <a:pt x="492" y="710"/>
                  </a:lnTo>
                  <a:lnTo>
                    <a:pt x="520" y="711"/>
                  </a:lnTo>
                  <a:lnTo>
                    <a:pt x="576" y="714"/>
                  </a:lnTo>
                  <a:lnTo>
                    <a:pt x="604" y="715"/>
                  </a:lnTo>
                  <a:lnTo>
                    <a:pt x="631" y="717"/>
                  </a:lnTo>
                  <a:lnTo>
                    <a:pt x="658" y="718"/>
                  </a:lnTo>
                  <a:lnTo>
                    <a:pt x="684" y="719"/>
                  </a:lnTo>
                  <a:lnTo>
                    <a:pt x="695" y="719"/>
                  </a:lnTo>
                  <a:lnTo>
                    <a:pt x="708" y="719"/>
                  </a:lnTo>
                  <a:lnTo>
                    <a:pt x="720" y="719"/>
                  </a:lnTo>
                  <a:lnTo>
                    <a:pt x="732" y="719"/>
                  </a:lnTo>
                  <a:lnTo>
                    <a:pt x="742" y="719"/>
                  </a:lnTo>
                  <a:lnTo>
                    <a:pt x="753" y="719"/>
                  </a:lnTo>
                  <a:lnTo>
                    <a:pt x="763" y="719"/>
                  </a:lnTo>
                  <a:lnTo>
                    <a:pt x="773" y="719"/>
                  </a:lnTo>
                  <a:lnTo>
                    <a:pt x="782" y="719"/>
                  </a:lnTo>
                  <a:lnTo>
                    <a:pt x="791" y="719"/>
                  </a:lnTo>
                  <a:lnTo>
                    <a:pt x="801" y="719"/>
                  </a:lnTo>
                  <a:lnTo>
                    <a:pt x="809" y="718"/>
                  </a:lnTo>
                  <a:lnTo>
                    <a:pt x="816" y="718"/>
                  </a:lnTo>
                  <a:lnTo>
                    <a:pt x="824" y="718"/>
                  </a:lnTo>
                  <a:lnTo>
                    <a:pt x="839" y="717"/>
                  </a:lnTo>
                  <a:lnTo>
                    <a:pt x="852" y="715"/>
                  </a:lnTo>
                  <a:lnTo>
                    <a:pt x="865" y="713"/>
                  </a:lnTo>
                  <a:lnTo>
                    <a:pt x="876" y="712"/>
                  </a:lnTo>
                  <a:lnTo>
                    <a:pt x="888" y="710"/>
                  </a:lnTo>
                  <a:lnTo>
                    <a:pt x="900" y="707"/>
                  </a:lnTo>
                  <a:lnTo>
                    <a:pt x="910" y="705"/>
                  </a:lnTo>
                  <a:lnTo>
                    <a:pt x="931" y="700"/>
                  </a:lnTo>
                  <a:lnTo>
                    <a:pt x="943" y="697"/>
                  </a:lnTo>
                  <a:lnTo>
                    <a:pt x="953" y="693"/>
                  </a:lnTo>
                  <a:lnTo>
                    <a:pt x="965" y="691"/>
                  </a:lnTo>
                  <a:lnTo>
                    <a:pt x="977" y="687"/>
                  </a:lnTo>
                  <a:lnTo>
                    <a:pt x="990" y="683"/>
                  </a:lnTo>
                  <a:lnTo>
                    <a:pt x="1002" y="679"/>
                  </a:lnTo>
                  <a:lnTo>
                    <a:pt x="1015" y="676"/>
                  </a:lnTo>
                  <a:lnTo>
                    <a:pt x="1029" y="672"/>
                  </a:lnTo>
                  <a:lnTo>
                    <a:pt x="1056" y="665"/>
                  </a:lnTo>
                  <a:lnTo>
                    <a:pt x="1070" y="662"/>
                  </a:lnTo>
                  <a:lnTo>
                    <a:pt x="1083" y="657"/>
                  </a:lnTo>
                  <a:lnTo>
                    <a:pt x="1096" y="652"/>
                  </a:lnTo>
                  <a:lnTo>
                    <a:pt x="1109" y="647"/>
                  </a:lnTo>
                  <a:lnTo>
                    <a:pt x="1120" y="641"/>
                  </a:lnTo>
                  <a:lnTo>
                    <a:pt x="1132" y="635"/>
                  </a:lnTo>
                  <a:lnTo>
                    <a:pt x="1142" y="627"/>
                  </a:lnTo>
                  <a:lnTo>
                    <a:pt x="1152" y="620"/>
                  </a:lnTo>
                  <a:lnTo>
                    <a:pt x="1160" y="610"/>
                  </a:lnTo>
                  <a:lnTo>
                    <a:pt x="1165" y="606"/>
                  </a:lnTo>
                  <a:lnTo>
                    <a:pt x="1168" y="601"/>
                  </a:lnTo>
                  <a:lnTo>
                    <a:pt x="1174" y="590"/>
                  </a:lnTo>
                  <a:lnTo>
                    <a:pt x="1180" y="579"/>
                  </a:lnTo>
                  <a:lnTo>
                    <a:pt x="1184" y="567"/>
                  </a:lnTo>
                  <a:lnTo>
                    <a:pt x="1188" y="554"/>
                  </a:lnTo>
                  <a:lnTo>
                    <a:pt x="1191" y="541"/>
                  </a:lnTo>
                  <a:lnTo>
                    <a:pt x="1194" y="527"/>
                  </a:lnTo>
                  <a:lnTo>
                    <a:pt x="1195" y="513"/>
                  </a:lnTo>
                  <a:lnTo>
                    <a:pt x="1196" y="498"/>
                  </a:lnTo>
                  <a:lnTo>
                    <a:pt x="1197" y="483"/>
                  </a:lnTo>
                  <a:lnTo>
                    <a:pt x="1197" y="467"/>
                  </a:lnTo>
                  <a:lnTo>
                    <a:pt x="1197" y="450"/>
                  </a:lnTo>
                  <a:lnTo>
                    <a:pt x="1197" y="433"/>
                  </a:lnTo>
                  <a:lnTo>
                    <a:pt x="1197" y="415"/>
                  </a:lnTo>
                  <a:lnTo>
                    <a:pt x="1197" y="398"/>
                  </a:lnTo>
                  <a:lnTo>
                    <a:pt x="1197" y="380"/>
                  </a:lnTo>
                  <a:lnTo>
                    <a:pt x="1196" y="361"/>
                  </a:lnTo>
                  <a:lnTo>
                    <a:pt x="1196" y="352"/>
                  </a:lnTo>
                  <a:lnTo>
                    <a:pt x="1196" y="343"/>
                  </a:lnTo>
                  <a:lnTo>
                    <a:pt x="1196" y="331"/>
                  </a:lnTo>
                  <a:lnTo>
                    <a:pt x="1196" y="321"/>
                  </a:lnTo>
                  <a:lnTo>
                    <a:pt x="1197" y="309"/>
                  </a:lnTo>
                  <a:lnTo>
                    <a:pt x="1197" y="297"/>
                  </a:lnTo>
                  <a:lnTo>
                    <a:pt x="1197" y="284"/>
                  </a:lnTo>
                  <a:lnTo>
                    <a:pt x="1197" y="271"/>
                  </a:lnTo>
                  <a:lnTo>
                    <a:pt x="1198" y="246"/>
                  </a:lnTo>
                  <a:lnTo>
                    <a:pt x="1198" y="219"/>
                  </a:lnTo>
                  <a:lnTo>
                    <a:pt x="1198" y="192"/>
                  </a:lnTo>
                  <a:lnTo>
                    <a:pt x="1197" y="166"/>
                  </a:lnTo>
                  <a:lnTo>
                    <a:pt x="1196" y="141"/>
                  </a:lnTo>
                  <a:lnTo>
                    <a:pt x="1196" y="128"/>
                  </a:lnTo>
                  <a:lnTo>
                    <a:pt x="1195" y="116"/>
                  </a:lnTo>
                  <a:lnTo>
                    <a:pt x="1194" y="103"/>
                  </a:lnTo>
                  <a:lnTo>
                    <a:pt x="1191" y="93"/>
                  </a:lnTo>
                  <a:lnTo>
                    <a:pt x="1190" y="81"/>
                  </a:lnTo>
                  <a:lnTo>
                    <a:pt x="1188" y="70"/>
                  </a:lnTo>
                  <a:lnTo>
                    <a:pt x="1186" y="61"/>
                  </a:lnTo>
                  <a:lnTo>
                    <a:pt x="1183" y="52"/>
                  </a:lnTo>
                  <a:lnTo>
                    <a:pt x="1180" y="44"/>
                  </a:lnTo>
                  <a:lnTo>
                    <a:pt x="1176" y="35"/>
                  </a:lnTo>
                  <a:lnTo>
                    <a:pt x="1173" y="28"/>
                  </a:lnTo>
                  <a:lnTo>
                    <a:pt x="1169" y="23"/>
                  </a:lnTo>
                  <a:lnTo>
                    <a:pt x="1165" y="17"/>
                  </a:lnTo>
                  <a:lnTo>
                    <a:pt x="1160" y="13"/>
                  </a:lnTo>
                  <a:close/>
                </a:path>
              </a:pathLst>
            </a:custGeom>
            <a:gradFill rotWithShape="1">
              <a:gsLst>
                <a:gs pos="0">
                  <a:srgbClr val="00FFFF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9" name="Line 211"/>
            <p:cNvSpPr>
              <a:spLocks noChangeShapeType="1"/>
            </p:cNvSpPr>
            <p:nvPr/>
          </p:nvSpPr>
          <p:spPr bwMode="auto">
            <a:xfrm flipV="1">
              <a:off x="2735" y="1558"/>
              <a:ext cx="309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14420" name="Rectangle 212"/>
          <p:cNvSpPr>
            <a:spLocks noChangeArrowheads="1"/>
          </p:cNvSpPr>
          <p:nvPr/>
        </p:nvSpPr>
        <p:spPr bwMode="auto">
          <a:xfrm>
            <a:off x="4908550" y="2462213"/>
            <a:ext cx="493713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1" name="Line 213"/>
          <p:cNvSpPr>
            <a:spLocks noChangeShapeType="1"/>
          </p:cNvSpPr>
          <p:nvPr/>
        </p:nvSpPr>
        <p:spPr bwMode="auto">
          <a:xfrm flipH="1">
            <a:off x="4711700" y="2378075"/>
            <a:ext cx="506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4422" name="Rectangle 214"/>
          <p:cNvSpPr>
            <a:spLocks noChangeArrowheads="1"/>
          </p:cNvSpPr>
          <p:nvPr/>
        </p:nvSpPr>
        <p:spPr bwMode="auto">
          <a:xfrm>
            <a:off x="3554413" y="2754313"/>
            <a:ext cx="493712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3" name="Line 215"/>
          <p:cNvSpPr>
            <a:spLocks noChangeShapeType="1"/>
          </p:cNvSpPr>
          <p:nvPr/>
        </p:nvSpPr>
        <p:spPr bwMode="auto">
          <a:xfrm flipH="1">
            <a:off x="3709988" y="2911475"/>
            <a:ext cx="5064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4424" name="Text Box 216"/>
          <p:cNvSpPr txBox="1">
            <a:spLocks noChangeArrowheads="1"/>
          </p:cNvSpPr>
          <p:nvPr/>
        </p:nvSpPr>
        <p:spPr bwMode="auto">
          <a:xfrm>
            <a:off x="4872038" y="517525"/>
            <a:ext cx="26717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FF0000"/>
                </a:solidFill>
                <a:latin typeface="Handlee" panose="02000000000000000000" pitchFamily="2" charset="77"/>
              </a:rPr>
              <a:t>Should arriving packet be allowed in? Departing packet let out?</a:t>
            </a:r>
          </a:p>
        </p:txBody>
      </p:sp>
      <p:sp>
        <p:nvSpPr>
          <p:cNvPr id="2014425" name="Oval 217"/>
          <p:cNvSpPr>
            <a:spLocks noChangeArrowheads="1"/>
          </p:cNvSpPr>
          <p:nvPr/>
        </p:nvSpPr>
        <p:spPr bwMode="auto">
          <a:xfrm>
            <a:off x="4116388" y="1908175"/>
            <a:ext cx="815975" cy="196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6" name="Oval 218"/>
          <p:cNvSpPr>
            <a:spLocks noChangeArrowheads="1"/>
          </p:cNvSpPr>
          <p:nvPr/>
        </p:nvSpPr>
        <p:spPr bwMode="auto">
          <a:xfrm>
            <a:off x="4338638" y="2160588"/>
            <a:ext cx="350837" cy="153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Filtering Examples</a:t>
            </a:r>
          </a:p>
        </p:txBody>
      </p:sp>
      <p:sp>
        <p:nvSpPr>
          <p:cNvPr id="201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Block all packets with IP protocol field = 17 and with either source or </a:t>
            </a:r>
            <a:r>
              <a:rPr lang="en-US" dirty="0" err="1"/>
              <a:t>dest</a:t>
            </a:r>
            <a:r>
              <a:rPr lang="en-US" dirty="0"/>
              <a:t> port = 23.</a:t>
            </a:r>
          </a:p>
          <a:p>
            <a:pPr lvl="1"/>
            <a:r>
              <a:rPr lang="en-US" dirty="0"/>
              <a:t>All incoming and outgoing UDP flows blocked</a:t>
            </a:r>
          </a:p>
          <a:p>
            <a:pPr lvl="1"/>
            <a:r>
              <a:rPr lang="en-US" dirty="0"/>
              <a:t>All ssh connections are blocked</a:t>
            </a:r>
          </a:p>
          <a:p>
            <a:r>
              <a:rPr lang="en-US" dirty="0"/>
              <a:t>Block inbound TCP packets with SYN but no ACK</a:t>
            </a:r>
          </a:p>
          <a:p>
            <a:pPr lvl="1"/>
            <a:r>
              <a:rPr lang="en-US" dirty="0"/>
              <a:t>Prevents external clients from making TCP connections with internal clients</a:t>
            </a:r>
          </a:p>
          <a:p>
            <a:pPr lvl="1"/>
            <a:r>
              <a:rPr lang="en-US" dirty="0"/>
              <a:t>But allows internal clients to connect to outside</a:t>
            </a:r>
          </a:p>
          <a:p>
            <a:r>
              <a:rPr lang="en-US" dirty="0"/>
              <a:t>Block all packets with TCP port of Fortnight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10822C-4687-4038-B788-07775A2D0DA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Configuration</a:t>
            </a:r>
          </a:p>
        </p:txBody>
      </p:sp>
      <p:sp>
        <p:nvSpPr>
          <p:cNvPr id="201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Firewall applies a set of rules to each packet</a:t>
            </a:r>
          </a:p>
          <a:p>
            <a:pPr lvl="1"/>
            <a:r>
              <a:rPr lang="en-US"/>
              <a:t>To decide whether to permit or deny the packet</a:t>
            </a:r>
          </a:p>
          <a:p>
            <a:r>
              <a:rPr lang="en-US"/>
              <a:t>Each rule is a test on the packet</a:t>
            </a:r>
          </a:p>
          <a:p>
            <a:pPr lvl="1"/>
            <a:r>
              <a:rPr lang="en-US"/>
              <a:t>Comparing IP and TCP/UDP header fields</a:t>
            </a:r>
          </a:p>
          <a:p>
            <a:pPr lvl="1"/>
            <a:r>
              <a:rPr lang="en-US"/>
              <a:t>… and deciding whether to permit or deny</a:t>
            </a:r>
          </a:p>
          <a:p>
            <a:r>
              <a:rPr lang="en-US"/>
              <a:t>Order matters</a:t>
            </a:r>
          </a:p>
          <a:p>
            <a:pPr lvl="1"/>
            <a:r>
              <a:rPr lang="en-US"/>
              <a:t>Once the packet matches a rule, the decision is done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90B196-C2F1-4240-9E47-CFD50C37CCBC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2F958-B683-5737-9269-8C5E07D1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Set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0EAE8-4466-99A9-8F5C-834F16437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3048000" cy="5334000"/>
          </a:xfrm>
        </p:spPr>
        <p:txBody>
          <a:bodyPr/>
          <a:lstStyle/>
          <a:p>
            <a:r>
              <a:rPr lang="en-US" dirty="0"/>
              <a:t>Mean: 90.63%</a:t>
            </a:r>
          </a:p>
          <a:p>
            <a:r>
              <a:rPr lang="en-US" dirty="0"/>
              <a:t>Median: 93.33%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B5E22-E89E-9A96-5AE3-438A09F0B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8E6F1-2599-8B4B-2EE5-69A25E1E7C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39031-03FB-D242-8BE4-635AA562DD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13" name="Picture 12" descr="A graph with numbers and a bar&#10;&#10;AI-generated content may be incorrect.">
            <a:extLst>
              <a:ext uri="{FF2B5EF4-FFF2-40B4-BE49-F238E27FC236}">
                <a16:creationId xmlns:a16="http://schemas.microsoft.com/office/drawing/2014/main" id="{DFD4FCF6-1C5F-9DCA-DF41-E203C9831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24288"/>
            <a:ext cx="5112619" cy="4550034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10891C7-9198-B373-88B1-BEDD2D157304}"/>
              </a:ext>
            </a:extLst>
          </p:cNvPr>
          <p:cNvSpPr/>
          <p:nvPr/>
        </p:nvSpPr>
        <p:spPr>
          <a:xfrm>
            <a:off x="4988859" y="5722644"/>
            <a:ext cx="3048000" cy="47307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andlee" panose="02000000000000000000" pitchFamily="2" charset="77"/>
              </a:rPr>
              <a:t>Excellent job! </a:t>
            </a:r>
          </a:p>
        </p:txBody>
      </p:sp>
    </p:spTree>
    <p:extLst>
      <p:ext uri="{BB962C8B-B14F-4D97-AF65-F5344CB8AC3E}">
        <p14:creationId xmlns:p14="http://schemas.microsoft.com/office/powerpoint/2010/main" val="10416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Configuration Example</a:t>
            </a:r>
          </a:p>
        </p:txBody>
      </p:sp>
      <p:sp>
        <p:nvSpPr>
          <p:cNvPr id="202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Alice runs a network in 222.22.0.0/16</a:t>
            </a:r>
          </a:p>
          <a:p>
            <a:pPr lvl="1"/>
            <a:r>
              <a:rPr lang="en-US"/>
              <a:t>Wants to let Bob’s school access certain hosts</a:t>
            </a:r>
          </a:p>
          <a:p>
            <a:pPr lvl="2"/>
            <a:r>
              <a:rPr lang="en-US"/>
              <a:t>Bob is on 111.11.0.0/16</a:t>
            </a:r>
          </a:p>
          <a:p>
            <a:pPr lvl="2"/>
            <a:r>
              <a:rPr lang="en-US"/>
              <a:t>Alice’s special hosts on 222.22.22.0/24</a:t>
            </a:r>
          </a:p>
          <a:p>
            <a:pPr lvl="1"/>
            <a:r>
              <a:rPr lang="en-US"/>
              <a:t>Alice doesn’t trust Trudy, inside Bob’s network</a:t>
            </a:r>
          </a:p>
          <a:p>
            <a:pPr lvl="2"/>
            <a:r>
              <a:rPr lang="en-US"/>
              <a:t>Trudy is on 111.11.11.0/24</a:t>
            </a:r>
          </a:p>
          <a:p>
            <a:pPr lvl="1"/>
            <a:r>
              <a:rPr lang="en-US"/>
              <a:t>Alice doesn’t want any other traffic from Internet</a:t>
            </a:r>
          </a:p>
          <a:p>
            <a:r>
              <a:rPr lang="en-US"/>
              <a:t>Rules</a:t>
            </a:r>
          </a:p>
          <a:p>
            <a:pPr lvl="1"/>
            <a:r>
              <a:rPr lang="en-US"/>
              <a:t>#1: Don’t let Trudy machines in</a:t>
            </a:r>
          </a:p>
          <a:p>
            <a:pPr lvl="2"/>
            <a:r>
              <a:rPr lang="en-US"/>
              <a:t>Deny (src = 111.11.11.0/24, dst = 222.22.0.0/16)</a:t>
            </a:r>
          </a:p>
          <a:p>
            <a:pPr lvl="1"/>
            <a:r>
              <a:rPr lang="en-US"/>
              <a:t>#2: Let rest of Bob’s network in to special dests</a:t>
            </a:r>
          </a:p>
          <a:p>
            <a:pPr lvl="2"/>
            <a:r>
              <a:rPr lang="en-US"/>
              <a:t>Permit (src=111.11.0.0/16, dst = 222.22.22.0/24)</a:t>
            </a:r>
          </a:p>
          <a:p>
            <a:pPr lvl="1"/>
            <a:r>
              <a:rPr lang="en-US"/>
              <a:t>#3: Block the rest of the world</a:t>
            </a:r>
          </a:p>
          <a:p>
            <a:pPr lvl="2"/>
            <a:r>
              <a:rPr lang="en-US"/>
              <a:t>Deny (src = 0.0.0.0/0, dst = 0.0.0.0/0)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84671-6EEF-462C-98CD-1E8C40055CE9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Variation: Traffic Management</a:t>
            </a:r>
          </a:p>
        </p:txBody>
      </p:sp>
      <p:sp>
        <p:nvSpPr>
          <p:cNvPr id="202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Permit vs. deny is too binary a decision</a:t>
            </a:r>
          </a:p>
          <a:p>
            <a:pPr lvl="1"/>
            <a:r>
              <a:rPr lang="en-US"/>
              <a:t>Maybe better to classify the traffic based on rules</a:t>
            </a:r>
          </a:p>
          <a:p>
            <a:pPr lvl="1"/>
            <a:r>
              <a:rPr lang="en-US"/>
              <a:t>… and then handle the classes of traffic differently</a:t>
            </a:r>
          </a:p>
          <a:p>
            <a:r>
              <a:rPr lang="en-US"/>
              <a:t>Traffic shaping (rate limiting)</a:t>
            </a:r>
          </a:p>
          <a:p>
            <a:pPr lvl="1"/>
            <a:r>
              <a:rPr lang="en-US"/>
              <a:t>Limit the amount of bandwidth for certain traffic</a:t>
            </a:r>
          </a:p>
          <a:p>
            <a:pPr lvl="1"/>
            <a:r>
              <a:rPr lang="en-US"/>
              <a:t>E.g., rate limit on Web or P2P traffic</a:t>
            </a:r>
          </a:p>
          <a:p>
            <a:r>
              <a:rPr lang="en-US"/>
              <a:t>Separate queues</a:t>
            </a:r>
          </a:p>
          <a:p>
            <a:pPr lvl="1"/>
            <a:r>
              <a:rPr lang="en-US"/>
              <a:t>Use rules to group related packets</a:t>
            </a:r>
          </a:p>
          <a:p>
            <a:pPr lvl="1"/>
            <a:r>
              <a:rPr lang="en-US"/>
              <a:t>And then do round-robin scheduling across the groups</a:t>
            </a:r>
          </a:p>
          <a:p>
            <a:pPr lvl="1"/>
            <a:r>
              <a:rPr lang="en-US"/>
              <a:t>E.g., separate queue for each internal IP address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D08DCB-6D7E-4BFE-9CD9-CAED01235F94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Implementation Challenges</a:t>
            </a:r>
          </a:p>
        </p:txBody>
      </p:sp>
      <p:sp>
        <p:nvSpPr>
          <p:cNvPr id="202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Per-packet handling</a:t>
            </a:r>
          </a:p>
          <a:p>
            <a:pPr lvl="1"/>
            <a:r>
              <a:rPr lang="en-US"/>
              <a:t>Must inspect every packet</a:t>
            </a:r>
          </a:p>
          <a:p>
            <a:pPr lvl="1"/>
            <a:r>
              <a:rPr lang="en-US"/>
              <a:t>Challenging on very high-speed links</a:t>
            </a:r>
          </a:p>
          <a:p>
            <a:r>
              <a:rPr lang="en-US"/>
              <a:t>Complex filtering rules</a:t>
            </a:r>
          </a:p>
          <a:p>
            <a:pPr lvl="1"/>
            <a:r>
              <a:rPr lang="en-US"/>
              <a:t>May have large # of rules</a:t>
            </a:r>
          </a:p>
          <a:p>
            <a:pPr lvl="1"/>
            <a:r>
              <a:rPr lang="en-US"/>
              <a:t>May have very complicated rules</a:t>
            </a:r>
          </a:p>
          <a:p>
            <a:pPr lvl="1"/>
            <a:endParaRPr lang="en-US"/>
          </a:p>
          <a:p>
            <a:r>
              <a:rPr lang="en-US"/>
              <a:t>Location of firewalls</a:t>
            </a:r>
          </a:p>
          <a:p>
            <a:pPr lvl="1"/>
            <a:r>
              <a:rPr lang="en-US"/>
              <a:t>Complex firewalls near the edge, at low speed</a:t>
            </a:r>
          </a:p>
          <a:p>
            <a:pPr lvl="1"/>
            <a:r>
              <a:rPr lang="en-US"/>
              <a:t>Simpler firewalls in the core, at higher speed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D40AD-8747-41FC-A879-B02FCA1B2A52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Clever Users Subvert Firewalls</a:t>
            </a:r>
          </a:p>
        </p:txBody>
      </p:sp>
      <p:sp>
        <p:nvSpPr>
          <p:cNvPr id="202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Example: filtering dorm access to a server</a:t>
            </a:r>
          </a:p>
          <a:p>
            <a:pPr lvl="1"/>
            <a:r>
              <a:rPr lang="en-US"/>
              <a:t>Firewall rule based on IP addresses of dorms</a:t>
            </a:r>
          </a:p>
          <a:p>
            <a:pPr lvl="1"/>
            <a:r>
              <a:rPr lang="en-US"/>
              <a:t>… and the server IP address and port number</a:t>
            </a:r>
          </a:p>
          <a:p>
            <a:pPr lvl="1"/>
            <a:r>
              <a:rPr lang="en-US"/>
              <a:t>Problem: users may log in to another machine</a:t>
            </a:r>
          </a:p>
          <a:p>
            <a:pPr lvl="2"/>
            <a:r>
              <a:rPr lang="en-US"/>
              <a:t>E.g., connect from the dorms to another host</a:t>
            </a:r>
          </a:p>
          <a:p>
            <a:pPr lvl="2"/>
            <a:r>
              <a:rPr lang="en-US"/>
              <a:t>… and then onward to the blocked server</a:t>
            </a:r>
          </a:p>
          <a:p>
            <a:r>
              <a:rPr lang="en-US"/>
              <a:t>Example: filtering P2P based on port #s</a:t>
            </a:r>
          </a:p>
          <a:p>
            <a:pPr lvl="1"/>
            <a:r>
              <a:rPr lang="en-US"/>
              <a:t>Firewall rule based on TCP/UDP port numbers</a:t>
            </a:r>
          </a:p>
          <a:p>
            <a:pPr lvl="2"/>
            <a:r>
              <a:rPr lang="en-US"/>
              <a:t>E.g., allow only port 80 (e.g., Web) traffic</a:t>
            </a:r>
          </a:p>
          <a:p>
            <a:pPr lvl="1"/>
            <a:r>
              <a:rPr lang="en-US"/>
              <a:t>Problem: software using non-traditional ports</a:t>
            </a:r>
          </a:p>
          <a:p>
            <a:pPr lvl="2"/>
            <a:r>
              <a:rPr lang="en-US"/>
              <a:t>E.g., write P2P client to use port 80 instead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B1389E-D05F-4F60-9594-AD74C3DE6B79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Gateways</a:t>
            </a:r>
          </a:p>
        </p:txBody>
      </p:sp>
      <p:sp>
        <p:nvSpPr>
          <p:cNvPr id="202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Filter packets on application data</a:t>
            </a:r>
          </a:p>
          <a:p>
            <a:pPr lvl="1"/>
            <a:r>
              <a:rPr lang="en-US" dirty="0"/>
              <a:t>Not just on IP and TCP/UDP headers</a:t>
            </a:r>
          </a:p>
          <a:p>
            <a:r>
              <a:rPr lang="en-US" dirty="0"/>
              <a:t>Example: restricting ssh usage</a:t>
            </a:r>
          </a:p>
          <a:p>
            <a:pPr lvl="1"/>
            <a:r>
              <a:rPr lang="en-US" dirty="0"/>
              <a:t>Don’t allow any external clients to ssh inside</a:t>
            </a:r>
          </a:p>
          <a:p>
            <a:pPr lvl="1"/>
            <a:r>
              <a:rPr lang="en-US" dirty="0"/>
              <a:t>Only allow certain internal users to ssh outside</a:t>
            </a:r>
          </a:p>
          <a:p>
            <a:r>
              <a:rPr lang="en-US" dirty="0"/>
              <a:t>Solution: ssh gateway</a:t>
            </a:r>
          </a:p>
          <a:p>
            <a:pPr lvl="1"/>
            <a:r>
              <a:rPr lang="en-US" dirty="0"/>
              <a:t>Force all ssh traffic to go through a gateway</a:t>
            </a:r>
          </a:p>
          <a:p>
            <a:pPr lvl="1"/>
            <a:r>
              <a:rPr lang="en-US" dirty="0"/>
              <a:t>I.e. filter ssh traffic that doesn’t originate from the IP address of the gateway</a:t>
            </a:r>
          </a:p>
          <a:p>
            <a:r>
              <a:rPr lang="en-US" dirty="0"/>
              <a:t>At the gateway…</a:t>
            </a:r>
          </a:p>
          <a:p>
            <a:pPr lvl="1"/>
            <a:r>
              <a:rPr lang="en-US" dirty="0"/>
              <a:t>Require user to login and provide password</a:t>
            </a:r>
          </a:p>
          <a:p>
            <a:pPr lvl="1"/>
            <a:r>
              <a:rPr lang="en-US" dirty="0"/>
              <a:t>Apply policy to decide whether they can proceed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C95550-6D29-4BFB-A040-40D5C6AAEB8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0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F9D32-1CC2-4553-8725-DD2288BF5E2D}" type="slidenum">
              <a:rPr lang="en-US"/>
              <a:pPr/>
              <a:t>55</a:t>
            </a:fld>
            <a:endParaRPr lang="en-US"/>
          </a:p>
        </p:txBody>
      </p:sp>
      <p:sp>
        <p:nvSpPr>
          <p:cNvPr id="110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3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ssh Gateway Example</a:t>
            </a:r>
          </a:p>
        </p:txBody>
      </p:sp>
      <p:sp>
        <p:nvSpPr>
          <p:cNvPr id="2030595" name="Freeform 3"/>
          <p:cNvSpPr>
            <a:spLocks/>
          </p:cNvSpPr>
          <p:nvPr/>
        </p:nvSpPr>
        <p:spPr bwMode="auto">
          <a:xfrm>
            <a:off x="1076325" y="2233612"/>
            <a:ext cx="5956300" cy="3967163"/>
          </a:xfrm>
          <a:custGeom>
            <a:avLst/>
            <a:gdLst/>
            <a:ahLst/>
            <a:cxnLst>
              <a:cxn ang="0">
                <a:pos x="27" y="652"/>
              </a:cxn>
              <a:cxn ang="0">
                <a:pos x="105" y="76"/>
              </a:cxn>
              <a:cxn ang="0">
                <a:pos x="657" y="196"/>
              </a:cxn>
              <a:cxn ang="0">
                <a:pos x="1209" y="100"/>
              </a:cxn>
              <a:cxn ang="0">
                <a:pos x="2001" y="406"/>
              </a:cxn>
              <a:cxn ang="0">
                <a:pos x="2013" y="1144"/>
              </a:cxn>
              <a:cxn ang="0">
                <a:pos x="1581" y="1600"/>
              </a:cxn>
              <a:cxn ang="0">
                <a:pos x="813" y="1516"/>
              </a:cxn>
              <a:cxn ang="0">
                <a:pos x="501" y="1270"/>
              </a:cxn>
              <a:cxn ang="0">
                <a:pos x="183" y="1066"/>
              </a:cxn>
              <a:cxn ang="0">
                <a:pos x="27" y="652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596" name="Object 4"/>
          <p:cNvGraphicFramePr>
            <a:graphicFrameLocks noChangeAspect="1"/>
          </p:cNvGraphicFramePr>
          <p:nvPr/>
        </p:nvGraphicFramePr>
        <p:xfrm>
          <a:off x="1304925" y="2498725"/>
          <a:ext cx="83343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6965" imgH="1083593" progId="">
                  <p:embed/>
                </p:oleObj>
              </mc:Choice>
              <mc:Fallback>
                <p:oleObj name="Clip" r:id="rId3" imgW="1306965" imgH="1083593" progId="">
                  <p:embed/>
                  <p:pic>
                    <p:nvPicPr>
                      <p:cNvPr id="20305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498725"/>
                        <a:ext cx="833438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597" name="Line 5"/>
          <p:cNvSpPr>
            <a:spLocks noChangeShapeType="1"/>
          </p:cNvSpPr>
          <p:nvPr/>
        </p:nvSpPr>
        <p:spPr bwMode="auto">
          <a:xfrm flipV="1">
            <a:off x="2119313" y="2938462"/>
            <a:ext cx="146050" cy="14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598" name="Object 6"/>
          <p:cNvGraphicFramePr>
            <a:graphicFrameLocks noChangeAspect="1"/>
          </p:cNvGraphicFramePr>
          <p:nvPr/>
        </p:nvGraphicFramePr>
        <p:xfrm>
          <a:off x="1304925" y="3562350"/>
          <a:ext cx="8334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6965" imgH="1083593" progId="">
                  <p:embed/>
                </p:oleObj>
              </mc:Choice>
              <mc:Fallback>
                <p:oleObj name="Clip" r:id="rId5" imgW="1306965" imgH="1083593" progId="">
                  <p:embed/>
                  <p:pic>
                    <p:nvPicPr>
                      <p:cNvPr id="20305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3562350"/>
                        <a:ext cx="8334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599" name="Line 7"/>
          <p:cNvSpPr>
            <a:spLocks noChangeShapeType="1"/>
          </p:cNvSpPr>
          <p:nvPr/>
        </p:nvSpPr>
        <p:spPr bwMode="auto">
          <a:xfrm flipV="1">
            <a:off x="2119313" y="4010025"/>
            <a:ext cx="14605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0" name="Line 8"/>
          <p:cNvSpPr>
            <a:spLocks noChangeShapeType="1"/>
          </p:cNvSpPr>
          <p:nvPr/>
        </p:nvSpPr>
        <p:spPr bwMode="auto">
          <a:xfrm>
            <a:off x="2252663" y="2935287"/>
            <a:ext cx="0" cy="107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601" name="Object 9"/>
          <p:cNvGraphicFramePr>
            <a:graphicFrameLocks noChangeAspect="1"/>
          </p:cNvGraphicFramePr>
          <p:nvPr/>
        </p:nvGraphicFramePr>
        <p:xfrm>
          <a:off x="3043238" y="4302125"/>
          <a:ext cx="8366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203060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8" y="4302125"/>
                        <a:ext cx="836612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0602" name="Object 10"/>
          <p:cNvGraphicFramePr>
            <a:graphicFrameLocks noChangeAspect="1"/>
          </p:cNvGraphicFramePr>
          <p:nvPr/>
        </p:nvGraphicFramePr>
        <p:xfrm>
          <a:off x="1814513" y="4283075"/>
          <a:ext cx="8318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6965" imgH="1083593" progId="">
                  <p:embed/>
                </p:oleObj>
              </mc:Choice>
              <mc:Fallback>
                <p:oleObj name="Clip" r:id="rId7" imgW="1306965" imgH="1083593" progId="">
                  <p:embed/>
                  <p:pic>
                    <p:nvPicPr>
                      <p:cNvPr id="20306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4283075"/>
                        <a:ext cx="8318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603" name="Line 11"/>
          <p:cNvSpPr>
            <a:spLocks noChangeShapeType="1"/>
          </p:cNvSpPr>
          <p:nvPr/>
        </p:nvSpPr>
        <p:spPr bwMode="auto">
          <a:xfrm rot="-5400000">
            <a:off x="3501232" y="4258468"/>
            <a:ext cx="106362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4" name="Line 12"/>
          <p:cNvSpPr>
            <a:spLocks noChangeShapeType="1"/>
          </p:cNvSpPr>
          <p:nvPr/>
        </p:nvSpPr>
        <p:spPr bwMode="auto">
          <a:xfrm rot="5400000" flipH="1">
            <a:off x="2247106" y="4242594"/>
            <a:ext cx="1127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5" name="Line 13"/>
          <p:cNvSpPr>
            <a:spLocks noChangeShapeType="1"/>
          </p:cNvSpPr>
          <p:nvPr/>
        </p:nvSpPr>
        <p:spPr bwMode="auto">
          <a:xfrm rot="16200000" flipV="1">
            <a:off x="2934494" y="3569494"/>
            <a:ext cx="0" cy="1255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6" name="Line 14"/>
          <p:cNvSpPr>
            <a:spLocks noChangeShapeType="1"/>
          </p:cNvSpPr>
          <p:nvPr/>
        </p:nvSpPr>
        <p:spPr bwMode="auto">
          <a:xfrm flipV="1">
            <a:off x="2265363" y="3527425"/>
            <a:ext cx="18732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7" name="Line 15"/>
          <p:cNvSpPr>
            <a:spLocks noChangeShapeType="1"/>
          </p:cNvSpPr>
          <p:nvPr/>
        </p:nvSpPr>
        <p:spPr bwMode="auto">
          <a:xfrm>
            <a:off x="3214688" y="3757612"/>
            <a:ext cx="862012" cy="541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8" name="Line 16"/>
          <p:cNvSpPr>
            <a:spLocks noChangeShapeType="1"/>
          </p:cNvSpPr>
          <p:nvPr/>
        </p:nvSpPr>
        <p:spPr bwMode="auto">
          <a:xfrm flipH="1">
            <a:off x="5062538" y="3605212"/>
            <a:ext cx="558800" cy="700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9" name="Line 17"/>
          <p:cNvSpPr>
            <a:spLocks noChangeShapeType="1"/>
          </p:cNvSpPr>
          <p:nvPr/>
        </p:nvSpPr>
        <p:spPr bwMode="auto">
          <a:xfrm>
            <a:off x="4625975" y="4481512"/>
            <a:ext cx="0" cy="407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333875" y="2200275"/>
            <a:ext cx="608013" cy="1020762"/>
            <a:chOff x="4180" y="783"/>
            <a:chExt cx="150" cy="307"/>
          </a:xfrm>
        </p:grpSpPr>
        <p:sp>
          <p:nvSpPr>
            <p:cNvPr id="2030611" name="AutoShape 19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2" name="Rectangle 20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3" name="Rectangle 21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4" name="AutoShape 22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5" name="Line 23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6" name="Line 24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7" name="Rectangle 25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8" name="Rectangle 26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197600" y="4229100"/>
            <a:ext cx="415925" cy="731837"/>
            <a:chOff x="4180" y="783"/>
            <a:chExt cx="150" cy="307"/>
          </a:xfrm>
        </p:grpSpPr>
        <p:sp>
          <p:nvSpPr>
            <p:cNvPr id="2030620" name="AutoShape 28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1" name="Rectangle 29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2" name="Rectangle 30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3" name="AutoShape 31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4" name="Line 32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5" name="Line 33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6" name="Rectangle 34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7" name="Rectangle 35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30628" name="Line 36"/>
          <p:cNvSpPr>
            <a:spLocks noChangeShapeType="1"/>
          </p:cNvSpPr>
          <p:nvPr/>
        </p:nvSpPr>
        <p:spPr bwMode="auto">
          <a:xfrm rot="5400000" flipH="1">
            <a:off x="4886325" y="3281363"/>
            <a:ext cx="403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29" name="Line 37"/>
          <p:cNvSpPr>
            <a:spLocks noChangeShapeType="1"/>
          </p:cNvSpPr>
          <p:nvPr/>
        </p:nvSpPr>
        <p:spPr bwMode="auto">
          <a:xfrm rot="-5400000">
            <a:off x="4931569" y="2993231"/>
            <a:ext cx="11113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30" name="Line 38"/>
          <p:cNvSpPr>
            <a:spLocks noChangeShapeType="1"/>
          </p:cNvSpPr>
          <p:nvPr/>
        </p:nvSpPr>
        <p:spPr bwMode="auto">
          <a:xfrm rot="-5400000">
            <a:off x="5202238" y="3297237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31" name="Line 39"/>
          <p:cNvSpPr>
            <a:spLocks noChangeShapeType="1"/>
          </p:cNvSpPr>
          <p:nvPr/>
        </p:nvSpPr>
        <p:spPr bwMode="auto">
          <a:xfrm flipH="1">
            <a:off x="5834063" y="2554287"/>
            <a:ext cx="534987" cy="644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5948363" y="2132012"/>
            <a:ext cx="1004887" cy="417513"/>
            <a:chOff x="3600" y="219"/>
            <a:chExt cx="360" cy="175"/>
          </a:xfrm>
        </p:grpSpPr>
        <p:sp>
          <p:nvSpPr>
            <p:cNvPr id="2030633" name="Oval 4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4" name="Line 4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5" name="Line 4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6" name="Rectangle 4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37" name="Oval 4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39" name="Line 4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0" name="Line 4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1" name="Line 4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43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4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5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5281613" y="3176587"/>
            <a:ext cx="1004887" cy="419100"/>
            <a:chOff x="3600" y="219"/>
            <a:chExt cx="360" cy="175"/>
          </a:xfrm>
        </p:grpSpPr>
        <p:sp>
          <p:nvSpPr>
            <p:cNvPr id="2030647" name="Oval 5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48" name="Line 5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49" name="Line 5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50" name="Rectangle 5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51" name="Oval 5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53" name="Line 6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4" name="Line 6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5" name="Line 6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6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57" name="Line 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8" name="Line 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9" name="Line 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4060825" y="4049712"/>
            <a:ext cx="1001713" cy="417513"/>
            <a:chOff x="3600" y="219"/>
            <a:chExt cx="360" cy="175"/>
          </a:xfrm>
        </p:grpSpPr>
        <p:sp>
          <p:nvSpPr>
            <p:cNvPr id="2030661" name="Oval 6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2" name="Line 7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3" name="Line 7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4" name="Rectangle 7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65" name="Oval 7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7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67" name="Line 7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68" name="Line 7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69" name="Line 7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7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71" name="Line 7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72" name="Line 8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73" name="Line 8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2452688" y="3378200"/>
            <a:ext cx="1004887" cy="415925"/>
            <a:chOff x="3600" y="219"/>
            <a:chExt cx="360" cy="175"/>
          </a:xfrm>
        </p:grpSpPr>
        <p:sp>
          <p:nvSpPr>
            <p:cNvPr id="2030675" name="Oval 8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6" name="Line 8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7" name="Line 8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8" name="Rectangle 8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79" name="Oval 8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8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81" name="Line 8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2" name="Line 9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3" name="Line 9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9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85" name="Line 9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6" name="Line 9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7" name="Line 9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30688" name="Line 96"/>
          <p:cNvSpPr>
            <a:spLocks noChangeShapeType="1"/>
          </p:cNvSpPr>
          <p:nvPr/>
        </p:nvSpPr>
        <p:spPr bwMode="auto">
          <a:xfrm>
            <a:off x="2909888" y="3833812"/>
            <a:ext cx="0" cy="409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689" name="Object 97"/>
          <p:cNvGraphicFramePr>
            <a:graphicFrameLocks noChangeAspect="1"/>
          </p:cNvGraphicFramePr>
          <p:nvPr/>
        </p:nvGraphicFramePr>
        <p:xfrm>
          <a:off x="5313363" y="4949825"/>
          <a:ext cx="836612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6965" imgH="1083593" progId="">
                  <p:embed/>
                </p:oleObj>
              </mc:Choice>
              <mc:Fallback>
                <p:oleObj name="Clip" r:id="rId8" imgW="1306965" imgH="1083593" progId="">
                  <p:embed/>
                  <p:pic>
                    <p:nvPicPr>
                      <p:cNvPr id="2030689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4949825"/>
                        <a:ext cx="836612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0690" name="Object 98"/>
          <p:cNvGraphicFramePr>
            <a:graphicFrameLocks noChangeAspect="1"/>
          </p:cNvGraphicFramePr>
          <p:nvPr/>
        </p:nvGraphicFramePr>
        <p:xfrm>
          <a:off x="4083050" y="4929187"/>
          <a:ext cx="8334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6965" imgH="1083593" progId="">
                  <p:embed/>
                </p:oleObj>
              </mc:Choice>
              <mc:Fallback>
                <p:oleObj name="Clip" r:id="rId8" imgW="1306965" imgH="1083593" progId="">
                  <p:embed/>
                  <p:pic>
                    <p:nvPicPr>
                      <p:cNvPr id="2030690" name="Object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050" y="4929187"/>
                        <a:ext cx="8334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691" name="Line 99"/>
          <p:cNvSpPr>
            <a:spLocks noChangeShapeType="1"/>
          </p:cNvSpPr>
          <p:nvPr/>
        </p:nvSpPr>
        <p:spPr bwMode="auto">
          <a:xfrm rot="-5400000">
            <a:off x="5768976" y="4905374"/>
            <a:ext cx="10795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2" name="Line 100"/>
          <p:cNvSpPr>
            <a:spLocks noChangeShapeType="1"/>
          </p:cNvSpPr>
          <p:nvPr/>
        </p:nvSpPr>
        <p:spPr bwMode="auto">
          <a:xfrm rot="5400000" flipH="1">
            <a:off x="4515643" y="4890294"/>
            <a:ext cx="1127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3" name="Line 101"/>
          <p:cNvSpPr>
            <a:spLocks noChangeShapeType="1"/>
          </p:cNvSpPr>
          <p:nvPr/>
        </p:nvSpPr>
        <p:spPr bwMode="auto">
          <a:xfrm rot="16200000" flipV="1">
            <a:off x="5203032" y="4217193"/>
            <a:ext cx="0" cy="1255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4" name="Freeform 102"/>
          <p:cNvSpPr>
            <a:spLocks/>
          </p:cNvSpPr>
          <p:nvPr/>
        </p:nvSpPr>
        <p:spPr bwMode="auto">
          <a:xfrm>
            <a:off x="2278063" y="2279650"/>
            <a:ext cx="2020887" cy="40798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636" y="114"/>
              </a:cxn>
            </a:cxnLst>
            <a:rect l="0" t="0" r="r" b="b"/>
            <a:pathLst>
              <a:path w="636" h="144">
                <a:moveTo>
                  <a:pt x="0" y="144"/>
                </a:moveTo>
                <a:cubicBezTo>
                  <a:pt x="180" y="6"/>
                  <a:pt x="450" y="0"/>
                  <a:pt x="636" y="11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5" name="Freeform 103"/>
          <p:cNvSpPr>
            <a:spLocks/>
          </p:cNvSpPr>
          <p:nvPr/>
        </p:nvSpPr>
        <p:spPr bwMode="auto">
          <a:xfrm>
            <a:off x="4986338" y="1581150"/>
            <a:ext cx="1544637" cy="1679575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62" y="510"/>
              </a:cxn>
              <a:cxn ang="0">
                <a:pos x="486" y="0"/>
              </a:cxn>
            </a:cxnLst>
            <a:rect l="0" t="0" r="r" b="b"/>
            <a:pathLst>
              <a:path w="486" h="592">
                <a:moveTo>
                  <a:pt x="0" y="492"/>
                </a:moveTo>
                <a:cubicBezTo>
                  <a:pt x="25" y="472"/>
                  <a:pt x="81" y="592"/>
                  <a:pt x="162" y="510"/>
                </a:cubicBezTo>
                <a:cubicBezTo>
                  <a:pt x="243" y="428"/>
                  <a:pt x="419" y="106"/>
                  <a:pt x="486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6" name="Text Box 104"/>
          <p:cNvSpPr txBox="1">
            <a:spLocks noChangeArrowheads="1"/>
          </p:cNvSpPr>
          <p:nvPr/>
        </p:nvSpPr>
        <p:spPr bwMode="auto">
          <a:xfrm>
            <a:off x="962025" y="1489075"/>
            <a:ext cx="23471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FF"/>
                </a:solidFill>
                <a:latin typeface="Handlee" panose="02000000000000000000" pitchFamily="2" charset="77"/>
              </a:rPr>
              <a:t>host-to-gateway</a:t>
            </a:r>
          </a:p>
          <a:p>
            <a:pPr eaLnBrk="0" hangingPunct="0"/>
            <a:r>
              <a:rPr lang="en-US" sz="2400" dirty="0">
                <a:solidFill>
                  <a:srgbClr val="0000FF"/>
                </a:solidFill>
                <a:latin typeface="Handlee" panose="02000000000000000000" pitchFamily="2" charset="77"/>
              </a:rPr>
              <a:t>ssh session</a:t>
            </a:r>
            <a:endParaRPr lang="en-US" sz="3200" dirty="0">
              <a:solidFill>
                <a:srgbClr val="0000FF"/>
              </a:solidFill>
              <a:latin typeface="Handlee" panose="02000000000000000000" pitchFamily="2" charset="77"/>
            </a:endParaRPr>
          </a:p>
        </p:txBody>
      </p:sp>
      <p:sp>
        <p:nvSpPr>
          <p:cNvPr id="2030697" name="Text Box 105"/>
          <p:cNvSpPr txBox="1">
            <a:spLocks noChangeArrowheads="1"/>
          </p:cNvSpPr>
          <p:nvPr/>
        </p:nvSpPr>
        <p:spPr bwMode="auto">
          <a:xfrm>
            <a:off x="3497263" y="1143000"/>
            <a:ext cx="27494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FF"/>
                </a:solidFill>
                <a:latin typeface="Handlee" panose="02000000000000000000" pitchFamily="2" charset="77"/>
              </a:rPr>
              <a:t>gateway-to-remote </a:t>
            </a:r>
          </a:p>
          <a:p>
            <a:pPr eaLnBrk="0" hangingPunct="0"/>
            <a:r>
              <a:rPr lang="en-US" sz="2400" dirty="0">
                <a:solidFill>
                  <a:srgbClr val="0000FF"/>
                </a:solidFill>
                <a:latin typeface="Handlee" panose="02000000000000000000" pitchFamily="2" charset="77"/>
              </a:rPr>
              <a:t>host ssh session</a:t>
            </a:r>
            <a:endParaRPr lang="en-US" sz="3200" dirty="0">
              <a:solidFill>
                <a:srgbClr val="0000FF"/>
              </a:solidFill>
              <a:latin typeface="Handlee" panose="02000000000000000000" pitchFamily="2" charset="77"/>
            </a:endParaRPr>
          </a:p>
        </p:txBody>
      </p:sp>
      <p:sp>
        <p:nvSpPr>
          <p:cNvPr id="2030698" name="Text Box 106"/>
          <p:cNvSpPr txBox="1">
            <a:spLocks noChangeArrowheads="1"/>
          </p:cNvSpPr>
          <p:nvPr/>
        </p:nvSpPr>
        <p:spPr bwMode="auto">
          <a:xfrm>
            <a:off x="4002492" y="3255962"/>
            <a:ext cx="10326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latin typeface="Handlee" panose="02000000000000000000" pitchFamily="2" charset="77"/>
              </a:rPr>
              <a:t>Application</a:t>
            </a:r>
          </a:p>
          <a:p>
            <a:pPr algn="ctr" eaLnBrk="0" hangingPunct="0"/>
            <a:r>
              <a:rPr lang="en-US" sz="1400" b="1" dirty="0">
                <a:latin typeface="Handlee" panose="02000000000000000000" pitchFamily="2" charset="77"/>
              </a:rPr>
              <a:t>gateway</a:t>
            </a:r>
            <a:endParaRPr lang="en-US" sz="2000" b="1" dirty="0">
              <a:latin typeface="Handlee" panose="02000000000000000000" pitchFamily="2" charset="77"/>
            </a:endParaRPr>
          </a:p>
        </p:txBody>
      </p:sp>
      <p:sp>
        <p:nvSpPr>
          <p:cNvPr id="2030699" name="Text Box 107"/>
          <p:cNvSpPr txBox="1">
            <a:spLocks noChangeArrowheads="1"/>
          </p:cNvSpPr>
          <p:nvPr/>
        </p:nvSpPr>
        <p:spPr bwMode="auto">
          <a:xfrm>
            <a:off x="6970713" y="2143125"/>
            <a:ext cx="1258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0000FF"/>
                </a:solidFill>
                <a:latin typeface="Handlee" panose="02000000000000000000" pitchFamily="2" charset="77"/>
              </a:rPr>
              <a:t>firewall</a:t>
            </a:r>
            <a:endParaRPr lang="en-US" sz="4000" dirty="0">
              <a:solidFill>
                <a:srgbClr val="0000FF"/>
              </a:solidFill>
              <a:latin typeface="Handlee" panose="02000000000000000000" pitchFamily="2" charset="77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for Gateways</a:t>
            </a:r>
          </a:p>
        </p:txBody>
      </p:sp>
      <p:sp>
        <p:nvSpPr>
          <p:cNvPr id="203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Enable more detailed policies</a:t>
            </a:r>
          </a:p>
          <a:p>
            <a:pPr lvl="1"/>
            <a:r>
              <a:rPr lang="en-US" dirty="0"/>
              <a:t>E.g., login id and password at ssh gateway</a:t>
            </a:r>
          </a:p>
          <a:p>
            <a:r>
              <a:rPr lang="en-US" dirty="0"/>
              <a:t>Avoid rogue machines sending traffic</a:t>
            </a:r>
          </a:p>
          <a:p>
            <a:pPr lvl="1"/>
            <a:r>
              <a:rPr lang="en-US" dirty="0"/>
              <a:t>E.g., e-mail “server” running on user machines</a:t>
            </a:r>
          </a:p>
          <a:p>
            <a:pPr lvl="1"/>
            <a:r>
              <a:rPr lang="en-US" dirty="0"/>
              <a:t>… probably a sign of a spammer</a:t>
            </a:r>
          </a:p>
          <a:p>
            <a:r>
              <a:rPr lang="en-US" dirty="0"/>
              <a:t>Enable a central place to perform logging</a:t>
            </a:r>
          </a:p>
          <a:p>
            <a:pPr lvl="1"/>
            <a:r>
              <a:rPr lang="en-US" dirty="0"/>
              <a:t>E.g., forcing all Web accesses through a gateway</a:t>
            </a:r>
          </a:p>
          <a:p>
            <a:pPr lvl="1"/>
            <a:r>
              <a:rPr lang="en-US" dirty="0"/>
              <a:t>… to log the IP addresses and URLs</a:t>
            </a:r>
          </a:p>
          <a:p>
            <a:r>
              <a:rPr lang="en-US" dirty="0"/>
              <a:t>Improve performance through caching</a:t>
            </a:r>
          </a:p>
          <a:p>
            <a:pPr lvl="1"/>
            <a:r>
              <a:rPr lang="en-US" dirty="0"/>
              <a:t>E.g., forcing all Web accesses through a gateway</a:t>
            </a:r>
          </a:p>
          <a:p>
            <a:pPr lvl="1"/>
            <a:r>
              <a:rPr lang="en-US" dirty="0"/>
              <a:t>… to enable caching of the popular content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B5A29-18D7-47ED-87FD-7950F6A45BC5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F059C3-C14A-45F5-9A5A-EFD63F49BE83}" type="slidenum">
              <a:rPr lang="en-US"/>
              <a:pPr/>
              <a:t>57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9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71625" y="38862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Clients and Servers</a:t>
            </a:r>
          </a:p>
        </p:txBody>
      </p:sp>
      <p:sp>
        <p:nvSpPr>
          <p:cNvPr id="203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Web is a client-server protocol</a:t>
            </a:r>
          </a:p>
          <a:p>
            <a:pPr lvl="1"/>
            <a:r>
              <a:rPr lang="en-US"/>
              <a:t>Client sends a request</a:t>
            </a:r>
          </a:p>
          <a:p>
            <a:pPr lvl="1"/>
            <a:r>
              <a:rPr lang="en-US"/>
              <a:t>Server sends a response</a:t>
            </a:r>
          </a:p>
          <a:p>
            <a:r>
              <a:rPr lang="en-US"/>
              <a:t>Proxies play both roles</a:t>
            </a:r>
          </a:p>
          <a:p>
            <a:pPr lvl="1"/>
            <a:r>
              <a:rPr lang="en-US"/>
              <a:t>A server to the client</a:t>
            </a:r>
          </a:p>
          <a:p>
            <a:pPr lvl="1"/>
            <a:r>
              <a:rPr lang="en-US"/>
              <a:t>A client to the server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B39627-8DC1-4D64-8BB3-0B568E87407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36751" name="Rectangle 15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36740" name="Picture 4" descr="j01953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85825" y="5387975"/>
            <a:ext cx="1198563" cy="1223963"/>
          </a:xfrm>
          <a:prstGeom prst="rect">
            <a:avLst/>
          </a:prstGeom>
          <a:noFill/>
        </p:spPr>
      </p:pic>
      <p:pic>
        <p:nvPicPr>
          <p:cNvPr id="2036741" name="Picture 5" descr="j0292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938" y="4119563"/>
            <a:ext cx="1266825" cy="1201737"/>
          </a:xfrm>
          <a:prstGeom prst="rect">
            <a:avLst/>
          </a:prstGeom>
          <a:noFill/>
        </p:spPr>
      </p:pic>
      <p:pic>
        <p:nvPicPr>
          <p:cNvPr id="2036742" name="Picture 6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6988" y="2468563"/>
            <a:ext cx="1824037" cy="1120775"/>
          </a:xfrm>
          <a:prstGeom prst="rect">
            <a:avLst/>
          </a:prstGeom>
          <a:noFill/>
        </p:spPr>
      </p:pic>
      <p:pic>
        <p:nvPicPr>
          <p:cNvPr id="2036743" name="Picture 7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5088" y="5118100"/>
            <a:ext cx="1824037" cy="1120775"/>
          </a:xfrm>
          <a:prstGeom prst="rect">
            <a:avLst/>
          </a:prstGeom>
          <a:noFill/>
        </p:spPr>
      </p:pic>
      <p:sp>
        <p:nvSpPr>
          <p:cNvPr id="2036744" name="Text Box 8"/>
          <p:cNvSpPr txBox="1">
            <a:spLocks noChangeArrowheads="1"/>
          </p:cNvSpPr>
          <p:nvPr/>
        </p:nvSpPr>
        <p:spPr bwMode="auto">
          <a:xfrm>
            <a:off x="6472062" y="6194425"/>
            <a:ext cx="1645001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Handlee" panose="02000000000000000000" pitchFamily="2" charset="77"/>
              </a:rPr>
              <a:t>www.cnn.com</a:t>
            </a:r>
          </a:p>
        </p:txBody>
      </p:sp>
      <p:sp>
        <p:nvSpPr>
          <p:cNvPr id="2036745" name="Text Box 9"/>
          <p:cNvSpPr txBox="1">
            <a:spLocks noChangeArrowheads="1"/>
          </p:cNvSpPr>
          <p:nvPr/>
        </p:nvSpPr>
        <p:spPr bwMode="auto">
          <a:xfrm>
            <a:off x="6342664" y="3697288"/>
            <a:ext cx="1976823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  <a:latin typeface="Handlee" panose="02000000000000000000" pitchFamily="2" charset="77"/>
              </a:rPr>
              <a:t>www.google.com</a:t>
            </a:r>
            <a:endParaRPr lang="en-US" sz="2000" b="1" dirty="0">
              <a:solidFill>
                <a:schemeClr val="tx2"/>
              </a:solidFill>
              <a:latin typeface="Handlee" panose="02000000000000000000" pitchFamily="2" charset="77"/>
            </a:endParaRPr>
          </a:p>
        </p:txBody>
      </p:sp>
      <p:sp>
        <p:nvSpPr>
          <p:cNvPr id="2036747" name="Line 11"/>
          <p:cNvSpPr>
            <a:spLocks noChangeShapeType="1"/>
          </p:cNvSpPr>
          <p:nvPr/>
        </p:nvSpPr>
        <p:spPr bwMode="auto">
          <a:xfrm>
            <a:off x="1960563" y="4811713"/>
            <a:ext cx="1543050" cy="37306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8" name="Line 12"/>
          <p:cNvSpPr>
            <a:spLocks noChangeShapeType="1"/>
          </p:cNvSpPr>
          <p:nvPr/>
        </p:nvSpPr>
        <p:spPr bwMode="auto">
          <a:xfrm flipV="1">
            <a:off x="1960563" y="5321300"/>
            <a:ext cx="1543050" cy="6429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9" name="Line 13"/>
          <p:cNvSpPr>
            <a:spLocks noChangeShapeType="1"/>
          </p:cNvSpPr>
          <p:nvPr/>
        </p:nvSpPr>
        <p:spPr bwMode="auto">
          <a:xfrm flipV="1">
            <a:off x="4995863" y="3236912"/>
            <a:ext cx="1497012" cy="18430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50" name="Line 14"/>
          <p:cNvSpPr>
            <a:spLocks noChangeShapeType="1"/>
          </p:cNvSpPr>
          <p:nvPr/>
        </p:nvSpPr>
        <p:spPr bwMode="auto">
          <a:xfrm>
            <a:off x="4995863" y="5321300"/>
            <a:ext cx="1649412" cy="2968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6" name="Text Box 10"/>
          <p:cNvSpPr txBox="1">
            <a:spLocks noChangeArrowheads="1"/>
          </p:cNvSpPr>
          <p:nvPr/>
        </p:nvSpPr>
        <p:spPr bwMode="auto">
          <a:xfrm>
            <a:off x="3305175" y="4927600"/>
            <a:ext cx="1887538" cy="519113"/>
          </a:xfrm>
          <a:custGeom>
            <a:avLst/>
            <a:gdLst>
              <a:gd name="connsiteX0" fmla="*/ 0 w 1887538"/>
              <a:gd name="connsiteY0" fmla="*/ 0 h 519113"/>
              <a:gd name="connsiteX1" fmla="*/ 1887538 w 1887538"/>
              <a:gd name="connsiteY1" fmla="*/ 0 h 519113"/>
              <a:gd name="connsiteX2" fmla="*/ 1887538 w 1887538"/>
              <a:gd name="connsiteY2" fmla="*/ 519113 h 519113"/>
              <a:gd name="connsiteX3" fmla="*/ 0 w 1887538"/>
              <a:gd name="connsiteY3" fmla="*/ 519113 h 519113"/>
              <a:gd name="connsiteX4" fmla="*/ 0 w 1887538"/>
              <a:gd name="connsiteY4" fmla="*/ 0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538" h="519113" fill="none" extrusionOk="0">
                <a:moveTo>
                  <a:pt x="0" y="0"/>
                </a:moveTo>
                <a:cubicBezTo>
                  <a:pt x="298885" y="55266"/>
                  <a:pt x="1037820" y="40379"/>
                  <a:pt x="1887538" y="0"/>
                </a:cubicBezTo>
                <a:cubicBezTo>
                  <a:pt x="1925200" y="85638"/>
                  <a:pt x="1854167" y="384950"/>
                  <a:pt x="1887538" y="519113"/>
                </a:cubicBezTo>
                <a:cubicBezTo>
                  <a:pt x="1654030" y="444256"/>
                  <a:pt x="478966" y="681931"/>
                  <a:pt x="0" y="519113"/>
                </a:cubicBezTo>
                <a:cubicBezTo>
                  <a:pt x="-30799" y="466172"/>
                  <a:pt x="-42215" y="88537"/>
                  <a:pt x="0" y="0"/>
                </a:cubicBezTo>
                <a:close/>
              </a:path>
              <a:path w="1887538" h="519113" stroke="0" extrusionOk="0">
                <a:moveTo>
                  <a:pt x="0" y="0"/>
                </a:moveTo>
                <a:cubicBezTo>
                  <a:pt x="843439" y="-8350"/>
                  <a:pt x="1491236" y="-85695"/>
                  <a:pt x="1887538" y="0"/>
                </a:cubicBezTo>
                <a:cubicBezTo>
                  <a:pt x="1895172" y="125272"/>
                  <a:pt x="1863783" y="464573"/>
                  <a:pt x="1887538" y="519113"/>
                </a:cubicBezTo>
                <a:cubicBezTo>
                  <a:pt x="1376444" y="578156"/>
                  <a:pt x="536183" y="672498"/>
                  <a:pt x="0" y="519113"/>
                </a:cubicBezTo>
                <a:cubicBezTo>
                  <a:pt x="-9106" y="450028"/>
                  <a:pt x="27884" y="135617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algn="ctr">
            <a:solidFill>
              <a:schemeClr val="tx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Optima" panose="02000503060000020004" pitchFamily="2" charset="0"/>
              </a:rPr>
              <a:t>Proxy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Proxy Caching</a:t>
            </a:r>
          </a:p>
        </p:txBody>
      </p:sp>
      <p:sp>
        <p:nvSpPr>
          <p:cNvPr id="203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Client #1 requests http://www.foo.com/fun.jpg</a:t>
            </a:r>
          </a:p>
          <a:p>
            <a:pPr lvl="1"/>
            <a:r>
              <a:rPr lang="en-US"/>
              <a:t>Client sends “GET fun.jpg” to the proxy</a:t>
            </a:r>
          </a:p>
          <a:p>
            <a:pPr lvl="1"/>
            <a:r>
              <a:rPr lang="en-US"/>
              <a:t>Proxy sends “GET fun.jpg” to the server</a:t>
            </a:r>
          </a:p>
          <a:p>
            <a:pPr lvl="1"/>
            <a:r>
              <a:rPr lang="en-US"/>
              <a:t>Server sends response to the proxy</a:t>
            </a:r>
          </a:p>
          <a:p>
            <a:pPr lvl="1"/>
            <a:r>
              <a:rPr lang="en-US"/>
              <a:t>Proxy stores the response, and forwards to client</a:t>
            </a:r>
          </a:p>
          <a:p>
            <a:r>
              <a:rPr lang="en-US"/>
              <a:t>Client #2 requests http://www.foo.com/fun.jpg</a:t>
            </a:r>
          </a:p>
          <a:p>
            <a:pPr lvl="1"/>
            <a:r>
              <a:rPr lang="en-US"/>
              <a:t>Client sends “GET fun.jpg” to the proxy</a:t>
            </a:r>
          </a:p>
          <a:p>
            <a:pPr lvl="1"/>
            <a:r>
              <a:rPr lang="en-US"/>
              <a:t>Proxy sends response to the client from the cache</a:t>
            </a:r>
          </a:p>
          <a:p>
            <a:r>
              <a:rPr lang="en-US"/>
              <a:t>Benefits</a:t>
            </a:r>
          </a:p>
          <a:p>
            <a:pPr lvl="1"/>
            <a:r>
              <a:rPr lang="en-US"/>
              <a:t>Faster response time to the clients</a:t>
            </a:r>
          </a:p>
          <a:p>
            <a:pPr lvl="1"/>
            <a:r>
              <a:rPr lang="en-US"/>
              <a:t>Lower load on the Web server</a:t>
            </a:r>
          </a:p>
          <a:p>
            <a:pPr lvl="1"/>
            <a:r>
              <a:rPr lang="en-US"/>
              <a:t>Reduced bandwidth consumption inside the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9337E3-045E-4E0F-B411-29EB9D945882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...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layers</a:t>
            </a:r>
          </a:p>
          <a:p>
            <a:pPr lvl="1"/>
            <a:r>
              <a:rPr lang="en-US" dirty="0"/>
              <a:t>Link layer</a:t>
            </a:r>
          </a:p>
          <a:p>
            <a:pPr lvl="2"/>
            <a:r>
              <a:rPr lang="en-US" dirty="0"/>
              <a:t>Framing, switches, hubs, bridges, error detection, correction, ...</a:t>
            </a:r>
          </a:p>
          <a:p>
            <a:pPr lvl="1"/>
            <a:r>
              <a:rPr lang="en-US" dirty="0"/>
              <a:t>Network layer</a:t>
            </a:r>
          </a:p>
          <a:p>
            <a:pPr lvl="2"/>
            <a:r>
              <a:rPr lang="en-US" dirty="0"/>
              <a:t>Addressing, routing, autonomous systems, BGP, ...</a:t>
            </a:r>
          </a:p>
          <a:p>
            <a:pPr lvl="1"/>
            <a:r>
              <a:rPr lang="en-US" dirty="0"/>
              <a:t>Transport layer</a:t>
            </a:r>
          </a:p>
          <a:p>
            <a:pPr lvl="2"/>
            <a:r>
              <a:rPr lang="en-US" dirty="0"/>
              <a:t>Flow control, congestion control, ...</a:t>
            </a:r>
          </a:p>
          <a:p>
            <a:endParaRPr lang="en-US" dirty="0"/>
          </a:p>
          <a:p>
            <a:r>
              <a:rPr lang="en-US" dirty="0"/>
              <a:t>Ready or applications</a:t>
            </a:r>
          </a:p>
          <a:p>
            <a:pPr lvl="1"/>
            <a:r>
              <a:rPr lang="en-US" dirty="0"/>
              <a:t>... almost!</a:t>
            </a: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Requests to the Proxy</a:t>
            </a:r>
          </a:p>
        </p:txBody>
      </p:sp>
      <p:sp>
        <p:nvSpPr>
          <p:cNvPr id="204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Explicit configuration</a:t>
            </a:r>
          </a:p>
          <a:p>
            <a:pPr lvl="1"/>
            <a:r>
              <a:rPr lang="en-US"/>
              <a:t>Browser configured to use a proxy</a:t>
            </a:r>
          </a:p>
          <a:p>
            <a:pPr lvl="1"/>
            <a:r>
              <a:rPr lang="en-US"/>
              <a:t>Directs all requests through the proxy</a:t>
            </a:r>
          </a:p>
          <a:p>
            <a:pPr lvl="1"/>
            <a:r>
              <a:rPr lang="en-US"/>
              <a:t>Problem: requires user action</a:t>
            </a:r>
          </a:p>
          <a:p>
            <a:r>
              <a:rPr lang="en-US"/>
              <a:t>Transparent proxy (or “interception proxy”)</a:t>
            </a:r>
          </a:p>
          <a:p>
            <a:pPr lvl="1"/>
            <a:r>
              <a:rPr lang="en-US"/>
              <a:t>Proxy lies in path from the client to the servers</a:t>
            </a:r>
          </a:p>
          <a:p>
            <a:pPr lvl="1"/>
            <a:r>
              <a:rPr lang="en-US"/>
              <a:t>Proxy intercepts packets en route to the server</a:t>
            </a:r>
          </a:p>
          <a:p>
            <a:pPr lvl="1"/>
            <a:r>
              <a:rPr lang="en-US"/>
              <a:t>… and interposes itself in the data transfer</a:t>
            </a:r>
          </a:p>
          <a:p>
            <a:pPr lvl="1"/>
            <a:r>
              <a:rPr lang="en-US"/>
              <a:t>Benefit: does not require user 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22BE5A-A26D-4E8A-90AE-A9C9805B233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of Transparent Proxies</a:t>
            </a:r>
          </a:p>
        </p:txBody>
      </p:sp>
      <p:sp>
        <p:nvSpPr>
          <p:cNvPr id="204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ensure all packets pass by the proxy</a:t>
            </a:r>
          </a:p>
          <a:p>
            <a:pPr lvl="1"/>
            <a:r>
              <a:rPr lang="en-US"/>
              <a:t>By placing it at the only access point to the Internet</a:t>
            </a:r>
          </a:p>
          <a:p>
            <a:pPr lvl="1"/>
            <a:r>
              <a:rPr lang="en-US"/>
              <a:t>E.g., at the border router of a campus or company</a:t>
            </a:r>
          </a:p>
          <a:p>
            <a:r>
              <a:rPr lang="en-US"/>
              <a:t>Overhead of reconstructing the requests</a:t>
            </a:r>
          </a:p>
          <a:p>
            <a:pPr lvl="1"/>
            <a:r>
              <a:rPr lang="en-US"/>
              <a:t>Must intercept the packets as they fly by</a:t>
            </a:r>
          </a:p>
          <a:p>
            <a:pPr lvl="1"/>
            <a:r>
              <a:rPr lang="en-US"/>
              <a:t>… and reconstruct into the ordered by stream</a:t>
            </a:r>
          </a:p>
          <a:p>
            <a:r>
              <a:rPr lang="en-US"/>
              <a:t>May be viewed as a violation of user privacy</a:t>
            </a:r>
          </a:p>
          <a:p>
            <a:pPr lvl="1"/>
            <a:r>
              <a:rPr lang="en-US"/>
              <a:t>The user does not know the proxy lies in the path</a:t>
            </a:r>
          </a:p>
          <a:p>
            <a:pPr lvl="1"/>
            <a:r>
              <a:rPr lang="en-US"/>
              <a:t>Proxy may be keeping logs of the user’s requests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3CD454-7B35-4458-9243-0A72FA3A8104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Functions of Web Proxies</a:t>
            </a:r>
          </a:p>
        </p:txBody>
      </p:sp>
      <p:sp>
        <p:nvSpPr>
          <p:cNvPr id="204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Anonymization</a:t>
            </a:r>
          </a:p>
          <a:p>
            <a:pPr lvl="1"/>
            <a:r>
              <a:rPr lang="en-US"/>
              <a:t>Server sees requests coming from the proxy address</a:t>
            </a:r>
          </a:p>
          <a:p>
            <a:pPr lvl="1"/>
            <a:r>
              <a:rPr lang="en-US"/>
              <a:t>… rather than the individual user IP addresses</a:t>
            </a:r>
          </a:p>
          <a:p>
            <a:r>
              <a:rPr lang="en-US"/>
              <a:t>Transcoding</a:t>
            </a:r>
          </a:p>
          <a:p>
            <a:pPr lvl="1"/>
            <a:r>
              <a:rPr lang="en-US"/>
              <a:t>Converting data from one form to another</a:t>
            </a:r>
          </a:p>
          <a:p>
            <a:pPr lvl="1"/>
            <a:r>
              <a:rPr lang="en-US"/>
              <a:t>E.g., reducing the size of images for cell-phone browsers</a:t>
            </a:r>
          </a:p>
          <a:p>
            <a:r>
              <a:rPr lang="en-US"/>
              <a:t>Prefetching</a:t>
            </a:r>
          </a:p>
          <a:p>
            <a:pPr lvl="1"/>
            <a:r>
              <a:rPr lang="en-US"/>
              <a:t>Requesting content before the user asks for it</a:t>
            </a:r>
          </a:p>
          <a:p>
            <a:r>
              <a:rPr lang="en-US"/>
              <a:t>Filtering</a:t>
            </a:r>
          </a:p>
          <a:p>
            <a:pPr lvl="1"/>
            <a:r>
              <a:rPr lang="en-US"/>
              <a:t>Blocking access to sites, based on URL or content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3F7E7-D905-4C79-81B2-D04D8277345F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204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Middleboxes address important problems</a:t>
            </a:r>
          </a:p>
          <a:p>
            <a:pPr lvl="1"/>
            <a:r>
              <a:rPr lang="en-US"/>
              <a:t>Using fewer IP addresses</a:t>
            </a:r>
          </a:p>
          <a:p>
            <a:pPr lvl="1"/>
            <a:r>
              <a:rPr lang="en-US"/>
              <a:t>Blocking unwanted traffic</a:t>
            </a:r>
          </a:p>
          <a:p>
            <a:pPr lvl="1"/>
            <a:r>
              <a:rPr lang="en-US"/>
              <a:t>Making fair use of network resources</a:t>
            </a:r>
          </a:p>
          <a:p>
            <a:pPr lvl="1"/>
            <a:r>
              <a:rPr lang="en-US"/>
              <a:t>Improving Web performance</a:t>
            </a:r>
          </a:p>
          <a:p>
            <a:r>
              <a:rPr lang="en-US"/>
              <a:t>Middleboxes cause problems of their own</a:t>
            </a:r>
          </a:p>
          <a:p>
            <a:pPr lvl="1"/>
            <a:r>
              <a:rPr lang="en-US"/>
              <a:t>No longer globally unique IP addresses</a:t>
            </a:r>
          </a:p>
          <a:p>
            <a:pPr lvl="1"/>
            <a:r>
              <a:rPr lang="en-US"/>
              <a:t>No longer can assume network simply delivers packets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1F250-3878-4FF8-A9DF-EA717C90797C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7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9C74B-7BF0-4466-8925-2C966D7648F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73604" name="AutoShape 4"/>
          <p:cNvSpPr>
            <a:spLocks noChangeArrowheads="1"/>
          </p:cNvSpPr>
          <p:nvPr/>
        </p:nvSpPr>
        <p:spPr bwMode="auto">
          <a:xfrm>
            <a:off x="381000" y="9906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6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Principle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principle for the Internet that says you should keep functionalities at the end-hosts</a:t>
            </a:r>
          </a:p>
          <a:p>
            <a:pPr lvl="1"/>
            <a:r>
              <a:rPr lang="en-US" dirty="0"/>
              <a:t>Application specific functions</a:t>
            </a:r>
          </a:p>
          <a:p>
            <a:pPr lvl="1"/>
            <a:endParaRPr lang="en-US" dirty="0"/>
          </a:p>
          <a:p>
            <a:r>
              <a:rPr lang="en-US" b="1" dirty="0"/>
              <a:t>Example</a:t>
            </a:r>
            <a:r>
              <a:rPr lang="en-US" dirty="0"/>
              <a:t>: congestion control in the Internet</a:t>
            </a:r>
          </a:p>
          <a:p>
            <a:endParaRPr lang="en-US" dirty="0"/>
          </a:p>
          <a:p>
            <a:r>
              <a:rPr lang="en-US" dirty="0"/>
              <a:t>Power at the end-hosts</a:t>
            </a:r>
          </a:p>
          <a:p>
            <a:pPr lvl="1"/>
            <a:r>
              <a:rPr lang="en-US" b="1" dirty="0"/>
              <a:t>Pros</a:t>
            </a:r>
            <a:r>
              <a:rPr lang="en-US" dirty="0"/>
              <a:t>: flexible, easy to change and innovate, ...</a:t>
            </a:r>
          </a:p>
          <a:p>
            <a:pPr lvl="1"/>
            <a:r>
              <a:rPr lang="en-US" b="1" dirty="0"/>
              <a:t>Cons</a:t>
            </a:r>
            <a:r>
              <a:rPr lang="en-US" dirty="0"/>
              <a:t>: trust at the hands of least trusted component, not necessarily optimal, high overhead, ...</a:t>
            </a:r>
          </a:p>
          <a:p>
            <a:pPr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Bursty Loss From Drop-Tail Queuing</a:t>
            </a:r>
          </a:p>
        </p:txBody>
      </p:sp>
      <p:sp>
        <p:nvSpPr>
          <p:cNvPr id="205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038600"/>
          </a:xfrm>
        </p:spPr>
        <p:txBody>
          <a:bodyPr>
            <a:normAutofit fontScale="92500"/>
          </a:bodyPr>
          <a:lstStyle/>
          <a:p>
            <a:r>
              <a:rPr lang="en-US" dirty="0"/>
              <a:t>TCP depends on packet loss</a:t>
            </a:r>
          </a:p>
          <a:p>
            <a:pPr lvl="1"/>
            <a:r>
              <a:rPr lang="en-US" dirty="0"/>
              <a:t>Packet loss is the indication of congestion</a:t>
            </a:r>
          </a:p>
          <a:p>
            <a:pPr lvl="1"/>
            <a:r>
              <a:rPr lang="en-US" dirty="0"/>
              <a:t>In fact, TCP drives the network into packet loss</a:t>
            </a:r>
          </a:p>
          <a:p>
            <a:pPr lvl="1"/>
            <a:r>
              <a:rPr lang="en-US" dirty="0"/>
              <a:t>… by continuing to increase the sending rate</a:t>
            </a:r>
          </a:p>
          <a:p>
            <a:r>
              <a:rPr lang="en-US" dirty="0"/>
              <a:t>Drop-tail queuing leads to </a:t>
            </a:r>
            <a:r>
              <a:rPr lang="en-US" dirty="0" err="1"/>
              <a:t>bursty</a:t>
            </a:r>
            <a:r>
              <a:rPr lang="en-US" dirty="0"/>
              <a:t> loss</a:t>
            </a:r>
          </a:p>
          <a:p>
            <a:pPr lvl="1"/>
            <a:r>
              <a:rPr lang="en-US" dirty="0"/>
              <a:t>When a link becomes congested…</a:t>
            </a:r>
          </a:p>
          <a:p>
            <a:pPr lvl="1"/>
            <a:r>
              <a:rPr lang="en-US" dirty="0"/>
              <a:t>… many arriving packets encounter a full queue</a:t>
            </a:r>
          </a:p>
          <a:p>
            <a:pPr lvl="1"/>
            <a:r>
              <a:rPr lang="en-US" dirty="0"/>
              <a:t>And, as a result, many flows divide sending rate in half</a:t>
            </a:r>
          </a:p>
          <a:p>
            <a:pPr lvl="1"/>
            <a:r>
              <a:rPr lang="en-US" dirty="0"/>
              <a:t>… and, many individual flows lose multiple packets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2E8257-35D7-4DC3-8F3E-E2552D946DD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66950" y="5029200"/>
            <a:ext cx="4148138" cy="1344613"/>
            <a:chOff x="1550" y="2813"/>
            <a:chExt cx="3096" cy="135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2051078" name="Rectangle 6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79" name="Freeform 7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5" y="0"/>
                  </a:cxn>
                  <a:cxn ang="0">
                    <a:pos x="855" y="390"/>
                  </a:cxn>
                  <a:cxn ang="0">
                    <a:pos x="45" y="390"/>
                  </a:cxn>
                </a:cxnLst>
                <a:rect l="0" t="0" r="r" b="b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0" name="Line 8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1" name="Line 9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2" name="Line 10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3" name="Line 11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4" name="Line 12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5" name="Line 13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6" name="Line 14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7" name="Line 15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8" name="Line 16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089" name="Freeform 17"/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0" name="Freeform 18"/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1" name="Line 19"/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2" name="Line 20"/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1942</TotalTime>
  <Words>4211</Words>
  <Application>Microsoft Macintosh PowerPoint</Application>
  <PresentationFormat>On-screen Show (4:3)</PresentationFormat>
  <Paragraphs>848</Paragraphs>
  <Slides>63</Slides>
  <Notes>56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Calibri</vt:lpstr>
      <vt:lpstr>Handlee</vt:lpstr>
      <vt:lpstr>Optima</vt:lpstr>
      <vt:lpstr>Times New Roman</vt:lpstr>
      <vt:lpstr>Wingdings</vt:lpstr>
      <vt:lpstr>Wingdings 2</vt:lpstr>
      <vt:lpstr>Flow</vt:lpstr>
      <vt:lpstr>Equation</vt:lpstr>
      <vt:lpstr>Clip</vt:lpstr>
      <vt:lpstr>Handout # 20:  Queueing Mechanisms; Middleboxes</vt:lpstr>
      <vt:lpstr>Announcements</vt:lpstr>
      <vt:lpstr>Midterm Results</vt:lpstr>
      <vt:lpstr>Programming Assignment 1</vt:lpstr>
      <vt:lpstr>Problem Set 1 </vt:lpstr>
      <vt:lpstr>The Story ...</vt:lpstr>
      <vt:lpstr>Today</vt:lpstr>
      <vt:lpstr>End-to-end Principle</vt:lpstr>
      <vt:lpstr>Bursty Loss From Drop-Tail Queuing</vt:lpstr>
      <vt:lpstr>Slow Feedback from Drop Tail</vt:lpstr>
      <vt:lpstr>Congestion Window Evolution</vt:lpstr>
      <vt:lpstr>Congestion Window Evolution</vt:lpstr>
      <vt:lpstr>Random Early Detection (RED)</vt:lpstr>
      <vt:lpstr>RED Drop Probabilities</vt:lpstr>
      <vt:lpstr>RED Average Queue Length</vt:lpstr>
      <vt:lpstr>Properties of RED</vt:lpstr>
      <vt:lpstr>Problems With RED</vt:lpstr>
      <vt:lpstr>Synchronization of Sources</vt:lpstr>
      <vt:lpstr>Synchronization of Sources</vt:lpstr>
      <vt:lpstr>Desynchronized Sources</vt:lpstr>
      <vt:lpstr>Desynchronized Sources</vt:lpstr>
      <vt:lpstr>Explicit Congestion Notification</vt:lpstr>
      <vt:lpstr>Detour: OpenTCP</vt:lpstr>
      <vt:lpstr>Detour:  OpenTCP in Software-Defined Networks</vt:lpstr>
      <vt:lpstr>Conclusions</vt:lpstr>
      <vt:lpstr>Today</vt:lpstr>
      <vt:lpstr>Network-Layer Principles</vt:lpstr>
      <vt:lpstr>Internet Reality</vt:lpstr>
      <vt:lpstr>Middleboxes</vt:lpstr>
      <vt:lpstr>Two Views of Middleboxes</vt:lpstr>
      <vt:lpstr>Today</vt:lpstr>
      <vt:lpstr>History of NATs</vt:lpstr>
      <vt:lpstr>Active Component in the Data Path</vt:lpstr>
      <vt:lpstr>IP Header Translators</vt:lpstr>
      <vt:lpstr>Using a Single Source Address</vt:lpstr>
      <vt:lpstr>What if Both Hosts Contact Same Site?</vt:lpstr>
      <vt:lpstr>Port-Translating NAT</vt:lpstr>
      <vt:lpstr>Network Address Translation Example</vt:lpstr>
      <vt:lpstr>Maintaining the Mapping Table</vt:lpstr>
      <vt:lpstr>Objections Against NAT</vt:lpstr>
      <vt:lpstr>Objections Against NAT</vt:lpstr>
      <vt:lpstr>Where is NAT Implemented?</vt:lpstr>
      <vt:lpstr>Today</vt:lpstr>
      <vt:lpstr>Firewalls</vt:lpstr>
      <vt:lpstr>Internet Attacks: Denial of Service</vt:lpstr>
      <vt:lpstr>Internet Attacks: Break-Ins</vt:lpstr>
      <vt:lpstr>Packet Filtering</vt:lpstr>
      <vt:lpstr>Packet Filtering Examples</vt:lpstr>
      <vt:lpstr>Firewall Configuration</vt:lpstr>
      <vt:lpstr>Firewall Configuration Example</vt:lpstr>
      <vt:lpstr>A Variation: Traffic Management</vt:lpstr>
      <vt:lpstr>Firewall Implementation Challenges</vt:lpstr>
      <vt:lpstr>Clever Users Subvert Firewalls</vt:lpstr>
      <vt:lpstr>Application Gateways</vt:lpstr>
      <vt:lpstr>ssh Gateway Example</vt:lpstr>
      <vt:lpstr>Motivation for Gateways</vt:lpstr>
      <vt:lpstr>Today</vt:lpstr>
      <vt:lpstr>Web Clients and Servers</vt:lpstr>
      <vt:lpstr>Proxy Caching</vt:lpstr>
      <vt:lpstr>Getting Requests to the Proxy</vt:lpstr>
      <vt:lpstr>Challenges of Transparent Proxies</vt:lpstr>
      <vt:lpstr>Other Functions of Web Proxies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401</cp:revision>
  <cp:lastPrinted>2024-10-08T13:47:47Z</cp:lastPrinted>
  <dcterms:created xsi:type="dcterms:W3CDTF">2010-09-14T14:57:17Z</dcterms:created>
  <dcterms:modified xsi:type="dcterms:W3CDTF">2025-03-10T11:44:28Z</dcterms:modified>
</cp:coreProperties>
</file>