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0"/>
  </p:notesMasterIdLst>
  <p:handoutMasterIdLst>
    <p:handoutMasterId r:id="rId71"/>
  </p:handoutMasterIdLst>
  <p:sldIdLst>
    <p:sldId id="307" r:id="rId2"/>
    <p:sldId id="309" r:id="rId3"/>
    <p:sldId id="341" r:id="rId4"/>
    <p:sldId id="426" r:id="rId5"/>
    <p:sldId id="427" r:id="rId6"/>
    <p:sldId id="428" r:id="rId7"/>
    <p:sldId id="491" r:id="rId8"/>
    <p:sldId id="430" r:id="rId9"/>
    <p:sldId id="431" r:id="rId10"/>
    <p:sldId id="432" r:id="rId11"/>
    <p:sldId id="433" r:id="rId12"/>
    <p:sldId id="434" r:id="rId13"/>
    <p:sldId id="435" r:id="rId14"/>
    <p:sldId id="436" r:id="rId15"/>
    <p:sldId id="437" r:id="rId16"/>
    <p:sldId id="438" r:id="rId17"/>
    <p:sldId id="439" r:id="rId18"/>
    <p:sldId id="440" r:id="rId19"/>
    <p:sldId id="441" r:id="rId20"/>
    <p:sldId id="442" r:id="rId21"/>
    <p:sldId id="443" r:id="rId22"/>
    <p:sldId id="444" r:id="rId23"/>
    <p:sldId id="492" r:id="rId24"/>
    <p:sldId id="446" r:id="rId25"/>
    <p:sldId id="447" r:id="rId26"/>
    <p:sldId id="448" r:id="rId27"/>
    <p:sldId id="449" r:id="rId28"/>
    <p:sldId id="450" r:id="rId29"/>
    <p:sldId id="451" r:id="rId30"/>
    <p:sldId id="493" r:id="rId31"/>
    <p:sldId id="453" r:id="rId32"/>
    <p:sldId id="454" r:id="rId33"/>
    <p:sldId id="455" r:id="rId34"/>
    <p:sldId id="456" r:id="rId35"/>
    <p:sldId id="457" r:id="rId36"/>
    <p:sldId id="458" r:id="rId37"/>
    <p:sldId id="459" r:id="rId38"/>
    <p:sldId id="460" r:id="rId39"/>
    <p:sldId id="461" r:id="rId40"/>
    <p:sldId id="462" r:id="rId41"/>
    <p:sldId id="463" r:id="rId42"/>
    <p:sldId id="464" r:id="rId43"/>
    <p:sldId id="465" r:id="rId44"/>
    <p:sldId id="466" r:id="rId45"/>
    <p:sldId id="467" r:id="rId46"/>
    <p:sldId id="468" r:id="rId47"/>
    <p:sldId id="469" r:id="rId48"/>
    <p:sldId id="470" r:id="rId49"/>
    <p:sldId id="471" r:id="rId50"/>
    <p:sldId id="472" r:id="rId51"/>
    <p:sldId id="473" r:id="rId52"/>
    <p:sldId id="474" r:id="rId53"/>
    <p:sldId id="475" r:id="rId54"/>
    <p:sldId id="476" r:id="rId55"/>
    <p:sldId id="477" r:id="rId56"/>
    <p:sldId id="478" r:id="rId57"/>
    <p:sldId id="479" r:id="rId58"/>
    <p:sldId id="480" r:id="rId59"/>
    <p:sldId id="481" r:id="rId60"/>
    <p:sldId id="482" r:id="rId61"/>
    <p:sldId id="483" r:id="rId62"/>
    <p:sldId id="484" r:id="rId63"/>
    <p:sldId id="485" r:id="rId64"/>
    <p:sldId id="486" r:id="rId65"/>
    <p:sldId id="487" r:id="rId66"/>
    <p:sldId id="488" r:id="rId67"/>
    <p:sldId id="489" r:id="rId68"/>
    <p:sldId id="490" r:id="rId69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7C80"/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55" autoAdjust="0"/>
    <p:restoredTop sz="77528" autoAdjust="0"/>
  </p:normalViewPr>
  <p:slideViewPr>
    <p:cSldViewPr>
      <p:cViewPr varScale="1">
        <p:scale>
          <a:sx n="120" d="100"/>
          <a:sy n="120" d="100"/>
        </p:scale>
        <p:origin x="173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5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2318" y="-8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6E8FB5F-E7AB-4BA0-A6C1-C4CE60F54423}" type="datetimeFigureOut">
              <a:rPr lang="en-US" smtClean="0"/>
              <a:pPr/>
              <a:t>2/3/25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8D444D-285E-4E75-BF9B-6D3E847ED87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71474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2B8EC05-3D9B-431F-86FE-1307797B1786}" type="datetimeFigureOut">
              <a:rPr lang="en-US" smtClean="0"/>
              <a:pPr/>
              <a:t>2/3/25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878AD40-17FD-4B63-B1F1-12D759FB841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4751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8AD40-17FD-4B63-B1F1-12D759FB8411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0646D2-BB05-40AD-A5C4-1A28C5BB350E}" type="slidenum">
              <a:rPr lang="en-US"/>
              <a:pPr/>
              <a:t>10</a:t>
            </a:fld>
            <a:endParaRPr lang="en-US"/>
          </a:p>
        </p:txBody>
      </p:sp>
      <p:sp>
        <p:nvSpPr>
          <p:cNvPr id="135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925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142074-8B3F-4F93-A944-6677DA17A07C}" type="slidenum">
              <a:rPr lang="en-US"/>
              <a:pPr/>
              <a:t>11</a:t>
            </a:fld>
            <a:endParaRPr lang="en-US"/>
          </a:p>
        </p:txBody>
      </p:sp>
      <p:sp>
        <p:nvSpPr>
          <p:cNvPr id="135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8678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7E1997-36D1-4CDB-A7F1-C056DA334120}" type="slidenum">
              <a:rPr lang="en-US"/>
              <a:pPr/>
              <a:t>12</a:t>
            </a:fld>
            <a:endParaRPr lang="en-US"/>
          </a:p>
        </p:txBody>
      </p:sp>
      <p:sp>
        <p:nvSpPr>
          <p:cNvPr id="135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626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42BEDD-02BA-440A-A81A-86006C983FBC}" type="slidenum">
              <a:rPr lang="en-US"/>
              <a:pPr/>
              <a:t>13</a:t>
            </a:fld>
            <a:endParaRPr lang="en-US"/>
          </a:p>
        </p:txBody>
      </p:sp>
      <p:sp>
        <p:nvSpPr>
          <p:cNvPr id="136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0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F3FB9D-0F71-4503-8D76-E99A19FD4F6D}" type="slidenum">
              <a:rPr lang="en-US"/>
              <a:pPr/>
              <a:t>14</a:t>
            </a:fld>
            <a:endParaRPr lang="en-US"/>
          </a:p>
        </p:txBody>
      </p:sp>
      <p:sp>
        <p:nvSpPr>
          <p:cNvPr id="136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581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8FD8C8-5055-4CD8-A214-D3CECEAE1404}" type="slidenum">
              <a:rPr lang="en-US"/>
              <a:pPr/>
              <a:t>15</a:t>
            </a:fld>
            <a:endParaRPr lang="en-US"/>
          </a:p>
        </p:txBody>
      </p:sp>
      <p:sp>
        <p:nvSpPr>
          <p:cNvPr id="136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7585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249E64-C895-48F6-9C5A-72B485D7E354}" type="slidenum">
              <a:rPr lang="en-US"/>
              <a:pPr/>
              <a:t>16</a:t>
            </a:fld>
            <a:endParaRPr lang="en-US"/>
          </a:p>
        </p:txBody>
      </p:sp>
      <p:sp>
        <p:nvSpPr>
          <p:cNvPr id="137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931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DC7F4C-AD45-4C24-9F38-D2C6A4C74643}" type="slidenum">
              <a:rPr lang="en-US"/>
              <a:pPr/>
              <a:t>17</a:t>
            </a:fld>
            <a:endParaRPr lang="en-US"/>
          </a:p>
        </p:txBody>
      </p:sp>
      <p:sp>
        <p:nvSpPr>
          <p:cNvPr id="137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2041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B51908-6D0F-45DC-98DF-93288554C692}" type="slidenum">
              <a:rPr lang="en-US"/>
              <a:pPr/>
              <a:t>18</a:t>
            </a:fld>
            <a:endParaRPr lang="en-US"/>
          </a:p>
        </p:txBody>
      </p:sp>
      <p:sp>
        <p:nvSpPr>
          <p:cNvPr id="138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31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941D17-C2C0-4979-809B-75262B18AB15}" type="slidenum">
              <a:rPr lang="en-US"/>
              <a:pPr/>
              <a:t>19</a:t>
            </a:fld>
            <a:endParaRPr lang="en-US"/>
          </a:p>
        </p:txBody>
      </p:sp>
      <p:sp>
        <p:nvSpPr>
          <p:cNvPr id="138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495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A73794-A540-442F-AAE8-AC7598678D2B}" type="slidenum">
              <a:rPr lang="en-US"/>
              <a:pPr/>
              <a:t>2</a:t>
            </a:fld>
            <a:endParaRPr lang="en-US"/>
          </a:p>
        </p:txBody>
      </p:sp>
      <p:sp>
        <p:nvSpPr>
          <p:cNvPr id="111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03C65B-608A-4EEE-9CD2-764034164004}" type="slidenum">
              <a:rPr lang="en-US"/>
              <a:pPr/>
              <a:t>20</a:t>
            </a:fld>
            <a:endParaRPr lang="en-US"/>
          </a:p>
        </p:txBody>
      </p:sp>
      <p:sp>
        <p:nvSpPr>
          <p:cNvPr id="138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8828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9FC36C-10CF-482B-9B47-2FDAC5C36585}" type="slidenum">
              <a:rPr lang="en-US"/>
              <a:pPr/>
              <a:t>21</a:t>
            </a:fld>
            <a:endParaRPr lang="en-US"/>
          </a:p>
        </p:txBody>
      </p:sp>
      <p:sp>
        <p:nvSpPr>
          <p:cNvPr id="138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699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8BDC9E-FAE1-4068-BA5D-FA6C78C43F81}" type="slidenum">
              <a:rPr lang="en-US"/>
              <a:pPr/>
              <a:t>22</a:t>
            </a:fld>
            <a:endParaRPr lang="en-US"/>
          </a:p>
        </p:txBody>
      </p:sp>
      <p:sp>
        <p:nvSpPr>
          <p:cNvPr id="139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168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8AD40-17FD-4B63-B1F1-12D759FB8411}" type="slidenum">
              <a:rPr lang="en-CA" smtClean="0"/>
              <a:pPr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43525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DB3321-DD71-473A-A024-BB571EC6FE2F}" type="slidenum">
              <a:rPr lang="en-US"/>
              <a:pPr/>
              <a:t>24</a:t>
            </a:fld>
            <a:endParaRPr lang="en-US"/>
          </a:p>
        </p:txBody>
      </p:sp>
      <p:sp>
        <p:nvSpPr>
          <p:cNvPr id="140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1462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A9E6E5-EC1E-4B02-A6D3-CC29A5443913}" type="slidenum">
              <a:rPr lang="en-US"/>
              <a:pPr/>
              <a:t>25</a:t>
            </a:fld>
            <a:endParaRPr lang="en-US"/>
          </a:p>
        </p:txBody>
      </p:sp>
      <p:sp>
        <p:nvSpPr>
          <p:cNvPr id="140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720725"/>
            <a:ext cx="4799013" cy="3598863"/>
          </a:xfrm>
          <a:ln/>
        </p:spPr>
      </p:sp>
      <p:sp>
        <p:nvSpPr>
          <p:cNvPr id="140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7713"/>
            <a:ext cx="5365750" cy="4322762"/>
          </a:xfrm>
        </p:spPr>
        <p:txBody>
          <a:bodyPr lIns="95613" tIns="47807" rIns="95613" bIns="47807"/>
          <a:lstStyle/>
          <a:p>
            <a:r>
              <a:rPr lang="en-US"/>
              <a:t>Define what data path is: forwarding path for the traffic</a:t>
            </a:r>
          </a:p>
          <a:p>
            <a:r>
              <a:rPr lang="en-US"/>
              <a:t>To identify routing anomalies, understand how traffic is affected by routing dynamics</a:t>
            </a:r>
          </a:p>
          <a:p>
            <a:r>
              <a:rPr lang="en-US"/>
              <a:t>W: Good to recap “data path” and “ BGP path”.  I still don’t know what is a BGP path.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4770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1C6952-84DB-4083-B291-DFD1DA705D0F}" type="slidenum">
              <a:rPr lang="en-US"/>
              <a:pPr/>
              <a:t>26</a:t>
            </a:fld>
            <a:endParaRPr lang="en-US"/>
          </a:p>
        </p:txBody>
      </p:sp>
      <p:sp>
        <p:nvSpPr>
          <p:cNvPr id="140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72607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ED2B5B-A87F-4655-BEFA-5D01EA705AF3}" type="slidenum">
              <a:rPr lang="en-US"/>
              <a:pPr/>
              <a:t>27</a:t>
            </a:fld>
            <a:endParaRPr lang="en-US"/>
          </a:p>
        </p:txBody>
      </p:sp>
      <p:sp>
        <p:nvSpPr>
          <p:cNvPr id="140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3841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DB3DC-A2FF-4F75-B929-902A8FB06B81}" type="slidenum">
              <a:rPr lang="en-US"/>
              <a:pPr/>
              <a:t>28</a:t>
            </a:fld>
            <a:endParaRPr lang="en-US"/>
          </a:p>
        </p:txBody>
      </p:sp>
      <p:sp>
        <p:nvSpPr>
          <p:cNvPr id="141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657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95598D-FD54-4445-9B69-5B12B0431879}" type="slidenum">
              <a:rPr lang="en-US"/>
              <a:pPr/>
              <a:t>29</a:t>
            </a:fld>
            <a:endParaRPr lang="en-US"/>
          </a:p>
        </p:txBody>
      </p:sp>
      <p:sp>
        <p:nvSpPr>
          <p:cNvPr id="141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3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8AD40-17FD-4B63-B1F1-12D759FB8411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46369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4D75FD-3ECA-4F89-8C98-123AA0AC282B}" type="slidenum">
              <a:rPr lang="en-US"/>
              <a:pPr/>
              <a:t>30</a:t>
            </a:fld>
            <a:endParaRPr lang="en-US"/>
          </a:p>
        </p:txBody>
      </p:sp>
      <p:sp>
        <p:nvSpPr>
          <p:cNvPr id="145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763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E693FC-3316-4C1D-AE13-B98E646C8958}" type="slidenum">
              <a:rPr lang="en-US"/>
              <a:pPr/>
              <a:t>31</a:t>
            </a:fld>
            <a:endParaRPr lang="en-US"/>
          </a:p>
        </p:txBody>
      </p:sp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052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90D2C3-53CF-40F9-BA2A-F5555EC558BC}" type="slidenum">
              <a:rPr lang="en-US"/>
              <a:pPr/>
              <a:t>32</a:t>
            </a:fld>
            <a:endParaRPr lang="en-US"/>
          </a:p>
        </p:txBody>
      </p:sp>
      <p:sp>
        <p:nvSpPr>
          <p:cNvPr id="87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761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FA116C-B5F1-4849-9649-30A91515B33E}" type="slidenum">
              <a:rPr lang="en-US"/>
              <a:pPr/>
              <a:t>33</a:t>
            </a:fld>
            <a:endParaRPr lang="en-US"/>
          </a:p>
        </p:txBody>
      </p:sp>
      <p:sp>
        <p:nvSpPr>
          <p:cNvPr id="88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9725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7C3415-9A1B-43FC-A53D-A19DDB6A3E32}" type="slidenum">
              <a:rPr lang="en-US"/>
              <a:pPr/>
              <a:t>34</a:t>
            </a:fld>
            <a:endParaRPr lang="en-US"/>
          </a:p>
        </p:txBody>
      </p:sp>
      <p:sp>
        <p:nvSpPr>
          <p:cNvPr id="146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1102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8939E3-51D7-4415-9C29-934C22D51108}" type="slidenum">
              <a:rPr lang="en-US"/>
              <a:pPr/>
              <a:t>35</a:t>
            </a:fld>
            <a:endParaRPr lang="en-US"/>
          </a:p>
        </p:txBody>
      </p:sp>
      <p:sp>
        <p:nvSpPr>
          <p:cNvPr id="146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984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9E7FDD-5286-4AC4-8065-F7595301D724}" type="slidenum">
              <a:rPr lang="en-US"/>
              <a:pPr/>
              <a:t>36</a:t>
            </a:fld>
            <a:endParaRPr lang="en-US"/>
          </a:p>
        </p:txBody>
      </p:sp>
      <p:sp>
        <p:nvSpPr>
          <p:cNvPr id="146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00652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D90666-8FE0-440C-B84A-D49931FCB835}" type="slidenum">
              <a:rPr lang="en-US"/>
              <a:pPr/>
              <a:t>37</a:t>
            </a:fld>
            <a:endParaRPr lang="en-US"/>
          </a:p>
        </p:txBody>
      </p:sp>
      <p:sp>
        <p:nvSpPr>
          <p:cNvPr id="146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9635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9C4F7C-0925-415D-B7E1-ECF90AE1725C}" type="slidenum">
              <a:rPr lang="en-US"/>
              <a:pPr/>
              <a:t>38</a:t>
            </a:fld>
            <a:endParaRPr lang="en-US"/>
          </a:p>
        </p:txBody>
      </p:sp>
      <p:sp>
        <p:nvSpPr>
          <p:cNvPr id="146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0855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96361D-B29D-4CCE-9C0C-40B0109312D1}" type="slidenum">
              <a:rPr lang="en-US"/>
              <a:pPr/>
              <a:t>39</a:t>
            </a:fld>
            <a:endParaRPr lang="en-US"/>
          </a:p>
        </p:txBody>
      </p:sp>
      <p:sp>
        <p:nvSpPr>
          <p:cNvPr id="147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89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4D75FD-3ECA-4F89-8C98-123AA0AC282B}" type="slidenum">
              <a:rPr lang="en-US"/>
              <a:pPr/>
              <a:t>4</a:t>
            </a:fld>
            <a:endParaRPr lang="en-US"/>
          </a:p>
        </p:txBody>
      </p:sp>
      <p:sp>
        <p:nvSpPr>
          <p:cNvPr id="145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7770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FE55E4-253A-4633-B456-72F6E82ECC11}" type="slidenum">
              <a:rPr lang="en-US"/>
              <a:pPr/>
              <a:t>40</a:t>
            </a:fld>
            <a:endParaRPr lang="en-US"/>
          </a:p>
        </p:txBody>
      </p:sp>
      <p:sp>
        <p:nvSpPr>
          <p:cNvPr id="147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02189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BFB554-775E-4FF7-9CBA-61D31CC8BE15}" type="slidenum">
              <a:rPr lang="en-US"/>
              <a:pPr/>
              <a:t>41</a:t>
            </a:fld>
            <a:endParaRPr lang="en-US"/>
          </a:p>
        </p:txBody>
      </p:sp>
      <p:sp>
        <p:nvSpPr>
          <p:cNvPr id="88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0971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6EC04E-9F5E-4C7E-8741-6F73A8A121CC}" type="slidenum">
              <a:rPr lang="en-US"/>
              <a:pPr/>
              <a:t>42</a:t>
            </a:fld>
            <a:endParaRPr lang="en-US"/>
          </a:p>
        </p:txBody>
      </p:sp>
      <p:sp>
        <p:nvSpPr>
          <p:cNvPr id="147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147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19588"/>
          </a:xfrm>
        </p:spPr>
        <p:txBody>
          <a:bodyPr lIns="95376" tIns="47688" rIns="95376" bIns="47688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88613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BE73B2-1E30-49A1-8330-0B0D587ED747}" type="slidenum">
              <a:rPr lang="en-US"/>
              <a:pPr/>
              <a:t>43</a:t>
            </a:fld>
            <a:endParaRPr lang="en-US"/>
          </a:p>
        </p:txBody>
      </p:sp>
      <p:sp>
        <p:nvSpPr>
          <p:cNvPr id="156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4258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1B8ACF-E457-474F-9057-A820EFBF1C75}" type="slidenum">
              <a:rPr lang="en-US"/>
              <a:pPr/>
              <a:t>44</a:t>
            </a:fld>
            <a:endParaRPr lang="en-US"/>
          </a:p>
        </p:txBody>
      </p:sp>
      <p:sp>
        <p:nvSpPr>
          <p:cNvPr id="154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154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19588"/>
          </a:xfrm>
          <a:ln/>
        </p:spPr>
        <p:txBody>
          <a:bodyPr lIns="96456" tIns="49046" rIns="96456" bIns="4904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8389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8F5415-AA85-4237-99A8-7CF45D3A7377}" type="slidenum">
              <a:rPr lang="en-US"/>
              <a:pPr/>
              <a:t>45</a:t>
            </a:fld>
            <a:endParaRPr lang="en-US"/>
          </a:p>
        </p:txBody>
      </p:sp>
      <p:sp>
        <p:nvSpPr>
          <p:cNvPr id="155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8243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4E63CF-51BE-4B84-975D-B9AD6BB18F7E}" type="slidenum">
              <a:rPr lang="en-US"/>
              <a:pPr/>
              <a:t>46</a:t>
            </a:fld>
            <a:endParaRPr lang="en-US"/>
          </a:p>
        </p:txBody>
      </p:sp>
      <p:sp>
        <p:nvSpPr>
          <p:cNvPr id="155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90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1B2AB7-6AF5-4CCD-83C9-F0F83B98D5B2}" type="slidenum">
              <a:rPr lang="en-US"/>
              <a:pPr/>
              <a:t>47</a:t>
            </a:fld>
            <a:endParaRPr lang="en-US"/>
          </a:p>
        </p:txBody>
      </p:sp>
      <p:sp>
        <p:nvSpPr>
          <p:cNvPr id="155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155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195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7050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53319F-3061-4A4B-8650-5A13EDA64D8F}" type="slidenum">
              <a:rPr lang="en-US"/>
              <a:pPr/>
              <a:t>48</a:t>
            </a:fld>
            <a:endParaRPr lang="en-US"/>
          </a:p>
        </p:txBody>
      </p:sp>
      <p:sp>
        <p:nvSpPr>
          <p:cNvPr id="149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15998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318FF5-B728-491A-9D18-7610E6346EAA}" type="slidenum">
              <a:rPr lang="en-US"/>
              <a:pPr/>
              <a:t>49</a:t>
            </a:fld>
            <a:endParaRPr lang="en-US"/>
          </a:p>
        </p:txBody>
      </p:sp>
      <p:sp>
        <p:nvSpPr>
          <p:cNvPr id="154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154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19588"/>
          </a:xfrm>
          <a:ln/>
        </p:spPr>
        <p:txBody>
          <a:bodyPr lIns="96456" tIns="49046" rIns="96456" bIns="4904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37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A92E82-A8FD-4ECA-BD11-0419FF2214B2}" type="slidenum">
              <a:rPr lang="en-US"/>
              <a:pPr/>
              <a:t>5</a:t>
            </a:fld>
            <a:endParaRPr lang="en-US"/>
          </a:p>
        </p:txBody>
      </p:sp>
      <p:sp>
        <p:nvSpPr>
          <p:cNvPr id="134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708025"/>
            <a:ext cx="4814888" cy="3611563"/>
          </a:xfrm>
          <a:ln/>
        </p:spPr>
      </p:sp>
      <p:sp>
        <p:nvSpPr>
          <p:cNvPr id="134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975" y="4564063"/>
            <a:ext cx="5429250" cy="4333875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3268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982DE4-FF92-474C-AEBD-4BD3FA83FEBA}" type="slidenum">
              <a:rPr lang="en-US"/>
              <a:pPr/>
              <a:t>50</a:t>
            </a:fld>
            <a:endParaRPr lang="en-US"/>
          </a:p>
        </p:txBody>
      </p:sp>
      <p:sp>
        <p:nvSpPr>
          <p:cNvPr id="154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154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19588"/>
          </a:xfrm>
          <a:ln/>
        </p:spPr>
        <p:txBody>
          <a:bodyPr lIns="96456" tIns="49046" rIns="96456" bIns="4904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221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3E80F4-2EF5-406B-B93E-067A49B39986}" type="slidenum">
              <a:rPr lang="en-US"/>
              <a:pPr/>
              <a:t>51</a:t>
            </a:fld>
            <a:endParaRPr lang="en-US"/>
          </a:p>
        </p:txBody>
      </p:sp>
      <p:sp>
        <p:nvSpPr>
          <p:cNvPr id="154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2313"/>
            <a:ext cx="4795837" cy="3597275"/>
          </a:xfrm>
          <a:ln/>
        </p:spPr>
      </p:sp>
      <p:sp>
        <p:nvSpPr>
          <p:cNvPr id="154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19588"/>
          </a:xfrm>
        </p:spPr>
        <p:txBody>
          <a:bodyPr lIns="94178" tIns="47089" rIns="94178" bIns="47089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4463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A9F0FF-F9EF-4149-9DE1-6BAF0E71E7CF}" type="slidenum">
              <a:rPr lang="en-US"/>
              <a:pPr/>
              <a:t>52</a:t>
            </a:fld>
            <a:endParaRPr lang="en-US"/>
          </a:p>
        </p:txBody>
      </p:sp>
      <p:sp>
        <p:nvSpPr>
          <p:cNvPr id="149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2220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1038D7-BDF3-4A12-BC84-831FFCC3E75F}" type="slidenum">
              <a:rPr lang="en-US"/>
              <a:pPr/>
              <a:t>53</a:t>
            </a:fld>
            <a:endParaRPr lang="en-US"/>
          </a:p>
        </p:txBody>
      </p:sp>
      <p:sp>
        <p:nvSpPr>
          <p:cNvPr id="149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149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</p:spPr>
        <p:txBody>
          <a:bodyPr lIns="94319" tIns="47160" rIns="94319" bIns="4716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54538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7F8E78-1C76-42BF-A655-9E8330D5A1A4}" type="slidenum">
              <a:rPr lang="en-US"/>
              <a:pPr/>
              <a:t>54</a:t>
            </a:fld>
            <a:endParaRPr lang="en-US"/>
          </a:p>
        </p:txBody>
      </p:sp>
      <p:sp>
        <p:nvSpPr>
          <p:cNvPr id="149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42836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85EBB6-8123-43D9-9D03-113C839521EE}" type="slidenum">
              <a:rPr lang="en-US"/>
              <a:pPr/>
              <a:t>55</a:t>
            </a:fld>
            <a:endParaRPr lang="en-US"/>
          </a:p>
        </p:txBody>
      </p:sp>
      <p:sp>
        <p:nvSpPr>
          <p:cNvPr id="150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8686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858135-C5C4-4D7F-87ED-4FACDF91AD76}" type="slidenum">
              <a:rPr lang="en-US"/>
              <a:pPr/>
              <a:t>56</a:t>
            </a:fld>
            <a:endParaRPr lang="en-US"/>
          </a:p>
        </p:txBody>
      </p:sp>
      <p:sp>
        <p:nvSpPr>
          <p:cNvPr id="150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08984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9C906B-8D2E-4CBF-A7DB-D44227A02535}" type="slidenum">
              <a:rPr lang="en-US"/>
              <a:pPr/>
              <a:t>57</a:t>
            </a:fld>
            <a:endParaRPr lang="en-US"/>
          </a:p>
        </p:txBody>
      </p:sp>
      <p:sp>
        <p:nvSpPr>
          <p:cNvPr id="150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261253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E8C050-8169-4B88-8AF8-9318DB5413D0}" type="slidenum">
              <a:rPr lang="en-US"/>
              <a:pPr/>
              <a:t>58</a:t>
            </a:fld>
            <a:endParaRPr lang="en-US"/>
          </a:p>
        </p:txBody>
      </p:sp>
      <p:sp>
        <p:nvSpPr>
          <p:cNvPr id="150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984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68A196-7262-4C80-AAFA-4715E6B38262}" type="slidenum">
              <a:rPr lang="en-US"/>
              <a:pPr/>
              <a:t>59</a:t>
            </a:fld>
            <a:endParaRPr lang="en-US"/>
          </a:p>
        </p:txBody>
      </p:sp>
      <p:sp>
        <p:nvSpPr>
          <p:cNvPr id="151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95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E911B7-496D-4479-97C4-80B1239504C6}" type="slidenum">
              <a:rPr lang="en-US"/>
              <a:pPr/>
              <a:t>6</a:t>
            </a:fld>
            <a:endParaRPr lang="en-US"/>
          </a:p>
        </p:txBody>
      </p:sp>
      <p:sp>
        <p:nvSpPr>
          <p:cNvPr id="134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6481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2D0FFC-A926-435F-B223-E3556C69734F}" type="slidenum">
              <a:rPr lang="en-US"/>
              <a:pPr/>
              <a:t>60</a:t>
            </a:fld>
            <a:endParaRPr lang="en-US"/>
          </a:p>
        </p:txBody>
      </p:sp>
      <p:sp>
        <p:nvSpPr>
          <p:cNvPr id="151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6166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C03932-ACF6-4F71-B28B-07855D567F5E}" type="slidenum">
              <a:rPr lang="en-US"/>
              <a:pPr/>
              <a:t>61</a:t>
            </a:fld>
            <a:endParaRPr lang="en-US"/>
          </a:p>
        </p:txBody>
      </p:sp>
      <p:sp>
        <p:nvSpPr>
          <p:cNvPr id="152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2313"/>
            <a:ext cx="4799012" cy="3598862"/>
          </a:xfrm>
          <a:ln/>
        </p:spPr>
      </p:sp>
      <p:sp>
        <p:nvSpPr>
          <p:cNvPr id="152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19588"/>
          </a:xfrm>
        </p:spPr>
        <p:txBody>
          <a:bodyPr lIns="95376" tIns="47688" rIns="95376" bIns="47688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39077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127F07-316A-4AC0-9D0A-5007B6399EF6}" type="slidenum">
              <a:rPr lang="en-US"/>
              <a:pPr/>
              <a:t>62</a:t>
            </a:fld>
            <a:endParaRPr lang="en-US"/>
          </a:p>
        </p:txBody>
      </p:sp>
      <p:sp>
        <p:nvSpPr>
          <p:cNvPr id="152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80759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9DA12E-82BC-40DA-B0C1-8A380AF176A0}" type="slidenum">
              <a:rPr lang="en-US"/>
              <a:pPr/>
              <a:t>63</a:t>
            </a:fld>
            <a:endParaRPr lang="en-US"/>
          </a:p>
        </p:txBody>
      </p:sp>
      <p:sp>
        <p:nvSpPr>
          <p:cNvPr id="152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68797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C7691A-E469-443C-B6E9-C10E5D68B84F}" type="slidenum">
              <a:rPr lang="en-US"/>
              <a:pPr/>
              <a:t>64</a:t>
            </a:fld>
            <a:endParaRPr lang="en-US"/>
          </a:p>
        </p:txBody>
      </p:sp>
      <p:sp>
        <p:nvSpPr>
          <p:cNvPr id="152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46243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D83D32-E082-45D0-8D76-58D12A5D994C}" type="slidenum">
              <a:rPr lang="en-US"/>
              <a:pPr/>
              <a:t>65</a:t>
            </a:fld>
            <a:endParaRPr lang="en-US"/>
          </a:p>
        </p:txBody>
      </p:sp>
      <p:sp>
        <p:nvSpPr>
          <p:cNvPr id="153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7992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968C05-3286-492D-8549-3C4345445AC5}" type="slidenum">
              <a:rPr lang="en-US"/>
              <a:pPr/>
              <a:t>66</a:t>
            </a:fld>
            <a:endParaRPr lang="en-US"/>
          </a:p>
        </p:txBody>
      </p:sp>
      <p:sp>
        <p:nvSpPr>
          <p:cNvPr id="152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14440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B732D5-0B77-4B06-91EB-73FBA66F976F}" type="slidenum">
              <a:rPr lang="en-US"/>
              <a:pPr/>
              <a:t>67</a:t>
            </a:fld>
            <a:endParaRPr lang="en-US"/>
          </a:p>
        </p:txBody>
      </p:sp>
      <p:sp>
        <p:nvSpPr>
          <p:cNvPr id="153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40172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4FBEE1-DB63-4882-89FD-D8EA53C1B4DD}" type="slidenum">
              <a:rPr lang="en-US"/>
              <a:pPr/>
              <a:t>68</a:t>
            </a:fld>
            <a:endParaRPr lang="en-US"/>
          </a:p>
        </p:txBody>
      </p:sp>
      <p:sp>
        <p:nvSpPr>
          <p:cNvPr id="126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621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8AD40-17FD-4B63-B1F1-12D759FB8411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930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BCDE2F-E70D-4DC3-90BA-38451BD0CF39}" type="slidenum">
              <a:rPr lang="en-US"/>
              <a:pPr/>
              <a:t>8</a:t>
            </a:fld>
            <a:endParaRPr lang="en-US"/>
          </a:p>
        </p:txBody>
      </p:sp>
      <p:sp>
        <p:nvSpPr>
          <p:cNvPr id="134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134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619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39C439-2F98-4EDB-9B1C-5E8ED7D4E32E}" type="slidenum">
              <a:rPr lang="en-US"/>
              <a:pPr/>
              <a:t>9</a:t>
            </a:fld>
            <a:endParaRPr lang="en-US"/>
          </a:p>
        </p:txBody>
      </p:sp>
      <p:sp>
        <p:nvSpPr>
          <p:cNvPr id="135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708025"/>
            <a:ext cx="4814888" cy="3611563"/>
          </a:xfrm>
          <a:ln/>
        </p:spPr>
      </p:sp>
      <p:sp>
        <p:nvSpPr>
          <p:cNvPr id="135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975" y="4564063"/>
            <a:ext cx="5429250" cy="4333875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425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793336"/>
            <a:ext cx="8153400" cy="2635663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000" b="1">
                <a:ln>
                  <a:noFill/>
                </a:ln>
                <a:solidFill>
                  <a:schemeClr val="accent6"/>
                </a:solidFill>
                <a:effectLst/>
                <a:latin typeface="Optima" panose="02000503060000020004" pitchFamily="2" charset="0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905000" y="3581400"/>
            <a:ext cx="6781800" cy="2743200"/>
          </a:xfrm>
        </p:spPr>
        <p:txBody>
          <a:bodyPr lIns="0" rIns="18288">
            <a:normAutofit/>
          </a:bodyPr>
          <a:lstStyle>
            <a:lvl1pPr marL="0" marR="45719" indent="0" algn="l">
              <a:buNone/>
              <a:defRPr sz="2000" b="1">
                <a:solidFill>
                  <a:schemeClr val="bg2">
                    <a:lumMod val="25000"/>
                  </a:schemeClr>
                </a:solidFill>
                <a:latin typeface="Optima" panose="02000503060000020004" pitchFamily="2" charset="0"/>
              </a:defRPr>
            </a:lvl1pPr>
            <a:lvl2pPr marL="457189" indent="0" algn="ctr">
              <a:buNone/>
            </a:lvl2pPr>
            <a:lvl3pPr marL="914378" indent="0" algn="ctr">
              <a:buNone/>
            </a:lvl3pPr>
            <a:lvl4pPr marL="1371566" indent="0" algn="ctr">
              <a:buNone/>
            </a:lvl4pPr>
            <a:lvl5pPr marL="1828754" indent="0" algn="ctr">
              <a:buNone/>
            </a:lvl5pPr>
            <a:lvl6pPr marL="2285943" indent="0" algn="ctr">
              <a:buNone/>
            </a:lvl6pPr>
            <a:lvl7pPr marL="2743132" indent="0" algn="ctr">
              <a:buNone/>
            </a:lvl7pPr>
            <a:lvl8pPr marL="3200320" indent="0" algn="ctr">
              <a:buNone/>
            </a:lvl8pPr>
            <a:lvl9pPr marL="3657509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533400" y="3581400"/>
            <a:ext cx="1088408" cy="1828800"/>
            <a:chOff x="435592" y="3200400"/>
            <a:chExt cx="1371600" cy="2209800"/>
          </a:xfrm>
          <a:effectLst>
            <a:reflection blurRad="6350" stA="50000" endA="300" endPos="38500" dist="50800" dir="5400000" sy="-100000" algn="bl" rotWithShape="0"/>
          </a:effectLst>
        </p:grpSpPr>
        <p:sp>
          <p:nvSpPr>
            <p:cNvPr id="21" name="Rounded Rectangle 20"/>
            <p:cNvSpPr/>
            <p:nvPr userDrawn="1"/>
          </p:nvSpPr>
          <p:spPr>
            <a:xfrm>
              <a:off x="435592" y="3200400"/>
              <a:ext cx="1371600" cy="2209800"/>
            </a:xfrm>
            <a:prstGeom prst="roundRect">
              <a:avLst/>
            </a:prstGeom>
            <a:solidFill>
              <a:schemeClr val="bg1"/>
            </a:solidFill>
            <a:ln w="34925">
              <a:noFill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800"/>
            </a:p>
          </p:txBody>
        </p:sp>
        <p:pic>
          <p:nvPicPr>
            <p:cNvPr id="10" name="Picture 17" descr="UofT-Logo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6024" y="3352800"/>
              <a:ext cx="1100376" cy="1918164"/>
            </a:xfrm>
            <a:prstGeom prst="rect">
              <a:avLst/>
            </a:prstGeom>
            <a:noFill/>
            <a:ln w="34925">
              <a:noFill/>
            </a:ln>
            <a:effectLst/>
          </p:spPr>
        </p:pic>
      </p:grpSp>
      <p:sp>
        <p:nvSpPr>
          <p:cNvPr id="2" name="Title 8">
            <a:extLst>
              <a:ext uri="{FF2B5EF4-FFF2-40B4-BE49-F238E27FC236}">
                <a16:creationId xmlns:a16="http://schemas.microsoft.com/office/drawing/2014/main" id="{B9812787-C815-1FEE-D067-3B9ACAE91D11}"/>
              </a:ext>
            </a:extLst>
          </p:cNvPr>
          <p:cNvSpPr txBox="1">
            <a:spLocks/>
          </p:cNvSpPr>
          <p:nvPr userDrawn="1"/>
        </p:nvSpPr>
        <p:spPr>
          <a:xfrm>
            <a:off x="503767" y="228600"/>
            <a:ext cx="8153400" cy="438613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1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tx2"/>
                </a:solidFill>
                <a:latin typeface="Optima" panose="02000503060000020004" pitchFamily="2" charset="0"/>
                <a:ea typeface="+mj-ea"/>
                <a:cs typeface="+mj-cs"/>
              </a:rPr>
              <a:t>CSC 458/2209 – Computer Networking Systems</a:t>
            </a:r>
            <a:endParaRPr lang="en-US" sz="2400" dirty="0">
              <a:latin typeface="Optima" panose="02000503060000020004" pitchFamily="2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7"/>
            <a:ext cx="8229600" cy="944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447802"/>
            <a:ext cx="4038600" cy="2324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2"/>
            <a:ext cx="4038600" cy="2324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0722A-30FE-4606-B981-44514D85D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buClr>
                <a:schemeClr val="tx2"/>
              </a:buClr>
              <a:defRPr sz="2600">
                <a:solidFill>
                  <a:schemeClr val="tx2"/>
                </a:solidFill>
              </a:defRPr>
            </a:lvl2pPr>
            <a:lvl3pPr>
              <a:buClr>
                <a:schemeClr val="accent3"/>
              </a:buClr>
              <a:defRPr sz="2400"/>
            </a:lvl3pPr>
            <a:lvl4pPr>
              <a:buClr>
                <a:schemeClr val="tx2"/>
              </a:buClr>
              <a:defRPr sz="2400">
                <a:solidFill>
                  <a:schemeClr val="tx2"/>
                </a:solidFill>
              </a:defRPr>
            </a:lvl4pPr>
            <a:lvl5pPr>
              <a:defRPr sz="22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ate Placeholder 20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buClr>
                <a:schemeClr val="tx2"/>
              </a:buClr>
              <a:defRPr sz="2600">
                <a:solidFill>
                  <a:schemeClr val="tx2"/>
                </a:solidFill>
              </a:defRPr>
            </a:lvl2pPr>
            <a:lvl3pPr>
              <a:buClr>
                <a:schemeClr val="accent3"/>
              </a:buClr>
              <a:defRPr sz="2400"/>
            </a:lvl3pPr>
            <a:lvl4pPr>
              <a:buClr>
                <a:schemeClr val="tx2"/>
              </a:buClr>
              <a:defRPr sz="2400">
                <a:solidFill>
                  <a:schemeClr val="tx2"/>
                </a:solidFill>
              </a:defRPr>
            </a:lvl4pPr>
            <a:lvl5pPr>
              <a:defRPr sz="22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21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332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3643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3643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21" name="Title 1"/>
          <p:cNvSpPr>
            <a:spLocks noGrp="1"/>
          </p:cNvSpPr>
          <p:nvPr userDrawn="1">
            <p:ph type="title"/>
          </p:nvPr>
        </p:nvSpPr>
        <p:spPr>
          <a:xfrm>
            <a:off x="457200" y="304800"/>
            <a:ext cx="8229600" cy="609600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ate Placeholder 2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5" name="Footer Placeholder 24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9" y="9928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676400"/>
            <a:ext cx="4040188" cy="46839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676400"/>
            <a:ext cx="4041775" cy="46839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23" name="Title 1"/>
          <p:cNvSpPr>
            <a:spLocks noGrp="1"/>
          </p:cNvSpPr>
          <p:nvPr userDrawn="1">
            <p:ph type="title"/>
          </p:nvPr>
        </p:nvSpPr>
        <p:spPr>
          <a:xfrm>
            <a:off x="457200" y="304800"/>
            <a:ext cx="8229600" cy="609600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cxnSp>
        <p:nvCxnSpPr>
          <p:cNvPr id="24" name="Straight Connector 23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Date Placeholder 2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6" name="Slide Number Placeholder 25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Footer Placeholder 26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9" name="Date Placeholder 18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  <p:cxnSp>
        <p:nvCxnSpPr>
          <p:cNvPr id="23" name="Straight Connector 22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1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3"/>
            <a:ext cx="2743200" cy="1162051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0" name="Date Placeholder 19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8" name="Date Placeholder 17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5334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4419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Optima" panose="02000503060000020004" pitchFamily="2" charset="0"/>
              </a:defRPr>
            </a:lvl1pPr>
          </a:lstStyle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953000" y="6356352"/>
            <a:ext cx="2895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Optima" panose="02000503060000020004" pitchFamily="2" charset="0"/>
              </a:defRPr>
            </a:lvl1pPr>
          </a:lstStyle>
          <a:p>
            <a:r>
              <a:rPr lang="en-US"/>
              <a:t>University of Toronto – Winter 2025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Optima" panose="02000503060000020004" pitchFamily="2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4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ln>
            <a:noFill/>
          </a:ln>
          <a:solidFill>
            <a:schemeClr val="tx2"/>
          </a:solidFill>
          <a:effectLst/>
          <a:latin typeface="Optima" panose="02000503060000020004" pitchFamily="2" charset="0"/>
          <a:ea typeface="+mj-ea"/>
          <a:cs typeface="+mj-cs"/>
        </a:defRPr>
      </a:lvl1pPr>
    </p:titleStyle>
    <p:bodyStyle>
      <a:lvl1pPr marL="274313" indent="-274313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800" kern="1200">
          <a:solidFill>
            <a:schemeClr val="tx1"/>
          </a:solidFill>
          <a:latin typeface="Optima" panose="02000503060000020004" pitchFamily="2" charset="0"/>
          <a:ea typeface="+mn-ea"/>
          <a:cs typeface="+mn-cs"/>
        </a:defRPr>
      </a:lvl1pPr>
      <a:lvl2pPr marL="640064" indent="-246882" algn="l" rtl="0" eaLnBrk="1" latinLnBrk="0" hangingPunct="1">
        <a:spcBef>
          <a:spcPct val="20000"/>
        </a:spcBef>
        <a:buClr>
          <a:schemeClr val="tx2"/>
        </a:buClr>
        <a:buSzPct val="85000"/>
        <a:buFont typeface="Wingdings 2"/>
        <a:buChar char=""/>
        <a:defRPr kumimoji="0" sz="2600" kern="1200">
          <a:solidFill>
            <a:schemeClr val="tx2"/>
          </a:solidFill>
          <a:latin typeface="Optima" panose="02000503060000020004" pitchFamily="2" charset="0"/>
          <a:ea typeface="+mn-ea"/>
          <a:cs typeface="+mn-cs"/>
        </a:defRPr>
      </a:lvl2pPr>
      <a:lvl3pPr marL="914378" indent="-246882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/>
        <a:buChar char=""/>
        <a:defRPr kumimoji="0" sz="2400" kern="1200">
          <a:solidFill>
            <a:schemeClr val="tx1"/>
          </a:solidFill>
          <a:latin typeface="Optima" panose="02000503060000020004" pitchFamily="2" charset="0"/>
          <a:ea typeface="+mn-ea"/>
          <a:cs typeface="+mn-cs"/>
        </a:defRPr>
      </a:lvl3pPr>
      <a:lvl4pPr marL="1188690" indent="-210307" algn="l" rtl="0" eaLnBrk="1" latinLnBrk="0" hangingPunct="1">
        <a:spcBef>
          <a:spcPct val="20000"/>
        </a:spcBef>
        <a:buClr>
          <a:schemeClr val="tx2"/>
        </a:buClr>
        <a:buSzPct val="65000"/>
        <a:buFont typeface="Wingdings 2"/>
        <a:buChar char=""/>
        <a:defRPr kumimoji="0" sz="2200" kern="1200">
          <a:solidFill>
            <a:schemeClr val="tx2"/>
          </a:solidFill>
          <a:latin typeface="Optima" panose="02000503060000020004" pitchFamily="2" charset="0"/>
          <a:ea typeface="+mn-ea"/>
          <a:cs typeface="+mn-cs"/>
        </a:defRPr>
      </a:lvl4pPr>
      <a:lvl5pPr marL="1463003" indent="-210307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Optima" panose="02000503060000020004" pitchFamily="2" charset="0"/>
          <a:ea typeface="+mn-ea"/>
          <a:cs typeface="+mn-cs"/>
        </a:defRPr>
      </a:lvl5pPr>
      <a:lvl6pPr marL="1737317" indent="-210307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192" indent="-182876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05" indent="-182876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19" indent="-182876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ganjali@cs.toronto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s.toronto.edu/~yganjali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wmf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wmf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793336"/>
            <a:ext cx="8153400" cy="2635663"/>
          </a:xfrm>
        </p:spPr>
        <p:txBody>
          <a:bodyPr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r>
              <a:rPr lang="en-US" dirty="0"/>
              <a:t>Handout # 11: </a:t>
            </a:r>
            <a:br>
              <a:rPr lang="en-US" dirty="0"/>
            </a:br>
            <a:r>
              <a:rPr lang="en-US" dirty="0"/>
              <a:t>Internet Topology and Routing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905000" y="3581400"/>
            <a:ext cx="6781800" cy="2743200"/>
          </a:xfrm>
        </p:spPr>
        <p:txBody>
          <a:bodyPr>
            <a:normAutofit/>
          </a:bodyPr>
          <a:lstStyle/>
          <a:p>
            <a:r>
              <a:rPr lang="en-US" dirty="0"/>
              <a:t>Professor Yashar Ganjali</a:t>
            </a:r>
          </a:p>
          <a:p>
            <a:r>
              <a:rPr lang="en-US" dirty="0"/>
              <a:t>Department of Computer Science</a:t>
            </a:r>
          </a:p>
          <a:p>
            <a:r>
              <a:rPr lang="en-US" dirty="0"/>
              <a:t>University of Toronto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ganjali7@cs.toronto.edu</a:t>
            </a:r>
            <a:endParaRPr lang="en-US" dirty="0"/>
          </a:p>
          <a:p>
            <a:r>
              <a:rPr lang="en-US" dirty="0">
                <a:hlinkClick r:id="rId4"/>
              </a:rPr>
              <a:t>http://www.cs.toronto.edu/~yganjali</a:t>
            </a: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 Relationships</a:t>
            </a:r>
          </a:p>
        </p:txBody>
      </p:sp>
      <p:sp>
        <p:nvSpPr>
          <p:cNvPr id="135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Neighboring AS’s have business contracts</a:t>
            </a:r>
          </a:p>
          <a:p>
            <a:pPr lvl="1"/>
            <a:r>
              <a:rPr lang="en-US"/>
              <a:t>How much traffic to carry</a:t>
            </a:r>
          </a:p>
          <a:p>
            <a:pPr lvl="1"/>
            <a:r>
              <a:rPr lang="en-US"/>
              <a:t>Which destinations to reach</a:t>
            </a:r>
          </a:p>
          <a:p>
            <a:pPr lvl="1"/>
            <a:r>
              <a:rPr lang="en-US"/>
              <a:t>How much money to pay</a:t>
            </a:r>
          </a:p>
          <a:p>
            <a:r>
              <a:rPr lang="en-US"/>
              <a:t>Common business relationships</a:t>
            </a:r>
          </a:p>
          <a:p>
            <a:pPr lvl="1"/>
            <a:r>
              <a:rPr lang="en-US"/>
              <a:t>Customer-provider</a:t>
            </a:r>
          </a:p>
          <a:p>
            <a:pPr lvl="2"/>
            <a:r>
              <a:rPr lang="en-US"/>
              <a:t>E.g., Princeton is a customer of AT&amp;T</a:t>
            </a:r>
          </a:p>
          <a:p>
            <a:pPr lvl="2"/>
            <a:r>
              <a:rPr lang="en-US"/>
              <a:t>E.g., MIT is a customer of Level 3</a:t>
            </a:r>
          </a:p>
          <a:p>
            <a:pPr lvl="1"/>
            <a:r>
              <a:rPr lang="en-US"/>
              <a:t>Peer-peer</a:t>
            </a:r>
          </a:p>
          <a:p>
            <a:pPr lvl="2"/>
            <a:r>
              <a:rPr lang="en-US"/>
              <a:t>E.g., Princeton is a peer of Patriot Media</a:t>
            </a:r>
          </a:p>
          <a:p>
            <a:pPr lvl="2"/>
            <a:r>
              <a:rPr lang="en-US"/>
              <a:t>E.g., AT&amp;T is a peer of Sprint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93488B-2A34-4BBF-B315-E3EDC18999C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Customer-Provider Relationship</a:t>
            </a:r>
          </a:p>
        </p:txBody>
      </p:sp>
      <p:sp>
        <p:nvSpPr>
          <p:cNvPr id="135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Customer needs to be reachable from everyone</a:t>
            </a:r>
          </a:p>
          <a:p>
            <a:pPr lvl="1"/>
            <a:r>
              <a:rPr lang="en-US" dirty="0"/>
              <a:t>Provider tells all neighbors how to reach the customer</a:t>
            </a:r>
          </a:p>
          <a:p>
            <a:r>
              <a:rPr lang="en-US" dirty="0"/>
              <a:t>Customer does not want to provide transit service</a:t>
            </a:r>
          </a:p>
          <a:p>
            <a:pPr lvl="1"/>
            <a:r>
              <a:rPr lang="en-US" dirty="0"/>
              <a:t>Customer does not let its providers route through it</a:t>
            </a:r>
          </a:p>
        </p:txBody>
      </p:sp>
      <p:sp>
        <p:nvSpPr>
          <p:cNvPr id="4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44A00F-12FA-4228-BAA4-F5465922D5E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356804" name="Oval 4"/>
          <p:cNvSpPr>
            <a:spLocks noChangeArrowheads="1"/>
          </p:cNvSpPr>
          <p:nvPr/>
        </p:nvSpPr>
        <p:spPr bwMode="auto">
          <a:xfrm>
            <a:off x="6324600" y="4038600"/>
            <a:ext cx="576000" cy="576000"/>
          </a:xfrm>
          <a:prstGeom prst="ellipse">
            <a:avLst/>
          </a:prstGeom>
          <a:noFill/>
          <a:ln w="25400">
            <a:solidFill>
              <a:srgbClr val="00B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dirty="0">
                <a:solidFill>
                  <a:schemeClr val="tx2"/>
                </a:solidFill>
                <a:latin typeface="Optima" panose="02000503060000020004" pitchFamily="2" charset="0"/>
              </a:rPr>
              <a:t>d</a:t>
            </a:r>
            <a:endParaRPr lang="en-US" sz="2400" dirty="0">
              <a:solidFill>
                <a:schemeClr val="tx2"/>
              </a:solidFill>
              <a:latin typeface="Optima" panose="02000503060000020004" pitchFamily="2" charset="0"/>
            </a:endParaRPr>
          </a:p>
        </p:txBody>
      </p:sp>
      <p:sp>
        <p:nvSpPr>
          <p:cNvPr id="1356806" name="Line 6"/>
          <p:cNvSpPr>
            <a:spLocks noChangeShapeType="1"/>
          </p:cNvSpPr>
          <p:nvPr/>
        </p:nvSpPr>
        <p:spPr bwMode="auto">
          <a:xfrm flipH="1">
            <a:off x="6629400" y="4648200"/>
            <a:ext cx="0" cy="685800"/>
          </a:xfrm>
          <a:prstGeom prst="line">
            <a:avLst/>
          </a:prstGeom>
          <a:noFill/>
          <a:ln w="25400">
            <a:solidFill>
              <a:srgbClr val="00B050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56808" name="Oval 8"/>
          <p:cNvSpPr>
            <a:spLocks noChangeAspect="1" noChangeArrowheads="1"/>
          </p:cNvSpPr>
          <p:nvPr/>
        </p:nvSpPr>
        <p:spPr bwMode="auto">
          <a:xfrm>
            <a:off x="1828800" y="6019800"/>
            <a:ext cx="576000" cy="576000"/>
          </a:xfrm>
          <a:prstGeom prst="ellipse">
            <a:avLst/>
          </a:prstGeom>
          <a:noFill/>
          <a:ln w="412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dirty="0">
                <a:solidFill>
                  <a:schemeClr val="tx2"/>
                </a:solidFill>
                <a:latin typeface="Optima" panose="02000503060000020004" pitchFamily="2" charset="0"/>
              </a:rPr>
              <a:t>d</a:t>
            </a:r>
            <a:endParaRPr lang="en-US" dirty="0">
              <a:solidFill>
                <a:schemeClr val="tx2"/>
              </a:solidFill>
              <a:latin typeface="Optima" panose="02000503060000020004" pitchFamily="2" charset="0"/>
            </a:endParaRPr>
          </a:p>
        </p:txBody>
      </p:sp>
      <p:sp>
        <p:nvSpPr>
          <p:cNvPr id="1356810" name="Line 10"/>
          <p:cNvSpPr>
            <a:spLocks noChangeShapeType="1"/>
          </p:cNvSpPr>
          <p:nvPr/>
        </p:nvSpPr>
        <p:spPr bwMode="auto">
          <a:xfrm flipH="1">
            <a:off x="2119673" y="5308914"/>
            <a:ext cx="0" cy="685800"/>
          </a:xfrm>
          <a:prstGeom prst="line">
            <a:avLst/>
          </a:prstGeom>
          <a:noFill/>
          <a:ln w="25400">
            <a:solidFill>
              <a:srgbClr val="00B050"/>
            </a:solidFill>
            <a:round/>
            <a:headEnd type="arrow" w="lg" len="lg"/>
            <a:tailEnd type="none" w="lg" len="lg"/>
          </a:ln>
          <a:effectLst/>
        </p:spPr>
        <p:txBody>
          <a:bodyPr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56809" name="Oval 9"/>
          <p:cNvSpPr>
            <a:spLocks noChangeArrowheads="1"/>
          </p:cNvSpPr>
          <p:nvPr/>
        </p:nvSpPr>
        <p:spPr bwMode="auto">
          <a:xfrm>
            <a:off x="1828800" y="4724400"/>
            <a:ext cx="576000" cy="576000"/>
          </a:xfrm>
          <a:prstGeom prst="ellipse">
            <a:avLst/>
          </a:prstGeom>
          <a:noFill/>
          <a:ln w="25400">
            <a:solidFill>
              <a:srgbClr val="00B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410200" y="4724400"/>
            <a:ext cx="2438400" cy="1905000"/>
            <a:chOff x="3408" y="2880"/>
            <a:chExt cx="1536" cy="1200"/>
          </a:xfrm>
        </p:grpSpPr>
        <p:sp>
          <p:nvSpPr>
            <p:cNvPr id="1356813" name="Line 13"/>
            <p:cNvSpPr>
              <a:spLocks noChangeShapeType="1"/>
            </p:cNvSpPr>
            <p:nvPr/>
          </p:nvSpPr>
          <p:spPr bwMode="auto">
            <a:xfrm flipH="1">
              <a:off x="3408" y="3456"/>
              <a:ext cx="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356814" name="Line 14"/>
            <p:cNvSpPr>
              <a:spLocks noChangeShapeType="1"/>
            </p:cNvSpPr>
            <p:nvPr/>
          </p:nvSpPr>
          <p:spPr bwMode="auto">
            <a:xfrm flipH="1">
              <a:off x="4368" y="3456"/>
              <a:ext cx="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356815" name="Line 15"/>
            <p:cNvSpPr>
              <a:spLocks noChangeShapeType="1"/>
            </p:cNvSpPr>
            <p:nvPr/>
          </p:nvSpPr>
          <p:spPr bwMode="auto">
            <a:xfrm>
              <a:off x="3744" y="2880"/>
              <a:ext cx="288" cy="4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356816" name="Line 16"/>
            <p:cNvSpPr>
              <a:spLocks noChangeShapeType="1"/>
            </p:cNvSpPr>
            <p:nvPr/>
          </p:nvSpPr>
          <p:spPr bwMode="auto">
            <a:xfrm flipH="1">
              <a:off x="4296" y="2880"/>
              <a:ext cx="312" cy="4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356817" name="Line 17"/>
            <p:cNvSpPr>
              <a:spLocks noChangeShapeType="1"/>
            </p:cNvSpPr>
            <p:nvPr/>
          </p:nvSpPr>
          <p:spPr bwMode="auto">
            <a:xfrm flipH="1">
              <a:off x="3792" y="3600"/>
              <a:ext cx="288" cy="480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/>
              <a:tailEnd type="arrow" w="lg" len="lg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356818" name="Line 18"/>
            <p:cNvSpPr>
              <a:spLocks noChangeShapeType="1"/>
            </p:cNvSpPr>
            <p:nvPr/>
          </p:nvSpPr>
          <p:spPr bwMode="auto">
            <a:xfrm>
              <a:off x="4272" y="3600"/>
              <a:ext cx="288" cy="480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/>
              <a:tailEnd type="arrow" w="lg" len="lg"/>
            </a:ln>
            <a:effectLst/>
          </p:spPr>
          <p:txBody>
            <a:bodyPr/>
            <a:lstStyle/>
            <a:p>
              <a:endParaRPr lang="en-US" dirty="0">
                <a:latin typeface="Optima" panose="02000503060000020004" pitchFamily="2" charset="0"/>
              </a:endParaRPr>
            </a:p>
          </p:txBody>
        </p:sp>
      </p:grpSp>
      <p:sp>
        <p:nvSpPr>
          <p:cNvPr id="1356819" name="Text Box 19"/>
          <p:cNvSpPr txBox="1">
            <a:spLocks noChangeArrowheads="1"/>
          </p:cNvSpPr>
          <p:nvPr/>
        </p:nvSpPr>
        <p:spPr bwMode="auto">
          <a:xfrm>
            <a:off x="7239000" y="4121150"/>
            <a:ext cx="11065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Optima" panose="02000503060000020004" pitchFamily="2" charset="0"/>
              </a:rPr>
              <a:t>provider</a:t>
            </a:r>
          </a:p>
        </p:txBody>
      </p:sp>
      <p:sp>
        <p:nvSpPr>
          <p:cNvPr id="1356820" name="Text Box 20"/>
          <p:cNvSpPr txBox="1">
            <a:spLocks noChangeArrowheads="1"/>
          </p:cNvSpPr>
          <p:nvPr/>
        </p:nvSpPr>
        <p:spPr bwMode="auto">
          <a:xfrm>
            <a:off x="7315200" y="5721350"/>
            <a:ext cx="11945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>
                <a:latin typeface="Optima" panose="02000503060000020004" pitchFamily="2" charset="0"/>
              </a:rPr>
              <a:t>customer</a:t>
            </a:r>
          </a:p>
        </p:txBody>
      </p:sp>
      <p:sp>
        <p:nvSpPr>
          <p:cNvPr id="1356821" name="Text Box 21"/>
          <p:cNvSpPr txBox="1">
            <a:spLocks noChangeArrowheads="1"/>
          </p:cNvSpPr>
          <p:nvPr/>
        </p:nvSpPr>
        <p:spPr bwMode="auto">
          <a:xfrm>
            <a:off x="2476500" y="6140308"/>
            <a:ext cx="11945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Optima" panose="02000503060000020004" pitchFamily="2" charset="0"/>
              </a:rPr>
              <a:t>customer</a:t>
            </a:r>
          </a:p>
        </p:txBody>
      </p:sp>
      <p:sp>
        <p:nvSpPr>
          <p:cNvPr id="1356822" name="Text Box 22"/>
          <p:cNvSpPr txBox="1">
            <a:spLocks noChangeArrowheads="1"/>
          </p:cNvSpPr>
          <p:nvPr/>
        </p:nvSpPr>
        <p:spPr bwMode="auto">
          <a:xfrm>
            <a:off x="2405063" y="5068888"/>
            <a:ext cx="11065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Optima" panose="02000503060000020004" pitchFamily="2" charset="0"/>
              </a:rPr>
              <a:t>provider</a:t>
            </a:r>
          </a:p>
        </p:txBody>
      </p:sp>
      <p:sp>
        <p:nvSpPr>
          <p:cNvPr id="1356823" name="Text Box 23"/>
          <p:cNvSpPr txBox="1">
            <a:spLocks noChangeArrowheads="1"/>
          </p:cNvSpPr>
          <p:nvPr/>
        </p:nvSpPr>
        <p:spPr bwMode="auto">
          <a:xfrm>
            <a:off x="838200" y="3581400"/>
            <a:ext cx="31493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rgbClr val="C00000"/>
                </a:solidFill>
                <a:latin typeface="Optima" panose="02000503060000020004" pitchFamily="2" charset="0"/>
              </a:rPr>
              <a:t>Traffic </a:t>
            </a:r>
            <a:r>
              <a:rPr lang="en-US" sz="2400" b="1" dirty="0">
                <a:solidFill>
                  <a:srgbClr val="C00000"/>
                </a:solidFill>
                <a:latin typeface="Optima" panose="02000503060000020004" pitchFamily="2" charset="0"/>
              </a:rPr>
              <a:t>to</a:t>
            </a:r>
            <a:r>
              <a:rPr lang="en-US" sz="2400" dirty="0">
                <a:solidFill>
                  <a:srgbClr val="C00000"/>
                </a:solidFill>
                <a:latin typeface="Optima" panose="02000503060000020004" pitchFamily="2" charset="0"/>
              </a:rPr>
              <a:t> the customer</a:t>
            </a:r>
          </a:p>
        </p:txBody>
      </p:sp>
      <p:sp>
        <p:nvSpPr>
          <p:cNvPr id="1356824" name="Text Box 24"/>
          <p:cNvSpPr txBox="1">
            <a:spLocks noChangeArrowheads="1"/>
          </p:cNvSpPr>
          <p:nvPr/>
        </p:nvSpPr>
        <p:spPr bwMode="auto">
          <a:xfrm>
            <a:off x="5257800" y="3581400"/>
            <a:ext cx="35196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rgbClr val="C00000"/>
                </a:solidFill>
                <a:latin typeface="Optima" panose="02000503060000020004" pitchFamily="2" charset="0"/>
              </a:rPr>
              <a:t>Traffic </a:t>
            </a:r>
            <a:r>
              <a:rPr lang="en-US" sz="2400" b="1" dirty="0">
                <a:solidFill>
                  <a:srgbClr val="C00000"/>
                </a:solidFill>
                <a:latin typeface="Optima" panose="02000503060000020004" pitchFamily="2" charset="0"/>
              </a:rPr>
              <a:t>from </a:t>
            </a:r>
            <a:r>
              <a:rPr lang="en-US" sz="2400" dirty="0">
                <a:solidFill>
                  <a:srgbClr val="C00000"/>
                </a:solidFill>
                <a:latin typeface="Optima" panose="02000503060000020004" pitchFamily="2" charset="0"/>
              </a:rPr>
              <a:t>the customer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638800" y="4648200"/>
            <a:ext cx="1943100" cy="1828800"/>
            <a:chOff x="3552" y="2832"/>
            <a:chExt cx="1224" cy="1152"/>
          </a:xfrm>
        </p:grpSpPr>
        <p:sp>
          <p:nvSpPr>
            <p:cNvPr id="1356826" name="Freeform 26"/>
            <p:cNvSpPr>
              <a:spLocks/>
            </p:cNvSpPr>
            <p:nvPr/>
          </p:nvSpPr>
          <p:spPr bwMode="auto">
            <a:xfrm>
              <a:off x="3552" y="2832"/>
              <a:ext cx="504" cy="1152"/>
            </a:xfrm>
            <a:custGeom>
              <a:avLst/>
              <a:gdLst/>
              <a:ahLst/>
              <a:cxnLst>
                <a:cxn ang="0">
                  <a:pos x="0" y="1152"/>
                </a:cxn>
                <a:cxn ang="0">
                  <a:pos x="432" y="432"/>
                </a:cxn>
                <a:cxn ang="0">
                  <a:pos x="432" y="0"/>
                </a:cxn>
              </a:cxnLst>
              <a:rect l="0" t="0" r="r" b="b"/>
              <a:pathLst>
                <a:path w="504" h="1152">
                  <a:moveTo>
                    <a:pt x="0" y="1152"/>
                  </a:moveTo>
                  <a:cubicBezTo>
                    <a:pt x="180" y="888"/>
                    <a:pt x="360" y="624"/>
                    <a:pt x="432" y="432"/>
                  </a:cubicBezTo>
                  <a:cubicBezTo>
                    <a:pt x="504" y="240"/>
                    <a:pt x="468" y="120"/>
                    <a:pt x="432" y="0"/>
                  </a:cubicBezTo>
                </a:path>
              </a:pathLst>
            </a:custGeom>
            <a:noFill/>
            <a:ln w="31750" cap="flat" cmpd="sng">
              <a:solidFill>
                <a:srgbClr val="0070C0"/>
              </a:solidFill>
              <a:prstDash val="solid"/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US" dirty="0">
                <a:latin typeface="Optima" panose="02000503060000020004" pitchFamily="2" charset="0"/>
              </a:endParaRPr>
            </a:p>
          </p:txBody>
        </p:sp>
        <p:sp>
          <p:nvSpPr>
            <p:cNvPr id="1356827" name="Freeform 27"/>
            <p:cNvSpPr>
              <a:spLocks/>
            </p:cNvSpPr>
            <p:nvPr/>
          </p:nvSpPr>
          <p:spPr bwMode="auto">
            <a:xfrm flipH="1">
              <a:off x="4272" y="2832"/>
              <a:ext cx="504" cy="1152"/>
            </a:xfrm>
            <a:custGeom>
              <a:avLst/>
              <a:gdLst/>
              <a:ahLst/>
              <a:cxnLst>
                <a:cxn ang="0">
                  <a:pos x="0" y="1152"/>
                </a:cxn>
                <a:cxn ang="0">
                  <a:pos x="432" y="432"/>
                </a:cxn>
                <a:cxn ang="0">
                  <a:pos x="432" y="0"/>
                </a:cxn>
              </a:cxnLst>
              <a:rect l="0" t="0" r="r" b="b"/>
              <a:pathLst>
                <a:path w="504" h="1152">
                  <a:moveTo>
                    <a:pt x="0" y="1152"/>
                  </a:moveTo>
                  <a:cubicBezTo>
                    <a:pt x="180" y="888"/>
                    <a:pt x="360" y="624"/>
                    <a:pt x="432" y="432"/>
                  </a:cubicBezTo>
                  <a:cubicBezTo>
                    <a:pt x="504" y="240"/>
                    <a:pt x="468" y="120"/>
                    <a:pt x="432" y="0"/>
                  </a:cubicBezTo>
                </a:path>
              </a:pathLst>
            </a:custGeom>
            <a:noFill/>
            <a:ln w="31750" cap="flat" cmpd="sng">
              <a:solidFill>
                <a:srgbClr val="0070C0"/>
              </a:solidFill>
              <a:prstDash val="solid"/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914400" y="4038600"/>
            <a:ext cx="3486150" cy="1944688"/>
            <a:chOff x="576" y="2448"/>
            <a:chExt cx="2196" cy="1225"/>
          </a:xfrm>
        </p:grpSpPr>
        <p:sp>
          <p:nvSpPr>
            <p:cNvPr id="1356829" name="Line 29"/>
            <p:cNvSpPr>
              <a:spLocks noChangeShapeType="1"/>
            </p:cNvSpPr>
            <p:nvPr/>
          </p:nvSpPr>
          <p:spPr bwMode="auto">
            <a:xfrm flipH="1">
              <a:off x="1520" y="3072"/>
              <a:ext cx="544" cy="0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prstDash val="sysDot"/>
              <a:round/>
              <a:headEnd type="arrow" w="lg" len="lg"/>
              <a:tailEnd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356830" name="Line 30"/>
            <p:cNvSpPr>
              <a:spLocks noChangeShapeType="1"/>
            </p:cNvSpPr>
            <p:nvPr/>
          </p:nvSpPr>
          <p:spPr bwMode="auto">
            <a:xfrm>
              <a:off x="576" y="3072"/>
              <a:ext cx="576" cy="0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prstDash val="sysDot"/>
              <a:round/>
              <a:headEnd type="arrow" w="lg" len="lg"/>
              <a:tailEnd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356831" name="Line 31"/>
            <p:cNvSpPr>
              <a:spLocks noChangeShapeType="1"/>
            </p:cNvSpPr>
            <p:nvPr/>
          </p:nvSpPr>
          <p:spPr bwMode="auto">
            <a:xfrm flipH="1">
              <a:off x="1419" y="2448"/>
              <a:ext cx="357" cy="453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 type="arrow" w="lg" len="lg"/>
              <a:tailEnd type="none" w="lg" len="lg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356832" name="Line 32"/>
            <p:cNvSpPr>
              <a:spLocks noChangeShapeType="1"/>
            </p:cNvSpPr>
            <p:nvPr/>
          </p:nvSpPr>
          <p:spPr bwMode="auto">
            <a:xfrm>
              <a:off x="936" y="2467"/>
              <a:ext cx="312" cy="434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 type="arrow" w="lg" len="lg"/>
              <a:tailEnd type="none" w="lg" len="lg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356833" name="Text Box 33"/>
            <p:cNvSpPr txBox="1">
              <a:spLocks noChangeArrowheads="1"/>
            </p:cNvSpPr>
            <p:nvPr/>
          </p:nvSpPr>
          <p:spPr bwMode="auto">
            <a:xfrm>
              <a:off x="1632" y="2725"/>
              <a:ext cx="11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dirty="0">
                  <a:solidFill>
                    <a:srgbClr val="00B050"/>
                  </a:solidFill>
                  <a:latin typeface="Optima" panose="02000503060000020004" pitchFamily="2" charset="0"/>
                </a:rPr>
                <a:t>advertisements</a:t>
              </a:r>
            </a:p>
          </p:txBody>
        </p:sp>
        <p:sp>
          <p:nvSpPr>
            <p:cNvPr id="1356834" name="Line 34"/>
            <p:cNvSpPr>
              <a:spLocks noChangeShapeType="1"/>
            </p:cNvSpPr>
            <p:nvPr/>
          </p:nvSpPr>
          <p:spPr bwMode="auto">
            <a:xfrm flipH="1" flipV="1">
              <a:off x="1437" y="3216"/>
              <a:ext cx="336" cy="457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 type="arrow" w="lg" len="lg"/>
              <a:tailEnd type="none" w="lg" len="lg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</p:grp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838200" y="4343400"/>
            <a:ext cx="1806575" cy="1752600"/>
            <a:chOff x="480" y="2640"/>
            <a:chExt cx="1138" cy="1104"/>
          </a:xfrm>
        </p:grpSpPr>
        <p:sp>
          <p:nvSpPr>
            <p:cNvPr id="1356836" name="Freeform 36"/>
            <p:cNvSpPr>
              <a:spLocks/>
            </p:cNvSpPr>
            <p:nvPr/>
          </p:nvSpPr>
          <p:spPr bwMode="auto">
            <a:xfrm>
              <a:off x="768" y="2640"/>
              <a:ext cx="480" cy="9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576"/>
                </a:cxn>
                <a:cxn ang="0">
                  <a:pos x="432" y="960"/>
                </a:cxn>
              </a:cxnLst>
              <a:rect l="0" t="0" r="r" b="b"/>
              <a:pathLst>
                <a:path w="456" h="960">
                  <a:moveTo>
                    <a:pt x="0" y="0"/>
                  </a:moveTo>
                  <a:cubicBezTo>
                    <a:pt x="156" y="208"/>
                    <a:pt x="312" y="416"/>
                    <a:pt x="384" y="576"/>
                  </a:cubicBezTo>
                  <a:cubicBezTo>
                    <a:pt x="456" y="736"/>
                    <a:pt x="444" y="848"/>
                    <a:pt x="432" y="960"/>
                  </a:cubicBezTo>
                </a:path>
              </a:pathLst>
            </a:custGeom>
            <a:noFill/>
            <a:ln w="31750" cap="flat" cmpd="sng">
              <a:solidFill>
                <a:srgbClr val="0070C0"/>
              </a:solidFill>
              <a:prstDash val="solid"/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356837" name="Freeform 37"/>
            <p:cNvSpPr>
              <a:spLocks/>
            </p:cNvSpPr>
            <p:nvPr/>
          </p:nvSpPr>
          <p:spPr bwMode="auto">
            <a:xfrm>
              <a:off x="576" y="3216"/>
              <a:ext cx="528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2" y="144"/>
                </a:cxn>
                <a:cxn ang="0">
                  <a:pos x="528" y="432"/>
                </a:cxn>
              </a:cxnLst>
              <a:rect l="0" t="0" r="r" b="b"/>
              <a:pathLst>
                <a:path w="528" h="432">
                  <a:moveTo>
                    <a:pt x="0" y="0"/>
                  </a:moveTo>
                  <a:cubicBezTo>
                    <a:pt x="172" y="36"/>
                    <a:pt x="344" y="72"/>
                    <a:pt x="432" y="144"/>
                  </a:cubicBezTo>
                  <a:cubicBezTo>
                    <a:pt x="520" y="216"/>
                    <a:pt x="524" y="324"/>
                    <a:pt x="528" y="432"/>
                  </a:cubicBezTo>
                </a:path>
              </a:pathLst>
            </a:custGeom>
            <a:noFill/>
            <a:ln w="31750" cap="flat" cmpd="sng">
              <a:solidFill>
                <a:srgbClr val="0070C0"/>
              </a:solidFill>
              <a:prstDash val="solid"/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356838" name="Text Box 38"/>
            <p:cNvSpPr txBox="1">
              <a:spLocks noChangeArrowheads="1"/>
            </p:cNvSpPr>
            <p:nvPr/>
          </p:nvSpPr>
          <p:spPr bwMode="auto">
            <a:xfrm>
              <a:off x="480" y="3408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70C0"/>
                  </a:solidFill>
                  <a:latin typeface="Optima" panose="02000503060000020004" pitchFamily="2" charset="0"/>
                </a:rPr>
                <a:t>traffic</a:t>
              </a:r>
              <a:endParaRPr lang="en-US" sz="2000" dirty="0">
                <a:solidFill>
                  <a:srgbClr val="0070C0"/>
                </a:solidFill>
                <a:latin typeface="Optima" panose="02000503060000020004" pitchFamily="2" charset="0"/>
              </a:endParaRPr>
            </a:p>
          </p:txBody>
        </p:sp>
        <p:sp>
          <p:nvSpPr>
            <p:cNvPr id="1356839" name="Freeform 39"/>
            <p:cNvSpPr>
              <a:spLocks/>
            </p:cNvSpPr>
            <p:nvPr/>
          </p:nvSpPr>
          <p:spPr bwMode="auto">
            <a:xfrm>
              <a:off x="1350" y="3354"/>
              <a:ext cx="268" cy="273"/>
            </a:xfrm>
            <a:custGeom>
              <a:avLst/>
              <a:gdLst/>
              <a:ahLst/>
              <a:cxnLst>
                <a:cxn ang="0">
                  <a:pos x="213" y="257"/>
                </a:cxn>
                <a:cxn ang="0">
                  <a:pos x="30" y="1"/>
                </a:cxn>
                <a:cxn ang="0">
                  <a:pos x="30" y="248"/>
                </a:cxn>
              </a:cxnLst>
              <a:rect l="0" t="0" r="r" b="b"/>
              <a:pathLst>
                <a:path w="213" h="257">
                  <a:moveTo>
                    <a:pt x="213" y="257"/>
                  </a:moveTo>
                  <a:cubicBezTo>
                    <a:pt x="136" y="129"/>
                    <a:pt x="60" y="2"/>
                    <a:pt x="30" y="1"/>
                  </a:cubicBezTo>
                  <a:cubicBezTo>
                    <a:pt x="0" y="0"/>
                    <a:pt x="28" y="207"/>
                    <a:pt x="30" y="248"/>
                  </a:cubicBezTo>
                </a:path>
              </a:pathLst>
            </a:custGeom>
            <a:noFill/>
            <a:ln w="31750" cap="flat" cmpd="sng">
              <a:solidFill>
                <a:srgbClr val="0070C0"/>
              </a:solidFill>
              <a:prstDash val="solid"/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US" dirty="0">
                <a:latin typeface="Optima" panose="02000503060000020004" pitchFamily="2" charset="0"/>
              </a:endParaRPr>
            </a:p>
          </p:txBody>
        </p:sp>
      </p:grpSp>
      <p:sp>
        <p:nvSpPr>
          <p:cNvPr id="1356805" name="Oval 5"/>
          <p:cNvSpPr>
            <a:spLocks noChangeAspect="1" noChangeArrowheads="1"/>
          </p:cNvSpPr>
          <p:nvPr/>
        </p:nvSpPr>
        <p:spPr bwMode="auto">
          <a:xfrm>
            <a:off x="6324600" y="5333999"/>
            <a:ext cx="576000" cy="576000"/>
          </a:xfrm>
          <a:prstGeom prst="ellipse">
            <a:avLst/>
          </a:prstGeom>
          <a:noFill/>
          <a:ln w="412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Peer-Peer Relationship</a:t>
            </a:r>
          </a:p>
        </p:txBody>
      </p:sp>
      <p:sp>
        <p:nvSpPr>
          <p:cNvPr id="135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Peers exchange traffic between customers </a:t>
            </a:r>
          </a:p>
          <a:p>
            <a:pPr lvl="1"/>
            <a:r>
              <a:rPr lang="en-US"/>
              <a:t>AS exports only customer routes to a peer</a:t>
            </a:r>
          </a:p>
          <a:p>
            <a:pPr lvl="1"/>
            <a:r>
              <a:rPr lang="en-US"/>
              <a:t>AS exports a peer’s routes only to its customers</a:t>
            </a:r>
          </a:p>
          <a:p>
            <a:pPr lvl="1"/>
            <a:r>
              <a:rPr lang="en-US"/>
              <a:t>Often the relationship is settlement-free (i.e., no $$$)</a:t>
            </a:r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2202A9-352F-419D-880C-17E436D2833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358852" name="Oval 4"/>
          <p:cNvSpPr>
            <a:spLocks noChangeArrowheads="1"/>
          </p:cNvSpPr>
          <p:nvPr/>
        </p:nvSpPr>
        <p:spPr bwMode="auto">
          <a:xfrm>
            <a:off x="2819400" y="4486275"/>
            <a:ext cx="576000" cy="576000"/>
          </a:xfrm>
          <a:prstGeom prst="ellipse">
            <a:avLst/>
          </a:prstGeom>
          <a:noFill/>
          <a:ln w="412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8854" name="Line 6"/>
          <p:cNvSpPr>
            <a:spLocks noChangeShapeType="1"/>
          </p:cNvSpPr>
          <p:nvPr/>
        </p:nvSpPr>
        <p:spPr bwMode="auto">
          <a:xfrm flipH="1">
            <a:off x="2438400" y="5026025"/>
            <a:ext cx="499800" cy="75565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 type="arrow" w="lg" len="lg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876800" y="3800475"/>
            <a:ext cx="1295400" cy="1981200"/>
            <a:chOff x="2880" y="2592"/>
            <a:chExt cx="816" cy="1248"/>
          </a:xfrm>
        </p:grpSpPr>
        <p:sp>
          <p:nvSpPr>
            <p:cNvPr id="1358856" name="Line 8"/>
            <p:cNvSpPr>
              <a:spLocks noChangeShapeType="1"/>
            </p:cNvSpPr>
            <p:nvPr/>
          </p:nvSpPr>
          <p:spPr bwMode="auto">
            <a:xfrm>
              <a:off x="2928" y="2598"/>
              <a:ext cx="288" cy="4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58857" name="Line 9"/>
            <p:cNvSpPr>
              <a:spLocks noChangeShapeType="1"/>
            </p:cNvSpPr>
            <p:nvPr/>
          </p:nvSpPr>
          <p:spPr bwMode="auto">
            <a:xfrm flipH="1">
              <a:off x="3408" y="2592"/>
              <a:ext cx="288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58858" name="Line 10"/>
            <p:cNvSpPr>
              <a:spLocks noChangeShapeType="1"/>
            </p:cNvSpPr>
            <p:nvPr/>
          </p:nvSpPr>
          <p:spPr bwMode="auto">
            <a:xfrm>
              <a:off x="3384" y="3360"/>
              <a:ext cx="312" cy="480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/>
              <a:tailEnd type="arrow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58859" name="Line 11"/>
            <p:cNvSpPr>
              <a:spLocks noChangeShapeType="1"/>
            </p:cNvSpPr>
            <p:nvPr/>
          </p:nvSpPr>
          <p:spPr bwMode="auto">
            <a:xfrm flipH="1">
              <a:off x="2880" y="3360"/>
              <a:ext cx="312" cy="480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/>
              <a:tailEnd type="arrow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58860" name="Text Box 12"/>
          <p:cNvSpPr txBox="1">
            <a:spLocks noChangeArrowheads="1"/>
          </p:cNvSpPr>
          <p:nvPr/>
        </p:nvSpPr>
        <p:spPr bwMode="auto">
          <a:xfrm>
            <a:off x="5867400" y="4797425"/>
            <a:ext cx="6687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>
                <a:latin typeface="Optima" panose="02000503060000020004" pitchFamily="2" charset="0"/>
              </a:rPr>
              <a:t>peer</a:t>
            </a:r>
          </a:p>
        </p:txBody>
      </p:sp>
      <p:sp>
        <p:nvSpPr>
          <p:cNvPr id="1358861" name="Text Box 13"/>
          <p:cNvSpPr txBox="1">
            <a:spLocks noChangeArrowheads="1"/>
          </p:cNvSpPr>
          <p:nvPr/>
        </p:nvSpPr>
        <p:spPr bwMode="auto">
          <a:xfrm>
            <a:off x="2209800" y="4797425"/>
            <a:ext cx="6687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>
                <a:latin typeface="Optima" panose="02000503060000020004" pitchFamily="2" charset="0"/>
              </a:rPr>
              <a:t>peer</a:t>
            </a:r>
          </a:p>
        </p:txBody>
      </p:sp>
      <p:sp>
        <p:nvSpPr>
          <p:cNvPr id="1358862" name="Text Box 14"/>
          <p:cNvSpPr txBox="1">
            <a:spLocks noChangeArrowheads="1"/>
          </p:cNvSpPr>
          <p:nvPr/>
        </p:nvSpPr>
        <p:spPr bwMode="auto">
          <a:xfrm>
            <a:off x="1901307" y="3188643"/>
            <a:ext cx="5576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rgbClr val="C00000"/>
                </a:solidFill>
                <a:latin typeface="Optima" panose="02000503060000020004" pitchFamily="2" charset="0"/>
              </a:rPr>
              <a:t>Traffic to/from the peer and its customers</a:t>
            </a:r>
          </a:p>
        </p:txBody>
      </p:sp>
      <p:sp>
        <p:nvSpPr>
          <p:cNvPr id="1358863" name="Text Box 15"/>
          <p:cNvSpPr txBox="1">
            <a:spLocks noChangeArrowheads="1"/>
          </p:cNvSpPr>
          <p:nvPr/>
        </p:nvSpPr>
        <p:spPr bwMode="auto">
          <a:xfrm>
            <a:off x="2133600" y="5715000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Optima" panose="02000503060000020004" pitchFamily="2" charset="0"/>
              </a:rPr>
              <a:t>d</a:t>
            </a:r>
            <a:endParaRPr lang="en-US" sz="2400" baseline="-25000" dirty="0">
              <a:latin typeface="Optima" panose="02000503060000020004" pitchFamily="2" charset="0"/>
            </a:endParaRP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590800" y="3724275"/>
            <a:ext cx="2667000" cy="2057400"/>
            <a:chOff x="1440" y="2544"/>
            <a:chExt cx="1680" cy="1296"/>
          </a:xfrm>
        </p:grpSpPr>
        <p:sp>
          <p:nvSpPr>
            <p:cNvPr id="1358865" name="Line 17"/>
            <p:cNvSpPr>
              <a:spLocks noChangeShapeType="1"/>
            </p:cNvSpPr>
            <p:nvPr/>
          </p:nvSpPr>
          <p:spPr bwMode="auto">
            <a:xfrm flipV="1">
              <a:off x="1947" y="3216"/>
              <a:ext cx="1173" cy="4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prstDash val="sysDot"/>
              <a:round/>
              <a:headEnd/>
              <a:tailEnd type="arrow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58866" name="Line 18"/>
            <p:cNvSpPr>
              <a:spLocks noChangeShapeType="1"/>
            </p:cNvSpPr>
            <p:nvPr/>
          </p:nvSpPr>
          <p:spPr bwMode="auto">
            <a:xfrm>
              <a:off x="1440" y="2544"/>
              <a:ext cx="288" cy="480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 type="arrow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58867" name="Line 19"/>
            <p:cNvSpPr>
              <a:spLocks noChangeShapeType="1"/>
            </p:cNvSpPr>
            <p:nvPr/>
          </p:nvSpPr>
          <p:spPr bwMode="auto">
            <a:xfrm flipH="1">
              <a:off x="1824" y="2544"/>
              <a:ext cx="288" cy="480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 type="arrow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58868" name="Line 20"/>
            <p:cNvSpPr>
              <a:spLocks noChangeShapeType="1"/>
            </p:cNvSpPr>
            <p:nvPr/>
          </p:nvSpPr>
          <p:spPr bwMode="auto">
            <a:xfrm>
              <a:off x="1872" y="3360"/>
              <a:ext cx="288" cy="480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/>
              <a:tailEnd type="arrow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58869" name="Text Box 21"/>
            <p:cNvSpPr txBox="1">
              <a:spLocks noChangeArrowheads="1"/>
            </p:cNvSpPr>
            <p:nvPr/>
          </p:nvSpPr>
          <p:spPr bwMode="auto">
            <a:xfrm>
              <a:off x="1968" y="2884"/>
              <a:ext cx="11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dirty="0">
                  <a:solidFill>
                    <a:srgbClr val="00B050"/>
                  </a:solidFill>
                  <a:latin typeface="Optima" panose="02000503060000020004" pitchFamily="2" charset="0"/>
                </a:rPr>
                <a:t>advertisements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2895600" y="4943475"/>
            <a:ext cx="2971800" cy="838200"/>
            <a:chOff x="1632" y="3312"/>
            <a:chExt cx="1872" cy="528"/>
          </a:xfrm>
        </p:grpSpPr>
        <p:sp>
          <p:nvSpPr>
            <p:cNvPr id="1358871" name="Freeform 23"/>
            <p:cNvSpPr>
              <a:spLocks/>
            </p:cNvSpPr>
            <p:nvPr/>
          </p:nvSpPr>
          <p:spPr bwMode="auto">
            <a:xfrm>
              <a:off x="1632" y="3312"/>
              <a:ext cx="1872" cy="528"/>
            </a:xfrm>
            <a:custGeom>
              <a:avLst/>
              <a:gdLst/>
              <a:ahLst/>
              <a:cxnLst>
                <a:cxn ang="0">
                  <a:pos x="0" y="616"/>
                </a:cxn>
                <a:cxn ang="0">
                  <a:pos x="384" y="88"/>
                </a:cxn>
                <a:cxn ang="0">
                  <a:pos x="1440" y="88"/>
                </a:cxn>
                <a:cxn ang="0">
                  <a:pos x="1872" y="616"/>
                </a:cxn>
              </a:cxnLst>
              <a:rect l="0" t="0" r="r" b="b"/>
              <a:pathLst>
                <a:path w="1872" h="616">
                  <a:moveTo>
                    <a:pt x="0" y="616"/>
                  </a:moveTo>
                  <a:cubicBezTo>
                    <a:pt x="72" y="396"/>
                    <a:pt x="144" y="176"/>
                    <a:pt x="384" y="88"/>
                  </a:cubicBezTo>
                  <a:cubicBezTo>
                    <a:pt x="624" y="0"/>
                    <a:pt x="1192" y="0"/>
                    <a:pt x="1440" y="88"/>
                  </a:cubicBezTo>
                  <a:cubicBezTo>
                    <a:pt x="1688" y="176"/>
                    <a:pt x="1780" y="396"/>
                    <a:pt x="1872" y="616"/>
                  </a:cubicBezTo>
                </a:path>
              </a:pathLst>
            </a:custGeom>
            <a:noFill/>
            <a:ln w="31750" cap="flat" cmpd="sng">
              <a:solidFill>
                <a:srgbClr val="0070C0"/>
              </a:solidFill>
              <a:prstDash val="solid"/>
              <a:round/>
              <a:headEnd type="triangle" w="med" len="lg"/>
              <a:tailEnd type="none" w="med" len="lg"/>
            </a:ln>
            <a:effectLst/>
          </p:spPr>
          <p:txBody>
            <a:bodyPr/>
            <a:lstStyle/>
            <a:p>
              <a:endParaRPr lang="en-US" dirty="0">
                <a:latin typeface="Optima" panose="02000503060000020004" pitchFamily="2" charset="0"/>
              </a:endParaRPr>
            </a:p>
          </p:txBody>
        </p:sp>
        <p:sp>
          <p:nvSpPr>
            <p:cNvPr id="1358872" name="Text Box 24"/>
            <p:cNvSpPr txBox="1">
              <a:spLocks noChangeArrowheads="1"/>
            </p:cNvSpPr>
            <p:nvPr/>
          </p:nvSpPr>
          <p:spPr bwMode="auto">
            <a:xfrm>
              <a:off x="2256" y="3364"/>
              <a:ext cx="5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chemeClr val="accent6"/>
                  </a:solidFill>
                  <a:latin typeface="Optima" panose="02000503060000020004" pitchFamily="2" charset="0"/>
                </a:rPr>
                <a:t>traffic</a:t>
              </a:r>
              <a:endParaRPr lang="en-US" sz="2000" dirty="0">
                <a:solidFill>
                  <a:schemeClr val="accent6"/>
                </a:solidFill>
                <a:latin typeface="Optima" panose="02000503060000020004" pitchFamily="2" charset="0"/>
              </a:endParaRPr>
            </a:p>
          </p:txBody>
        </p:sp>
      </p:grpSp>
      <p:sp>
        <p:nvSpPr>
          <p:cNvPr id="1358853" name="Oval 5"/>
          <p:cNvSpPr>
            <a:spLocks noChangeAspect="1" noChangeArrowheads="1"/>
          </p:cNvSpPr>
          <p:nvPr/>
        </p:nvSpPr>
        <p:spPr bwMode="auto">
          <a:xfrm>
            <a:off x="5257800" y="4486275"/>
            <a:ext cx="576000" cy="576000"/>
          </a:xfrm>
          <a:prstGeom prst="ellipse">
            <a:avLst/>
          </a:prstGeom>
          <a:noFill/>
          <a:ln w="25400">
            <a:solidFill>
              <a:srgbClr val="00B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>
            <a:extLst>
              <a:ext uri="{FF2B5EF4-FFF2-40B4-BE49-F238E27FC236}">
                <a16:creationId xmlns:a16="http://schemas.microsoft.com/office/drawing/2014/main" id="{B680BE8B-D4D8-1C0C-81FD-92CFC6314043}"/>
              </a:ext>
            </a:extLst>
          </p:cNvPr>
          <p:cNvSpPr/>
          <p:nvPr/>
        </p:nvSpPr>
        <p:spPr>
          <a:xfrm>
            <a:off x="286559" y="3564729"/>
            <a:ext cx="2151841" cy="139065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69D6F810-21DB-16DC-FDC7-66ABA6CEC7BC}"/>
              </a:ext>
            </a:extLst>
          </p:cNvPr>
          <p:cNvSpPr/>
          <p:nvPr/>
        </p:nvSpPr>
        <p:spPr>
          <a:xfrm>
            <a:off x="3014663" y="3349625"/>
            <a:ext cx="2151841" cy="139065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F913A561-EFDA-7B2E-E2A0-7DD594235CA5}"/>
              </a:ext>
            </a:extLst>
          </p:cNvPr>
          <p:cNvSpPr/>
          <p:nvPr/>
        </p:nvSpPr>
        <p:spPr>
          <a:xfrm>
            <a:off x="6781800" y="4857750"/>
            <a:ext cx="2151841" cy="139065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6D099E4C-DFD9-FF8B-99BC-DB4D5646E55E}"/>
              </a:ext>
            </a:extLst>
          </p:cNvPr>
          <p:cNvSpPr/>
          <p:nvPr/>
        </p:nvSpPr>
        <p:spPr>
          <a:xfrm>
            <a:off x="5462387" y="3440111"/>
            <a:ext cx="2151841" cy="139065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Princeton Example</a:t>
            </a:r>
          </a:p>
        </p:txBody>
      </p:sp>
      <p:sp>
        <p:nvSpPr>
          <p:cNvPr id="136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Internet: customer of AT&amp;T and USLEC</a:t>
            </a:r>
          </a:p>
          <a:p>
            <a:r>
              <a:rPr lang="en-US" dirty="0"/>
              <a:t>Research universities/labs: customer of Internet2</a:t>
            </a:r>
          </a:p>
          <a:p>
            <a:r>
              <a:rPr lang="en-US" dirty="0"/>
              <a:t>Local residences: peer with Patriot Media </a:t>
            </a:r>
          </a:p>
          <a:p>
            <a:r>
              <a:rPr lang="en-US" dirty="0"/>
              <a:t>Local non-profits: provider for several non-profits</a:t>
            </a:r>
          </a:p>
        </p:txBody>
      </p:sp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3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66A24E-F2E3-47E8-BE50-88647D64996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1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360902" name="Text Box 6"/>
          <p:cNvSpPr txBox="1">
            <a:spLocks noChangeArrowheads="1"/>
          </p:cNvSpPr>
          <p:nvPr/>
        </p:nvSpPr>
        <p:spPr bwMode="auto">
          <a:xfrm>
            <a:off x="914400" y="3886200"/>
            <a:ext cx="1057405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dirty="0">
                <a:solidFill>
                  <a:srgbClr val="002060"/>
                </a:solidFill>
                <a:latin typeface="Optima" panose="02000503060000020004" pitchFamily="2" charset="0"/>
              </a:rPr>
              <a:t>AT&amp;T</a:t>
            </a:r>
          </a:p>
        </p:txBody>
      </p:sp>
      <p:sp>
        <p:nvSpPr>
          <p:cNvPr id="1360903" name="Text Box 7"/>
          <p:cNvSpPr txBox="1">
            <a:spLocks noChangeArrowheads="1"/>
          </p:cNvSpPr>
          <p:nvPr/>
        </p:nvSpPr>
        <p:spPr bwMode="auto">
          <a:xfrm>
            <a:off x="3429000" y="3778250"/>
            <a:ext cx="1241045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dirty="0">
                <a:solidFill>
                  <a:srgbClr val="002060"/>
                </a:solidFill>
                <a:latin typeface="Optima" panose="02000503060000020004" pitchFamily="2" charset="0"/>
              </a:rPr>
              <a:t>USLEC</a:t>
            </a:r>
          </a:p>
        </p:txBody>
      </p:sp>
      <p:sp>
        <p:nvSpPr>
          <p:cNvPr id="1360907" name="Line 11"/>
          <p:cNvSpPr>
            <a:spLocks noChangeShapeType="1"/>
          </p:cNvSpPr>
          <p:nvPr/>
        </p:nvSpPr>
        <p:spPr bwMode="auto">
          <a:xfrm>
            <a:off x="4262438" y="5678487"/>
            <a:ext cx="1587" cy="163513"/>
          </a:xfrm>
          <a:prstGeom prst="line">
            <a:avLst/>
          </a:prstGeom>
          <a:noFill/>
          <a:ln w="34925">
            <a:solidFill>
              <a:srgbClr val="00B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0908" name="Line 12"/>
          <p:cNvSpPr>
            <a:spLocks noChangeShapeType="1"/>
          </p:cNvSpPr>
          <p:nvPr/>
        </p:nvSpPr>
        <p:spPr bwMode="auto">
          <a:xfrm>
            <a:off x="3425825" y="5851525"/>
            <a:ext cx="1606550" cy="1587"/>
          </a:xfrm>
          <a:prstGeom prst="line">
            <a:avLst/>
          </a:prstGeom>
          <a:noFill/>
          <a:ln w="34925">
            <a:solidFill>
              <a:srgbClr val="00B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0909" name="Line 13"/>
          <p:cNvSpPr>
            <a:spLocks noChangeShapeType="1"/>
          </p:cNvSpPr>
          <p:nvPr/>
        </p:nvSpPr>
        <p:spPr bwMode="auto">
          <a:xfrm>
            <a:off x="3559175" y="5851525"/>
            <a:ext cx="11113" cy="115887"/>
          </a:xfrm>
          <a:prstGeom prst="line">
            <a:avLst/>
          </a:prstGeom>
          <a:noFill/>
          <a:ln w="34925">
            <a:solidFill>
              <a:srgbClr val="00B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0910" name="Line 14"/>
          <p:cNvSpPr>
            <a:spLocks noChangeShapeType="1"/>
          </p:cNvSpPr>
          <p:nvPr/>
        </p:nvSpPr>
        <p:spPr bwMode="auto">
          <a:xfrm>
            <a:off x="3865563" y="5859462"/>
            <a:ext cx="11112" cy="115888"/>
          </a:xfrm>
          <a:prstGeom prst="line">
            <a:avLst/>
          </a:prstGeom>
          <a:noFill/>
          <a:ln w="34925">
            <a:solidFill>
              <a:srgbClr val="00B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0911" name="Line 15"/>
          <p:cNvSpPr>
            <a:spLocks noChangeShapeType="1"/>
          </p:cNvSpPr>
          <p:nvPr/>
        </p:nvSpPr>
        <p:spPr bwMode="auto">
          <a:xfrm>
            <a:off x="4152900" y="5857875"/>
            <a:ext cx="11113" cy="115887"/>
          </a:xfrm>
          <a:prstGeom prst="line">
            <a:avLst/>
          </a:prstGeom>
          <a:noFill/>
          <a:ln w="34925">
            <a:solidFill>
              <a:srgbClr val="00B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0912" name="Line 16"/>
          <p:cNvSpPr>
            <a:spLocks noChangeShapeType="1"/>
          </p:cNvSpPr>
          <p:nvPr/>
        </p:nvSpPr>
        <p:spPr bwMode="auto">
          <a:xfrm>
            <a:off x="4495800" y="5857875"/>
            <a:ext cx="11113" cy="115887"/>
          </a:xfrm>
          <a:prstGeom prst="line">
            <a:avLst/>
          </a:prstGeom>
          <a:noFill/>
          <a:ln w="34925">
            <a:solidFill>
              <a:srgbClr val="00B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0913" name="Line 17"/>
          <p:cNvSpPr>
            <a:spLocks noChangeShapeType="1"/>
          </p:cNvSpPr>
          <p:nvPr/>
        </p:nvSpPr>
        <p:spPr bwMode="auto">
          <a:xfrm>
            <a:off x="4838700" y="5857875"/>
            <a:ext cx="11113" cy="115887"/>
          </a:xfrm>
          <a:prstGeom prst="line">
            <a:avLst/>
          </a:prstGeom>
          <a:noFill/>
          <a:ln w="34925">
            <a:solidFill>
              <a:srgbClr val="00B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0914" name="Line 18"/>
          <p:cNvSpPr>
            <a:spLocks noChangeShapeType="1"/>
          </p:cNvSpPr>
          <p:nvPr/>
        </p:nvSpPr>
        <p:spPr bwMode="auto">
          <a:xfrm>
            <a:off x="1942090" y="4712995"/>
            <a:ext cx="2295923" cy="72419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0915" name="Line 19"/>
          <p:cNvSpPr>
            <a:spLocks noChangeShapeType="1"/>
          </p:cNvSpPr>
          <p:nvPr/>
        </p:nvSpPr>
        <p:spPr bwMode="auto">
          <a:xfrm flipV="1">
            <a:off x="4418014" y="4712995"/>
            <a:ext cx="1808160" cy="73054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0917" name="Text Box 21"/>
          <p:cNvSpPr txBox="1">
            <a:spLocks noChangeArrowheads="1"/>
          </p:cNvSpPr>
          <p:nvPr/>
        </p:nvSpPr>
        <p:spPr bwMode="auto">
          <a:xfrm>
            <a:off x="5749351" y="3767137"/>
            <a:ext cx="1563248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solidFill>
                  <a:srgbClr val="002060"/>
                </a:solidFill>
                <a:latin typeface="Optima" panose="02000503060000020004" pitchFamily="2" charset="0"/>
              </a:rPr>
              <a:t>Internet2</a:t>
            </a:r>
          </a:p>
        </p:txBody>
      </p:sp>
      <p:sp>
        <p:nvSpPr>
          <p:cNvPr id="1360920" name="Text Box 24"/>
          <p:cNvSpPr txBox="1">
            <a:spLocks noChangeArrowheads="1"/>
          </p:cNvSpPr>
          <p:nvPr/>
        </p:nvSpPr>
        <p:spPr bwMode="auto">
          <a:xfrm>
            <a:off x="7204075" y="5257800"/>
            <a:ext cx="1168400" cy="51911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dirty="0">
                <a:solidFill>
                  <a:srgbClr val="002060"/>
                </a:solidFill>
                <a:latin typeface="Optima" panose="02000503060000020004" pitchFamily="2" charset="0"/>
              </a:rPr>
              <a:t>Patriot</a:t>
            </a:r>
          </a:p>
        </p:txBody>
      </p:sp>
      <p:sp>
        <p:nvSpPr>
          <p:cNvPr id="1360921" name="Line 25"/>
          <p:cNvSpPr>
            <a:spLocks noChangeShapeType="1"/>
          </p:cNvSpPr>
          <p:nvPr/>
        </p:nvSpPr>
        <p:spPr bwMode="auto">
          <a:xfrm flipV="1">
            <a:off x="4418013" y="5541962"/>
            <a:ext cx="2497137" cy="174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0922" name="Line 26"/>
          <p:cNvSpPr>
            <a:spLocks noChangeShapeType="1"/>
          </p:cNvSpPr>
          <p:nvPr/>
        </p:nvSpPr>
        <p:spPr bwMode="auto">
          <a:xfrm flipH="1" flipV="1">
            <a:off x="4122131" y="4687885"/>
            <a:ext cx="180607" cy="717549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0923" name="Text Box 27"/>
          <p:cNvSpPr txBox="1">
            <a:spLocks noChangeArrowheads="1"/>
          </p:cNvSpPr>
          <p:nvPr/>
        </p:nvSpPr>
        <p:spPr bwMode="auto">
          <a:xfrm>
            <a:off x="5519738" y="5205412"/>
            <a:ext cx="668337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peer</a:t>
            </a:r>
          </a:p>
        </p:txBody>
      </p:sp>
      <p:sp>
        <p:nvSpPr>
          <p:cNvPr id="1360904" name="Oval 8"/>
          <p:cNvSpPr>
            <a:spLocks noChangeArrowheads="1"/>
          </p:cNvSpPr>
          <p:nvPr/>
        </p:nvSpPr>
        <p:spPr bwMode="auto">
          <a:xfrm>
            <a:off x="1739715" y="4478694"/>
            <a:ext cx="360000" cy="360000"/>
          </a:xfrm>
          <a:prstGeom prst="ellipse">
            <a:avLst/>
          </a:prstGeom>
          <a:solidFill>
            <a:srgbClr val="FF7C80"/>
          </a:solidFill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0905" name="Oval 9"/>
          <p:cNvSpPr>
            <a:spLocks noChangeArrowheads="1"/>
          </p:cNvSpPr>
          <p:nvPr/>
        </p:nvSpPr>
        <p:spPr bwMode="auto">
          <a:xfrm>
            <a:off x="3942738" y="4432661"/>
            <a:ext cx="360000" cy="360000"/>
          </a:xfrm>
          <a:prstGeom prst="ellipse">
            <a:avLst/>
          </a:prstGeom>
          <a:solidFill>
            <a:srgbClr val="FF7C80"/>
          </a:solidFill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0906" name="Oval 10"/>
          <p:cNvSpPr>
            <a:spLocks noChangeArrowheads="1"/>
          </p:cNvSpPr>
          <p:nvPr/>
        </p:nvSpPr>
        <p:spPr bwMode="auto">
          <a:xfrm>
            <a:off x="4122738" y="5302250"/>
            <a:ext cx="360000" cy="36000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0918" name="Oval 22"/>
          <p:cNvSpPr>
            <a:spLocks noChangeArrowheads="1"/>
          </p:cNvSpPr>
          <p:nvPr/>
        </p:nvSpPr>
        <p:spPr bwMode="auto">
          <a:xfrm>
            <a:off x="6735151" y="5318487"/>
            <a:ext cx="360000" cy="360000"/>
          </a:xfrm>
          <a:prstGeom prst="ellipse">
            <a:avLst/>
          </a:prstGeom>
          <a:solidFill>
            <a:srgbClr val="FF7C80"/>
          </a:solidFill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22">
            <a:extLst>
              <a:ext uri="{FF2B5EF4-FFF2-40B4-BE49-F238E27FC236}">
                <a16:creationId xmlns:a16="http://schemas.microsoft.com/office/drawing/2014/main" id="{C7ECF3A3-4580-92A1-9A24-9ED6C11B1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6174" y="4504892"/>
            <a:ext cx="360000" cy="360000"/>
          </a:xfrm>
          <a:prstGeom prst="ellipse">
            <a:avLst/>
          </a:prstGeom>
          <a:solidFill>
            <a:srgbClr val="FF7C80"/>
          </a:solidFill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 Structure: Tier-1 Providers</a:t>
            </a:r>
          </a:p>
        </p:txBody>
      </p:sp>
      <p:sp>
        <p:nvSpPr>
          <p:cNvPr id="136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2590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Tier-1 provider</a:t>
            </a:r>
          </a:p>
          <a:p>
            <a:pPr lvl="1"/>
            <a:r>
              <a:rPr lang="en-US" dirty="0"/>
              <a:t>Has no upstream provider of its own</a:t>
            </a:r>
          </a:p>
          <a:p>
            <a:pPr lvl="1"/>
            <a:r>
              <a:rPr lang="en-US" dirty="0"/>
              <a:t>Typically has a national or international backbone</a:t>
            </a:r>
          </a:p>
          <a:p>
            <a:pPr lvl="1"/>
            <a:r>
              <a:rPr lang="en-US" dirty="0"/>
              <a:t>UUNET, Sprint, AT&amp;T, Level 3, …</a:t>
            </a:r>
          </a:p>
          <a:p>
            <a:r>
              <a:rPr lang="en-US" dirty="0"/>
              <a:t>Top of the Internet hierarchy of 20-30 AS’s</a:t>
            </a:r>
          </a:p>
          <a:p>
            <a:pPr lvl="1"/>
            <a:r>
              <a:rPr lang="en-US" dirty="0"/>
              <a:t>Full peer-peer connections between tier-1 providers</a:t>
            </a: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19BFC2-B499-4221-8D62-7D188DCA3201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D4EA1C-D763-4926-FF4F-EEE2841A4526}"/>
              </a:ext>
            </a:extLst>
          </p:cNvPr>
          <p:cNvGrpSpPr/>
          <p:nvPr/>
        </p:nvGrpSpPr>
        <p:grpSpPr>
          <a:xfrm>
            <a:off x="1152167" y="3581400"/>
            <a:ext cx="7153633" cy="3178560"/>
            <a:chOff x="1061664" y="3425396"/>
            <a:chExt cx="7153633" cy="3178560"/>
          </a:xfrm>
        </p:grpSpPr>
        <p:grpSp>
          <p:nvGrpSpPr>
            <p:cNvPr id="2" name="Group 44"/>
            <p:cNvGrpSpPr>
              <a:grpSpLocks/>
            </p:cNvGrpSpPr>
            <p:nvPr/>
          </p:nvGrpSpPr>
          <p:grpSpPr bwMode="auto">
            <a:xfrm>
              <a:off x="2332038" y="3964086"/>
              <a:ext cx="4416425" cy="2044462"/>
              <a:chOff x="1598" y="2523"/>
              <a:chExt cx="2782" cy="1548"/>
            </a:xfrm>
          </p:grpSpPr>
          <p:sp>
            <p:nvSpPr>
              <p:cNvPr id="1362993" name="Line 49"/>
              <p:cNvSpPr>
                <a:spLocks noChangeShapeType="1"/>
              </p:cNvSpPr>
              <p:nvPr/>
            </p:nvSpPr>
            <p:spPr bwMode="auto">
              <a:xfrm flipV="1">
                <a:off x="1912" y="2789"/>
                <a:ext cx="581" cy="29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2994" name="Line 50"/>
              <p:cNvSpPr>
                <a:spLocks noChangeShapeType="1"/>
              </p:cNvSpPr>
              <p:nvPr/>
            </p:nvSpPr>
            <p:spPr bwMode="auto">
              <a:xfrm>
                <a:off x="3557" y="2740"/>
                <a:ext cx="581" cy="557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2995" name="Line 51"/>
              <p:cNvSpPr>
                <a:spLocks noChangeShapeType="1"/>
              </p:cNvSpPr>
              <p:nvPr/>
            </p:nvSpPr>
            <p:spPr bwMode="auto">
              <a:xfrm>
                <a:off x="1936" y="3514"/>
                <a:ext cx="750" cy="291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2996" name="Line 52"/>
              <p:cNvSpPr>
                <a:spLocks noChangeShapeType="1"/>
              </p:cNvSpPr>
              <p:nvPr/>
            </p:nvSpPr>
            <p:spPr bwMode="auto">
              <a:xfrm flipV="1">
                <a:off x="3582" y="3708"/>
                <a:ext cx="604" cy="121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2997" name="Line 53"/>
              <p:cNvSpPr>
                <a:spLocks noChangeShapeType="1"/>
              </p:cNvSpPr>
              <p:nvPr/>
            </p:nvSpPr>
            <p:spPr bwMode="auto">
              <a:xfrm flipV="1">
                <a:off x="3098" y="3006"/>
                <a:ext cx="0" cy="581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2998" name="Line 54"/>
              <p:cNvSpPr>
                <a:spLocks noChangeShapeType="1"/>
              </p:cNvSpPr>
              <p:nvPr/>
            </p:nvSpPr>
            <p:spPr bwMode="auto">
              <a:xfrm flipV="1">
                <a:off x="3630" y="3805"/>
                <a:ext cx="677" cy="145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2999" name="Line 55"/>
              <p:cNvSpPr>
                <a:spLocks noChangeShapeType="1"/>
              </p:cNvSpPr>
              <p:nvPr/>
            </p:nvSpPr>
            <p:spPr bwMode="auto">
              <a:xfrm flipV="1">
                <a:off x="3533" y="3539"/>
                <a:ext cx="605" cy="145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3000" name="Line 56"/>
              <p:cNvSpPr>
                <a:spLocks noChangeShapeType="1"/>
              </p:cNvSpPr>
              <p:nvPr/>
            </p:nvSpPr>
            <p:spPr bwMode="auto">
              <a:xfrm flipV="1">
                <a:off x="2783" y="2934"/>
                <a:ext cx="0" cy="677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3001" name="Line 57"/>
              <p:cNvSpPr>
                <a:spLocks noChangeShapeType="1"/>
              </p:cNvSpPr>
              <p:nvPr/>
            </p:nvSpPr>
            <p:spPr bwMode="auto">
              <a:xfrm flipV="1">
                <a:off x="3388" y="2934"/>
                <a:ext cx="0" cy="605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3002" name="Line 58"/>
              <p:cNvSpPr>
                <a:spLocks noChangeShapeType="1"/>
              </p:cNvSpPr>
              <p:nvPr/>
            </p:nvSpPr>
            <p:spPr bwMode="auto">
              <a:xfrm>
                <a:off x="3557" y="2523"/>
                <a:ext cx="823" cy="653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3003" name="Line 59"/>
              <p:cNvSpPr>
                <a:spLocks noChangeShapeType="1"/>
              </p:cNvSpPr>
              <p:nvPr/>
            </p:nvSpPr>
            <p:spPr bwMode="auto">
              <a:xfrm>
                <a:off x="3485" y="2837"/>
                <a:ext cx="581" cy="557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3004" name="Line 60"/>
              <p:cNvSpPr>
                <a:spLocks noChangeShapeType="1"/>
              </p:cNvSpPr>
              <p:nvPr/>
            </p:nvSpPr>
            <p:spPr bwMode="auto">
              <a:xfrm flipV="1">
                <a:off x="2033" y="2885"/>
                <a:ext cx="581" cy="29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3005" name="Line 61"/>
              <p:cNvSpPr>
                <a:spLocks noChangeShapeType="1"/>
              </p:cNvSpPr>
              <p:nvPr/>
            </p:nvSpPr>
            <p:spPr bwMode="auto">
              <a:xfrm flipV="1">
                <a:off x="1864" y="2595"/>
                <a:ext cx="726" cy="363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3006" name="Line 62"/>
              <p:cNvSpPr>
                <a:spLocks noChangeShapeType="1"/>
              </p:cNvSpPr>
              <p:nvPr/>
            </p:nvSpPr>
            <p:spPr bwMode="auto">
              <a:xfrm>
                <a:off x="1767" y="3635"/>
                <a:ext cx="847" cy="339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3007" name="Line 63"/>
              <p:cNvSpPr>
                <a:spLocks noChangeShapeType="1"/>
              </p:cNvSpPr>
              <p:nvPr/>
            </p:nvSpPr>
            <p:spPr bwMode="auto">
              <a:xfrm>
                <a:off x="1598" y="3732"/>
                <a:ext cx="943" cy="339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" name="Cloud 2">
              <a:extLst>
                <a:ext uri="{FF2B5EF4-FFF2-40B4-BE49-F238E27FC236}">
                  <a16:creationId xmlns:a16="http://schemas.microsoft.com/office/drawing/2014/main" id="{93E6CAB4-95EF-9449-A0FD-D04F90D0241F}"/>
                </a:ext>
              </a:extLst>
            </p:cNvPr>
            <p:cNvSpPr/>
            <p:nvPr/>
          </p:nvSpPr>
          <p:spPr>
            <a:xfrm>
              <a:off x="1061664" y="4350881"/>
              <a:ext cx="2151841" cy="1390650"/>
            </a:xfrm>
            <a:prstGeom prst="cloud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loud 4">
              <a:extLst>
                <a:ext uri="{FF2B5EF4-FFF2-40B4-BE49-F238E27FC236}">
                  <a16:creationId xmlns:a16="http://schemas.microsoft.com/office/drawing/2014/main" id="{E24D82B7-C830-4D47-E07D-9D96ADA45F50}"/>
                </a:ext>
              </a:extLst>
            </p:cNvPr>
            <p:cNvSpPr/>
            <p:nvPr/>
          </p:nvSpPr>
          <p:spPr>
            <a:xfrm>
              <a:off x="3637366" y="3425396"/>
              <a:ext cx="2151841" cy="1390650"/>
            </a:xfrm>
            <a:prstGeom prst="cloud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Cloud 5">
              <a:extLst>
                <a:ext uri="{FF2B5EF4-FFF2-40B4-BE49-F238E27FC236}">
                  <a16:creationId xmlns:a16="http://schemas.microsoft.com/office/drawing/2014/main" id="{184B0A93-2D81-5887-BA36-5589892A92C8}"/>
                </a:ext>
              </a:extLst>
            </p:cNvPr>
            <p:cNvSpPr/>
            <p:nvPr/>
          </p:nvSpPr>
          <p:spPr>
            <a:xfrm>
              <a:off x="6063456" y="4598173"/>
              <a:ext cx="2151841" cy="1390650"/>
            </a:xfrm>
            <a:prstGeom prst="cloud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2E93D313-92BC-DD44-02C7-CD4B1DC882AB}"/>
                </a:ext>
              </a:extLst>
            </p:cNvPr>
            <p:cNvSpPr/>
            <p:nvPr/>
          </p:nvSpPr>
          <p:spPr>
            <a:xfrm>
              <a:off x="3614751" y="5213306"/>
              <a:ext cx="2151841" cy="1390650"/>
            </a:xfrm>
            <a:prstGeom prst="cloud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 Structure: Other AS’s</a:t>
            </a:r>
          </a:p>
        </p:txBody>
      </p:sp>
      <p:sp>
        <p:nvSpPr>
          <p:cNvPr id="136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Tier-2 providers</a:t>
            </a:r>
          </a:p>
          <a:p>
            <a:pPr lvl="1"/>
            <a:r>
              <a:rPr lang="en-US"/>
              <a:t>Provide transit service to downstream customers</a:t>
            </a:r>
          </a:p>
          <a:p>
            <a:pPr lvl="1"/>
            <a:r>
              <a:rPr lang="en-US"/>
              <a:t>… but, need at least one provider of their own</a:t>
            </a:r>
          </a:p>
          <a:p>
            <a:pPr lvl="1"/>
            <a:r>
              <a:rPr lang="en-US"/>
              <a:t>Typically have national or regional scope</a:t>
            </a:r>
          </a:p>
          <a:p>
            <a:pPr lvl="1"/>
            <a:r>
              <a:rPr lang="en-US"/>
              <a:t>E.g., Minnesota Regional Network</a:t>
            </a:r>
          </a:p>
          <a:p>
            <a:pPr lvl="1"/>
            <a:r>
              <a:rPr lang="en-US"/>
              <a:t>Includes a few thousand of the AS’s</a:t>
            </a:r>
          </a:p>
          <a:p>
            <a:r>
              <a:rPr lang="en-US"/>
              <a:t>Stub AS’s</a:t>
            </a:r>
          </a:p>
          <a:p>
            <a:pPr lvl="1"/>
            <a:r>
              <a:rPr lang="en-US"/>
              <a:t>Do not provide transit service to others</a:t>
            </a:r>
          </a:p>
          <a:p>
            <a:pPr lvl="1"/>
            <a:r>
              <a:rPr lang="en-US"/>
              <a:t>Connect to one or more upstream providers</a:t>
            </a:r>
          </a:p>
          <a:p>
            <a:pPr lvl="1"/>
            <a:r>
              <a:rPr lang="en-US"/>
              <a:t>Includes vast majority (e.g., 85-90%) of the AS’s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8C9DBE-EF6E-4B89-8D6C-403F7C7BEF0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Characteristics of the AS Graph</a:t>
            </a:r>
          </a:p>
        </p:txBody>
      </p:sp>
      <p:sp>
        <p:nvSpPr>
          <p:cNvPr id="136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 graph structure</a:t>
            </a:r>
          </a:p>
          <a:p>
            <a:pPr lvl="1"/>
            <a:r>
              <a:rPr lang="en-US"/>
              <a:t>High variability in node degree (“power law”)</a:t>
            </a:r>
          </a:p>
          <a:p>
            <a:pPr lvl="1"/>
            <a:r>
              <a:rPr lang="en-US"/>
              <a:t>A few very highly-connected AS’s</a:t>
            </a:r>
          </a:p>
          <a:p>
            <a:pPr lvl="1"/>
            <a:r>
              <a:rPr lang="en-US"/>
              <a:t>Many AS’s have only a few connections</a:t>
            </a:r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80BDD2-8056-4A3B-AEF5-B9A46BDD8E8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369092" name="Line 4"/>
          <p:cNvSpPr>
            <a:spLocks noChangeShapeType="1"/>
          </p:cNvSpPr>
          <p:nvPr/>
        </p:nvSpPr>
        <p:spPr bwMode="auto">
          <a:xfrm>
            <a:off x="2073275" y="3184525"/>
            <a:ext cx="0" cy="28638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69093" name="Line 5"/>
          <p:cNvSpPr>
            <a:spLocks noChangeShapeType="1"/>
          </p:cNvSpPr>
          <p:nvPr/>
        </p:nvSpPr>
        <p:spPr bwMode="auto">
          <a:xfrm rot="-5400000">
            <a:off x="3993357" y="4118768"/>
            <a:ext cx="0" cy="38084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69094" name="Text Box 6"/>
          <p:cNvSpPr txBox="1">
            <a:spLocks noChangeArrowheads="1"/>
          </p:cNvSpPr>
          <p:nvPr/>
        </p:nvSpPr>
        <p:spPr bwMode="auto">
          <a:xfrm>
            <a:off x="1958736" y="6013777"/>
            <a:ext cx="385042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dirty="0">
                <a:latin typeface="Optima" panose="02000503060000020004" pitchFamily="2" charset="0"/>
              </a:rPr>
              <a:t>1</a:t>
            </a:r>
          </a:p>
        </p:txBody>
      </p:sp>
      <p:sp>
        <p:nvSpPr>
          <p:cNvPr id="1369095" name="Text Box 7"/>
          <p:cNvSpPr txBox="1">
            <a:spLocks noChangeArrowheads="1"/>
          </p:cNvSpPr>
          <p:nvPr/>
        </p:nvSpPr>
        <p:spPr bwMode="auto">
          <a:xfrm>
            <a:off x="2930544" y="6013777"/>
            <a:ext cx="585418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latin typeface="Optima" panose="02000503060000020004" pitchFamily="2" charset="0"/>
              </a:rPr>
              <a:t>10</a:t>
            </a:r>
          </a:p>
        </p:txBody>
      </p:sp>
      <p:sp>
        <p:nvSpPr>
          <p:cNvPr id="1369096" name="Text Box 8"/>
          <p:cNvSpPr txBox="1">
            <a:spLocks noChangeArrowheads="1"/>
          </p:cNvSpPr>
          <p:nvPr/>
        </p:nvSpPr>
        <p:spPr bwMode="auto">
          <a:xfrm>
            <a:off x="3870169" y="6013777"/>
            <a:ext cx="785793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dirty="0">
                <a:latin typeface="Optima" panose="02000503060000020004" pitchFamily="2" charset="0"/>
              </a:rPr>
              <a:t>100</a:t>
            </a:r>
          </a:p>
        </p:txBody>
      </p:sp>
      <p:sp>
        <p:nvSpPr>
          <p:cNvPr id="1369097" name="Text Box 9"/>
          <p:cNvSpPr txBox="1">
            <a:spLocks noChangeArrowheads="1"/>
          </p:cNvSpPr>
          <p:nvPr/>
        </p:nvSpPr>
        <p:spPr bwMode="auto">
          <a:xfrm>
            <a:off x="4881233" y="6013777"/>
            <a:ext cx="986167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dirty="0">
                <a:latin typeface="Optima" panose="02000503060000020004" pitchFamily="2" charset="0"/>
              </a:rPr>
              <a:t>1000</a:t>
            </a:r>
          </a:p>
        </p:txBody>
      </p:sp>
      <p:sp>
        <p:nvSpPr>
          <p:cNvPr id="1369098" name="Text Box 10"/>
          <p:cNvSpPr txBox="1">
            <a:spLocks noChangeArrowheads="1"/>
          </p:cNvSpPr>
          <p:nvPr/>
        </p:nvSpPr>
        <p:spPr bwMode="auto">
          <a:xfrm rot="16200000" flipH="1">
            <a:off x="253184" y="4057184"/>
            <a:ext cx="1120820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latin typeface="Optima" panose="02000503060000020004" pitchFamily="2" charset="0"/>
              </a:rPr>
              <a:t>CCDF</a:t>
            </a:r>
          </a:p>
        </p:txBody>
      </p:sp>
      <p:sp>
        <p:nvSpPr>
          <p:cNvPr id="1369099" name="Text Box 11"/>
          <p:cNvSpPr txBox="1">
            <a:spLocks noChangeArrowheads="1"/>
          </p:cNvSpPr>
          <p:nvPr/>
        </p:nvSpPr>
        <p:spPr bwMode="auto">
          <a:xfrm>
            <a:off x="1668030" y="2895600"/>
            <a:ext cx="385042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latin typeface="Optima" panose="02000503060000020004" pitchFamily="2" charset="0"/>
              </a:rPr>
              <a:t>1</a:t>
            </a:r>
          </a:p>
        </p:txBody>
      </p:sp>
      <p:sp>
        <p:nvSpPr>
          <p:cNvPr id="1369100" name="Text Box 12"/>
          <p:cNvSpPr txBox="1">
            <a:spLocks noChangeArrowheads="1"/>
          </p:cNvSpPr>
          <p:nvPr/>
        </p:nvSpPr>
        <p:spPr bwMode="auto">
          <a:xfrm>
            <a:off x="1385592" y="3627437"/>
            <a:ext cx="684804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latin typeface="Optima" panose="02000503060000020004" pitchFamily="2" charset="0"/>
              </a:rPr>
              <a:t>0.1</a:t>
            </a:r>
          </a:p>
        </p:txBody>
      </p:sp>
      <p:sp>
        <p:nvSpPr>
          <p:cNvPr id="1369101" name="Text Box 13"/>
          <p:cNvSpPr txBox="1">
            <a:spLocks noChangeArrowheads="1"/>
          </p:cNvSpPr>
          <p:nvPr/>
        </p:nvSpPr>
        <p:spPr bwMode="auto">
          <a:xfrm>
            <a:off x="1196505" y="4405312"/>
            <a:ext cx="885179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latin typeface="Optima" panose="02000503060000020004" pitchFamily="2" charset="0"/>
              </a:rPr>
              <a:t>0.01</a:t>
            </a:r>
          </a:p>
        </p:txBody>
      </p:sp>
      <p:sp>
        <p:nvSpPr>
          <p:cNvPr id="1369102" name="Text Box 14"/>
          <p:cNvSpPr txBox="1">
            <a:spLocks noChangeArrowheads="1"/>
          </p:cNvSpPr>
          <p:nvPr/>
        </p:nvSpPr>
        <p:spPr bwMode="auto">
          <a:xfrm>
            <a:off x="1007417" y="5273675"/>
            <a:ext cx="1085554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latin typeface="Optima" panose="02000503060000020004" pitchFamily="2" charset="0"/>
              </a:rPr>
              <a:t>0.001</a:t>
            </a:r>
          </a:p>
        </p:txBody>
      </p:sp>
      <p:sp>
        <p:nvSpPr>
          <p:cNvPr id="1369103" name="Text Box 15"/>
          <p:cNvSpPr txBox="1">
            <a:spLocks noChangeArrowheads="1"/>
          </p:cNvSpPr>
          <p:nvPr/>
        </p:nvSpPr>
        <p:spPr bwMode="auto">
          <a:xfrm>
            <a:off x="6004872" y="5867400"/>
            <a:ext cx="1741182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latin typeface="Optima" panose="02000503060000020004" pitchFamily="2" charset="0"/>
              </a:rPr>
              <a:t>AS degree</a:t>
            </a:r>
          </a:p>
        </p:txBody>
      </p:sp>
      <p:sp>
        <p:nvSpPr>
          <p:cNvPr id="1369104" name="Line 16"/>
          <p:cNvSpPr>
            <a:spLocks noChangeShapeType="1"/>
          </p:cNvSpPr>
          <p:nvPr/>
        </p:nvSpPr>
        <p:spPr bwMode="auto">
          <a:xfrm>
            <a:off x="2073275" y="3198812"/>
            <a:ext cx="3336925" cy="26368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69105" name="Oval 17"/>
          <p:cNvSpPr>
            <a:spLocks noChangeArrowheads="1"/>
          </p:cNvSpPr>
          <p:nvPr/>
        </p:nvSpPr>
        <p:spPr bwMode="auto">
          <a:xfrm>
            <a:off x="1998663" y="3076575"/>
            <a:ext cx="432000" cy="4320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69106" name="Text Box 18"/>
          <p:cNvSpPr txBox="1">
            <a:spLocks noChangeArrowheads="1"/>
          </p:cNvSpPr>
          <p:nvPr/>
        </p:nvSpPr>
        <p:spPr bwMode="auto">
          <a:xfrm>
            <a:off x="2454623" y="3049587"/>
            <a:ext cx="5393977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dirty="0">
                <a:solidFill>
                  <a:srgbClr val="FF0000"/>
                </a:solidFill>
                <a:latin typeface="Optima" panose="02000503060000020004" pitchFamily="2" charset="0"/>
              </a:rPr>
              <a:t>All AS’s have 1 or more neighbors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3810000" y="4430708"/>
            <a:ext cx="5257800" cy="523875"/>
            <a:chOff x="2400" y="2986"/>
            <a:chExt cx="3312" cy="330"/>
          </a:xfrm>
        </p:grpSpPr>
        <p:sp>
          <p:nvSpPr>
            <p:cNvPr id="1369108" name="Oval 20"/>
            <p:cNvSpPr>
              <a:spLocks noChangeArrowheads="1"/>
            </p:cNvSpPr>
            <p:nvPr/>
          </p:nvSpPr>
          <p:spPr bwMode="auto">
            <a:xfrm>
              <a:off x="2400" y="3043"/>
              <a:ext cx="272" cy="272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369109" name="Text Box 21"/>
            <p:cNvSpPr txBox="1">
              <a:spLocks noChangeArrowheads="1"/>
            </p:cNvSpPr>
            <p:nvPr/>
          </p:nvSpPr>
          <p:spPr bwMode="auto">
            <a:xfrm>
              <a:off x="2728" y="2986"/>
              <a:ext cx="2984" cy="33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800">
                  <a:solidFill>
                    <a:srgbClr val="FF0000"/>
                  </a:solidFill>
                  <a:latin typeface="Optima" panose="02000503060000020004" pitchFamily="2" charset="0"/>
                </a:rPr>
                <a:t>Very few have degree &gt;= 100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Characteristics of AS Paths</a:t>
            </a:r>
          </a:p>
        </p:txBody>
      </p:sp>
      <p:sp>
        <p:nvSpPr>
          <p:cNvPr id="137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 path may be longer than shortest AS path</a:t>
            </a:r>
          </a:p>
          <a:p>
            <a:r>
              <a:rPr lang="en-US"/>
              <a:t>Router path may be longer than shortest path</a:t>
            </a:r>
          </a:p>
        </p:txBody>
      </p:sp>
      <p:sp>
        <p:nvSpPr>
          <p:cNvPr id="4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42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AC83D3-D876-4955-A0B9-9785EB446E0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2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BF5C28E-56B5-805C-A4B1-691761E7251C}"/>
              </a:ext>
            </a:extLst>
          </p:cNvPr>
          <p:cNvGrpSpPr/>
          <p:nvPr/>
        </p:nvGrpSpPr>
        <p:grpSpPr>
          <a:xfrm>
            <a:off x="91249" y="2434685"/>
            <a:ext cx="8747951" cy="4042315"/>
            <a:chOff x="-32663" y="2133993"/>
            <a:chExt cx="8747951" cy="4042315"/>
          </a:xfrm>
        </p:grpSpPr>
        <p:sp>
          <p:nvSpPr>
            <p:cNvPr id="32" name="Cloud 31">
              <a:extLst>
                <a:ext uri="{FF2B5EF4-FFF2-40B4-BE49-F238E27FC236}">
                  <a16:creationId xmlns:a16="http://schemas.microsoft.com/office/drawing/2014/main" id="{427DFC93-D1A1-C0E5-51C0-700127C3EE2C}"/>
                </a:ext>
              </a:extLst>
            </p:cNvPr>
            <p:cNvSpPr/>
            <p:nvPr/>
          </p:nvSpPr>
          <p:spPr>
            <a:xfrm>
              <a:off x="6789304" y="3174762"/>
              <a:ext cx="1925984" cy="1368359"/>
            </a:xfrm>
            <a:prstGeom prst="cloud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Cloud 32">
              <a:extLst>
                <a:ext uri="{FF2B5EF4-FFF2-40B4-BE49-F238E27FC236}">
                  <a16:creationId xmlns:a16="http://schemas.microsoft.com/office/drawing/2014/main" id="{8669F2C2-CDD9-C71C-28F2-B285634FEE8C}"/>
                </a:ext>
              </a:extLst>
            </p:cNvPr>
            <p:cNvSpPr/>
            <p:nvPr/>
          </p:nvSpPr>
          <p:spPr>
            <a:xfrm>
              <a:off x="3496079" y="2176862"/>
              <a:ext cx="2889009" cy="1404538"/>
            </a:xfrm>
            <a:prstGeom prst="cloud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Cloud 33">
              <a:extLst>
                <a:ext uri="{FF2B5EF4-FFF2-40B4-BE49-F238E27FC236}">
                  <a16:creationId xmlns:a16="http://schemas.microsoft.com/office/drawing/2014/main" id="{69F2029E-8B8F-3AA3-2183-3B12A6AD0B76}"/>
                </a:ext>
              </a:extLst>
            </p:cNvPr>
            <p:cNvSpPr/>
            <p:nvPr/>
          </p:nvSpPr>
          <p:spPr>
            <a:xfrm>
              <a:off x="962772" y="3313947"/>
              <a:ext cx="1930889" cy="1361019"/>
            </a:xfrm>
            <a:prstGeom prst="cloud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Cloud 34">
              <a:extLst>
                <a:ext uri="{FF2B5EF4-FFF2-40B4-BE49-F238E27FC236}">
                  <a16:creationId xmlns:a16="http://schemas.microsoft.com/office/drawing/2014/main" id="{5601EE5F-7C34-B91E-07B5-420FFC315E57}"/>
                </a:ext>
              </a:extLst>
            </p:cNvPr>
            <p:cNvSpPr/>
            <p:nvPr/>
          </p:nvSpPr>
          <p:spPr>
            <a:xfrm>
              <a:off x="2991981" y="4226803"/>
              <a:ext cx="1921385" cy="1222120"/>
            </a:xfrm>
            <a:prstGeom prst="cloud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Cloud 35">
              <a:extLst>
                <a:ext uri="{FF2B5EF4-FFF2-40B4-BE49-F238E27FC236}">
                  <a16:creationId xmlns:a16="http://schemas.microsoft.com/office/drawing/2014/main" id="{6D0CF85E-C037-50EA-1F95-BB4B93066A98}"/>
                </a:ext>
              </a:extLst>
            </p:cNvPr>
            <p:cNvSpPr/>
            <p:nvPr/>
          </p:nvSpPr>
          <p:spPr>
            <a:xfrm>
              <a:off x="5185991" y="4444180"/>
              <a:ext cx="1656886" cy="1019347"/>
            </a:xfrm>
            <a:prstGeom prst="cloud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1457" name="Line 321"/>
            <p:cNvSpPr>
              <a:spLocks noChangeShapeType="1"/>
            </p:cNvSpPr>
            <p:nvPr/>
          </p:nvSpPr>
          <p:spPr bwMode="auto">
            <a:xfrm flipV="1">
              <a:off x="2738290" y="2913882"/>
              <a:ext cx="875845" cy="608719"/>
            </a:xfrm>
            <a:prstGeom prst="line">
              <a:avLst/>
            </a:prstGeom>
            <a:noFill/>
            <a:ln w="317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1458" name="Line 322"/>
            <p:cNvSpPr>
              <a:spLocks noChangeShapeType="1"/>
            </p:cNvSpPr>
            <p:nvPr/>
          </p:nvSpPr>
          <p:spPr bwMode="auto">
            <a:xfrm flipV="1">
              <a:off x="3685426" y="2772031"/>
              <a:ext cx="770188" cy="200896"/>
            </a:xfrm>
            <a:prstGeom prst="line">
              <a:avLst/>
            </a:prstGeom>
            <a:noFill/>
            <a:ln w="317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1459" name="Line 323"/>
            <p:cNvSpPr>
              <a:spLocks noChangeShapeType="1"/>
            </p:cNvSpPr>
            <p:nvPr/>
          </p:nvSpPr>
          <p:spPr bwMode="auto">
            <a:xfrm flipV="1">
              <a:off x="4648201" y="2745524"/>
              <a:ext cx="684648" cy="0"/>
            </a:xfrm>
            <a:prstGeom prst="line">
              <a:avLst/>
            </a:prstGeom>
            <a:noFill/>
            <a:ln w="317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1460" name="Line 324"/>
            <p:cNvSpPr>
              <a:spLocks noChangeShapeType="1"/>
            </p:cNvSpPr>
            <p:nvPr/>
          </p:nvSpPr>
          <p:spPr bwMode="auto">
            <a:xfrm>
              <a:off x="5482558" y="2745523"/>
              <a:ext cx="684648" cy="227401"/>
            </a:xfrm>
            <a:prstGeom prst="line">
              <a:avLst/>
            </a:prstGeom>
            <a:noFill/>
            <a:ln w="317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1461" name="Line 325"/>
            <p:cNvSpPr>
              <a:spLocks noChangeShapeType="1"/>
            </p:cNvSpPr>
            <p:nvPr/>
          </p:nvSpPr>
          <p:spPr bwMode="auto">
            <a:xfrm>
              <a:off x="6385087" y="3003852"/>
              <a:ext cx="757789" cy="421783"/>
            </a:xfrm>
            <a:prstGeom prst="line">
              <a:avLst/>
            </a:prstGeom>
            <a:noFill/>
            <a:ln w="317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1488" name="Line 352"/>
            <p:cNvSpPr>
              <a:spLocks noChangeShapeType="1"/>
            </p:cNvSpPr>
            <p:nvPr/>
          </p:nvSpPr>
          <p:spPr bwMode="auto">
            <a:xfrm>
              <a:off x="7440179" y="3522602"/>
              <a:ext cx="644461" cy="463513"/>
            </a:xfrm>
            <a:prstGeom prst="line">
              <a:avLst/>
            </a:prstGeom>
            <a:noFill/>
            <a:ln w="317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1489" name="Line 353"/>
            <p:cNvSpPr>
              <a:spLocks noChangeShapeType="1"/>
            </p:cNvSpPr>
            <p:nvPr/>
          </p:nvSpPr>
          <p:spPr bwMode="auto">
            <a:xfrm>
              <a:off x="2581055" y="4407105"/>
              <a:ext cx="518991" cy="267862"/>
            </a:xfrm>
            <a:prstGeom prst="line">
              <a:avLst/>
            </a:prstGeom>
            <a:noFill/>
            <a:ln w="317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1490" name="Line 354"/>
            <p:cNvSpPr>
              <a:spLocks noChangeShapeType="1"/>
            </p:cNvSpPr>
            <p:nvPr/>
          </p:nvSpPr>
          <p:spPr bwMode="auto">
            <a:xfrm>
              <a:off x="3429000" y="4800598"/>
              <a:ext cx="1026614" cy="248259"/>
            </a:xfrm>
            <a:prstGeom prst="line">
              <a:avLst/>
            </a:prstGeom>
            <a:noFill/>
            <a:ln w="317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1491" name="Line 355"/>
            <p:cNvSpPr>
              <a:spLocks noChangeShapeType="1"/>
            </p:cNvSpPr>
            <p:nvPr/>
          </p:nvSpPr>
          <p:spPr bwMode="auto">
            <a:xfrm flipV="1">
              <a:off x="4715004" y="5140935"/>
              <a:ext cx="515861" cy="1"/>
            </a:xfrm>
            <a:prstGeom prst="line">
              <a:avLst/>
            </a:prstGeom>
            <a:noFill/>
            <a:ln w="317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1492" name="Line 356"/>
            <p:cNvSpPr>
              <a:spLocks noChangeShapeType="1"/>
            </p:cNvSpPr>
            <p:nvPr/>
          </p:nvSpPr>
          <p:spPr bwMode="auto">
            <a:xfrm flipV="1">
              <a:off x="5345679" y="4800599"/>
              <a:ext cx="1128146" cy="356947"/>
            </a:xfrm>
            <a:prstGeom prst="line">
              <a:avLst/>
            </a:prstGeom>
            <a:noFill/>
            <a:ln w="317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1493" name="Line 357"/>
            <p:cNvSpPr>
              <a:spLocks noChangeShapeType="1"/>
            </p:cNvSpPr>
            <p:nvPr/>
          </p:nvSpPr>
          <p:spPr bwMode="auto">
            <a:xfrm flipV="1">
              <a:off x="6684536" y="4286184"/>
              <a:ext cx="458340" cy="482255"/>
            </a:xfrm>
            <a:prstGeom prst="line">
              <a:avLst/>
            </a:prstGeom>
            <a:noFill/>
            <a:ln w="317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1494" name="Line 358"/>
            <p:cNvSpPr>
              <a:spLocks noChangeShapeType="1"/>
            </p:cNvSpPr>
            <p:nvPr/>
          </p:nvSpPr>
          <p:spPr bwMode="auto">
            <a:xfrm flipV="1">
              <a:off x="7315211" y="4017866"/>
              <a:ext cx="769430" cy="268320"/>
            </a:xfrm>
            <a:prstGeom prst="line">
              <a:avLst/>
            </a:prstGeom>
            <a:noFill/>
            <a:ln w="317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1521" name="Line 385"/>
            <p:cNvSpPr>
              <a:spLocks noChangeShapeType="1"/>
            </p:cNvSpPr>
            <p:nvPr/>
          </p:nvSpPr>
          <p:spPr bwMode="auto">
            <a:xfrm>
              <a:off x="1309243" y="4235449"/>
              <a:ext cx="1079330" cy="119161"/>
            </a:xfrm>
            <a:prstGeom prst="line">
              <a:avLst/>
            </a:prstGeom>
            <a:noFill/>
            <a:ln w="317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1548" name="Line 412"/>
            <p:cNvSpPr>
              <a:spLocks noChangeShapeType="1"/>
            </p:cNvSpPr>
            <p:nvPr/>
          </p:nvSpPr>
          <p:spPr bwMode="auto">
            <a:xfrm flipV="1">
              <a:off x="1309243" y="3825342"/>
              <a:ext cx="519557" cy="274838"/>
            </a:xfrm>
            <a:prstGeom prst="line">
              <a:avLst/>
            </a:prstGeom>
            <a:noFill/>
            <a:ln w="317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1549" name="Line 413"/>
            <p:cNvSpPr>
              <a:spLocks noChangeShapeType="1"/>
            </p:cNvSpPr>
            <p:nvPr/>
          </p:nvSpPr>
          <p:spPr bwMode="auto">
            <a:xfrm flipV="1">
              <a:off x="1981200" y="3522602"/>
              <a:ext cx="685799" cy="246875"/>
            </a:xfrm>
            <a:prstGeom prst="line">
              <a:avLst/>
            </a:prstGeom>
            <a:noFill/>
            <a:ln w="317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1550" name="Line 414"/>
            <p:cNvSpPr>
              <a:spLocks noChangeShapeType="1"/>
            </p:cNvSpPr>
            <p:nvPr/>
          </p:nvSpPr>
          <p:spPr bwMode="auto">
            <a:xfrm>
              <a:off x="1170940" y="4340140"/>
              <a:ext cx="0" cy="373891"/>
            </a:xfrm>
            <a:prstGeom prst="line">
              <a:avLst/>
            </a:prstGeom>
            <a:noFill/>
            <a:ln w="317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1551" name="Line 415"/>
            <p:cNvSpPr>
              <a:spLocks noChangeShapeType="1"/>
            </p:cNvSpPr>
            <p:nvPr/>
          </p:nvSpPr>
          <p:spPr bwMode="auto">
            <a:xfrm>
              <a:off x="8274272" y="4179701"/>
              <a:ext cx="0" cy="373891"/>
            </a:xfrm>
            <a:prstGeom prst="line">
              <a:avLst/>
            </a:prstGeom>
            <a:noFill/>
            <a:ln w="317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1552" name="Text Box 416"/>
            <p:cNvSpPr txBox="1">
              <a:spLocks noChangeArrowheads="1"/>
            </p:cNvSpPr>
            <p:nvPr/>
          </p:nvSpPr>
          <p:spPr bwMode="auto">
            <a:xfrm>
              <a:off x="1006973" y="4620558"/>
              <a:ext cx="323656" cy="520378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800">
                  <a:solidFill>
                    <a:schemeClr val="tx2"/>
                  </a:solidFill>
                  <a:latin typeface="Optima" panose="02000503060000020004" pitchFamily="2" charset="0"/>
                </a:rPr>
                <a:t>s</a:t>
              </a:r>
            </a:p>
          </p:txBody>
        </p:sp>
        <p:sp>
          <p:nvSpPr>
            <p:cNvPr id="1371553" name="Text Box 417"/>
            <p:cNvSpPr txBox="1">
              <a:spLocks noChangeArrowheads="1"/>
            </p:cNvSpPr>
            <p:nvPr/>
          </p:nvSpPr>
          <p:spPr bwMode="auto">
            <a:xfrm>
              <a:off x="8079612" y="4528480"/>
              <a:ext cx="385042" cy="52322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800" dirty="0">
                  <a:solidFill>
                    <a:schemeClr val="tx2"/>
                  </a:solidFill>
                  <a:latin typeface="Optima" panose="02000503060000020004" pitchFamily="2" charset="0"/>
                </a:rPr>
                <a:t>d</a:t>
              </a:r>
            </a:p>
          </p:txBody>
        </p:sp>
        <p:sp>
          <p:nvSpPr>
            <p:cNvPr id="1371556" name="Text Box 420"/>
            <p:cNvSpPr txBox="1">
              <a:spLocks noChangeArrowheads="1"/>
            </p:cNvSpPr>
            <p:nvPr/>
          </p:nvSpPr>
          <p:spPr bwMode="auto">
            <a:xfrm>
              <a:off x="2584785" y="5653088"/>
              <a:ext cx="4047455" cy="52322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800" dirty="0">
                  <a:solidFill>
                    <a:schemeClr val="tx2"/>
                  </a:solidFill>
                  <a:latin typeface="Optima" panose="02000503060000020004" pitchFamily="2" charset="0"/>
                </a:rPr>
                <a:t>3 AS hops, 7 router hops</a:t>
              </a:r>
            </a:p>
          </p:txBody>
        </p:sp>
        <p:sp>
          <p:nvSpPr>
            <p:cNvPr id="1371557" name="Text Box 421"/>
            <p:cNvSpPr txBox="1">
              <a:spLocks noChangeArrowheads="1"/>
            </p:cNvSpPr>
            <p:nvPr/>
          </p:nvSpPr>
          <p:spPr bwMode="auto">
            <a:xfrm>
              <a:off x="-32663" y="2133993"/>
              <a:ext cx="2244525" cy="954107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800" dirty="0">
                  <a:solidFill>
                    <a:schemeClr val="tx2"/>
                  </a:solidFill>
                  <a:latin typeface="Optima" panose="02000503060000020004" pitchFamily="2" charset="0"/>
                </a:rPr>
                <a:t>2 AS hops, </a:t>
              </a:r>
            </a:p>
            <a:p>
              <a:pPr algn="ctr" eaLnBrk="0" hangingPunct="0"/>
              <a:r>
                <a:rPr lang="en-US" sz="2800" dirty="0">
                  <a:solidFill>
                    <a:schemeClr val="tx2"/>
                  </a:solidFill>
                  <a:latin typeface="Optima" panose="02000503060000020004" pitchFamily="2" charset="0"/>
                </a:rPr>
                <a:t>8 router hops</a:t>
              </a:r>
            </a:p>
          </p:txBody>
        </p:sp>
        <p:grpSp>
          <p:nvGrpSpPr>
            <p:cNvPr id="3" name="Group 9"/>
            <p:cNvGrpSpPr>
              <a:grpSpLocks noChangeAspect="1"/>
            </p:cNvGrpSpPr>
            <p:nvPr/>
          </p:nvGrpSpPr>
          <p:grpSpPr bwMode="auto">
            <a:xfrm>
              <a:off x="2226003" y="4155046"/>
              <a:ext cx="476694" cy="360000"/>
              <a:chOff x="3120" y="2880"/>
              <a:chExt cx="144" cy="96"/>
            </a:xfrm>
          </p:grpSpPr>
          <p:sp>
            <p:nvSpPr>
              <p:cNvPr id="1371146" name="Oval 10"/>
              <p:cNvSpPr>
                <a:spLocks noChangeArrowheads="1"/>
              </p:cNvSpPr>
              <p:nvPr/>
            </p:nvSpPr>
            <p:spPr bwMode="auto">
              <a:xfrm>
                <a:off x="3120" y="292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147" name="Rectangle 11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0078A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148" name="Rectangle 12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149" name="Oval 13"/>
              <p:cNvSpPr>
                <a:spLocks noChangeArrowheads="1"/>
              </p:cNvSpPr>
              <p:nvPr/>
            </p:nvSpPr>
            <p:spPr bwMode="auto">
              <a:xfrm>
                <a:off x="3120" y="288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14"/>
              <p:cNvGrpSpPr>
                <a:grpSpLocks/>
              </p:cNvGrpSpPr>
              <p:nvPr/>
            </p:nvGrpSpPr>
            <p:grpSpPr bwMode="auto">
              <a:xfrm>
                <a:off x="3141" y="2886"/>
                <a:ext cx="100" cy="43"/>
                <a:chOff x="6839" y="9479"/>
                <a:chExt cx="253" cy="119"/>
              </a:xfrm>
            </p:grpSpPr>
            <p:grpSp>
              <p:nvGrpSpPr>
                <p:cNvPr id="5" name="Group 15"/>
                <p:cNvGrpSpPr>
                  <a:grpSpLocks/>
                </p:cNvGrpSpPr>
                <p:nvPr/>
              </p:nvGrpSpPr>
              <p:grpSpPr bwMode="auto">
                <a:xfrm>
                  <a:off x="6839" y="9479"/>
                  <a:ext cx="251" cy="116"/>
                  <a:chOff x="6839" y="9479"/>
                  <a:chExt cx="251" cy="116"/>
                </a:xfrm>
              </p:grpSpPr>
              <p:sp>
                <p:nvSpPr>
                  <p:cNvPr id="1371152" name="Freeform 16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53" name="Freeform 17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54" name="Freeform 18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55" name="Freeform 19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56" name="Freeform 20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57" name="Freeform 21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58" name="Freeform 22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59" name="Freeform 23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" name="Group 24"/>
                <p:cNvGrpSpPr>
                  <a:grpSpLocks/>
                </p:cNvGrpSpPr>
                <p:nvPr/>
              </p:nvGrpSpPr>
              <p:grpSpPr bwMode="auto">
                <a:xfrm>
                  <a:off x="6842" y="9482"/>
                  <a:ext cx="250" cy="116"/>
                  <a:chOff x="6842" y="9482"/>
                  <a:chExt cx="250" cy="116"/>
                </a:xfrm>
              </p:grpSpPr>
              <p:sp>
                <p:nvSpPr>
                  <p:cNvPr id="1371161" name="Freeform 25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62" name="Freeform 26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63" name="Freeform 27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64" name="Freeform 28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65" name="Freeform 29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66" name="Freeform 30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67" name="Freeform 31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68" name="Freeform 32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71169" name="Line 33"/>
              <p:cNvSpPr>
                <a:spLocks noChangeShapeType="1"/>
              </p:cNvSpPr>
              <p:nvPr/>
            </p:nvSpPr>
            <p:spPr bwMode="auto">
              <a:xfrm>
                <a:off x="3120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170" name="Line 34"/>
              <p:cNvSpPr>
                <a:spLocks noChangeShapeType="1"/>
              </p:cNvSpPr>
              <p:nvPr/>
            </p:nvSpPr>
            <p:spPr bwMode="auto">
              <a:xfrm>
                <a:off x="3264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35"/>
            <p:cNvGrpSpPr>
              <a:grpSpLocks noChangeAspect="1"/>
            </p:cNvGrpSpPr>
            <p:nvPr/>
          </p:nvGrpSpPr>
          <p:grpSpPr bwMode="auto">
            <a:xfrm>
              <a:off x="3047263" y="4583347"/>
              <a:ext cx="476694" cy="360000"/>
              <a:chOff x="3120" y="2880"/>
              <a:chExt cx="144" cy="96"/>
            </a:xfrm>
          </p:grpSpPr>
          <p:sp>
            <p:nvSpPr>
              <p:cNvPr id="1371172" name="Oval 36"/>
              <p:cNvSpPr>
                <a:spLocks noChangeArrowheads="1"/>
              </p:cNvSpPr>
              <p:nvPr/>
            </p:nvSpPr>
            <p:spPr bwMode="auto">
              <a:xfrm>
                <a:off x="3120" y="292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173" name="Rectangle 37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0078A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174" name="Rectangle 38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175" name="Oval 39"/>
              <p:cNvSpPr>
                <a:spLocks noChangeArrowheads="1"/>
              </p:cNvSpPr>
              <p:nvPr/>
            </p:nvSpPr>
            <p:spPr bwMode="auto">
              <a:xfrm>
                <a:off x="3120" y="288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" name="Group 40"/>
              <p:cNvGrpSpPr>
                <a:grpSpLocks/>
              </p:cNvGrpSpPr>
              <p:nvPr/>
            </p:nvGrpSpPr>
            <p:grpSpPr bwMode="auto">
              <a:xfrm>
                <a:off x="3141" y="2886"/>
                <a:ext cx="100" cy="43"/>
                <a:chOff x="6839" y="9479"/>
                <a:chExt cx="253" cy="119"/>
              </a:xfrm>
            </p:grpSpPr>
            <p:grpSp>
              <p:nvGrpSpPr>
                <p:cNvPr id="9" name="Group 41"/>
                <p:cNvGrpSpPr>
                  <a:grpSpLocks/>
                </p:cNvGrpSpPr>
                <p:nvPr/>
              </p:nvGrpSpPr>
              <p:grpSpPr bwMode="auto">
                <a:xfrm>
                  <a:off x="6839" y="9479"/>
                  <a:ext cx="251" cy="116"/>
                  <a:chOff x="6839" y="9479"/>
                  <a:chExt cx="251" cy="116"/>
                </a:xfrm>
              </p:grpSpPr>
              <p:sp>
                <p:nvSpPr>
                  <p:cNvPr id="1371178" name="Freeform 42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79" name="Freeform 43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80" name="Freeform 44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81" name="Freeform 45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82" name="Freeform 46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83" name="Freeform 47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84" name="Freeform 48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85" name="Freeform 49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" name="Group 50"/>
                <p:cNvGrpSpPr>
                  <a:grpSpLocks/>
                </p:cNvGrpSpPr>
                <p:nvPr/>
              </p:nvGrpSpPr>
              <p:grpSpPr bwMode="auto">
                <a:xfrm>
                  <a:off x="6842" y="9482"/>
                  <a:ext cx="250" cy="116"/>
                  <a:chOff x="6842" y="9482"/>
                  <a:chExt cx="250" cy="116"/>
                </a:xfrm>
              </p:grpSpPr>
              <p:sp>
                <p:nvSpPr>
                  <p:cNvPr id="1371187" name="Freeform 51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88" name="Freeform 52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89" name="Freeform 53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90" name="Freeform 54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91" name="Freeform 55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92" name="Freeform 56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93" name="Freeform 57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194" name="Freeform 58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71195" name="Line 59"/>
              <p:cNvSpPr>
                <a:spLocks noChangeShapeType="1"/>
              </p:cNvSpPr>
              <p:nvPr/>
            </p:nvSpPr>
            <p:spPr bwMode="auto">
              <a:xfrm>
                <a:off x="3120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196" name="Line 60"/>
              <p:cNvSpPr>
                <a:spLocks noChangeShapeType="1"/>
              </p:cNvSpPr>
              <p:nvPr/>
            </p:nvSpPr>
            <p:spPr bwMode="auto">
              <a:xfrm>
                <a:off x="3264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61"/>
            <p:cNvGrpSpPr>
              <a:grpSpLocks noChangeAspect="1"/>
            </p:cNvGrpSpPr>
            <p:nvPr/>
          </p:nvGrpSpPr>
          <p:grpSpPr bwMode="auto">
            <a:xfrm>
              <a:off x="4321113" y="4893451"/>
              <a:ext cx="476694" cy="360000"/>
              <a:chOff x="3120" y="2880"/>
              <a:chExt cx="144" cy="96"/>
            </a:xfrm>
          </p:grpSpPr>
          <p:sp>
            <p:nvSpPr>
              <p:cNvPr id="1371198" name="Oval 62"/>
              <p:cNvSpPr>
                <a:spLocks noChangeArrowheads="1"/>
              </p:cNvSpPr>
              <p:nvPr/>
            </p:nvSpPr>
            <p:spPr bwMode="auto">
              <a:xfrm>
                <a:off x="3120" y="292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199" name="Rectangle 63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0078A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200" name="Rectangle 64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201" name="Oval 65"/>
              <p:cNvSpPr>
                <a:spLocks noChangeArrowheads="1"/>
              </p:cNvSpPr>
              <p:nvPr/>
            </p:nvSpPr>
            <p:spPr bwMode="auto">
              <a:xfrm>
                <a:off x="3120" y="288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" name="Group 66"/>
              <p:cNvGrpSpPr>
                <a:grpSpLocks/>
              </p:cNvGrpSpPr>
              <p:nvPr/>
            </p:nvGrpSpPr>
            <p:grpSpPr bwMode="auto">
              <a:xfrm>
                <a:off x="3141" y="2886"/>
                <a:ext cx="100" cy="43"/>
                <a:chOff x="6839" y="9479"/>
                <a:chExt cx="253" cy="119"/>
              </a:xfrm>
            </p:grpSpPr>
            <p:grpSp>
              <p:nvGrpSpPr>
                <p:cNvPr id="13" name="Group 67"/>
                <p:cNvGrpSpPr>
                  <a:grpSpLocks/>
                </p:cNvGrpSpPr>
                <p:nvPr/>
              </p:nvGrpSpPr>
              <p:grpSpPr bwMode="auto">
                <a:xfrm>
                  <a:off x="6839" y="9479"/>
                  <a:ext cx="251" cy="116"/>
                  <a:chOff x="6839" y="9479"/>
                  <a:chExt cx="251" cy="116"/>
                </a:xfrm>
              </p:grpSpPr>
              <p:sp>
                <p:nvSpPr>
                  <p:cNvPr id="1371204" name="Freeform 68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05" name="Freeform 69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06" name="Freeform 70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07" name="Freeform 71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08" name="Freeform 72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09" name="Freeform 73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10" name="Freeform 74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11" name="Freeform 75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" name="Group 76"/>
                <p:cNvGrpSpPr>
                  <a:grpSpLocks/>
                </p:cNvGrpSpPr>
                <p:nvPr/>
              </p:nvGrpSpPr>
              <p:grpSpPr bwMode="auto">
                <a:xfrm>
                  <a:off x="6842" y="9482"/>
                  <a:ext cx="250" cy="116"/>
                  <a:chOff x="6842" y="9482"/>
                  <a:chExt cx="250" cy="116"/>
                </a:xfrm>
              </p:grpSpPr>
              <p:sp>
                <p:nvSpPr>
                  <p:cNvPr id="1371213" name="Freeform 77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14" name="Freeform 78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15" name="Freeform 79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16" name="Freeform 80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17" name="Freeform 81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18" name="Freeform 82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19" name="Freeform 83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20" name="Freeform 84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71221" name="Line 85"/>
              <p:cNvSpPr>
                <a:spLocks noChangeShapeType="1"/>
              </p:cNvSpPr>
              <p:nvPr/>
            </p:nvSpPr>
            <p:spPr bwMode="auto">
              <a:xfrm>
                <a:off x="3120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222" name="Line 86"/>
              <p:cNvSpPr>
                <a:spLocks noChangeShapeType="1"/>
              </p:cNvSpPr>
              <p:nvPr/>
            </p:nvSpPr>
            <p:spPr bwMode="auto">
              <a:xfrm>
                <a:off x="3264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" name="Group 87"/>
            <p:cNvGrpSpPr>
              <a:grpSpLocks noChangeAspect="1"/>
            </p:cNvGrpSpPr>
            <p:nvPr/>
          </p:nvGrpSpPr>
          <p:grpSpPr bwMode="auto">
            <a:xfrm>
              <a:off x="5059066" y="4960027"/>
              <a:ext cx="476694" cy="360000"/>
              <a:chOff x="3120" y="2880"/>
              <a:chExt cx="144" cy="96"/>
            </a:xfrm>
          </p:grpSpPr>
          <p:sp>
            <p:nvSpPr>
              <p:cNvPr id="1371224" name="Oval 88"/>
              <p:cNvSpPr>
                <a:spLocks noChangeArrowheads="1"/>
              </p:cNvSpPr>
              <p:nvPr/>
            </p:nvSpPr>
            <p:spPr bwMode="auto">
              <a:xfrm>
                <a:off x="3120" y="292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225" name="Rectangle 89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0078A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226" name="Rectangle 90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227" name="Oval 91"/>
              <p:cNvSpPr>
                <a:spLocks noChangeArrowheads="1"/>
              </p:cNvSpPr>
              <p:nvPr/>
            </p:nvSpPr>
            <p:spPr bwMode="auto">
              <a:xfrm>
                <a:off x="3120" y="288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6" name="Group 92"/>
              <p:cNvGrpSpPr>
                <a:grpSpLocks/>
              </p:cNvGrpSpPr>
              <p:nvPr/>
            </p:nvGrpSpPr>
            <p:grpSpPr bwMode="auto">
              <a:xfrm>
                <a:off x="3141" y="2886"/>
                <a:ext cx="100" cy="43"/>
                <a:chOff x="6839" y="9479"/>
                <a:chExt cx="253" cy="119"/>
              </a:xfrm>
            </p:grpSpPr>
            <p:grpSp>
              <p:nvGrpSpPr>
                <p:cNvPr id="17" name="Group 93"/>
                <p:cNvGrpSpPr>
                  <a:grpSpLocks/>
                </p:cNvGrpSpPr>
                <p:nvPr/>
              </p:nvGrpSpPr>
              <p:grpSpPr bwMode="auto">
                <a:xfrm>
                  <a:off x="6839" y="9479"/>
                  <a:ext cx="251" cy="116"/>
                  <a:chOff x="6839" y="9479"/>
                  <a:chExt cx="251" cy="116"/>
                </a:xfrm>
              </p:grpSpPr>
              <p:sp>
                <p:nvSpPr>
                  <p:cNvPr id="1371230" name="Freeform 94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31" name="Freeform 95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32" name="Freeform 96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33" name="Freeform 97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34" name="Freeform 98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35" name="Freeform 99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36" name="Freeform 100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37" name="Freeform 101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" name="Group 102"/>
                <p:cNvGrpSpPr>
                  <a:grpSpLocks/>
                </p:cNvGrpSpPr>
                <p:nvPr/>
              </p:nvGrpSpPr>
              <p:grpSpPr bwMode="auto">
                <a:xfrm>
                  <a:off x="6842" y="9482"/>
                  <a:ext cx="250" cy="116"/>
                  <a:chOff x="6842" y="9482"/>
                  <a:chExt cx="250" cy="116"/>
                </a:xfrm>
              </p:grpSpPr>
              <p:sp>
                <p:nvSpPr>
                  <p:cNvPr id="1371239" name="Freeform 103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40" name="Freeform 104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41" name="Freeform 105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42" name="Freeform 106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43" name="Freeform 107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44" name="Freeform 108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45" name="Freeform 109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46" name="Freeform 110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71247" name="Line 111"/>
              <p:cNvSpPr>
                <a:spLocks noChangeShapeType="1"/>
              </p:cNvSpPr>
              <p:nvPr/>
            </p:nvSpPr>
            <p:spPr bwMode="auto">
              <a:xfrm>
                <a:off x="3120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248" name="Line 112"/>
              <p:cNvSpPr>
                <a:spLocks noChangeShapeType="1"/>
              </p:cNvSpPr>
              <p:nvPr/>
            </p:nvSpPr>
            <p:spPr bwMode="auto">
              <a:xfrm>
                <a:off x="3264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" name="Group 113"/>
            <p:cNvGrpSpPr>
              <a:grpSpLocks noChangeAspect="1"/>
            </p:cNvGrpSpPr>
            <p:nvPr/>
          </p:nvGrpSpPr>
          <p:grpSpPr bwMode="auto">
            <a:xfrm>
              <a:off x="6332305" y="4625200"/>
              <a:ext cx="476694" cy="360000"/>
              <a:chOff x="3120" y="2880"/>
              <a:chExt cx="144" cy="96"/>
            </a:xfrm>
          </p:grpSpPr>
          <p:sp>
            <p:nvSpPr>
              <p:cNvPr id="1371250" name="Oval 114"/>
              <p:cNvSpPr>
                <a:spLocks noChangeArrowheads="1"/>
              </p:cNvSpPr>
              <p:nvPr/>
            </p:nvSpPr>
            <p:spPr bwMode="auto">
              <a:xfrm>
                <a:off x="3120" y="292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251" name="Rectangle 115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0078A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252" name="Rectangle 116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253" name="Oval 117"/>
              <p:cNvSpPr>
                <a:spLocks noChangeArrowheads="1"/>
              </p:cNvSpPr>
              <p:nvPr/>
            </p:nvSpPr>
            <p:spPr bwMode="auto">
              <a:xfrm>
                <a:off x="3120" y="288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" name="Group 118"/>
              <p:cNvGrpSpPr>
                <a:grpSpLocks/>
              </p:cNvGrpSpPr>
              <p:nvPr/>
            </p:nvGrpSpPr>
            <p:grpSpPr bwMode="auto">
              <a:xfrm>
                <a:off x="3141" y="2886"/>
                <a:ext cx="100" cy="43"/>
                <a:chOff x="6839" y="9479"/>
                <a:chExt cx="253" cy="119"/>
              </a:xfrm>
            </p:grpSpPr>
            <p:grpSp>
              <p:nvGrpSpPr>
                <p:cNvPr id="21" name="Group 119"/>
                <p:cNvGrpSpPr>
                  <a:grpSpLocks/>
                </p:cNvGrpSpPr>
                <p:nvPr/>
              </p:nvGrpSpPr>
              <p:grpSpPr bwMode="auto">
                <a:xfrm>
                  <a:off x="6839" y="9479"/>
                  <a:ext cx="251" cy="116"/>
                  <a:chOff x="6839" y="9479"/>
                  <a:chExt cx="251" cy="116"/>
                </a:xfrm>
              </p:grpSpPr>
              <p:sp>
                <p:nvSpPr>
                  <p:cNvPr id="1371256" name="Freeform 120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57" name="Freeform 121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58" name="Freeform 122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59" name="Freeform 123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60" name="Freeform 124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61" name="Freeform 125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62" name="Freeform 126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63" name="Freeform 127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" name="Group 128"/>
                <p:cNvGrpSpPr>
                  <a:grpSpLocks/>
                </p:cNvGrpSpPr>
                <p:nvPr/>
              </p:nvGrpSpPr>
              <p:grpSpPr bwMode="auto">
                <a:xfrm>
                  <a:off x="6842" y="9482"/>
                  <a:ext cx="250" cy="116"/>
                  <a:chOff x="6842" y="9482"/>
                  <a:chExt cx="250" cy="116"/>
                </a:xfrm>
              </p:grpSpPr>
              <p:sp>
                <p:nvSpPr>
                  <p:cNvPr id="1371265" name="Freeform 129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66" name="Freeform 130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67" name="Freeform 131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68" name="Freeform 132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69" name="Freeform 133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70" name="Freeform 134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71" name="Freeform 135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72" name="Freeform 136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71273" name="Line 137"/>
              <p:cNvSpPr>
                <a:spLocks noChangeShapeType="1"/>
              </p:cNvSpPr>
              <p:nvPr/>
            </p:nvSpPr>
            <p:spPr bwMode="auto">
              <a:xfrm>
                <a:off x="3120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274" name="Line 138"/>
              <p:cNvSpPr>
                <a:spLocks noChangeShapeType="1"/>
              </p:cNvSpPr>
              <p:nvPr/>
            </p:nvSpPr>
            <p:spPr bwMode="auto">
              <a:xfrm>
                <a:off x="3264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" name="Group 139"/>
            <p:cNvGrpSpPr>
              <a:grpSpLocks noChangeAspect="1"/>
            </p:cNvGrpSpPr>
            <p:nvPr/>
          </p:nvGrpSpPr>
          <p:grpSpPr bwMode="auto">
            <a:xfrm>
              <a:off x="6948250" y="4103427"/>
              <a:ext cx="476694" cy="360000"/>
              <a:chOff x="3120" y="2880"/>
              <a:chExt cx="144" cy="96"/>
            </a:xfrm>
          </p:grpSpPr>
          <p:sp>
            <p:nvSpPr>
              <p:cNvPr id="1371276" name="Oval 140"/>
              <p:cNvSpPr>
                <a:spLocks noChangeArrowheads="1"/>
              </p:cNvSpPr>
              <p:nvPr/>
            </p:nvSpPr>
            <p:spPr bwMode="auto">
              <a:xfrm>
                <a:off x="3120" y="292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277" name="Rectangle 141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0078A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278" name="Rectangle 142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279" name="Oval 143"/>
              <p:cNvSpPr>
                <a:spLocks noChangeArrowheads="1"/>
              </p:cNvSpPr>
              <p:nvPr/>
            </p:nvSpPr>
            <p:spPr bwMode="auto">
              <a:xfrm>
                <a:off x="3120" y="288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4" name="Group 144"/>
              <p:cNvGrpSpPr>
                <a:grpSpLocks/>
              </p:cNvGrpSpPr>
              <p:nvPr/>
            </p:nvGrpSpPr>
            <p:grpSpPr bwMode="auto">
              <a:xfrm>
                <a:off x="3141" y="2886"/>
                <a:ext cx="100" cy="43"/>
                <a:chOff x="6839" y="9479"/>
                <a:chExt cx="253" cy="119"/>
              </a:xfrm>
            </p:grpSpPr>
            <p:grpSp>
              <p:nvGrpSpPr>
                <p:cNvPr id="25" name="Group 145"/>
                <p:cNvGrpSpPr>
                  <a:grpSpLocks/>
                </p:cNvGrpSpPr>
                <p:nvPr/>
              </p:nvGrpSpPr>
              <p:grpSpPr bwMode="auto">
                <a:xfrm>
                  <a:off x="6839" y="9479"/>
                  <a:ext cx="251" cy="116"/>
                  <a:chOff x="6839" y="9479"/>
                  <a:chExt cx="251" cy="116"/>
                </a:xfrm>
              </p:grpSpPr>
              <p:sp>
                <p:nvSpPr>
                  <p:cNvPr id="1371282" name="Freeform 146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83" name="Freeform 147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84" name="Freeform 148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85" name="Freeform 149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86" name="Freeform 150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87" name="Freeform 151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88" name="Freeform 152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89" name="Freeform 153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" name="Group 154"/>
                <p:cNvGrpSpPr>
                  <a:grpSpLocks/>
                </p:cNvGrpSpPr>
                <p:nvPr/>
              </p:nvGrpSpPr>
              <p:grpSpPr bwMode="auto">
                <a:xfrm>
                  <a:off x="6842" y="9482"/>
                  <a:ext cx="250" cy="116"/>
                  <a:chOff x="6842" y="9482"/>
                  <a:chExt cx="250" cy="116"/>
                </a:xfrm>
              </p:grpSpPr>
              <p:sp>
                <p:nvSpPr>
                  <p:cNvPr id="1371291" name="Freeform 155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92" name="Freeform 156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93" name="Freeform 157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94" name="Freeform 158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95" name="Freeform 159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96" name="Freeform 160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97" name="Freeform 161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298" name="Freeform 162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71299" name="Line 163"/>
              <p:cNvSpPr>
                <a:spLocks noChangeShapeType="1"/>
              </p:cNvSpPr>
              <p:nvPr/>
            </p:nvSpPr>
            <p:spPr bwMode="auto">
              <a:xfrm>
                <a:off x="3120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300" name="Line 164"/>
              <p:cNvSpPr>
                <a:spLocks noChangeShapeType="1"/>
              </p:cNvSpPr>
              <p:nvPr/>
            </p:nvSpPr>
            <p:spPr bwMode="auto">
              <a:xfrm>
                <a:off x="3264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" name="Group 165"/>
            <p:cNvGrpSpPr>
              <a:grpSpLocks noChangeAspect="1"/>
            </p:cNvGrpSpPr>
            <p:nvPr/>
          </p:nvGrpSpPr>
          <p:grpSpPr bwMode="auto">
            <a:xfrm>
              <a:off x="7003856" y="3299841"/>
              <a:ext cx="476694" cy="360000"/>
              <a:chOff x="3120" y="2880"/>
              <a:chExt cx="144" cy="96"/>
            </a:xfrm>
          </p:grpSpPr>
          <p:sp>
            <p:nvSpPr>
              <p:cNvPr id="1371302" name="Oval 166"/>
              <p:cNvSpPr>
                <a:spLocks noChangeArrowheads="1"/>
              </p:cNvSpPr>
              <p:nvPr/>
            </p:nvSpPr>
            <p:spPr bwMode="auto">
              <a:xfrm>
                <a:off x="3120" y="292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303" name="Rectangle 167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0078A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304" name="Rectangle 168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305" name="Oval 169"/>
              <p:cNvSpPr>
                <a:spLocks noChangeArrowheads="1"/>
              </p:cNvSpPr>
              <p:nvPr/>
            </p:nvSpPr>
            <p:spPr bwMode="auto">
              <a:xfrm>
                <a:off x="3120" y="288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8" name="Group 170"/>
              <p:cNvGrpSpPr>
                <a:grpSpLocks/>
              </p:cNvGrpSpPr>
              <p:nvPr/>
            </p:nvGrpSpPr>
            <p:grpSpPr bwMode="auto">
              <a:xfrm>
                <a:off x="3141" y="2886"/>
                <a:ext cx="100" cy="43"/>
                <a:chOff x="6839" y="9479"/>
                <a:chExt cx="253" cy="119"/>
              </a:xfrm>
            </p:grpSpPr>
            <p:grpSp>
              <p:nvGrpSpPr>
                <p:cNvPr id="29" name="Group 171"/>
                <p:cNvGrpSpPr>
                  <a:grpSpLocks/>
                </p:cNvGrpSpPr>
                <p:nvPr/>
              </p:nvGrpSpPr>
              <p:grpSpPr bwMode="auto">
                <a:xfrm>
                  <a:off x="6839" y="9479"/>
                  <a:ext cx="251" cy="116"/>
                  <a:chOff x="6839" y="9479"/>
                  <a:chExt cx="251" cy="116"/>
                </a:xfrm>
              </p:grpSpPr>
              <p:sp>
                <p:nvSpPr>
                  <p:cNvPr id="1371308" name="Freeform 172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09" name="Freeform 173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10" name="Freeform 174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11" name="Freeform 175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12" name="Freeform 176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13" name="Freeform 177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14" name="Freeform 178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15" name="Freeform 179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" name="Group 180"/>
                <p:cNvGrpSpPr>
                  <a:grpSpLocks/>
                </p:cNvGrpSpPr>
                <p:nvPr/>
              </p:nvGrpSpPr>
              <p:grpSpPr bwMode="auto">
                <a:xfrm>
                  <a:off x="6842" y="9482"/>
                  <a:ext cx="250" cy="116"/>
                  <a:chOff x="6842" y="9482"/>
                  <a:chExt cx="250" cy="116"/>
                </a:xfrm>
              </p:grpSpPr>
              <p:sp>
                <p:nvSpPr>
                  <p:cNvPr id="1371317" name="Freeform 181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18" name="Freeform 182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19" name="Freeform 183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20" name="Freeform 184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21" name="Freeform 185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22" name="Freeform 186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23" name="Freeform 187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24" name="Freeform 188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71325" name="Line 189"/>
              <p:cNvSpPr>
                <a:spLocks noChangeShapeType="1"/>
              </p:cNvSpPr>
              <p:nvPr/>
            </p:nvSpPr>
            <p:spPr bwMode="auto">
              <a:xfrm>
                <a:off x="3120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326" name="Line 190"/>
              <p:cNvSpPr>
                <a:spLocks noChangeShapeType="1"/>
              </p:cNvSpPr>
              <p:nvPr/>
            </p:nvSpPr>
            <p:spPr bwMode="auto">
              <a:xfrm>
                <a:off x="3264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" name="Group 191"/>
            <p:cNvGrpSpPr>
              <a:grpSpLocks noChangeAspect="1"/>
            </p:cNvGrpSpPr>
            <p:nvPr/>
          </p:nvGrpSpPr>
          <p:grpSpPr bwMode="auto">
            <a:xfrm>
              <a:off x="6045719" y="2818527"/>
              <a:ext cx="476694" cy="360000"/>
              <a:chOff x="3120" y="2880"/>
              <a:chExt cx="144" cy="96"/>
            </a:xfrm>
          </p:grpSpPr>
          <p:sp>
            <p:nvSpPr>
              <p:cNvPr id="1371328" name="Oval 192"/>
              <p:cNvSpPr>
                <a:spLocks noChangeArrowheads="1"/>
              </p:cNvSpPr>
              <p:nvPr/>
            </p:nvSpPr>
            <p:spPr bwMode="auto">
              <a:xfrm>
                <a:off x="3120" y="292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329" name="Rectangle 193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0078A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330" name="Rectangle 194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331" name="Oval 195"/>
              <p:cNvSpPr>
                <a:spLocks noChangeArrowheads="1"/>
              </p:cNvSpPr>
              <p:nvPr/>
            </p:nvSpPr>
            <p:spPr bwMode="auto">
              <a:xfrm>
                <a:off x="3120" y="288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71171" name="Group 196"/>
              <p:cNvGrpSpPr>
                <a:grpSpLocks/>
              </p:cNvGrpSpPr>
              <p:nvPr/>
            </p:nvGrpSpPr>
            <p:grpSpPr bwMode="auto">
              <a:xfrm>
                <a:off x="3141" y="2886"/>
                <a:ext cx="100" cy="43"/>
                <a:chOff x="6839" y="9479"/>
                <a:chExt cx="253" cy="119"/>
              </a:xfrm>
            </p:grpSpPr>
            <p:grpSp>
              <p:nvGrpSpPr>
                <p:cNvPr id="1371176" name="Group 197"/>
                <p:cNvGrpSpPr>
                  <a:grpSpLocks/>
                </p:cNvGrpSpPr>
                <p:nvPr/>
              </p:nvGrpSpPr>
              <p:grpSpPr bwMode="auto">
                <a:xfrm>
                  <a:off x="6839" y="9479"/>
                  <a:ext cx="251" cy="116"/>
                  <a:chOff x="6839" y="9479"/>
                  <a:chExt cx="251" cy="116"/>
                </a:xfrm>
              </p:grpSpPr>
              <p:sp>
                <p:nvSpPr>
                  <p:cNvPr id="1371334" name="Freeform 198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35" name="Freeform 199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36" name="Freeform 200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37" name="Freeform 201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38" name="Freeform 202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39" name="Freeform 203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40" name="Freeform 204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41" name="Freeform 205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71177" name="Group 206"/>
                <p:cNvGrpSpPr>
                  <a:grpSpLocks/>
                </p:cNvGrpSpPr>
                <p:nvPr/>
              </p:nvGrpSpPr>
              <p:grpSpPr bwMode="auto">
                <a:xfrm>
                  <a:off x="6842" y="9482"/>
                  <a:ext cx="250" cy="116"/>
                  <a:chOff x="6842" y="9482"/>
                  <a:chExt cx="250" cy="116"/>
                </a:xfrm>
              </p:grpSpPr>
              <p:sp>
                <p:nvSpPr>
                  <p:cNvPr id="1371343" name="Freeform 207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44" name="Freeform 208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45" name="Freeform 209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46" name="Freeform 210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47" name="Freeform 211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48" name="Freeform 212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49" name="Freeform 213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50" name="Freeform 214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71351" name="Line 215"/>
              <p:cNvSpPr>
                <a:spLocks noChangeShapeType="1"/>
              </p:cNvSpPr>
              <p:nvPr/>
            </p:nvSpPr>
            <p:spPr bwMode="auto">
              <a:xfrm>
                <a:off x="3120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352" name="Line 216"/>
              <p:cNvSpPr>
                <a:spLocks noChangeShapeType="1"/>
              </p:cNvSpPr>
              <p:nvPr/>
            </p:nvSpPr>
            <p:spPr bwMode="auto">
              <a:xfrm>
                <a:off x="3264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71186" name="Group 217"/>
            <p:cNvGrpSpPr>
              <a:grpSpLocks noChangeAspect="1"/>
            </p:cNvGrpSpPr>
            <p:nvPr/>
          </p:nvGrpSpPr>
          <p:grpSpPr bwMode="auto">
            <a:xfrm>
              <a:off x="5197368" y="2550665"/>
              <a:ext cx="476694" cy="360000"/>
              <a:chOff x="3120" y="2880"/>
              <a:chExt cx="144" cy="96"/>
            </a:xfrm>
          </p:grpSpPr>
          <p:sp>
            <p:nvSpPr>
              <p:cNvPr id="1371354" name="Oval 218"/>
              <p:cNvSpPr>
                <a:spLocks noChangeArrowheads="1"/>
              </p:cNvSpPr>
              <p:nvPr/>
            </p:nvSpPr>
            <p:spPr bwMode="auto">
              <a:xfrm>
                <a:off x="3120" y="292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355" name="Rectangle 219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0078A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356" name="Rectangle 220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357" name="Oval 221"/>
              <p:cNvSpPr>
                <a:spLocks noChangeArrowheads="1"/>
              </p:cNvSpPr>
              <p:nvPr/>
            </p:nvSpPr>
            <p:spPr bwMode="auto">
              <a:xfrm>
                <a:off x="3120" y="288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71197" name="Group 222"/>
              <p:cNvGrpSpPr>
                <a:grpSpLocks/>
              </p:cNvGrpSpPr>
              <p:nvPr/>
            </p:nvGrpSpPr>
            <p:grpSpPr bwMode="auto">
              <a:xfrm>
                <a:off x="3141" y="2886"/>
                <a:ext cx="100" cy="43"/>
                <a:chOff x="6839" y="9479"/>
                <a:chExt cx="253" cy="119"/>
              </a:xfrm>
            </p:grpSpPr>
            <p:grpSp>
              <p:nvGrpSpPr>
                <p:cNvPr id="1371202" name="Group 223"/>
                <p:cNvGrpSpPr>
                  <a:grpSpLocks/>
                </p:cNvGrpSpPr>
                <p:nvPr/>
              </p:nvGrpSpPr>
              <p:grpSpPr bwMode="auto">
                <a:xfrm>
                  <a:off x="6839" y="9479"/>
                  <a:ext cx="251" cy="116"/>
                  <a:chOff x="6839" y="9479"/>
                  <a:chExt cx="251" cy="116"/>
                </a:xfrm>
              </p:grpSpPr>
              <p:sp>
                <p:nvSpPr>
                  <p:cNvPr id="1371360" name="Freeform 224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61" name="Freeform 225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62" name="Freeform 226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63" name="Freeform 227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64" name="Freeform 228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65" name="Freeform 229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66" name="Freeform 230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67" name="Freeform 231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71203" name="Group 232"/>
                <p:cNvGrpSpPr>
                  <a:grpSpLocks/>
                </p:cNvGrpSpPr>
                <p:nvPr/>
              </p:nvGrpSpPr>
              <p:grpSpPr bwMode="auto">
                <a:xfrm>
                  <a:off x="6842" y="9482"/>
                  <a:ext cx="250" cy="116"/>
                  <a:chOff x="6842" y="9482"/>
                  <a:chExt cx="250" cy="116"/>
                </a:xfrm>
              </p:grpSpPr>
              <p:sp>
                <p:nvSpPr>
                  <p:cNvPr id="1371369" name="Freeform 233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70" name="Freeform 234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71" name="Freeform 235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72" name="Freeform 236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73" name="Freeform 237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74" name="Freeform 238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75" name="Freeform 239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76" name="Freeform 240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71377" name="Line 241"/>
              <p:cNvSpPr>
                <a:spLocks noChangeShapeType="1"/>
              </p:cNvSpPr>
              <p:nvPr/>
            </p:nvSpPr>
            <p:spPr bwMode="auto">
              <a:xfrm>
                <a:off x="3120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378" name="Line 242"/>
              <p:cNvSpPr>
                <a:spLocks noChangeShapeType="1"/>
              </p:cNvSpPr>
              <p:nvPr/>
            </p:nvSpPr>
            <p:spPr bwMode="auto">
              <a:xfrm>
                <a:off x="3264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71212" name="Group 243"/>
            <p:cNvGrpSpPr>
              <a:grpSpLocks noChangeAspect="1"/>
            </p:cNvGrpSpPr>
            <p:nvPr/>
          </p:nvGrpSpPr>
          <p:grpSpPr bwMode="auto">
            <a:xfrm>
              <a:off x="4307670" y="2617630"/>
              <a:ext cx="476694" cy="360000"/>
              <a:chOff x="3120" y="2880"/>
              <a:chExt cx="144" cy="96"/>
            </a:xfrm>
          </p:grpSpPr>
          <p:sp>
            <p:nvSpPr>
              <p:cNvPr id="1371380" name="Oval 244"/>
              <p:cNvSpPr>
                <a:spLocks noChangeArrowheads="1"/>
              </p:cNvSpPr>
              <p:nvPr/>
            </p:nvSpPr>
            <p:spPr bwMode="auto">
              <a:xfrm>
                <a:off x="3120" y="292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381" name="Rectangle 245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0078A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382" name="Rectangle 246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383" name="Oval 247"/>
              <p:cNvSpPr>
                <a:spLocks noChangeArrowheads="1"/>
              </p:cNvSpPr>
              <p:nvPr/>
            </p:nvSpPr>
            <p:spPr bwMode="auto">
              <a:xfrm>
                <a:off x="3120" y="288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71223" name="Group 248"/>
              <p:cNvGrpSpPr>
                <a:grpSpLocks/>
              </p:cNvGrpSpPr>
              <p:nvPr/>
            </p:nvGrpSpPr>
            <p:grpSpPr bwMode="auto">
              <a:xfrm>
                <a:off x="3141" y="2886"/>
                <a:ext cx="100" cy="43"/>
                <a:chOff x="6839" y="9479"/>
                <a:chExt cx="253" cy="119"/>
              </a:xfrm>
            </p:grpSpPr>
            <p:grpSp>
              <p:nvGrpSpPr>
                <p:cNvPr id="1371228" name="Group 249"/>
                <p:cNvGrpSpPr>
                  <a:grpSpLocks/>
                </p:cNvGrpSpPr>
                <p:nvPr/>
              </p:nvGrpSpPr>
              <p:grpSpPr bwMode="auto">
                <a:xfrm>
                  <a:off x="6839" y="9479"/>
                  <a:ext cx="251" cy="116"/>
                  <a:chOff x="6839" y="9479"/>
                  <a:chExt cx="251" cy="116"/>
                </a:xfrm>
              </p:grpSpPr>
              <p:sp>
                <p:nvSpPr>
                  <p:cNvPr id="1371386" name="Freeform 250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87" name="Freeform 251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88" name="Freeform 252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89" name="Freeform 253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90" name="Freeform 254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91" name="Freeform 255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92" name="Freeform 256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93" name="Freeform 257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71229" name="Group 258"/>
                <p:cNvGrpSpPr>
                  <a:grpSpLocks/>
                </p:cNvGrpSpPr>
                <p:nvPr/>
              </p:nvGrpSpPr>
              <p:grpSpPr bwMode="auto">
                <a:xfrm>
                  <a:off x="6842" y="9482"/>
                  <a:ext cx="250" cy="116"/>
                  <a:chOff x="6842" y="9482"/>
                  <a:chExt cx="250" cy="116"/>
                </a:xfrm>
              </p:grpSpPr>
              <p:sp>
                <p:nvSpPr>
                  <p:cNvPr id="1371395" name="Freeform 259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96" name="Freeform 260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97" name="Freeform 261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98" name="Freeform 262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399" name="Freeform 263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00" name="Freeform 264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01" name="Freeform 265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02" name="Freeform 266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71403" name="Line 267"/>
              <p:cNvSpPr>
                <a:spLocks noChangeShapeType="1"/>
              </p:cNvSpPr>
              <p:nvPr/>
            </p:nvSpPr>
            <p:spPr bwMode="auto">
              <a:xfrm>
                <a:off x="3120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404" name="Line 268"/>
              <p:cNvSpPr>
                <a:spLocks noChangeShapeType="1"/>
              </p:cNvSpPr>
              <p:nvPr/>
            </p:nvSpPr>
            <p:spPr bwMode="auto">
              <a:xfrm>
                <a:off x="3264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71238" name="Group 269"/>
            <p:cNvGrpSpPr>
              <a:grpSpLocks noChangeAspect="1"/>
            </p:cNvGrpSpPr>
            <p:nvPr/>
          </p:nvGrpSpPr>
          <p:grpSpPr bwMode="auto">
            <a:xfrm>
              <a:off x="3417971" y="2792020"/>
              <a:ext cx="476694" cy="360000"/>
              <a:chOff x="3120" y="2880"/>
              <a:chExt cx="144" cy="96"/>
            </a:xfrm>
          </p:grpSpPr>
          <p:sp>
            <p:nvSpPr>
              <p:cNvPr id="1371406" name="Oval 270"/>
              <p:cNvSpPr>
                <a:spLocks noChangeArrowheads="1"/>
              </p:cNvSpPr>
              <p:nvPr/>
            </p:nvSpPr>
            <p:spPr bwMode="auto">
              <a:xfrm>
                <a:off x="3120" y="292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407" name="Rectangle 271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0078A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408" name="Rectangle 272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409" name="Oval 273"/>
              <p:cNvSpPr>
                <a:spLocks noChangeArrowheads="1"/>
              </p:cNvSpPr>
              <p:nvPr/>
            </p:nvSpPr>
            <p:spPr bwMode="auto">
              <a:xfrm>
                <a:off x="3120" y="288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71249" name="Group 274"/>
              <p:cNvGrpSpPr>
                <a:grpSpLocks/>
              </p:cNvGrpSpPr>
              <p:nvPr/>
            </p:nvGrpSpPr>
            <p:grpSpPr bwMode="auto">
              <a:xfrm>
                <a:off x="3141" y="2886"/>
                <a:ext cx="100" cy="43"/>
                <a:chOff x="6839" y="9479"/>
                <a:chExt cx="253" cy="119"/>
              </a:xfrm>
            </p:grpSpPr>
            <p:grpSp>
              <p:nvGrpSpPr>
                <p:cNvPr id="1371254" name="Group 275"/>
                <p:cNvGrpSpPr>
                  <a:grpSpLocks/>
                </p:cNvGrpSpPr>
                <p:nvPr/>
              </p:nvGrpSpPr>
              <p:grpSpPr bwMode="auto">
                <a:xfrm>
                  <a:off x="6839" y="9479"/>
                  <a:ext cx="251" cy="116"/>
                  <a:chOff x="6839" y="9479"/>
                  <a:chExt cx="251" cy="116"/>
                </a:xfrm>
              </p:grpSpPr>
              <p:sp>
                <p:nvSpPr>
                  <p:cNvPr id="1371412" name="Freeform 276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13" name="Freeform 277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14" name="Freeform 278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15" name="Freeform 279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16" name="Freeform 280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17" name="Freeform 281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18" name="Freeform 282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19" name="Freeform 283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71255" name="Group 284"/>
                <p:cNvGrpSpPr>
                  <a:grpSpLocks/>
                </p:cNvGrpSpPr>
                <p:nvPr/>
              </p:nvGrpSpPr>
              <p:grpSpPr bwMode="auto">
                <a:xfrm>
                  <a:off x="6842" y="9482"/>
                  <a:ext cx="250" cy="116"/>
                  <a:chOff x="6842" y="9482"/>
                  <a:chExt cx="250" cy="116"/>
                </a:xfrm>
              </p:grpSpPr>
              <p:sp>
                <p:nvSpPr>
                  <p:cNvPr id="1371421" name="Freeform 285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22" name="Freeform 286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23" name="Freeform 287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24" name="Freeform 288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25" name="Freeform 289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26" name="Freeform 290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27" name="Freeform 291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28" name="Freeform 292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71429" name="Line 293"/>
              <p:cNvSpPr>
                <a:spLocks noChangeShapeType="1"/>
              </p:cNvSpPr>
              <p:nvPr/>
            </p:nvSpPr>
            <p:spPr bwMode="auto">
              <a:xfrm>
                <a:off x="3120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430" name="Line 294"/>
              <p:cNvSpPr>
                <a:spLocks noChangeShapeType="1"/>
              </p:cNvSpPr>
              <p:nvPr/>
            </p:nvSpPr>
            <p:spPr bwMode="auto">
              <a:xfrm>
                <a:off x="3264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71264" name="Group 295"/>
            <p:cNvGrpSpPr>
              <a:grpSpLocks noChangeAspect="1"/>
            </p:cNvGrpSpPr>
            <p:nvPr/>
          </p:nvGrpSpPr>
          <p:grpSpPr bwMode="auto">
            <a:xfrm>
              <a:off x="2528272" y="3327744"/>
              <a:ext cx="476694" cy="360000"/>
              <a:chOff x="3120" y="2880"/>
              <a:chExt cx="144" cy="96"/>
            </a:xfrm>
          </p:grpSpPr>
          <p:sp>
            <p:nvSpPr>
              <p:cNvPr id="1371432" name="Oval 296"/>
              <p:cNvSpPr>
                <a:spLocks noChangeArrowheads="1"/>
              </p:cNvSpPr>
              <p:nvPr/>
            </p:nvSpPr>
            <p:spPr bwMode="auto">
              <a:xfrm>
                <a:off x="3120" y="292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433" name="Rectangle 297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0078A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434" name="Rectangle 298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435" name="Oval 299"/>
              <p:cNvSpPr>
                <a:spLocks noChangeArrowheads="1"/>
              </p:cNvSpPr>
              <p:nvPr/>
            </p:nvSpPr>
            <p:spPr bwMode="auto">
              <a:xfrm>
                <a:off x="3120" y="288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71275" name="Group 300"/>
              <p:cNvGrpSpPr>
                <a:grpSpLocks/>
              </p:cNvGrpSpPr>
              <p:nvPr/>
            </p:nvGrpSpPr>
            <p:grpSpPr bwMode="auto">
              <a:xfrm>
                <a:off x="3141" y="2886"/>
                <a:ext cx="100" cy="43"/>
                <a:chOff x="6839" y="9479"/>
                <a:chExt cx="253" cy="119"/>
              </a:xfrm>
            </p:grpSpPr>
            <p:grpSp>
              <p:nvGrpSpPr>
                <p:cNvPr id="1371280" name="Group 301"/>
                <p:cNvGrpSpPr>
                  <a:grpSpLocks/>
                </p:cNvGrpSpPr>
                <p:nvPr/>
              </p:nvGrpSpPr>
              <p:grpSpPr bwMode="auto">
                <a:xfrm>
                  <a:off x="6839" y="9479"/>
                  <a:ext cx="251" cy="116"/>
                  <a:chOff x="6839" y="9479"/>
                  <a:chExt cx="251" cy="116"/>
                </a:xfrm>
              </p:grpSpPr>
              <p:sp>
                <p:nvSpPr>
                  <p:cNvPr id="1371438" name="Freeform 302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39" name="Freeform 303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40" name="Freeform 304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41" name="Freeform 305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42" name="Freeform 306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43" name="Freeform 307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44" name="Freeform 308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45" name="Freeform 309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71281" name="Group 310"/>
                <p:cNvGrpSpPr>
                  <a:grpSpLocks/>
                </p:cNvGrpSpPr>
                <p:nvPr/>
              </p:nvGrpSpPr>
              <p:grpSpPr bwMode="auto">
                <a:xfrm>
                  <a:off x="6842" y="9482"/>
                  <a:ext cx="250" cy="116"/>
                  <a:chOff x="6842" y="9482"/>
                  <a:chExt cx="250" cy="116"/>
                </a:xfrm>
              </p:grpSpPr>
              <p:sp>
                <p:nvSpPr>
                  <p:cNvPr id="1371447" name="Freeform 311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48" name="Freeform 312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49" name="Freeform 313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50" name="Freeform 314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51" name="Freeform 315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52" name="Freeform 316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53" name="Freeform 317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54" name="Freeform 318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71455" name="Line 319"/>
              <p:cNvSpPr>
                <a:spLocks noChangeShapeType="1"/>
              </p:cNvSpPr>
              <p:nvPr/>
            </p:nvSpPr>
            <p:spPr bwMode="auto">
              <a:xfrm>
                <a:off x="3120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456" name="Line 320"/>
              <p:cNvSpPr>
                <a:spLocks noChangeShapeType="1"/>
              </p:cNvSpPr>
              <p:nvPr/>
            </p:nvSpPr>
            <p:spPr bwMode="auto">
              <a:xfrm>
                <a:off x="3264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71290" name="Group 326"/>
            <p:cNvGrpSpPr>
              <a:grpSpLocks noChangeAspect="1"/>
            </p:cNvGrpSpPr>
            <p:nvPr/>
          </p:nvGrpSpPr>
          <p:grpSpPr bwMode="auto">
            <a:xfrm>
              <a:off x="7934903" y="3849516"/>
              <a:ext cx="476694" cy="360000"/>
              <a:chOff x="3120" y="2880"/>
              <a:chExt cx="144" cy="96"/>
            </a:xfrm>
          </p:grpSpPr>
          <p:sp>
            <p:nvSpPr>
              <p:cNvPr id="1371463" name="Oval 327"/>
              <p:cNvSpPr>
                <a:spLocks noChangeArrowheads="1"/>
              </p:cNvSpPr>
              <p:nvPr/>
            </p:nvSpPr>
            <p:spPr bwMode="auto">
              <a:xfrm>
                <a:off x="3120" y="292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464" name="Rectangle 328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0078A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465" name="Rectangle 329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466" name="Oval 330"/>
              <p:cNvSpPr>
                <a:spLocks noChangeArrowheads="1"/>
              </p:cNvSpPr>
              <p:nvPr/>
            </p:nvSpPr>
            <p:spPr bwMode="auto">
              <a:xfrm>
                <a:off x="3120" y="288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71301" name="Group 331"/>
              <p:cNvGrpSpPr>
                <a:grpSpLocks/>
              </p:cNvGrpSpPr>
              <p:nvPr/>
            </p:nvGrpSpPr>
            <p:grpSpPr bwMode="auto">
              <a:xfrm>
                <a:off x="3141" y="2886"/>
                <a:ext cx="100" cy="43"/>
                <a:chOff x="6839" y="9479"/>
                <a:chExt cx="253" cy="119"/>
              </a:xfrm>
            </p:grpSpPr>
            <p:grpSp>
              <p:nvGrpSpPr>
                <p:cNvPr id="1371306" name="Group 332"/>
                <p:cNvGrpSpPr>
                  <a:grpSpLocks/>
                </p:cNvGrpSpPr>
                <p:nvPr/>
              </p:nvGrpSpPr>
              <p:grpSpPr bwMode="auto">
                <a:xfrm>
                  <a:off x="6839" y="9479"/>
                  <a:ext cx="251" cy="116"/>
                  <a:chOff x="6839" y="9479"/>
                  <a:chExt cx="251" cy="116"/>
                </a:xfrm>
              </p:grpSpPr>
              <p:sp>
                <p:nvSpPr>
                  <p:cNvPr id="1371469" name="Freeform 333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70" name="Freeform 334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71" name="Freeform 335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72" name="Freeform 336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73" name="Freeform 337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74" name="Freeform 338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75" name="Freeform 339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76" name="Freeform 340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71307" name="Group 341"/>
                <p:cNvGrpSpPr>
                  <a:grpSpLocks/>
                </p:cNvGrpSpPr>
                <p:nvPr/>
              </p:nvGrpSpPr>
              <p:grpSpPr bwMode="auto">
                <a:xfrm>
                  <a:off x="6842" y="9482"/>
                  <a:ext cx="250" cy="116"/>
                  <a:chOff x="6842" y="9482"/>
                  <a:chExt cx="250" cy="116"/>
                </a:xfrm>
              </p:grpSpPr>
              <p:sp>
                <p:nvSpPr>
                  <p:cNvPr id="1371478" name="Freeform 342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79" name="Freeform 343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80" name="Freeform 344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81" name="Freeform 345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82" name="Freeform 346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83" name="Freeform 347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84" name="Freeform 348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485" name="Freeform 349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71486" name="Line 350"/>
              <p:cNvSpPr>
                <a:spLocks noChangeShapeType="1"/>
              </p:cNvSpPr>
              <p:nvPr/>
            </p:nvSpPr>
            <p:spPr bwMode="auto">
              <a:xfrm>
                <a:off x="3120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487" name="Line 351"/>
              <p:cNvSpPr>
                <a:spLocks noChangeShapeType="1"/>
              </p:cNvSpPr>
              <p:nvPr/>
            </p:nvSpPr>
            <p:spPr bwMode="auto">
              <a:xfrm>
                <a:off x="3264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71316" name="Group 359"/>
            <p:cNvGrpSpPr>
              <a:grpSpLocks noChangeAspect="1"/>
            </p:cNvGrpSpPr>
            <p:nvPr/>
          </p:nvGrpSpPr>
          <p:grpSpPr bwMode="auto">
            <a:xfrm>
              <a:off x="927100" y="4050413"/>
              <a:ext cx="476694" cy="360000"/>
              <a:chOff x="3120" y="2880"/>
              <a:chExt cx="144" cy="96"/>
            </a:xfrm>
          </p:grpSpPr>
          <p:sp>
            <p:nvSpPr>
              <p:cNvPr id="1371496" name="Oval 360"/>
              <p:cNvSpPr>
                <a:spLocks noChangeArrowheads="1"/>
              </p:cNvSpPr>
              <p:nvPr/>
            </p:nvSpPr>
            <p:spPr bwMode="auto">
              <a:xfrm>
                <a:off x="3120" y="292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497" name="Rectangle 361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0078A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498" name="Rectangle 362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499" name="Oval 363"/>
              <p:cNvSpPr>
                <a:spLocks noChangeArrowheads="1"/>
              </p:cNvSpPr>
              <p:nvPr/>
            </p:nvSpPr>
            <p:spPr bwMode="auto">
              <a:xfrm>
                <a:off x="3120" y="288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71327" name="Group 364"/>
              <p:cNvGrpSpPr>
                <a:grpSpLocks/>
              </p:cNvGrpSpPr>
              <p:nvPr/>
            </p:nvGrpSpPr>
            <p:grpSpPr bwMode="auto">
              <a:xfrm>
                <a:off x="3141" y="2886"/>
                <a:ext cx="100" cy="43"/>
                <a:chOff x="6839" y="9479"/>
                <a:chExt cx="253" cy="119"/>
              </a:xfrm>
            </p:grpSpPr>
            <p:grpSp>
              <p:nvGrpSpPr>
                <p:cNvPr id="1371332" name="Group 365"/>
                <p:cNvGrpSpPr>
                  <a:grpSpLocks/>
                </p:cNvGrpSpPr>
                <p:nvPr/>
              </p:nvGrpSpPr>
              <p:grpSpPr bwMode="auto">
                <a:xfrm>
                  <a:off x="6839" y="9479"/>
                  <a:ext cx="251" cy="116"/>
                  <a:chOff x="6839" y="9479"/>
                  <a:chExt cx="251" cy="116"/>
                </a:xfrm>
              </p:grpSpPr>
              <p:sp>
                <p:nvSpPr>
                  <p:cNvPr id="1371502" name="Freeform 366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03" name="Freeform 367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04" name="Freeform 368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05" name="Freeform 369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06" name="Freeform 370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07" name="Freeform 371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08" name="Freeform 372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09" name="Freeform 373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71333" name="Group 374"/>
                <p:cNvGrpSpPr>
                  <a:grpSpLocks/>
                </p:cNvGrpSpPr>
                <p:nvPr/>
              </p:nvGrpSpPr>
              <p:grpSpPr bwMode="auto">
                <a:xfrm>
                  <a:off x="6842" y="9482"/>
                  <a:ext cx="250" cy="116"/>
                  <a:chOff x="6842" y="9482"/>
                  <a:chExt cx="250" cy="116"/>
                </a:xfrm>
              </p:grpSpPr>
              <p:sp>
                <p:nvSpPr>
                  <p:cNvPr id="1371511" name="Freeform 375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12" name="Freeform 376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13" name="Freeform 377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14" name="Freeform 378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15" name="Freeform 379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16" name="Freeform 380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17" name="Freeform 381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18" name="Freeform 382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71519" name="Line 383"/>
              <p:cNvSpPr>
                <a:spLocks noChangeShapeType="1"/>
              </p:cNvSpPr>
              <p:nvPr/>
            </p:nvSpPr>
            <p:spPr bwMode="auto">
              <a:xfrm>
                <a:off x="3120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520" name="Line 384"/>
              <p:cNvSpPr>
                <a:spLocks noChangeShapeType="1"/>
              </p:cNvSpPr>
              <p:nvPr/>
            </p:nvSpPr>
            <p:spPr bwMode="auto">
              <a:xfrm>
                <a:off x="3264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71342" name="Group 386"/>
            <p:cNvGrpSpPr>
              <a:grpSpLocks noChangeAspect="1"/>
            </p:cNvGrpSpPr>
            <p:nvPr/>
          </p:nvGrpSpPr>
          <p:grpSpPr bwMode="auto">
            <a:xfrm>
              <a:off x="1707012" y="3583050"/>
              <a:ext cx="476694" cy="360000"/>
              <a:chOff x="3120" y="2880"/>
              <a:chExt cx="144" cy="96"/>
            </a:xfrm>
          </p:grpSpPr>
          <p:sp>
            <p:nvSpPr>
              <p:cNvPr id="1371523" name="Oval 387"/>
              <p:cNvSpPr>
                <a:spLocks noChangeArrowheads="1"/>
              </p:cNvSpPr>
              <p:nvPr/>
            </p:nvSpPr>
            <p:spPr bwMode="auto">
              <a:xfrm>
                <a:off x="3120" y="292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524" name="Rectangle 388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0078A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525" name="Rectangle 389"/>
              <p:cNvSpPr>
                <a:spLocks noChangeArrowheads="1"/>
              </p:cNvSpPr>
              <p:nvPr/>
            </p:nvSpPr>
            <p:spPr bwMode="auto">
              <a:xfrm>
                <a:off x="3120" y="2909"/>
                <a:ext cx="144" cy="3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526" name="Oval 390"/>
              <p:cNvSpPr>
                <a:spLocks noChangeArrowheads="1"/>
              </p:cNvSpPr>
              <p:nvPr/>
            </p:nvSpPr>
            <p:spPr bwMode="auto">
              <a:xfrm>
                <a:off x="3120" y="2880"/>
                <a:ext cx="144" cy="56"/>
              </a:xfrm>
              <a:prstGeom prst="ellipse">
                <a:avLst/>
              </a:prstGeom>
              <a:solidFill>
                <a:srgbClr val="FF0000"/>
              </a:solidFill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71353" name="Group 391"/>
              <p:cNvGrpSpPr>
                <a:grpSpLocks/>
              </p:cNvGrpSpPr>
              <p:nvPr/>
            </p:nvGrpSpPr>
            <p:grpSpPr bwMode="auto">
              <a:xfrm>
                <a:off x="3141" y="2886"/>
                <a:ext cx="100" cy="43"/>
                <a:chOff x="6839" y="9479"/>
                <a:chExt cx="253" cy="119"/>
              </a:xfrm>
            </p:grpSpPr>
            <p:grpSp>
              <p:nvGrpSpPr>
                <p:cNvPr id="1371358" name="Group 392"/>
                <p:cNvGrpSpPr>
                  <a:grpSpLocks/>
                </p:cNvGrpSpPr>
                <p:nvPr/>
              </p:nvGrpSpPr>
              <p:grpSpPr bwMode="auto">
                <a:xfrm>
                  <a:off x="6839" y="9479"/>
                  <a:ext cx="251" cy="116"/>
                  <a:chOff x="6839" y="9479"/>
                  <a:chExt cx="251" cy="116"/>
                </a:xfrm>
              </p:grpSpPr>
              <p:sp>
                <p:nvSpPr>
                  <p:cNvPr id="1371529" name="Freeform 393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30" name="Freeform 394"/>
                  <p:cNvSpPr>
                    <a:spLocks/>
                  </p:cNvSpPr>
                  <p:nvPr/>
                </p:nvSpPr>
                <p:spPr bwMode="auto">
                  <a:xfrm>
                    <a:off x="6970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8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8">
                        <a:moveTo>
                          <a:pt x="0" y="115"/>
                        </a:moveTo>
                        <a:lnTo>
                          <a:pt x="106" y="148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31" name="Freeform 395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32" name="Freeform 396"/>
                  <p:cNvSpPr>
                    <a:spLocks/>
                  </p:cNvSpPr>
                  <p:nvPr/>
                </p:nvSpPr>
                <p:spPr bwMode="auto">
                  <a:xfrm>
                    <a:off x="6839" y="9540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4"/>
                      </a:cxn>
                      <a:cxn ang="0">
                        <a:pos x="373" y="0"/>
                      </a:cxn>
                      <a:cxn ang="0">
                        <a:pos x="125" y="100"/>
                      </a:cxn>
                      <a:cxn ang="0">
                        <a:pos x="0" y="67"/>
                      </a:cxn>
                      <a:cxn ang="0">
                        <a:pos x="62" y="158"/>
                      </a:cxn>
                      <a:cxn ang="0">
                        <a:pos x="373" y="158"/>
                      </a:cxn>
                      <a:cxn ang="0">
                        <a:pos x="240" y="125"/>
                      </a:cxn>
                      <a:cxn ang="0">
                        <a:pos x="480" y="34"/>
                      </a:cxn>
                    </a:cxnLst>
                    <a:rect l="0" t="0" r="r" b="b"/>
                    <a:pathLst>
                      <a:path w="480" h="158">
                        <a:moveTo>
                          <a:pt x="480" y="34"/>
                        </a:moveTo>
                        <a:lnTo>
                          <a:pt x="373" y="0"/>
                        </a:lnTo>
                        <a:lnTo>
                          <a:pt x="125" y="100"/>
                        </a:lnTo>
                        <a:lnTo>
                          <a:pt x="0" y="67"/>
                        </a:lnTo>
                        <a:lnTo>
                          <a:pt x="62" y="158"/>
                        </a:lnTo>
                        <a:lnTo>
                          <a:pt x="373" y="158"/>
                        </a:lnTo>
                        <a:lnTo>
                          <a:pt x="240" y="125"/>
                        </a:lnTo>
                        <a:lnTo>
                          <a:pt x="48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33" name="Freeform 397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34" name="Freeform 398"/>
                  <p:cNvSpPr>
                    <a:spLocks/>
                  </p:cNvSpPr>
                  <p:nvPr/>
                </p:nvSpPr>
                <p:spPr bwMode="auto">
                  <a:xfrm>
                    <a:off x="6846" y="9479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107" y="0"/>
                      </a:cxn>
                      <a:cxn ang="0">
                        <a:pos x="364" y="91"/>
                      </a:cxn>
                      <a:cxn ang="0">
                        <a:pos x="479" y="67"/>
                      </a:cxn>
                      <a:cxn ang="0">
                        <a:pos x="418" y="149"/>
                      </a:cxn>
                      <a:cxn ang="0">
                        <a:pos x="115" y="149"/>
                      </a:cxn>
                      <a:cxn ang="0">
                        <a:pos x="240" y="12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79" h="149">
                        <a:moveTo>
                          <a:pt x="0" y="34"/>
                        </a:moveTo>
                        <a:lnTo>
                          <a:pt x="107" y="0"/>
                        </a:lnTo>
                        <a:lnTo>
                          <a:pt x="364" y="91"/>
                        </a:lnTo>
                        <a:lnTo>
                          <a:pt x="479" y="67"/>
                        </a:lnTo>
                        <a:lnTo>
                          <a:pt x="418" y="149"/>
                        </a:lnTo>
                        <a:lnTo>
                          <a:pt x="115" y="149"/>
                        </a:lnTo>
                        <a:lnTo>
                          <a:pt x="240" y="12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35" name="Freeform 399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36" name="Freeform 400"/>
                  <p:cNvSpPr>
                    <a:spLocks/>
                  </p:cNvSpPr>
                  <p:nvPr/>
                </p:nvSpPr>
                <p:spPr bwMode="auto">
                  <a:xfrm>
                    <a:off x="6966" y="9545"/>
                    <a:ext cx="119" cy="50"/>
                  </a:xfrm>
                  <a:custGeom>
                    <a:avLst/>
                    <a:gdLst/>
                    <a:ahLst/>
                    <a:cxnLst>
                      <a:cxn ang="0">
                        <a:pos x="478" y="116"/>
                      </a:cxn>
                      <a:cxn ang="0">
                        <a:pos x="372" y="148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6"/>
                      </a:cxn>
                    </a:cxnLst>
                    <a:rect l="0" t="0" r="r" b="b"/>
                    <a:pathLst>
                      <a:path w="478" h="148">
                        <a:moveTo>
                          <a:pt x="478" y="116"/>
                        </a:moveTo>
                        <a:lnTo>
                          <a:pt x="372" y="148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71359" name="Group 401"/>
                <p:cNvGrpSpPr>
                  <a:grpSpLocks/>
                </p:cNvGrpSpPr>
                <p:nvPr/>
              </p:nvGrpSpPr>
              <p:grpSpPr bwMode="auto">
                <a:xfrm>
                  <a:off x="6842" y="9482"/>
                  <a:ext cx="250" cy="116"/>
                  <a:chOff x="6842" y="9482"/>
                  <a:chExt cx="250" cy="116"/>
                </a:xfrm>
              </p:grpSpPr>
              <p:sp>
                <p:nvSpPr>
                  <p:cNvPr id="1371538" name="Freeform 402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39" name="Freeform 403"/>
                  <p:cNvSpPr>
                    <a:spLocks/>
                  </p:cNvSpPr>
                  <p:nvPr/>
                </p:nvSpPr>
                <p:spPr bwMode="auto">
                  <a:xfrm>
                    <a:off x="6972" y="9485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115"/>
                      </a:cxn>
                      <a:cxn ang="0">
                        <a:pos x="106" y="149"/>
                      </a:cxn>
                      <a:cxn ang="0">
                        <a:pos x="364" y="50"/>
                      </a:cxn>
                      <a:cxn ang="0">
                        <a:pos x="479" y="82"/>
                      </a:cxn>
                      <a:cxn ang="0">
                        <a:pos x="417" y="0"/>
                      </a:cxn>
                      <a:cxn ang="0">
                        <a:pos x="115" y="0"/>
                      </a:cxn>
                      <a:cxn ang="0">
                        <a:pos x="239" y="25"/>
                      </a:cxn>
                      <a:cxn ang="0">
                        <a:pos x="0" y="115"/>
                      </a:cxn>
                    </a:cxnLst>
                    <a:rect l="0" t="0" r="r" b="b"/>
                    <a:pathLst>
                      <a:path w="479" h="149">
                        <a:moveTo>
                          <a:pt x="0" y="115"/>
                        </a:moveTo>
                        <a:lnTo>
                          <a:pt x="106" y="149"/>
                        </a:lnTo>
                        <a:lnTo>
                          <a:pt x="364" y="50"/>
                        </a:lnTo>
                        <a:lnTo>
                          <a:pt x="479" y="82"/>
                        </a:lnTo>
                        <a:lnTo>
                          <a:pt x="417" y="0"/>
                        </a:lnTo>
                        <a:lnTo>
                          <a:pt x="115" y="0"/>
                        </a:lnTo>
                        <a:lnTo>
                          <a:pt x="239" y="25"/>
                        </a:lnTo>
                        <a:lnTo>
                          <a:pt x="0" y="1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40" name="Freeform 404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41" name="Freeform 405"/>
                  <p:cNvSpPr>
                    <a:spLocks/>
                  </p:cNvSpPr>
                  <p:nvPr/>
                </p:nvSpPr>
                <p:spPr bwMode="auto">
                  <a:xfrm>
                    <a:off x="6842" y="9543"/>
                    <a:ext cx="120" cy="52"/>
                  </a:xfrm>
                  <a:custGeom>
                    <a:avLst/>
                    <a:gdLst/>
                    <a:ahLst/>
                    <a:cxnLst>
                      <a:cxn ang="0">
                        <a:pos x="480" y="33"/>
                      </a:cxn>
                      <a:cxn ang="0">
                        <a:pos x="373" y="0"/>
                      </a:cxn>
                      <a:cxn ang="0">
                        <a:pos x="125" y="99"/>
                      </a:cxn>
                      <a:cxn ang="0">
                        <a:pos x="0" y="66"/>
                      </a:cxn>
                      <a:cxn ang="0">
                        <a:pos x="62" y="156"/>
                      </a:cxn>
                      <a:cxn ang="0">
                        <a:pos x="373" y="156"/>
                      </a:cxn>
                      <a:cxn ang="0">
                        <a:pos x="240" y="124"/>
                      </a:cxn>
                      <a:cxn ang="0">
                        <a:pos x="480" y="33"/>
                      </a:cxn>
                    </a:cxnLst>
                    <a:rect l="0" t="0" r="r" b="b"/>
                    <a:pathLst>
                      <a:path w="480" h="156">
                        <a:moveTo>
                          <a:pt x="480" y="33"/>
                        </a:moveTo>
                        <a:lnTo>
                          <a:pt x="373" y="0"/>
                        </a:lnTo>
                        <a:lnTo>
                          <a:pt x="125" y="99"/>
                        </a:lnTo>
                        <a:lnTo>
                          <a:pt x="0" y="66"/>
                        </a:lnTo>
                        <a:lnTo>
                          <a:pt x="62" y="156"/>
                        </a:lnTo>
                        <a:lnTo>
                          <a:pt x="373" y="156"/>
                        </a:lnTo>
                        <a:lnTo>
                          <a:pt x="240" y="124"/>
                        </a:lnTo>
                        <a:lnTo>
                          <a:pt x="48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42" name="Freeform 406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43" name="Freeform 407"/>
                  <p:cNvSpPr>
                    <a:spLocks/>
                  </p:cNvSpPr>
                  <p:nvPr/>
                </p:nvSpPr>
                <p:spPr bwMode="auto">
                  <a:xfrm>
                    <a:off x="6848" y="9482"/>
                    <a:ext cx="120" cy="49"/>
                  </a:xfrm>
                  <a:custGeom>
                    <a:avLst/>
                    <a:gdLst/>
                    <a:ahLst/>
                    <a:cxnLst>
                      <a:cxn ang="0">
                        <a:pos x="0" y="33"/>
                      </a:cxn>
                      <a:cxn ang="0">
                        <a:pos x="106" y="0"/>
                      </a:cxn>
                      <a:cxn ang="0">
                        <a:pos x="364" y="90"/>
                      </a:cxn>
                      <a:cxn ang="0">
                        <a:pos x="479" y="66"/>
                      </a:cxn>
                      <a:cxn ang="0">
                        <a:pos x="417" y="148"/>
                      </a:cxn>
                      <a:cxn ang="0">
                        <a:pos x="115" y="148"/>
                      </a:cxn>
                      <a:cxn ang="0">
                        <a:pos x="240" y="123"/>
                      </a:cxn>
                      <a:cxn ang="0">
                        <a:pos x="0" y="33"/>
                      </a:cxn>
                    </a:cxnLst>
                    <a:rect l="0" t="0" r="r" b="b"/>
                    <a:pathLst>
                      <a:path w="479" h="148">
                        <a:moveTo>
                          <a:pt x="0" y="33"/>
                        </a:moveTo>
                        <a:lnTo>
                          <a:pt x="106" y="0"/>
                        </a:lnTo>
                        <a:lnTo>
                          <a:pt x="364" y="90"/>
                        </a:lnTo>
                        <a:lnTo>
                          <a:pt x="479" y="66"/>
                        </a:lnTo>
                        <a:lnTo>
                          <a:pt x="417" y="148"/>
                        </a:lnTo>
                        <a:lnTo>
                          <a:pt x="115" y="148"/>
                        </a:lnTo>
                        <a:lnTo>
                          <a:pt x="240" y="123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44" name="Freeform 408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545" name="Freeform 409"/>
                  <p:cNvSpPr>
                    <a:spLocks/>
                  </p:cNvSpPr>
                  <p:nvPr/>
                </p:nvSpPr>
                <p:spPr bwMode="auto">
                  <a:xfrm>
                    <a:off x="6968" y="9548"/>
                    <a:ext cx="120" cy="50"/>
                  </a:xfrm>
                  <a:custGeom>
                    <a:avLst/>
                    <a:gdLst/>
                    <a:ahLst/>
                    <a:cxnLst>
                      <a:cxn ang="0">
                        <a:pos x="478" y="117"/>
                      </a:cxn>
                      <a:cxn ang="0">
                        <a:pos x="372" y="149"/>
                      </a:cxn>
                      <a:cxn ang="0">
                        <a:pos x="123" y="50"/>
                      </a:cxn>
                      <a:cxn ang="0">
                        <a:pos x="0" y="83"/>
                      </a:cxn>
                      <a:cxn ang="0">
                        <a:pos x="61" y="0"/>
                      </a:cxn>
                      <a:cxn ang="0">
                        <a:pos x="372" y="0"/>
                      </a:cxn>
                      <a:cxn ang="0">
                        <a:pos x="238" y="25"/>
                      </a:cxn>
                      <a:cxn ang="0">
                        <a:pos x="478" y="117"/>
                      </a:cxn>
                    </a:cxnLst>
                    <a:rect l="0" t="0" r="r" b="b"/>
                    <a:pathLst>
                      <a:path w="478" h="149">
                        <a:moveTo>
                          <a:pt x="478" y="117"/>
                        </a:moveTo>
                        <a:lnTo>
                          <a:pt x="372" y="149"/>
                        </a:lnTo>
                        <a:lnTo>
                          <a:pt x="123" y="50"/>
                        </a:lnTo>
                        <a:lnTo>
                          <a:pt x="0" y="83"/>
                        </a:lnTo>
                        <a:lnTo>
                          <a:pt x="61" y="0"/>
                        </a:lnTo>
                        <a:lnTo>
                          <a:pt x="372" y="0"/>
                        </a:lnTo>
                        <a:lnTo>
                          <a:pt x="238" y="25"/>
                        </a:lnTo>
                        <a:lnTo>
                          <a:pt x="478" y="1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71546" name="Line 410"/>
              <p:cNvSpPr>
                <a:spLocks noChangeShapeType="1"/>
              </p:cNvSpPr>
              <p:nvPr/>
            </p:nvSpPr>
            <p:spPr bwMode="auto">
              <a:xfrm>
                <a:off x="3120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547" name="Line 411"/>
              <p:cNvSpPr>
                <a:spLocks noChangeShapeType="1"/>
              </p:cNvSpPr>
              <p:nvPr/>
            </p:nvSpPr>
            <p:spPr bwMode="auto">
              <a:xfrm>
                <a:off x="3264" y="2908"/>
                <a:ext cx="0" cy="39"/>
              </a:xfrm>
              <a:prstGeom prst="line">
                <a:avLst/>
              </a:prstGeom>
              <a:noFill/>
              <a:ln w="127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71554" name="Freeform 418"/>
            <p:cNvSpPr>
              <a:spLocks/>
            </p:cNvSpPr>
            <p:nvPr/>
          </p:nvSpPr>
          <p:spPr bwMode="auto">
            <a:xfrm>
              <a:off x="1034063" y="2209800"/>
              <a:ext cx="7117590" cy="1728547"/>
            </a:xfrm>
            <a:custGeom>
              <a:avLst/>
              <a:gdLst/>
              <a:ahLst/>
              <a:cxnLst>
                <a:cxn ang="0">
                  <a:pos x="0" y="1239"/>
                </a:cxn>
                <a:cxn ang="0">
                  <a:pos x="1622" y="192"/>
                </a:cxn>
                <a:cxn ang="0">
                  <a:pos x="4003" y="154"/>
                </a:cxn>
                <a:cxn ang="0">
                  <a:pos x="4992" y="1114"/>
                </a:cxn>
              </a:cxnLst>
              <a:rect l="0" t="0" r="r" b="b"/>
              <a:pathLst>
                <a:path w="4992" h="1239">
                  <a:moveTo>
                    <a:pt x="0" y="1239"/>
                  </a:moveTo>
                  <a:cubicBezTo>
                    <a:pt x="477" y="806"/>
                    <a:pt x="955" y="373"/>
                    <a:pt x="1622" y="192"/>
                  </a:cubicBezTo>
                  <a:cubicBezTo>
                    <a:pt x="2289" y="11"/>
                    <a:pt x="3441" y="0"/>
                    <a:pt x="4003" y="154"/>
                  </a:cubicBezTo>
                  <a:cubicBezTo>
                    <a:pt x="4565" y="308"/>
                    <a:pt x="4778" y="711"/>
                    <a:pt x="4992" y="1114"/>
                  </a:cubicBezTo>
                </a:path>
              </a:pathLst>
            </a:custGeom>
            <a:noFill/>
            <a:ln w="57150" cap="flat" cmpd="sng">
              <a:solidFill>
                <a:srgbClr val="FF0000"/>
              </a:solidFill>
              <a:prstDash val="solid"/>
              <a:round/>
              <a:headEnd/>
              <a:tailEnd type="triangl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1555" name="Freeform 419"/>
            <p:cNvSpPr>
              <a:spLocks/>
            </p:cNvSpPr>
            <p:nvPr/>
          </p:nvSpPr>
          <p:spPr bwMode="auto">
            <a:xfrm>
              <a:off x="1425818" y="4499908"/>
              <a:ext cx="6679870" cy="1090979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2237" y="768"/>
                </a:cxn>
                <a:cxn ang="0">
                  <a:pos x="4685" y="0"/>
                </a:cxn>
              </a:cxnLst>
              <a:rect l="0" t="0" r="r" b="b"/>
              <a:pathLst>
                <a:path w="4685" h="782">
                  <a:moveTo>
                    <a:pt x="0" y="87"/>
                  </a:moveTo>
                  <a:cubicBezTo>
                    <a:pt x="728" y="434"/>
                    <a:pt x="1456" y="782"/>
                    <a:pt x="2237" y="768"/>
                  </a:cubicBezTo>
                  <a:cubicBezTo>
                    <a:pt x="3018" y="754"/>
                    <a:pt x="3851" y="377"/>
                    <a:pt x="4685" y="0"/>
                  </a:cubicBezTo>
                </a:path>
              </a:pathLst>
            </a:custGeom>
            <a:noFill/>
            <a:ln w="57150" cap="flat" cmpd="sng">
              <a:solidFill>
                <a:srgbClr val="FF0000"/>
              </a:solidFill>
              <a:prstDash val="solid"/>
              <a:round/>
              <a:headEnd/>
              <a:tailEnd type="triangl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13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990600"/>
            <a:ext cx="4038600" cy="5364325"/>
          </a:xfrm>
        </p:spPr>
        <p:txBody>
          <a:bodyPr/>
          <a:lstStyle/>
          <a:p>
            <a:r>
              <a:rPr lang="en-US" dirty="0"/>
              <a:t>Backbone networks</a:t>
            </a:r>
          </a:p>
          <a:p>
            <a:pPr lvl="1"/>
            <a:r>
              <a:rPr lang="en-US" dirty="0"/>
              <a:t>Multiple Points-of-Presence (</a:t>
            </a:r>
            <a:r>
              <a:rPr lang="en-US" dirty="0" err="1"/>
              <a:t>PoPs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Lots of communication between </a:t>
            </a:r>
            <a:r>
              <a:rPr lang="en-US" dirty="0" err="1"/>
              <a:t>PoPs</a:t>
            </a:r>
            <a:endParaRPr lang="en-US" dirty="0"/>
          </a:p>
          <a:p>
            <a:pPr lvl="1"/>
            <a:r>
              <a:rPr lang="en-US" dirty="0"/>
              <a:t>Accommodate traffic demands and limit delay</a:t>
            </a:r>
          </a:p>
        </p:txBody>
      </p:sp>
      <p:sp>
        <p:nvSpPr>
          <p:cNvPr id="138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/>
          <a:lstStyle/>
          <a:p>
            <a:r>
              <a:rPr lang="en-US"/>
              <a:t>Backbone Networks</a:t>
            </a:r>
          </a:p>
        </p:txBody>
      </p:sp>
      <p:sp>
        <p:nvSpPr>
          <p:cNvPr id="30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4419600" cy="365125"/>
          </a:xfrm>
        </p:spPr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356352"/>
            <a:ext cx="762000" cy="365125"/>
          </a:xfrm>
        </p:spPr>
        <p:txBody>
          <a:bodyPr/>
          <a:lstStyle/>
          <a:p>
            <a:fld id="{704EDF46-60BF-49E8-9B21-D735F9749D5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2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4953000" y="6356352"/>
            <a:ext cx="2895600" cy="365125"/>
          </a:xfrm>
        </p:spPr>
        <p:txBody>
          <a:bodyPr/>
          <a:lstStyle/>
          <a:p>
            <a:r>
              <a:rPr lang="en-US"/>
              <a:t>University of Toronto – Winter 2025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CC30BC0-2334-5469-2AD9-CC61BC957C62}"/>
              </a:ext>
            </a:extLst>
          </p:cNvPr>
          <p:cNvGrpSpPr/>
          <p:nvPr/>
        </p:nvGrpSpPr>
        <p:grpSpPr>
          <a:xfrm>
            <a:off x="4953000" y="1981200"/>
            <a:ext cx="3694825" cy="3444000"/>
            <a:chOff x="5160964" y="2133600"/>
            <a:chExt cx="3694825" cy="3444000"/>
          </a:xfrm>
        </p:grpSpPr>
        <p:sp>
          <p:nvSpPr>
            <p:cNvPr id="1381391" name="Line 15"/>
            <p:cNvSpPr>
              <a:spLocks noChangeShapeType="1"/>
            </p:cNvSpPr>
            <p:nvPr/>
          </p:nvSpPr>
          <p:spPr bwMode="auto">
            <a:xfrm flipH="1" flipV="1">
              <a:off x="5411788" y="2933698"/>
              <a:ext cx="1214438" cy="11113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392" name="Line 16"/>
            <p:cNvSpPr>
              <a:spLocks noChangeShapeType="1"/>
            </p:cNvSpPr>
            <p:nvPr/>
          </p:nvSpPr>
          <p:spPr bwMode="auto">
            <a:xfrm flipH="1">
              <a:off x="5486838" y="3848099"/>
              <a:ext cx="1214437" cy="16589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393" name="Line 17"/>
            <p:cNvSpPr>
              <a:spLocks noChangeShapeType="1"/>
            </p:cNvSpPr>
            <p:nvPr/>
          </p:nvSpPr>
          <p:spPr bwMode="auto">
            <a:xfrm flipH="1">
              <a:off x="5401549" y="4777500"/>
              <a:ext cx="1319923" cy="7938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394" name="Line 18"/>
            <p:cNvSpPr>
              <a:spLocks noChangeShapeType="1"/>
            </p:cNvSpPr>
            <p:nvPr/>
          </p:nvSpPr>
          <p:spPr bwMode="auto">
            <a:xfrm flipH="1">
              <a:off x="6857285" y="4777499"/>
              <a:ext cx="1215149" cy="7938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395" name="Line 19"/>
            <p:cNvSpPr>
              <a:spLocks noChangeShapeType="1"/>
            </p:cNvSpPr>
            <p:nvPr/>
          </p:nvSpPr>
          <p:spPr bwMode="auto">
            <a:xfrm flipH="1">
              <a:off x="6858000" y="3832225"/>
              <a:ext cx="1058863" cy="7938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396" name="Line 20"/>
            <p:cNvSpPr>
              <a:spLocks noChangeShapeType="1"/>
            </p:cNvSpPr>
            <p:nvPr/>
          </p:nvSpPr>
          <p:spPr bwMode="auto">
            <a:xfrm flipH="1">
              <a:off x="6886575" y="2895600"/>
              <a:ext cx="1058863" cy="7938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397" name="Line 21"/>
            <p:cNvSpPr>
              <a:spLocks noChangeShapeType="1"/>
            </p:cNvSpPr>
            <p:nvPr/>
          </p:nvSpPr>
          <p:spPr bwMode="auto">
            <a:xfrm flipH="1" flipV="1">
              <a:off x="6721471" y="3009897"/>
              <a:ext cx="23821" cy="815977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398" name="Line 22"/>
            <p:cNvSpPr>
              <a:spLocks noChangeShapeType="1"/>
            </p:cNvSpPr>
            <p:nvPr/>
          </p:nvSpPr>
          <p:spPr bwMode="auto">
            <a:xfrm flipH="1" flipV="1">
              <a:off x="5320415" y="3009899"/>
              <a:ext cx="81133" cy="773112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399" name="Line 23"/>
            <p:cNvSpPr>
              <a:spLocks noChangeShapeType="1"/>
            </p:cNvSpPr>
            <p:nvPr/>
          </p:nvSpPr>
          <p:spPr bwMode="auto">
            <a:xfrm flipV="1">
              <a:off x="5344238" y="3951283"/>
              <a:ext cx="23822" cy="773113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400" name="Line 24"/>
            <p:cNvSpPr>
              <a:spLocks noChangeShapeType="1"/>
            </p:cNvSpPr>
            <p:nvPr/>
          </p:nvSpPr>
          <p:spPr bwMode="auto">
            <a:xfrm flipH="1" flipV="1">
              <a:off x="6745292" y="3927471"/>
              <a:ext cx="60312" cy="773113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401" name="Line 25"/>
            <p:cNvSpPr>
              <a:spLocks noChangeShapeType="1"/>
            </p:cNvSpPr>
            <p:nvPr/>
          </p:nvSpPr>
          <p:spPr bwMode="auto">
            <a:xfrm flipH="1" flipV="1">
              <a:off x="8104187" y="3009900"/>
              <a:ext cx="22225" cy="736598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402" name="Line 26"/>
            <p:cNvSpPr>
              <a:spLocks noChangeShapeType="1"/>
            </p:cNvSpPr>
            <p:nvPr/>
          </p:nvSpPr>
          <p:spPr bwMode="auto">
            <a:xfrm flipH="1" flipV="1">
              <a:off x="8128711" y="3848099"/>
              <a:ext cx="16751" cy="876299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403" name="Line 27"/>
            <p:cNvSpPr>
              <a:spLocks noChangeShapeType="1"/>
            </p:cNvSpPr>
            <p:nvPr/>
          </p:nvSpPr>
          <p:spPr bwMode="auto">
            <a:xfrm flipH="1" flipV="1">
              <a:off x="8162210" y="4800596"/>
              <a:ext cx="455451" cy="533403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404" name="Line 28"/>
            <p:cNvSpPr>
              <a:spLocks noChangeShapeType="1"/>
            </p:cNvSpPr>
            <p:nvPr/>
          </p:nvSpPr>
          <p:spPr bwMode="auto">
            <a:xfrm flipH="1">
              <a:off x="8221662" y="2375773"/>
              <a:ext cx="396000" cy="422114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405" name="Line 29"/>
            <p:cNvSpPr>
              <a:spLocks noChangeShapeType="1"/>
            </p:cNvSpPr>
            <p:nvPr/>
          </p:nvSpPr>
          <p:spPr bwMode="auto">
            <a:xfrm flipH="1" flipV="1">
              <a:off x="6805604" y="2979737"/>
              <a:ext cx="1259610" cy="737473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380" name="Oval 4"/>
            <p:cNvSpPr>
              <a:spLocks noChangeArrowheads="1"/>
            </p:cNvSpPr>
            <p:nvPr/>
          </p:nvSpPr>
          <p:spPr bwMode="auto">
            <a:xfrm>
              <a:off x="5162550" y="2744788"/>
              <a:ext cx="396000" cy="396000"/>
            </a:xfrm>
            <a:prstGeom prst="ellipse">
              <a:avLst/>
            </a:prstGeom>
            <a:solidFill>
              <a:srgbClr val="FF7C80"/>
            </a:solidFill>
            <a:ln w="2857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381" name="Oval 5"/>
            <p:cNvSpPr>
              <a:spLocks noChangeArrowheads="1"/>
            </p:cNvSpPr>
            <p:nvPr/>
          </p:nvSpPr>
          <p:spPr bwMode="auto">
            <a:xfrm>
              <a:off x="6565900" y="2733675"/>
              <a:ext cx="396000" cy="396000"/>
            </a:xfrm>
            <a:prstGeom prst="ellipse">
              <a:avLst/>
            </a:prstGeom>
            <a:solidFill>
              <a:srgbClr val="FF7C80"/>
            </a:solidFill>
            <a:ln w="2857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382" name="Oval 6"/>
            <p:cNvSpPr>
              <a:spLocks noChangeArrowheads="1"/>
            </p:cNvSpPr>
            <p:nvPr/>
          </p:nvSpPr>
          <p:spPr bwMode="auto">
            <a:xfrm>
              <a:off x="7950200" y="2713038"/>
              <a:ext cx="396000" cy="396000"/>
            </a:xfrm>
            <a:prstGeom prst="ellipse">
              <a:avLst/>
            </a:prstGeom>
            <a:solidFill>
              <a:srgbClr val="FF7C80"/>
            </a:solidFill>
            <a:ln w="2857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383" name="Oval 7"/>
            <p:cNvSpPr>
              <a:spLocks noChangeArrowheads="1"/>
            </p:cNvSpPr>
            <p:nvPr/>
          </p:nvSpPr>
          <p:spPr bwMode="auto">
            <a:xfrm>
              <a:off x="8459789" y="2133600"/>
              <a:ext cx="396000" cy="396000"/>
            </a:xfrm>
            <a:prstGeom prst="ellipse">
              <a:avLst/>
            </a:prstGeom>
            <a:solidFill>
              <a:srgbClr val="FF7C80"/>
            </a:solidFill>
            <a:ln w="2857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384" name="Oval 8"/>
            <p:cNvSpPr>
              <a:spLocks noChangeArrowheads="1"/>
            </p:cNvSpPr>
            <p:nvPr/>
          </p:nvSpPr>
          <p:spPr bwMode="auto">
            <a:xfrm>
              <a:off x="7910514" y="3625850"/>
              <a:ext cx="396000" cy="396000"/>
            </a:xfrm>
            <a:prstGeom prst="ellipse">
              <a:avLst/>
            </a:prstGeom>
            <a:solidFill>
              <a:srgbClr val="FF7C80"/>
            </a:solidFill>
            <a:ln w="2857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385" name="Oval 9"/>
            <p:cNvSpPr>
              <a:spLocks noChangeArrowheads="1"/>
            </p:cNvSpPr>
            <p:nvPr/>
          </p:nvSpPr>
          <p:spPr bwMode="auto">
            <a:xfrm>
              <a:off x="7918450" y="4584700"/>
              <a:ext cx="396000" cy="396000"/>
            </a:xfrm>
            <a:prstGeom prst="ellipse">
              <a:avLst/>
            </a:prstGeom>
            <a:solidFill>
              <a:srgbClr val="FF7C80"/>
            </a:solidFill>
            <a:ln w="2857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386" name="Oval 10"/>
            <p:cNvSpPr>
              <a:spLocks noChangeArrowheads="1"/>
            </p:cNvSpPr>
            <p:nvPr/>
          </p:nvSpPr>
          <p:spPr bwMode="auto">
            <a:xfrm>
              <a:off x="8459789" y="5181600"/>
              <a:ext cx="396000" cy="396000"/>
            </a:xfrm>
            <a:prstGeom prst="ellipse">
              <a:avLst/>
            </a:prstGeom>
            <a:solidFill>
              <a:srgbClr val="FF7C80"/>
            </a:solidFill>
            <a:ln w="2857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387" name="Oval 11"/>
            <p:cNvSpPr>
              <a:spLocks noChangeArrowheads="1"/>
            </p:cNvSpPr>
            <p:nvPr/>
          </p:nvSpPr>
          <p:spPr bwMode="auto">
            <a:xfrm>
              <a:off x="6616700" y="4572000"/>
              <a:ext cx="396000" cy="396000"/>
            </a:xfrm>
            <a:prstGeom prst="ellipse">
              <a:avLst/>
            </a:prstGeom>
            <a:solidFill>
              <a:srgbClr val="FF7C80"/>
            </a:solidFill>
            <a:ln w="2857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388" name="Oval 12"/>
            <p:cNvSpPr>
              <a:spLocks noChangeArrowheads="1"/>
            </p:cNvSpPr>
            <p:nvPr/>
          </p:nvSpPr>
          <p:spPr bwMode="auto">
            <a:xfrm>
              <a:off x="6577014" y="3657600"/>
              <a:ext cx="396000" cy="396000"/>
            </a:xfrm>
            <a:prstGeom prst="ellipse">
              <a:avLst/>
            </a:prstGeom>
            <a:solidFill>
              <a:srgbClr val="FF7C80"/>
            </a:solidFill>
            <a:ln w="2857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389" name="Oval 13"/>
            <p:cNvSpPr>
              <a:spLocks noChangeArrowheads="1"/>
            </p:cNvSpPr>
            <p:nvPr/>
          </p:nvSpPr>
          <p:spPr bwMode="auto">
            <a:xfrm>
              <a:off x="5189975" y="3655372"/>
              <a:ext cx="396000" cy="396000"/>
            </a:xfrm>
            <a:prstGeom prst="ellipse">
              <a:avLst/>
            </a:prstGeom>
            <a:solidFill>
              <a:srgbClr val="FF7C80"/>
            </a:solidFill>
            <a:ln w="2857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1390" name="Oval 14"/>
            <p:cNvSpPr>
              <a:spLocks noChangeArrowheads="1"/>
            </p:cNvSpPr>
            <p:nvPr/>
          </p:nvSpPr>
          <p:spPr bwMode="auto">
            <a:xfrm>
              <a:off x="5160964" y="4589463"/>
              <a:ext cx="396000" cy="396000"/>
            </a:xfrm>
            <a:prstGeom prst="ellipse">
              <a:avLst/>
            </a:prstGeom>
            <a:solidFill>
              <a:srgbClr val="FF7C80"/>
            </a:solidFill>
            <a:ln w="2857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Internet2 Backbone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B3538A1-15DE-DA7D-D047-C56610875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 descr="A map of the united states&#10;&#10;AI-generated content may be incorrect.">
            <a:extLst>
              <a:ext uri="{FF2B5EF4-FFF2-40B4-BE49-F238E27FC236}">
                <a16:creationId xmlns:a16="http://schemas.microsoft.com/office/drawing/2014/main" id="{592392BD-9441-2115-3798-28EF6778B4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49"/>
          <a:stretch/>
        </p:blipFill>
        <p:spPr>
          <a:xfrm>
            <a:off x="76200" y="990600"/>
            <a:ext cx="9026061" cy="558342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54E6471-D236-A5DA-557C-212BA9529B2F}"/>
              </a:ext>
            </a:extLst>
          </p:cNvPr>
          <p:cNvSpPr txBox="1"/>
          <p:nvPr/>
        </p:nvSpPr>
        <p:spPr>
          <a:xfrm>
            <a:off x="61232" y="6496335"/>
            <a:ext cx="5886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andlee" panose="02000000000000000000" pitchFamily="2" charset="77"/>
              </a:rPr>
              <a:t>Physical Topology Map of Internet 2, October 2021, http://www.internet2.edu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8E9541-543C-4CDF-B182-2EDF7539AC5A}" type="slidenum">
              <a:rPr lang="en-US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11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Announcements</a:t>
            </a:r>
          </a:p>
        </p:txBody>
      </p:sp>
      <p:sp>
        <p:nvSpPr>
          <p:cNvPr id="111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/>
              <a:t>Problem Set 1 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/>
              <a:t>Due: </a:t>
            </a:r>
            <a:r>
              <a:rPr lang="en-US" dirty="0">
                <a:solidFill>
                  <a:srgbClr val="FF0000"/>
                </a:solidFill>
              </a:rPr>
              <a:t>Friday, Feb. 7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 at 5pm.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/>
              <a:t>Submit electronically on </a:t>
            </a:r>
            <a:r>
              <a:rPr lang="en-US" dirty="0" err="1"/>
              <a:t>MarkUS</a:t>
            </a:r>
            <a:r>
              <a:rPr lang="en-US" dirty="0"/>
              <a:t>.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n-US" dirty="0"/>
              <a:t>File name: ps1.pdf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n-US" dirty="0"/>
              <a:t>Source format does not matter.</a:t>
            </a:r>
          </a:p>
          <a:p>
            <a:pPr>
              <a:buFontTx/>
              <a:buChar char="•"/>
            </a:pPr>
            <a:endParaRPr lang="en-US" dirty="0"/>
          </a:p>
          <a:p>
            <a:pPr>
              <a:buFontTx/>
              <a:buChar char="•"/>
            </a:pPr>
            <a:r>
              <a:rPr lang="en-US" dirty="0"/>
              <a:t>This week’s tutorial: </a:t>
            </a:r>
          </a:p>
          <a:p>
            <a:pPr lvl="1">
              <a:buFontTx/>
              <a:buChar char="•"/>
            </a:pPr>
            <a:r>
              <a:rPr lang="en-US" dirty="0"/>
              <a:t>Problem Set 1 Q&amp;A</a:t>
            </a:r>
          </a:p>
          <a:p>
            <a:pPr>
              <a:buFontTx/>
              <a:buChar char="•"/>
            </a:pPr>
            <a:r>
              <a:rPr lang="en-US" dirty="0"/>
              <a:t>Next week’s tutorial: </a:t>
            </a:r>
          </a:p>
          <a:p>
            <a:pPr lvl="1">
              <a:buFontTx/>
              <a:buChar char="•"/>
            </a:pPr>
            <a:r>
              <a:rPr lang="en-US" dirty="0"/>
              <a:t>Programming assignment 1 Q&amp;A</a:t>
            </a:r>
          </a:p>
          <a:p>
            <a:pPr lvl="1">
              <a:buFontTx/>
              <a:buChar char="•"/>
            </a:pPr>
            <a:endParaRPr lang="en-US" dirty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/>
              <a:t>Programming Assignment 1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>
                <a:solidFill>
                  <a:srgbClr val="FF0000"/>
                </a:solidFill>
              </a:rPr>
              <a:t>Due Friday February 14th at 5pm.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/>
              <a:t>Don’t leave to the last minute.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Points-of-Presence (PoPs)</a:t>
            </a:r>
          </a:p>
        </p:txBody>
      </p:sp>
      <p:sp>
        <p:nvSpPr>
          <p:cNvPr id="138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4419600" cy="5334000"/>
          </a:xfrm>
        </p:spPr>
        <p:txBody>
          <a:bodyPr/>
          <a:lstStyle/>
          <a:p>
            <a:r>
              <a:rPr lang="en-US" dirty="0"/>
              <a:t>Inter-</a:t>
            </a:r>
            <a:r>
              <a:rPr lang="en-US" dirty="0" err="1"/>
              <a:t>PoP</a:t>
            </a:r>
            <a:r>
              <a:rPr lang="en-US" dirty="0"/>
              <a:t> links</a:t>
            </a:r>
          </a:p>
          <a:p>
            <a:pPr lvl="1"/>
            <a:r>
              <a:rPr lang="en-US" dirty="0"/>
              <a:t>Long distances</a:t>
            </a:r>
          </a:p>
          <a:p>
            <a:pPr lvl="1"/>
            <a:r>
              <a:rPr lang="en-US" dirty="0"/>
              <a:t>High bandwidth</a:t>
            </a:r>
          </a:p>
          <a:p>
            <a:r>
              <a:rPr lang="en-US" dirty="0"/>
              <a:t>Intra-</a:t>
            </a:r>
            <a:r>
              <a:rPr lang="en-US" dirty="0" err="1"/>
              <a:t>PoP</a:t>
            </a:r>
            <a:r>
              <a:rPr lang="en-US" dirty="0"/>
              <a:t> links</a:t>
            </a:r>
          </a:p>
          <a:p>
            <a:pPr lvl="1"/>
            <a:r>
              <a:rPr lang="en-US" dirty="0"/>
              <a:t>Short cables between racks or floors</a:t>
            </a:r>
          </a:p>
          <a:p>
            <a:pPr lvl="1"/>
            <a:r>
              <a:rPr lang="en-US" dirty="0"/>
              <a:t>Aggregated bandwidth</a:t>
            </a:r>
          </a:p>
          <a:p>
            <a:r>
              <a:rPr lang="en-US" dirty="0"/>
              <a:t>Links to other networks</a:t>
            </a:r>
          </a:p>
          <a:p>
            <a:pPr lvl="1"/>
            <a:r>
              <a:rPr lang="en-US" dirty="0"/>
              <a:t>Wide range of media and bandwidth</a:t>
            </a:r>
          </a:p>
        </p:txBody>
      </p:sp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3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DF4B3-D64B-4771-9B9A-39C33DEAD95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2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385476" name="Line 4"/>
          <p:cNvSpPr>
            <a:spLocks noChangeShapeType="1"/>
          </p:cNvSpPr>
          <p:nvPr/>
        </p:nvSpPr>
        <p:spPr bwMode="auto">
          <a:xfrm flipH="1" flipV="1">
            <a:off x="7019924" y="2994024"/>
            <a:ext cx="1191335" cy="93323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5477" name="Line 5"/>
          <p:cNvSpPr>
            <a:spLocks noChangeShapeType="1"/>
          </p:cNvSpPr>
          <p:nvPr/>
        </p:nvSpPr>
        <p:spPr bwMode="auto">
          <a:xfrm>
            <a:off x="6953250" y="3052763"/>
            <a:ext cx="444500" cy="6969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5481" name="Line 9"/>
          <p:cNvSpPr>
            <a:spLocks noChangeShapeType="1"/>
          </p:cNvSpPr>
          <p:nvPr/>
        </p:nvSpPr>
        <p:spPr bwMode="auto">
          <a:xfrm>
            <a:off x="7027863" y="2905125"/>
            <a:ext cx="519112" cy="15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5483" name="Line 11"/>
          <p:cNvSpPr>
            <a:spLocks noChangeShapeType="1"/>
          </p:cNvSpPr>
          <p:nvPr/>
        </p:nvSpPr>
        <p:spPr bwMode="auto">
          <a:xfrm flipH="1">
            <a:off x="6127238" y="2906713"/>
            <a:ext cx="737309" cy="93323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5485" name="Line 13"/>
          <p:cNvSpPr>
            <a:spLocks noChangeShapeType="1"/>
          </p:cNvSpPr>
          <p:nvPr/>
        </p:nvSpPr>
        <p:spPr bwMode="auto">
          <a:xfrm flipV="1">
            <a:off x="6764338" y="3065462"/>
            <a:ext cx="68262" cy="75564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5487" name="Line 15"/>
          <p:cNvSpPr>
            <a:spLocks noChangeShapeType="1"/>
          </p:cNvSpPr>
          <p:nvPr/>
        </p:nvSpPr>
        <p:spPr bwMode="auto">
          <a:xfrm flipH="1">
            <a:off x="6196013" y="2987675"/>
            <a:ext cx="1358900" cy="8763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5488" name="Line 16"/>
          <p:cNvSpPr>
            <a:spLocks noChangeShapeType="1"/>
          </p:cNvSpPr>
          <p:nvPr/>
        </p:nvSpPr>
        <p:spPr bwMode="auto">
          <a:xfrm flipV="1">
            <a:off x="6870700" y="3035300"/>
            <a:ext cx="749300" cy="711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5489" name="Line 17"/>
          <p:cNvSpPr>
            <a:spLocks noChangeShapeType="1"/>
          </p:cNvSpPr>
          <p:nvPr/>
        </p:nvSpPr>
        <p:spPr bwMode="auto">
          <a:xfrm flipH="1">
            <a:off x="7502525" y="3079750"/>
            <a:ext cx="177800" cy="6778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5490" name="Line 18"/>
          <p:cNvSpPr>
            <a:spLocks noChangeShapeType="1"/>
          </p:cNvSpPr>
          <p:nvPr/>
        </p:nvSpPr>
        <p:spPr bwMode="auto">
          <a:xfrm flipH="1" flipV="1">
            <a:off x="7807325" y="3032125"/>
            <a:ext cx="424576" cy="8763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5491" name="Oval 19"/>
          <p:cNvSpPr>
            <a:spLocks noChangeArrowheads="1"/>
          </p:cNvSpPr>
          <p:nvPr/>
        </p:nvSpPr>
        <p:spPr bwMode="auto">
          <a:xfrm>
            <a:off x="5640388" y="2120900"/>
            <a:ext cx="3003550" cy="2695575"/>
          </a:xfrm>
          <a:prstGeom prst="ellipse">
            <a:avLst/>
          </a:prstGeom>
          <a:noFill/>
          <a:ln w="2857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5492" name="Line 20"/>
          <p:cNvSpPr>
            <a:spLocks noChangeShapeType="1"/>
          </p:cNvSpPr>
          <p:nvPr/>
        </p:nvSpPr>
        <p:spPr bwMode="auto">
          <a:xfrm flipH="1" flipV="1">
            <a:off x="5307888" y="2659717"/>
            <a:ext cx="1524711" cy="228162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5493" name="Line 21"/>
          <p:cNvSpPr>
            <a:spLocks noChangeShapeType="1"/>
          </p:cNvSpPr>
          <p:nvPr/>
        </p:nvSpPr>
        <p:spPr bwMode="auto">
          <a:xfrm flipV="1">
            <a:off x="7820738" y="2379662"/>
            <a:ext cx="869237" cy="467657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5494" name="Line 22"/>
          <p:cNvSpPr>
            <a:spLocks noChangeShapeType="1"/>
          </p:cNvSpPr>
          <p:nvPr/>
        </p:nvSpPr>
        <p:spPr bwMode="auto">
          <a:xfrm>
            <a:off x="7848601" y="2948919"/>
            <a:ext cx="982662" cy="86382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5495" name="Line 23"/>
          <p:cNvSpPr>
            <a:spLocks noChangeShapeType="1"/>
          </p:cNvSpPr>
          <p:nvPr/>
        </p:nvSpPr>
        <p:spPr bwMode="auto">
          <a:xfrm flipH="1">
            <a:off x="5280025" y="2974975"/>
            <a:ext cx="1444625" cy="201007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5496" name="Line 24"/>
          <p:cNvSpPr>
            <a:spLocks noChangeShapeType="1"/>
          </p:cNvSpPr>
          <p:nvPr/>
        </p:nvSpPr>
        <p:spPr bwMode="auto">
          <a:xfrm flipH="1">
            <a:off x="6389688" y="4080532"/>
            <a:ext cx="351036" cy="1070906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5497" name="Line 25"/>
          <p:cNvSpPr>
            <a:spLocks noChangeShapeType="1"/>
          </p:cNvSpPr>
          <p:nvPr/>
        </p:nvSpPr>
        <p:spPr bwMode="auto">
          <a:xfrm flipH="1">
            <a:off x="6686550" y="4081463"/>
            <a:ext cx="106363" cy="1069975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5498" name="Line 26"/>
          <p:cNvSpPr>
            <a:spLocks noChangeShapeType="1"/>
          </p:cNvSpPr>
          <p:nvPr/>
        </p:nvSpPr>
        <p:spPr bwMode="auto">
          <a:xfrm>
            <a:off x="6878638" y="4051300"/>
            <a:ext cx="95250" cy="1087438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5499" name="Text Box 27"/>
          <p:cNvSpPr txBox="1">
            <a:spLocks noChangeArrowheads="1"/>
          </p:cNvSpPr>
          <p:nvPr/>
        </p:nvSpPr>
        <p:spPr bwMode="auto">
          <a:xfrm>
            <a:off x="6439620" y="2222500"/>
            <a:ext cx="1584473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solidFill>
                  <a:srgbClr val="FF0000"/>
                </a:solidFill>
                <a:latin typeface="Optima" panose="02000503060000020004" pitchFamily="2" charset="0"/>
              </a:rPr>
              <a:t>Intra-PoP</a:t>
            </a:r>
          </a:p>
        </p:txBody>
      </p:sp>
      <p:sp>
        <p:nvSpPr>
          <p:cNvPr id="1385500" name="Text Box 28"/>
          <p:cNvSpPr txBox="1">
            <a:spLocks noChangeArrowheads="1"/>
          </p:cNvSpPr>
          <p:nvPr/>
        </p:nvSpPr>
        <p:spPr bwMode="auto">
          <a:xfrm>
            <a:off x="5335415" y="5033963"/>
            <a:ext cx="2576859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dirty="0">
                <a:solidFill>
                  <a:srgbClr val="0066FF"/>
                </a:solidFill>
                <a:latin typeface="Optima" panose="02000503060000020004" pitchFamily="2" charset="0"/>
              </a:rPr>
              <a:t>Other networks</a:t>
            </a:r>
          </a:p>
        </p:txBody>
      </p:sp>
      <p:sp>
        <p:nvSpPr>
          <p:cNvPr id="1385501" name="Text Box 29"/>
          <p:cNvSpPr txBox="1">
            <a:spLocks noChangeArrowheads="1"/>
          </p:cNvSpPr>
          <p:nvPr/>
        </p:nvSpPr>
        <p:spPr bwMode="auto">
          <a:xfrm>
            <a:off x="4572000" y="2113945"/>
            <a:ext cx="1569019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dirty="0">
                <a:solidFill>
                  <a:srgbClr val="FF9900"/>
                </a:solidFill>
                <a:latin typeface="Optima" panose="02000503060000020004" pitchFamily="2" charset="0"/>
              </a:rPr>
              <a:t>Inter-</a:t>
            </a:r>
            <a:r>
              <a:rPr lang="en-US" sz="2800" dirty="0" err="1">
                <a:solidFill>
                  <a:srgbClr val="FF9900"/>
                </a:solidFill>
                <a:latin typeface="Optima" panose="02000503060000020004" pitchFamily="2" charset="0"/>
              </a:rPr>
              <a:t>PoP</a:t>
            </a:r>
            <a:endParaRPr lang="en-US" sz="2800" dirty="0">
              <a:solidFill>
                <a:srgbClr val="FF9900"/>
              </a:solidFill>
              <a:latin typeface="Optima" panose="02000503060000020004" pitchFamily="2" charset="0"/>
            </a:endParaRPr>
          </a:p>
        </p:txBody>
      </p:sp>
      <p:sp>
        <p:nvSpPr>
          <p:cNvPr id="1385480" name="Oval 8"/>
          <p:cNvSpPr>
            <a:spLocks noChangeArrowheads="1"/>
          </p:cNvSpPr>
          <p:nvPr/>
        </p:nvSpPr>
        <p:spPr bwMode="auto">
          <a:xfrm>
            <a:off x="6715124" y="2733675"/>
            <a:ext cx="396000" cy="396000"/>
          </a:xfrm>
          <a:prstGeom prst="ellipse">
            <a:avLst/>
          </a:prstGeom>
          <a:solidFill>
            <a:srgbClr val="FF7C80"/>
          </a:solidFill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5486" name="Oval 14"/>
          <p:cNvSpPr>
            <a:spLocks noChangeArrowheads="1"/>
          </p:cNvSpPr>
          <p:nvPr/>
        </p:nvSpPr>
        <p:spPr bwMode="auto">
          <a:xfrm>
            <a:off x="7542213" y="2732088"/>
            <a:ext cx="396000" cy="396000"/>
          </a:xfrm>
          <a:prstGeom prst="ellipse">
            <a:avLst/>
          </a:prstGeom>
          <a:solidFill>
            <a:srgbClr val="FF7C80"/>
          </a:solidFill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5478" name="Oval 6"/>
          <p:cNvSpPr>
            <a:spLocks noChangeArrowheads="1"/>
          </p:cNvSpPr>
          <p:nvPr/>
        </p:nvSpPr>
        <p:spPr bwMode="auto">
          <a:xfrm>
            <a:off x="5913438" y="3726656"/>
            <a:ext cx="432000" cy="432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5479" name="Oval 7"/>
          <p:cNvSpPr>
            <a:spLocks noChangeArrowheads="1"/>
          </p:cNvSpPr>
          <p:nvPr/>
        </p:nvSpPr>
        <p:spPr bwMode="auto">
          <a:xfrm>
            <a:off x="6594938" y="3726656"/>
            <a:ext cx="432000" cy="432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5482" name="Oval 10"/>
          <p:cNvSpPr>
            <a:spLocks noChangeArrowheads="1"/>
          </p:cNvSpPr>
          <p:nvPr/>
        </p:nvSpPr>
        <p:spPr bwMode="auto">
          <a:xfrm>
            <a:off x="7276438" y="3726656"/>
            <a:ext cx="432000" cy="432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5484" name="Oval 12"/>
          <p:cNvSpPr>
            <a:spLocks noChangeArrowheads="1"/>
          </p:cNvSpPr>
          <p:nvPr/>
        </p:nvSpPr>
        <p:spPr bwMode="auto">
          <a:xfrm>
            <a:off x="7957938" y="3726656"/>
            <a:ext cx="432000" cy="432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Where to Locate Nodes and Links</a:t>
            </a:r>
          </a:p>
        </p:txBody>
      </p:sp>
      <p:sp>
        <p:nvSpPr>
          <p:cNvPr id="138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Placing Points-of-Presence (PoPs)</a:t>
            </a:r>
          </a:p>
          <a:p>
            <a:pPr lvl="1"/>
            <a:r>
              <a:rPr lang="en-US"/>
              <a:t>Large population of potential customers</a:t>
            </a:r>
          </a:p>
          <a:p>
            <a:pPr lvl="1"/>
            <a:r>
              <a:rPr lang="en-US"/>
              <a:t>Other providers or exchange points</a:t>
            </a:r>
          </a:p>
          <a:p>
            <a:pPr lvl="1"/>
            <a:r>
              <a:rPr lang="en-US"/>
              <a:t>Cost and availability of real-estate</a:t>
            </a:r>
          </a:p>
          <a:p>
            <a:pPr lvl="1"/>
            <a:r>
              <a:rPr lang="en-US"/>
              <a:t>Mostly in major metropolitan areas</a:t>
            </a:r>
          </a:p>
          <a:p>
            <a:r>
              <a:rPr lang="en-US"/>
              <a:t>Placing links between PoPs</a:t>
            </a:r>
          </a:p>
          <a:p>
            <a:pPr lvl="1"/>
            <a:r>
              <a:rPr lang="en-US"/>
              <a:t>Already fiber in the ground</a:t>
            </a:r>
          </a:p>
          <a:p>
            <a:pPr lvl="1"/>
            <a:r>
              <a:rPr lang="en-US"/>
              <a:t>Needed to limit propagation delay</a:t>
            </a:r>
          </a:p>
          <a:p>
            <a:pPr lvl="1"/>
            <a:r>
              <a:rPr lang="en-US"/>
              <a:t>Needed to handle the traffic load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96AD3C-24AA-4CB5-8B28-EA30417F5A0D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9573" name="Line 5"/>
          <p:cNvSpPr>
            <a:spLocks noChangeShapeType="1"/>
          </p:cNvSpPr>
          <p:nvPr/>
        </p:nvSpPr>
        <p:spPr bwMode="auto">
          <a:xfrm flipH="1">
            <a:off x="1212850" y="2513013"/>
            <a:ext cx="19050" cy="699154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585" name="Line 17"/>
          <p:cNvSpPr>
            <a:spLocks noChangeShapeType="1"/>
          </p:cNvSpPr>
          <p:nvPr/>
        </p:nvSpPr>
        <p:spPr bwMode="auto">
          <a:xfrm flipH="1">
            <a:off x="5168613" y="2439335"/>
            <a:ext cx="19051" cy="763306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595" name="Line 27"/>
          <p:cNvSpPr>
            <a:spLocks noChangeShapeType="1"/>
          </p:cNvSpPr>
          <p:nvPr/>
        </p:nvSpPr>
        <p:spPr bwMode="auto">
          <a:xfrm flipH="1">
            <a:off x="5259386" y="2412780"/>
            <a:ext cx="26551" cy="789861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600" name="Line 32"/>
          <p:cNvSpPr>
            <a:spLocks noChangeShapeType="1"/>
          </p:cNvSpPr>
          <p:nvPr/>
        </p:nvSpPr>
        <p:spPr bwMode="auto">
          <a:xfrm>
            <a:off x="2536825" y="5106988"/>
            <a:ext cx="144463" cy="663575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612" name="Line 44"/>
          <p:cNvSpPr>
            <a:spLocks noChangeShapeType="1"/>
          </p:cNvSpPr>
          <p:nvPr/>
        </p:nvSpPr>
        <p:spPr bwMode="auto">
          <a:xfrm flipH="1">
            <a:off x="2784475" y="5124450"/>
            <a:ext cx="144463" cy="663575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615" name="Line 47"/>
          <p:cNvSpPr>
            <a:spLocks noChangeShapeType="1"/>
          </p:cNvSpPr>
          <p:nvPr/>
        </p:nvSpPr>
        <p:spPr bwMode="auto">
          <a:xfrm>
            <a:off x="6215064" y="4999971"/>
            <a:ext cx="507999" cy="902343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627" name="Line 59"/>
          <p:cNvSpPr>
            <a:spLocks noChangeShapeType="1"/>
          </p:cNvSpPr>
          <p:nvPr/>
        </p:nvSpPr>
        <p:spPr bwMode="auto">
          <a:xfrm flipH="1">
            <a:off x="6740525" y="5137863"/>
            <a:ext cx="125412" cy="69432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973D7619-5A0B-4B02-611B-F220BA8D3B51}"/>
              </a:ext>
            </a:extLst>
          </p:cNvPr>
          <p:cNvSpPr/>
          <p:nvPr/>
        </p:nvSpPr>
        <p:spPr>
          <a:xfrm>
            <a:off x="226862" y="1200150"/>
            <a:ext cx="2151841" cy="139065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tima" panose="02000503060000020004" pitchFamily="2" charset="0"/>
            </a:endParaRPr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4A89018A-C058-1AF7-2102-363F5463B1B3}"/>
              </a:ext>
            </a:extLst>
          </p:cNvPr>
          <p:cNvSpPr/>
          <p:nvPr/>
        </p:nvSpPr>
        <p:spPr>
          <a:xfrm>
            <a:off x="1683948" y="3813176"/>
            <a:ext cx="2151841" cy="139065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tima" panose="02000503060000020004" pitchFamily="2" charset="0"/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426A8115-ABFD-0B58-6208-B98E102772AC}"/>
              </a:ext>
            </a:extLst>
          </p:cNvPr>
          <p:cNvSpPr/>
          <p:nvPr/>
        </p:nvSpPr>
        <p:spPr>
          <a:xfrm>
            <a:off x="5509536" y="3879924"/>
            <a:ext cx="2151841" cy="139065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tima" panose="02000503060000020004" pitchFamily="2" charset="0"/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41131D4B-5657-8437-699D-E2BFFB19F1FC}"/>
              </a:ext>
            </a:extLst>
          </p:cNvPr>
          <p:cNvSpPr/>
          <p:nvPr/>
        </p:nvSpPr>
        <p:spPr>
          <a:xfrm>
            <a:off x="4215217" y="1168400"/>
            <a:ext cx="2151841" cy="139065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5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Customer Connecting to a Provider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6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74A007-6AE3-43B6-8D44-23F919F1C37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389574" name="Oval 6"/>
          <p:cNvSpPr>
            <a:spLocks noChangeArrowheads="1"/>
          </p:cNvSpPr>
          <p:nvPr/>
        </p:nvSpPr>
        <p:spPr bwMode="auto">
          <a:xfrm>
            <a:off x="1052513" y="2248359"/>
            <a:ext cx="396000" cy="396000"/>
          </a:xfrm>
          <a:prstGeom prst="ellipse">
            <a:avLst/>
          </a:prstGeom>
          <a:solidFill>
            <a:srgbClr val="FF7C80"/>
          </a:solidFill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575" name="Text Box 7"/>
          <p:cNvSpPr txBox="1">
            <a:spLocks noChangeArrowheads="1"/>
          </p:cNvSpPr>
          <p:nvPr/>
        </p:nvSpPr>
        <p:spPr bwMode="auto">
          <a:xfrm>
            <a:off x="576995" y="1433513"/>
            <a:ext cx="1480405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dirty="0">
                <a:solidFill>
                  <a:schemeClr val="tx2"/>
                </a:solidFill>
                <a:latin typeface="Optima" panose="02000503060000020004" pitchFamily="2" charset="0"/>
              </a:rPr>
              <a:t>Provider</a:t>
            </a:r>
          </a:p>
        </p:txBody>
      </p:sp>
      <p:sp>
        <p:nvSpPr>
          <p:cNvPr id="1389576" name="Line 8"/>
          <p:cNvSpPr>
            <a:spLocks noChangeShapeType="1"/>
          </p:cNvSpPr>
          <p:nvPr/>
        </p:nvSpPr>
        <p:spPr bwMode="auto">
          <a:xfrm>
            <a:off x="1192213" y="3497263"/>
            <a:ext cx="0" cy="1635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577" name="Line 9"/>
          <p:cNvSpPr>
            <a:spLocks noChangeShapeType="1"/>
          </p:cNvSpPr>
          <p:nvPr/>
        </p:nvSpPr>
        <p:spPr bwMode="auto">
          <a:xfrm>
            <a:off x="355600" y="3670300"/>
            <a:ext cx="16065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578" name="Line 10"/>
          <p:cNvSpPr>
            <a:spLocks noChangeShapeType="1"/>
          </p:cNvSpPr>
          <p:nvPr/>
        </p:nvSpPr>
        <p:spPr bwMode="auto">
          <a:xfrm>
            <a:off x="488950" y="3670300"/>
            <a:ext cx="11113" cy="1158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579" name="Line 11"/>
          <p:cNvSpPr>
            <a:spLocks noChangeShapeType="1"/>
          </p:cNvSpPr>
          <p:nvPr/>
        </p:nvSpPr>
        <p:spPr bwMode="auto">
          <a:xfrm>
            <a:off x="795338" y="3678238"/>
            <a:ext cx="11112" cy="1158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580" name="Line 12"/>
          <p:cNvSpPr>
            <a:spLocks noChangeShapeType="1"/>
          </p:cNvSpPr>
          <p:nvPr/>
        </p:nvSpPr>
        <p:spPr bwMode="auto">
          <a:xfrm>
            <a:off x="1082675" y="3676650"/>
            <a:ext cx="11113" cy="1158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581" name="Line 13"/>
          <p:cNvSpPr>
            <a:spLocks noChangeShapeType="1"/>
          </p:cNvSpPr>
          <p:nvPr/>
        </p:nvSpPr>
        <p:spPr bwMode="auto">
          <a:xfrm>
            <a:off x="1425575" y="3676650"/>
            <a:ext cx="11113" cy="1158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582" name="Line 14"/>
          <p:cNvSpPr>
            <a:spLocks noChangeShapeType="1"/>
          </p:cNvSpPr>
          <p:nvPr/>
        </p:nvSpPr>
        <p:spPr bwMode="auto">
          <a:xfrm>
            <a:off x="1768475" y="3676650"/>
            <a:ext cx="11113" cy="1158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586" name="Oval 18"/>
          <p:cNvSpPr>
            <a:spLocks noChangeArrowheads="1"/>
          </p:cNvSpPr>
          <p:nvPr/>
        </p:nvSpPr>
        <p:spPr bwMode="auto">
          <a:xfrm>
            <a:off x="5020013" y="2211388"/>
            <a:ext cx="396000" cy="396000"/>
          </a:xfrm>
          <a:prstGeom prst="ellipse">
            <a:avLst/>
          </a:prstGeom>
          <a:solidFill>
            <a:srgbClr val="FF7C80"/>
          </a:solidFill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587" name="Text Box 19"/>
          <p:cNvSpPr txBox="1">
            <a:spLocks noChangeArrowheads="1"/>
          </p:cNvSpPr>
          <p:nvPr/>
        </p:nvSpPr>
        <p:spPr bwMode="auto">
          <a:xfrm>
            <a:off x="4539395" y="1433513"/>
            <a:ext cx="1480405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dirty="0">
                <a:solidFill>
                  <a:schemeClr val="tx2"/>
                </a:solidFill>
                <a:latin typeface="Optima" panose="02000503060000020004" pitchFamily="2" charset="0"/>
              </a:rPr>
              <a:t>Provider</a:t>
            </a:r>
          </a:p>
        </p:txBody>
      </p:sp>
      <p:sp>
        <p:nvSpPr>
          <p:cNvPr id="1389588" name="Line 20"/>
          <p:cNvSpPr>
            <a:spLocks noChangeShapeType="1"/>
          </p:cNvSpPr>
          <p:nvPr/>
        </p:nvSpPr>
        <p:spPr bwMode="auto">
          <a:xfrm>
            <a:off x="5180013" y="3497263"/>
            <a:ext cx="0" cy="1635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589" name="Line 21"/>
          <p:cNvSpPr>
            <a:spLocks noChangeShapeType="1"/>
          </p:cNvSpPr>
          <p:nvPr/>
        </p:nvSpPr>
        <p:spPr bwMode="auto">
          <a:xfrm>
            <a:off x="4343400" y="3670300"/>
            <a:ext cx="16065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590" name="Line 22"/>
          <p:cNvSpPr>
            <a:spLocks noChangeShapeType="1"/>
          </p:cNvSpPr>
          <p:nvPr/>
        </p:nvSpPr>
        <p:spPr bwMode="auto">
          <a:xfrm>
            <a:off x="4476750" y="3670300"/>
            <a:ext cx="11113" cy="1158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591" name="Line 23"/>
          <p:cNvSpPr>
            <a:spLocks noChangeShapeType="1"/>
          </p:cNvSpPr>
          <p:nvPr/>
        </p:nvSpPr>
        <p:spPr bwMode="auto">
          <a:xfrm>
            <a:off x="4783138" y="3678238"/>
            <a:ext cx="11112" cy="1158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592" name="Line 24"/>
          <p:cNvSpPr>
            <a:spLocks noChangeShapeType="1"/>
          </p:cNvSpPr>
          <p:nvPr/>
        </p:nvSpPr>
        <p:spPr bwMode="auto">
          <a:xfrm>
            <a:off x="5070475" y="3676650"/>
            <a:ext cx="11113" cy="1158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593" name="Line 25"/>
          <p:cNvSpPr>
            <a:spLocks noChangeShapeType="1"/>
          </p:cNvSpPr>
          <p:nvPr/>
        </p:nvSpPr>
        <p:spPr bwMode="auto">
          <a:xfrm>
            <a:off x="5413375" y="3676650"/>
            <a:ext cx="11113" cy="1158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594" name="Line 26"/>
          <p:cNvSpPr>
            <a:spLocks noChangeShapeType="1"/>
          </p:cNvSpPr>
          <p:nvPr/>
        </p:nvSpPr>
        <p:spPr bwMode="auto">
          <a:xfrm>
            <a:off x="5756275" y="3676650"/>
            <a:ext cx="11113" cy="1158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596" name="Text Box 28"/>
          <p:cNvSpPr txBox="1">
            <a:spLocks noChangeArrowheads="1"/>
          </p:cNvSpPr>
          <p:nvPr/>
        </p:nvSpPr>
        <p:spPr bwMode="auto">
          <a:xfrm>
            <a:off x="1269717" y="2525713"/>
            <a:ext cx="2159567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latin typeface="Optima" panose="02000503060000020004" pitchFamily="2" charset="0"/>
              </a:rPr>
              <a:t>1 access link</a:t>
            </a:r>
          </a:p>
        </p:txBody>
      </p:sp>
      <p:sp>
        <p:nvSpPr>
          <p:cNvPr id="1389597" name="Text Box 29"/>
          <p:cNvSpPr txBox="1">
            <a:spLocks noChangeArrowheads="1"/>
          </p:cNvSpPr>
          <p:nvPr/>
        </p:nvSpPr>
        <p:spPr bwMode="auto">
          <a:xfrm>
            <a:off x="5338599" y="2503488"/>
            <a:ext cx="2299027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dirty="0">
                <a:latin typeface="Optima" panose="02000503060000020004" pitchFamily="2" charset="0"/>
              </a:rPr>
              <a:t>2 access links</a:t>
            </a:r>
          </a:p>
        </p:txBody>
      </p:sp>
      <p:sp>
        <p:nvSpPr>
          <p:cNvPr id="1389601" name="Oval 33"/>
          <p:cNvSpPr>
            <a:spLocks noChangeArrowheads="1"/>
          </p:cNvSpPr>
          <p:nvPr/>
        </p:nvSpPr>
        <p:spPr bwMode="auto">
          <a:xfrm>
            <a:off x="2316066" y="4813623"/>
            <a:ext cx="396000" cy="396000"/>
          </a:xfrm>
          <a:prstGeom prst="ellipse">
            <a:avLst/>
          </a:prstGeom>
          <a:solidFill>
            <a:srgbClr val="FF7C80"/>
          </a:solidFill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602" name="Text Box 34"/>
          <p:cNvSpPr txBox="1">
            <a:spLocks noChangeArrowheads="1"/>
          </p:cNvSpPr>
          <p:nvPr/>
        </p:nvSpPr>
        <p:spPr bwMode="auto">
          <a:xfrm>
            <a:off x="2112108" y="4084638"/>
            <a:ext cx="1480405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tx2"/>
                </a:solidFill>
                <a:latin typeface="Optima" panose="02000503060000020004" pitchFamily="2" charset="0"/>
              </a:rPr>
              <a:t>Provider</a:t>
            </a:r>
          </a:p>
        </p:txBody>
      </p:sp>
      <p:sp>
        <p:nvSpPr>
          <p:cNvPr id="1389603" name="Line 35"/>
          <p:cNvSpPr>
            <a:spLocks noChangeShapeType="1"/>
          </p:cNvSpPr>
          <p:nvPr/>
        </p:nvSpPr>
        <p:spPr bwMode="auto">
          <a:xfrm>
            <a:off x="2727325" y="6148388"/>
            <a:ext cx="0" cy="1635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604" name="Line 36"/>
          <p:cNvSpPr>
            <a:spLocks noChangeShapeType="1"/>
          </p:cNvSpPr>
          <p:nvPr/>
        </p:nvSpPr>
        <p:spPr bwMode="auto">
          <a:xfrm>
            <a:off x="1890713" y="6321425"/>
            <a:ext cx="16065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605" name="Line 37"/>
          <p:cNvSpPr>
            <a:spLocks noChangeShapeType="1"/>
          </p:cNvSpPr>
          <p:nvPr/>
        </p:nvSpPr>
        <p:spPr bwMode="auto">
          <a:xfrm>
            <a:off x="2024063" y="6321425"/>
            <a:ext cx="11112" cy="1158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606" name="Line 38"/>
          <p:cNvSpPr>
            <a:spLocks noChangeShapeType="1"/>
          </p:cNvSpPr>
          <p:nvPr/>
        </p:nvSpPr>
        <p:spPr bwMode="auto">
          <a:xfrm>
            <a:off x="2330450" y="6329363"/>
            <a:ext cx="11113" cy="1158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607" name="Line 39"/>
          <p:cNvSpPr>
            <a:spLocks noChangeShapeType="1"/>
          </p:cNvSpPr>
          <p:nvPr/>
        </p:nvSpPr>
        <p:spPr bwMode="auto">
          <a:xfrm>
            <a:off x="2617788" y="6327775"/>
            <a:ext cx="11112" cy="1158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608" name="Line 40"/>
          <p:cNvSpPr>
            <a:spLocks noChangeShapeType="1"/>
          </p:cNvSpPr>
          <p:nvPr/>
        </p:nvSpPr>
        <p:spPr bwMode="auto">
          <a:xfrm>
            <a:off x="2960688" y="6327775"/>
            <a:ext cx="11112" cy="1158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609" name="Line 41"/>
          <p:cNvSpPr>
            <a:spLocks noChangeShapeType="1"/>
          </p:cNvSpPr>
          <p:nvPr/>
        </p:nvSpPr>
        <p:spPr bwMode="auto">
          <a:xfrm>
            <a:off x="3303588" y="6327775"/>
            <a:ext cx="11112" cy="1158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610" name="Text Box 42"/>
          <p:cNvSpPr txBox="1">
            <a:spLocks noChangeArrowheads="1"/>
          </p:cNvSpPr>
          <p:nvPr/>
        </p:nvSpPr>
        <p:spPr bwMode="auto">
          <a:xfrm>
            <a:off x="2856706" y="5284568"/>
            <a:ext cx="2640467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latin typeface="Optima" panose="02000503060000020004" pitchFamily="2" charset="0"/>
              </a:rPr>
              <a:t>2 access routers</a:t>
            </a:r>
          </a:p>
        </p:txBody>
      </p:sp>
      <p:sp>
        <p:nvSpPr>
          <p:cNvPr id="1389611" name="Oval 43"/>
          <p:cNvSpPr>
            <a:spLocks noChangeArrowheads="1"/>
          </p:cNvSpPr>
          <p:nvPr/>
        </p:nvSpPr>
        <p:spPr bwMode="auto">
          <a:xfrm>
            <a:off x="2784911" y="4833842"/>
            <a:ext cx="396000" cy="396000"/>
          </a:xfrm>
          <a:prstGeom prst="ellipse">
            <a:avLst/>
          </a:prstGeom>
          <a:solidFill>
            <a:srgbClr val="FF7C80"/>
          </a:solidFill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616" name="Oval 48"/>
          <p:cNvSpPr>
            <a:spLocks noChangeArrowheads="1"/>
          </p:cNvSpPr>
          <p:nvPr/>
        </p:nvSpPr>
        <p:spPr bwMode="auto">
          <a:xfrm>
            <a:off x="6123507" y="4884574"/>
            <a:ext cx="396000" cy="3960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617" name="Text Box 49"/>
          <p:cNvSpPr txBox="1">
            <a:spLocks noChangeArrowheads="1"/>
          </p:cNvSpPr>
          <p:nvPr/>
        </p:nvSpPr>
        <p:spPr bwMode="auto">
          <a:xfrm>
            <a:off x="6063395" y="4100513"/>
            <a:ext cx="1480405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tx2"/>
                </a:solidFill>
                <a:latin typeface="Optima" panose="02000503060000020004" pitchFamily="2" charset="0"/>
              </a:rPr>
              <a:t>Provider</a:t>
            </a:r>
          </a:p>
        </p:txBody>
      </p:sp>
      <p:sp>
        <p:nvSpPr>
          <p:cNvPr id="1389618" name="Line 50"/>
          <p:cNvSpPr>
            <a:spLocks noChangeShapeType="1"/>
          </p:cNvSpPr>
          <p:nvPr/>
        </p:nvSpPr>
        <p:spPr bwMode="auto">
          <a:xfrm>
            <a:off x="6773863" y="6164263"/>
            <a:ext cx="0" cy="1635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619" name="Line 51"/>
          <p:cNvSpPr>
            <a:spLocks noChangeShapeType="1"/>
          </p:cNvSpPr>
          <p:nvPr/>
        </p:nvSpPr>
        <p:spPr bwMode="auto">
          <a:xfrm>
            <a:off x="5937250" y="6337300"/>
            <a:ext cx="16065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620" name="Line 52"/>
          <p:cNvSpPr>
            <a:spLocks noChangeShapeType="1"/>
          </p:cNvSpPr>
          <p:nvPr/>
        </p:nvSpPr>
        <p:spPr bwMode="auto">
          <a:xfrm>
            <a:off x="6070600" y="6337300"/>
            <a:ext cx="11113" cy="1158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621" name="Line 53"/>
          <p:cNvSpPr>
            <a:spLocks noChangeShapeType="1"/>
          </p:cNvSpPr>
          <p:nvPr/>
        </p:nvSpPr>
        <p:spPr bwMode="auto">
          <a:xfrm>
            <a:off x="6376988" y="6345238"/>
            <a:ext cx="11112" cy="1158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622" name="Line 54"/>
          <p:cNvSpPr>
            <a:spLocks noChangeShapeType="1"/>
          </p:cNvSpPr>
          <p:nvPr/>
        </p:nvSpPr>
        <p:spPr bwMode="auto">
          <a:xfrm>
            <a:off x="6664325" y="6343650"/>
            <a:ext cx="11113" cy="1158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623" name="Line 55"/>
          <p:cNvSpPr>
            <a:spLocks noChangeShapeType="1"/>
          </p:cNvSpPr>
          <p:nvPr/>
        </p:nvSpPr>
        <p:spPr bwMode="auto">
          <a:xfrm>
            <a:off x="7007225" y="6343650"/>
            <a:ext cx="11113" cy="1158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624" name="Line 56"/>
          <p:cNvSpPr>
            <a:spLocks noChangeShapeType="1"/>
          </p:cNvSpPr>
          <p:nvPr/>
        </p:nvSpPr>
        <p:spPr bwMode="auto">
          <a:xfrm>
            <a:off x="7350125" y="6343650"/>
            <a:ext cx="11113" cy="1158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625" name="Text Box 57"/>
          <p:cNvSpPr txBox="1">
            <a:spLocks noChangeArrowheads="1"/>
          </p:cNvSpPr>
          <p:nvPr/>
        </p:nvSpPr>
        <p:spPr bwMode="auto">
          <a:xfrm>
            <a:off x="6865937" y="5271523"/>
            <a:ext cx="2305311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dirty="0">
                <a:latin typeface="Optima" panose="02000503060000020004" pitchFamily="2" charset="0"/>
              </a:rPr>
              <a:t>2 access </a:t>
            </a:r>
            <a:r>
              <a:rPr lang="en-US" sz="2800" dirty="0" err="1">
                <a:latin typeface="Optima" panose="02000503060000020004" pitchFamily="2" charset="0"/>
              </a:rPr>
              <a:t>PoPs</a:t>
            </a:r>
            <a:endParaRPr lang="en-US" sz="2800" dirty="0">
              <a:latin typeface="Optima" panose="02000503060000020004" pitchFamily="2" charset="0"/>
            </a:endParaRPr>
          </a:p>
        </p:txBody>
      </p:sp>
      <p:sp>
        <p:nvSpPr>
          <p:cNvPr id="1389626" name="Oval 58"/>
          <p:cNvSpPr>
            <a:spLocks noChangeArrowheads="1"/>
          </p:cNvSpPr>
          <p:nvPr/>
        </p:nvSpPr>
        <p:spPr bwMode="auto">
          <a:xfrm>
            <a:off x="6664325" y="4896723"/>
            <a:ext cx="396000" cy="396000"/>
          </a:xfrm>
          <a:prstGeom prst="ellipse">
            <a:avLst/>
          </a:prstGeom>
          <a:solidFill>
            <a:srgbClr val="FF7C80"/>
          </a:solidFill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584" name="Oval 16"/>
          <p:cNvSpPr>
            <a:spLocks noChangeArrowheads="1"/>
          </p:cNvSpPr>
          <p:nvPr/>
        </p:nvSpPr>
        <p:spPr bwMode="auto">
          <a:xfrm>
            <a:off x="5014913" y="3121025"/>
            <a:ext cx="396000" cy="396000"/>
          </a:xfrm>
          <a:prstGeom prst="ellipse">
            <a:avLst/>
          </a:prstGeom>
          <a:solidFill>
            <a:srgbClr val="FF9900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599" name="Oval 31"/>
          <p:cNvSpPr>
            <a:spLocks noChangeArrowheads="1"/>
          </p:cNvSpPr>
          <p:nvPr/>
        </p:nvSpPr>
        <p:spPr bwMode="auto">
          <a:xfrm>
            <a:off x="2586911" y="5772150"/>
            <a:ext cx="396000" cy="396000"/>
          </a:xfrm>
          <a:prstGeom prst="ellipse">
            <a:avLst/>
          </a:prstGeom>
          <a:solidFill>
            <a:srgbClr val="FF9900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614" name="Oval 46"/>
          <p:cNvSpPr>
            <a:spLocks noChangeArrowheads="1"/>
          </p:cNvSpPr>
          <p:nvPr/>
        </p:nvSpPr>
        <p:spPr bwMode="auto">
          <a:xfrm>
            <a:off x="6538200" y="5788025"/>
            <a:ext cx="396000" cy="396000"/>
          </a:xfrm>
          <a:prstGeom prst="ellipse">
            <a:avLst/>
          </a:prstGeom>
          <a:solidFill>
            <a:srgbClr val="FF9900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389572" name="Oval 4"/>
          <p:cNvSpPr>
            <a:spLocks noChangeArrowheads="1"/>
          </p:cNvSpPr>
          <p:nvPr/>
        </p:nvSpPr>
        <p:spPr bwMode="auto">
          <a:xfrm>
            <a:off x="1014850" y="3121025"/>
            <a:ext cx="396000" cy="396000"/>
          </a:xfrm>
          <a:prstGeom prst="ellipse">
            <a:avLst/>
          </a:prstGeom>
          <a:solidFill>
            <a:srgbClr val="FF9900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>
            <a:extLst>
              <a:ext uri="{FF2B5EF4-FFF2-40B4-BE49-F238E27FC236}">
                <a16:creationId xmlns:a16="http://schemas.microsoft.com/office/drawing/2014/main" id="{EC389FD2-6989-87FC-09C7-741BD4397C76}"/>
              </a:ext>
            </a:extLst>
          </p:cNvPr>
          <p:cNvSpPr/>
          <p:nvPr/>
        </p:nvSpPr>
        <p:spPr>
          <a:xfrm>
            <a:off x="1591079" y="3702050"/>
            <a:ext cx="2151841" cy="139065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tima" panose="02000503060000020004" pitchFamily="2" charset="0"/>
            </a:endParaRP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A8DB0CE5-2CCE-6BEA-CD4E-CFDA6A29C721}"/>
              </a:ext>
            </a:extLst>
          </p:cNvPr>
          <p:cNvSpPr/>
          <p:nvPr/>
        </p:nvSpPr>
        <p:spPr>
          <a:xfrm>
            <a:off x="5241536" y="3830638"/>
            <a:ext cx="2151841" cy="139065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tima" panose="02000503060000020004" pitchFamily="2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Multi-Homing: Two or More Providers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Motivations for multi-homing</a:t>
            </a:r>
          </a:p>
          <a:p>
            <a:pPr lvl="1"/>
            <a:r>
              <a:rPr lang="en-US" dirty="0"/>
              <a:t>Extra reliability, survive single ISP failure</a:t>
            </a:r>
          </a:p>
          <a:p>
            <a:pPr lvl="1"/>
            <a:r>
              <a:rPr lang="en-US" dirty="0"/>
              <a:t>Financial leverage through competition</a:t>
            </a:r>
          </a:p>
          <a:p>
            <a:pPr lvl="1"/>
            <a:r>
              <a:rPr lang="en-US" dirty="0"/>
              <a:t>Gaming the 95th-percentile billing model</a:t>
            </a:r>
          </a:p>
          <a:p>
            <a:pPr lvl="1"/>
            <a:r>
              <a:rPr lang="en-US" dirty="0"/>
              <a:t>Better performance by selecting better path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22D2D3-CA9A-427B-9EB2-783E2E56387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807907" y="4012556"/>
            <a:ext cx="1549912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chemeClr val="tx2"/>
                </a:solidFill>
                <a:latin typeface="Optima" panose="02000503060000020004" pitchFamily="2" charset="0"/>
              </a:rPr>
              <a:t>Provider 1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5489627" y="4203057"/>
            <a:ext cx="1549912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chemeClr val="tx2"/>
                </a:solidFill>
                <a:latin typeface="Optima" panose="02000503060000020004" pitchFamily="2" charset="0"/>
              </a:rPr>
              <a:t>Provider 2</a:t>
            </a:r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>
            <a:off x="4411662" y="5942013"/>
            <a:ext cx="1588" cy="163512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2"/>
          <p:cNvSpPr>
            <a:spLocks noChangeShapeType="1"/>
          </p:cNvSpPr>
          <p:nvPr/>
        </p:nvSpPr>
        <p:spPr bwMode="auto">
          <a:xfrm>
            <a:off x="3575050" y="6115050"/>
            <a:ext cx="1606550" cy="158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3"/>
          <p:cNvSpPr>
            <a:spLocks noChangeShapeType="1"/>
          </p:cNvSpPr>
          <p:nvPr/>
        </p:nvSpPr>
        <p:spPr bwMode="auto">
          <a:xfrm>
            <a:off x="3708400" y="6115050"/>
            <a:ext cx="11112" cy="11588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>
            <a:off x="4014787" y="6122988"/>
            <a:ext cx="11113" cy="115887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5"/>
          <p:cNvSpPr>
            <a:spLocks noChangeShapeType="1"/>
          </p:cNvSpPr>
          <p:nvPr/>
        </p:nvSpPr>
        <p:spPr bwMode="auto">
          <a:xfrm>
            <a:off x="4302125" y="6121400"/>
            <a:ext cx="11112" cy="11588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4645025" y="6121400"/>
            <a:ext cx="11112" cy="11588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4987925" y="6121400"/>
            <a:ext cx="11112" cy="11588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18"/>
          <p:cNvSpPr>
            <a:spLocks noChangeShapeType="1"/>
          </p:cNvSpPr>
          <p:nvPr/>
        </p:nvSpPr>
        <p:spPr bwMode="auto">
          <a:xfrm>
            <a:off x="2819319" y="4954291"/>
            <a:ext cx="1425656" cy="69721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19"/>
          <p:cNvSpPr>
            <a:spLocks noChangeShapeType="1"/>
          </p:cNvSpPr>
          <p:nvPr/>
        </p:nvSpPr>
        <p:spPr bwMode="auto">
          <a:xfrm flipV="1">
            <a:off x="4484688" y="5067302"/>
            <a:ext cx="1549913" cy="623886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8"/>
          <p:cNvSpPr>
            <a:spLocks noChangeArrowheads="1"/>
          </p:cNvSpPr>
          <p:nvPr/>
        </p:nvSpPr>
        <p:spPr bwMode="auto">
          <a:xfrm>
            <a:off x="2582863" y="4706938"/>
            <a:ext cx="396000" cy="396000"/>
          </a:xfrm>
          <a:prstGeom prst="ellipse">
            <a:avLst/>
          </a:prstGeom>
          <a:solidFill>
            <a:srgbClr val="FF7C80"/>
          </a:solidFill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9"/>
          <p:cNvSpPr>
            <a:spLocks noChangeArrowheads="1"/>
          </p:cNvSpPr>
          <p:nvPr/>
        </p:nvSpPr>
        <p:spPr bwMode="auto">
          <a:xfrm>
            <a:off x="5868583" y="4832102"/>
            <a:ext cx="396000" cy="396000"/>
          </a:xfrm>
          <a:prstGeom prst="ellipse">
            <a:avLst/>
          </a:prstGeom>
          <a:solidFill>
            <a:srgbClr val="FF7C80"/>
          </a:solidFill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10"/>
          <p:cNvSpPr>
            <a:spLocks noChangeArrowheads="1"/>
          </p:cNvSpPr>
          <p:nvPr/>
        </p:nvSpPr>
        <p:spPr bwMode="auto">
          <a:xfrm>
            <a:off x="4206874" y="5565775"/>
            <a:ext cx="396000" cy="396000"/>
          </a:xfrm>
          <a:prstGeom prst="ellipse">
            <a:avLst/>
          </a:prstGeom>
          <a:solidFill>
            <a:srgbClr val="FF9900"/>
          </a:solidFill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Inferring the AS-Level Topology</a:t>
            </a:r>
          </a:p>
        </p:txBody>
      </p:sp>
      <p:sp>
        <p:nvSpPr>
          <p:cNvPr id="140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Collect AS paths from many vantage points</a:t>
            </a:r>
          </a:p>
          <a:p>
            <a:pPr lvl="1"/>
            <a:r>
              <a:rPr lang="en-US" dirty="0"/>
              <a:t>Learn a large number of AS paths</a:t>
            </a:r>
          </a:p>
          <a:p>
            <a:pPr lvl="1"/>
            <a:r>
              <a:rPr lang="en-US" dirty="0"/>
              <a:t>Extract the nodes and the edges from the path</a:t>
            </a:r>
          </a:p>
          <a:p>
            <a:r>
              <a:rPr lang="en-US" dirty="0"/>
              <a:t>Example: AS path “1 7018 88” implies</a:t>
            </a:r>
          </a:p>
          <a:p>
            <a:pPr lvl="1"/>
            <a:r>
              <a:rPr lang="en-US" dirty="0"/>
              <a:t>Nodes: 1, 7018, and 88</a:t>
            </a:r>
          </a:p>
          <a:p>
            <a:pPr lvl="1"/>
            <a:r>
              <a:rPr lang="en-US" dirty="0"/>
              <a:t>Edges: (1, 7018) and (7018, 88)</a:t>
            </a:r>
          </a:p>
          <a:p>
            <a:r>
              <a:rPr lang="en-US" dirty="0"/>
              <a:t>Ways to collect AS paths from many places</a:t>
            </a:r>
          </a:p>
          <a:p>
            <a:pPr lvl="1"/>
            <a:r>
              <a:rPr lang="en-US" dirty="0"/>
              <a:t>Mapping traceroute data to the AS level</a:t>
            </a:r>
          </a:p>
          <a:p>
            <a:pPr lvl="2"/>
            <a:r>
              <a:rPr lang="en-US" dirty="0"/>
              <a:t>Map using </a:t>
            </a:r>
            <a:r>
              <a:rPr lang="en-US" dirty="0" err="1"/>
              <a:t>whois</a:t>
            </a:r>
            <a:endParaRPr lang="en-US" dirty="0"/>
          </a:p>
          <a:p>
            <a:pPr lvl="2"/>
            <a:r>
              <a:rPr lang="en-US" dirty="0"/>
              <a:t>Example:  try </a:t>
            </a:r>
            <a:r>
              <a:rPr lang="en-US" i="1" dirty="0" err="1"/>
              <a:t>whois</a:t>
            </a:r>
            <a:r>
              <a:rPr lang="en-US" i="1" dirty="0"/>
              <a:t> –h </a:t>
            </a:r>
            <a:r>
              <a:rPr lang="en-US" i="1" dirty="0" err="1"/>
              <a:t>utoronto.ca</a:t>
            </a:r>
            <a:endParaRPr lang="en-US" i="1" dirty="0"/>
          </a:p>
          <a:p>
            <a:pPr lvl="1"/>
            <a:r>
              <a:rPr lang="en-US" dirty="0"/>
              <a:t>Measurements of the interdomain routing protocol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8FFD3D-7F0B-42D9-9B65-518282006FA2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Map Traceroute Hops to AS’s</a:t>
            </a:r>
          </a:p>
        </p:txBody>
      </p:sp>
      <p:sp>
        <p:nvSpPr>
          <p:cNvPr id="2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3DE6FC-E117-40F2-8732-BDA1F048336D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403907" name="Rectangle 3"/>
          <p:cNvSpPr>
            <a:spLocks noChangeArrowheads="1"/>
          </p:cNvSpPr>
          <p:nvPr/>
        </p:nvSpPr>
        <p:spPr bwMode="auto">
          <a:xfrm>
            <a:off x="2265362" y="1773238"/>
            <a:ext cx="2590800" cy="418576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b="1" dirty="0">
                <a:latin typeface="Optima" panose="02000503060000020004" pitchFamily="2" charset="0"/>
              </a:rPr>
              <a:t> 1  169.229.62.1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 dirty="0">
                <a:latin typeface="Optima" panose="02000503060000020004" pitchFamily="2" charset="0"/>
              </a:rPr>
              <a:t> 2  169.229.59.225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 dirty="0">
                <a:latin typeface="Optima" panose="02000503060000020004" pitchFamily="2" charset="0"/>
              </a:rPr>
              <a:t> 3  128.32.255.169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 dirty="0">
                <a:latin typeface="Optima" panose="02000503060000020004" pitchFamily="2" charset="0"/>
              </a:rPr>
              <a:t> 4  128.32.0.249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 dirty="0">
                <a:latin typeface="Optima" panose="02000503060000020004" pitchFamily="2" charset="0"/>
              </a:rPr>
              <a:t> 5  128.32.0.66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 dirty="0">
                <a:latin typeface="Optima" panose="02000503060000020004" pitchFamily="2" charset="0"/>
              </a:rPr>
              <a:t> 6  209.247.159.109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 dirty="0">
                <a:latin typeface="Optima" panose="02000503060000020004" pitchFamily="2" charset="0"/>
              </a:rPr>
              <a:t> 7  *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 dirty="0">
                <a:latin typeface="Optima" panose="02000503060000020004" pitchFamily="2" charset="0"/>
              </a:rPr>
              <a:t> 8  64.159.1.46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 dirty="0">
                <a:latin typeface="Optima" panose="02000503060000020004" pitchFamily="2" charset="0"/>
              </a:rPr>
              <a:t> 9  209.247.9.170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 dirty="0">
                <a:latin typeface="Optima" panose="02000503060000020004" pitchFamily="2" charset="0"/>
              </a:rPr>
              <a:t>10  66.185.138.33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 dirty="0">
                <a:latin typeface="Optima" panose="02000503060000020004" pitchFamily="2" charset="0"/>
              </a:rPr>
              <a:t>11  *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 dirty="0">
                <a:latin typeface="Optima" panose="02000503060000020004" pitchFamily="2" charset="0"/>
              </a:rPr>
              <a:t>12  66.185.136.17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 dirty="0">
                <a:latin typeface="Optima" panose="02000503060000020004" pitchFamily="2" charset="0"/>
              </a:rPr>
              <a:t>13  64.236.16.52</a:t>
            </a:r>
          </a:p>
        </p:txBody>
      </p:sp>
      <p:sp>
        <p:nvSpPr>
          <p:cNvPr id="1403908" name="Text Box 4"/>
          <p:cNvSpPr txBox="1">
            <a:spLocks noChangeArrowheads="1"/>
          </p:cNvSpPr>
          <p:nvPr/>
        </p:nvSpPr>
        <p:spPr bwMode="auto">
          <a:xfrm>
            <a:off x="1905000" y="1066800"/>
            <a:ext cx="4889928" cy="46166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 anchorCtr="1">
            <a:spAutoFit/>
          </a:bodyPr>
          <a:lstStyle/>
          <a:p>
            <a:r>
              <a:rPr lang="en-US" sz="2400" dirty="0">
                <a:latin typeface="Optima" panose="02000503060000020004" pitchFamily="2" charset="0"/>
              </a:rPr>
              <a:t>Traceroute output: (hop number, IP)</a:t>
            </a:r>
          </a:p>
        </p:txBody>
      </p:sp>
      <p:sp>
        <p:nvSpPr>
          <p:cNvPr id="1403910" name="Rectangle 6"/>
          <p:cNvSpPr>
            <a:spLocks noChangeArrowheads="1"/>
          </p:cNvSpPr>
          <p:nvPr/>
        </p:nvSpPr>
        <p:spPr bwMode="auto">
          <a:xfrm>
            <a:off x="4354512" y="1787525"/>
            <a:ext cx="1143000" cy="418576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b="1">
                <a:solidFill>
                  <a:srgbClr val="A50021"/>
                </a:solidFill>
                <a:latin typeface="Optima" panose="02000503060000020004" pitchFamily="2" charset="0"/>
              </a:rPr>
              <a:t>AS25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>
                <a:solidFill>
                  <a:srgbClr val="A50021"/>
                </a:solidFill>
                <a:latin typeface="Optima" panose="02000503060000020004" pitchFamily="2" charset="0"/>
              </a:rPr>
              <a:t>AS25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>
                <a:solidFill>
                  <a:srgbClr val="A50021"/>
                </a:solidFill>
                <a:latin typeface="Optima" panose="02000503060000020004" pitchFamily="2" charset="0"/>
              </a:rPr>
              <a:t>AS25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>
                <a:solidFill>
                  <a:srgbClr val="A50021"/>
                </a:solidFill>
                <a:latin typeface="Optima" panose="02000503060000020004" pitchFamily="2" charset="0"/>
              </a:rPr>
              <a:t>AS25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>
                <a:solidFill>
                  <a:srgbClr val="A50021"/>
                </a:solidFill>
                <a:latin typeface="Optima" panose="02000503060000020004" pitchFamily="2" charset="0"/>
              </a:rPr>
              <a:t>AS11423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>
                <a:solidFill>
                  <a:srgbClr val="A50021"/>
                </a:solidFill>
                <a:latin typeface="Optima" panose="02000503060000020004" pitchFamily="2" charset="0"/>
              </a:rPr>
              <a:t>AS3356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>
                <a:solidFill>
                  <a:srgbClr val="CE6700"/>
                </a:solidFill>
                <a:latin typeface="Optima" panose="02000503060000020004" pitchFamily="2" charset="0"/>
              </a:rPr>
              <a:t>AS3356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>
                <a:solidFill>
                  <a:srgbClr val="A50021"/>
                </a:solidFill>
                <a:latin typeface="Optima" panose="02000503060000020004" pitchFamily="2" charset="0"/>
              </a:rPr>
              <a:t>AS3356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>
                <a:solidFill>
                  <a:srgbClr val="A50021"/>
                </a:solidFill>
                <a:latin typeface="Optima" panose="02000503060000020004" pitchFamily="2" charset="0"/>
              </a:rPr>
              <a:t>AS3356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>
                <a:solidFill>
                  <a:srgbClr val="A50021"/>
                </a:solidFill>
                <a:latin typeface="Optima" panose="02000503060000020004" pitchFamily="2" charset="0"/>
              </a:rPr>
              <a:t>AS1668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>
                <a:solidFill>
                  <a:srgbClr val="CE6700"/>
                </a:solidFill>
                <a:latin typeface="Optima" panose="02000503060000020004" pitchFamily="2" charset="0"/>
              </a:rPr>
              <a:t>AS1668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>
                <a:solidFill>
                  <a:srgbClr val="990033"/>
                </a:solidFill>
                <a:latin typeface="Optima" panose="02000503060000020004" pitchFamily="2" charset="0"/>
              </a:rPr>
              <a:t>AS1668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b="1">
                <a:solidFill>
                  <a:srgbClr val="A50021"/>
                </a:solidFill>
                <a:latin typeface="Optima" panose="02000503060000020004" pitchFamily="2" charset="0"/>
              </a:rPr>
              <a:t>AS5662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073650" y="1936750"/>
            <a:ext cx="1266825" cy="1035050"/>
            <a:chOff x="1902" y="1200"/>
            <a:chExt cx="798" cy="720"/>
          </a:xfrm>
        </p:grpSpPr>
        <p:sp>
          <p:nvSpPr>
            <p:cNvPr id="1403913" name="Line 9"/>
            <p:cNvSpPr>
              <a:spLocks noChangeShapeType="1"/>
            </p:cNvSpPr>
            <p:nvPr/>
          </p:nvSpPr>
          <p:spPr bwMode="auto">
            <a:xfrm>
              <a:off x="1902" y="1200"/>
              <a:ext cx="144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spAutoFit/>
            </a:bodyPr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403914" name="Line 10"/>
            <p:cNvSpPr>
              <a:spLocks noChangeShapeType="1"/>
            </p:cNvSpPr>
            <p:nvPr/>
          </p:nvSpPr>
          <p:spPr bwMode="auto">
            <a:xfrm>
              <a:off x="2046" y="1200"/>
              <a:ext cx="0" cy="72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spAutoFit/>
            </a:bodyPr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403915" name="Line 11"/>
            <p:cNvSpPr>
              <a:spLocks noChangeShapeType="1"/>
            </p:cNvSpPr>
            <p:nvPr/>
          </p:nvSpPr>
          <p:spPr bwMode="auto">
            <a:xfrm>
              <a:off x="1902" y="1911"/>
              <a:ext cx="144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spAutoFit/>
            </a:bodyPr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403916" name="Rectangle 12"/>
            <p:cNvSpPr>
              <a:spLocks noChangeArrowheads="1"/>
            </p:cNvSpPr>
            <p:nvPr/>
          </p:nvSpPr>
          <p:spPr bwMode="auto">
            <a:xfrm>
              <a:off x="2095" y="1400"/>
              <a:ext cx="605" cy="23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  <a:effectLst/>
          </p:spPr>
          <p:txBody>
            <a:bodyPr wrap="none" anchorCtr="1">
              <a:spAutoFit/>
            </a:bodyPr>
            <a:lstStyle/>
            <a:p>
              <a:r>
                <a:rPr lang="en-US" sz="1600" b="1">
                  <a:latin typeface="Optima" panose="02000503060000020004" pitchFamily="2" charset="0"/>
                </a:rPr>
                <a:t>Berkeley</a:t>
              </a:r>
            </a:p>
          </p:txBody>
        </p:sp>
      </p:grpSp>
      <p:sp>
        <p:nvSpPr>
          <p:cNvPr id="1403917" name="Rectangle 13"/>
          <p:cNvSpPr>
            <a:spLocks noChangeArrowheads="1"/>
          </p:cNvSpPr>
          <p:nvPr/>
        </p:nvSpPr>
        <p:spPr bwMode="auto">
          <a:xfrm>
            <a:off x="5287962" y="5607050"/>
            <a:ext cx="641522" cy="338554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 anchorCtr="1">
            <a:spAutoFit/>
          </a:bodyPr>
          <a:lstStyle/>
          <a:p>
            <a:r>
              <a:rPr lang="en-US" sz="1600" b="1">
                <a:latin typeface="Optima" panose="02000503060000020004" pitchFamily="2" charset="0"/>
              </a:rPr>
              <a:t>CNN</a:t>
            </a:r>
          </a:p>
        </p:txBody>
      </p:sp>
      <p:sp>
        <p:nvSpPr>
          <p:cNvPr id="1403919" name="Rectangle 15"/>
          <p:cNvSpPr>
            <a:spLocks noChangeArrowheads="1"/>
          </p:cNvSpPr>
          <p:nvPr/>
        </p:nvSpPr>
        <p:spPr bwMode="auto">
          <a:xfrm>
            <a:off x="5502275" y="3048000"/>
            <a:ext cx="777777" cy="338554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 anchorCtr="1">
            <a:spAutoFit/>
          </a:bodyPr>
          <a:lstStyle/>
          <a:p>
            <a:r>
              <a:rPr lang="en-US" sz="1600" b="1">
                <a:latin typeface="Optima" panose="02000503060000020004" pitchFamily="2" charset="0"/>
              </a:rPr>
              <a:t>Calren</a:t>
            </a:r>
          </a:p>
        </p:txBody>
      </p:sp>
      <p:sp>
        <p:nvSpPr>
          <p:cNvPr id="1403920" name="Rectangle 16"/>
          <p:cNvSpPr>
            <a:spLocks noChangeArrowheads="1"/>
          </p:cNvSpPr>
          <p:nvPr/>
        </p:nvSpPr>
        <p:spPr bwMode="auto">
          <a:xfrm>
            <a:off x="5657850" y="3778250"/>
            <a:ext cx="764120" cy="338554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 anchorCtr="1">
            <a:spAutoFit/>
          </a:bodyPr>
          <a:lstStyle/>
          <a:p>
            <a:r>
              <a:rPr lang="en-US" sz="1600" b="1">
                <a:latin typeface="Optima" panose="02000503060000020004" pitchFamily="2" charset="0"/>
              </a:rPr>
              <a:t>Level3</a:t>
            </a:r>
          </a:p>
        </p:txBody>
      </p:sp>
      <p:sp>
        <p:nvSpPr>
          <p:cNvPr id="1403921" name="Line 17"/>
          <p:cNvSpPr>
            <a:spLocks noChangeShapeType="1"/>
          </p:cNvSpPr>
          <p:nvPr/>
        </p:nvSpPr>
        <p:spPr bwMode="auto">
          <a:xfrm>
            <a:off x="5302250" y="3438525"/>
            <a:ext cx="228600" cy="0"/>
          </a:xfrm>
          <a:prstGeom prst="line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403922" name="Line 18"/>
          <p:cNvSpPr>
            <a:spLocks noChangeShapeType="1"/>
          </p:cNvSpPr>
          <p:nvPr/>
        </p:nvSpPr>
        <p:spPr bwMode="auto">
          <a:xfrm>
            <a:off x="5530850" y="3438525"/>
            <a:ext cx="0" cy="1143000"/>
          </a:xfrm>
          <a:prstGeom prst="line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403923" name="Line 19"/>
          <p:cNvSpPr>
            <a:spLocks noChangeShapeType="1"/>
          </p:cNvSpPr>
          <p:nvPr/>
        </p:nvSpPr>
        <p:spPr bwMode="auto">
          <a:xfrm>
            <a:off x="5302250" y="4567238"/>
            <a:ext cx="228600" cy="0"/>
          </a:xfrm>
          <a:prstGeom prst="line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>
              <a:latin typeface="Optima" panose="02000503060000020004" pitchFamily="2" charset="0"/>
            </a:endParaRP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5302250" y="4752975"/>
            <a:ext cx="827087" cy="762000"/>
            <a:chOff x="2046" y="3264"/>
            <a:chExt cx="521" cy="480"/>
          </a:xfrm>
        </p:grpSpPr>
        <p:sp>
          <p:nvSpPr>
            <p:cNvPr id="1403925" name="Rectangle 21"/>
            <p:cNvSpPr>
              <a:spLocks noChangeArrowheads="1"/>
            </p:cNvSpPr>
            <p:nvPr/>
          </p:nvSpPr>
          <p:spPr bwMode="auto">
            <a:xfrm>
              <a:off x="2196" y="3444"/>
              <a:ext cx="371" cy="213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  <a:effectLst/>
          </p:spPr>
          <p:txBody>
            <a:bodyPr wrap="none" anchorCtr="1">
              <a:spAutoFit/>
            </a:bodyPr>
            <a:lstStyle/>
            <a:p>
              <a:r>
                <a:rPr lang="en-US" sz="1600" b="1">
                  <a:latin typeface="Optima" panose="02000503060000020004" pitchFamily="2" charset="0"/>
                </a:rPr>
                <a:t>AOL</a:t>
              </a:r>
            </a:p>
          </p:txBody>
        </p:sp>
        <p:sp>
          <p:nvSpPr>
            <p:cNvPr id="1403926" name="Line 22"/>
            <p:cNvSpPr>
              <a:spLocks noChangeShapeType="1"/>
            </p:cNvSpPr>
            <p:nvPr/>
          </p:nvSpPr>
          <p:spPr bwMode="auto">
            <a:xfrm>
              <a:off x="2046" y="3264"/>
              <a:ext cx="144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spAutoFit/>
            </a:bodyPr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403927" name="Line 23"/>
            <p:cNvSpPr>
              <a:spLocks noChangeShapeType="1"/>
            </p:cNvSpPr>
            <p:nvPr/>
          </p:nvSpPr>
          <p:spPr bwMode="auto">
            <a:xfrm>
              <a:off x="2046" y="3744"/>
              <a:ext cx="144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spAutoFit/>
            </a:bodyPr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1403928" name="Line 24"/>
            <p:cNvSpPr>
              <a:spLocks noChangeShapeType="1"/>
            </p:cNvSpPr>
            <p:nvPr/>
          </p:nvSpPr>
          <p:spPr bwMode="auto">
            <a:xfrm>
              <a:off x="2199" y="3264"/>
              <a:ext cx="0" cy="48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spAutoFit/>
            </a:bodyPr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</p:grp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5960" name="Line 8"/>
          <p:cNvSpPr>
            <a:spLocks noChangeShapeType="1"/>
          </p:cNvSpPr>
          <p:nvPr/>
        </p:nvSpPr>
        <p:spPr bwMode="auto">
          <a:xfrm flipV="1">
            <a:off x="3858609" y="5881514"/>
            <a:ext cx="1573069" cy="7821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5961" name="Line 9"/>
          <p:cNvSpPr>
            <a:spLocks noChangeShapeType="1"/>
          </p:cNvSpPr>
          <p:nvPr/>
        </p:nvSpPr>
        <p:spPr bwMode="auto">
          <a:xfrm flipV="1">
            <a:off x="3827463" y="4376738"/>
            <a:ext cx="1604215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5962" name="Line 10"/>
          <p:cNvSpPr>
            <a:spLocks noChangeShapeType="1"/>
          </p:cNvSpPr>
          <p:nvPr/>
        </p:nvSpPr>
        <p:spPr bwMode="auto">
          <a:xfrm flipH="1">
            <a:off x="3168650" y="4973638"/>
            <a:ext cx="15875" cy="53657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5963" name="Line 11"/>
          <p:cNvSpPr>
            <a:spLocks noChangeShapeType="1"/>
          </p:cNvSpPr>
          <p:nvPr/>
        </p:nvSpPr>
        <p:spPr bwMode="auto">
          <a:xfrm>
            <a:off x="6120808" y="4906064"/>
            <a:ext cx="191678" cy="591784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5968" name="Line 16"/>
          <p:cNvSpPr>
            <a:spLocks noChangeShapeType="1"/>
          </p:cNvSpPr>
          <p:nvPr/>
        </p:nvSpPr>
        <p:spPr bwMode="auto">
          <a:xfrm flipH="1">
            <a:off x="1873250" y="5961541"/>
            <a:ext cx="815432" cy="204309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5969" name="Line 17"/>
          <p:cNvSpPr>
            <a:spLocks noChangeShapeType="1"/>
          </p:cNvSpPr>
          <p:nvPr/>
        </p:nvSpPr>
        <p:spPr bwMode="auto">
          <a:xfrm flipH="1" flipV="1">
            <a:off x="6840538" y="5983287"/>
            <a:ext cx="632630" cy="128587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872AF740-236C-8304-1A93-A76DB1421F27}"/>
              </a:ext>
            </a:extLst>
          </p:cNvPr>
          <p:cNvSpPr/>
          <p:nvPr/>
        </p:nvSpPr>
        <p:spPr>
          <a:xfrm>
            <a:off x="2250483" y="3958777"/>
            <a:ext cx="1779184" cy="1215679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tima" panose="02000503060000020004" pitchFamily="2" charset="0"/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7AE30F36-D65B-28A8-8940-EF48BCD1E06C}"/>
              </a:ext>
            </a:extLst>
          </p:cNvPr>
          <p:cNvSpPr/>
          <p:nvPr/>
        </p:nvSpPr>
        <p:spPr>
          <a:xfrm>
            <a:off x="5130154" y="3968749"/>
            <a:ext cx="1779184" cy="1215679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tima" panose="02000503060000020004" pitchFamily="2" charset="0"/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056F121A-92BF-208E-1957-6DD510DA4E9C}"/>
              </a:ext>
            </a:extLst>
          </p:cNvPr>
          <p:cNvSpPr/>
          <p:nvPr/>
        </p:nvSpPr>
        <p:spPr>
          <a:xfrm>
            <a:off x="5285392" y="5307394"/>
            <a:ext cx="1779184" cy="1215679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tima" panose="02000503060000020004" pitchFamily="2" charset="0"/>
            </a:endParaRP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B5988E34-DEBD-63D7-9FA0-BE5B19C395B3}"/>
              </a:ext>
            </a:extLst>
          </p:cNvPr>
          <p:cNvSpPr/>
          <p:nvPr/>
        </p:nvSpPr>
        <p:spPr>
          <a:xfrm>
            <a:off x="2441405" y="5442757"/>
            <a:ext cx="1621026" cy="938186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tima" panose="02000503060000020004" pitchFamily="2" charset="0"/>
            </a:endParaRPr>
          </a:p>
        </p:txBody>
      </p:sp>
      <p:sp>
        <p:nvSpPr>
          <p:cNvPr id="140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Challenges of Inter-AS Mapping</a:t>
            </a:r>
          </a:p>
        </p:txBody>
      </p:sp>
      <p:sp>
        <p:nvSpPr>
          <p:cNvPr id="140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2971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Mapping </a:t>
            </a:r>
            <a:r>
              <a:rPr lang="en-US" dirty="0" err="1"/>
              <a:t>traceroute</a:t>
            </a:r>
            <a:r>
              <a:rPr lang="en-US" dirty="0"/>
              <a:t> hops to AS’s is hard</a:t>
            </a:r>
          </a:p>
          <a:p>
            <a:pPr lvl="1"/>
            <a:r>
              <a:rPr lang="en-US" dirty="0"/>
              <a:t>Need an accurate registry of IP address ownership</a:t>
            </a:r>
          </a:p>
          <a:p>
            <a:pPr lvl="1"/>
            <a:r>
              <a:rPr lang="en-US" dirty="0" err="1"/>
              <a:t>Whois</a:t>
            </a:r>
            <a:r>
              <a:rPr lang="en-US" dirty="0"/>
              <a:t> data are notoriously out of date</a:t>
            </a:r>
          </a:p>
          <a:p>
            <a:r>
              <a:rPr lang="en-US" dirty="0"/>
              <a:t>Collecting diverse </a:t>
            </a:r>
            <a:r>
              <a:rPr lang="en-US" dirty="0" err="1"/>
              <a:t>interdomain</a:t>
            </a:r>
            <a:r>
              <a:rPr lang="en-US" dirty="0"/>
              <a:t> data is hard</a:t>
            </a:r>
          </a:p>
          <a:p>
            <a:pPr lvl="1"/>
            <a:r>
              <a:rPr lang="en-US" dirty="0"/>
              <a:t>Public repositories like </a:t>
            </a:r>
            <a:r>
              <a:rPr lang="en-US" dirty="0" err="1"/>
              <a:t>RouteViews</a:t>
            </a:r>
            <a:r>
              <a:rPr lang="en-US" dirty="0"/>
              <a:t> and RIPE-RIS</a:t>
            </a:r>
          </a:p>
          <a:p>
            <a:pPr lvl="1"/>
            <a:r>
              <a:rPr lang="en-US" dirty="0"/>
              <a:t>Covers hundreds to thousands of vantage points</a:t>
            </a:r>
          </a:p>
          <a:p>
            <a:pPr lvl="1"/>
            <a:r>
              <a:rPr lang="en-US" dirty="0"/>
              <a:t>Especially hard to see peer-peer edges</a:t>
            </a:r>
          </a:p>
        </p:txBody>
      </p:sp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6D48C-13CF-4482-8E6C-31B414FA595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0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405964" name="Text Box 12"/>
          <p:cNvSpPr txBox="1">
            <a:spLocks noChangeArrowheads="1"/>
          </p:cNvSpPr>
          <p:nvPr/>
        </p:nvSpPr>
        <p:spPr bwMode="auto">
          <a:xfrm>
            <a:off x="2688682" y="4310063"/>
            <a:ext cx="932948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tx2"/>
                </a:solidFill>
                <a:latin typeface="Optima" panose="02000503060000020004" pitchFamily="2" charset="0"/>
              </a:rPr>
              <a:t>AT&amp;T</a:t>
            </a:r>
          </a:p>
        </p:txBody>
      </p:sp>
      <p:sp>
        <p:nvSpPr>
          <p:cNvPr id="1405965" name="Text Box 13"/>
          <p:cNvSpPr txBox="1">
            <a:spLocks noChangeArrowheads="1"/>
          </p:cNvSpPr>
          <p:nvPr/>
        </p:nvSpPr>
        <p:spPr bwMode="auto">
          <a:xfrm>
            <a:off x="5618153" y="4248150"/>
            <a:ext cx="954107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chemeClr val="tx2"/>
                </a:solidFill>
                <a:latin typeface="Optima" panose="02000503060000020004" pitchFamily="2" charset="0"/>
              </a:rPr>
              <a:t>Sprint</a:t>
            </a:r>
          </a:p>
        </p:txBody>
      </p:sp>
      <p:sp>
        <p:nvSpPr>
          <p:cNvPr id="1405966" name="Text Box 14"/>
          <p:cNvSpPr txBox="1">
            <a:spLocks noChangeArrowheads="1"/>
          </p:cNvSpPr>
          <p:nvPr/>
        </p:nvSpPr>
        <p:spPr bwMode="auto">
          <a:xfrm>
            <a:off x="2607277" y="5635625"/>
            <a:ext cx="1254510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tx2"/>
                </a:solidFill>
                <a:latin typeface="Optima" panose="02000503060000020004" pitchFamily="2" charset="0"/>
              </a:rPr>
              <a:t>Harvard</a:t>
            </a:r>
          </a:p>
        </p:txBody>
      </p:sp>
      <p:sp>
        <p:nvSpPr>
          <p:cNvPr id="1405967" name="Text Box 15"/>
          <p:cNvSpPr txBox="1">
            <a:spLocks noChangeArrowheads="1"/>
          </p:cNvSpPr>
          <p:nvPr/>
        </p:nvSpPr>
        <p:spPr bwMode="auto">
          <a:xfrm>
            <a:off x="5476128" y="5467350"/>
            <a:ext cx="1342932" cy="692754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en-US" sz="2400">
                <a:solidFill>
                  <a:schemeClr val="tx2"/>
                </a:solidFill>
                <a:latin typeface="Optima" panose="02000503060000020004" pitchFamily="2" charset="0"/>
              </a:rPr>
              <a:t>Harvard</a:t>
            </a:r>
          </a:p>
          <a:p>
            <a:pPr algn="ctr" eaLnBrk="0" hangingPunct="0">
              <a:lnSpc>
                <a:spcPct val="80000"/>
              </a:lnSpc>
            </a:pPr>
            <a:r>
              <a:rPr lang="en-US" sz="2400">
                <a:solidFill>
                  <a:schemeClr val="tx2"/>
                </a:solidFill>
                <a:latin typeface="Optima" panose="02000503060000020004" pitchFamily="2" charset="0"/>
              </a:rPr>
              <a:t>B-school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173163" y="4376738"/>
            <a:ext cx="3916362" cy="2032000"/>
            <a:chOff x="557" y="2678"/>
            <a:chExt cx="2467" cy="1604"/>
          </a:xfrm>
        </p:grpSpPr>
        <p:sp>
          <p:nvSpPr>
            <p:cNvPr id="1405971" name="Text Box 19"/>
            <p:cNvSpPr txBox="1">
              <a:spLocks noChangeArrowheads="1"/>
            </p:cNvSpPr>
            <p:nvPr/>
          </p:nvSpPr>
          <p:spPr bwMode="auto">
            <a:xfrm>
              <a:off x="585" y="3872"/>
              <a:ext cx="348" cy="41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800">
                  <a:solidFill>
                    <a:srgbClr val="FF0000"/>
                  </a:solidFill>
                  <a:latin typeface="Calibri" pitchFamily="34" charset="0"/>
                </a:rPr>
                <a:t>d1</a:t>
              </a:r>
            </a:p>
          </p:txBody>
        </p:sp>
        <p:sp>
          <p:nvSpPr>
            <p:cNvPr id="1405972" name="Freeform 20"/>
            <p:cNvSpPr>
              <a:spLocks/>
            </p:cNvSpPr>
            <p:nvPr/>
          </p:nvSpPr>
          <p:spPr bwMode="auto">
            <a:xfrm>
              <a:off x="586" y="2678"/>
              <a:ext cx="720" cy="1006"/>
            </a:xfrm>
            <a:custGeom>
              <a:avLst/>
              <a:gdLst/>
              <a:ahLst/>
              <a:cxnLst>
                <a:cxn ang="0">
                  <a:pos x="585" y="0"/>
                </a:cxn>
                <a:cxn ang="0">
                  <a:pos x="633" y="672"/>
                </a:cxn>
                <a:cxn ang="0">
                  <a:pos x="614" y="951"/>
                </a:cxn>
                <a:cxn ang="0">
                  <a:pos x="0" y="999"/>
                </a:cxn>
              </a:cxnLst>
              <a:rect l="0" t="0" r="r" b="b"/>
              <a:pathLst>
                <a:path w="720" h="1006">
                  <a:moveTo>
                    <a:pt x="585" y="0"/>
                  </a:moveTo>
                  <a:cubicBezTo>
                    <a:pt x="606" y="257"/>
                    <a:pt x="628" y="514"/>
                    <a:pt x="633" y="672"/>
                  </a:cubicBezTo>
                  <a:cubicBezTo>
                    <a:pt x="638" y="830"/>
                    <a:pt x="720" y="896"/>
                    <a:pt x="614" y="951"/>
                  </a:cubicBezTo>
                  <a:cubicBezTo>
                    <a:pt x="508" y="1006"/>
                    <a:pt x="254" y="1002"/>
                    <a:pt x="0" y="999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5973" name="Freeform 21"/>
            <p:cNvSpPr>
              <a:spLocks/>
            </p:cNvSpPr>
            <p:nvPr/>
          </p:nvSpPr>
          <p:spPr bwMode="auto">
            <a:xfrm>
              <a:off x="557" y="2760"/>
              <a:ext cx="2467" cy="1070"/>
            </a:xfrm>
            <a:custGeom>
              <a:avLst/>
              <a:gdLst/>
              <a:ahLst/>
              <a:cxnLst>
                <a:cxn ang="0">
                  <a:pos x="2467" y="101"/>
                </a:cxn>
                <a:cxn ang="0">
                  <a:pos x="1833" y="130"/>
                </a:cxn>
                <a:cxn ang="0">
                  <a:pos x="1248" y="878"/>
                </a:cxn>
                <a:cxn ang="0">
                  <a:pos x="0" y="1070"/>
                </a:cxn>
              </a:cxnLst>
              <a:rect l="0" t="0" r="r" b="b"/>
              <a:pathLst>
                <a:path w="2467" h="1070">
                  <a:moveTo>
                    <a:pt x="2467" y="101"/>
                  </a:moveTo>
                  <a:cubicBezTo>
                    <a:pt x="2251" y="50"/>
                    <a:pt x="2036" y="0"/>
                    <a:pt x="1833" y="130"/>
                  </a:cubicBezTo>
                  <a:cubicBezTo>
                    <a:pt x="1630" y="260"/>
                    <a:pt x="1553" y="721"/>
                    <a:pt x="1248" y="878"/>
                  </a:cubicBezTo>
                  <a:cubicBezTo>
                    <a:pt x="943" y="1035"/>
                    <a:pt x="471" y="1052"/>
                    <a:pt x="0" y="1070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3917950" y="4191000"/>
            <a:ext cx="4006850" cy="1920875"/>
            <a:chOff x="2382" y="2755"/>
            <a:chExt cx="2524" cy="1517"/>
          </a:xfrm>
        </p:grpSpPr>
        <p:sp>
          <p:nvSpPr>
            <p:cNvPr id="1405975" name="Text Box 23"/>
            <p:cNvSpPr txBox="1">
              <a:spLocks noChangeArrowheads="1"/>
            </p:cNvSpPr>
            <p:nvPr/>
          </p:nvSpPr>
          <p:spPr bwMode="auto">
            <a:xfrm>
              <a:off x="4473" y="3862"/>
              <a:ext cx="348" cy="41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800" dirty="0">
                  <a:solidFill>
                    <a:schemeClr val="accent2"/>
                  </a:solidFill>
                  <a:latin typeface="Calibri" pitchFamily="34" charset="0"/>
                </a:rPr>
                <a:t>d2</a:t>
              </a:r>
            </a:p>
          </p:txBody>
        </p:sp>
        <p:sp>
          <p:nvSpPr>
            <p:cNvPr id="1405976" name="Freeform 24"/>
            <p:cNvSpPr>
              <a:spLocks/>
            </p:cNvSpPr>
            <p:nvPr/>
          </p:nvSpPr>
          <p:spPr bwMode="auto">
            <a:xfrm flipH="1">
              <a:off x="4186" y="2755"/>
              <a:ext cx="720" cy="1006"/>
            </a:xfrm>
            <a:custGeom>
              <a:avLst/>
              <a:gdLst/>
              <a:ahLst/>
              <a:cxnLst>
                <a:cxn ang="0">
                  <a:pos x="585" y="0"/>
                </a:cxn>
                <a:cxn ang="0">
                  <a:pos x="633" y="672"/>
                </a:cxn>
                <a:cxn ang="0">
                  <a:pos x="614" y="951"/>
                </a:cxn>
                <a:cxn ang="0">
                  <a:pos x="0" y="999"/>
                </a:cxn>
              </a:cxnLst>
              <a:rect l="0" t="0" r="r" b="b"/>
              <a:pathLst>
                <a:path w="720" h="1006">
                  <a:moveTo>
                    <a:pt x="585" y="0"/>
                  </a:moveTo>
                  <a:cubicBezTo>
                    <a:pt x="606" y="257"/>
                    <a:pt x="628" y="514"/>
                    <a:pt x="633" y="672"/>
                  </a:cubicBezTo>
                  <a:cubicBezTo>
                    <a:pt x="638" y="830"/>
                    <a:pt x="720" y="896"/>
                    <a:pt x="614" y="951"/>
                  </a:cubicBezTo>
                  <a:cubicBezTo>
                    <a:pt x="508" y="1006"/>
                    <a:pt x="254" y="1002"/>
                    <a:pt x="0" y="999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round/>
              <a:headEnd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5977" name="Freeform 25"/>
            <p:cNvSpPr>
              <a:spLocks/>
            </p:cNvSpPr>
            <p:nvPr/>
          </p:nvSpPr>
          <p:spPr bwMode="auto">
            <a:xfrm flipH="1">
              <a:off x="2382" y="2827"/>
              <a:ext cx="2467" cy="1070"/>
            </a:xfrm>
            <a:custGeom>
              <a:avLst/>
              <a:gdLst/>
              <a:ahLst/>
              <a:cxnLst>
                <a:cxn ang="0">
                  <a:pos x="2467" y="101"/>
                </a:cxn>
                <a:cxn ang="0">
                  <a:pos x="1833" y="130"/>
                </a:cxn>
                <a:cxn ang="0">
                  <a:pos x="1248" y="878"/>
                </a:cxn>
                <a:cxn ang="0">
                  <a:pos x="0" y="1070"/>
                </a:cxn>
              </a:cxnLst>
              <a:rect l="0" t="0" r="r" b="b"/>
              <a:pathLst>
                <a:path w="2467" h="1070">
                  <a:moveTo>
                    <a:pt x="2467" y="101"/>
                  </a:moveTo>
                  <a:cubicBezTo>
                    <a:pt x="2251" y="50"/>
                    <a:pt x="2036" y="0"/>
                    <a:pt x="1833" y="130"/>
                  </a:cubicBezTo>
                  <a:cubicBezTo>
                    <a:pt x="1630" y="260"/>
                    <a:pt x="1553" y="721"/>
                    <a:pt x="1248" y="878"/>
                  </a:cubicBezTo>
                  <a:cubicBezTo>
                    <a:pt x="943" y="1035"/>
                    <a:pt x="471" y="1052"/>
                    <a:pt x="0" y="1070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round/>
              <a:headEnd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05978" name="Text Box 26"/>
          <p:cNvSpPr txBox="1">
            <a:spLocks noChangeArrowheads="1"/>
          </p:cNvSpPr>
          <p:nvPr/>
        </p:nvSpPr>
        <p:spPr bwMode="auto">
          <a:xfrm>
            <a:off x="4264025" y="5392738"/>
            <a:ext cx="679450" cy="5191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solidFill>
                  <a:srgbClr val="008000"/>
                </a:solidFill>
                <a:latin typeface="Calibri" pitchFamily="34" charset="0"/>
              </a:rPr>
              <a:t>???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5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597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Inferring AS Relationships</a:t>
            </a:r>
          </a:p>
        </p:txBody>
      </p:sp>
      <p:sp>
        <p:nvSpPr>
          <p:cNvPr id="140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Key idea</a:t>
            </a:r>
          </a:p>
          <a:p>
            <a:pPr lvl="1"/>
            <a:r>
              <a:rPr lang="en-US"/>
              <a:t>The business relationships determine the routing policies</a:t>
            </a:r>
          </a:p>
          <a:p>
            <a:pPr lvl="1"/>
            <a:r>
              <a:rPr lang="en-US"/>
              <a:t>The routing policies determine the paths that are chosen</a:t>
            </a:r>
          </a:p>
          <a:p>
            <a:pPr lvl="1"/>
            <a:r>
              <a:rPr lang="en-US"/>
              <a:t>So, look at the chosen paths and infer the policies</a:t>
            </a:r>
          </a:p>
          <a:p>
            <a:r>
              <a:rPr lang="en-US"/>
              <a:t>Example: AS path “1 7018 88” implies</a:t>
            </a:r>
          </a:p>
          <a:p>
            <a:pPr lvl="1"/>
            <a:r>
              <a:rPr lang="en-US"/>
              <a:t>AS 7018 allows AS 1 to reach AS 88</a:t>
            </a:r>
          </a:p>
          <a:p>
            <a:pPr lvl="1"/>
            <a:r>
              <a:rPr lang="en-US"/>
              <a:t>AT&amp;T allows Level 3 to reach Princeton</a:t>
            </a:r>
          </a:p>
          <a:p>
            <a:pPr lvl="1"/>
            <a:r>
              <a:rPr lang="en-US"/>
              <a:t>Each “triple” tells something about transit service</a:t>
            </a:r>
          </a:p>
          <a:p>
            <a:r>
              <a:rPr lang="en-US"/>
              <a:t>Collect and analyze AS path data</a:t>
            </a:r>
          </a:p>
          <a:p>
            <a:pPr lvl="1"/>
            <a:r>
              <a:rPr lang="en-US"/>
              <a:t>Identify which AS’s can transit through the other</a:t>
            </a:r>
          </a:p>
          <a:p>
            <a:pPr lvl="1"/>
            <a:r>
              <a:rPr lang="en-US"/>
              <a:t>… and which other AS’s they are able to reach this way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F5B9C9-3762-44B8-93D2-684F00143F87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Paths You Should Never See (“Invalid”)</a:t>
            </a:r>
          </a:p>
        </p:txBody>
      </p:sp>
      <p:sp>
        <p:nvSpPr>
          <p:cNvPr id="3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3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EC3E21-2B4C-405B-9307-267BF3B891D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8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410051" name="Oval 3"/>
          <p:cNvSpPr>
            <a:spLocks noChangeArrowheads="1"/>
          </p:cNvSpPr>
          <p:nvPr/>
        </p:nvSpPr>
        <p:spPr bwMode="auto">
          <a:xfrm>
            <a:off x="3810000" y="4267200"/>
            <a:ext cx="571500" cy="609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0052" name="Oval 4"/>
          <p:cNvSpPr>
            <a:spLocks noChangeArrowheads="1"/>
          </p:cNvSpPr>
          <p:nvPr/>
        </p:nvSpPr>
        <p:spPr bwMode="auto">
          <a:xfrm>
            <a:off x="6248400" y="4267200"/>
            <a:ext cx="571500" cy="6000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0053" name="Line 5"/>
          <p:cNvSpPr>
            <a:spLocks noChangeShapeType="1"/>
          </p:cNvSpPr>
          <p:nvPr/>
        </p:nvSpPr>
        <p:spPr bwMode="auto">
          <a:xfrm>
            <a:off x="4356100" y="4559300"/>
            <a:ext cx="1892300" cy="127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0054" name="Line 6"/>
          <p:cNvSpPr>
            <a:spLocks noChangeShapeType="1"/>
          </p:cNvSpPr>
          <p:nvPr/>
        </p:nvSpPr>
        <p:spPr bwMode="auto">
          <a:xfrm flipH="1">
            <a:off x="2867025" y="4572000"/>
            <a:ext cx="94297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0055" name="Line 7"/>
          <p:cNvSpPr>
            <a:spLocks noChangeShapeType="1"/>
          </p:cNvSpPr>
          <p:nvPr/>
        </p:nvSpPr>
        <p:spPr bwMode="auto">
          <a:xfrm>
            <a:off x="3581400" y="3505200"/>
            <a:ext cx="4572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0056" name="Line 8"/>
          <p:cNvSpPr>
            <a:spLocks noChangeShapeType="1"/>
          </p:cNvSpPr>
          <p:nvPr/>
        </p:nvSpPr>
        <p:spPr bwMode="auto">
          <a:xfrm>
            <a:off x="5943600" y="3581400"/>
            <a:ext cx="4572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0057" name="Line 9"/>
          <p:cNvSpPr>
            <a:spLocks noChangeShapeType="1"/>
          </p:cNvSpPr>
          <p:nvPr/>
        </p:nvSpPr>
        <p:spPr bwMode="auto">
          <a:xfrm flipH="1">
            <a:off x="4203700" y="3543300"/>
            <a:ext cx="4572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0058" name="Line 10"/>
          <p:cNvSpPr>
            <a:spLocks noChangeShapeType="1"/>
          </p:cNvSpPr>
          <p:nvPr/>
        </p:nvSpPr>
        <p:spPr bwMode="auto">
          <a:xfrm flipH="1">
            <a:off x="3581400" y="4800600"/>
            <a:ext cx="3048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0059" name="Line 11"/>
          <p:cNvSpPr>
            <a:spLocks noChangeShapeType="1"/>
          </p:cNvSpPr>
          <p:nvPr/>
        </p:nvSpPr>
        <p:spPr bwMode="auto">
          <a:xfrm>
            <a:off x="4267200" y="4800600"/>
            <a:ext cx="4572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0060" name="Line 12"/>
          <p:cNvSpPr>
            <a:spLocks noChangeShapeType="1"/>
          </p:cNvSpPr>
          <p:nvPr/>
        </p:nvSpPr>
        <p:spPr bwMode="auto">
          <a:xfrm flipH="1">
            <a:off x="5867400" y="4800600"/>
            <a:ext cx="4572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0061" name="Oval 13"/>
          <p:cNvSpPr>
            <a:spLocks noChangeArrowheads="1"/>
          </p:cNvSpPr>
          <p:nvPr/>
        </p:nvSpPr>
        <p:spPr bwMode="auto">
          <a:xfrm>
            <a:off x="4495800" y="5562600"/>
            <a:ext cx="571500" cy="609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0062" name="Oval 14"/>
          <p:cNvSpPr>
            <a:spLocks noChangeArrowheads="1"/>
          </p:cNvSpPr>
          <p:nvPr/>
        </p:nvSpPr>
        <p:spPr bwMode="auto">
          <a:xfrm>
            <a:off x="5562600" y="5562600"/>
            <a:ext cx="571500" cy="609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0063" name="Line 15"/>
          <p:cNvSpPr>
            <a:spLocks noChangeShapeType="1"/>
          </p:cNvSpPr>
          <p:nvPr/>
        </p:nvSpPr>
        <p:spPr bwMode="auto">
          <a:xfrm>
            <a:off x="5029200" y="5867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0064" name="Oval 16"/>
          <p:cNvSpPr>
            <a:spLocks noChangeArrowheads="1"/>
          </p:cNvSpPr>
          <p:nvPr/>
        </p:nvSpPr>
        <p:spPr bwMode="auto">
          <a:xfrm>
            <a:off x="3124200" y="5562600"/>
            <a:ext cx="571500" cy="609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0065" name="Oval 17"/>
          <p:cNvSpPr>
            <a:spLocks noChangeArrowheads="1"/>
          </p:cNvSpPr>
          <p:nvPr/>
        </p:nvSpPr>
        <p:spPr bwMode="auto">
          <a:xfrm>
            <a:off x="2286000" y="4191000"/>
            <a:ext cx="571500" cy="609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0066" name="Line 18"/>
          <p:cNvSpPr>
            <a:spLocks noChangeShapeType="1"/>
          </p:cNvSpPr>
          <p:nvPr/>
        </p:nvSpPr>
        <p:spPr bwMode="auto">
          <a:xfrm>
            <a:off x="2743200" y="4724400"/>
            <a:ext cx="5334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0067" name="Oval 19"/>
          <p:cNvSpPr>
            <a:spLocks noChangeArrowheads="1"/>
          </p:cNvSpPr>
          <p:nvPr/>
        </p:nvSpPr>
        <p:spPr bwMode="auto">
          <a:xfrm>
            <a:off x="3124200" y="2971800"/>
            <a:ext cx="571500" cy="609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0068" name="Oval 20"/>
          <p:cNvSpPr>
            <a:spLocks noChangeArrowheads="1"/>
          </p:cNvSpPr>
          <p:nvPr/>
        </p:nvSpPr>
        <p:spPr bwMode="auto">
          <a:xfrm>
            <a:off x="4495800" y="2971800"/>
            <a:ext cx="571500" cy="609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0069" name="Oval 21"/>
          <p:cNvSpPr>
            <a:spLocks noChangeArrowheads="1"/>
          </p:cNvSpPr>
          <p:nvPr/>
        </p:nvSpPr>
        <p:spPr bwMode="auto">
          <a:xfrm>
            <a:off x="5638800" y="2971800"/>
            <a:ext cx="571500" cy="609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0070" name="Line 22"/>
          <p:cNvSpPr>
            <a:spLocks noChangeShapeType="1"/>
          </p:cNvSpPr>
          <p:nvPr/>
        </p:nvSpPr>
        <p:spPr bwMode="auto">
          <a:xfrm flipH="1">
            <a:off x="3657600" y="3276600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0071" name="Line 23"/>
          <p:cNvSpPr>
            <a:spLocks noChangeShapeType="1"/>
          </p:cNvSpPr>
          <p:nvPr/>
        </p:nvSpPr>
        <p:spPr bwMode="auto">
          <a:xfrm flipH="1">
            <a:off x="5029200" y="32766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0072" name="Line 24"/>
          <p:cNvSpPr>
            <a:spLocks noChangeShapeType="1"/>
          </p:cNvSpPr>
          <p:nvPr/>
        </p:nvSpPr>
        <p:spPr bwMode="auto">
          <a:xfrm flipH="1">
            <a:off x="2743200" y="3505200"/>
            <a:ext cx="4572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0073" name="Line 25"/>
          <p:cNvSpPr>
            <a:spLocks noChangeShapeType="1"/>
          </p:cNvSpPr>
          <p:nvPr/>
        </p:nvSpPr>
        <p:spPr bwMode="auto">
          <a:xfrm flipH="1">
            <a:off x="4343400" y="3505200"/>
            <a:ext cx="13716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0074" name="Line 26"/>
          <p:cNvSpPr>
            <a:spLocks noChangeShapeType="1"/>
          </p:cNvSpPr>
          <p:nvPr/>
        </p:nvSpPr>
        <p:spPr bwMode="auto">
          <a:xfrm>
            <a:off x="912813" y="1357313"/>
            <a:ext cx="0" cy="6397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0075" name="Line 27"/>
          <p:cNvSpPr>
            <a:spLocks noChangeShapeType="1"/>
          </p:cNvSpPr>
          <p:nvPr/>
        </p:nvSpPr>
        <p:spPr bwMode="auto">
          <a:xfrm>
            <a:off x="561975" y="2486025"/>
            <a:ext cx="808038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0076" name="Text Box 28"/>
          <p:cNvSpPr txBox="1">
            <a:spLocks noChangeArrowheads="1"/>
          </p:cNvSpPr>
          <p:nvPr/>
        </p:nvSpPr>
        <p:spPr bwMode="auto">
          <a:xfrm>
            <a:off x="1346200" y="1387475"/>
            <a:ext cx="2927350" cy="51911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latin typeface="Calibri" pitchFamily="34" charset="0"/>
              </a:rPr>
              <a:t>Customer-provider</a:t>
            </a:r>
          </a:p>
        </p:txBody>
      </p:sp>
      <p:sp>
        <p:nvSpPr>
          <p:cNvPr id="1410077" name="Text Box 29"/>
          <p:cNvSpPr txBox="1">
            <a:spLocks noChangeArrowheads="1"/>
          </p:cNvSpPr>
          <p:nvPr/>
        </p:nvSpPr>
        <p:spPr bwMode="auto">
          <a:xfrm>
            <a:off x="1466850" y="2224088"/>
            <a:ext cx="1617663" cy="5191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latin typeface="Calibri" pitchFamily="34" charset="0"/>
              </a:rPr>
              <a:t>Peer-peer</a:t>
            </a:r>
          </a:p>
        </p:txBody>
      </p:sp>
      <p:sp>
        <p:nvSpPr>
          <p:cNvPr id="1410078" name="Rectangle 30"/>
          <p:cNvSpPr>
            <a:spLocks noChangeArrowheads="1"/>
          </p:cNvSpPr>
          <p:nvPr/>
        </p:nvSpPr>
        <p:spPr bwMode="auto">
          <a:xfrm>
            <a:off x="457200" y="1219200"/>
            <a:ext cx="3856038" cy="1616075"/>
          </a:xfrm>
          <a:prstGeom prst="rect">
            <a:avLst/>
          </a:prstGeom>
          <a:noFill/>
          <a:ln w="285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860550" y="3198813"/>
            <a:ext cx="7140575" cy="731837"/>
            <a:chOff x="1172" y="2054"/>
            <a:chExt cx="4498" cy="461"/>
          </a:xfrm>
        </p:grpSpPr>
        <p:sp>
          <p:nvSpPr>
            <p:cNvPr id="1410080" name="Line 32"/>
            <p:cNvSpPr>
              <a:spLocks noChangeShapeType="1"/>
            </p:cNvSpPr>
            <p:nvPr/>
          </p:nvSpPr>
          <p:spPr bwMode="auto">
            <a:xfrm>
              <a:off x="1172" y="2054"/>
              <a:ext cx="351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0081" name="Text Box 33"/>
            <p:cNvSpPr txBox="1">
              <a:spLocks noChangeArrowheads="1"/>
            </p:cNvSpPr>
            <p:nvPr/>
          </p:nvSpPr>
          <p:spPr bwMode="auto">
            <a:xfrm>
              <a:off x="4148" y="2188"/>
              <a:ext cx="1522" cy="327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800">
                  <a:solidFill>
                    <a:srgbClr val="FF0000"/>
                  </a:solidFill>
                  <a:latin typeface="Calibri" pitchFamily="34" charset="0"/>
                </a:rPr>
                <a:t>two peer edges</a:t>
              </a:r>
            </a:p>
          </p:txBody>
        </p:sp>
      </p:grpSp>
      <p:sp>
        <p:nvSpPr>
          <p:cNvPr id="1410083" name="Freeform 35"/>
          <p:cNvSpPr>
            <a:spLocks/>
          </p:cNvSpPr>
          <p:nvPr/>
        </p:nvSpPr>
        <p:spPr bwMode="auto">
          <a:xfrm>
            <a:off x="2278063" y="4035425"/>
            <a:ext cx="1951037" cy="19843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93" y="797"/>
              </a:cxn>
              <a:cxn ang="0">
                <a:pos x="758" y="1181"/>
              </a:cxn>
              <a:cxn ang="0">
                <a:pos x="1229" y="384"/>
              </a:cxn>
            </a:cxnLst>
            <a:rect l="0" t="0" r="r" b="b"/>
            <a:pathLst>
              <a:path w="1229" h="1250">
                <a:moveTo>
                  <a:pt x="0" y="0"/>
                </a:moveTo>
                <a:cubicBezTo>
                  <a:pt x="133" y="300"/>
                  <a:pt x="267" y="600"/>
                  <a:pt x="393" y="797"/>
                </a:cubicBezTo>
                <a:cubicBezTo>
                  <a:pt x="519" y="994"/>
                  <a:pt x="619" y="1250"/>
                  <a:pt x="758" y="1181"/>
                </a:cubicBezTo>
                <a:cubicBezTo>
                  <a:pt x="897" y="1112"/>
                  <a:pt x="1063" y="748"/>
                  <a:pt x="1229" y="38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0084" name="Text Box 36"/>
          <p:cNvSpPr txBox="1">
            <a:spLocks noChangeArrowheads="1"/>
          </p:cNvSpPr>
          <p:nvPr/>
        </p:nvSpPr>
        <p:spPr bwMode="auto">
          <a:xfrm>
            <a:off x="304800" y="5181600"/>
            <a:ext cx="2363788" cy="9461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transit through</a:t>
            </a:r>
          </a:p>
          <a:p>
            <a:pPr algn="ctr" eaLnBrk="0" hangingPunct="0"/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 a customer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Challenges of Relationship Inference</a:t>
            </a:r>
          </a:p>
        </p:txBody>
      </p:sp>
      <p:sp>
        <p:nvSpPr>
          <p:cNvPr id="141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Incomplete measurement data</a:t>
            </a:r>
          </a:p>
          <a:p>
            <a:pPr lvl="1"/>
            <a:r>
              <a:rPr lang="en-US"/>
              <a:t>Hard to get a complete view of the AS graph</a:t>
            </a:r>
          </a:p>
          <a:p>
            <a:pPr lvl="1"/>
            <a:r>
              <a:rPr lang="en-US"/>
              <a:t>Especially hard to see peer-peer edges low in hierarchy</a:t>
            </a:r>
          </a:p>
          <a:p>
            <a:r>
              <a:rPr lang="en-US"/>
              <a:t>Real relationships are sometime more complex</a:t>
            </a:r>
          </a:p>
          <a:p>
            <a:pPr lvl="1"/>
            <a:r>
              <a:rPr lang="en-US"/>
              <a:t>Peer in one part of the world, customer in another</a:t>
            </a:r>
          </a:p>
          <a:p>
            <a:pPr lvl="1"/>
            <a:r>
              <a:rPr lang="en-US"/>
              <a:t>Other kinds of relationships (e.g., backup)</a:t>
            </a:r>
          </a:p>
          <a:p>
            <a:pPr lvl="1"/>
            <a:r>
              <a:rPr lang="en-US"/>
              <a:t>Special relationships for certain destination prefixes</a:t>
            </a:r>
          </a:p>
          <a:p>
            <a:pPr lvl="1"/>
            <a:endParaRPr lang="en-US"/>
          </a:p>
          <a:p>
            <a:r>
              <a:rPr lang="en-US"/>
              <a:t>Still, inference work has proven very useful</a:t>
            </a:r>
          </a:p>
          <a:p>
            <a:pPr lvl="1"/>
            <a:r>
              <a:rPr lang="en-US"/>
              <a:t>Qualitative view of Internet topology and relationships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042DA-FF73-4D47-BF7A-3CA6CB289056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 –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/>
              <a:t>Reading for this week: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/>
              <a:t>Chapter 4 of the textbook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/>
              <a:t>Next week: Chapter 5</a:t>
            </a:r>
          </a:p>
          <a:p>
            <a:endParaRPr lang="en-US" dirty="0"/>
          </a:p>
          <a:p>
            <a:r>
              <a:rPr lang="en-US" dirty="0"/>
              <a:t>Midterm exam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L0101: Monday February 24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L0201: Tuesday February 25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dirty="0"/>
              <a:t>In class: same room and time as the lecture</a:t>
            </a:r>
          </a:p>
          <a:p>
            <a:pPr lvl="1"/>
            <a:r>
              <a:rPr lang="en-US" dirty="0"/>
              <a:t>For undergraduate and graduate students</a:t>
            </a:r>
          </a:p>
          <a:p>
            <a:pPr lvl="1"/>
            <a:r>
              <a:rPr lang="en-US" dirty="0"/>
              <a:t>Covers everything up to the end of Lecture 6 (Transport Protocol)</a:t>
            </a:r>
          </a:p>
          <a:p>
            <a:pPr lvl="1">
              <a:buFontTx/>
              <a:buChar char="•"/>
            </a:pPr>
            <a:endParaRPr lang="en-US" dirty="0"/>
          </a:p>
          <a:p>
            <a:pPr lvl="1">
              <a:lnSpc>
                <a:spcPct val="90000"/>
              </a:lnSpc>
              <a:buFontTx/>
              <a:buChar char="•"/>
            </a:pPr>
            <a:endParaRPr lang="en-US" dirty="0"/>
          </a:p>
          <a:p>
            <a:pPr marL="393182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4F8048-612D-48C9-AAF7-D4F87B740E41}" type="slidenum">
              <a:rPr lang="en-US"/>
              <a:pPr/>
              <a:t>30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45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45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Internet’s Topology</a:t>
            </a:r>
          </a:p>
          <a:p>
            <a:pPr lvl="1"/>
            <a:r>
              <a:rPr lang="en-US"/>
              <a:t>Internet’s two-tiered topology</a:t>
            </a:r>
          </a:p>
          <a:p>
            <a:pPr lvl="1"/>
            <a:r>
              <a:rPr lang="en-US"/>
              <a:t>AS-level topology</a:t>
            </a:r>
          </a:p>
          <a:p>
            <a:pPr lvl="1"/>
            <a:r>
              <a:rPr lang="en-US"/>
              <a:t>Router-level topology</a:t>
            </a:r>
          </a:p>
          <a:p>
            <a:pPr lvl="1"/>
            <a:endParaRPr lang="en-US"/>
          </a:p>
          <a:p>
            <a:r>
              <a:rPr lang="en-US"/>
              <a:t>Routing in the Internet</a:t>
            </a:r>
          </a:p>
          <a:p>
            <a:pPr lvl="1"/>
            <a:r>
              <a:rPr lang="en-US"/>
              <a:t>Hierarchy and Autonomous Systems</a:t>
            </a:r>
          </a:p>
          <a:p>
            <a:pPr lvl="1"/>
            <a:r>
              <a:rPr lang="en-US"/>
              <a:t>Interior Routing Protocols: RIP, OSPF</a:t>
            </a:r>
          </a:p>
          <a:p>
            <a:pPr lvl="1"/>
            <a:r>
              <a:rPr lang="en-US"/>
              <a:t>Exterior Routing Protocol: BGP</a:t>
            </a:r>
          </a:p>
        </p:txBody>
      </p:sp>
      <p:sp>
        <p:nvSpPr>
          <p:cNvPr id="8" name="Right Arrow 7"/>
          <p:cNvSpPr/>
          <p:nvPr/>
        </p:nvSpPr>
        <p:spPr>
          <a:xfrm>
            <a:off x="295656" y="3392424"/>
            <a:ext cx="4572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Story So Far …	</a:t>
            </a:r>
            <a:endParaRPr lang="en-US" dirty="0"/>
          </a:p>
        </p:txBody>
      </p:sp>
      <p:sp>
        <p:nvSpPr>
          <p:cNvPr id="87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Techniques</a:t>
            </a:r>
          </a:p>
          <a:p>
            <a:pPr lvl="1"/>
            <a:r>
              <a:rPr lang="en-US" dirty="0"/>
              <a:t>Flooding</a:t>
            </a:r>
          </a:p>
          <a:p>
            <a:pPr lvl="1"/>
            <a:r>
              <a:rPr lang="en-US" dirty="0"/>
              <a:t>Distributed Bellman Ford Algorithm</a:t>
            </a:r>
          </a:p>
          <a:p>
            <a:pPr lvl="1"/>
            <a:r>
              <a:rPr lang="en-US" dirty="0"/>
              <a:t>Dijkstra’s Shortest Path First Algorithm</a:t>
            </a:r>
          </a:p>
          <a:p>
            <a:endParaRPr lang="en-US" dirty="0"/>
          </a:p>
          <a:p>
            <a:r>
              <a:rPr lang="en-US" b="1" dirty="0"/>
              <a:t>Question 1.</a:t>
            </a:r>
            <a:r>
              <a:rPr lang="en-US" dirty="0"/>
              <a:t> Can we apply these to the Internet as a whole?</a:t>
            </a:r>
          </a:p>
          <a:p>
            <a:endParaRPr lang="en-US" dirty="0"/>
          </a:p>
          <a:p>
            <a:r>
              <a:rPr lang="en-US" b="1" dirty="0"/>
              <a:t>Question 2.</a:t>
            </a:r>
            <a:r>
              <a:rPr lang="en-US" dirty="0"/>
              <a:t> If not, what can we do?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82473-50E3-4FBB-8EB8-795653E460B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in the Internet</a:t>
            </a:r>
          </a:p>
        </p:txBody>
      </p:sp>
      <p:sp>
        <p:nvSpPr>
          <p:cNvPr id="87757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Internet uses hierarchical routing.</a:t>
            </a:r>
          </a:p>
          <a:p>
            <a:r>
              <a:rPr lang="en-US" dirty="0"/>
              <a:t>Within an AS, the administrator chooses an Interior Gateway Protocol (IGP)</a:t>
            </a:r>
          </a:p>
          <a:p>
            <a:pPr lvl="1"/>
            <a:r>
              <a:rPr lang="en-US" dirty="0"/>
              <a:t>Examples of IGPs: RIP (</a:t>
            </a:r>
            <a:r>
              <a:rPr lang="en-US" dirty="0" err="1"/>
              <a:t>rfc</a:t>
            </a:r>
            <a:r>
              <a:rPr lang="en-US" dirty="0"/>
              <a:t> 1058), OSPF (</a:t>
            </a:r>
            <a:r>
              <a:rPr lang="en-US" dirty="0" err="1"/>
              <a:t>rfc</a:t>
            </a:r>
            <a:r>
              <a:rPr lang="en-US" dirty="0"/>
              <a:t> 1247, ISIS (</a:t>
            </a:r>
            <a:r>
              <a:rPr lang="en-US" dirty="0" err="1"/>
              <a:t>rfc</a:t>
            </a:r>
            <a:r>
              <a:rPr lang="en-US" dirty="0"/>
              <a:t> 1142).</a:t>
            </a:r>
          </a:p>
          <a:p>
            <a:r>
              <a:rPr lang="en-US" dirty="0"/>
              <a:t>Between AS’s, the Internet uses an Exterior Gateway Protocol</a:t>
            </a:r>
          </a:p>
          <a:p>
            <a:pPr lvl="1"/>
            <a:r>
              <a:rPr lang="en-US" dirty="0"/>
              <a:t>AS’s today use the Border Gateway Protocol, BGP-4 (</a:t>
            </a:r>
            <a:r>
              <a:rPr lang="en-US" dirty="0" err="1"/>
              <a:t>rfc</a:t>
            </a:r>
            <a:r>
              <a:rPr lang="en-US" dirty="0"/>
              <a:t> 1771)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221713-A4CA-4141-8A4B-CC00E7EE1D4A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6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Routing in the Internet</a:t>
            </a:r>
          </a:p>
        </p:txBody>
      </p:sp>
      <p:sp>
        <p:nvSpPr>
          <p:cNvPr id="9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9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A3DDF3-1EEE-4E04-952F-4B0981759D4F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93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879618" name="Rectangle 2"/>
          <p:cNvSpPr>
            <a:spLocks noChangeArrowheads="1"/>
          </p:cNvSpPr>
          <p:nvPr/>
        </p:nvSpPr>
        <p:spPr bwMode="auto">
          <a:xfrm>
            <a:off x="0" y="6019800"/>
            <a:ext cx="91440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19" name="Oval 3"/>
          <p:cNvSpPr>
            <a:spLocks noChangeArrowheads="1"/>
          </p:cNvSpPr>
          <p:nvPr/>
        </p:nvSpPr>
        <p:spPr bwMode="auto">
          <a:xfrm>
            <a:off x="6867525" y="2759075"/>
            <a:ext cx="1219200" cy="1371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20" name="AutoShape 4"/>
          <p:cNvSpPr>
            <a:spLocks noChangeArrowheads="1"/>
          </p:cNvSpPr>
          <p:nvPr/>
        </p:nvSpPr>
        <p:spPr bwMode="auto">
          <a:xfrm>
            <a:off x="152400" y="1920875"/>
            <a:ext cx="2514600" cy="38068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79622" name="Picture 6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4572000" y="373380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79623" name="Line 7"/>
          <p:cNvSpPr>
            <a:spLocks noChangeShapeType="1"/>
          </p:cNvSpPr>
          <p:nvPr/>
        </p:nvSpPr>
        <p:spPr bwMode="auto">
          <a:xfrm flipV="1">
            <a:off x="1143000" y="5730875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24" name="Text Box 8"/>
          <p:cNvSpPr txBox="1">
            <a:spLocks noChangeArrowheads="1"/>
          </p:cNvSpPr>
          <p:nvPr/>
        </p:nvSpPr>
        <p:spPr bwMode="auto">
          <a:xfrm>
            <a:off x="152400" y="6264275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Stub AS</a:t>
            </a:r>
          </a:p>
        </p:txBody>
      </p:sp>
      <p:sp>
        <p:nvSpPr>
          <p:cNvPr id="879625" name="AutoShape 9"/>
          <p:cNvSpPr>
            <a:spLocks noChangeArrowheads="1"/>
          </p:cNvSpPr>
          <p:nvPr/>
        </p:nvSpPr>
        <p:spPr bwMode="auto">
          <a:xfrm>
            <a:off x="3657600" y="1920875"/>
            <a:ext cx="2057400" cy="3810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79626" name="Line 10"/>
          <p:cNvSpPr>
            <a:spLocks noChangeShapeType="1"/>
          </p:cNvSpPr>
          <p:nvPr/>
        </p:nvSpPr>
        <p:spPr bwMode="auto">
          <a:xfrm flipV="1">
            <a:off x="4572000" y="5730875"/>
            <a:ext cx="0" cy="441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27" name="Text Box 11"/>
          <p:cNvSpPr txBox="1">
            <a:spLocks noChangeArrowheads="1"/>
          </p:cNvSpPr>
          <p:nvPr/>
        </p:nvSpPr>
        <p:spPr bwMode="auto">
          <a:xfrm>
            <a:off x="3084513" y="6096000"/>
            <a:ext cx="30241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latin typeface="Calibri" pitchFamily="34" charset="0"/>
              </a:rPr>
              <a:t>Transit AS</a:t>
            </a:r>
          </a:p>
          <a:p>
            <a:pPr algn="ctr" eaLnBrk="0" hangingPunct="0"/>
            <a:r>
              <a:rPr lang="en-US">
                <a:latin typeface="Calibri" pitchFamily="34" charset="0"/>
              </a:rPr>
              <a:t>e.g. backbone service provider</a:t>
            </a:r>
          </a:p>
        </p:txBody>
      </p:sp>
      <p:sp>
        <p:nvSpPr>
          <p:cNvPr id="879628" name="Text Box 12"/>
          <p:cNvSpPr txBox="1">
            <a:spLocks noChangeArrowheads="1"/>
          </p:cNvSpPr>
          <p:nvPr/>
        </p:nvSpPr>
        <p:spPr bwMode="auto">
          <a:xfrm>
            <a:off x="6867525" y="6273800"/>
            <a:ext cx="113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Stub AS</a:t>
            </a:r>
          </a:p>
        </p:txBody>
      </p:sp>
      <p:sp>
        <p:nvSpPr>
          <p:cNvPr id="879629" name="Text Box 13"/>
          <p:cNvSpPr txBox="1">
            <a:spLocks noChangeArrowheads="1"/>
          </p:cNvSpPr>
          <p:nvPr/>
        </p:nvSpPr>
        <p:spPr bwMode="auto">
          <a:xfrm>
            <a:off x="914400" y="1390650"/>
            <a:ext cx="738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latin typeface="Calibri" pitchFamily="34" charset="0"/>
              </a:rPr>
              <a:t>AS ‘A’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879630" name="Text Box 14"/>
          <p:cNvSpPr txBox="1">
            <a:spLocks noChangeArrowheads="1"/>
          </p:cNvSpPr>
          <p:nvPr/>
        </p:nvSpPr>
        <p:spPr bwMode="auto">
          <a:xfrm>
            <a:off x="3946525" y="1355725"/>
            <a:ext cx="728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latin typeface="Calibri" pitchFamily="34" charset="0"/>
              </a:rPr>
              <a:t>AS ‘B’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879631" name="Text Box 15"/>
          <p:cNvSpPr txBox="1">
            <a:spLocks noChangeArrowheads="1"/>
          </p:cNvSpPr>
          <p:nvPr/>
        </p:nvSpPr>
        <p:spPr bwMode="auto">
          <a:xfrm>
            <a:off x="7451725" y="145097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latin typeface="Calibri" pitchFamily="34" charset="0"/>
              </a:rPr>
              <a:t>AS ‘C’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879632" name="Oval 16"/>
          <p:cNvSpPr>
            <a:spLocks noChangeArrowheads="1"/>
          </p:cNvSpPr>
          <p:nvPr/>
        </p:nvSpPr>
        <p:spPr bwMode="auto">
          <a:xfrm>
            <a:off x="1143000" y="3902075"/>
            <a:ext cx="533400" cy="533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33" name="Oval 17"/>
          <p:cNvSpPr>
            <a:spLocks noChangeArrowheads="1"/>
          </p:cNvSpPr>
          <p:nvPr/>
        </p:nvSpPr>
        <p:spPr bwMode="auto">
          <a:xfrm>
            <a:off x="1447800" y="2987675"/>
            <a:ext cx="533400" cy="533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34" name="Oval 18"/>
          <p:cNvSpPr>
            <a:spLocks noChangeArrowheads="1"/>
          </p:cNvSpPr>
          <p:nvPr/>
        </p:nvSpPr>
        <p:spPr bwMode="auto">
          <a:xfrm>
            <a:off x="685800" y="2301875"/>
            <a:ext cx="533400" cy="533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35" name="Line 19"/>
          <p:cNvSpPr>
            <a:spLocks noChangeShapeType="1"/>
          </p:cNvSpPr>
          <p:nvPr/>
        </p:nvSpPr>
        <p:spPr bwMode="auto">
          <a:xfrm>
            <a:off x="1143000" y="2759075"/>
            <a:ext cx="381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36" name="Line 20"/>
          <p:cNvSpPr>
            <a:spLocks noChangeShapeType="1"/>
          </p:cNvSpPr>
          <p:nvPr/>
        </p:nvSpPr>
        <p:spPr bwMode="auto">
          <a:xfrm flipH="1">
            <a:off x="1447800" y="3521075"/>
            <a:ext cx="228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37" name="Line 21"/>
          <p:cNvSpPr>
            <a:spLocks noChangeShapeType="1"/>
          </p:cNvSpPr>
          <p:nvPr/>
        </p:nvSpPr>
        <p:spPr bwMode="auto">
          <a:xfrm flipV="1">
            <a:off x="838200" y="3292475"/>
            <a:ext cx="609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38" name="Line 22"/>
          <p:cNvSpPr>
            <a:spLocks noChangeShapeType="1"/>
          </p:cNvSpPr>
          <p:nvPr/>
        </p:nvSpPr>
        <p:spPr bwMode="auto">
          <a:xfrm>
            <a:off x="1981200" y="3292475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39" name="Line 23"/>
          <p:cNvSpPr>
            <a:spLocks noChangeShapeType="1"/>
          </p:cNvSpPr>
          <p:nvPr/>
        </p:nvSpPr>
        <p:spPr bwMode="auto">
          <a:xfrm flipV="1">
            <a:off x="914400" y="214947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40" name="Line 24"/>
          <p:cNvSpPr>
            <a:spLocks noChangeShapeType="1"/>
          </p:cNvSpPr>
          <p:nvPr/>
        </p:nvSpPr>
        <p:spPr bwMode="auto">
          <a:xfrm flipV="1">
            <a:off x="914400" y="2149475"/>
            <a:ext cx="0" cy="152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41" name="Line 25"/>
          <p:cNvSpPr>
            <a:spLocks noChangeShapeType="1"/>
          </p:cNvSpPr>
          <p:nvPr/>
        </p:nvSpPr>
        <p:spPr bwMode="auto">
          <a:xfrm>
            <a:off x="457200" y="2149475"/>
            <a:ext cx="9906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42" name="Line 26"/>
          <p:cNvSpPr>
            <a:spLocks noChangeShapeType="1"/>
          </p:cNvSpPr>
          <p:nvPr/>
        </p:nvSpPr>
        <p:spPr bwMode="auto">
          <a:xfrm>
            <a:off x="2895600" y="3444875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43" name="Line 27"/>
          <p:cNvSpPr>
            <a:spLocks noChangeShapeType="1"/>
          </p:cNvSpPr>
          <p:nvPr/>
        </p:nvSpPr>
        <p:spPr bwMode="auto">
          <a:xfrm flipH="1">
            <a:off x="3352800" y="3597275"/>
            <a:ext cx="304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44" name="Line 28"/>
          <p:cNvSpPr>
            <a:spLocks noChangeShapeType="1"/>
          </p:cNvSpPr>
          <p:nvPr/>
        </p:nvSpPr>
        <p:spPr bwMode="auto">
          <a:xfrm flipH="1" flipV="1">
            <a:off x="3352800" y="2987675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45" name="Line 29"/>
          <p:cNvSpPr>
            <a:spLocks noChangeShapeType="1"/>
          </p:cNvSpPr>
          <p:nvPr/>
        </p:nvSpPr>
        <p:spPr bwMode="auto">
          <a:xfrm flipV="1">
            <a:off x="3810000" y="2759075"/>
            <a:ext cx="1524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46" name="Line 30"/>
          <p:cNvSpPr>
            <a:spLocks noChangeShapeType="1"/>
          </p:cNvSpPr>
          <p:nvPr/>
        </p:nvSpPr>
        <p:spPr bwMode="auto">
          <a:xfrm flipV="1">
            <a:off x="4191000" y="2073275"/>
            <a:ext cx="304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47" name="Line 31"/>
          <p:cNvSpPr>
            <a:spLocks noChangeShapeType="1"/>
          </p:cNvSpPr>
          <p:nvPr/>
        </p:nvSpPr>
        <p:spPr bwMode="auto">
          <a:xfrm flipV="1">
            <a:off x="4724400" y="1311275"/>
            <a:ext cx="228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48" name="Line 32"/>
          <p:cNvSpPr>
            <a:spLocks noChangeShapeType="1"/>
          </p:cNvSpPr>
          <p:nvPr/>
        </p:nvSpPr>
        <p:spPr bwMode="auto">
          <a:xfrm>
            <a:off x="4267200" y="2682875"/>
            <a:ext cx="4572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49" name="Line 33"/>
          <p:cNvSpPr>
            <a:spLocks noChangeShapeType="1"/>
          </p:cNvSpPr>
          <p:nvPr/>
        </p:nvSpPr>
        <p:spPr bwMode="auto">
          <a:xfrm>
            <a:off x="4876800" y="2225675"/>
            <a:ext cx="7620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50" name="Line 34"/>
          <p:cNvSpPr>
            <a:spLocks noChangeShapeType="1"/>
          </p:cNvSpPr>
          <p:nvPr/>
        </p:nvSpPr>
        <p:spPr bwMode="auto">
          <a:xfrm flipH="1">
            <a:off x="5257800" y="3673475"/>
            <a:ext cx="304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51" name="Line 35"/>
          <p:cNvSpPr>
            <a:spLocks noChangeShapeType="1"/>
          </p:cNvSpPr>
          <p:nvPr/>
        </p:nvSpPr>
        <p:spPr bwMode="auto">
          <a:xfrm flipV="1">
            <a:off x="4495800" y="4054475"/>
            <a:ext cx="457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52" name="Line 36"/>
          <p:cNvSpPr>
            <a:spLocks noChangeShapeType="1"/>
          </p:cNvSpPr>
          <p:nvPr/>
        </p:nvSpPr>
        <p:spPr bwMode="auto">
          <a:xfrm>
            <a:off x="4343400" y="4359275"/>
            <a:ext cx="76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53" name="Line 37"/>
          <p:cNvSpPr>
            <a:spLocks noChangeShapeType="1"/>
          </p:cNvSpPr>
          <p:nvPr/>
        </p:nvSpPr>
        <p:spPr bwMode="auto">
          <a:xfrm flipH="1">
            <a:off x="3946525" y="4968875"/>
            <a:ext cx="320675" cy="257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54" name="Line 38"/>
          <p:cNvSpPr>
            <a:spLocks noChangeShapeType="1"/>
          </p:cNvSpPr>
          <p:nvPr/>
        </p:nvSpPr>
        <p:spPr bwMode="auto">
          <a:xfrm flipV="1">
            <a:off x="5791200" y="2873375"/>
            <a:ext cx="304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55" name="Line 39"/>
          <p:cNvSpPr>
            <a:spLocks noChangeShapeType="1"/>
          </p:cNvSpPr>
          <p:nvPr/>
        </p:nvSpPr>
        <p:spPr bwMode="auto">
          <a:xfrm>
            <a:off x="5943600" y="3597275"/>
            <a:ext cx="381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56" name="Line 40"/>
          <p:cNvSpPr>
            <a:spLocks noChangeShapeType="1"/>
          </p:cNvSpPr>
          <p:nvPr/>
        </p:nvSpPr>
        <p:spPr bwMode="auto">
          <a:xfrm>
            <a:off x="6019800" y="3444875"/>
            <a:ext cx="542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57" name="Line 41"/>
          <p:cNvSpPr>
            <a:spLocks noChangeShapeType="1"/>
          </p:cNvSpPr>
          <p:nvPr/>
        </p:nvSpPr>
        <p:spPr bwMode="auto">
          <a:xfrm>
            <a:off x="3886200" y="3673475"/>
            <a:ext cx="228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58" name="Line 42"/>
          <p:cNvSpPr>
            <a:spLocks noChangeShapeType="1"/>
          </p:cNvSpPr>
          <p:nvPr/>
        </p:nvSpPr>
        <p:spPr bwMode="auto">
          <a:xfrm flipV="1">
            <a:off x="4267200" y="3140075"/>
            <a:ext cx="457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59" name="Line 43"/>
          <p:cNvSpPr>
            <a:spLocks noChangeShapeType="1"/>
          </p:cNvSpPr>
          <p:nvPr/>
        </p:nvSpPr>
        <p:spPr bwMode="auto">
          <a:xfrm>
            <a:off x="5029200" y="3063875"/>
            <a:ext cx="457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60" name="Line 44"/>
          <p:cNvSpPr>
            <a:spLocks noChangeShapeType="1"/>
          </p:cNvSpPr>
          <p:nvPr/>
        </p:nvSpPr>
        <p:spPr bwMode="auto">
          <a:xfrm flipV="1">
            <a:off x="7400925" y="20732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61" name="Line 45"/>
          <p:cNvSpPr>
            <a:spLocks noChangeShapeType="1"/>
          </p:cNvSpPr>
          <p:nvPr/>
        </p:nvSpPr>
        <p:spPr bwMode="auto">
          <a:xfrm>
            <a:off x="7096125" y="207327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62" name="Line 46"/>
          <p:cNvSpPr>
            <a:spLocks noChangeShapeType="1"/>
          </p:cNvSpPr>
          <p:nvPr/>
        </p:nvSpPr>
        <p:spPr bwMode="auto">
          <a:xfrm>
            <a:off x="8315325" y="336867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63" name="Line 47"/>
          <p:cNvSpPr>
            <a:spLocks noChangeShapeType="1"/>
          </p:cNvSpPr>
          <p:nvPr/>
        </p:nvSpPr>
        <p:spPr bwMode="auto">
          <a:xfrm>
            <a:off x="8620125" y="3063875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64" name="Line 48"/>
          <p:cNvSpPr>
            <a:spLocks noChangeShapeType="1"/>
          </p:cNvSpPr>
          <p:nvPr/>
        </p:nvSpPr>
        <p:spPr bwMode="auto">
          <a:xfrm>
            <a:off x="8543925" y="45116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65" name="Line 49"/>
          <p:cNvSpPr>
            <a:spLocks noChangeShapeType="1"/>
          </p:cNvSpPr>
          <p:nvPr/>
        </p:nvSpPr>
        <p:spPr bwMode="auto">
          <a:xfrm>
            <a:off x="8543925" y="4511675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66" name="Line 50"/>
          <p:cNvSpPr>
            <a:spLocks noChangeShapeType="1"/>
          </p:cNvSpPr>
          <p:nvPr/>
        </p:nvSpPr>
        <p:spPr bwMode="auto">
          <a:xfrm flipH="1">
            <a:off x="8543925" y="4435475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67" name="Line 51"/>
          <p:cNvSpPr>
            <a:spLocks noChangeShapeType="1"/>
          </p:cNvSpPr>
          <p:nvPr/>
        </p:nvSpPr>
        <p:spPr bwMode="auto">
          <a:xfrm>
            <a:off x="7477125" y="45116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68" name="Line 52"/>
          <p:cNvSpPr>
            <a:spLocks noChangeShapeType="1"/>
          </p:cNvSpPr>
          <p:nvPr/>
        </p:nvSpPr>
        <p:spPr bwMode="auto">
          <a:xfrm>
            <a:off x="7019925" y="466407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69" name="AutoShape 53"/>
          <p:cNvSpPr>
            <a:spLocks noChangeArrowheads="1"/>
          </p:cNvSpPr>
          <p:nvPr/>
        </p:nvSpPr>
        <p:spPr bwMode="auto">
          <a:xfrm>
            <a:off x="6791325" y="1920875"/>
            <a:ext cx="2133600" cy="38068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79670" name="Line 54"/>
          <p:cNvSpPr>
            <a:spLocks noChangeShapeType="1"/>
          </p:cNvSpPr>
          <p:nvPr/>
        </p:nvSpPr>
        <p:spPr bwMode="auto">
          <a:xfrm flipV="1">
            <a:off x="7400925" y="2149475"/>
            <a:ext cx="0" cy="152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71" name="Line 55"/>
          <p:cNvSpPr>
            <a:spLocks noChangeShapeType="1"/>
          </p:cNvSpPr>
          <p:nvPr/>
        </p:nvSpPr>
        <p:spPr bwMode="auto">
          <a:xfrm>
            <a:off x="7019925" y="2149475"/>
            <a:ext cx="8382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72" name="Line 56"/>
          <p:cNvSpPr>
            <a:spLocks noChangeShapeType="1"/>
          </p:cNvSpPr>
          <p:nvPr/>
        </p:nvSpPr>
        <p:spPr bwMode="auto">
          <a:xfrm>
            <a:off x="8239125" y="3444875"/>
            <a:ext cx="2286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73" name="Line 57"/>
          <p:cNvSpPr>
            <a:spLocks noChangeShapeType="1"/>
          </p:cNvSpPr>
          <p:nvPr/>
        </p:nvSpPr>
        <p:spPr bwMode="auto">
          <a:xfrm>
            <a:off x="8467725" y="2987675"/>
            <a:ext cx="0" cy="838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74" name="Line 58"/>
          <p:cNvSpPr>
            <a:spLocks noChangeShapeType="1"/>
          </p:cNvSpPr>
          <p:nvPr/>
        </p:nvSpPr>
        <p:spPr bwMode="auto">
          <a:xfrm>
            <a:off x="8543925" y="4511675"/>
            <a:ext cx="76200" cy="76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75" name="Line 59"/>
          <p:cNvSpPr>
            <a:spLocks noChangeShapeType="1"/>
          </p:cNvSpPr>
          <p:nvPr/>
        </p:nvSpPr>
        <p:spPr bwMode="auto">
          <a:xfrm flipH="1">
            <a:off x="8543925" y="4359275"/>
            <a:ext cx="228600" cy="381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76" name="Line 60"/>
          <p:cNvSpPr>
            <a:spLocks noChangeShapeType="1"/>
          </p:cNvSpPr>
          <p:nvPr/>
        </p:nvSpPr>
        <p:spPr bwMode="auto">
          <a:xfrm>
            <a:off x="7553325" y="4511675"/>
            <a:ext cx="0" cy="152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77" name="Line 61"/>
          <p:cNvSpPr>
            <a:spLocks noChangeShapeType="1"/>
          </p:cNvSpPr>
          <p:nvPr/>
        </p:nvSpPr>
        <p:spPr bwMode="auto">
          <a:xfrm>
            <a:off x="7172325" y="4664075"/>
            <a:ext cx="6858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78" name="Text Box 62"/>
          <p:cNvSpPr txBox="1">
            <a:spLocks noChangeArrowheads="1"/>
          </p:cNvSpPr>
          <p:nvPr/>
        </p:nvSpPr>
        <p:spPr bwMode="auto">
          <a:xfrm>
            <a:off x="519113" y="5153025"/>
            <a:ext cx="17573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latin typeface="Calibri" pitchFamily="34" charset="0"/>
              </a:rPr>
              <a:t>Interior Gateway</a:t>
            </a:r>
          </a:p>
          <a:p>
            <a:pPr algn="ctr" eaLnBrk="0" hangingPunct="0"/>
            <a:r>
              <a:rPr lang="en-US">
                <a:latin typeface="Calibri" pitchFamily="34" charset="0"/>
              </a:rPr>
              <a:t>Protocol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879679" name="Text Box 63"/>
          <p:cNvSpPr txBox="1">
            <a:spLocks noChangeArrowheads="1"/>
          </p:cNvSpPr>
          <p:nvPr/>
        </p:nvSpPr>
        <p:spPr bwMode="auto">
          <a:xfrm>
            <a:off x="3795713" y="5153025"/>
            <a:ext cx="17573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latin typeface="Calibri" pitchFamily="34" charset="0"/>
              </a:rPr>
              <a:t>Interior Gateway</a:t>
            </a:r>
          </a:p>
          <a:p>
            <a:pPr algn="ctr" eaLnBrk="0" hangingPunct="0"/>
            <a:r>
              <a:rPr lang="en-US">
                <a:latin typeface="Calibri" pitchFamily="34" charset="0"/>
              </a:rPr>
              <a:t>Protocol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879680" name="Text Box 64"/>
          <p:cNvSpPr txBox="1">
            <a:spLocks noChangeArrowheads="1"/>
          </p:cNvSpPr>
          <p:nvPr/>
        </p:nvSpPr>
        <p:spPr bwMode="auto">
          <a:xfrm>
            <a:off x="7072313" y="5153025"/>
            <a:ext cx="17573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latin typeface="Calibri" pitchFamily="34" charset="0"/>
              </a:rPr>
              <a:t>Interior Gateway</a:t>
            </a:r>
          </a:p>
          <a:p>
            <a:pPr algn="ctr" eaLnBrk="0" hangingPunct="0"/>
            <a:r>
              <a:rPr lang="en-US">
                <a:latin typeface="Calibri" pitchFamily="34" charset="0"/>
              </a:rPr>
              <a:t>Protocol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879681" name="Line 65"/>
          <p:cNvSpPr>
            <a:spLocks noChangeShapeType="1"/>
          </p:cNvSpPr>
          <p:nvPr/>
        </p:nvSpPr>
        <p:spPr bwMode="auto">
          <a:xfrm>
            <a:off x="304800" y="3063875"/>
            <a:ext cx="0" cy="914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82" name="Line 66"/>
          <p:cNvSpPr>
            <a:spLocks noChangeShapeType="1"/>
          </p:cNvSpPr>
          <p:nvPr/>
        </p:nvSpPr>
        <p:spPr bwMode="auto">
          <a:xfrm>
            <a:off x="304800" y="3444875"/>
            <a:ext cx="3048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83" name="Oval 67"/>
          <p:cNvSpPr>
            <a:spLocks noChangeArrowheads="1"/>
          </p:cNvSpPr>
          <p:nvPr/>
        </p:nvSpPr>
        <p:spPr bwMode="auto">
          <a:xfrm>
            <a:off x="533400" y="3216275"/>
            <a:ext cx="533400" cy="533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84" name="Oval 68"/>
          <p:cNvSpPr>
            <a:spLocks noChangeArrowheads="1"/>
          </p:cNvSpPr>
          <p:nvPr/>
        </p:nvSpPr>
        <p:spPr bwMode="auto">
          <a:xfrm>
            <a:off x="6943725" y="2682875"/>
            <a:ext cx="990600" cy="1447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85" name="Oval 69"/>
          <p:cNvSpPr>
            <a:spLocks noChangeArrowheads="1"/>
          </p:cNvSpPr>
          <p:nvPr/>
        </p:nvSpPr>
        <p:spPr bwMode="auto">
          <a:xfrm>
            <a:off x="7248525" y="3978275"/>
            <a:ext cx="533400" cy="533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86" name="Oval 70"/>
          <p:cNvSpPr>
            <a:spLocks noChangeArrowheads="1"/>
          </p:cNvSpPr>
          <p:nvPr/>
        </p:nvSpPr>
        <p:spPr bwMode="auto">
          <a:xfrm>
            <a:off x="7705725" y="3140075"/>
            <a:ext cx="533400" cy="533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87" name="Oval 71"/>
          <p:cNvSpPr>
            <a:spLocks noChangeArrowheads="1"/>
          </p:cNvSpPr>
          <p:nvPr/>
        </p:nvSpPr>
        <p:spPr bwMode="auto">
          <a:xfrm>
            <a:off x="7172325" y="2301875"/>
            <a:ext cx="533400" cy="533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88" name="Oval 72"/>
          <p:cNvSpPr>
            <a:spLocks noChangeArrowheads="1"/>
          </p:cNvSpPr>
          <p:nvPr/>
        </p:nvSpPr>
        <p:spPr bwMode="auto">
          <a:xfrm>
            <a:off x="6562725" y="3140075"/>
            <a:ext cx="609600" cy="609600"/>
          </a:xfrm>
          <a:prstGeom prst="ellipse">
            <a:avLst/>
          </a:prstGeom>
          <a:solidFill>
            <a:schemeClr val="hlink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89" name="Oval 73"/>
          <p:cNvSpPr>
            <a:spLocks noChangeArrowheads="1"/>
          </p:cNvSpPr>
          <p:nvPr/>
        </p:nvSpPr>
        <p:spPr bwMode="auto">
          <a:xfrm>
            <a:off x="5410200" y="3140075"/>
            <a:ext cx="609600" cy="609600"/>
          </a:xfrm>
          <a:prstGeom prst="ellipse">
            <a:avLst/>
          </a:prstGeom>
          <a:solidFill>
            <a:schemeClr val="hlink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90" name="Oval 74"/>
          <p:cNvSpPr>
            <a:spLocks noChangeArrowheads="1"/>
          </p:cNvSpPr>
          <p:nvPr/>
        </p:nvSpPr>
        <p:spPr bwMode="auto">
          <a:xfrm>
            <a:off x="4343400" y="1692275"/>
            <a:ext cx="609600" cy="609600"/>
          </a:xfrm>
          <a:prstGeom prst="ellipse">
            <a:avLst/>
          </a:prstGeom>
          <a:solidFill>
            <a:schemeClr val="hlink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91" name="Oval 75"/>
          <p:cNvSpPr>
            <a:spLocks noChangeArrowheads="1"/>
          </p:cNvSpPr>
          <p:nvPr/>
        </p:nvSpPr>
        <p:spPr bwMode="auto">
          <a:xfrm>
            <a:off x="3962400" y="3825875"/>
            <a:ext cx="533400" cy="533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92" name="Oval 76"/>
          <p:cNvSpPr>
            <a:spLocks noChangeArrowheads="1"/>
          </p:cNvSpPr>
          <p:nvPr/>
        </p:nvSpPr>
        <p:spPr bwMode="auto">
          <a:xfrm>
            <a:off x="4800600" y="3673475"/>
            <a:ext cx="533400" cy="533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93" name="Oval 77"/>
          <p:cNvSpPr>
            <a:spLocks noChangeArrowheads="1"/>
          </p:cNvSpPr>
          <p:nvPr/>
        </p:nvSpPr>
        <p:spPr bwMode="auto">
          <a:xfrm>
            <a:off x="4572000" y="2682875"/>
            <a:ext cx="533400" cy="533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94" name="Oval 78"/>
          <p:cNvSpPr>
            <a:spLocks noChangeArrowheads="1"/>
          </p:cNvSpPr>
          <p:nvPr/>
        </p:nvSpPr>
        <p:spPr bwMode="auto">
          <a:xfrm>
            <a:off x="3810000" y="2301875"/>
            <a:ext cx="533400" cy="533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95" name="Oval 79"/>
          <p:cNvSpPr>
            <a:spLocks noChangeArrowheads="1"/>
          </p:cNvSpPr>
          <p:nvPr/>
        </p:nvSpPr>
        <p:spPr bwMode="auto">
          <a:xfrm>
            <a:off x="3429000" y="3140075"/>
            <a:ext cx="609600" cy="609600"/>
          </a:xfrm>
          <a:prstGeom prst="ellipse">
            <a:avLst/>
          </a:prstGeom>
          <a:solidFill>
            <a:schemeClr val="hlink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96" name="Oval 80"/>
          <p:cNvSpPr>
            <a:spLocks noChangeArrowheads="1"/>
          </p:cNvSpPr>
          <p:nvPr/>
        </p:nvSpPr>
        <p:spPr bwMode="auto">
          <a:xfrm>
            <a:off x="2286000" y="3140075"/>
            <a:ext cx="609600" cy="609600"/>
          </a:xfrm>
          <a:prstGeom prst="ellipse">
            <a:avLst/>
          </a:prstGeom>
          <a:solidFill>
            <a:schemeClr val="hlink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97" name="Line 81"/>
          <p:cNvSpPr>
            <a:spLocks noChangeShapeType="1"/>
          </p:cNvSpPr>
          <p:nvPr/>
        </p:nvSpPr>
        <p:spPr bwMode="auto">
          <a:xfrm>
            <a:off x="1447800" y="4435475"/>
            <a:ext cx="0" cy="2286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98" name="Line 82"/>
          <p:cNvSpPr>
            <a:spLocks noChangeShapeType="1"/>
          </p:cNvSpPr>
          <p:nvPr/>
        </p:nvSpPr>
        <p:spPr bwMode="auto">
          <a:xfrm>
            <a:off x="1066800" y="4664075"/>
            <a:ext cx="9144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699" name="Line 83"/>
          <p:cNvSpPr>
            <a:spLocks noChangeShapeType="1"/>
          </p:cNvSpPr>
          <p:nvPr/>
        </p:nvSpPr>
        <p:spPr bwMode="auto">
          <a:xfrm flipV="1">
            <a:off x="7781925" y="5730875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700" name="Oval 84"/>
          <p:cNvSpPr>
            <a:spLocks noChangeArrowheads="1"/>
          </p:cNvSpPr>
          <p:nvPr/>
        </p:nvSpPr>
        <p:spPr bwMode="auto">
          <a:xfrm>
            <a:off x="4191000" y="4495800"/>
            <a:ext cx="533400" cy="533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701" name="Line 85"/>
          <p:cNvSpPr>
            <a:spLocks noChangeShapeType="1"/>
          </p:cNvSpPr>
          <p:nvPr/>
        </p:nvSpPr>
        <p:spPr bwMode="auto">
          <a:xfrm>
            <a:off x="7781925" y="4283075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9702" name="Oval 86"/>
          <p:cNvSpPr>
            <a:spLocks noChangeArrowheads="1"/>
          </p:cNvSpPr>
          <p:nvPr/>
        </p:nvSpPr>
        <p:spPr bwMode="auto">
          <a:xfrm>
            <a:off x="8086725" y="4054475"/>
            <a:ext cx="533400" cy="533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400">
              <a:latin typeface="Calibri" pitchFamily="34" charset="0"/>
            </a:endParaRPr>
          </a:p>
        </p:txBody>
      </p:sp>
      <p:sp>
        <p:nvSpPr>
          <p:cNvPr id="879703" name="Line 87"/>
          <p:cNvSpPr>
            <a:spLocks noChangeShapeType="1"/>
          </p:cNvSpPr>
          <p:nvPr/>
        </p:nvSpPr>
        <p:spPr bwMode="auto">
          <a:xfrm>
            <a:off x="2667000" y="4130675"/>
            <a:ext cx="990600" cy="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9704" name="Text Box 88"/>
          <p:cNvSpPr txBox="1">
            <a:spLocks noChangeArrowheads="1"/>
          </p:cNvSpPr>
          <p:nvPr/>
        </p:nvSpPr>
        <p:spPr bwMode="auto">
          <a:xfrm>
            <a:off x="2971800" y="4267200"/>
            <a:ext cx="739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BGP</a:t>
            </a:r>
          </a:p>
        </p:txBody>
      </p:sp>
      <p:sp>
        <p:nvSpPr>
          <p:cNvPr id="879705" name="Line 89"/>
          <p:cNvSpPr>
            <a:spLocks noChangeShapeType="1"/>
          </p:cNvSpPr>
          <p:nvPr/>
        </p:nvSpPr>
        <p:spPr bwMode="auto">
          <a:xfrm>
            <a:off x="5791200" y="4098925"/>
            <a:ext cx="990600" cy="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9706" name="Text Box 90"/>
          <p:cNvSpPr txBox="1">
            <a:spLocks noChangeArrowheads="1"/>
          </p:cNvSpPr>
          <p:nvPr/>
        </p:nvSpPr>
        <p:spPr bwMode="auto">
          <a:xfrm>
            <a:off x="6096000" y="4235450"/>
            <a:ext cx="739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BGP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Interior Routing Protocols</a:t>
            </a:r>
          </a:p>
        </p:txBody>
      </p:sp>
      <p:sp>
        <p:nvSpPr>
          <p:cNvPr id="145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/>
              <a:t>RIP</a:t>
            </a:r>
          </a:p>
          <a:p>
            <a:pPr lvl="1"/>
            <a:r>
              <a:rPr lang="en-US"/>
              <a:t>Uses distance vector (distributed Bellman-Ford algorithm).</a:t>
            </a:r>
          </a:p>
          <a:p>
            <a:pPr lvl="1"/>
            <a:r>
              <a:rPr lang="en-US"/>
              <a:t>Updates sent every 30 seconds.</a:t>
            </a:r>
          </a:p>
          <a:p>
            <a:pPr lvl="1"/>
            <a:r>
              <a:rPr lang="en-US"/>
              <a:t>No authentication.</a:t>
            </a:r>
          </a:p>
          <a:p>
            <a:pPr lvl="1"/>
            <a:r>
              <a:rPr lang="en-US"/>
              <a:t>Originally in BSD UNIX.</a:t>
            </a:r>
          </a:p>
          <a:p>
            <a:pPr lvl="1"/>
            <a:r>
              <a:rPr lang="en-US"/>
              <a:t>Widely used for many years; not used much anymore.</a:t>
            </a:r>
          </a:p>
          <a:p>
            <a:endParaRPr lang="en-US"/>
          </a:p>
          <a:p>
            <a:r>
              <a:rPr lang="en-US"/>
              <a:t>OSPF</a:t>
            </a:r>
          </a:p>
          <a:p>
            <a:pPr lvl="1"/>
            <a:r>
              <a:rPr lang="en-US"/>
              <a:t>Link-state updates sent (using flooding) as and when required.</a:t>
            </a:r>
          </a:p>
          <a:p>
            <a:pPr lvl="1"/>
            <a:r>
              <a:rPr lang="en-US"/>
              <a:t>Every router runs Dijkstra’s algorithm.</a:t>
            </a:r>
          </a:p>
          <a:p>
            <a:pPr lvl="1"/>
            <a:r>
              <a:rPr lang="en-US"/>
              <a:t>Authenticated updates.</a:t>
            </a:r>
          </a:p>
          <a:p>
            <a:pPr lvl="1"/>
            <a:r>
              <a:rPr lang="en-US"/>
              <a:t>Autonomous system may be partitioned into “areas”.</a:t>
            </a:r>
          </a:p>
          <a:p>
            <a:pPr lvl="1"/>
            <a:r>
              <a:rPr lang="en-US"/>
              <a:t>Widely used.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DDD7C2-EC5E-4686-A151-10F64F7FF0F7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Interdomain Routing</a:t>
            </a:r>
          </a:p>
        </p:txBody>
      </p:sp>
      <p:sp>
        <p:nvSpPr>
          <p:cNvPr id="146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AS-level topology</a:t>
            </a:r>
          </a:p>
          <a:p>
            <a:pPr lvl="1"/>
            <a:r>
              <a:rPr lang="en-US" dirty="0"/>
              <a:t>Destinations are IP prefixes (e.g., 12.0.0.0/8)</a:t>
            </a:r>
          </a:p>
          <a:p>
            <a:pPr lvl="1"/>
            <a:r>
              <a:rPr lang="en-US" dirty="0"/>
              <a:t>Nodes are Autonomous Systems (AS’s)</a:t>
            </a:r>
          </a:p>
          <a:p>
            <a:pPr lvl="1"/>
            <a:r>
              <a:rPr lang="en-US" dirty="0"/>
              <a:t>Links are connections &amp; business relationships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2D132255-B813-887C-08E0-92E2307A8ED9}"/>
              </a:ext>
            </a:extLst>
          </p:cNvPr>
          <p:cNvGrpSpPr>
            <a:grpSpLocks noChangeAspect="1"/>
          </p:cNvGrpSpPr>
          <p:nvPr/>
        </p:nvGrpSpPr>
        <p:grpSpPr>
          <a:xfrm>
            <a:off x="1422200" y="2928852"/>
            <a:ext cx="6426400" cy="3732524"/>
            <a:chOff x="749312" y="1338459"/>
            <a:chExt cx="8321601" cy="4833278"/>
          </a:xfrm>
        </p:grpSpPr>
        <p:sp>
          <p:nvSpPr>
            <p:cNvPr id="2" name="Line 11">
              <a:extLst>
                <a:ext uri="{FF2B5EF4-FFF2-40B4-BE49-F238E27FC236}">
                  <a16:creationId xmlns:a16="http://schemas.microsoft.com/office/drawing/2014/main" id="{94D7D474-DEEA-DC09-CA53-FA1AEB7946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13846" y="4604908"/>
              <a:ext cx="152400" cy="580595"/>
            </a:xfrm>
            <a:prstGeom prst="line">
              <a:avLst/>
            </a:prstGeom>
            <a:noFill/>
            <a:ln w="57150">
              <a:solidFill>
                <a:srgbClr val="3366FF"/>
              </a:solidFill>
              <a:round/>
              <a:headEnd type="arrow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Line 12">
              <a:extLst>
                <a:ext uri="{FF2B5EF4-FFF2-40B4-BE49-F238E27FC236}">
                  <a16:creationId xmlns:a16="http://schemas.microsoft.com/office/drawing/2014/main" id="{DF3C88FC-9B54-C440-37B8-8DF01450A6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81126" y="3191076"/>
              <a:ext cx="245612" cy="98404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Line 27">
              <a:extLst>
                <a:ext uri="{FF2B5EF4-FFF2-40B4-BE49-F238E27FC236}">
                  <a16:creationId xmlns:a16="http://schemas.microsoft.com/office/drawing/2014/main" id="{4C770E1C-DA86-7190-0A36-DFA361BFAD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02656" y="5570538"/>
              <a:ext cx="620551" cy="423207"/>
            </a:xfrm>
            <a:prstGeom prst="line">
              <a:avLst/>
            </a:prstGeom>
            <a:noFill/>
            <a:ln w="57150">
              <a:solidFill>
                <a:srgbClr val="3366FF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Line 28">
              <a:extLst>
                <a:ext uri="{FF2B5EF4-FFF2-40B4-BE49-F238E27FC236}">
                  <a16:creationId xmlns:a16="http://schemas.microsoft.com/office/drawing/2014/main" id="{4C7439DC-984C-8292-079D-6701BBC6F5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58264" y="2590800"/>
              <a:ext cx="113896" cy="14938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29">
              <a:extLst>
                <a:ext uri="{FF2B5EF4-FFF2-40B4-BE49-F238E27FC236}">
                  <a16:creationId xmlns:a16="http://schemas.microsoft.com/office/drawing/2014/main" id="{37F46971-27A8-4FAF-3611-4FBD263697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857875" y="2590800"/>
              <a:ext cx="82562" cy="11572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16">
              <a:extLst>
                <a:ext uri="{FF2B5EF4-FFF2-40B4-BE49-F238E27FC236}">
                  <a16:creationId xmlns:a16="http://schemas.microsoft.com/office/drawing/2014/main" id="{7410F590-0422-7B54-44A8-437653F8CA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52800" y="2408237"/>
              <a:ext cx="1371600" cy="152400"/>
            </a:xfrm>
            <a:prstGeom prst="line">
              <a:avLst/>
            </a:prstGeom>
            <a:noFill/>
            <a:ln w="57150">
              <a:solidFill>
                <a:srgbClr val="3366FF"/>
              </a:solidFill>
              <a:round/>
              <a:headEnd type="arrow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14">
              <a:extLst>
                <a:ext uri="{FF2B5EF4-FFF2-40B4-BE49-F238E27FC236}">
                  <a16:creationId xmlns:a16="http://schemas.microsoft.com/office/drawing/2014/main" id="{EF19EABC-0065-84C5-FA13-AE1CB86569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95600" y="1798637"/>
              <a:ext cx="2133600" cy="228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15">
              <a:extLst>
                <a:ext uri="{FF2B5EF4-FFF2-40B4-BE49-F238E27FC236}">
                  <a16:creationId xmlns:a16="http://schemas.microsoft.com/office/drawing/2014/main" id="{A85FE5DF-7BC8-4836-164D-99842DAEF8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86125" y="2103437"/>
              <a:ext cx="1514475" cy="2016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3">
              <a:extLst>
                <a:ext uri="{FF2B5EF4-FFF2-40B4-BE49-F238E27FC236}">
                  <a16:creationId xmlns:a16="http://schemas.microsoft.com/office/drawing/2014/main" id="{7FFB6063-3E9F-817B-0F6C-B60EDE873E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70054" y="3398837"/>
              <a:ext cx="211146" cy="562160"/>
            </a:xfrm>
            <a:prstGeom prst="line">
              <a:avLst/>
            </a:prstGeom>
            <a:noFill/>
            <a:ln w="57150">
              <a:solidFill>
                <a:srgbClr val="3366FF"/>
              </a:solidFill>
              <a:round/>
              <a:headEnd type="arrow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20">
              <a:extLst>
                <a:ext uri="{FF2B5EF4-FFF2-40B4-BE49-F238E27FC236}">
                  <a16:creationId xmlns:a16="http://schemas.microsoft.com/office/drawing/2014/main" id="{3BD9F5DC-93AD-8287-20F9-8CA0A23E3B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05600" y="2408237"/>
              <a:ext cx="809625" cy="8874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 Box 6">
              <a:extLst>
                <a:ext uri="{FF2B5EF4-FFF2-40B4-BE49-F238E27FC236}">
                  <a16:creationId xmlns:a16="http://schemas.microsoft.com/office/drawing/2014/main" id="{2C2C9256-BE35-959F-E73A-1832B4C2C8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4988" y="4449762"/>
              <a:ext cx="18415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fr-FR" sz="1600">
                <a:latin typeface="Calibri" pitchFamily="34" charset="0"/>
              </a:endParaRPr>
            </a:p>
          </p:txBody>
        </p:sp>
        <p:sp>
          <p:nvSpPr>
            <p:cNvPr id="13" name="Line 17">
              <a:extLst>
                <a:ext uri="{FF2B5EF4-FFF2-40B4-BE49-F238E27FC236}">
                  <a16:creationId xmlns:a16="http://schemas.microsoft.com/office/drawing/2014/main" id="{FB53440F-2754-2D4F-F50A-DF9D2F4B6B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0978" y="2671765"/>
              <a:ext cx="2108222" cy="12682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8">
              <a:extLst>
                <a:ext uri="{FF2B5EF4-FFF2-40B4-BE49-F238E27FC236}">
                  <a16:creationId xmlns:a16="http://schemas.microsoft.com/office/drawing/2014/main" id="{5F4A7319-8BB4-3C0F-D96C-49C8F788F1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8459" y="2992870"/>
              <a:ext cx="1676819" cy="11822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9">
              <a:extLst>
                <a:ext uri="{FF2B5EF4-FFF2-40B4-BE49-F238E27FC236}">
                  <a16:creationId xmlns:a16="http://schemas.microsoft.com/office/drawing/2014/main" id="{EC58E3FB-6262-3263-79DE-0C70B675EA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0128" y="3117848"/>
              <a:ext cx="1740350" cy="15212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21">
              <a:extLst>
                <a:ext uri="{FF2B5EF4-FFF2-40B4-BE49-F238E27FC236}">
                  <a16:creationId xmlns:a16="http://schemas.microsoft.com/office/drawing/2014/main" id="{BFC4F832-0B7C-7B62-2159-E489F9CF40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15088" y="2890837"/>
              <a:ext cx="542925" cy="457200"/>
            </a:xfrm>
            <a:prstGeom prst="line">
              <a:avLst/>
            </a:prstGeom>
            <a:noFill/>
            <a:ln w="57150">
              <a:solidFill>
                <a:srgbClr val="3366FF"/>
              </a:solidFill>
              <a:round/>
              <a:headEnd type="arrow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2">
              <a:extLst>
                <a:ext uri="{FF2B5EF4-FFF2-40B4-BE49-F238E27FC236}">
                  <a16:creationId xmlns:a16="http://schemas.microsoft.com/office/drawing/2014/main" id="{F48C3573-07DE-4816-05C3-ADA15FD65C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00763" y="3662362"/>
              <a:ext cx="728662" cy="2714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3">
              <a:extLst>
                <a:ext uri="{FF2B5EF4-FFF2-40B4-BE49-F238E27FC236}">
                  <a16:creationId xmlns:a16="http://schemas.microsoft.com/office/drawing/2014/main" id="{6CC26EAD-0629-A417-FFC3-691FA8AC33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00788" y="3876675"/>
              <a:ext cx="857250" cy="5143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24">
              <a:extLst>
                <a:ext uri="{FF2B5EF4-FFF2-40B4-BE49-F238E27FC236}">
                  <a16:creationId xmlns:a16="http://schemas.microsoft.com/office/drawing/2014/main" id="{0A7D8735-3C6B-64A6-C1A9-54CB1B6384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12099" y="3662362"/>
              <a:ext cx="474651" cy="6286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25">
              <a:extLst>
                <a:ext uri="{FF2B5EF4-FFF2-40B4-BE49-F238E27FC236}">
                  <a16:creationId xmlns:a16="http://schemas.microsoft.com/office/drawing/2014/main" id="{E9036293-CBC2-BC49-3077-28C8E3DE84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15237" y="3915755"/>
              <a:ext cx="357188" cy="457200"/>
            </a:xfrm>
            <a:prstGeom prst="line">
              <a:avLst/>
            </a:prstGeom>
            <a:noFill/>
            <a:ln w="57150">
              <a:solidFill>
                <a:srgbClr val="3366FF"/>
              </a:solidFill>
              <a:round/>
              <a:headEnd type="arrow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6">
              <a:extLst>
                <a:ext uri="{FF2B5EF4-FFF2-40B4-BE49-F238E27FC236}">
                  <a16:creationId xmlns:a16="http://schemas.microsoft.com/office/drawing/2014/main" id="{F02FF697-B97A-8726-19FF-219C508640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43449" y="4950636"/>
              <a:ext cx="4763" cy="488950"/>
            </a:xfrm>
            <a:prstGeom prst="line">
              <a:avLst/>
            </a:prstGeom>
            <a:noFill/>
            <a:ln w="57150">
              <a:solidFill>
                <a:srgbClr val="3366FF"/>
              </a:solidFill>
              <a:round/>
              <a:headEnd type="arrow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37">
              <a:extLst>
                <a:ext uri="{FF2B5EF4-FFF2-40B4-BE49-F238E27FC236}">
                  <a16:creationId xmlns:a16="http://schemas.microsoft.com/office/drawing/2014/main" id="{19D66813-BE18-6107-E0FA-4F23907DCF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4369" y="5648518"/>
              <a:ext cx="1101584" cy="523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dirty="0">
                  <a:latin typeface="Optima" panose="02000503060000020004" pitchFamily="2" charset="0"/>
                </a:rPr>
                <a:t>Client</a:t>
              </a:r>
              <a:endParaRPr lang="en-US" sz="2800" dirty="0">
                <a:solidFill>
                  <a:srgbClr val="3333FF"/>
                </a:solidFill>
                <a:latin typeface="Optima" panose="02000503060000020004" pitchFamily="2" charset="0"/>
              </a:endParaRPr>
            </a:p>
          </p:txBody>
        </p:sp>
        <p:sp>
          <p:nvSpPr>
            <p:cNvPr id="23" name="Text Box 38">
              <a:extLst>
                <a:ext uri="{FF2B5EF4-FFF2-40B4-BE49-F238E27FC236}">
                  <a16:creationId xmlns:a16="http://schemas.microsoft.com/office/drawing/2014/main" id="{5CCC9C64-717D-FDA3-D6A8-4B51EB8DFF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46925" y="5470525"/>
              <a:ext cx="192398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dirty="0">
                  <a:latin typeface="Optima" panose="02000503060000020004" pitchFamily="2" charset="0"/>
                </a:rPr>
                <a:t>Web server</a:t>
              </a:r>
            </a:p>
          </p:txBody>
        </p:sp>
        <p:sp>
          <p:nvSpPr>
            <p:cNvPr id="25" name="Cloud 24">
              <a:extLst>
                <a:ext uri="{FF2B5EF4-FFF2-40B4-BE49-F238E27FC236}">
                  <a16:creationId xmlns:a16="http://schemas.microsoft.com/office/drawing/2014/main" id="{01538FF2-4C42-BCEC-1BDA-C92390714A49}"/>
                </a:ext>
              </a:extLst>
            </p:cNvPr>
            <p:cNvSpPr/>
            <p:nvPr/>
          </p:nvSpPr>
          <p:spPr>
            <a:xfrm>
              <a:off x="4618487" y="1338459"/>
              <a:ext cx="2541579" cy="1717282"/>
            </a:xfrm>
            <a:prstGeom prst="cloud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Cloud 25">
              <a:extLst>
                <a:ext uri="{FF2B5EF4-FFF2-40B4-BE49-F238E27FC236}">
                  <a16:creationId xmlns:a16="http://schemas.microsoft.com/office/drawing/2014/main" id="{AFD5C56A-EBAA-7901-2B2C-54D6B580158E}"/>
                </a:ext>
              </a:extLst>
            </p:cNvPr>
            <p:cNvSpPr/>
            <p:nvPr/>
          </p:nvSpPr>
          <p:spPr>
            <a:xfrm>
              <a:off x="838200" y="1916472"/>
              <a:ext cx="2528888" cy="1551784"/>
            </a:xfrm>
            <a:prstGeom prst="cloud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Cloud 26">
              <a:extLst>
                <a:ext uri="{FF2B5EF4-FFF2-40B4-BE49-F238E27FC236}">
                  <a16:creationId xmlns:a16="http://schemas.microsoft.com/office/drawing/2014/main" id="{814838B7-9AFB-B0EF-20FE-CB9B5A2BAED0}"/>
                </a:ext>
              </a:extLst>
            </p:cNvPr>
            <p:cNvSpPr/>
            <p:nvPr/>
          </p:nvSpPr>
          <p:spPr>
            <a:xfrm>
              <a:off x="3841761" y="3713164"/>
              <a:ext cx="2716203" cy="1857373"/>
            </a:xfrm>
            <a:prstGeom prst="cloud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Cloud 27">
              <a:extLst>
                <a:ext uri="{FF2B5EF4-FFF2-40B4-BE49-F238E27FC236}">
                  <a16:creationId xmlns:a16="http://schemas.microsoft.com/office/drawing/2014/main" id="{99BDF0F5-3613-E4C4-B0E3-87E610D1CA57}"/>
                </a:ext>
              </a:extLst>
            </p:cNvPr>
            <p:cNvSpPr/>
            <p:nvPr/>
          </p:nvSpPr>
          <p:spPr>
            <a:xfrm>
              <a:off x="6701264" y="3098799"/>
              <a:ext cx="1443694" cy="862198"/>
            </a:xfrm>
            <a:prstGeom prst="cloud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Cloud 28">
              <a:extLst>
                <a:ext uri="{FF2B5EF4-FFF2-40B4-BE49-F238E27FC236}">
                  <a16:creationId xmlns:a16="http://schemas.microsoft.com/office/drawing/2014/main" id="{CC3FAF54-5C15-64A4-1F63-87A1D659AC47}"/>
                </a:ext>
              </a:extLst>
            </p:cNvPr>
            <p:cNvSpPr/>
            <p:nvPr/>
          </p:nvSpPr>
          <p:spPr>
            <a:xfrm>
              <a:off x="7756972" y="4223497"/>
              <a:ext cx="884254" cy="709114"/>
            </a:xfrm>
            <a:prstGeom prst="cloud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Cloud 29">
              <a:extLst>
                <a:ext uri="{FF2B5EF4-FFF2-40B4-BE49-F238E27FC236}">
                  <a16:creationId xmlns:a16="http://schemas.microsoft.com/office/drawing/2014/main" id="{D9240B6D-E507-1591-5E94-BF6D33EE7503}"/>
                </a:ext>
              </a:extLst>
            </p:cNvPr>
            <p:cNvSpPr/>
            <p:nvPr/>
          </p:nvSpPr>
          <p:spPr>
            <a:xfrm>
              <a:off x="987868" y="3957140"/>
              <a:ext cx="998528" cy="823522"/>
            </a:xfrm>
            <a:prstGeom prst="cloud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Cloud 30">
              <a:extLst>
                <a:ext uri="{FF2B5EF4-FFF2-40B4-BE49-F238E27FC236}">
                  <a16:creationId xmlns:a16="http://schemas.microsoft.com/office/drawing/2014/main" id="{20A4803E-B2FA-483F-8B73-AAEFEEDD3727}"/>
                </a:ext>
              </a:extLst>
            </p:cNvPr>
            <p:cNvSpPr/>
            <p:nvPr/>
          </p:nvSpPr>
          <p:spPr>
            <a:xfrm>
              <a:off x="749312" y="5162649"/>
              <a:ext cx="787376" cy="615752"/>
            </a:xfrm>
            <a:prstGeom prst="cloud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 Box 30">
              <a:extLst>
                <a:ext uri="{FF2B5EF4-FFF2-40B4-BE49-F238E27FC236}">
                  <a16:creationId xmlns:a16="http://schemas.microsoft.com/office/drawing/2014/main" id="{B7FB8EF5-7C41-551B-416D-84DEBCF637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2899" y="5156317"/>
              <a:ext cx="498594" cy="677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chemeClr val="tx2"/>
                  </a:solidFill>
                  <a:latin typeface="Optima" panose="02000503060000020004" pitchFamily="2" charset="0"/>
                </a:rPr>
                <a:t>1</a:t>
              </a:r>
              <a:endParaRPr lang="en-US" sz="2000" dirty="0">
                <a:solidFill>
                  <a:schemeClr val="tx2"/>
                </a:solidFill>
                <a:latin typeface="Optima" panose="02000503060000020004" pitchFamily="2" charset="0"/>
              </a:endParaRPr>
            </a:p>
          </p:txBody>
        </p:sp>
        <p:sp>
          <p:nvSpPr>
            <p:cNvPr id="33" name="Text Box 31">
              <a:extLst>
                <a:ext uri="{FF2B5EF4-FFF2-40B4-BE49-F238E27FC236}">
                  <a16:creationId xmlns:a16="http://schemas.microsoft.com/office/drawing/2014/main" id="{686CD944-CC80-FAE4-83A8-8109362ED0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5876" y="4034850"/>
              <a:ext cx="498594" cy="677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chemeClr val="tx2"/>
                  </a:solidFill>
                  <a:latin typeface="Optima" panose="02000503060000020004" pitchFamily="2" charset="0"/>
                </a:rPr>
                <a:t>2</a:t>
              </a:r>
              <a:endParaRPr lang="en-US" sz="2000">
                <a:solidFill>
                  <a:schemeClr val="tx2"/>
                </a:solidFill>
                <a:latin typeface="Optima" panose="02000503060000020004" pitchFamily="2" charset="0"/>
              </a:endParaRPr>
            </a:p>
          </p:txBody>
        </p:sp>
        <p:sp>
          <p:nvSpPr>
            <p:cNvPr id="34" name="Text Box 32">
              <a:extLst>
                <a:ext uri="{FF2B5EF4-FFF2-40B4-BE49-F238E27FC236}">
                  <a16:creationId xmlns:a16="http://schemas.microsoft.com/office/drawing/2014/main" id="{F7215B7B-67DB-ED1B-E1AC-178B36FC08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0237" y="2406075"/>
              <a:ext cx="498594" cy="677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chemeClr val="tx2"/>
                  </a:solidFill>
                  <a:latin typeface="Optima" panose="02000503060000020004" pitchFamily="2" charset="0"/>
                </a:rPr>
                <a:t>3</a:t>
              </a:r>
              <a:endParaRPr lang="en-US" sz="2000" dirty="0">
                <a:solidFill>
                  <a:schemeClr val="tx2"/>
                </a:solidFill>
                <a:latin typeface="Optima" panose="02000503060000020004" pitchFamily="2" charset="0"/>
              </a:endParaRPr>
            </a:p>
          </p:txBody>
        </p:sp>
        <p:sp>
          <p:nvSpPr>
            <p:cNvPr id="35" name="Text Box 33">
              <a:extLst>
                <a:ext uri="{FF2B5EF4-FFF2-40B4-BE49-F238E27FC236}">
                  <a16:creationId xmlns:a16="http://schemas.microsoft.com/office/drawing/2014/main" id="{BE1E5CFD-7A58-8BDB-FCB2-6E38920D58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93182" y="1764676"/>
              <a:ext cx="498594" cy="677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chemeClr val="tx2"/>
                  </a:solidFill>
                  <a:latin typeface="Optima" panose="02000503060000020004" pitchFamily="2" charset="0"/>
                </a:rPr>
                <a:t>4</a:t>
              </a:r>
              <a:endParaRPr lang="en-US" sz="2000" dirty="0">
                <a:solidFill>
                  <a:schemeClr val="tx2"/>
                </a:solidFill>
                <a:latin typeface="Optima" panose="02000503060000020004" pitchFamily="2" charset="0"/>
              </a:endParaRPr>
            </a:p>
          </p:txBody>
        </p:sp>
        <p:sp>
          <p:nvSpPr>
            <p:cNvPr id="36" name="Text Box 34">
              <a:extLst>
                <a:ext uri="{FF2B5EF4-FFF2-40B4-BE49-F238E27FC236}">
                  <a16:creationId xmlns:a16="http://schemas.microsoft.com/office/drawing/2014/main" id="{3479DDD6-6C26-586E-9263-8B968576B0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89877" y="3171900"/>
              <a:ext cx="498594" cy="677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chemeClr val="tx2"/>
                  </a:solidFill>
                  <a:latin typeface="Optima" panose="02000503060000020004" pitchFamily="2" charset="0"/>
                </a:rPr>
                <a:t>5</a:t>
              </a:r>
              <a:endParaRPr lang="en-US" sz="2000" dirty="0">
                <a:solidFill>
                  <a:schemeClr val="tx2"/>
                </a:solidFill>
                <a:latin typeface="Optima" panose="02000503060000020004" pitchFamily="2" charset="0"/>
              </a:endParaRPr>
            </a:p>
          </p:txBody>
        </p:sp>
        <p:sp>
          <p:nvSpPr>
            <p:cNvPr id="37" name="Text Box 36">
              <a:extLst>
                <a:ext uri="{FF2B5EF4-FFF2-40B4-BE49-F238E27FC236}">
                  <a16:creationId xmlns:a16="http://schemas.microsoft.com/office/drawing/2014/main" id="{D04C02C8-4E23-88B2-F584-DDC7489513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3475" y="4306312"/>
              <a:ext cx="498594" cy="677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chemeClr val="tx2"/>
                  </a:solidFill>
                  <a:latin typeface="Optima" panose="02000503060000020004" pitchFamily="2" charset="0"/>
                </a:rPr>
                <a:t>7</a:t>
              </a:r>
              <a:endParaRPr lang="en-US" sz="2000">
                <a:solidFill>
                  <a:schemeClr val="tx2"/>
                </a:solidFill>
                <a:latin typeface="Optima" panose="02000503060000020004" pitchFamily="2" charset="0"/>
              </a:endParaRPr>
            </a:p>
          </p:txBody>
        </p:sp>
        <p:sp>
          <p:nvSpPr>
            <p:cNvPr id="38" name="Text Box 34">
              <a:extLst>
                <a:ext uri="{FF2B5EF4-FFF2-40B4-BE49-F238E27FC236}">
                  <a16:creationId xmlns:a16="http://schemas.microsoft.com/office/drawing/2014/main" id="{75323BF1-464A-DF9F-C894-C7ACE487A1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9802" y="4252241"/>
              <a:ext cx="498594" cy="677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chemeClr val="tx2"/>
                  </a:solidFill>
                  <a:latin typeface="Optima" panose="02000503060000020004" pitchFamily="2" charset="0"/>
                </a:rPr>
                <a:t>6</a:t>
              </a:r>
              <a:endParaRPr lang="en-US" sz="2000" dirty="0">
                <a:solidFill>
                  <a:schemeClr val="tx2"/>
                </a:solidFill>
                <a:latin typeface="Optima" panose="02000503060000020004" pitchFamily="2" charset="0"/>
              </a:endParaRPr>
            </a:p>
          </p:txBody>
        </p:sp>
      </p:grp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Challenges for Interdomain Routing</a:t>
            </a:r>
          </a:p>
        </p:txBody>
      </p:sp>
      <p:sp>
        <p:nvSpPr>
          <p:cNvPr id="146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Scale</a:t>
            </a:r>
          </a:p>
          <a:p>
            <a:pPr lvl="1"/>
            <a:r>
              <a:rPr lang="en-US" dirty="0"/>
              <a:t>Prefixes: 800,000-1,000,000, and growing</a:t>
            </a:r>
          </a:p>
          <a:p>
            <a:pPr lvl="1"/>
            <a:r>
              <a:rPr lang="en-US" dirty="0"/>
              <a:t>AS’s: 90,000 visible ones, and growing</a:t>
            </a:r>
          </a:p>
          <a:p>
            <a:pPr lvl="1"/>
            <a:r>
              <a:rPr lang="en-US" dirty="0"/>
              <a:t>AS paths and routers: at least in the millions…</a:t>
            </a:r>
          </a:p>
          <a:p>
            <a:r>
              <a:rPr lang="en-US" dirty="0"/>
              <a:t>Privacy</a:t>
            </a:r>
          </a:p>
          <a:p>
            <a:pPr lvl="1"/>
            <a:r>
              <a:rPr lang="en-US" dirty="0"/>
              <a:t>AS’s don’t want to divulge internal topologies</a:t>
            </a:r>
          </a:p>
          <a:p>
            <a:pPr lvl="1"/>
            <a:r>
              <a:rPr lang="en-US" dirty="0"/>
              <a:t>… or their business relationships with neighbors</a:t>
            </a:r>
          </a:p>
          <a:p>
            <a:r>
              <a:rPr lang="en-US" dirty="0"/>
              <a:t>Policy</a:t>
            </a:r>
          </a:p>
          <a:p>
            <a:pPr lvl="1"/>
            <a:r>
              <a:rPr lang="en-US" dirty="0"/>
              <a:t>No Internet-wide notion of a link cost metric</a:t>
            </a:r>
          </a:p>
          <a:p>
            <a:pPr lvl="1"/>
            <a:r>
              <a:rPr lang="en-US" dirty="0"/>
              <a:t>Need control over where you send traffic</a:t>
            </a:r>
          </a:p>
          <a:p>
            <a:pPr lvl="1"/>
            <a:r>
              <a:rPr lang="en-US" dirty="0"/>
              <a:t>… and who can send traffic through you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9C769-AB26-49F8-8F28-F66EA2F7F6D3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Link-State Routing is Problematic</a:t>
            </a:r>
          </a:p>
        </p:txBody>
      </p:sp>
      <p:sp>
        <p:nvSpPr>
          <p:cNvPr id="146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Topology information is flooded </a:t>
            </a:r>
          </a:p>
          <a:p>
            <a:pPr lvl="1"/>
            <a:r>
              <a:rPr lang="en-US"/>
              <a:t>High bandwidth and storage overhead</a:t>
            </a:r>
          </a:p>
          <a:p>
            <a:pPr lvl="1"/>
            <a:r>
              <a:rPr lang="en-US"/>
              <a:t>Forces nodes to divulge sensitive information</a:t>
            </a:r>
          </a:p>
          <a:p>
            <a:r>
              <a:rPr lang="en-US"/>
              <a:t>Entire path computed locally per node</a:t>
            </a:r>
          </a:p>
          <a:p>
            <a:pPr lvl="1"/>
            <a:r>
              <a:rPr lang="en-US"/>
              <a:t>High processing overhead in a large network</a:t>
            </a:r>
          </a:p>
          <a:p>
            <a:r>
              <a:rPr lang="en-US"/>
              <a:t>Minimizes some notion of total distance</a:t>
            </a:r>
          </a:p>
          <a:p>
            <a:pPr lvl="1"/>
            <a:r>
              <a:rPr lang="en-US"/>
              <a:t>Works only if policy is shared and uniform</a:t>
            </a:r>
          </a:p>
          <a:p>
            <a:r>
              <a:rPr lang="en-US"/>
              <a:t>Typically used only inside an AS</a:t>
            </a:r>
          </a:p>
          <a:p>
            <a:pPr lvl="1"/>
            <a:r>
              <a:rPr lang="en-US"/>
              <a:t>E.g., OSPF and IS-IS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E2FEBC-6318-4C05-A757-C5D0680D639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Distance Vector is on the Right Track</a:t>
            </a:r>
          </a:p>
        </p:txBody>
      </p:sp>
      <p:sp>
        <p:nvSpPr>
          <p:cNvPr id="146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Advantages</a:t>
            </a:r>
          </a:p>
          <a:p>
            <a:pPr lvl="1"/>
            <a:r>
              <a:rPr lang="en-US"/>
              <a:t>Hides details of the network topology</a:t>
            </a:r>
          </a:p>
          <a:p>
            <a:pPr lvl="1"/>
            <a:r>
              <a:rPr lang="en-US"/>
              <a:t>Nodes determine only “next hop” toward the dest</a:t>
            </a:r>
          </a:p>
          <a:p>
            <a:r>
              <a:rPr lang="en-US"/>
              <a:t>Disadvantages</a:t>
            </a:r>
          </a:p>
          <a:p>
            <a:pPr lvl="1"/>
            <a:r>
              <a:rPr lang="en-US"/>
              <a:t>Minimizes some notion of total distance, which is difficult in an interdomain setting</a:t>
            </a:r>
          </a:p>
          <a:p>
            <a:pPr lvl="1"/>
            <a:r>
              <a:rPr lang="en-US"/>
              <a:t>Slow convergence due to the counting-to-infinity problem (“bad news travels slowly”)</a:t>
            </a:r>
          </a:p>
          <a:p>
            <a:r>
              <a:rPr lang="en-US"/>
              <a:t>Idea: extend the notion of a distance vector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4CB01F-FF0E-4EA9-8393-FED2B68557C3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>
            <a:extLst>
              <a:ext uri="{FF2B5EF4-FFF2-40B4-BE49-F238E27FC236}">
                <a16:creationId xmlns:a16="http://schemas.microsoft.com/office/drawing/2014/main" id="{12EC9B87-E130-1371-F00A-B6D47C85A7B0}"/>
              </a:ext>
            </a:extLst>
          </p:cNvPr>
          <p:cNvSpPr/>
          <p:nvPr/>
        </p:nvSpPr>
        <p:spPr>
          <a:xfrm>
            <a:off x="722855" y="4163319"/>
            <a:ext cx="2224591" cy="1863524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tima" panose="02000503060000020004" pitchFamily="2" charset="0"/>
            </a:endParaRP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60D1395B-62BD-F442-8FAF-88AFB213A63F}"/>
              </a:ext>
            </a:extLst>
          </p:cNvPr>
          <p:cNvSpPr/>
          <p:nvPr/>
        </p:nvSpPr>
        <p:spPr>
          <a:xfrm>
            <a:off x="4705793" y="4481162"/>
            <a:ext cx="1601949" cy="1227837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tima" panose="02000503060000020004" pitchFamily="2" charset="0"/>
            </a:endParaRPr>
          </a:p>
        </p:txBody>
      </p:sp>
      <p:sp>
        <p:nvSpPr>
          <p:cNvPr id="146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Path-Vector Routing</a:t>
            </a:r>
          </a:p>
        </p:txBody>
      </p:sp>
      <p:sp>
        <p:nvSpPr>
          <p:cNvPr id="146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Extension of distance-vector routing</a:t>
            </a:r>
          </a:p>
          <a:p>
            <a:pPr lvl="1"/>
            <a:r>
              <a:rPr lang="en-US"/>
              <a:t>Support flexible routing policies</a:t>
            </a:r>
          </a:p>
          <a:p>
            <a:pPr lvl="1"/>
            <a:r>
              <a:rPr lang="en-US"/>
              <a:t>Avoid count-to-infinity problem</a:t>
            </a:r>
          </a:p>
          <a:p>
            <a:r>
              <a:rPr lang="en-US"/>
              <a:t>Key idea: advertise the entire path</a:t>
            </a:r>
          </a:p>
          <a:p>
            <a:pPr lvl="1"/>
            <a:r>
              <a:rPr lang="en-US"/>
              <a:t>Distance vector: send distance metric per dest d</a:t>
            </a:r>
          </a:p>
          <a:p>
            <a:pPr lvl="1"/>
            <a:r>
              <a:rPr lang="en-US"/>
              <a:t>Path vector: send the entire path for each dest d</a:t>
            </a:r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51C09E-F995-401C-AE32-956AA1DB72ED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2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469449" name="Text Box 9"/>
          <p:cNvSpPr txBox="1">
            <a:spLocks noChangeArrowheads="1"/>
          </p:cNvSpPr>
          <p:nvPr/>
        </p:nvSpPr>
        <p:spPr bwMode="auto">
          <a:xfrm>
            <a:off x="5256212" y="4800600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>
                <a:solidFill>
                  <a:schemeClr val="tx2"/>
                </a:solidFill>
                <a:latin typeface="Optima" panose="02000503060000020004" pitchFamily="2" charset="0"/>
              </a:rPr>
              <a:t>2</a:t>
            </a:r>
          </a:p>
        </p:txBody>
      </p:sp>
      <p:sp>
        <p:nvSpPr>
          <p:cNvPr id="1469450" name="Line 10"/>
          <p:cNvSpPr>
            <a:spLocks noChangeShapeType="1"/>
          </p:cNvSpPr>
          <p:nvPr/>
        </p:nvSpPr>
        <p:spPr bwMode="auto">
          <a:xfrm flipH="1">
            <a:off x="2988662" y="5218146"/>
            <a:ext cx="1715343" cy="0"/>
          </a:xfrm>
          <a:prstGeom prst="line">
            <a:avLst/>
          </a:prstGeom>
          <a:noFill/>
          <a:ln w="57150" cap="rnd">
            <a:solidFill>
              <a:srgbClr val="00B050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469452" name="Line 12"/>
          <p:cNvSpPr>
            <a:spLocks noChangeShapeType="1"/>
          </p:cNvSpPr>
          <p:nvPr/>
        </p:nvSpPr>
        <p:spPr bwMode="auto">
          <a:xfrm flipH="1" flipV="1">
            <a:off x="8478992" y="5349935"/>
            <a:ext cx="37054" cy="623474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469453" name="Text Box 13"/>
          <p:cNvSpPr txBox="1">
            <a:spLocks noChangeArrowheads="1"/>
          </p:cNvSpPr>
          <p:nvPr/>
        </p:nvSpPr>
        <p:spPr bwMode="auto">
          <a:xfrm>
            <a:off x="8315325" y="4873625"/>
            <a:ext cx="3273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latin typeface="Optima" panose="02000503060000020004" pitchFamily="2" charset="0"/>
              </a:rPr>
              <a:t>1</a:t>
            </a:r>
            <a:endParaRPr lang="en-US" sz="1600">
              <a:latin typeface="Optima" panose="02000503060000020004" pitchFamily="2" charset="0"/>
            </a:endParaRPr>
          </a:p>
        </p:txBody>
      </p:sp>
      <p:sp>
        <p:nvSpPr>
          <p:cNvPr id="1469454" name="Text Box 14"/>
          <p:cNvSpPr txBox="1">
            <a:spLocks noChangeArrowheads="1"/>
          </p:cNvSpPr>
          <p:nvPr/>
        </p:nvSpPr>
        <p:spPr bwMode="auto">
          <a:xfrm>
            <a:off x="8260756" y="5973409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 b="1" dirty="0">
                <a:solidFill>
                  <a:schemeClr val="tx2"/>
                </a:solidFill>
                <a:latin typeface="Optima" panose="02000503060000020004" pitchFamily="2" charset="0"/>
              </a:rPr>
              <a:t>d</a:t>
            </a:r>
          </a:p>
        </p:txBody>
      </p:sp>
      <p:sp>
        <p:nvSpPr>
          <p:cNvPr id="1469455" name="Text Box 15"/>
          <p:cNvSpPr txBox="1">
            <a:spLocks noChangeArrowheads="1"/>
          </p:cNvSpPr>
          <p:nvPr/>
        </p:nvSpPr>
        <p:spPr bwMode="auto">
          <a:xfrm>
            <a:off x="3124200" y="4267200"/>
            <a:ext cx="18197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 dirty="0">
                <a:solidFill>
                  <a:srgbClr val="FF0000"/>
                </a:solidFill>
                <a:latin typeface="Optima" panose="02000503060000020004" pitchFamily="2" charset="0"/>
              </a:rPr>
              <a:t>“d: path (2,1)”</a:t>
            </a:r>
            <a:endParaRPr lang="en-US" sz="2000" dirty="0">
              <a:solidFill>
                <a:srgbClr val="FF0000"/>
              </a:solidFill>
              <a:latin typeface="Optima" panose="02000503060000020004" pitchFamily="2" charset="0"/>
            </a:endParaRPr>
          </a:p>
        </p:txBody>
      </p:sp>
      <p:sp>
        <p:nvSpPr>
          <p:cNvPr id="1469457" name="Text Box 17"/>
          <p:cNvSpPr txBox="1">
            <a:spLocks noChangeArrowheads="1"/>
          </p:cNvSpPr>
          <p:nvPr/>
        </p:nvSpPr>
        <p:spPr bwMode="auto">
          <a:xfrm>
            <a:off x="6470670" y="4343400"/>
            <a:ext cx="16065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b="1" dirty="0">
                <a:solidFill>
                  <a:srgbClr val="FF0000"/>
                </a:solidFill>
                <a:latin typeface="Optima" panose="02000503060000020004" pitchFamily="2" charset="0"/>
              </a:rPr>
              <a:t>“d: path (1)”</a:t>
            </a:r>
          </a:p>
        </p:txBody>
      </p:sp>
      <p:sp>
        <p:nvSpPr>
          <p:cNvPr id="1469459" name="Text Box 19"/>
          <p:cNvSpPr txBox="1">
            <a:spLocks noChangeArrowheads="1"/>
          </p:cNvSpPr>
          <p:nvPr/>
        </p:nvSpPr>
        <p:spPr bwMode="auto">
          <a:xfrm>
            <a:off x="3187700" y="5321300"/>
            <a:ext cx="13453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B050"/>
                </a:solidFill>
                <a:latin typeface="Optima" panose="02000503060000020004" pitchFamily="2" charset="0"/>
              </a:rPr>
              <a:t>data traffic</a:t>
            </a:r>
          </a:p>
        </p:txBody>
      </p:sp>
      <p:sp>
        <p:nvSpPr>
          <p:cNvPr id="1469460" name="Text Box 20"/>
          <p:cNvSpPr txBox="1">
            <a:spLocks noChangeArrowheads="1"/>
          </p:cNvSpPr>
          <p:nvPr/>
        </p:nvSpPr>
        <p:spPr bwMode="auto">
          <a:xfrm>
            <a:off x="6426200" y="5351462"/>
            <a:ext cx="13453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00B050"/>
                </a:solidFill>
                <a:latin typeface="Optima" panose="02000503060000020004" pitchFamily="2" charset="0"/>
              </a:rPr>
              <a:t>data traffic</a:t>
            </a:r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63B65642-5691-177F-981A-11EAF1238AFE}"/>
              </a:ext>
            </a:extLst>
          </p:cNvPr>
          <p:cNvSpPr/>
          <p:nvPr/>
        </p:nvSpPr>
        <p:spPr>
          <a:xfrm>
            <a:off x="7957276" y="4686803"/>
            <a:ext cx="963440" cy="770518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tima" panose="02000503060000020004" pitchFamily="2" charset="0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6D3CCFAD-0A08-F4ED-D040-FAAB11A41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802187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dirty="0">
                <a:solidFill>
                  <a:schemeClr val="tx2"/>
                </a:solidFill>
                <a:latin typeface="Optima" panose="02000503060000020004" pitchFamily="2" charset="0"/>
              </a:rPr>
              <a:t>3</a:t>
            </a:r>
            <a:endParaRPr lang="en-US" sz="2400" dirty="0">
              <a:solidFill>
                <a:schemeClr val="tx2"/>
              </a:solidFill>
              <a:latin typeface="Optima" panose="02000503060000020004" pitchFamily="2" charset="0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6B24C3D6-5062-9567-F49E-72BCC9FF9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3219" y="4835465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dirty="0">
                <a:solidFill>
                  <a:schemeClr val="tx2"/>
                </a:solidFill>
                <a:latin typeface="Optima" panose="02000503060000020004" pitchFamily="2" charset="0"/>
              </a:rPr>
              <a:t>1</a:t>
            </a:r>
            <a:endParaRPr lang="en-US" sz="2400" dirty="0">
              <a:solidFill>
                <a:schemeClr val="tx2"/>
              </a:solidFill>
              <a:latin typeface="Optima" panose="02000503060000020004" pitchFamily="2" charset="0"/>
            </a:endParaRPr>
          </a:p>
        </p:txBody>
      </p:sp>
      <p:sp>
        <p:nvSpPr>
          <p:cNvPr id="8" name="Line 10">
            <a:extLst>
              <a:ext uri="{FF2B5EF4-FFF2-40B4-BE49-F238E27FC236}">
                <a16:creationId xmlns:a16="http://schemas.microsoft.com/office/drawing/2014/main" id="{B259C6E9-97BE-8970-5C54-C199A2565B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07742" y="5218146"/>
            <a:ext cx="1649534" cy="0"/>
          </a:xfrm>
          <a:prstGeom prst="line">
            <a:avLst/>
          </a:prstGeom>
          <a:noFill/>
          <a:ln w="57150" cap="rnd">
            <a:solidFill>
              <a:srgbClr val="00B050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9" name="Line 10">
            <a:extLst>
              <a:ext uri="{FF2B5EF4-FFF2-40B4-BE49-F238E27FC236}">
                <a16:creationId xmlns:a16="http://schemas.microsoft.com/office/drawing/2014/main" id="{C26F67B1-8224-7364-300B-081B8882EB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9768" y="4910136"/>
            <a:ext cx="1649534" cy="1"/>
          </a:xfrm>
          <a:prstGeom prst="line">
            <a:avLst/>
          </a:prstGeom>
          <a:noFill/>
          <a:ln w="57150" cap="rnd">
            <a:solidFill>
              <a:srgbClr val="FF0000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0" name="Line 10">
            <a:extLst>
              <a:ext uri="{FF2B5EF4-FFF2-40B4-BE49-F238E27FC236}">
                <a16:creationId xmlns:a16="http://schemas.microsoft.com/office/drawing/2014/main" id="{21D8E158-590A-AB26-134B-A69F15BF1B4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35420" y="4862572"/>
            <a:ext cx="1819728" cy="11051"/>
          </a:xfrm>
          <a:prstGeom prst="line">
            <a:avLst/>
          </a:prstGeom>
          <a:noFill/>
          <a:ln w="57150" cap="rnd">
            <a:solidFill>
              <a:srgbClr val="FF0000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>
              <a:latin typeface="Optima" panose="02000503060000020004" pitchFamily="2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4F8048-612D-48C9-AAF7-D4F87B740E41}" type="slidenum">
              <a:rPr lang="en-US"/>
              <a:pPr/>
              <a:t>4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45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45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Internet’s Topology</a:t>
            </a:r>
          </a:p>
          <a:p>
            <a:pPr lvl="1"/>
            <a:r>
              <a:rPr lang="en-US"/>
              <a:t>Internet’s two-tiered topology</a:t>
            </a:r>
          </a:p>
          <a:p>
            <a:pPr lvl="1"/>
            <a:r>
              <a:rPr lang="en-US"/>
              <a:t>AS-level topology</a:t>
            </a:r>
          </a:p>
          <a:p>
            <a:pPr lvl="1"/>
            <a:r>
              <a:rPr lang="en-US"/>
              <a:t>Router-level topology</a:t>
            </a:r>
          </a:p>
          <a:p>
            <a:pPr lvl="1"/>
            <a:endParaRPr lang="en-US"/>
          </a:p>
          <a:p>
            <a:r>
              <a:rPr lang="en-US"/>
              <a:t>Routing in the Internet</a:t>
            </a:r>
          </a:p>
          <a:p>
            <a:pPr lvl="1"/>
            <a:r>
              <a:rPr lang="en-US"/>
              <a:t>Hierarchy and Autonomous Systems</a:t>
            </a:r>
          </a:p>
          <a:p>
            <a:pPr lvl="1"/>
            <a:r>
              <a:rPr lang="en-US"/>
              <a:t>Interior Routing Protocols: RIP, OSPF</a:t>
            </a:r>
          </a:p>
          <a:p>
            <a:pPr lvl="1"/>
            <a:r>
              <a:rPr lang="en-US"/>
              <a:t>Exterior Routing Protocol: BGP</a:t>
            </a:r>
          </a:p>
        </p:txBody>
      </p:sp>
      <p:sp>
        <p:nvSpPr>
          <p:cNvPr id="8" name="Right Arrow 7"/>
          <p:cNvSpPr/>
          <p:nvPr/>
        </p:nvSpPr>
        <p:spPr>
          <a:xfrm>
            <a:off x="228600" y="990600"/>
            <a:ext cx="457200" cy="533400"/>
          </a:xfrm>
          <a:prstGeom prst="rightArrow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>
            <a:extLst>
              <a:ext uri="{FF2B5EF4-FFF2-40B4-BE49-F238E27FC236}">
                <a16:creationId xmlns:a16="http://schemas.microsoft.com/office/drawing/2014/main" id="{4DC0CFFC-5573-CAAB-D3AB-8ACB890C5468}"/>
              </a:ext>
            </a:extLst>
          </p:cNvPr>
          <p:cNvSpPr/>
          <p:nvPr/>
        </p:nvSpPr>
        <p:spPr>
          <a:xfrm>
            <a:off x="533400" y="3733801"/>
            <a:ext cx="2474913" cy="182880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tima" panose="02000503060000020004" pitchFamily="2" charset="0"/>
            </a:endParaRP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E8CFA062-3EF3-E42C-2584-109088F45E76}"/>
              </a:ext>
            </a:extLst>
          </p:cNvPr>
          <p:cNvSpPr/>
          <p:nvPr/>
        </p:nvSpPr>
        <p:spPr>
          <a:xfrm>
            <a:off x="4743675" y="3920246"/>
            <a:ext cx="1630544" cy="1425375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tima" panose="02000503060000020004" pitchFamily="2" charset="0"/>
            </a:endParaRPr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A26D2358-EC38-BB8B-6F40-28C37F4A6436}"/>
              </a:ext>
            </a:extLst>
          </p:cNvPr>
          <p:cNvSpPr/>
          <p:nvPr/>
        </p:nvSpPr>
        <p:spPr>
          <a:xfrm>
            <a:off x="7973534" y="4229546"/>
            <a:ext cx="1147220" cy="94843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tima" panose="02000503060000020004" pitchFamily="2" charset="0"/>
            </a:endParaRPr>
          </a:p>
        </p:txBody>
      </p:sp>
      <p:sp>
        <p:nvSpPr>
          <p:cNvPr id="14714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Faster Loop Detection</a:t>
            </a:r>
          </a:p>
        </p:txBody>
      </p:sp>
      <p:sp>
        <p:nvSpPr>
          <p:cNvPr id="147149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Node can easily detect a loop</a:t>
            </a:r>
          </a:p>
          <a:p>
            <a:pPr lvl="1"/>
            <a:r>
              <a:rPr lang="en-US" dirty="0"/>
              <a:t>Look for its own node identifier in the path</a:t>
            </a:r>
          </a:p>
          <a:p>
            <a:pPr lvl="1"/>
            <a:r>
              <a:rPr lang="en-US" dirty="0"/>
              <a:t>E.g., node 1 sees itself in the path “3, 2, 1”</a:t>
            </a:r>
          </a:p>
          <a:p>
            <a:r>
              <a:rPr lang="en-US" dirty="0"/>
              <a:t>Node can simply discard paths with loops</a:t>
            </a:r>
          </a:p>
          <a:p>
            <a:pPr lvl="1"/>
            <a:r>
              <a:rPr lang="en-US" dirty="0"/>
              <a:t>E.g., node 1 simply discards the advertisement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73C2BF-8913-43B2-BFD2-D87E6F5714E6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9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471490" name="Freeform 2"/>
          <p:cNvSpPr>
            <a:spLocks/>
          </p:cNvSpPr>
          <p:nvPr/>
        </p:nvSpPr>
        <p:spPr bwMode="auto">
          <a:xfrm>
            <a:off x="914400" y="5161124"/>
            <a:ext cx="8229600" cy="1011076"/>
          </a:xfrm>
          <a:custGeom>
            <a:avLst/>
            <a:gdLst/>
            <a:ahLst/>
            <a:cxnLst>
              <a:cxn ang="0">
                <a:pos x="366" y="194"/>
              </a:cxn>
              <a:cxn ang="0">
                <a:pos x="681" y="508"/>
              </a:cxn>
              <a:cxn ang="0">
                <a:pos x="4455" y="484"/>
              </a:cxn>
              <a:cxn ang="0">
                <a:pos x="4818" y="0"/>
              </a:cxn>
            </a:cxnLst>
            <a:rect l="0" t="0" r="r" b="b"/>
            <a:pathLst>
              <a:path w="5144" h="569">
                <a:moveTo>
                  <a:pt x="366" y="194"/>
                </a:moveTo>
                <a:cubicBezTo>
                  <a:pt x="183" y="327"/>
                  <a:pt x="0" y="460"/>
                  <a:pt x="681" y="508"/>
                </a:cubicBezTo>
                <a:cubicBezTo>
                  <a:pt x="1362" y="556"/>
                  <a:pt x="3766" y="569"/>
                  <a:pt x="4455" y="484"/>
                </a:cubicBezTo>
                <a:cubicBezTo>
                  <a:pt x="5144" y="399"/>
                  <a:pt x="4981" y="199"/>
                  <a:pt x="4818" y="0"/>
                </a:cubicBezTo>
              </a:path>
            </a:pathLst>
          </a:custGeom>
          <a:noFill/>
          <a:ln w="57150" cap="rnd">
            <a:solidFill>
              <a:srgbClr val="FF0000"/>
            </a:solidFill>
            <a:round/>
            <a:headEnd type="none" w="med" len="med"/>
            <a:tailEnd type="arrow"/>
          </a:ln>
          <a:effectLst/>
        </p:spPr>
        <p:txBody>
          <a:bodyPr/>
          <a:lstStyle/>
          <a:p>
            <a:endParaRPr lang="en-US" dirty="0">
              <a:latin typeface="Optima" panose="02000503060000020004" pitchFamily="2" charset="0"/>
            </a:endParaRPr>
          </a:p>
        </p:txBody>
      </p:sp>
      <p:sp>
        <p:nvSpPr>
          <p:cNvPr id="1471499" name="Text Box 11"/>
          <p:cNvSpPr txBox="1">
            <a:spLocks noChangeArrowheads="1"/>
          </p:cNvSpPr>
          <p:nvPr/>
        </p:nvSpPr>
        <p:spPr bwMode="auto">
          <a:xfrm>
            <a:off x="8353712" y="4371323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 dirty="0">
                <a:solidFill>
                  <a:schemeClr val="tx2"/>
                </a:solidFill>
                <a:latin typeface="Optima" panose="02000503060000020004" pitchFamily="2" charset="0"/>
              </a:rPr>
              <a:t>1</a:t>
            </a:r>
            <a:endParaRPr lang="en-US" sz="2000" dirty="0">
              <a:solidFill>
                <a:schemeClr val="tx2"/>
              </a:solidFill>
              <a:latin typeface="Optima" panose="02000503060000020004" pitchFamily="2" charset="0"/>
            </a:endParaRPr>
          </a:p>
        </p:txBody>
      </p:sp>
      <p:sp>
        <p:nvSpPr>
          <p:cNvPr id="1471500" name="Text Box 12"/>
          <p:cNvSpPr txBox="1">
            <a:spLocks noChangeArrowheads="1"/>
          </p:cNvSpPr>
          <p:nvPr/>
        </p:nvSpPr>
        <p:spPr bwMode="auto">
          <a:xfrm>
            <a:off x="3110893" y="4088504"/>
            <a:ext cx="18197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 dirty="0">
                <a:solidFill>
                  <a:srgbClr val="FF0000"/>
                </a:solidFill>
                <a:latin typeface="Optima" panose="02000503060000020004" pitchFamily="2" charset="0"/>
              </a:rPr>
              <a:t>“d: path (2,1)”</a:t>
            </a:r>
            <a:endParaRPr lang="en-US" sz="2000" dirty="0">
              <a:solidFill>
                <a:srgbClr val="FF0000"/>
              </a:solidFill>
              <a:latin typeface="Optima" panose="02000503060000020004" pitchFamily="2" charset="0"/>
            </a:endParaRPr>
          </a:p>
        </p:txBody>
      </p:sp>
      <p:sp>
        <p:nvSpPr>
          <p:cNvPr id="1471501" name="Line 13"/>
          <p:cNvSpPr>
            <a:spLocks noChangeShapeType="1"/>
          </p:cNvSpPr>
          <p:nvPr/>
        </p:nvSpPr>
        <p:spPr bwMode="auto">
          <a:xfrm>
            <a:off x="3008313" y="4703761"/>
            <a:ext cx="1735362" cy="0"/>
          </a:xfrm>
          <a:prstGeom prst="line">
            <a:avLst/>
          </a:prstGeom>
          <a:noFill/>
          <a:ln w="57150" cap="rnd">
            <a:solidFill>
              <a:srgbClr val="FF0000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>
              <a:latin typeface="Optima" panose="02000503060000020004" pitchFamily="2" charset="0"/>
            </a:endParaRPr>
          </a:p>
        </p:txBody>
      </p:sp>
      <p:sp>
        <p:nvSpPr>
          <p:cNvPr id="1471502" name="Text Box 14"/>
          <p:cNvSpPr txBox="1">
            <a:spLocks noChangeArrowheads="1"/>
          </p:cNvSpPr>
          <p:nvPr/>
        </p:nvSpPr>
        <p:spPr bwMode="auto">
          <a:xfrm>
            <a:off x="6418353" y="4059235"/>
            <a:ext cx="16065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b="1" dirty="0">
                <a:solidFill>
                  <a:srgbClr val="FF0000"/>
                </a:solidFill>
                <a:latin typeface="Optima" panose="02000503060000020004" pitchFamily="2" charset="0"/>
              </a:rPr>
              <a:t>“d: path (1)”</a:t>
            </a:r>
          </a:p>
        </p:txBody>
      </p:sp>
      <p:sp>
        <p:nvSpPr>
          <p:cNvPr id="1471504" name="Text Box 16"/>
          <p:cNvSpPr txBox="1">
            <a:spLocks noChangeArrowheads="1"/>
          </p:cNvSpPr>
          <p:nvPr/>
        </p:nvSpPr>
        <p:spPr bwMode="auto">
          <a:xfrm>
            <a:off x="4033838" y="5532438"/>
            <a:ext cx="20329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 dirty="0">
                <a:solidFill>
                  <a:srgbClr val="FF0000"/>
                </a:solidFill>
                <a:latin typeface="Optima" panose="02000503060000020004" pitchFamily="2" charset="0"/>
              </a:rPr>
              <a:t>“d: path (3,2,1)”</a:t>
            </a:r>
            <a:endParaRPr lang="en-US" sz="2000" dirty="0">
              <a:solidFill>
                <a:srgbClr val="FF0000"/>
              </a:solidFill>
              <a:latin typeface="Optima" panose="02000503060000020004" pitchFamily="2" charset="0"/>
            </a:endParaRPr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id="{156F9C29-08FA-50B5-94FF-31295B040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1578" y="4358015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 dirty="0">
                <a:solidFill>
                  <a:schemeClr val="tx2"/>
                </a:solidFill>
                <a:latin typeface="Optima" panose="02000503060000020004" pitchFamily="2" charset="0"/>
              </a:rPr>
              <a:t>2</a:t>
            </a:r>
            <a:endParaRPr lang="en-US" sz="2000" dirty="0">
              <a:solidFill>
                <a:schemeClr val="tx2"/>
              </a:solidFill>
              <a:latin typeface="Optima" panose="02000503060000020004" pitchFamily="2" charset="0"/>
            </a:endParaRP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B3EF4818-B396-7B49-C6C2-C916FCB52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809" y="4343727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 dirty="0">
                <a:solidFill>
                  <a:schemeClr val="tx2"/>
                </a:solidFill>
                <a:latin typeface="Optima" panose="02000503060000020004" pitchFamily="2" charset="0"/>
              </a:rPr>
              <a:t>3</a:t>
            </a:r>
            <a:endParaRPr lang="en-US" sz="2000" dirty="0">
              <a:solidFill>
                <a:schemeClr val="tx2"/>
              </a:solidFill>
              <a:latin typeface="Optima" panose="02000503060000020004" pitchFamily="2" charset="0"/>
            </a:endParaRPr>
          </a:p>
        </p:txBody>
      </p:sp>
      <p:sp>
        <p:nvSpPr>
          <p:cNvPr id="8" name="Line 13">
            <a:extLst>
              <a:ext uri="{FF2B5EF4-FFF2-40B4-BE49-F238E27FC236}">
                <a16:creationId xmlns:a16="http://schemas.microsoft.com/office/drawing/2014/main" id="{AD4E9F70-CC4A-D682-11E2-F625E222FA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4632325"/>
            <a:ext cx="1500188" cy="608"/>
          </a:xfrm>
          <a:prstGeom prst="line">
            <a:avLst/>
          </a:prstGeom>
          <a:noFill/>
          <a:ln w="57150" cap="rnd">
            <a:solidFill>
              <a:srgbClr val="FF0000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>
              <a:latin typeface="Optima" panose="02000503060000020004" pitchFamily="2" charset="0"/>
            </a:endParaRP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Border Gateway Protocol (BGP-4)</a:t>
            </a:r>
          </a:p>
        </p:txBody>
      </p:sp>
      <p:sp>
        <p:nvSpPr>
          <p:cNvPr id="88781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BGP is a path-vector routing protocol.</a:t>
            </a:r>
          </a:p>
          <a:p>
            <a:r>
              <a:rPr lang="en-US"/>
              <a:t>BGP advertises complete paths (a list of AS’s).</a:t>
            </a:r>
          </a:p>
          <a:p>
            <a:pPr lvl="1"/>
            <a:r>
              <a:rPr lang="en-US"/>
              <a:t>Also called AS_PATH (this is the path vector)</a:t>
            </a:r>
          </a:p>
          <a:p>
            <a:pPr lvl="1"/>
            <a:r>
              <a:rPr lang="en-US"/>
              <a:t>Example of path advertisement: “The network 171.64/16 can be reached via the path {AS1, AS5, AS13}”.</a:t>
            </a:r>
          </a:p>
          <a:p>
            <a:r>
              <a:rPr lang="en-US"/>
              <a:t>Paths with loops are detected locally and ignored.</a:t>
            </a:r>
          </a:p>
          <a:p>
            <a:r>
              <a:rPr lang="en-US"/>
              <a:t>Local policies pick the preferred path among options.</a:t>
            </a:r>
          </a:p>
          <a:p>
            <a:r>
              <a:rPr lang="en-US"/>
              <a:t>When a link/router fails, the path is “withdrawn”.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1AAC06-0E76-4A7F-AE6B-DEA3816FFA46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/>
          <a:lstStyle/>
          <a:p>
            <a:r>
              <a:rPr lang="en-US"/>
              <a:t>BGP Operations</a:t>
            </a:r>
          </a:p>
        </p:txBody>
      </p:sp>
      <p:sp>
        <p:nvSpPr>
          <p:cNvPr id="2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4419600" cy="365125"/>
          </a:xfrm>
        </p:spPr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924800" y="6356352"/>
            <a:ext cx="762000" cy="365125"/>
          </a:xfrm>
        </p:spPr>
        <p:txBody>
          <a:bodyPr/>
          <a:lstStyle/>
          <a:p>
            <a:fld id="{8F302AF0-63E6-464C-87AE-7D26F5355BD4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>
          <a:xfrm>
            <a:off x="4953000" y="6356352"/>
            <a:ext cx="2895600" cy="365125"/>
          </a:xfrm>
        </p:spPr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  <p:sp>
        <p:nvSpPr>
          <p:cNvPr id="1475587" name="Oval 3"/>
          <p:cNvSpPr>
            <a:spLocks noChangeArrowheads="1"/>
          </p:cNvSpPr>
          <p:nvPr/>
        </p:nvSpPr>
        <p:spPr bwMode="auto">
          <a:xfrm>
            <a:off x="450850" y="1169988"/>
            <a:ext cx="3759200" cy="1092200"/>
          </a:xfrm>
          <a:prstGeom prst="ellipse">
            <a:avLst/>
          </a:prstGeom>
          <a:solidFill>
            <a:srgbClr val="99CCFF"/>
          </a:solidFill>
          <a:ln w="508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475588" name="Rectangle 4"/>
          <p:cNvSpPr>
            <a:spLocks noChangeArrowheads="1"/>
          </p:cNvSpPr>
          <p:nvPr/>
        </p:nvSpPr>
        <p:spPr bwMode="auto">
          <a:xfrm>
            <a:off x="928545" y="1357313"/>
            <a:ext cx="2805255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tx2"/>
                </a:solidFill>
                <a:latin typeface="Optima" panose="02000503060000020004" pitchFamily="2" charset="0"/>
              </a:rPr>
              <a:t>Establish session on</a:t>
            </a:r>
          </a:p>
          <a:p>
            <a:pPr eaLnBrk="0" hangingPunct="0"/>
            <a:r>
              <a:rPr lang="en-US" sz="2400" dirty="0">
                <a:solidFill>
                  <a:schemeClr val="tx2"/>
                </a:solidFill>
                <a:latin typeface="Optima" panose="02000503060000020004" pitchFamily="2" charset="0"/>
              </a:rPr>
              <a:t>     TCP port 179</a:t>
            </a:r>
          </a:p>
        </p:txBody>
      </p:sp>
      <p:sp>
        <p:nvSpPr>
          <p:cNvPr id="1475589" name="Oval 5"/>
          <p:cNvSpPr>
            <a:spLocks noChangeArrowheads="1"/>
          </p:cNvSpPr>
          <p:nvPr/>
        </p:nvSpPr>
        <p:spPr bwMode="auto">
          <a:xfrm>
            <a:off x="527050" y="3227388"/>
            <a:ext cx="3759200" cy="1092200"/>
          </a:xfrm>
          <a:prstGeom prst="ellipse">
            <a:avLst/>
          </a:prstGeom>
          <a:solidFill>
            <a:srgbClr val="99CCFF"/>
          </a:solidFill>
          <a:ln w="508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475590" name="Oval 6"/>
          <p:cNvSpPr>
            <a:spLocks noChangeArrowheads="1"/>
          </p:cNvSpPr>
          <p:nvPr/>
        </p:nvSpPr>
        <p:spPr bwMode="auto">
          <a:xfrm rot="19440000">
            <a:off x="3791462" y="5258282"/>
            <a:ext cx="1141978" cy="88293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475591" name="Rectangle 7"/>
          <p:cNvSpPr>
            <a:spLocks noChangeArrowheads="1"/>
          </p:cNvSpPr>
          <p:nvPr/>
        </p:nvSpPr>
        <p:spPr bwMode="auto">
          <a:xfrm>
            <a:off x="774700" y="3354388"/>
            <a:ext cx="2669385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tx2"/>
                </a:solidFill>
                <a:latin typeface="Optima" panose="02000503060000020004" pitchFamily="2" charset="0"/>
              </a:rPr>
              <a:t>        Exchange all</a:t>
            </a:r>
          </a:p>
          <a:p>
            <a:pPr eaLnBrk="0" hangingPunct="0"/>
            <a:r>
              <a:rPr lang="en-US" sz="2400" dirty="0">
                <a:solidFill>
                  <a:schemeClr val="tx2"/>
                </a:solidFill>
                <a:latin typeface="Optima" panose="02000503060000020004" pitchFamily="2" charset="0"/>
              </a:rPr>
              <a:t>        active routes </a:t>
            </a:r>
          </a:p>
        </p:txBody>
      </p:sp>
      <p:sp>
        <p:nvSpPr>
          <p:cNvPr id="1475592" name="Oval 8"/>
          <p:cNvSpPr>
            <a:spLocks noChangeArrowheads="1"/>
          </p:cNvSpPr>
          <p:nvPr/>
        </p:nvSpPr>
        <p:spPr bwMode="auto">
          <a:xfrm>
            <a:off x="527050" y="5246688"/>
            <a:ext cx="3759200" cy="1092200"/>
          </a:xfrm>
          <a:prstGeom prst="ellipse">
            <a:avLst/>
          </a:prstGeom>
          <a:solidFill>
            <a:srgbClr val="99CCFF"/>
          </a:solidFill>
          <a:ln w="508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475593" name="Rectangle 9"/>
          <p:cNvSpPr>
            <a:spLocks noChangeArrowheads="1"/>
          </p:cNvSpPr>
          <p:nvPr/>
        </p:nvSpPr>
        <p:spPr bwMode="auto">
          <a:xfrm>
            <a:off x="776285" y="5489866"/>
            <a:ext cx="3139577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tx2"/>
                </a:solidFill>
                <a:latin typeface="Optima" panose="02000503060000020004" pitchFamily="2" charset="0"/>
              </a:rPr>
              <a:t>Exchange incremental</a:t>
            </a:r>
          </a:p>
          <a:p>
            <a:pPr eaLnBrk="0" hangingPunct="0"/>
            <a:r>
              <a:rPr lang="en-US" sz="2400" dirty="0">
                <a:solidFill>
                  <a:schemeClr val="tx2"/>
                </a:solidFill>
                <a:latin typeface="Optima" panose="02000503060000020004" pitchFamily="2" charset="0"/>
              </a:rPr>
              <a:t>           updates</a:t>
            </a:r>
          </a:p>
        </p:txBody>
      </p:sp>
      <p:sp>
        <p:nvSpPr>
          <p:cNvPr id="1475594" name="Line 10"/>
          <p:cNvSpPr>
            <a:spLocks noChangeShapeType="1"/>
          </p:cNvSpPr>
          <p:nvPr/>
        </p:nvSpPr>
        <p:spPr bwMode="auto">
          <a:xfrm>
            <a:off x="6094413" y="2239963"/>
            <a:ext cx="1279525" cy="1527175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pic>
        <p:nvPicPr>
          <p:cNvPr id="1475595" name="Picture 1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40250" y="1143000"/>
            <a:ext cx="2246313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75596" name="Picture 12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62613" y="2017713"/>
            <a:ext cx="839787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75597" name="Picture 1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8263" y="3389313"/>
            <a:ext cx="2246312" cy="14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75598" name="Picture 1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2138" y="3454400"/>
            <a:ext cx="8413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75599" name="Rectangle 15"/>
          <p:cNvSpPr>
            <a:spLocks noChangeArrowheads="1"/>
          </p:cNvSpPr>
          <p:nvPr/>
        </p:nvSpPr>
        <p:spPr bwMode="auto">
          <a:xfrm>
            <a:off x="4881563" y="1268413"/>
            <a:ext cx="804707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 dirty="0">
                <a:solidFill>
                  <a:schemeClr val="tx2"/>
                </a:solidFill>
                <a:latin typeface="Optima" panose="02000503060000020004" pitchFamily="2" charset="0"/>
              </a:rPr>
              <a:t>AS1</a:t>
            </a:r>
          </a:p>
        </p:txBody>
      </p:sp>
      <p:sp>
        <p:nvSpPr>
          <p:cNvPr id="1475600" name="Rectangle 16"/>
          <p:cNvSpPr>
            <a:spLocks noChangeArrowheads="1"/>
          </p:cNvSpPr>
          <p:nvPr/>
        </p:nvSpPr>
        <p:spPr bwMode="auto">
          <a:xfrm>
            <a:off x="7526338" y="3962400"/>
            <a:ext cx="804707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 dirty="0">
                <a:solidFill>
                  <a:schemeClr val="tx2"/>
                </a:solidFill>
                <a:latin typeface="Optima" panose="02000503060000020004" pitchFamily="2" charset="0"/>
              </a:rPr>
              <a:t>AS2</a:t>
            </a:r>
          </a:p>
        </p:txBody>
      </p:sp>
      <p:sp>
        <p:nvSpPr>
          <p:cNvPr id="1475601" name="Line 17"/>
          <p:cNvSpPr>
            <a:spLocks noChangeShapeType="1"/>
          </p:cNvSpPr>
          <p:nvPr/>
        </p:nvSpPr>
        <p:spPr bwMode="auto">
          <a:xfrm>
            <a:off x="2330450" y="2287588"/>
            <a:ext cx="0" cy="914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475602" name="Line 18"/>
          <p:cNvSpPr>
            <a:spLocks noChangeShapeType="1"/>
          </p:cNvSpPr>
          <p:nvPr/>
        </p:nvSpPr>
        <p:spPr bwMode="auto">
          <a:xfrm>
            <a:off x="2330450" y="4344988"/>
            <a:ext cx="0" cy="914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475603" name="Line 19"/>
          <p:cNvSpPr>
            <a:spLocks noChangeShapeType="1"/>
          </p:cNvSpPr>
          <p:nvPr/>
        </p:nvSpPr>
        <p:spPr bwMode="auto">
          <a:xfrm flipH="1">
            <a:off x="3784185" y="5409573"/>
            <a:ext cx="244475" cy="2397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475604" name="Rectangle 20"/>
          <p:cNvSpPr>
            <a:spLocks noChangeArrowheads="1"/>
          </p:cNvSpPr>
          <p:nvPr/>
        </p:nvSpPr>
        <p:spPr bwMode="auto">
          <a:xfrm>
            <a:off x="4960620" y="5021615"/>
            <a:ext cx="3553858" cy="1200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C00000"/>
                </a:solidFill>
                <a:latin typeface="Handlee" panose="02000000000000000000" pitchFamily="2" charset="77"/>
              </a:rPr>
              <a:t>While connection </a:t>
            </a:r>
          </a:p>
          <a:p>
            <a:pPr eaLnBrk="0" hangingPunct="0"/>
            <a:r>
              <a:rPr lang="en-US" sz="2400" b="1" dirty="0">
                <a:solidFill>
                  <a:srgbClr val="C00000"/>
                </a:solidFill>
                <a:latin typeface="Handlee" panose="02000000000000000000" pitchFamily="2" charset="77"/>
              </a:rPr>
              <a:t>is ALIVE exchange</a:t>
            </a:r>
          </a:p>
          <a:p>
            <a:pPr eaLnBrk="0" hangingPunct="0"/>
            <a:r>
              <a:rPr lang="en-US" sz="2400" b="1" dirty="0">
                <a:solidFill>
                  <a:srgbClr val="C00000"/>
                </a:solidFill>
                <a:latin typeface="Handlee" panose="02000000000000000000" pitchFamily="2" charset="77"/>
              </a:rPr>
              <a:t>route UPDATE messages</a:t>
            </a:r>
          </a:p>
        </p:txBody>
      </p:sp>
      <p:sp>
        <p:nvSpPr>
          <p:cNvPr id="1475605" name="Rectangle 21"/>
          <p:cNvSpPr>
            <a:spLocks noChangeArrowheads="1"/>
          </p:cNvSpPr>
          <p:nvPr/>
        </p:nvSpPr>
        <p:spPr bwMode="auto">
          <a:xfrm>
            <a:off x="6734175" y="2620963"/>
            <a:ext cx="2082301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latin typeface="Optima" panose="02000503060000020004" pitchFamily="2" charset="0"/>
              </a:rPr>
              <a:t>BGP session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Incremental Protocol</a:t>
            </a:r>
          </a:p>
        </p:txBody>
      </p:sp>
      <p:sp>
        <p:nvSpPr>
          <p:cNvPr id="156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node learns multiple paths to destination</a:t>
            </a:r>
          </a:p>
          <a:p>
            <a:pPr lvl="1"/>
            <a:r>
              <a:rPr lang="en-US" dirty="0"/>
              <a:t>Stores all of the routes in a routing table</a:t>
            </a:r>
          </a:p>
          <a:p>
            <a:pPr lvl="1"/>
            <a:r>
              <a:rPr lang="en-US" dirty="0"/>
              <a:t>Applies policy to select a single active route</a:t>
            </a:r>
          </a:p>
          <a:p>
            <a:pPr lvl="1"/>
            <a:r>
              <a:rPr lang="en-US" dirty="0"/>
              <a:t>… and may advertise the route to its neighbors</a:t>
            </a:r>
          </a:p>
          <a:p>
            <a:r>
              <a:rPr lang="en-US" dirty="0"/>
              <a:t>Incremental updates</a:t>
            </a:r>
          </a:p>
          <a:p>
            <a:pPr lvl="1"/>
            <a:r>
              <a:rPr lang="en-US" dirty="0"/>
              <a:t>Announcement </a:t>
            </a:r>
          </a:p>
          <a:p>
            <a:pPr lvl="2"/>
            <a:r>
              <a:rPr lang="en-US" dirty="0"/>
              <a:t>Upon selecting a new active route, add node id to path</a:t>
            </a:r>
          </a:p>
          <a:p>
            <a:pPr lvl="2"/>
            <a:r>
              <a:rPr lang="en-US" dirty="0"/>
              <a:t>… and (optionally) advertise to each neighbor</a:t>
            </a:r>
          </a:p>
          <a:p>
            <a:pPr lvl="1"/>
            <a:r>
              <a:rPr lang="en-US" dirty="0"/>
              <a:t>Withdrawal</a:t>
            </a:r>
          </a:p>
          <a:p>
            <a:pPr lvl="2"/>
            <a:r>
              <a:rPr lang="en-US" dirty="0"/>
              <a:t>If the active route is no longer available</a:t>
            </a:r>
          </a:p>
          <a:p>
            <a:pPr lvl="2"/>
            <a:r>
              <a:rPr lang="en-US" dirty="0"/>
              <a:t>… send a withdrawal message to the neighbors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2D5EC5-0C7A-45E1-A6D6-528646F831D0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Messages</a:t>
            </a:r>
          </a:p>
        </p:txBody>
      </p:sp>
      <p:sp>
        <p:nvSpPr>
          <p:cNvPr id="153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Open : Establish a BGP session. </a:t>
            </a:r>
          </a:p>
          <a:p>
            <a:r>
              <a:rPr lang="en-US"/>
              <a:t>Keep Alive : Handshake at regular intervals. </a:t>
            </a:r>
          </a:p>
          <a:p>
            <a:r>
              <a:rPr lang="en-US"/>
              <a:t>Notification : Shuts down a peering session. </a:t>
            </a:r>
          </a:p>
          <a:p>
            <a:r>
              <a:rPr lang="en-US"/>
              <a:t>Update : Announcing new routes or withdrawing previously announced routes.  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Attributes include: Next hop, AS Path, local preference, Multi-exit discriminator, …</a:t>
            </a:r>
          </a:p>
          <a:p>
            <a:pPr lvl="1"/>
            <a:r>
              <a:rPr lang="en-US"/>
              <a:t>Used to select among multiple options for paths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1267C1-2E53-4C7D-BB41-68C051CDC007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  <p:sp>
        <p:nvSpPr>
          <p:cNvPr id="1539076" name="Rectangle 4"/>
          <p:cNvSpPr>
            <a:spLocks noChangeArrowheads="1"/>
          </p:cNvSpPr>
          <p:nvPr/>
        </p:nvSpPr>
        <p:spPr bwMode="auto">
          <a:xfrm>
            <a:off x="617538" y="3657600"/>
            <a:ext cx="7688262" cy="579438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dirty="0">
                <a:solidFill>
                  <a:schemeClr val="bg1"/>
                </a:solidFill>
                <a:latin typeface="Calibri" pitchFamily="34" charset="0"/>
              </a:rPr>
              <a:t>BGP announcement = prefix + path attributes</a:t>
            </a:r>
            <a:endParaRPr lang="en-US" sz="3200" u="sng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Route</a:t>
            </a:r>
          </a:p>
        </p:txBody>
      </p:sp>
      <p:sp>
        <p:nvSpPr>
          <p:cNvPr id="155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Destination prefix (e.g,. 128.112.0.0/16)</a:t>
            </a:r>
          </a:p>
          <a:p>
            <a:r>
              <a:rPr lang="en-US"/>
              <a:t>Route attributes, including</a:t>
            </a:r>
          </a:p>
          <a:p>
            <a:pPr lvl="1"/>
            <a:r>
              <a:rPr lang="en-US"/>
              <a:t>AS path (e.g., “7018 88”)</a:t>
            </a:r>
          </a:p>
          <a:p>
            <a:pPr lvl="1"/>
            <a:r>
              <a:rPr lang="en-US"/>
              <a:t>Next-hop IP address (e.g., 12.127.0.121)</a:t>
            </a:r>
          </a:p>
        </p:txBody>
      </p:sp>
      <p:sp>
        <p:nvSpPr>
          <p:cNvPr id="10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0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73E231-E64A-46EE-959B-5BDD92F98DC7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10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7475" y="3981450"/>
            <a:ext cx="2349500" cy="1435100"/>
            <a:chOff x="100" y="1492"/>
            <a:chExt cx="1480" cy="90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32" y="1492"/>
              <a:ext cx="1448" cy="904"/>
              <a:chOff x="132" y="1492"/>
              <a:chExt cx="1448" cy="904"/>
            </a:xfrm>
          </p:grpSpPr>
          <p:sp>
            <p:nvSpPr>
              <p:cNvPr id="1553414" name="Oval 6"/>
              <p:cNvSpPr>
                <a:spLocks noChangeArrowheads="1"/>
              </p:cNvSpPr>
              <p:nvPr/>
            </p:nvSpPr>
            <p:spPr bwMode="auto">
              <a:xfrm>
                <a:off x="256" y="1573"/>
                <a:ext cx="1241" cy="68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15" name="Oval 7"/>
              <p:cNvSpPr>
                <a:spLocks noChangeArrowheads="1"/>
              </p:cNvSpPr>
              <p:nvPr/>
            </p:nvSpPr>
            <p:spPr bwMode="auto">
              <a:xfrm>
                <a:off x="298" y="1573"/>
                <a:ext cx="283" cy="9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16" name="Oval 8"/>
              <p:cNvSpPr>
                <a:spLocks noChangeArrowheads="1"/>
              </p:cNvSpPr>
              <p:nvPr/>
            </p:nvSpPr>
            <p:spPr bwMode="auto">
              <a:xfrm>
                <a:off x="1047" y="1545"/>
                <a:ext cx="408" cy="18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17" name="Oval 9"/>
              <p:cNvSpPr>
                <a:spLocks noChangeArrowheads="1"/>
              </p:cNvSpPr>
              <p:nvPr/>
            </p:nvSpPr>
            <p:spPr bwMode="auto">
              <a:xfrm>
                <a:off x="672" y="1492"/>
                <a:ext cx="492" cy="36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18" name="Oval 10"/>
              <p:cNvSpPr>
                <a:spLocks noChangeArrowheads="1"/>
              </p:cNvSpPr>
              <p:nvPr/>
            </p:nvSpPr>
            <p:spPr bwMode="auto">
              <a:xfrm>
                <a:off x="132" y="1652"/>
                <a:ext cx="907" cy="20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19" name="Oval 11"/>
              <p:cNvSpPr>
                <a:spLocks noChangeArrowheads="1"/>
              </p:cNvSpPr>
              <p:nvPr/>
            </p:nvSpPr>
            <p:spPr bwMode="auto">
              <a:xfrm>
                <a:off x="589" y="1975"/>
                <a:ext cx="492" cy="42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20" name="Oval 12"/>
              <p:cNvSpPr>
                <a:spLocks noChangeArrowheads="1"/>
              </p:cNvSpPr>
              <p:nvPr/>
            </p:nvSpPr>
            <p:spPr bwMode="auto">
              <a:xfrm>
                <a:off x="1214" y="1680"/>
                <a:ext cx="366" cy="23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21" name="Oval 13"/>
              <p:cNvSpPr>
                <a:spLocks noChangeArrowheads="1"/>
              </p:cNvSpPr>
              <p:nvPr/>
            </p:nvSpPr>
            <p:spPr bwMode="auto">
              <a:xfrm>
                <a:off x="215" y="1788"/>
                <a:ext cx="241" cy="42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22" name="Oval 14"/>
              <p:cNvSpPr>
                <a:spLocks noChangeArrowheads="1"/>
              </p:cNvSpPr>
              <p:nvPr/>
            </p:nvSpPr>
            <p:spPr bwMode="auto">
              <a:xfrm>
                <a:off x="1255" y="2001"/>
                <a:ext cx="242" cy="15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23" name="Oval 15"/>
              <p:cNvSpPr>
                <a:spLocks noChangeArrowheads="1"/>
              </p:cNvSpPr>
              <p:nvPr/>
            </p:nvSpPr>
            <p:spPr bwMode="auto">
              <a:xfrm>
                <a:off x="423" y="2108"/>
                <a:ext cx="241" cy="15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24" name="Oval 16"/>
              <p:cNvSpPr>
                <a:spLocks noChangeArrowheads="1"/>
              </p:cNvSpPr>
              <p:nvPr/>
            </p:nvSpPr>
            <p:spPr bwMode="auto">
              <a:xfrm>
                <a:off x="1006" y="2108"/>
                <a:ext cx="366" cy="15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100" y="1492"/>
              <a:ext cx="1448" cy="904"/>
              <a:chOff x="100" y="1492"/>
              <a:chExt cx="1448" cy="904"/>
            </a:xfrm>
          </p:grpSpPr>
          <p:sp>
            <p:nvSpPr>
              <p:cNvPr id="1553426" name="Oval 18"/>
              <p:cNvSpPr>
                <a:spLocks noChangeArrowheads="1"/>
              </p:cNvSpPr>
              <p:nvPr/>
            </p:nvSpPr>
            <p:spPr bwMode="auto">
              <a:xfrm>
                <a:off x="225" y="1573"/>
                <a:ext cx="1240" cy="68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27" name="Oval 19"/>
              <p:cNvSpPr>
                <a:spLocks noChangeArrowheads="1"/>
              </p:cNvSpPr>
              <p:nvPr/>
            </p:nvSpPr>
            <p:spPr bwMode="auto">
              <a:xfrm>
                <a:off x="266" y="1573"/>
                <a:ext cx="283" cy="9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28" name="Oval 20"/>
              <p:cNvSpPr>
                <a:spLocks noChangeArrowheads="1"/>
              </p:cNvSpPr>
              <p:nvPr/>
            </p:nvSpPr>
            <p:spPr bwMode="auto">
              <a:xfrm>
                <a:off x="1016" y="1545"/>
                <a:ext cx="408" cy="180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29" name="Oval 21"/>
              <p:cNvSpPr>
                <a:spLocks noChangeArrowheads="1"/>
              </p:cNvSpPr>
              <p:nvPr/>
            </p:nvSpPr>
            <p:spPr bwMode="auto">
              <a:xfrm>
                <a:off x="641" y="1492"/>
                <a:ext cx="491" cy="36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30" name="Oval 22"/>
              <p:cNvSpPr>
                <a:spLocks noChangeArrowheads="1"/>
              </p:cNvSpPr>
              <p:nvPr/>
            </p:nvSpPr>
            <p:spPr bwMode="auto">
              <a:xfrm>
                <a:off x="100" y="1652"/>
                <a:ext cx="908" cy="20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31" name="Oval 23"/>
              <p:cNvSpPr>
                <a:spLocks noChangeArrowheads="1"/>
              </p:cNvSpPr>
              <p:nvPr/>
            </p:nvSpPr>
            <p:spPr bwMode="auto">
              <a:xfrm>
                <a:off x="557" y="1975"/>
                <a:ext cx="492" cy="42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32" name="Oval 24"/>
              <p:cNvSpPr>
                <a:spLocks noChangeArrowheads="1"/>
              </p:cNvSpPr>
              <p:nvPr/>
            </p:nvSpPr>
            <p:spPr bwMode="auto">
              <a:xfrm>
                <a:off x="1182" y="1680"/>
                <a:ext cx="366" cy="23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33" name="Oval 25"/>
              <p:cNvSpPr>
                <a:spLocks noChangeArrowheads="1"/>
              </p:cNvSpPr>
              <p:nvPr/>
            </p:nvSpPr>
            <p:spPr bwMode="auto">
              <a:xfrm>
                <a:off x="183" y="1788"/>
                <a:ext cx="242" cy="420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34" name="Oval 26"/>
              <p:cNvSpPr>
                <a:spLocks noChangeArrowheads="1"/>
              </p:cNvSpPr>
              <p:nvPr/>
            </p:nvSpPr>
            <p:spPr bwMode="auto">
              <a:xfrm>
                <a:off x="1224" y="2001"/>
                <a:ext cx="241" cy="15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35" name="Oval 27"/>
              <p:cNvSpPr>
                <a:spLocks noChangeArrowheads="1"/>
              </p:cNvSpPr>
              <p:nvPr/>
            </p:nvSpPr>
            <p:spPr bwMode="auto">
              <a:xfrm>
                <a:off x="391" y="2108"/>
                <a:ext cx="242" cy="15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36" name="Oval 28"/>
              <p:cNvSpPr>
                <a:spLocks noChangeArrowheads="1"/>
              </p:cNvSpPr>
              <p:nvPr/>
            </p:nvSpPr>
            <p:spPr bwMode="auto">
              <a:xfrm>
                <a:off x="974" y="2108"/>
                <a:ext cx="367" cy="15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53437" name="Rectangle 29"/>
          <p:cNvSpPr>
            <a:spLocks noChangeArrowheads="1"/>
          </p:cNvSpPr>
          <p:nvPr/>
        </p:nvSpPr>
        <p:spPr bwMode="auto">
          <a:xfrm>
            <a:off x="693738" y="4159250"/>
            <a:ext cx="996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>
                <a:latin typeface="Calibri" pitchFamily="34" charset="0"/>
              </a:rPr>
              <a:t>AS 88</a:t>
            </a:r>
          </a:p>
        </p:txBody>
      </p:sp>
      <p:sp>
        <p:nvSpPr>
          <p:cNvPr id="1553438" name="Rectangle 30"/>
          <p:cNvSpPr>
            <a:spLocks noChangeArrowheads="1"/>
          </p:cNvSpPr>
          <p:nvPr/>
        </p:nvSpPr>
        <p:spPr bwMode="auto">
          <a:xfrm>
            <a:off x="731838" y="4735512"/>
            <a:ext cx="884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Princeton</a:t>
            </a:r>
          </a:p>
        </p:txBody>
      </p:sp>
      <p:sp>
        <p:nvSpPr>
          <p:cNvPr id="1553439" name="Rectangle 31"/>
          <p:cNvSpPr>
            <a:spLocks noChangeArrowheads="1"/>
          </p:cNvSpPr>
          <p:nvPr/>
        </p:nvSpPr>
        <p:spPr bwMode="auto">
          <a:xfrm>
            <a:off x="2473325" y="5651500"/>
            <a:ext cx="1971675" cy="8255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128.112.0.0/16</a:t>
            </a:r>
          </a:p>
          <a:p>
            <a:pPr eaLnBrk="0" hangingPunct="0"/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AS path = 88</a:t>
            </a:r>
          </a:p>
          <a:p>
            <a:pPr eaLnBrk="0" hangingPunct="0"/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Next  Hop = 192.0.2.1</a:t>
            </a:r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3317875" y="2914650"/>
            <a:ext cx="2578100" cy="2349500"/>
            <a:chOff x="2116" y="820"/>
            <a:chExt cx="1624" cy="1480"/>
          </a:xfrm>
        </p:grpSpPr>
        <p:grpSp>
          <p:nvGrpSpPr>
            <p:cNvPr id="6" name="Group 33"/>
            <p:cNvGrpSpPr>
              <a:grpSpLocks/>
            </p:cNvGrpSpPr>
            <p:nvPr/>
          </p:nvGrpSpPr>
          <p:grpSpPr bwMode="auto">
            <a:xfrm>
              <a:off x="2151" y="820"/>
              <a:ext cx="1589" cy="1480"/>
              <a:chOff x="2151" y="820"/>
              <a:chExt cx="1589" cy="1480"/>
            </a:xfrm>
          </p:grpSpPr>
          <p:sp>
            <p:nvSpPr>
              <p:cNvPr id="1553442" name="Oval 34"/>
              <p:cNvSpPr>
                <a:spLocks noChangeArrowheads="1"/>
              </p:cNvSpPr>
              <p:nvPr/>
            </p:nvSpPr>
            <p:spPr bwMode="auto">
              <a:xfrm>
                <a:off x="2287" y="951"/>
                <a:ext cx="1362" cy="113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43" name="Oval 35"/>
              <p:cNvSpPr>
                <a:spLocks noChangeArrowheads="1"/>
              </p:cNvSpPr>
              <p:nvPr/>
            </p:nvSpPr>
            <p:spPr bwMode="auto">
              <a:xfrm>
                <a:off x="2333" y="951"/>
                <a:ext cx="312" cy="16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44" name="Oval 36"/>
              <p:cNvSpPr>
                <a:spLocks noChangeArrowheads="1"/>
              </p:cNvSpPr>
              <p:nvPr/>
            </p:nvSpPr>
            <p:spPr bwMode="auto">
              <a:xfrm>
                <a:off x="3155" y="908"/>
                <a:ext cx="448" cy="29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45" name="Oval 37"/>
              <p:cNvSpPr>
                <a:spLocks noChangeArrowheads="1"/>
              </p:cNvSpPr>
              <p:nvPr/>
            </p:nvSpPr>
            <p:spPr bwMode="auto">
              <a:xfrm>
                <a:off x="2744" y="820"/>
                <a:ext cx="540" cy="60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46" name="Oval 38"/>
              <p:cNvSpPr>
                <a:spLocks noChangeArrowheads="1"/>
              </p:cNvSpPr>
              <p:nvPr/>
            </p:nvSpPr>
            <p:spPr bwMode="auto">
              <a:xfrm>
                <a:off x="2151" y="1083"/>
                <a:ext cx="996" cy="34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47" name="Oval 39"/>
              <p:cNvSpPr>
                <a:spLocks noChangeArrowheads="1"/>
              </p:cNvSpPr>
              <p:nvPr/>
            </p:nvSpPr>
            <p:spPr bwMode="auto">
              <a:xfrm>
                <a:off x="2653" y="1608"/>
                <a:ext cx="539" cy="69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48" name="Oval 40"/>
              <p:cNvSpPr>
                <a:spLocks noChangeArrowheads="1"/>
              </p:cNvSpPr>
              <p:nvPr/>
            </p:nvSpPr>
            <p:spPr bwMode="auto">
              <a:xfrm>
                <a:off x="3337" y="1126"/>
                <a:ext cx="403" cy="38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49" name="Oval 41"/>
              <p:cNvSpPr>
                <a:spLocks noChangeArrowheads="1"/>
              </p:cNvSpPr>
              <p:nvPr/>
            </p:nvSpPr>
            <p:spPr bwMode="auto">
              <a:xfrm>
                <a:off x="2242" y="1301"/>
                <a:ext cx="266" cy="69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50" name="Oval 42"/>
              <p:cNvSpPr>
                <a:spLocks noChangeArrowheads="1"/>
              </p:cNvSpPr>
              <p:nvPr/>
            </p:nvSpPr>
            <p:spPr bwMode="auto">
              <a:xfrm>
                <a:off x="3383" y="1652"/>
                <a:ext cx="266" cy="25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51" name="Oval 43"/>
              <p:cNvSpPr>
                <a:spLocks noChangeArrowheads="1"/>
              </p:cNvSpPr>
              <p:nvPr/>
            </p:nvSpPr>
            <p:spPr bwMode="auto">
              <a:xfrm>
                <a:off x="2470" y="1827"/>
                <a:ext cx="266" cy="25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52" name="Oval 44"/>
              <p:cNvSpPr>
                <a:spLocks noChangeArrowheads="1"/>
              </p:cNvSpPr>
              <p:nvPr/>
            </p:nvSpPr>
            <p:spPr bwMode="auto">
              <a:xfrm>
                <a:off x="3109" y="1827"/>
                <a:ext cx="403" cy="25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45"/>
            <p:cNvGrpSpPr>
              <a:grpSpLocks/>
            </p:cNvGrpSpPr>
            <p:nvPr/>
          </p:nvGrpSpPr>
          <p:grpSpPr bwMode="auto">
            <a:xfrm>
              <a:off x="2116" y="820"/>
              <a:ext cx="1589" cy="1480"/>
              <a:chOff x="2116" y="820"/>
              <a:chExt cx="1589" cy="1480"/>
            </a:xfrm>
          </p:grpSpPr>
          <p:sp>
            <p:nvSpPr>
              <p:cNvPr id="1553454" name="Oval 46"/>
              <p:cNvSpPr>
                <a:spLocks noChangeArrowheads="1"/>
              </p:cNvSpPr>
              <p:nvPr/>
            </p:nvSpPr>
            <p:spPr bwMode="auto">
              <a:xfrm>
                <a:off x="2253" y="951"/>
                <a:ext cx="1361" cy="1130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55" name="Oval 47"/>
              <p:cNvSpPr>
                <a:spLocks noChangeArrowheads="1"/>
              </p:cNvSpPr>
              <p:nvPr/>
            </p:nvSpPr>
            <p:spPr bwMode="auto">
              <a:xfrm>
                <a:off x="2298" y="951"/>
                <a:ext cx="312" cy="16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56" name="Oval 48"/>
              <p:cNvSpPr>
                <a:spLocks noChangeArrowheads="1"/>
              </p:cNvSpPr>
              <p:nvPr/>
            </p:nvSpPr>
            <p:spPr bwMode="auto">
              <a:xfrm>
                <a:off x="3120" y="908"/>
                <a:ext cx="449" cy="298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57" name="Oval 49"/>
              <p:cNvSpPr>
                <a:spLocks noChangeArrowheads="1"/>
              </p:cNvSpPr>
              <p:nvPr/>
            </p:nvSpPr>
            <p:spPr bwMode="auto">
              <a:xfrm>
                <a:off x="2709" y="820"/>
                <a:ext cx="540" cy="605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58" name="Oval 50"/>
              <p:cNvSpPr>
                <a:spLocks noChangeArrowheads="1"/>
              </p:cNvSpPr>
              <p:nvPr/>
            </p:nvSpPr>
            <p:spPr bwMode="auto">
              <a:xfrm>
                <a:off x="2116" y="1083"/>
                <a:ext cx="996" cy="342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59" name="Oval 51"/>
              <p:cNvSpPr>
                <a:spLocks noChangeArrowheads="1"/>
              </p:cNvSpPr>
              <p:nvPr/>
            </p:nvSpPr>
            <p:spPr bwMode="auto">
              <a:xfrm>
                <a:off x="2618" y="1608"/>
                <a:ext cx="540" cy="692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60" name="Oval 52"/>
              <p:cNvSpPr>
                <a:spLocks noChangeArrowheads="1"/>
              </p:cNvSpPr>
              <p:nvPr/>
            </p:nvSpPr>
            <p:spPr bwMode="auto">
              <a:xfrm>
                <a:off x="3302" y="1126"/>
                <a:ext cx="403" cy="38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61" name="Oval 53"/>
              <p:cNvSpPr>
                <a:spLocks noChangeArrowheads="1"/>
              </p:cNvSpPr>
              <p:nvPr/>
            </p:nvSpPr>
            <p:spPr bwMode="auto">
              <a:xfrm>
                <a:off x="2207" y="1301"/>
                <a:ext cx="266" cy="69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62" name="Oval 54"/>
              <p:cNvSpPr>
                <a:spLocks noChangeArrowheads="1"/>
              </p:cNvSpPr>
              <p:nvPr/>
            </p:nvSpPr>
            <p:spPr bwMode="auto">
              <a:xfrm>
                <a:off x="3348" y="1652"/>
                <a:ext cx="266" cy="25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63" name="Oval 55"/>
              <p:cNvSpPr>
                <a:spLocks noChangeArrowheads="1"/>
              </p:cNvSpPr>
              <p:nvPr/>
            </p:nvSpPr>
            <p:spPr bwMode="auto">
              <a:xfrm>
                <a:off x="2436" y="1827"/>
                <a:ext cx="265" cy="25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64" name="Oval 56"/>
              <p:cNvSpPr>
                <a:spLocks noChangeArrowheads="1"/>
              </p:cNvSpPr>
              <p:nvPr/>
            </p:nvSpPr>
            <p:spPr bwMode="auto">
              <a:xfrm>
                <a:off x="3075" y="1827"/>
                <a:ext cx="402" cy="25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53465" name="Rectangle 57"/>
          <p:cNvSpPr>
            <a:spLocks noChangeArrowheads="1"/>
          </p:cNvSpPr>
          <p:nvPr/>
        </p:nvSpPr>
        <p:spPr bwMode="auto">
          <a:xfrm>
            <a:off x="3844925" y="3213100"/>
            <a:ext cx="1358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>
                <a:latin typeface="Calibri" pitchFamily="34" charset="0"/>
              </a:rPr>
              <a:t>AS 7018</a:t>
            </a:r>
          </a:p>
        </p:txBody>
      </p:sp>
      <p:sp>
        <p:nvSpPr>
          <p:cNvPr id="1553466" name="Rectangle 58"/>
          <p:cNvSpPr>
            <a:spLocks noChangeArrowheads="1"/>
          </p:cNvSpPr>
          <p:nvPr/>
        </p:nvSpPr>
        <p:spPr bwMode="auto">
          <a:xfrm>
            <a:off x="4225925" y="3746500"/>
            <a:ext cx="74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AT&amp;T </a:t>
            </a:r>
          </a:p>
        </p:txBody>
      </p:sp>
      <p:sp>
        <p:nvSpPr>
          <p:cNvPr id="1553467" name="Line 59"/>
          <p:cNvSpPr>
            <a:spLocks noChangeShapeType="1"/>
          </p:cNvSpPr>
          <p:nvPr/>
        </p:nvSpPr>
        <p:spPr bwMode="auto">
          <a:xfrm>
            <a:off x="5673725" y="4356100"/>
            <a:ext cx="914400" cy="3810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3468" name="Line 60"/>
          <p:cNvSpPr>
            <a:spLocks noChangeShapeType="1"/>
          </p:cNvSpPr>
          <p:nvPr/>
        </p:nvSpPr>
        <p:spPr bwMode="auto">
          <a:xfrm flipV="1">
            <a:off x="2320925" y="4356100"/>
            <a:ext cx="1066800" cy="1524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61"/>
          <p:cNvGrpSpPr>
            <a:grpSpLocks/>
          </p:cNvGrpSpPr>
          <p:nvPr/>
        </p:nvGrpSpPr>
        <p:grpSpPr bwMode="auto">
          <a:xfrm>
            <a:off x="6516688" y="4133850"/>
            <a:ext cx="2578100" cy="1282700"/>
            <a:chOff x="4131" y="1588"/>
            <a:chExt cx="1624" cy="808"/>
          </a:xfrm>
        </p:grpSpPr>
        <p:grpSp>
          <p:nvGrpSpPr>
            <p:cNvPr id="9" name="Group 62"/>
            <p:cNvGrpSpPr>
              <a:grpSpLocks/>
            </p:cNvGrpSpPr>
            <p:nvPr/>
          </p:nvGrpSpPr>
          <p:grpSpPr bwMode="auto">
            <a:xfrm>
              <a:off x="4166" y="1588"/>
              <a:ext cx="1589" cy="808"/>
              <a:chOff x="4166" y="1588"/>
              <a:chExt cx="1589" cy="808"/>
            </a:xfrm>
          </p:grpSpPr>
          <p:sp>
            <p:nvSpPr>
              <p:cNvPr id="1553471" name="Oval 63"/>
              <p:cNvSpPr>
                <a:spLocks noChangeArrowheads="1"/>
              </p:cNvSpPr>
              <p:nvPr/>
            </p:nvSpPr>
            <p:spPr bwMode="auto">
              <a:xfrm>
                <a:off x="4302" y="1660"/>
                <a:ext cx="1362" cy="61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72" name="Oval 64"/>
              <p:cNvSpPr>
                <a:spLocks noChangeArrowheads="1"/>
              </p:cNvSpPr>
              <p:nvPr/>
            </p:nvSpPr>
            <p:spPr bwMode="auto">
              <a:xfrm>
                <a:off x="4348" y="1660"/>
                <a:ext cx="312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73" name="Oval 65"/>
              <p:cNvSpPr>
                <a:spLocks noChangeArrowheads="1"/>
              </p:cNvSpPr>
              <p:nvPr/>
            </p:nvSpPr>
            <p:spPr bwMode="auto">
              <a:xfrm>
                <a:off x="5170" y="1636"/>
                <a:ext cx="448" cy="16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74" name="Oval 66"/>
              <p:cNvSpPr>
                <a:spLocks noChangeArrowheads="1"/>
              </p:cNvSpPr>
              <p:nvPr/>
            </p:nvSpPr>
            <p:spPr bwMode="auto">
              <a:xfrm>
                <a:off x="4759" y="1588"/>
                <a:ext cx="540" cy="32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75" name="Oval 67"/>
              <p:cNvSpPr>
                <a:spLocks noChangeArrowheads="1"/>
              </p:cNvSpPr>
              <p:nvPr/>
            </p:nvSpPr>
            <p:spPr bwMode="auto">
              <a:xfrm>
                <a:off x="4166" y="1732"/>
                <a:ext cx="996" cy="18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76" name="Oval 68"/>
              <p:cNvSpPr>
                <a:spLocks noChangeArrowheads="1"/>
              </p:cNvSpPr>
              <p:nvPr/>
            </p:nvSpPr>
            <p:spPr bwMode="auto">
              <a:xfrm>
                <a:off x="4668" y="2020"/>
                <a:ext cx="539" cy="37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77" name="Oval 69"/>
              <p:cNvSpPr>
                <a:spLocks noChangeArrowheads="1"/>
              </p:cNvSpPr>
              <p:nvPr/>
            </p:nvSpPr>
            <p:spPr bwMode="auto">
              <a:xfrm>
                <a:off x="5352" y="1756"/>
                <a:ext cx="403" cy="20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78" name="Oval 70"/>
              <p:cNvSpPr>
                <a:spLocks noChangeArrowheads="1"/>
              </p:cNvSpPr>
              <p:nvPr/>
            </p:nvSpPr>
            <p:spPr bwMode="auto">
              <a:xfrm>
                <a:off x="4257" y="1852"/>
                <a:ext cx="266" cy="37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79" name="Oval 71"/>
              <p:cNvSpPr>
                <a:spLocks noChangeArrowheads="1"/>
              </p:cNvSpPr>
              <p:nvPr/>
            </p:nvSpPr>
            <p:spPr bwMode="auto">
              <a:xfrm>
                <a:off x="5398" y="2044"/>
                <a:ext cx="266" cy="13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80" name="Oval 72"/>
              <p:cNvSpPr>
                <a:spLocks noChangeArrowheads="1"/>
              </p:cNvSpPr>
              <p:nvPr/>
            </p:nvSpPr>
            <p:spPr bwMode="auto">
              <a:xfrm>
                <a:off x="4485" y="2140"/>
                <a:ext cx="266" cy="13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81" name="Oval 73"/>
              <p:cNvSpPr>
                <a:spLocks noChangeArrowheads="1"/>
              </p:cNvSpPr>
              <p:nvPr/>
            </p:nvSpPr>
            <p:spPr bwMode="auto">
              <a:xfrm>
                <a:off x="5124" y="2140"/>
                <a:ext cx="403" cy="13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74"/>
            <p:cNvGrpSpPr>
              <a:grpSpLocks/>
            </p:cNvGrpSpPr>
            <p:nvPr/>
          </p:nvGrpSpPr>
          <p:grpSpPr bwMode="auto">
            <a:xfrm>
              <a:off x="4131" y="1588"/>
              <a:ext cx="1589" cy="808"/>
              <a:chOff x="4131" y="1588"/>
              <a:chExt cx="1589" cy="808"/>
            </a:xfrm>
          </p:grpSpPr>
          <p:sp>
            <p:nvSpPr>
              <p:cNvPr id="1553483" name="Oval 75"/>
              <p:cNvSpPr>
                <a:spLocks noChangeArrowheads="1"/>
              </p:cNvSpPr>
              <p:nvPr/>
            </p:nvSpPr>
            <p:spPr bwMode="auto">
              <a:xfrm>
                <a:off x="4268" y="1660"/>
                <a:ext cx="1361" cy="61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84" name="Oval 76"/>
              <p:cNvSpPr>
                <a:spLocks noChangeArrowheads="1"/>
              </p:cNvSpPr>
              <p:nvPr/>
            </p:nvSpPr>
            <p:spPr bwMode="auto">
              <a:xfrm>
                <a:off x="4313" y="1660"/>
                <a:ext cx="312" cy="88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85" name="Oval 77"/>
              <p:cNvSpPr>
                <a:spLocks noChangeArrowheads="1"/>
              </p:cNvSpPr>
              <p:nvPr/>
            </p:nvSpPr>
            <p:spPr bwMode="auto">
              <a:xfrm>
                <a:off x="5135" y="1636"/>
                <a:ext cx="449" cy="160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86" name="Oval 78"/>
              <p:cNvSpPr>
                <a:spLocks noChangeArrowheads="1"/>
              </p:cNvSpPr>
              <p:nvPr/>
            </p:nvSpPr>
            <p:spPr bwMode="auto">
              <a:xfrm>
                <a:off x="4724" y="1588"/>
                <a:ext cx="540" cy="328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87" name="Oval 79"/>
              <p:cNvSpPr>
                <a:spLocks noChangeArrowheads="1"/>
              </p:cNvSpPr>
              <p:nvPr/>
            </p:nvSpPr>
            <p:spPr bwMode="auto">
              <a:xfrm>
                <a:off x="4131" y="1732"/>
                <a:ext cx="996" cy="18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88" name="Oval 80"/>
              <p:cNvSpPr>
                <a:spLocks noChangeArrowheads="1"/>
              </p:cNvSpPr>
              <p:nvPr/>
            </p:nvSpPr>
            <p:spPr bwMode="auto">
              <a:xfrm>
                <a:off x="4633" y="2020"/>
                <a:ext cx="540" cy="37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89" name="Oval 81"/>
              <p:cNvSpPr>
                <a:spLocks noChangeArrowheads="1"/>
              </p:cNvSpPr>
              <p:nvPr/>
            </p:nvSpPr>
            <p:spPr bwMode="auto">
              <a:xfrm>
                <a:off x="5317" y="1756"/>
                <a:ext cx="403" cy="208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90" name="Oval 82"/>
              <p:cNvSpPr>
                <a:spLocks noChangeArrowheads="1"/>
              </p:cNvSpPr>
              <p:nvPr/>
            </p:nvSpPr>
            <p:spPr bwMode="auto">
              <a:xfrm>
                <a:off x="4222" y="1852"/>
                <a:ext cx="266" cy="37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91" name="Oval 83"/>
              <p:cNvSpPr>
                <a:spLocks noChangeArrowheads="1"/>
              </p:cNvSpPr>
              <p:nvPr/>
            </p:nvSpPr>
            <p:spPr bwMode="auto">
              <a:xfrm>
                <a:off x="5363" y="2044"/>
                <a:ext cx="266" cy="13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92" name="Oval 84"/>
              <p:cNvSpPr>
                <a:spLocks noChangeArrowheads="1"/>
              </p:cNvSpPr>
              <p:nvPr/>
            </p:nvSpPr>
            <p:spPr bwMode="auto">
              <a:xfrm>
                <a:off x="4451" y="2140"/>
                <a:ext cx="265" cy="13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3493" name="Oval 85"/>
              <p:cNvSpPr>
                <a:spLocks noChangeArrowheads="1"/>
              </p:cNvSpPr>
              <p:nvPr/>
            </p:nvSpPr>
            <p:spPr bwMode="auto">
              <a:xfrm>
                <a:off x="5090" y="2140"/>
                <a:ext cx="402" cy="13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53494" name="Rectangle 86"/>
          <p:cNvSpPr>
            <a:spLocks noChangeArrowheads="1"/>
          </p:cNvSpPr>
          <p:nvPr/>
        </p:nvSpPr>
        <p:spPr bwMode="auto">
          <a:xfrm>
            <a:off x="7045325" y="4127500"/>
            <a:ext cx="153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>
                <a:latin typeface="Calibri" pitchFamily="34" charset="0"/>
              </a:rPr>
              <a:t>AS 12654</a:t>
            </a:r>
          </a:p>
        </p:txBody>
      </p:sp>
      <p:sp>
        <p:nvSpPr>
          <p:cNvPr id="1553495" name="Rectangle 87"/>
          <p:cNvSpPr>
            <a:spLocks noChangeArrowheads="1"/>
          </p:cNvSpPr>
          <p:nvPr/>
        </p:nvSpPr>
        <p:spPr bwMode="auto">
          <a:xfrm>
            <a:off x="7350125" y="4660900"/>
            <a:ext cx="10017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RIPE NCC</a:t>
            </a:r>
          </a:p>
          <a:p>
            <a:pPr eaLnBrk="0" hangingPunct="0"/>
            <a:r>
              <a:rPr lang="en-US" sz="1400">
                <a:latin typeface="Calibri" pitchFamily="34" charset="0"/>
              </a:rPr>
              <a:t>RIS project </a:t>
            </a:r>
          </a:p>
        </p:txBody>
      </p:sp>
      <p:pic>
        <p:nvPicPr>
          <p:cNvPr id="1553496" name="Picture 88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1363" y="4395787"/>
            <a:ext cx="547687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53497" name="Picture 89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7163" y="4700587"/>
            <a:ext cx="547687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53498" name="Picture 90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1763" y="4167187"/>
            <a:ext cx="547687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53499" name="Picture 9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82963" y="4167187"/>
            <a:ext cx="547687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53500" name="Line 92"/>
          <p:cNvSpPr>
            <a:spLocks noChangeShapeType="1"/>
          </p:cNvSpPr>
          <p:nvPr/>
        </p:nvSpPr>
        <p:spPr bwMode="auto">
          <a:xfrm>
            <a:off x="3921125" y="4356100"/>
            <a:ext cx="1295400" cy="0"/>
          </a:xfrm>
          <a:prstGeom prst="line">
            <a:avLst/>
          </a:prstGeom>
          <a:noFill/>
          <a:ln w="76200" cmpd="tri">
            <a:solidFill>
              <a:srgbClr val="FF0033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3501" name="Line 93"/>
          <p:cNvSpPr>
            <a:spLocks noChangeShapeType="1"/>
          </p:cNvSpPr>
          <p:nvPr/>
        </p:nvSpPr>
        <p:spPr bwMode="auto">
          <a:xfrm>
            <a:off x="2397125" y="3594100"/>
            <a:ext cx="76200" cy="7620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3502" name="Rectangle 94"/>
          <p:cNvSpPr>
            <a:spLocks noChangeArrowheads="1"/>
          </p:cNvSpPr>
          <p:nvPr/>
        </p:nvSpPr>
        <p:spPr bwMode="auto">
          <a:xfrm>
            <a:off x="1652588" y="3175000"/>
            <a:ext cx="1336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192.0.2.1</a:t>
            </a:r>
          </a:p>
        </p:txBody>
      </p:sp>
      <p:sp>
        <p:nvSpPr>
          <p:cNvPr id="1553503" name="Rectangle 95"/>
          <p:cNvSpPr>
            <a:spLocks noChangeArrowheads="1"/>
          </p:cNvSpPr>
          <p:nvPr/>
        </p:nvSpPr>
        <p:spPr bwMode="auto">
          <a:xfrm>
            <a:off x="5978525" y="5651500"/>
            <a:ext cx="2281238" cy="8255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128.112.0.0/16</a:t>
            </a:r>
          </a:p>
          <a:p>
            <a:pPr eaLnBrk="0" hangingPunct="0"/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AS path = 7018 88</a:t>
            </a:r>
          </a:p>
          <a:p>
            <a:pPr eaLnBrk="0" hangingPunct="0"/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Next  Hop = 12.127.0.121</a:t>
            </a:r>
          </a:p>
        </p:txBody>
      </p:sp>
      <p:sp>
        <p:nvSpPr>
          <p:cNvPr id="1553504" name="Line 96"/>
          <p:cNvSpPr>
            <a:spLocks noChangeShapeType="1"/>
          </p:cNvSpPr>
          <p:nvPr/>
        </p:nvSpPr>
        <p:spPr bwMode="auto">
          <a:xfrm flipH="1">
            <a:off x="5749925" y="3441700"/>
            <a:ext cx="685800" cy="838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3505" name="Rectangle 97"/>
          <p:cNvSpPr>
            <a:spLocks noChangeArrowheads="1"/>
          </p:cNvSpPr>
          <p:nvPr/>
        </p:nvSpPr>
        <p:spPr bwMode="auto">
          <a:xfrm>
            <a:off x="5962650" y="3044825"/>
            <a:ext cx="179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12.127.0.121</a:t>
            </a:r>
          </a:p>
        </p:txBody>
      </p:sp>
      <p:sp>
        <p:nvSpPr>
          <p:cNvPr id="1553506" name="Line 98"/>
          <p:cNvSpPr>
            <a:spLocks noChangeShapeType="1"/>
          </p:cNvSpPr>
          <p:nvPr/>
        </p:nvSpPr>
        <p:spPr bwMode="auto">
          <a:xfrm>
            <a:off x="2930525" y="48133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3507" name="Line 99"/>
          <p:cNvSpPr>
            <a:spLocks noChangeShapeType="1"/>
          </p:cNvSpPr>
          <p:nvPr/>
        </p:nvSpPr>
        <p:spPr bwMode="auto">
          <a:xfrm>
            <a:off x="6030913" y="478155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3508" name="Line 100"/>
          <p:cNvSpPr>
            <a:spLocks noChangeShapeType="1"/>
          </p:cNvSpPr>
          <p:nvPr/>
        </p:nvSpPr>
        <p:spPr bwMode="auto">
          <a:xfrm>
            <a:off x="4530725" y="45847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3509" name="AutoShape 101"/>
          <p:cNvSpPr>
            <a:spLocks noChangeArrowheads="1"/>
          </p:cNvSpPr>
          <p:nvPr/>
        </p:nvSpPr>
        <p:spPr bwMode="auto">
          <a:xfrm rot="-424274">
            <a:off x="2701925" y="4508500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noFill/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3510" name="AutoShape 102"/>
          <p:cNvSpPr>
            <a:spLocks noChangeArrowheads="1"/>
          </p:cNvSpPr>
          <p:nvPr/>
        </p:nvSpPr>
        <p:spPr bwMode="auto">
          <a:xfrm>
            <a:off x="4225925" y="4432300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noFill/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3511" name="AutoShape 103"/>
          <p:cNvSpPr>
            <a:spLocks noChangeArrowheads="1"/>
          </p:cNvSpPr>
          <p:nvPr/>
        </p:nvSpPr>
        <p:spPr bwMode="auto">
          <a:xfrm rot="-19964282">
            <a:off x="5902325" y="4660900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noFill/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Path Selection</a:t>
            </a:r>
          </a:p>
        </p:txBody>
      </p:sp>
      <p:sp>
        <p:nvSpPr>
          <p:cNvPr id="155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4953000" cy="5334000"/>
          </a:xfrm>
        </p:spPr>
        <p:txBody>
          <a:bodyPr/>
          <a:lstStyle/>
          <a:p>
            <a:r>
              <a:rPr lang="en-US" dirty="0"/>
              <a:t>Simplest case</a:t>
            </a:r>
          </a:p>
          <a:p>
            <a:pPr lvl="1"/>
            <a:r>
              <a:rPr lang="en-US" dirty="0"/>
              <a:t>Shortest AS path</a:t>
            </a:r>
          </a:p>
          <a:p>
            <a:pPr lvl="1"/>
            <a:r>
              <a:rPr lang="en-US" dirty="0"/>
              <a:t>Arbitrary tie break</a:t>
            </a:r>
          </a:p>
          <a:p>
            <a:r>
              <a:rPr lang="en-US" dirty="0"/>
              <a:t>Example</a:t>
            </a:r>
          </a:p>
          <a:p>
            <a:pPr lvl="1"/>
            <a:r>
              <a:rPr lang="en-US" dirty="0"/>
              <a:t>Three-hop AS path preferred over a four-hop AS path</a:t>
            </a:r>
          </a:p>
          <a:p>
            <a:pPr lvl="1"/>
            <a:r>
              <a:rPr lang="en-US" dirty="0"/>
              <a:t>AS 12654 prefers path through Global Crossing</a:t>
            </a:r>
          </a:p>
          <a:p>
            <a:r>
              <a:rPr lang="en-US" dirty="0"/>
              <a:t>But, BGP is not limited to shortest-path routing</a:t>
            </a:r>
          </a:p>
          <a:p>
            <a:pPr lvl="1"/>
            <a:r>
              <a:rPr lang="en-US" dirty="0"/>
              <a:t>Policy-based routing</a:t>
            </a:r>
          </a:p>
        </p:txBody>
      </p:sp>
      <p:sp>
        <p:nvSpPr>
          <p:cNvPr id="8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9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DEDEEE-C572-461F-959F-DABA87064A3E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91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261100" y="1143000"/>
            <a:ext cx="2578100" cy="1282700"/>
            <a:chOff x="3987" y="340"/>
            <a:chExt cx="1624" cy="808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022" y="340"/>
              <a:ext cx="1589" cy="808"/>
              <a:chOff x="4022" y="340"/>
              <a:chExt cx="1589" cy="808"/>
            </a:xfrm>
          </p:grpSpPr>
          <p:sp>
            <p:nvSpPr>
              <p:cNvPr id="1555462" name="Oval 6"/>
              <p:cNvSpPr>
                <a:spLocks noChangeArrowheads="1"/>
              </p:cNvSpPr>
              <p:nvPr/>
            </p:nvSpPr>
            <p:spPr bwMode="auto">
              <a:xfrm>
                <a:off x="4158" y="412"/>
                <a:ext cx="1362" cy="61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63" name="Oval 7"/>
              <p:cNvSpPr>
                <a:spLocks noChangeArrowheads="1"/>
              </p:cNvSpPr>
              <p:nvPr/>
            </p:nvSpPr>
            <p:spPr bwMode="auto">
              <a:xfrm>
                <a:off x="4204" y="412"/>
                <a:ext cx="312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64" name="Oval 8"/>
              <p:cNvSpPr>
                <a:spLocks noChangeArrowheads="1"/>
              </p:cNvSpPr>
              <p:nvPr/>
            </p:nvSpPr>
            <p:spPr bwMode="auto">
              <a:xfrm>
                <a:off x="5026" y="388"/>
                <a:ext cx="448" cy="16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65" name="Oval 9"/>
              <p:cNvSpPr>
                <a:spLocks noChangeArrowheads="1"/>
              </p:cNvSpPr>
              <p:nvPr/>
            </p:nvSpPr>
            <p:spPr bwMode="auto">
              <a:xfrm>
                <a:off x="4615" y="340"/>
                <a:ext cx="540" cy="32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66" name="Oval 10"/>
              <p:cNvSpPr>
                <a:spLocks noChangeArrowheads="1"/>
              </p:cNvSpPr>
              <p:nvPr/>
            </p:nvSpPr>
            <p:spPr bwMode="auto">
              <a:xfrm>
                <a:off x="4022" y="484"/>
                <a:ext cx="996" cy="18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67" name="Oval 11"/>
              <p:cNvSpPr>
                <a:spLocks noChangeArrowheads="1"/>
              </p:cNvSpPr>
              <p:nvPr/>
            </p:nvSpPr>
            <p:spPr bwMode="auto">
              <a:xfrm>
                <a:off x="4524" y="772"/>
                <a:ext cx="539" cy="37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68" name="Oval 12"/>
              <p:cNvSpPr>
                <a:spLocks noChangeArrowheads="1"/>
              </p:cNvSpPr>
              <p:nvPr/>
            </p:nvSpPr>
            <p:spPr bwMode="auto">
              <a:xfrm>
                <a:off x="5208" y="508"/>
                <a:ext cx="403" cy="20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69" name="Oval 13"/>
              <p:cNvSpPr>
                <a:spLocks noChangeArrowheads="1"/>
              </p:cNvSpPr>
              <p:nvPr/>
            </p:nvSpPr>
            <p:spPr bwMode="auto">
              <a:xfrm>
                <a:off x="4113" y="604"/>
                <a:ext cx="266" cy="37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70" name="Oval 14"/>
              <p:cNvSpPr>
                <a:spLocks noChangeArrowheads="1"/>
              </p:cNvSpPr>
              <p:nvPr/>
            </p:nvSpPr>
            <p:spPr bwMode="auto">
              <a:xfrm>
                <a:off x="5254" y="796"/>
                <a:ext cx="266" cy="13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71" name="Oval 15"/>
              <p:cNvSpPr>
                <a:spLocks noChangeArrowheads="1"/>
              </p:cNvSpPr>
              <p:nvPr/>
            </p:nvSpPr>
            <p:spPr bwMode="auto">
              <a:xfrm>
                <a:off x="4341" y="892"/>
                <a:ext cx="266" cy="13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72" name="Oval 16"/>
              <p:cNvSpPr>
                <a:spLocks noChangeArrowheads="1"/>
              </p:cNvSpPr>
              <p:nvPr/>
            </p:nvSpPr>
            <p:spPr bwMode="auto">
              <a:xfrm>
                <a:off x="4980" y="892"/>
                <a:ext cx="403" cy="13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3987" y="340"/>
              <a:ext cx="1589" cy="808"/>
              <a:chOff x="3987" y="340"/>
              <a:chExt cx="1589" cy="808"/>
            </a:xfrm>
          </p:grpSpPr>
          <p:sp>
            <p:nvSpPr>
              <p:cNvPr id="1555474" name="Oval 18"/>
              <p:cNvSpPr>
                <a:spLocks noChangeArrowheads="1"/>
              </p:cNvSpPr>
              <p:nvPr/>
            </p:nvSpPr>
            <p:spPr bwMode="auto">
              <a:xfrm>
                <a:off x="4124" y="412"/>
                <a:ext cx="1361" cy="61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75" name="Oval 19"/>
              <p:cNvSpPr>
                <a:spLocks noChangeArrowheads="1"/>
              </p:cNvSpPr>
              <p:nvPr/>
            </p:nvSpPr>
            <p:spPr bwMode="auto">
              <a:xfrm>
                <a:off x="4169" y="412"/>
                <a:ext cx="312" cy="88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76" name="Oval 20"/>
              <p:cNvSpPr>
                <a:spLocks noChangeArrowheads="1"/>
              </p:cNvSpPr>
              <p:nvPr/>
            </p:nvSpPr>
            <p:spPr bwMode="auto">
              <a:xfrm>
                <a:off x="4991" y="388"/>
                <a:ext cx="449" cy="160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77" name="Oval 21"/>
              <p:cNvSpPr>
                <a:spLocks noChangeArrowheads="1"/>
              </p:cNvSpPr>
              <p:nvPr/>
            </p:nvSpPr>
            <p:spPr bwMode="auto">
              <a:xfrm>
                <a:off x="4580" y="340"/>
                <a:ext cx="540" cy="328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78" name="Oval 22"/>
              <p:cNvSpPr>
                <a:spLocks noChangeArrowheads="1"/>
              </p:cNvSpPr>
              <p:nvPr/>
            </p:nvSpPr>
            <p:spPr bwMode="auto">
              <a:xfrm>
                <a:off x="3987" y="484"/>
                <a:ext cx="996" cy="18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79" name="Oval 23"/>
              <p:cNvSpPr>
                <a:spLocks noChangeArrowheads="1"/>
              </p:cNvSpPr>
              <p:nvPr/>
            </p:nvSpPr>
            <p:spPr bwMode="auto">
              <a:xfrm>
                <a:off x="4489" y="772"/>
                <a:ext cx="540" cy="37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80" name="Oval 24"/>
              <p:cNvSpPr>
                <a:spLocks noChangeArrowheads="1"/>
              </p:cNvSpPr>
              <p:nvPr/>
            </p:nvSpPr>
            <p:spPr bwMode="auto">
              <a:xfrm>
                <a:off x="5173" y="508"/>
                <a:ext cx="403" cy="208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81" name="Oval 25"/>
              <p:cNvSpPr>
                <a:spLocks noChangeArrowheads="1"/>
              </p:cNvSpPr>
              <p:nvPr/>
            </p:nvSpPr>
            <p:spPr bwMode="auto">
              <a:xfrm>
                <a:off x="4078" y="604"/>
                <a:ext cx="266" cy="37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82" name="Oval 26"/>
              <p:cNvSpPr>
                <a:spLocks noChangeArrowheads="1"/>
              </p:cNvSpPr>
              <p:nvPr/>
            </p:nvSpPr>
            <p:spPr bwMode="auto">
              <a:xfrm>
                <a:off x="5219" y="796"/>
                <a:ext cx="266" cy="13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83" name="Oval 27"/>
              <p:cNvSpPr>
                <a:spLocks noChangeArrowheads="1"/>
              </p:cNvSpPr>
              <p:nvPr/>
            </p:nvSpPr>
            <p:spPr bwMode="auto">
              <a:xfrm>
                <a:off x="4307" y="892"/>
                <a:ext cx="265" cy="13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84" name="Oval 28"/>
              <p:cNvSpPr>
                <a:spLocks noChangeArrowheads="1"/>
              </p:cNvSpPr>
              <p:nvPr/>
            </p:nvSpPr>
            <p:spPr bwMode="auto">
              <a:xfrm>
                <a:off x="4946" y="892"/>
                <a:ext cx="402" cy="13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6718300" y="5321300"/>
            <a:ext cx="1893888" cy="1130300"/>
            <a:chOff x="4275" y="3172"/>
            <a:chExt cx="1193" cy="712"/>
          </a:xfrm>
        </p:grpSpPr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4301" y="3172"/>
              <a:ext cx="1167" cy="712"/>
              <a:chOff x="4301" y="3172"/>
              <a:chExt cx="1167" cy="712"/>
            </a:xfrm>
          </p:grpSpPr>
          <p:sp>
            <p:nvSpPr>
              <p:cNvPr id="1555487" name="Oval 31"/>
              <p:cNvSpPr>
                <a:spLocks noChangeArrowheads="1"/>
              </p:cNvSpPr>
              <p:nvPr/>
            </p:nvSpPr>
            <p:spPr bwMode="auto">
              <a:xfrm>
                <a:off x="4401" y="3236"/>
                <a:ext cx="1000" cy="54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88" name="Oval 32"/>
              <p:cNvSpPr>
                <a:spLocks noChangeArrowheads="1"/>
              </p:cNvSpPr>
              <p:nvPr/>
            </p:nvSpPr>
            <p:spPr bwMode="auto">
              <a:xfrm>
                <a:off x="4435" y="3236"/>
                <a:ext cx="227" cy="7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89" name="Oval 33"/>
              <p:cNvSpPr>
                <a:spLocks noChangeArrowheads="1"/>
              </p:cNvSpPr>
              <p:nvPr/>
            </p:nvSpPr>
            <p:spPr bwMode="auto">
              <a:xfrm>
                <a:off x="5039" y="3214"/>
                <a:ext cx="328" cy="14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90" name="Oval 34"/>
              <p:cNvSpPr>
                <a:spLocks noChangeArrowheads="1"/>
              </p:cNvSpPr>
              <p:nvPr/>
            </p:nvSpPr>
            <p:spPr bwMode="auto">
              <a:xfrm>
                <a:off x="4737" y="3172"/>
                <a:ext cx="395" cy="2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91" name="Oval 35"/>
              <p:cNvSpPr>
                <a:spLocks noChangeArrowheads="1"/>
              </p:cNvSpPr>
              <p:nvPr/>
            </p:nvSpPr>
            <p:spPr bwMode="auto">
              <a:xfrm>
                <a:off x="4301" y="3299"/>
                <a:ext cx="730" cy="16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92" name="Oval 36"/>
              <p:cNvSpPr>
                <a:spLocks noChangeArrowheads="1"/>
              </p:cNvSpPr>
              <p:nvPr/>
            </p:nvSpPr>
            <p:spPr bwMode="auto">
              <a:xfrm>
                <a:off x="4670" y="3554"/>
                <a:ext cx="395" cy="33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93" name="Oval 37"/>
              <p:cNvSpPr>
                <a:spLocks noChangeArrowheads="1"/>
              </p:cNvSpPr>
              <p:nvPr/>
            </p:nvSpPr>
            <p:spPr bwMode="auto">
              <a:xfrm>
                <a:off x="5174" y="3321"/>
                <a:ext cx="294" cy="18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94" name="Oval 38"/>
              <p:cNvSpPr>
                <a:spLocks noChangeArrowheads="1"/>
              </p:cNvSpPr>
              <p:nvPr/>
            </p:nvSpPr>
            <p:spPr bwMode="auto">
              <a:xfrm>
                <a:off x="4368" y="3405"/>
                <a:ext cx="193" cy="33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95" name="Oval 39"/>
              <p:cNvSpPr>
                <a:spLocks noChangeArrowheads="1"/>
              </p:cNvSpPr>
              <p:nvPr/>
            </p:nvSpPr>
            <p:spPr bwMode="auto">
              <a:xfrm>
                <a:off x="5207" y="3574"/>
                <a:ext cx="194" cy="11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96" name="Oval 40"/>
              <p:cNvSpPr>
                <a:spLocks noChangeArrowheads="1"/>
              </p:cNvSpPr>
              <p:nvPr/>
            </p:nvSpPr>
            <p:spPr bwMode="auto">
              <a:xfrm>
                <a:off x="4536" y="3659"/>
                <a:ext cx="193" cy="11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497" name="Oval 41"/>
              <p:cNvSpPr>
                <a:spLocks noChangeArrowheads="1"/>
              </p:cNvSpPr>
              <p:nvPr/>
            </p:nvSpPr>
            <p:spPr bwMode="auto">
              <a:xfrm>
                <a:off x="5006" y="3659"/>
                <a:ext cx="294" cy="11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42"/>
            <p:cNvGrpSpPr>
              <a:grpSpLocks/>
            </p:cNvGrpSpPr>
            <p:nvPr/>
          </p:nvGrpSpPr>
          <p:grpSpPr bwMode="auto">
            <a:xfrm>
              <a:off x="4275" y="3172"/>
              <a:ext cx="1167" cy="712"/>
              <a:chOff x="4275" y="3172"/>
              <a:chExt cx="1167" cy="712"/>
            </a:xfrm>
          </p:grpSpPr>
          <p:sp>
            <p:nvSpPr>
              <p:cNvPr id="1555499" name="Oval 43"/>
              <p:cNvSpPr>
                <a:spLocks noChangeArrowheads="1"/>
              </p:cNvSpPr>
              <p:nvPr/>
            </p:nvSpPr>
            <p:spPr bwMode="auto">
              <a:xfrm>
                <a:off x="4376" y="3236"/>
                <a:ext cx="999" cy="542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00" name="Oval 44"/>
              <p:cNvSpPr>
                <a:spLocks noChangeArrowheads="1"/>
              </p:cNvSpPr>
              <p:nvPr/>
            </p:nvSpPr>
            <p:spPr bwMode="auto">
              <a:xfrm>
                <a:off x="4409" y="3236"/>
                <a:ext cx="227" cy="7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01" name="Oval 45"/>
              <p:cNvSpPr>
                <a:spLocks noChangeArrowheads="1"/>
              </p:cNvSpPr>
              <p:nvPr/>
            </p:nvSpPr>
            <p:spPr bwMode="auto">
              <a:xfrm>
                <a:off x="5014" y="3214"/>
                <a:ext cx="328" cy="14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02" name="Oval 46"/>
              <p:cNvSpPr>
                <a:spLocks noChangeArrowheads="1"/>
              </p:cNvSpPr>
              <p:nvPr/>
            </p:nvSpPr>
            <p:spPr bwMode="auto">
              <a:xfrm>
                <a:off x="4712" y="3172"/>
                <a:ext cx="395" cy="288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03" name="Oval 47"/>
              <p:cNvSpPr>
                <a:spLocks noChangeArrowheads="1"/>
              </p:cNvSpPr>
              <p:nvPr/>
            </p:nvSpPr>
            <p:spPr bwMode="auto">
              <a:xfrm>
                <a:off x="4275" y="3299"/>
                <a:ext cx="731" cy="16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04" name="Oval 48"/>
              <p:cNvSpPr>
                <a:spLocks noChangeArrowheads="1"/>
              </p:cNvSpPr>
              <p:nvPr/>
            </p:nvSpPr>
            <p:spPr bwMode="auto">
              <a:xfrm>
                <a:off x="4644" y="3554"/>
                <a:ext cx="395" cy="330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05" name="Oval 49"/>
              <p:cNvSpPr>
                <a:spLocks noChangeArrowheads="1"/>
              </p:cNvSpPr>
              <p:nvPr/>
            </p:nvSpPr>
            <p:spPr bwMode="auto">
              <a:xfrm>
                <a:off x="5148" y="3321"/>
                <a:ext cx="294" cy="18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06" name="Oval 50"/>
              <p:cNvSpPr>
                <a:spLocks noChangeArrowheads="1"/>
              </p:cNvSpPr>
              <p:nvPr/>
            </p:nvSpPr>
            <p:spPr bwMode="auto">
              <a:xfrm>
                <a:off x="4342" y="3405"/>
                <a:ext cx="194" cy="330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07" name="Oval 51"/>
              <p:cNvSpPr>
                <a:spLocks noChangeArrowheads="1"/>
              </p:cNvSpPr>
              <p:nvPr/>
            </p:nvSpPr>
            <p:spPr bwMode="auto">
              <a:xfrm>
                <a:off x="5182" y="3574"/>
                <a:ext cx="193" cy="11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08" name="Oval 52"/>
              <p:cNvSpPr>
                <a:spLocks noChangeArrowheads="1"/>
              </p:cNvSpPr>
              <p:nvPr/>
            </p:nvSpPr>
            <p:spPr bwMode="auto">
              <a:xfrm>
                <a:off x="4510" y="3659"/>
                <a:ext cx="194" cy="11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09" name="Oval 53"/>
              <p:cNvSpPr>
                <a:spLocks noChangeArrowheads="1"/>
              </p:cNvSpPr>
              <p:nvPr/>
            </p:nvSpPr>
            <p:spPr bwMode="auto">
              <a:xfrm>
                <a:off x="4980" y="3659"/>
                <a:ext cx="295" cy="11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55510" name="Rectangle 54"/>
          <p:cNvSpPr>
            <a:spLocks noChangeArrowheads="1"/>
          </p:cNvSpPr>
          <p:nvPr/>
        </p:nvSpPr>
        <p:spPr bwMode="auto">
          <a:xfrm>
            <a:off x="7080250" y="5549900"/>
            <a:ext cx="1196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latin typeface="Calibri" pitchFamily="34" charset="0"/>
                <a:cs typeface="Courier New" pitchFamily="49" charset="0"/>
              </a:rPr>
              <a:t>AS 3549</a:t>
            </a:r>
          </a:p>
        </p:txBody>
      </p:sp>
      <p:sp>
        <p:nvSpPr>
          <p:cNvPr id="1555511" name="Rectangle 55"/>
          <p:cNvSpPr>
            <a:spLocks noChangeArrowheads="1"/>
          </p:cNvSpPr>
          <p:nvPr/>
        </p:nvSpPr>
        <p:spPr bwMode="auto">
          <a:xfrm>
            <a:off x="7067550" y="5930900"/>
            <a:ext cx="1362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  <a:cs typeface="Courier New" pitchFamily="49" charset="0"/>
              </a:rPr>
              <a:t>Global Crossing </a:t>
            </a:r>
          </a:p>
        </p:txBody>
      </p:sp>
      <p:grpSp>
        <p:nvGrpSpPr>
          <p:cNvPr id="8" name="Group 56"/>
          <p:cNvGrpSpPr>
            <a:grpSpLocks/>
          </p:cNvGrpSpPr>
          <p:nvPr/>
        </p:nvGrpSpPr>
        <p:grpSpPr bwMode="auto">
          <a:xfrm>
            <a:off x="6789738" y="3201988"/>
            <a:ext cx="1898650" cy="1289050"/>
            <a:chOff x="4323" y="1828"/>
            <a:chExt cx="1193" cy="712"/>
          </a:xfrm>
        </p:grpSpPr>
        <p:grpSp>
          <p:nvGrpSpPr>
            <p:cNvPr id="9" name="Group 57"/>
            <p:cNvGrpSpPr>
              <a:grpSpLocks/>
            </p:cNvGrpSpPr>
            <p:nvPr/>
          </p:nvGrpSpPr>
          <p:grpSpPr bwMode="auto">
            <a:xfrm>
              <a:off x="4349" y="1828"/>
              <a:ext cx="1167" cy="712"/>
              <a:chOff x="4349" y="1828"/>
              <a:chExt cx="1167" cy="712"/>
            </a:xfrm>
          </p:grpSpPr>
          <p:sp>
            <p:nvSpPr>
              <p:cNvPr id="1555514" name="Oval 58"/>
              <p:cNvSpPr>
                <a:spLocks noChangeArrowheads="1"/>
              </p:cNvSpPr>
              <p:nvPr/>
            </p:nvSpPr>
            <p:spPr bwMode="auto">
              <a:xfrm>
                <a:off x="4449" y="1892"/>
                <a:ext cx="1000" cy="54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15" name="Oval 59"/>
              <p:cNvSpPr>
                <a:spLocks noChangeArrowheads="1"/>
              </p:cNvSpPr>
              <p:nvPr/>
            </p:nvSpPr>
            <p:spPr bwMode="auto">
              <a:xfrm>
                <a:off x="4483" y="1892"/>
                <a:ext cx="227" cy="7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16" name="Oval 60"/>
              <p:cNvSpPr>
                <a:spLocks noChangeArrowheads="1"/>
              </p:cNvSpPr>
              <p:nvPr/>
            </p:nvSpPr>
            <p:spPr bwMode="auto">
              <a:xfrm>
                <a:off x="5087" y="1870"/>
                <a:ext cx="328" cy="14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17" name="Oval 61"/>
              <p:cNvSpPr>
                <a:spLocks noChangeArrowheads="1"/>
              </p:cNvSpPr>
              <p:nvPr/>
            </p:nvSpPr>
            <p:spPr bwMode="auto">
              <a:xfrm>
                <a:off x="4785" y="1828"/>
                <a:ext cx="395" cy="2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18" name="Oval 62"/>
              <p:cNvSpPr>
                <a:spLocks noChangeArrowheads="1"/>
              </p:cNvSpPr>
              <p:nvPr/>
            </p:nvSpPr>
            <p:spPr bwMode="auto">
              <a:xfrm>
                <a:off x="4349" y="1955"/>
                <a:ext cx="730" cy="16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19" name="Oval 63"/>
              <p:cNvSpPr>
                <a:spLocks noChangeArrowheads="1"/>
              </p:cNvSpPr>
              <p:nvPr/>
            </p:nvSpPr>
            <p:spPr bwMode="auto">
              <a:xfrm>
                <a:off x="4718" y="2210"/>
                <a:ext cx="395" cy="33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20" name="Oval 64"/>
              <p:cNvSpPr>
                <a:spLocks noChangeArrowheads="1"/>
              </p:cNvSpPr>
              <p:nvPr/>
            </p:nvSpPr>
            <p:spPr bwMode="auto">
              <a:xfrm>
                <a:off x="5222" y="1977"/>
                <a:ext cx="294" cy="18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21" name="Oval 65"/>
              <p:cNvSpPr>
                <a:spLocks noChangeArrowheads="1"/>
              </p:cNvSpPr>
              <p:nvPr/>
            </p:nvSpPr>
            <p:spPr bwMode="auto">
              <a:xfrm>
                <a:off x="4416" y="2061"/>
                <a:ext cx="193" cy="33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22" name="Oval 66"/>
              <p:cNvSpPr>
                <a:spLocks noChangeArrowheads="1"/>
              </p:cNvSpPr>
              <p:nvPr/>
            </p:nvSpPr>
            <p:spPr bwMode="auto">
              <a:xfrm>
                <a:off x="5255" y="2230"/>
                <a:ext cx="194" cy="11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23" name="Oval 67"/>
              <p:cNvSpPr>
                <a:spLocks noChangeArrowheads="1"/>
              </p:cNvSpPr>
              <p:nvPr/>
            </p:nvSpPr>
            <p:spPr bwMode="auto">
              <a:xfrm>
                <a:off x="4584" y="2315"/>
                <a:ext cx="193" cy="11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24" name="Oval 68"/>
              <p:cNvSpPr>
                <a:spLocks noChangeArrowheads="1"/>
              </p:cNvSpPr>
              <p:nvPr/>
            </p:nvSpPr>
            <p:spPr bwMode="auto">
              <a:xfrm>
                <a:off x="5054" y="2315"/>
                <a:ext cx="294" cy="11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69"/>
            <p:cNvGrpSpPr>
              <a:grpSpLocks/>
            </p:cNvGrpSpPr>
            <p:nvPr/>
          </p:nvGrpSpPr>
          <p:grpSpPr bwMode="auto">
            <a:xfrm>
              <a:off x="4323" y="1828"/>
              <a:ext cx="1167" cy="712"/>
              <a:chOff x="4323" y="1828"/>
              <a:chExt cx="1167" cy="712"/>
            </a:xfrm>
          </p:grpSpPr>
          <p:sp>
            <p:nvSpPr>
              <p:cNvPr id="1555526" name="Oval 70"/>
              <p:cNvSpPr>
                <a:spLocks noChangeArrowheads="1"/>
              </p:cNvSpPr>
              <p:nvPr/>
            </p:nvSpPr>
            <p:spPr bwMode="auto">
              <a:xfrm>
                <a:off x="4424" y="1892"/>
                <a:ext cx="999" cy="542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27" name="Oval 71"/>
              <p:cNvSpPr>
                <a:spLocks noChangeArrowheads="1"/>
              </p:cNvSpPr>
              <p:nvPr/>
            </p:nvSpPr>
            <p:spPr bwMode="auto">
              <a:xfrm>
                <a:off x="4457" y="1892"/>
                <a:ext cx="227" cy="7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28" name="Oval 72"/>
              <p:cNvSpPr>
                <a:spLocks noChangeArrowheads="1"/>
              </p:cNvSpPr>
              <p:nvPr/>
            </p:nvSpPr>
            <p:spPr bwMode="auto">
              <a:xfrm>
                <a:off x="5062" y="1870"/>
                <a:ext cx="328" cy="14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29" name="Oval 73"/>
              <p:cNvSpPr>
                <a:spLocks noChangeArrowheads="1"/>
              </p:cNvSpPr>
              <p:nvPr/>
            </p:nvSpPr>
            <p:spPr bwMode="auto">
              <a:xfrm>
                <a:off x="4760" y="1828"/>
                <a:ext cx="395" cy="288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30" name="Oval 74"/>
              <p:cNvSpPr>
                <a:spLocks noChangeArrowheads="1"/>
              </p:cNvSpPr>
              <p:nvPr/>
            </p:nvSpPr>
            <p:spPr bwMode="auto">
              <a:xfrm>
                <a:off x="4323" y="1955"/>
                <a:ext cx="731" cy="16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31" name="Oval 75"/>
              <p:cNvSpPr>
                <a:spLocks noChangeArrowheads="1"/>
              </p:cNvSpPr>
              <p:nvPr/>
            </p:nvSpPr>
            <p:spPr bwMode="auto">
              <a:xfrm>
                <a:off x="4692" y="2210"/>
                <a:ext cx="395" cy="330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32" name="Oval 76"/>
              <p:cNvSpPr>
                <a:spLocks noChangeArrowheads="1"/>
              </p:cNvSpPr>
              <p:nvPr/>
            </p:nvSpPr>
            <p:spPr bwMode="auto">
              <a:xfrm>
                <a:off x="5196" y="1977"/>
                <a:ext cx="294" cy="18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33" name="Oval 77"/>
              <p:cNvSpPr>
                <a:spLocks noChangeArrowheads="1"/>
              </p:cNvSpPr>
              <p:nvPr/>
            </p:nvSpPr>
            <p:spPr bwMode="auto">
              <a:xfrm>
                <a:off x="4390" y="2061"/>
                <a:ext cx="194" cy="330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34" name="Oval 78"/>
              <p:cNvSpPr>
                <a:spLocks noChangeArrowheads="1"/>
              </p:cNvSpPr>
              <p:nvPr/>
            </p:nvSpPr>
            <p:spPr bwMode="auto">
              <a:xfrm>
                <a:off x="5230" y="2230"/>
                <a:ext cx="193" cy="11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35" name="Oval 79"/>
              <p:cNvSpPr>
                <a:spLocks noChangeArrowheads="1"/>
              </p:cNvSpPr>
              <p:nvPr/>
            </p:nvSpPr>
            <p:spPr bwMode="auto">
              <a:xfrm>
                <a:off x="4558" y="2315"/>
                <a:ext cx="194" cy="11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5536" name="Oval 80"/>
              <p:cNvSpPr>
                <a:spLocks noChangeArrowheads="1"/>
              </p:cNvSpPr>
              <p:nvPr/>
            </p:nvSpPr>
            <p:spPr bwMode="auto">
              <a:xfrm>
                <a:off x="5028" y="2315"/>
                <a:ext cx="295" cy="11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55538" name="Rectangle 82"/>
          <p:cNvSpPr>
            <a:spLocks noChangeArrowheads="1"/>
          </p:cNvSpPr>
          <p:nvPr/>
        </p:nvSpPr>
        <p:spPr bwMode="auto">
          <a:xfrm>
            <a:off x="7078663" y="3340100"/>
            <a:ext cx="1350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latin typeface="Calibri" pitchFamily="34" charset="0"/>
                <a:cs typeface="Courier New" pitchFamily="49" charset="0"/>
              </a:rPr>
              <a:t>AS 12654</a:t>
            </a:r>
          </a:p>
        </p:txBody>
      </p:sp>
      <p:sp>
        <p:nvSpPr>
          <p:cNvPr id="1555539" name="Rectangle 83"/>
          <p:cNvSpPr>
            <a:spLocks noChangeArrowheads="1"/>
          </p:cNvSpPr>
          <p:nvPr/>
        </p:nvSpPr>
        <p:spPr bwMode="auto">
          <a:xfrm>
            <a:off x="7170738" y="3735388"/>
            <a:ext cx="10207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  <a:cs typeface="Courier New" pitchFamily="49" charset="0"/>
              </a:rPr>
              <a:t>RIPE NCC</a:t>
            </a:r>
          </a:p>
          <a:p>
            <a:pPr eaLnBrk="0" hangingPunct="0"/>
            <a:r>
              <a:rPr lang="en-US" sz="1400" b="1">
                <a:latin typeface="Calibri" pitchFamily="34" charset="0"/>
                <a:cs typeface="Courier New" pitchFamily="49" charset="0"/>
              </a:rPr>
              <a:t>RIS project </a:t>
            </a:r>
          </a:p>
        </p:txBody>
      </p:sp>
      <p:sp>
        <p:nvSpPr>
          <p:cNvPr id="1555540" name="Rectangle 84"/>
          <p:cNvSpPr>
            <a:spLocks noChangeArrowheads="1"/>
          </p:cNvSpPr>
          <p:nvPr/>
        </p:nvSpPr>
        <p:spPr bwMode="auto">
          <a:xfrm>
            <a:off x="6851650" y="1358900"/>
            <a:ext cx="1196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latin typeface="Calibri" pitchFamily="34" charset="0"/>
                <a:cs typeface="Courier New" pitchFamily="49" charset="0"/>
              </a:rPr>
              <a:t>AS 1129</a:t>
            </a:r>
          </a:p>
        </p:txBody>
      </p:sp>
      <p:sp>
        <p:nvSpPr>
          <p:cNvPr id="1555541" name="Rectangle 85"/>
          <p:cNvSpPr>
            <a:spLocks noChangeArrowheads="1"/>
          </p:cNvSpPr>
          <p:nvPr/>
        </p:nvSpPr>
        <p:spPr bwMode="auto">
          <a:xfrm>
            <a:off x="6865938" y="1739900"/>
            <a:ext cx="11922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  <a:cs typeface="Courier New" pitchFamily="49" charset="0"/>
              </a:rPr>
              <a:t>Global Access</a:t>
            </a:r>
          </a:p>
        </p:txBody>
      </p:sp>
      <p:sp>
        <p:nvSpPr>
          <p:cNvPr id="1555543" name="AutoShape 87"/>
          <p:cNvSpPr>
            <a:spLocks noChangeArrowheads="1"/>
          </p:cNvSpPr>
          <p:nvPr/>
        </p:nvSpPr>
        <p:spPr bwMode="auto">
          <a:xfrm>
            <a:off x="8161338" y="2058988"/>
            <a:ext cx="304800" cy="12192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bg1"/>
          </a:solidFill>
          <a:ln w="3810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5544" name="AutoShape 88"/>
          <p:cNvSpPr>
            <a:spLocks noChangeArrowheads="1"/>
          </p:cNvSpPr>
          <p:nvPr/>
        </p:nvSpPr>
        <p:spPr bwMode="auto">
          <a:xfrm flipV="1">
            <a:off x="8085138" y="4344988"/>
            <a:ext cx="304800" cy="12192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bg1"/>
          </a:solidFill>
          <a:ln w="3810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5545" name="Rectangle 89"/>
          <p:cNvSpPr>
            <a:spLocks noChangeArrowheads="1"/>
          </p:cNvSpPr>
          <p:nvPr/>
        </p:nvSpPr>
        <p:spPr bwMode="auto">
          <a:xfrm>
            <a:off x="5153025" y="2501900"/>
            <a:ext cx="2892425" cy="5175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135.207.0.0/16</a:t>
            </a:r>
          </a:p>
          <a:p>
            <a:pPr eaLnBrk="0" hangingPunct="0"/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AS Path = 1129 1755 1239 7018 6341</a:t>
            </a:r>
          </a:p>
        </p:txBody>
      </p:sp>
      <p:sp>
        <p:nvSpPr>
          <p:cNvPr id="1555546" name="Rectangle 90"/>
          <p:cNvSpPr>
            <a:spLocks noChangeArrowheads="1"/>
          </p:cNvSpPr>
          <p:nvPr/>
        </p:nvSpPr>
        <p:spPr bwMode="auto">
          <a:xfrm>
            <a:off x="5838825" y="4651375"/>
            <a:ext cx="2089150" cy="5175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135.207.0.0/16</a:t>
            </a:r>
          </a:p>
          <a:p>
            <a:pPr eaLnBrk="0" hangingPunct="0"/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AS Path = 3549 7018 6341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7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AS_PATH Attribute</a:t>
            </a:r>
          </a:p>
        </p:txBody>
      </p:sp>
      <p:sp>
        <p:nvSpPr>
          <p:cNvPr id="21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1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62DC14-4121-469D-B2C9-8892D81E4F94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214" name="Footer Placeholder 2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  <p:sp>
        <p:nvSpPr>
          <p:cNvPr id="1557506" name="Rectangle 2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743200" y="3962400"/>
            <a:ext cx="2438400" cy="1511300"/>
            <a:chOff x="2547" y="3172"/>
            <a:chExt cx="1193" cy="71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573" y="3172"/>
              <a:ext cx="1167" cy="712"/>
              <a:chOff x="2573" y="3172"/>
              <a:chExt cx="1167" cy="712"/>
            </a:xfrm>
          </p:grpSpPr>
          <p:sp>
            <p:nvSpPr>
              <p:cNvPr id="1557510" name="Oval 6"/>
              <p:cNvSpPr>
                <a:spLocks noChangeArrowheads="1"/>
              </p:cNvSpPr>
              <p:nvPr/>
            </p:nvSpPr>
            <p:spPr bwMode="auto">
              <a:xfrm>
                <a:off x="2673" y="3236"/>
                <a:ext cx="1000" cy="54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11" name="Oval 7"/>
              <p:cNvSpPr>
                <a:spLocks noChangeArrowheads="1"/>
              </p:cNvSpPr>
              <p:nvPr/>
            </p:nvSpPr>
            <p:spPr bwMode="auto">
              <a:xfrm>
                <a:off x="2707" y="3236"/>
                <a:ext cx="227" cy="7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12" name="Oval 8"/>
              <p:cNvSpPr>
                <a:spLocks noChangeArrowheads="1"/>
              </p:cNvSpPr>
              <p:nvPr/>
            </p:nvSpPr>
            <p:spPr bwMode="auto">
              <a:xfrm>
                <a:off x="3311" y="3214"/>
                <a:ext cx="328" cy="14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13" name="Oval 9"/>
              <p:cNvSpPr>
                <a:spLocks noChangeArrowheads="1"/>
              </p:cNvSpPr>
              <p:nvPr/>
            </p:nvSpPr>
            <p:spPr bwMode="auto">
              <a:xfrm>
                <a:off x="3009" y="3172"/>
                <a:ext cx="395" cy="2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14" name="Oval 10"/>
              <p:cNvSpPr>
                <a:spLocks noChangeArrowheads="1"/>
              </p:cNvSpPr>
              <p:nvPr/>
            </p:nvSpPr>
            <p:spPr bwMode="auto">
              <a:xfrm>
                <a:off x="2573" y="3299"/>
                <a:ext cx="730" cy="16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15" name="Oval 11"/>
              <p:cNvSpPr>
                <a:spLocks noChangeArrowheads="1"/>
              </p:cNvSpPr>
              <p:nvPr/>
            </p:nvSpPr>
            <p:spPr bwMode="auto">
              <a:xfrm>
                <a:off x="2942" y="3554"/>
                <a:ext cx="395" cy="33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16" name="Oval 12"/>
              <p:cNvSpPr>
                <a:spLocks noChangeArrowheads="1"/>
              </p:cNvSpPr>
              <p:nvPr/>
            </p:nvSpPr>
            <p:spPr bwMode="auto">
              <a:xfrm>
                <a:off x="3446" y="3321"/>
                <a:ext cx="294" cy="18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17" name="Oval 13"/>
              <p:cNvSpPr>
                <a:spLocks noChangeArrowheads="1"/>
              </p:cNvSpPr>
              <p:nvPr/>
            </p:nvSpPr>
            <p:spPr bwMode="auto">
              <a:xfrm>
                <a:off x="2640" y="3405"/>
                <a:ext cx="193" cy="33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18" name="Oval 14"/>
              <p:cNvSpPr>
                <a:spLocks noChangeArrowheads="1"/>
              </p:cNvSpPr>
              <p:nvPr/>
            </p:nvSpPr>
            <p:spPr bwMode="auto">
              <a:xfrm>
                <a:off x="3479" y="3574"/>
                <a:ext cx="194" cy="11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19" name="Oval 15"/>
              <p:cNvSpPr>
                <a:spLocks noChangeArrowheads="1"/>
              </p:cNvSpPr>
              <p:nvPr/>
            </p:nvSpPr>
            <p:spPr bwMode="auto">
              <a:xfrm>
                <a:off x="2808" y="3659"/>
                <a:ext cx="193" cy="11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20" name="Oval 16"/>
              <p:cNvSpPr>
                <a:spLocks noChangeArrowheads="1"/>
              </p:cNvSpPr>
              <p:nvPr/>
            </p:nvSpPr>
            <p:spPr bwMode="auto">
              <a:xfrm>
                <a:off x="3278" y="3659"/>
                <a:ext cx="294" cy="11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2547" y="3172"/>
              <a:ext cx="1167" cy="712"/>
              <a:chOff x="2547" y="3172"/>
              <a:chExt cx="1167" cy="712"/>
            </a:xfrm>
          </p:grpSpPr>
          <p:sp>
            <p:nvSpPr>
              <p:cNvPr id="1557522" name="Oval 18"/>
              <p:cNvSpPr>
                <a:spLocks noChangeArrowheads="1"/>
              </p:cNvSpPr>
              <p:nvPr/>
            </p:nvSpPr>
            <p:spPr bwMode="auto">
              <a:xfrm>
                <a:off x="2648" y="3236"/>
                <a:ext cx="999" cy="542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23" name="Oval 19"/>
              <p:cNvSpPr>
                <a:spLocks noChangeArrowheads="1"/>
              </p:cNvSpPr>
              <p:nvPr/>
            </p:nvSpPr>
            <p:spPr bwMode="auto">
              <a:xfrm>
                <a:off x="2681" y="3236"/>
                <a:ext cx="227" cy="7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24" name="Oval 20"/>
              <p:cNvSpPr>
                <a:spLocks noChangeArrowheads="1"/>
              </p:cNvSpPr>
              <p:nvPr/>
            </p:nvSpPr>
            <p:spPr bwMode="auto">
              <a:xfrm>
                <a:off x="3286" y="3214"/>
                <a:ext cx="328" cy="14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25" name="Oval 21"/>
              <p:cNvSpPr>
                <a:spLocks noChangeArrowheads="1"/>
              </p:cNvSpPr>
              <p:nvPr/>
            </p:nvSpPr>
            <p:spPr bwMode="auto">
              <a:xfrm>
                <a:off x="2984" y="3172"/>
                <a:ext cx="395" cy="288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26" name="Oval 22"/>
              <p:cNvSpPr>
                <a:spLocks noChangeArrowheads="1"/>
              </p:cNvSpPr>
              <p:nvPr/>
            </p:nvSpPr>
            <p:spPr bwMode="auto">
              <a:xfrm>
                <a:off x="2547" y="3299"/>
                <a:ext cx="731" cy="16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27" name="Oval 23"/>
              <p:cNvSpPr>
                <a:spLocks noChangeArrowheads="1"/>
              </p:cNvSpPr>
              <p:nvPr/>
            </p:nvSpPr>
            <p:spPr bwMode="auto">
              <a:xfrm>
                <a:off x="2916" y="3554"/>
                <a:ext cx="395" cy="330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28" name="Oval 24"/>
              <p:cNvSpPr>
                <a:spLocks noChangeArrowheads="1"/>
              </p:cNvSpPr>
              <p:nvPr/>
            </p:nvSpPr>
            <p:spPr bwMode="auto">
              <a:xfrm>
                <a:off x="3420" y="3321"/>
                <a:ext cx="294" cy="18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29" name="Oval 25"/>
              <p:cNvSpPr>
                <a:spLocks noChangeArrowheads="1"/>
              </p:cNvSpPr>
              <p:nvPr/>
            </p:nvSpPr>
            <p:spPr bwMode="auto">
              <a:xfrm>
                <a:off x="2614" y="3405"/>
                <a:ext cx="194" cy="330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30" name="Oval 26"/>
              <p:cNvSpPr>
                <a:spLocks noChangeArrowheads="1"/>
              </p:cNvSpPr>
              <p:nvPr/>
            </p:nvSpPr>
            <p:spPr bwMode="auto">
              <a:xfrm>
                <a:off x="3454" y="3574"/>
                <a:ext cx="193" cy="11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31" name="Oval 27"/>
              <p:cNvSpPr>
                <a:spLocks noChangeArrowheads="1"/>
              </p:cNvSpPr>
              <p:nvPr/>
            </p:nvSpPr>
            <p:spPr bwMode="auto">
              <a:xfrm>
                <a:off x="2782" y="3659"/>
                <a:ext cx="194" cy="11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32" name="Oval 28"/>
              <p:cNvSpPr>
                <a:spLocks noChangeArrowheads="1"/>
              </p:cNvSpPr>
              <p:nvPr/>
            </p:nvSpPr>
            <p:spPr bwMode="auto">
              <a:xfrm>
                <a:off x="3252" y="3659"/>
                <a:ext cx="295" cy="11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57533" name="Rectangle 29"/>
          <p:cNvSpPr>
            <a:spLocks noChangeArrowheads="1"/>
          </p:cNvSpPr>
          <p:nvPr/>
        </p:nvSpPr>
        <p:spPr bwMode="auto">
          <a:xfrm>
            <a:off x="3200400" y="4191000"/>
            <a:ext cx="1373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latin typeface="Calibri" pitchFamily="34" charset="0"/>
              </a:rPr>
              <a:t>AS 7018</a:t>
            </a:r>
          </a:p>
        </p:txBody>
      </p:sp>
      <p:sp>
        <p:nvSpPr>
          <p:cNvPr id="1557534" name="Rectangle 30"/>
          <p:cNvSpPr>
            <a:spLocks noChangeArrowheads="1"/>
          </p:cNvSpPr>
          <p:nvPr/>
        </p:nvSpPr>
        <p:spPr bwMode="auto">
          <a:xfrm>
            <a:off x="1066800" y="4648200"/>
            <a:ext cx="1308100" cy="5175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135.207.0.0/16</a:t>
            </a:r>
          </a:p>
          <a:p>
            <a:pPr eaLnBrk="0" hangingPunct="0"/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AS Path = 6341</a:t>
            </a:r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228600" y="2971800"/>
            <a:ext cx="2578100" cy="1282700"/>
            <a:chOff x="148" y="1636"/>
            <a:chExt cx="1624" cy="808"/>
          </a:xfrm>
        </p:grpSpPr>
        <p:grpSp>
          <p:nvGrpSpPr>
            <p:cNvPr id="6" name="Group 32"/>
            <p:cNvGrpSpPr>
              <a:grpSpLocks/>
            </p:cNvGrpSpPr>
            <p:nvPr/>
          </p:nvGrpSpPr>
          <p:grpSpPr bwMode="auto">
            <a:xfrm>
              <a:off x="148" y="1636"/>
              <a:ext cx="1624" cy="808"/>
              <a:chOff x="148" y="1636"/>
              <a:chExt cx="1624" cy="808"/>
            </a:xfrm>
          </p:grpSpPr>
          <p:grpSp>
            <p:nvGrpSpPr>
              <p:cNvPr id="7" name="Group 33"/>
              <p:cNvGrpSpPr>
                <a:grpSpLocks/>
              </p:cNvGrpSpPr>
              <p:nvPr/>
            </p:nvGrpSpPr>
            <p:grpSpPr bwMode="auto">
              <a:xfrm>
                <a:off x="183" y="1636"/>
                <a:ext cx="1589" cy="808"/>
                <a:chOff x="183" y="1636"/>
                <a:chExt cx="1589" cy="808"/>
              </a:xfrm>
            </p:grpSpPr>
            <p:sp>
              <p:nvSpPr>
                <p:cNvPr id="1557538" name="Oval 34"/>
                <p:cNvSpPr>
                  <a:spLocks noChangeArrowheads="1"/>
                </p:cNvSpPr>
                <p:nvPr/>
              </p:nvSpPr>
              <p:spPr bwMode="auto">
                <a:xfrm>
                  <a:off x="319" y="1708"/>
                  <a:ext cx="1362" cy="61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539" name="Oval 35"/>
                <p:cNvSpPr>
                  <a:spLocks noChangeArrowheads="1"/>
                </p:cNvSpPr>
                <p:nvPr/>
              </p:nvSpPr>
              <p:spPr bwMode="auto">
                <a:xfrm>
                  <a:off x="365" y="1708"/>
                  <a:ext cx="312" cy="88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540" name="Oval 36"/>
                <p:cNvSpPr>
                  <a:spLocks noChangeArrowheads="1"/>
                </p:cNvSpPr>
                <p:nvPr/>
              </p:nvSpPr>
              <p:spPr bwMode="auto">
                <a:xfrm>
                  <a:off x="1187" y="1684"/>
                  <a:ext cx="448" cy="160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541" name="Oval 37"/>
                <p:cNvSpPr>
                  <a:spLocks noChangeArrowheads="1"/>
                </p:cNvSpPr>
                <p:nvPr/>
              </p:nvSpPr>
              <p:spPr bwMode="auto">
                <a:xfrm>
                  <a:off x="776" y="1636"/>
                  <a:ext cx="540" cy="328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542" name="Oval 38"/>
                <p:cNvSpPr>
                  <a:spLocks noChangeArrowheads="1"/>
                </p:cNvSpPr>
                <p:nvPr/>
              </p:nvSpPr>
              <p:spPr bwMode="auto">
                <a:xfrm>
                  <a:off x="183" y="1780"/>
                  <a:ext cx="996" cy="184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543" name="Oval 39"/>
                <p:cNvSpPr>
                  <a:spLocks noChangeArrowheads="1"/>
                </p:cNvSpPr>
                <p:nvPr/>
              </p:nvSpPr>
              <p:spPr bwMode="auto">
                <a:xfrm>
                  <a:off x="685" y="2068"/>
                  <a:ext cx="539" cy="37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544" name="Oval 40"/>
                <p:cNvSpPr>
                  <a:spLocks noChangeArrowheads="1"/>
                </p:cNvSpPr>
                <p:nvPr/>
              </p:nvSpPr>
              <p:spPr bwMode="auto">
                <a:xfrm>
                  <a:off x="1369" y="1804"/>
                  <a:ext cx="403" cy="208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545" name="Oval 41"/>
                <p:cNvSpPr>
                  <a:spLocks noChangeArrowheads="1"/>
                </p:cNvSpPr>
                <p:nvPr/>
              </p:nvSpPr>
              <p:spPr bwMode="auto">
                <a:xfrm>
                  <a:off x="274" y="1900"/>
                  <a:ext cx="266" cy="37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546" name="Oval 42"/>
                <p:cNvSpPr>
                  <a:spLocks noChangeArrowheads="1"/>
                </p:cNvSpPr>
                <p:nvPr/>
              </p:nvSpPr>
              <p:spPr bwMode="auto">
                <a:xfrm>
                  <a:off x="1415" y="2092"/>
                  <a:ext cx="266" cy="13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547" name="Oval 43"/>
                <p:cNvSpPr>
                  <a:spLocks noChangeArrowheads="1"/>
                </p:cNvSpPr>
                <p:nvPr/>
              </p:nvSpPr>
              <p:spPr bwMode="auto">
                <a:xfrm>
                  <a:off x="502" y="2188"/>
                  <a:ext cx="266" cy="13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548" name="Oval 44"/>
                <p:cNvSpPr>
                  <a:spLocks noChangeArrowheads="1"/>
                </p:cNvSpPr>
                <p:nvPr/>
              </p:nvSpPr>
              <p:spPr bwMode="auto">
                <a:xfrm>
                  <a:off x="1141" y="2188"/>
                  <a:ext cx="403" cy="13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45"/>
              <p:cNvGrpSpPr>
                <a:grpSpLocks/>
              </p:cNvGrpSpPr>
              <p:nvPr/>
            </p:nvGrpSpPr>
            <p:grpSpPr bwMode="auto">
              <a:xfrm>
                <a:off x="148" y="1636"/>
                <a:ext cx="1589" cy="808"/>
                <a:chOff x="148" y="1636"/>
                <a:chExt cx="1589" cy="808"/>
              </a:xfrm>
            </p:grpSpPr>
            <p:sp>
              <p:nvSpPr>
                <p:cNvPr id="1557550" name="Oval 46"/>
                <p:cNvSpPr>
                  <a:spLocks noChangeArrowheads="1"/>
                </p:cNvSpPr>
                <p:nvPr/>
              </p:nvSpPr>
              <p:spPr bwMode="auto">
                <a:xfrm>
                  <a:off x="285" y="1708"/>
                  <a:ext cx="1361" cy="616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551" name="Oval 47"/>
                <p:cNvSpPr>
                  <a:spLocks noChangeArrowheads="1"/>
                </p:cNvSpPr>
                <p:nvPr/>
              </p:nvSpPr>
              <p:spPr bwMode="auto">
                <a:xfrm>
                  <a:off x="330" y="1708"/>
                  <a:ext cx="312" cy="88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552" name="Oval 48"/>
                <p:cNvSpPr>
                  <a:spLocks noChangeArrowheads="1"/>
                </p:cNvSpPr>
                <p:nvPr/>
              </p:nvSpPr>
              <p:spPr bwMode="auto">
                <a:xfrm>
                  <a:off x="1152" y="1684"/>
                  <a:ext cx="449" cy="160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553" name="Oval 49"/>
                <p:cNvSpPr>
                  <a:spLocks noChangeArrowheads="1"/>
                </p:cNvSpPr>
                <p:nvPr/>
              </p:nvSpPr>
              <p:spPr bwMode="auto">
                <a:xfrm>
                  <a:off x="741" y="1636"/>
                  <a:ext cx="540" cy="328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554" name="Oval 50"/>
                <p:cNvSpPr>
                  <a:spLocks noChangeArrowheads="1"/>
                </p:cNvSpPr>
                <p:nvPr/>
              </p:nvSpPr>
              <p:spPr bwMode="auto">
                <a:xfrm>
                  <a:off x="148" y="1780"/>
                  <a:ext cx="996" cy="184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555" name="Oval 51"/>
                <p:cNvSpPr>
                  <a:spLocks noChangeArrowheads="1"/>
                </p:cNvSpPr>
                <p:nvPr/>
              </p:nvSpPr>
              <p:spPr bwMode="auto">
                <a:xfrm>
                  <a:off x="650" y="2068"/>
                  <a:ext cx="540" cy="376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556" name="Oval 52"/>
                <p:cNvSpPr>
                  <a:spLocks noChangeArrowheads="1"/>
                </p:cNvSpPr>
                <p:nvPr/>
              </p:nvSpPr>
              <p:spPr bwMode="auto">
                <a:xfrm>
                  <a:off x="1334" y="1804"/>
                  <a:ext cx="403" cy="208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557" name="Oval 53"/>
                <p:cNvSpPr>
                  <a:spLocks noChangeArrowheads="1"/>
                </p:cNvSpPr>
                <p:nvPr/>
              </p:nvSpPr>
              <p:spPr bwMode="auto">
                <a:xfrm>
                  <a:off x="239" y="1900"/>
                  <a:ext cx="266" cy="376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558" name="Oval 54"/>
                <p:cNvSpPr>
                  <a:spLocks noChangeArrowheads="1"/>
                </p:cNvSpPr>
                <p:nvPr/>
              </p:nvSpPr>
              <p:spPr bwMode="auto">
                <a:xfrm>
                  <a:off x="1380" y="2092"/>
                  <a:ext cx="266" cy="136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559" name="Oval 55"/>
                <p:cNvSpPr>
                  <a:spLocks noChangeArrowheads="1"/>
                </p:cNvSpPr>
                <p:nvPr/>
              </p:nvSpPr>
              <p:spPr bwMode="auto">
                <a:xfrm>
                  <a:off x="468" y="2188"/>
                  <a:ext cx="265" cy="136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560" name="Oval 56"/>
                <p:cNvSpPr>
                  <a:spLocks noChangeArrowheads="1"/>
                </p:cNvSpPr>
                <p:nvPr/>
              </p:nvSpPr>
              <p:spPr bwMode="auto">
                <a:xfrm>
                  <a:off x="1107" y="2188"/>
                  <a:ext cx="402" cy="136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557561" name="Rectangle 57"/>
            <p:cNvSpPr>
              <a:spLocks noChangeArrowheads="1"/>
            </p:cNvSpPr>
            <p:nvPr/>
          </p:nvSpPr>
          <p:spPr bwMode="auto">
            <a:xfrm>
              <a:off x="566" y="1689"/>
              <a:ext cx="8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800" b="1">
                  <a:latin typeface="Calibri" pitchFamily="34" charset="0"/>
                </a:rPr>
                <a:t>AS 1239</a:t>
              </a:r>
            </a:p>
          </p:txBody>
        </p:sp>
        <p:sp>
          <p:nvSpPr>
            <p:cNvPr id="1557562" name="Rectangle 58"/>
            <p:cNvSpPr>
              <a:spLocks noChangeArrowheads="1"/>
            </p:cNvSpPr>
            <p:nvPr/>
          </p:nvSpPr>
          <p:spPr bwMode="auto">
            <a:xfrm>
              <a:off x="422" y="2030"/>
              <a:ext cx="39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latin typeface="Calibri" pitchFamily="34" charset="0"/>
                </a:rPr>
                <a:t>Sprint</a:t>
              </a:r>
            </a:p>
          </p:txBody>
        </p:sp>
      </p:grpSp>
      <p:grpSp>
        <p:nvGrpSpPr>
          <p:cNvPr id="9" name="Group 59"/>
          <p:cNvGrpSpPr>
            <a:grpSpLocks/>
          </p:cNvGrpSpPr>
          <p:nvPr/>
        </p:nvGrpSpPr>
        <p:grpSpPr bwMode="auto">
          <a:xfrm>
            <a:off x="2368550" y="1530350"/>
            <a:ext cx="2578100" cy="1282700"/>
            <a:chOff x="1492" y="964"/>
            <a:chExt cx="1624" cy="808"/>
          </a:xfrm>
        </p:grpSpPr>
        <p:grpSp>
          <p:nvGrpSpPr>
            <p:cNvPr id="10" name="Group 60"/>
            <p:cNvGrpSpPr>
              <a:grpSpLocks/>
            </p:cNvGrpSpPr>
            <p:nvPr/>
          </p:nvGrpSpPr>
          <p:grpSpPr bwMode="auto">
            <a:xfrm>
              <a:off x="1527" y="964"/>
              <a:ext cx="1589" cy="808"/>
              <a:chOff x="1527" y="964"/>
              <a:chExt cx="1589" cy="808"/>
            </a:xfrm>
          </p:grpSpPr>
          <p:sp>
            <p:nvSpPr>
              <p:cNvPr id="1557565" name="Oval 61"/>
              <p:cNvSpPr>
                <a:spLocks noChangeArrowheads="1"/>
              </p:cNvSpPr>
              <p:nvPr/>
            </p:nvSpPr>
            <p:spPr bwMode="auto">
              <a:xfrm>
                <a:off x="1663" y="1036"/>
                <a:ext cx="1362" cy="61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66" name="Oval 62"/>
              <p:cNvSpPr>
                <a:spLocks noChangeArrowheads="1"/>
              </p:cNvSpPr>
              <p:nvPr/>
            </p:nvSpPr>
            <p:spPr bwMode="auto">
              <a:xfrm>
                <a:off x="1709" y="1036"/>
                <a:ext cx="312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67" name="Oval 63"/>
              <p:cNvSpPr>
                <a:spLocks noChangeArrowheads="1"/>
              </p:cNvSpPr>
              <p:nvPr/>
            </p:nvSpPr>
            <p:spPr bwMode="auto">
              <a:xfrm>
                <a:off x="2531" y="1012"/>
                <a:ext cx="448" cy="16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68" name="Oval 64"/>
              <p:cNvSpPr>
                <a:spLocks noChangeArrowheads="1"/>
              </p:cNvSpPr>
              <p:nvPr/>
            </p:nvSpPr>
            <p:spPr bwMode="auto">
              <a:xfrm>
                <a:off x="2120" y="964"/>
                <a:ext cx="540" cy="32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69" name="Oval 65"/>
              <p:cNvSpPr>
                <a:spLocks noChangeArrowheads="1"/>
              </p:cNvSpPr>
              <p:nvPr/>
            </p:nvSpPr>
            <p:spPr bwMode="auto">
              <a:xfrm>
                <a:off x="1527" y="1108"/>
                <a:ext cx="996" cy="18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70" name="Oval 66"/>
              <p:cNvSpPr>
                <a:spLocks noChangeArrowheads="1"/>
              </p:cNvSpPr>
              <p:nvPr/>
            </p:nvSpPr>
            <p:spPr bwMode="auto">
              <a:xfrm>
                <a:off x="2029" y="1396"/>
                <a:ext cx="539" cy="37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71" name="Oval 67"/>
              <p:cNvSpPr>
                <a:spLocks noChangeArrowheads="1"/>
              </p:cNvSpPr>
              <p:nvPr/>
            </p:nvSpPr>
            <p:spPr bwMode="auto">
              <a:xfrm>
                <a:off x="2713" y="1132"/>
                <a:ext cx="403" cy="20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72" name="Oval 68"/>
              <p:cNvSpPr>
                <a:spLocks noChangeArrowheads="1"/>
              </p:cNvSpPr>
              <p:nvPr/>
            </p:nvSpPr>
            <p:spPr bwMode="auto">
              <a:xfrm>
                <a:off x="1618" y="1228"/>
                <a:ext cx="266" cy="37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73" name="Oval 69"/>
              <p:cNvSpPr>
                <a:spLocks noChangeArrowheads="1"/>
              </p:cNvSpPr>
              <p:nvPr/>
            </p:nvSpPr>
            <p:spPr bwMode="auto">
              <a:xfrm>
                <a:off x="2759" y="1420"/>
                <a:ext cx="266" cy="13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74" name="Oval 70"/>
              <p:cNvSpPr>
                <a:spLocks noChangeArrowheads="1"/>
              </p:cNvSpPr>
              <p:nvPr/>
            </p:nvSpPr>
            <p:spPr bwMode="auto">
              <a:xfrm>
                <a:off x="1846" y="1516"/>
                <a:ext cx="266" cy="13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75" name="Oval 71"/>
              <p:cNvSpPr>
                <a:spLocks noChangeArrowheads="1"/>
              </p:cNvSpPr>
              <p:nvPr/>
            </p:nvSpPr>
            <p:spPr bwMode="auto">
              <a:xfrm>
                <a:off x="2485" y="1516"/>
                <a:ext cx="403" cy="13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" name="Group 72"/>
            <p:cNvGrpSpPr>
              <a:grpSpLocks/>
            </p:cNvGrpSpPr>
            <p:nvPr/>
          </p:nvGrpSpPr>
          <p:grpSpPr bwMode="auto">
            <a:xfrm>
              <a:off x="1492" y="964"/>
              <a:ext cx="1589" cy="808"/>
              <a:chOff x="1492" y="964"/>
              <a:chExt cx="1589" cy="808"/>
            </a:xfrm>
          </p:grpSpPr>
          <p:sp>
            <p:nvSpPr>
              <p:cNvPr id="1557577" name="Oval 73"/>
              <p:cNvSpPr>
                <a:spLocks noChangeArrowheads="1"/>
              </p:cNvSpPr>
              <p:nvPr/>
            </p:nvSpPr>
            <p:spPr bwMode="auto">
              <a:xfrm>
                <a:off x="1629" y="1036"/>
                <a:ext cx="1361" cy="61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78" name="Oval 74"/>
              <p:cNvSpPr>
                <a:spLocks noChangeArrowheads="1"/>
              </p:cNvSpPr>
              <p:nvPr/>
            </p:nvSpPr>
            <p:spPr bwMode="auto">
              <a:xfrm>
                <a:off x="1674" y="1036"/>
                <a:ext cx="312" cy="88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79" name="Oval 75"/>
              <p:cNvSpPr>
                <a:spLocks noChangeArrowheads="1"/>
              </p:cNvSpPr>
              <p:nvPr/>
            </p:nvSpPr>
            <p:spPr bwMode="auto">
              <a:xfrm>
                <a:off x="2496" y="1012"/>
                <a:ext cx="449" cy="160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80" name="Oval 76"/>
              <p:cNvSpPr>
                <a:spLocks noChangeArrowheads="1"/>
              </p:cNvSpPr>
              <p:nvPr/>
            </p:nvSpPr>
            <p:spPr bwMode="auto">
              <a:xfrm>
                <a:off x="2085" y="964"/>
                <a:ext cx="540" cy="328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81" name="Oval 77"/>
              <p:cNvSpPr>
                <a:spLocks noChangeArrowheads="1"/>
              </p:cNvSpPr>
              <p:nvPr/>
            </p:nvSpPr>
            <p:spPr bwMode="auto">
              <a:xfrm>
                <a:off x="1492" y="1108"/>
                <a:ext cx="996" cy="18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82" name="Oval 78"/>
              <p:cNvSpPr>
                <a:spLocks noChangeArrowheads="1"/>
              </p:cNvSpPr>
              <p:nvPr/>
            </p:nvSpPr>
            <p:spPr bwMode="auto">
              <a:xfrm>
                <a:off x="1994" y="1396"/>
                <a:ext cx="540" cy="37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83" name="Oval 79"/>
              <p:cNvSpPr>
                <a:spLocks noChangeArrowheads="1"/>
              </p:cNvSpPr>
              <p:nvPr/>
            </p:nvSpPr>
            <p:spPr bwMode="auto">
              <a:xfrm>
                <a:off x="2678" y="1132"/>
                <a:ext cx="403" cy="208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84" name="Oval 80"/>
              <p:cNvSpPr>
                <a:spLocks noChangeArrowheads="1"/>
              </p:cNvSpPr>
              <p:nvPr/>
            </p:nvSpPr>
            <p:spPr bwMode="auto">
              <a:xfrm>
                <a:off x="1583" y="1228"/>
                <a:ext cx="266" cy="37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85" name="Oval 81"/>
              <p:cNvSpPr>
                <a:spLocks noChangeArrowheads="1"/>
              </p:cNvSpPr>
              <p:nvPr/>
            </p:nvSpPr>
            <p:spPr bwMode="auto">
              <a:xfrm>
                <a:off x="2724" y="1420"/>
                <a:ext cx="266" cy="13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86" name="Oval 82"/>
              <p:cNvSpPr>
                <a:spLocks noChangeArrowheads="1"/>
              </p:cNvSpPr>
              <p:nvPr/>
            </p:nvSpPr>
            <p:spPr bwMode="auto">
              <a:xfrm>
                <a:off x="1812" y="1516"/>
                <a:ext cx="265" cy="13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87" name="Oval 83"/>
              <p:cNvSpPr>
                <a:spLocks noChangeArrowheads="1"/>
              </p:cNvSpPr>
              <p:nvPr/>
            </p:nvSpPr>
            <p:spPr bwMode="auto">
              <a:xfrm>
                <a:off x="2451" y="1516"/>
                <a:ext cx="402" cy="13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57588" name="Rectangle 84"/>
          <p:cNvSpPr>
            <a:spLocks noChangeArrowheads="1"/>
          </p:cNvSpPr>
          <p:nvPr/>
        </p:nvSpPr>
        <p:spPr bwMode="auto">
          <a:xfrm>
            <a:off x="2971800" y="1752600"/>
            <a:ext cx="1373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latin typeface="Calibri" pitchFamily="34" charset="0"/>
              </a:rPr>
              <a:t>AS 1755</a:t>
            </a:r>
          </a:p>
        </p:txBody>
      </p:sp>
      <p:sp>
        <p:nvSpPr>
          <p:cNvPr id="1557589" name="Rectangle 85"/>
          <p:cNvSpPr>
            <a:spLocks noChangeArrowheads="1"/>
          </p:cNvSpPr>
          <p:nvPr/>
        </p:nvSpPr>
        <p:spPr bwMode="auto">
          <a:xfrm>
            <a:off x="2879725" y="2308225"/>
            <a:ext cx="646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Ebone</a:t>
            </a:r>
          </a:p>
        </p:txBody>
      </p:sp>
      <p:grpSp>
        <p:nvGrpSpPr>
          <p:cNvPr id="12" name="Group 86"/>
          <p:cNvGrpSpPr>
            <a:grpSpLocks/>
          </p:cNvGrpSpPr>
          <p:nvPr/>
        </p:nvGrpSpPr>
        <p:grpSpPr bwMode="auto">
          <a:xfrm>
            <a:off x="6329363" y="539750"/>
            <a:ext cx="2578100" cy="1282700"/>
            <a:chOff x="3987" y="340"/>
            <a:chExt cx="1624" cy="808"/>
          </a:xfrm>
        </p:grpSpPr>
        <p:grpSp>
          <p:nvGrpSpPr>
            <p:cNvPr id="13" name="Group 87"/>
            <p:cNvGrpSpPr>
              <a:grpSpLocks/>
            </p:cNvGrpSpPr>
            <p:nvPr/>
          </p:nvGrpSpPr>
          <p:grpSpPr bwMode="auto">
            <a:xfrm>
              <a:off x="4022" y="340"/>
              <a:ext cx="1589" cy="808"/>
              <a:chOff x="4022" y="340"/>
              <a:chExt cx="1589" cy="808"/>
            </a:xfrm>
          </p:grpSpPr>
          <p:sp>
            <p:nvSpPr>
              <p:cNvPr id="1557592" name="Oval 88"/>
              <p:cNvSpPr>
                <a:spLocks noChangeArrowheads="1"/>
              </p:cNvSpPr>
              <p:nvPr/>
            </p:nvSpPr>
            <p:spPr bwMode="auto">
              <a:xfrm>
                <a:off x="4158" y="412"/>
                <a:ext cx="1362" cy="61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93" name="Oval 89"/>
              <p:cNvSpPr>
                <a:spLocks noChangeArrowheads="1"/>
              </p:cNvSpPr>
              <p:nvPr/>
            </p:nvSpPr>
            <p:spPr bwMode="auto">
              <a:xfrm>
                <a:off x="4204" y="412"/>
                <a:ext cx="312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94" name="Oval 90"/>
              <p:cNvSpPr>
                <a:spLocks noChangeArrowheads="1"/>
              </p:cNvSpPr>
              <p:nvPr/>
            </p:nvSpPr>
            <p:spPr bwMode="auto">
              <a:xfrm>
                <a:off x="5026" y="388"/>
                <a:ext cx="448" cy="16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95" name="Oval 91"/>
              <p:cNvSpPr>
                <a:spLocks noChangeArrowheads="1"/>
              </p:cNvSpPr>
              <p:nvPr/>
            </p:nvSpPr>
            <p:spPr bwMode="auto">
              <a:xfrm>
                <a:off x="4615" y="340"/>
                <a:ext cx="540" cy="32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96" name="Oval 92"/>
              <p:cNvSpPr>
                <a:spLocks noChangeArrowheads="1"/>
              </p:cNvSpPr>
              <p:nvPr/>
            </p:nvSpPr>
            <p:spPr bwMode="auto">
              <a:xfrm>
                <a:off x="4022" y="484"/>
                <a:ext cx="996" cy="18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97" name="Oval 93"/>
              <p:cNvSpPr>
                <a:spLocks noChangeArrowheads="1"/>
              </p:cNvSpPr>
              <p:nvPr/>
            </p:nvSpPr>
            <p:spPr bwMode="auto">
              <a:xfrm>
                <a:off x="4524" y="772"/>
                <a:ext cx="539" cy="37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98" name="Oval 94"/>
              <p:cNvSpPr>
                <a:spLocks noChangeArrowheads="1"/>
              </p:cNvSpPr>
              <p:nvPr/>
            </p:nvSpPr>
            <p:spPr bwMode="auto">
              <a:xfrm>
                <a:off x="5208" y="508"/>
                <a:ext cx="403" cy="20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599" name="Oval 95"/>
              <p:cNvSpPr>
                <a:spLocks noChangeArrowheads="1"/>
              </p:cNvSpPr>
              <p:nvPr/>
            </p:nvSpPr>
            <p:spPr bwMode="auto">
              <a:xfrm>
                <a:off x="4113" y="604"/>
                <a:ext cx="266" cy="37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00" name="Oval 96"/>
              <p:cNvSpPr>
                <a:spLocks noChangeArrowheads="1"/>
              </p:cNvSpPr>
              <p:nvPr/>
            </p:nvSpPr>
            <p:spPr bwMode="auto">
              <a:xfrm>
                <a:off x="5254" y="796"/>
                <a:ext cx="266" cy="13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01" name="Oval 97"/>
              <p:cNvSpPr>
                <a:spLocks noChangeArrowheads="1"/>
              </p:cNvSpPr>
              <p:nvPr/>
            </p:nvSpPr>
            <p:spPr bwMode="auto">
              <a:xfrm>
                <a:off x="4341" y="892"/>
                <a:ext cx="266" cy="13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02" name="Oval 98"/>
              <p:cNvSpPr>
                <a:spLocks noChangeArrowheads="1"/>
              </p:cNvSpPr>
              <p:nvPr/>
            </p:nvSpPr>
            <p:spPr bwMode="auto">
              <a:xfrm>
                <a:off x="4980" y="892"/>
                <a:ext cx="403" cy="13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" name="Group 99"/>
            <p:cNvGrpSpPr>
              <a:grpSpLocks/>
            </p:cNvGrpSpPr>
            <p:nvPr/>
          </p:nvGrpSpPr>
          <p:grpSpPr bwMode="auto">
            <a:xfrm>
              <a:off x="3987" y="340"/>
              <a:ext cx="1589" cy="808"/>
              <a:chOff x="3987" y="340"/>
              <a:chExt cx="1589" cy="808"/>
            </a:xfrm>
          </p:grpSpPr>
          <p:sp>
            <p:nvSpPr>
              <p:cNvPr id="1557604" name="Oval 100"/>
              <p:cNvSpPr>
                <a:spLocks noChangeArrowheads="1"/>
              </p:cNvSpPr>
              <p:nvPr/>
            </p:nvSpPr>
            <p:spPr bwMode="auto">
              <a:xfrm>
                <a:off x="4124" y="412"/>
                <a:ext cx="1361" cy="61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05" name="Oval 101"/>
              <p:cNvSpPr>
                <a:spLocks noChangeArrowheads="1"/>
              </p:cNvSpPr>
              <p:nvPr/>
            </p:nvSpPr>
            <p:spPr bwMode="auto">
              <a:xfrm>
                <a:off x="4169" y="412"/>
                <a:ext cx="312" cy="88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06" name="Oval 102"/>
              <p:cNvSpPr>
                <a:spLocks noChangeArrowheads="1"/>
              </p:cNvSpPr>
              <p:nvPr/>
            </p:nvSpPr>
            <p:spPr bwMode="auto">
              <a:xfrm>
                <a:off x="4991" y="388"/>
                <a:ext cx="449" cy="160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07" name="Oval 103"/>
              <p:cNvSpPr>
                <a:spLocks noChangeArrowheads="1"/>
              </p:cNvSpPr>
              <p:nvPr/>
            </p:nvSpPr>
            <p:spPr bwMode="auto">
              <a:xfrm>
                <a:off x="4580" y="340"/>
                <a:ext cx="540" cy="328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08" name="Oval 104"/>
              <p:cNvSpPr>
                <a:spLocks noChangeArrowheads="1"/>
              </p:cNvSpPr>
              <p:nvPr/>
            </p:nvSpPr>
            <p:spPr bwMode="auto">
              <a:xfrm>
                <a:off x="3987" y="484"/>
                <a:ext cx="996" cy="18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09" name="Oval 105"/>
              <p:cNvSpPr>
                <a:spLocks noChangeArrowheads="1"/>
              </p:cNvSpPr>
              <p:nvPr/>
            </p:nvSpPr>
            <p:spPr bwMode="auto">
              <a:xfrm>
                <a:off x="4489" y="772"/>
                <a:ext cx="540" cy="37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10" name="Oval 106"/>
              <p:cNvSpPr>
                <a:spLocks noChangeArrowheads="1"/>
              </p:cNvSpPr>
              <p:nvPr/>
            </p:nvSpPr>
            <p:spPr bwMode="auto">
              <a:xfrm>
                <a:off x="5173" y="508"/>
                <a:ext cx="403" cy="208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11" name="Oval 107"/>
              <p:cNvSpPr>
                <a:spLocks noChangeArrowheads="1"/>
              </p:cNvSpPr>
              <p:nvPr/>
            </p:nvSpPr>
            <p:spPr bwMode="auto">
              <a:xfrm>
                <a:off x="4078" y="604"/>
                <a:ext cx="266" cy="37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12" name="Oval 108"/>
              <p:cNvSpPr>
                <a:spLocks noChangeArrowheads="1"/>
              </p:cNvSpPr>
              <p:nvPr/>
            </p:nvSpPr>
            <p:spPr bwMode="auto">
              <a:xfrm>
                <a:off x="5219" y="796"/>
                <a:ext cx="266" cy="13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13" name="Oval 109"/>
              <p:cNvSpPr>
                <a:spLocks noChangeArrowheads="1"/>
              </p:cNvSpPr>
              <p:nvPr/>
            </p:nvSpPr>
            <p:spPr bwMode="auto">
              <a:xfrm>
                <a:off x="4307" y="892"/>
                <a:ext cx="265" cy="13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14" name="Oval 110"/>
              <p:cNvSpPr>
                <a:spLocks noChangeArrowheads="1"/>
              </p:cNvSpPr>
              <p:nvPr/>
            </p:nvSpPr>
            <p:spPr bwMode="auto">
              <a:xfrm>
                <a:off x="4946" y="892"/>
                <a:ext cx="402" cy="13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57615" name="Rectangle 111"/>
          <p:cNvSpPr>
            <a:spLocks noChangeArrowheads="1"/>
          </p:cNvSpPr>
          <p:nvPr/>
        </p:nvSpPr>
        <p:spPr bwMode="auto">
          <a:xfrm>
            <a:off x="3352800" y="4953000"/>
            <a:ext cx="5921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AT&amp;T</a:t>
            </a:r>
          </a:p>
        </p:txBody>
      </p:sp>
      <p:grpSp>
        <p:nvGrpSpPr>
          <p:cNvPr id="15" name="Group 112"/>
          <p:cNvGrpSpPr>
            <a:grpSpLocks/>
          </p:cNvGrpSpPr>
          <p:nvPr/>
        </p:nvGrpSpPr>
        <p:grpSpPr bwMode="auto">
          <a:xfrm>
            <a:off x="6786563" y="5035550"/>
            <a:ext cx="1893887" cy="1130300"/>
            <a:chOff x="4275" y="3172"/>
            <a:chExt cx="1193" cy="712"/>
          </a:xfrm>
        </p:grpSpPr>
        <p:grpSp>
          <p:nvGrpSpPr>
            <p:cNvPr id="16" name="Group 113"/>
            <p:cNvGrpSpPr>
              <a:grpSpLocks/>
            </p:cNvGrpSpPr>
            <p:nvPr/>
          </p:nvGrpSpPr>
          <p:grpSpPr bwMode="auto">
            <a:xfrm>
              <a:off x="4301" y="3172"/>
              <a:ext cx="1167" cy="712"/>
              <a:chOff x="4301" y="3172"/>
              <a:chExt cx="1167" cy="712"/>
            </a:xfrm>
          </p:grpSpPr>
          <p:sp>
            <p:nvSpPr>
              <p:cNvPr id="1557618" name="Oval 114"/>
              <p:cNvSpPr>
                <a:spLocks noChangeArrowheads="1"/>
              </p:cNvSpPr>
              <p:nvPr/>
            </p:nvSpPr>
            <p:spPr bwMode="auto">
              <a:xfrm>
                <a:off x="4401" y="3236"/>
                <a:ext cx="1000" cy="54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19" name="Oval 115"/>
              <p:cNvSpPr>
                <a:spLocks noChangeArrowheads="1"/>
              </p:cNvSpPr>
              <p:nvPr/>
            </p:nvSpPr>
            <p:spPr bwMode="auto">
              <a:xfrm>
                <a:off x="4435" y="3236"/>
                <a:ext cx="227" cy="7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20" name="Oval 116"/>
              <p:cNvSpPr>
                <a:spLocks noChangeArrowheads="1"/>
              </p:cNvSpPr>
              <p:nvPr/>
            </p:nvSpPr>
            <p:spPr bwMode="auto">
              <a:xfrm>
                <a:off x="5039" y="3214"/>
                <a:ext cx="328" cy="14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21" name="Oval 117"/>
              <p:cNvSpPr>
                <a:spLocks noChangeArrowheads="1"/>
              </p:cNvSpPr>
              <p:nvPr/>
            </p:nvSpPr>
            <p:spPr bwMode="auto">
              <a:xfrm>
                <a:off x="4737" y="3172"/>
                <a:ext cx="395" cy="2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22" name="Oval 118"/>
              <p:cNvSpPr>
                <a:spLocks noChangeArrowheads="1"/>
              </p:cNvSpPr>
              <p:nvPr/>
            </p:nvSpPr>
            <p:spPr bwMode="auto">
              <a:xfrm>
                <a:off x="4301" y="3299"/>
                <a:ext cx="730" cy="16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23" name="Oval 119"/>
              <p:cNvSpPr>
                <a:spLocks noChangeArrowheads="1"/>
              </p:cNvSpPr>
              <p:nvPr/>
            </p:nvSpPr>
            <p:spPr bwMode="auto">
              <a:xfrm>
                <a:off x="4670" y="3554"/>
                <a:ext cx="395" cy="33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24" name="Oval 120"/>
              <p:cNvSpPr>
                <a:spLocks noChangeArrowheads="1"/>
              </p:cNvSpPr>
              <p:nvPr/>
            </p:nvSpPr>
            <p:spPr bwMode="auto">
              <a:xfrm>
                <a:off x="5174" y="3321"/>
                <a:ext cx="294" cy="18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25" name="Oval 121"/>
              <p:cNvSpPr>
                <a:spLocks noChangeArrowheads="1"/>
              </p:cNvSpPr>
              <p:nvPr/>
            </p:nvSpPr>
            <p:spPr bwMode="auto">
              <a:xfrm>
                <a:off x="4368" y="3405"/>
                <a:ext cx="193" cy="33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26" name="Oval 122"/>
              <p:cNvSpPr>
                <a:spLocks noChangeArrowheads="1"/>
              </p:cNvSpPr>
              <p:nvPr/>
            </p:nvSpPr>
            <p:spPr bwMode="auto">
              <a:xfrm>
                <a:off x="5207" y="3574"/>
                <a:ext cx="194" cy="11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27" name="Oval 123"/>
              <p:cNvSpPr>
                <a:spLocks noChangeArrowheads="1"/>
              </p:cNvSpPr>
              <p:nvPr/>
            </p:nvSpPr>
            <p:spPr bwMode="auto">
              <a:xfrm>
                <a:off x="4536" y="3659"/>
                <a:ext cx="193" cy="11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28" name="Oval 124"/>
              <p:cNvSpPr>
                <a:spLocks noChangeArrowheads="1"/>
              </p:cNvSpPr>
              <p:nvPr/>
            </p:nvSpPr>
            <p:spPr bwMode="auto">
              <a:xfrm>
                <a:off x="5006" y="3659"/>
                <a:ext cx="294" cy="11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" name="Group 125"/>
            <p:cNvGrpSpPr>
              <a:grpSpLocks/>
            </p:cNvGrpSpPr>
            <p:nvPr/>
          </p:nvGrpSpPr>
          <p:grpSpPr bwMode="auto">
            <a:xfrm>
              <a:off x="4275" y="3172"/>
              <a:ext cx="1167" cy="712"/>
              <a:chOff x="4275" y="3172"/>
              <a:chExt cx="1167" cy="712"/>
            </a:xfrm>
          </p:grpSpPr>
          <p:sp>
            <p:nvSpPr>
              <p:cNvPr id="1557630" name="Oval 126"/>
              <p:cNvSpPr>
                <a:spLocks noChangeArrowheads="1"/>
              </p:cNvSpPr>
              <p:nvPr/>
            </p:nvSpPr>
            <p:spPr bwMode="auto">
              <a:xfrm>
                <a:off x="4376" y="3236"/>
                <a:ext cx="999" cy="542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31" name="Oval 127"/>
              <p:cNvSpPr>
                <a:spLocks noChangeArrowheads="1"/>
              </p:cNvSpPr>
              <p:nvPr/>
            </p:nvSpPr>
            <p:spPr bwMode="auto">
              <a:xfrm>
                <a:off x="4409" y="3236"/>
                <a:ext cx="227" cy="7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32" name="Oval 128"/>
              <p:cNvSpPr>
                <a:spLocks noChangeArrowheads="1"/>
              </p:cNvSpPr>
              <p:nvPr/>
            </p:nvSpPr>
            <p:spPr bwMode="auto">
              <a:xfrm>
                <a:off x="5014" y="3214"/>
                <a:ext cx="328" cy="14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33" name="Oval 129"/>
              <p:cNvSpPr>
                <a:spLocks noChangeArrowheads="1"/>
              </p:cNvSpPr>
              <p:nvPr/>
            </p:nvSpPr>
            <p:spPr bwMode="auto">
              <a:xfrm>
                <a:off x="4712" y="3172"/>
                <a:ext cx="395" cy="288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34" name="Oval 130"/>
              <p:cNvSpPr>
                <a:spLocks noChangeArrowheads="1"/>
              </p:cNvSpPr>
              <p:nvPr/>
            </p:nvSpPr>
            <p:spPr bwMode="auto">
              <a:xfrm>
                <a:off x="4275" y="3299"/>
                <a:ext cx="731" cy="16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35" name="Oval 131"/>
              <p:cNvSpPr>
                <a:spLocks noChangeArrowheads="1"/>
              </p:cNvSpPr>
              <p:nvPr/>
            </p:nvSpPr>
            <p:spPr bwMode="auto">
              <a:xfrm>
                <a:off x="4644" y="3554"/>
                <a:ext cx="395" cy="330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36" name="Oval 132"/>
              <p:cNvSpPr>
                <a:spLocks noChangeArrowheads="1"/>
              </p:cNvSpPr>
              <p:nvPr/>
            </p:nvSpPr>
            <p:spPr bwMode="auto">
              <a:xfrm>
                <a:off x="5148" y="3321"/>
                <a:ext cx="294" cy="18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37" name="Oval 133"/>
              <p:cNvSpPr>
                <a:spLocks noChangeArrowheads="1"/>
              </p:cNvSpPr>
              <p:nvPr/>
            </p:nvSpPr>
            <p:spPr bwMode="auto">
              <a:xfrm>
                <a:off x="4342" y="3405"/>
                <a:ext cx="194" cy="330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38" name="Oval 134"/>
              <p:cNvSpPr>
                <a:spLocks noChangeArrowheads="1"/>
              </p:cNvSpPr>
              <p:nvPr/>
            </p:nvSpPr>
            <p:spPr bwMode="auto">
              <a:xfrm>
                <a:off x="5182" y="3574"/>
                <a:ext cx="193" cy="11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39" name="Oval 135"/>
              <p:cNvSpPr>
                <a:spLocks noChangeArrowheads="1"/>
              </p:cNvSpPr>
              <p:nvPr/>
            </p:nvSpPr>
            <p:spPr bwMode="auto">
              <a:xfrm>
                <a:off x="4510" y="3659"/>
                <a:ext cx="194" cy="11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40" name="Oval 136"/>
              <p:cNvSpPr>
                <a:spLocks noChangeArrowheads="1"/>
              </p:cNvSpPr>
              <p:nvPr/>
            </p:nvSpPr>
            <p:spPr bwMode="auto">
              <a:xfrm>
                <a:off x="4980" y="3659"/>
                <a:ext cx="295" cy="11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57641" name="Rectangle 137"/>
          <p:cNvSpPr>
            <a:spLocks noChangeArrowheads="1"/>
          </p:cNvSpPr>
          <p:nvPr/>
        </p:nvSpPr>
        <p:spPr bwMode="auto">
          <a:xfrm>
            <a:off x="6918325" y="5119688"/>
            <a:ext cx="13731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latin typeface="Calibri" pitchFamily="34" charset="0"/>
              </a:rPr>
              <a:t>AS 3549</a:t>
            </a:r>
          </a:p>
        </p:txBody>
      </p:sp>
      <p:sp>
        <p:nvSpPr>
          <p:cNvPr id="1557642" name="Rectangle 138"/>
          <p:cNvSpPr>
            <a:spLocks noChangeArrowheads="1"/>
          </p:cNvSpPr>
          <p:nvPr/>
        </p:nvSpPr>
        <p:spPr bwMode="auto">
          <a:xfrm>
            <a:off x="6934200" y="5562600"/>
            <a:ext cx="1362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Global Crossing </a:t>
            </a:r>
          </a:p>
        </p:txBody>
      </p:sp>
      <p:sp>
        <p:nvSpPr>
          <p:cNvPr id="1557643" name="Rectangle 139"/>
          <p:cNvSpPr>
            <a:spLocks noChangeArrowheads="1"/>
          </p:cNvSpPr>
          <p:nvPr/>
        </p:nvSpPr>
        <p:spPr bwMode="auto">
          <a:xfrm>
            <a:off x="4419600" y="5410200"/>
            <a:ext cx="1687513" cy="5175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135.207.0.0/16</a:t>
            </a:r>
          </a:p>
          <a:p>
            <a:pPr eaLnBrk="0" hangingPunct="0"/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AS Path = 7018 6341</a:t>
            </a:r>
          </a:p>
        </p:txBody>
      </p:sp>
      <p:grpSp>
        <p:nvGrpSpPr>
          <p:cNvPr id="18" name="Group 140"/>
          <p:cNvGrpSpPr>
            <a:grpSpLocks/>
          </p:cNvGrpSpPr>
          <p:nvPr/>
        </p:nvGrpSpPr>
        <p:grpSpPr bwMode="auto">
          <a:xfrm>
            <a:off x="6858000" y="2743200"/>
            <a:ext cx="1898650" cy="1289050"/>
            <a:chOff x="4323" y="1828"/>
            <a:chExt cx="1193" cy="712"/>
          </a:xfrm>
        </p:grpSpPr>
        <p:grpSp>
          <p:nvGrpSpPr>
            <p:cNvPr id="19" name="Group 141"/>
            <p:cNvGrpSpPr>
              <a:grpSpLocks/>
            </p:cNvGrpSpPr>
            <p:nvPr/>
          </p:nvGrpSpPr>
          <p:grpSpPr bwMode="auto">
            <a:xfrm>
              <a:off x="4349" y="1828"/>
              <a:ext cx="1167" cy="712"/>
              <a:chOff x="4349" y="1828"/>
              <a:chExt cx="1167" cy="712"/>
            </a:xfrm>
          </p:grpSpPr>
          <p:sp>
            <p:nvSpPr>
              <p:cNvPr id="1557646" name="Oval 142"/>
              <p:cNvSpPr>
                <a:spLocks noChangeArrowheads="1"/>
              </p:cNvSpPr>
              <p:nvPr/>
            </p:nvSpPr>
            <p:spPr bwMode="auto">
              <a:xfrm>
                <a:off x="4449" y="1892"/>
                <a:ext cx="1000" cy="54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47" name="Oval 143"/>
              <p:cNvSpPr>
                <a:spLocks noChangeArrowheads="1"/>
              </p:cNvSpPr>
              <p:nvPr/>
            </p:nvSpPr>
            <p:spPr bwMode="auto">
              <a:xfrm>
                <a:off x="4483" y="1892"/>
                <a:ext cx="227" cy="7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48" name="Oval 144"/>
              <p:cNvSpPr>
                <a:spLocks noChangeArrowheads="1"/>
              </p:cNvSpPr>
              <p:nvPr/>
            </p:nvSpPr>
            <p:spPr bwMode="auto">
              <a:xfrm>
                <a:off x="5087" y="1870"/>
                <a:ext cx="328" cy="14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49" name="Oval 145"/>
              <p:cNvSpPr>
                <a:spLocks noChangeArrowheads="1"/>
              </p:cNvSpPr>
              <p:nvPr/>
            </p:nvSpPr>
            <p:spPr bwMode="auto">
              <a:xfrm>
                <a:off x="4785" y="1828"/>
                <a:ext cx="395" cy="2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50" name="Oval 146"/>
              <p:cNvSpPr>
                <a:spLocks noChangeArrowheads="1"/>
              </p:cNvSpPr>
              <p:nvPr/>
            </p:nvSpPr>
            <p:spPr bwMode="auto">
              <a:xfrm>
                <a:off x="4349" y="1955"/>
                <a:ext cx="730" cy="16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51" name="Oval 147"/>
              <p:cNvSpPr>
                <a:spLocks noChangeArrowheads="1"/>
              </p:cNvSpPr>
              <p:nvPr/>
            </p:nvSpPr>
            <p:spPr bwMode="auto">
              <a:xfrm>
                <a:off x="4718" y="2210"/>
                <a:ext cx="395" cy="33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52" name="Oval 148"/>
              <p:cNvSpPr>
                <a:spLocks noChangeArrowheads="1"/>
              </p:cNvSpPr>
              <p:nvPr/>
            </p:nvSpPr>
            <p:spPr bwMode="auto">
              <a:xfrm>
                <a:off x="5222" y="1977"/>
                <a:ext cx="294" cy="18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53" name="Oval 149"/>
              <p:cNvSpPr>
                <a:spLocks noChangeArrowheads="1"/>
              </p:cNvSpPr>
              <p:nvPr/>
            </p:nvSpPr>
            <p:spPr bwMode="auto">
              <a:xfrm>
                <a:off x="4416" y="2061"/>
                <a:ext cx="193" cy="33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54" name="Oval 150"/>
              <p:cNvSpPr>
                <a:spLocks noChangeArrowheads="1"/>
              </p:cNvSpPr>
              <p:nvPr/>
            </p:nvSpPr>
            <p:spPr bwMode="auto">
              <a:xfrm>
                <a:off x="5255" y="2230"/>
                <a:ext cx="194" cy="11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55" name="Oval 151"/>
              <p:cNvSpPr>
                <a:spLocks noChangeArrowheads="1"/>
              </p:cNvSpPr>
              <p:nvPr/>
            </p:nvSpPr>
            <p:spPr bwMode="auto">
              <a:xfrm>
                <a:off x="4584" y="2315"/>
                <a:ext cx="193" cy="11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56" name="Oval 152"/>
              <p:cNvSpPr>
                <a:spLocks noChangeArrowheads="1"/>
              </p:cNvSpPr>
              <p:nvPr/>
            </p:nvSpPr>
            <p:spPr bwMode="auto">
              <a:xfrm>
                <a:off x="5054" y="2315"/>
                <a:ext cx="294" cy="11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" name="Group 153"/>
            <p:cNvGrpSpPr>
              <a:grpSpLocks/>
            </p:cNvGrpSpPr>
            <p:nvPr/>
          </p:nvGrpSpPr>
          <p:grpSpPr bwMode="auto">
            <a:xfrm>
              <a:off x="4323" y="1828"/>
              <a:ext cx="1167" cy="712"/>
              <a:chOff x="4323" y="1828"/>
              <a:chExt cx="1167" cy="712"/>
            </a:xfrm>
          </p:grpSpPr>
          <p:sp>
            <p:nvSpPr>
              <p:cNvPr id="1557658" name="Oval 154"/>
              <p:cNvSpPr>
                <a:spLocks noChangeArrowheads="1"/>
              </p:cNvSpPr>
              <p:nvPr/>
            </p:nvSpPr>
            <p:spPr bwMode="auto">
              <a:xfrm>
                <a:off x="4424" y="1892"/>
                <a:ext cx="999" cy="542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59" name="Oval 155"/>
              <p:cNvSpPr>
                <a:spLocks noChangeArrowheads="1"/>
              </p:cNvSpPr>
              <p:nvPr/>
            </p:nvSpPr>
            <p:spPr bwMode="auto">
              <a:xfrm>
                <a:off x="4457" y="1892"/>
                <a:ext cx="227" cy="7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60" name="Oval 156"/>
              <p:cNvSpPr>
                <a:spLocks noChangeArrowheads="1"/>
              </p:cNvSpPr>
              <p:nvPr/>
            </p:nvSpPr>
            <p:spPr bwMode="auto">
              <a:xfrm>
                <a:off x="5062" y="1870"/>
                <a:ext cx="328" cy="14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61" name="Oval 157"/>
              <p:cNvSpPr>
                <a:spLocks noChangeArrowheads="1"/>
              </p:cNvSpPr>
              <p:nvPr/>
            </p:nvSpPr>
            <p:spPr bwMode="auto">
              <a:xfrm>
                <a:off x="4760" y="1828"/>
                <a:ext cx="395" cy="288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62" name="Oval 158"/>
              <p:cNvSpPr>
                <a:spLocks noChangeArrowheads="1"/>
              </p:cNvSpPr>
              <p:nvPr/>
            </p:nvSpPr>
            <p:spPr bwMode="auto">
              <a:xfrm>
                <a:off x="4323" y="1955"/>
                <a:ext cx="731" cy="16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63" name="Oval 159"/>
              <p:cNvSpPr>
                <a:spLocks noChangeArrowheads="1"/>
              </p:cNvSpPr>
              <p:nvPr/>
            </p:nvSpPr>
            <p:spPr bwMode="auto">
              <a:xfrm>
                <a:off x="4692" y="2210"/>
                <a:ext cx="395" cy="330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64" name="Oval 160"/>
              <p:cNvSpPr>
                <a:spLocks noChangeArrowheads="1"/>
              </p:cNvSpPr>
              <p:nvPr/>
            </p:nvSpPr>
            <p:spPr bwMode="auto">
              <a:xfrm>
                <a:off x="5196" y="1977"/>
                <a:ext cx="294" cy="18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65" name="Oval 161"/>
              <p:cNvSpPr>
                <a:spLocks noChangeArrowheads="1"/>
              </p:cNvSpPr>
              <p:nvPr/>
            </p:nvSpPr>
            <p:spPr bwMode="auto">
              <a:xfrm>
                <a:off x="4390" y="2061"/>
                <a:ext cx="194" cy="330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66" name="Oval 162"/>
              <p:cNvSpPr>
                <a:spLocks noChangeArrowheads="1"/>
              </p:cNvSpPr>
              <p:nvPr/>
            </p:nvSpPr>
            <p:spPr bwMode="auto">
              <a:xfrm>
                <a:off x="5230" y="2230"/>
                <a:ext cx="193" cy="11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67" name="Oval 163"/>
              <p:cNvSpPr>
                <a:spLocks noChangeArrowheads="1"/>
              </p:cNvSpPr>
              <p:nvPr/>
            </p:nvSpPr>
            <p:spPr bwMode="auto">
              <a:xfrm>
                <a:off x="4558" y="2315"/>
                <a:ext cx="194" cy="11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68" name="Oval 164"/>
              <p:cNvSpPr>
                <a:spLocks noChangeArrowheads="1"/>
              </p:cNvSpPr>
              <p:nvPr/>
            </p:nvSpPr>
            <p:spPr bwMode="auto">
              <a:xfrm>
                <a:off x="5028" y="2315"/>
                <a:ext cx="295" cy="11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57669" name="Rectangle 165"/>
          <p:cNvSpPr>
            <a:spLocks noChangeArrowheads="1"/>
          </p:cNvSpPr>
          <p:nvPr/>
        </p:nvSpPr>
        <p:spPr bwMode="auto">
          <a:xfrm>
            <a:off x="5943600" y="4191000"/>
            <a:ext cx="2089150" cy="5175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135.207.0.0/16</a:t>
            </a:r>
          </a:p>
          <a:p>
            <a:pPr eaLnBrk="0" hangingPunct="0"/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AS Path = 3549 7018 6341</a:t>
            </a:r>
          </a:p>
        </p:txBody>
      </p:sp>
      <p:grpSp>
        <p:nvGrpSpPr>
          <p:cNvPr id="21" name="Group 166"/>
          <p:cNvGrpSpPr>
            <a:grpSpLocks/>
          </p:cNvGrpSpPr>
          <p:nvPr/>
        </p:nvGrpSpPr>
        <p:grpSpPr bwMode="auto">
          <a:xfrm>
            <a:off x="387350" y="5181600"/>
            <a:ext cx="1898650" cy="1117600"/>
            <a:chOff x="244" y="3028"/>
            <a:chExt cx="1480" cy="904"/>
          </a:xfrm>
        </p:grpSpPr>
        <p:grpSp>
          <p:nvGrpSpPr>
            <p:cNvPr id="22" name="Group 167"/>
            <p:cNvGrpSpPr>
              <a:grpSpLocks/>
            </p:cNvGrpSpPr>
            <p:nvPr/>
          </p:nvGrpSpPr>
          <p:grpSpPr bwMode="auto">
            <a:xfrm>
              <a:off x="276" y="3028"/>
              <a:ext cx="1448" cy="904"/>
              <a:chOff x="276" y="3028"/>
              <a:chExt cx="1448" cy="904"/>
            </a:xfrm>
          </p:grpSpPr>
          <p:sp>
            <p:nvSpPr>
              <p:cNvPr id="1557672" name="Oval 168"/>
              <p:cNvSpPr>
                <a:spLocks noChangeArrowheads="1"/>
              </p:cNvSpPr>
              <p:nvPr/>
            </p:nvSpPr>
            <p:spPr bwMode="auto">
              <a:xfrm>
                <a:off x="400" y="3109"/>
                <a:ext cx="1241" cy="68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73" name="Oval 169"/>
              <p:cNvSpPr>
                <a:spLocks noChangeArrowheads="1"/>
              </p:cNvSpPr>
              <p:nvPr/>
            </p:nvSpPr>
            <p:spPr bwMode="auto">
              <a:xfrm>
                <a:off x="442" y="3109"/>
                <a:ext cx="283" cy="9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74" name="Oval 170"/>
              <p:cNvSpPr>
                <a:spLocks noChangeArrowheads="1"/>
              </p:cNvSpPr>
              <p:nvPr/>
            </p:nvSpPr>
            <p:spPr bwMode="auto">
              <a:xfrm>
                <a:off x="1191" y="3081"/>
                <a:ext cx="408" cy="18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75" name="Oval 171"/>
              <p:cNvSpPr>
                <a:spLocks noChangeArrowheads="1"/>
              </p:cNvSpPr>
              <p:nvPr/>
            </p:nvSpPr>
            <p:spPr bwMode="auto">
              <a:xfrm>
                <a:off x="816" y="3028"/>
                <a:ext cx="492" cy="36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76" name="Oval 172"/>
              <p:cNvSpPr>
                <a:spLocks noChangeArrowheads="1"/>
              </p:cNvSpPr>
              <p:nvPr/>
            </p:nvSpPr>
            <p:spPr bwMode="auto">
              <a:xfrm>
                <a:off x="276" y="3188"/>
                <a:ext cx="907" cy="20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77" name="Oval 173"/>
              <p:cNvSpPr>
                <a:spLocks noChangeArrowheads="1"/>
              </p:cNvSpPr>
              <p:nvPr/>
            </p:nvSpPr>
            <p:spPr bwMode="auto">
              <a:xfrm>
                <a:off x="733" y="3511"/>
                <a:ext cx="492" cy="42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78" name="Oval 174"/>
              <p:cNvSpPr>
                <a:spLocks noChangeArrowheads="1"/>
              </p:cNvSpPr>
              <p:nvPr/>
            </p:nvSpPr>
            <p:spPr bwMode="auto">
              <a:xfrm>
                <a:off x="1358" y="3216"/>
                <a:ext cx="366" cy="23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79" name="Oval 175"/>
              <p:cNvSpPr>
                <a:spLocks noChangeArrowheads="1"/>
              </p:cNvSpPr>
              <p:nvPr/>
            </p:nvSpPr>
            <p:spPr bwMode="auto">
              <a:xfrm>
                <a:off x="359" y="3324"/>
                <a:ext cx="241" cy="42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80" name="Oval 176"/>
              <p:cNvSpPr>
                <a:spLocks noChangeArrowheads="1"/>
              </p:cNvSpPr>
              <p:nvPr/>
            </p:nvSpPr>
            <p:spPr bwMode="auto">
              <a:xfrm>
                <a:off x="1399" y="3537"/>
                <a:ext cx="242" cy="15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81" name="Oval 177"/>
              <p:cNvSpPr>
                <a:spLocks noChangeArrowheads="1"/>
              </p:cNvSpPr>
              <p:nvPr/>
            </p:nvSpPr>
            <p:spPr bwMode="auto">
              <a:xfrm>
                <a:off x="567" y="3644"/>
                <a:ext cx="241" cy="15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82" name="Oval 178"/>
              <p:cNvSpPr>
                <a:spLocks noChangeArrowheads="1"/>
              </p:cNvSpPr>
              <p:nvPr/>
            </p:nvSpPr>
            <p:spPr bwMode="auto">
              <a:xfrm>
                <a:off x="1150" y="3644"/>
                <a:ext cx="366" cy="15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" name="Group 179"/>
            <p:cNvGrpSpPr>
              <a:grpSpLocks/>
            </p:cNvGrpSpPr>
            <p:nvPr/>
          </p:nvGrpSpPr>
          <p:grpSpPr bwMode="auto">
            <a:xfrm>
              <a:off x="244" y="3028"/>
              <a:ext cx="1448" cy="904"/>
              <a:chOff x="244" y="3028"/>
              <a:chExt cx="1448" cy="904"/>
            </a:xfrm>
          </p:grpSpPr>
          <p:sp>
            <p:nvSpPr>
              <p:cNvPr id="1557684" name="Oval 180"/>
              <p:cNvSpPr>
                <a:spLocks noChangeArrowheads="1"/>
              </p:cNvSpPr>
              <p:nvPr/>
            </p:nvSpPr>
            <p:spPr bwMode="auto">
              <a:xfrm>
                <a:off x="369" y="3109"/>
                <a:ext cx="1240" cy="68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85" name="Oval 181"/>
              <p:cNvSpPr>
                <a:spLocks noChangeArrowheads="1"/>
              </p:cNvSpPr>
              <p:nvPr/>
            </p:nvSpPr>
            <p:spPr bwMode="auto">
              <a:xfrm>
                <a:off x="410" y="3109"/>
                <a:ext cx="283" cy="9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86" name="Oval 182"/>
              <p:cNvSpPr>
                <a:spLocks noChangeArrowheads="1"/>
              </p:cNvSpPr>
              <p:nvPr/>
            </p:nvSpPr>
            <p:spPr bwMode="auto">
              <a:xfrm>
                <a:off x="1160" y="3081"/>
                <a:ext cx="408" cy="180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87" name="Oval 183"/>
              <p:cNvSpPr>
                <a:spLocks noChangeArrowheads="1"/>
              </p:cNvSpPr>
              <p:nvPr/>
            </p:nvSpPr>
            <p:spPr bwMode="auto">
              <a:xfrm>
                <a:off x="785" y="3028"/>
                <a:ext cx="491" cy="36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88" name="Oval 184"/>
              <p:cNvSpPr>
                <a:spLocks noChangeArrowheads="1"/>
              </p:cNvSpPr>
              <p:nvPr/>
            </p:nvSpPr>
            <p:spPr bwMode="auto">
              <a:xfrm>
                <a:off x="244" y="3188"/>
                <a:ext cx="908" cy="20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89" name="Oval 185"/>
              <p:cNvSpPr>
                <a:spLocks noChangeArrowheads="1"/>
              </p:cNvSpPr>
              <p:nvPr/>
            </p:nvSpPr>
            <p:spPr bwMode="auto">
              <a:xfrm>
                <a:off x="701" y="3511"/>
                <a:ext cx="492" cy="42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90" name="Oval 186"/>
              <p:cNvSpPr>
                <a:spLocks noChangeArrowheads="1"/>
              </p:cNvSpPr>
              <p:nvPr/>
            </p:nvSpPr>
            <p:spPr bwMode="auto">
              <a:xfrm>
                <a:off x="1326" y="3216"/>
                <a:ext cx="366" cy="23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91" name="Oval 187"/>
              <p:cNvSpPr>
                <a:spLocks noChangeArrowheads="1"/>
              </p:cNvSpPr>
              <p:nvPr/>
            </p:nvSpPr>
            <p:spPr bwMode="auto">
              <a:xfrm>
                <a:off x="327" y="3324"/>
                <a:ext cx="242" cy="420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92" name="Oval 188"/>
              <p:cNvSpPr>
                <a:spLocks noChangeArrowheads="1"/>
              </p:cNvSpPr>
              <p:nvPr/>
            </p:nvSpPr>
            <p:spPr bwMode="auto">
              <a:xfrm>
                <a:off x="1368" y="3537"/>
                <a:ext cx="241" cy="15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93" name="Oval 189"/>
              <p:cNvSpPr>
                <a:spLocks noChangeArrowheads="1"/>
              </p:cNvSpPr>
              <p:nvPr/>
            </p:nvSpPr>
            <p:spPr bwMode="auto">
              <a:xfrm>
                <a:off x="535" y="3644"/>
                <a:ext cx="242" cy="15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7694" name="Oval 190"/>
              <p:cNvSpPr>
                <a:spLocks noChangeArrowheads="1"/>
              </p:cNvSpPr>
              <p:nvPr/>
            </p:nvSpPr>
            <p:spPr bwMode="auto">
              <a:xfrm>
                <a:off x="1118" y="3644"/>
                <a:ext cx="367" cy="15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57695" name="Rectangle 191"/>
          <p:cNvSpPr>
            <a:spLocks noChangeArrowheads="1"/>
          </p:cNvSpPr>
          <p:nvPr/>
        </p:nvSpPr>
        <p:spPr bwMode="auto">
          <a:xfrm>
            <a:off x="736600" y="5246688"/>
            <a:ext cx="1020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Calibri" pitchFamily="34" charset="0"/>
              </a:rPr>
              <a:t>AS 6341</a:t>
            </a:r>
          </a:p>
        </p:txBody>
      </p:sp>
      <p:sp>
        <p:nvSpPr>
          <p:cNvPr id="1557696" name="Rectangle 192"/>
          <p:cNvSpPr>
            <a:spLocks noChangeArrowheads="1"/>
          </p:cNvSpPr>
          <p:nvPr/>
        </p:nvSpPr>
        <p:spPr bwMode="auto">
          <a:xfrm>
            <a:off x="381000" y="5867400"/>
            <a:ext cx="1784350" cy="3968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Calibri" pitchFamily="34" charset="0"/>
              </a:rPr>
              <a:t>135.207.0.0/16</a:t>
            </a:r>
          </a:p>
        </p:txBody>
      </p:sp>
      <p:sp>
        <p:nvSpPr>
          <p:cNvPr id="1557697" name="Rectangle 193"/>
          <p:cNvSpPr>
            <a:spLocks noChangeArrowheads="1"/>
          </p:cNvSpPr>
          <p:nvPr/>
        </p:nvSpPr>
        <p:spPr bwMode="auto">
          <a:xfrm>
            <a:off x="685800" y="5562600"/>
            <a:ext cx="1301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AT&amp;T Research</a:t>
            </a:r>
          </a:p>
        </p:txBody>
      </p:sp>
      <p:sp>
        <p:nvSpPr>
          <p:cNvPr id="1557698" name="Rectangle 194"/>
          <p:cNvSpPr>
            <a:spLocks noChangeArrowheads="1"/>
          </p:cNvSpPr>
          <p:nvPr/>
        </p:nvSpPr>
        <p:spPr bwMode="auto">
          <a:xfrm>
            <a:off x="304800" y="6324600"/>
            <a:ext cx="1576388" cy="33655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Prefix Originated</a:t>
            </a:r>
          </a:p>
        </p:txBody>
      </p:sp>
      <p:sp>
        <p:nvSpPr>
          <p:cNvPr id="1557699" name="Rectangle 195"/>
          <p:cNvSpPr>
            <a:spLocks noChangeArrowheads="1"/>
          </p:cNvSpPr>
          <p:nvPr/>
        </p:nvSpPr>
        <p:spPr bwMode="auto">
          <a:xfrm>
            <a:off x="6858000" y="2895600"/>
            <a:ext cx="1554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latin typeface="Calibri" pitchFamily="34" charset="0"/>
              </a:rPr>
              <a:t>AS 12654</a:t>
            </a:r>
          </a:p>
        </p:txBody>
      </p:sp>
      <p:sp>
        <p:nvSpPr>
          <p:cNvPr id="1557700" name="Rectangle 196"/>
          <p:cNvSpPr>
            <a:spLocks noChangeArrowheads="1"/>
          </p:cNvSpPr>
          <p:nvPr/>
        </p:nvSpPr>
        <p:spPr bwMode="auto">
          <a:xfrm>
            <a:off x="7239000" y="3276600"/>
            <a:ext cx="10207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RIPE NCC</a:t>
            </a:r>
          </a:p>
          <a:p>
            <a:pPr eaLnBrk="0" hangingPunct="0"/>
            <a:r>
              <a:rPr lang="en-US" sz="1400" b="1">
                <a:latin typeface="Calibri" pitchFamily="34" charset="0"/>
              </a:rPr>
              <a:t>RIS project </a:t>
            </a:r>
          </a:p>
        </p:txBody>
      </p:sp>
      <p:sp>
        <p:nvSpPr>
          <p:cNvPr id="1557701" name="Rectangle 197"/>
          <p:cNvSpPr>
            <a:spLocks noChangeArrowheads="1"/>
          </p:cNvSpPr>
          <p:nvPr/>
        </p:nvSpPr>
        <p:spPr bwMode="auto">
          <a:xfrm>
            <a:off x="6781800" y="609600"/>
            <a:ext cx="1373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latin typeface="Calibri" pitchFamily="34" charset="0"/>
              </a:rPr>
              <a:t>AS 1129</a:t>
            </a:r>
          </a:p>
        </p:txBody>
      </p:sp>
      <p:sp>
        <p:nvSpPr>
          <p:cNvPr id="1557702" name="Rectangle 198"/>
          <p:cNvSpPr>
            <a:spLocks noChangeArrowheads="1"/>
          </p:cNvSpPr>
          <p:nvPr/>
        </p:nvSpPr>
        <p:spPr bwMode="auto">
          <a:xfrm>
            <a:off x="6934200" y="1143000"/>
            <a:ext cx="1192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Calibri" pitchFamily="34" charset="0"/>
              </a:rPr>
              <a:t>Global Access</a:t>
            </a:r>
          </a:p>
        </p:txBody>
      </p:sp>
      <p:sp>
        <p:nvSpPr>
          <p:cNvPr id="1557703" name="Rectangle 199"/>
          <p:cNvSpPr>
            <a:spLocks noChangeArrowheads="1"/>
          </p:cNvSpPr>
          <p:nvPr/>
        </p:nvSpPr>
        <p:spPr bwMode="auto">
          <a:xfrm>
            <a:off x="3048000" y="3352800"/>
            <a:ext cx="1687513" cy="5175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135.207.0.0/16</a:t>
            </a:r>
          </a:p>
          <a:p>
            <a:pPr eaLnBrk="0" hangingPunct="0"/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AS Path = 7018 6341</a:t>
            </a:r>
          </a:p>
        </p:txBody>
      </p:sp>
      <p:sp>
        <p:nvSpPr>
          <p:cNvPr id="1557704" name="Rectangle 200"/>
          <p:cNvSpPr>
            <a:spLocks noChangeArrowheads="1"/>
          </p:cNvSpPr>
          <p:nvPr/>
        </p:nvSpPr>
        <p:spPr bwMode="auto">
          <a:xfrm>
            <a:off x="0" y="2057400"/>
            <a:ext cx="2089150" cy="5175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135.207.0.0/16</a:t>
            </a:r>
          </a:p>
          <a:p>
            <a:pPr eaLnBrk="0" hangingPunct="0"/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AS Path = 1239 7018 6341</a:t>
            </a:r>
          </a:p>
        </p:txBody>
      </p:sp>
      <p:sp>
        <p:nvSpPr>
          <p:cNvPr id="1557705" name="Rectangle 201"/>
          <p:cNvSpPr>
            <a:spLocks noChangeArrowheads="1"/>
          </p:cNvSpPr>
          <p:nvPr/>
        </p:nvSpPr>
        <p:spPr bwMode="auto">
          <a:xfrm>
            <a:off x="3200400" y="930275"/>
            <a:ext cx="2490788" cy="5175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135.207.0.0/16</a:t>
            </a:r>
          </a:p>
          <a:p>
            <a:pPr eaLnBrk="0" hangingPunct="0"/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AS Path = 1755 1239 7018 6341</a:t>
            </a:r>
          </a:p>
        </p:txBody>
      </p:sp>
      <p:sp>
        <p:nvSpPr>
          <p:cNvPr id="1557706" name="Rectangle 202"/>
          <p:cNvSpPr>
            <a:spLocks noChangeArrowheads="1"/>
          </p:cNvSpPr>
          <p:nvPr/>
        </p:nvSpPr>
        <p:spPr bwMode="auto">
          <a:xfrm>
            <a:off x="5029200" y="2133600"/>
            <a:ext cx="2892425" cy="5175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135.207.0.0/16</a:t>
            </a:r>
          </a:p>
          <a:p>
            <a:pPr eaLnBrk="0" hangingPunct="0"/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AS Path = 1129 1755 1239 7018 6341</a:t>
            </a:r>
          </a:p>
        </p:txBody>
      </p:sp>
      <p:sp>
        <p:nvSpPr>
          <p:cNvPr id="1557707" name="AutoShape 203"/>
          <p:cNvSpPr>
            <a:spLocks noChangeArrowheads="1"/>
          </p:cNvSpPr>
          <p:nvPr/>
        </p:nvSpPr>
        <p:spPr bwMode="auto">
          <a:xfrm>
            <a:off x="8229600" y="1600200"/>
            <a:ext cx="304800" cy="12192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bg1"/>
          </a:solidFill>
          <a:ln w="3810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7708" name="AutoShape 204"/>
          <p:cNvSpPr>
            <a:spLocks noChangeArrowheads="1"/>
          </p:cNvSpPr>
          <p:nvPr/>
        </p:nvSpPr>
        <p:spPr bwMode="auto">
          <a:xfrm flipV="1">
            <a:off x="8153400" y="3886200"/>
            <a:ext cx="304800" cy="12192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bg1"/>
          </a:solidFill>
          <a:ln w="3810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7709" name="AutoShape 205"/>
          <p:cNvSpPr>
            <a:spLocks noChangeArrowheads="1"/>
          </p:cNvSpPr>
          <p:nvPr/>
        </p:nvSpPr>
        <p:spPr bwMode="auto">
          <a:xfrm rot="17936942" flipV="1">
            <a:off x="2743200" y="3352800"/>
            <a:ext cx="304800" cy="914400"/>
          </a:xfrm>
          <a:prstGeom prst="downArrow">
            <a:avLst>
              <a:gd name="adj1" fmla="val 50000"/>
              <a:gd name="adj2" fmla="val 75000"/>
            </a:avLst>
          </a:prstGeom>
          <a:solidFill>
            <a:schemeClr val="bg1"/>
          </a:solidFill>
          <a:ln w="3810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7710" name="AutoShape 206"/>
          <p:cNvSpPr>
            <a:spLocks noChangeArrowheads="1"/>
          </p:cNvSpPr>
          <p:nvPr/>
        </p:nvSpPr>
        <p:spPr bwMode="auto">
          <a:xfrm rot="6518450" flipV="1">
            <a:off x="5703094" y="4317207"/>
            <a:ext cx="304800" cy="1820862"/>
          </a:xfrm>
          <a:prstGeom prst="downArrow">
            <a:avLst>
              <a:gd name="adj1" fmla="val 50000"/>
              <a:gd name="adj2" fmla="val 149349"/>
            </a:avLst>
          </a:prstGeom>
          <a:solidFill>
            <a:schemeClr val="bg1"/>
          </a:solidFill>
          <a:ln w="3810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7711" name="AutoShape 207"/>
          <p:cNvSpPr>
            <a:spLocks noChangeArrowheads="1"/>
          </p:cNvSpPr>
          <p:nvPr/>
        </p:nvSpPr>
        <p:spPr bwMode="auto">
          <a:xfrm rot="3571415" flipV="1">
            <a:off x="2362200" y="4724400"/>
            <a:ext cx="304800" cy="914400"/>
          </a:xfrm>
          <a:prstGeom prst="downArrow">
            <a:avLst>
              <a:gd name="adj1" fmla="val 50000"/>
              <a:gd name="adj2" fmla="val 75000"/>
            </a:avLst>
          </a:prstGeom>
          <a:solidFill>
            <a:schemeClr val="bg1"/>
          </a:solidFill>
          <a:ln w="3810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7712" name="AutoShape 208"/>
          <p:cNvSpPr>
            <a:spLocks noChangeArrowheads="1"/>
          </p:cNvSpPr>
          <p:nvPr/>
        </p:nvSpPr>
        <p:spPr bwMode="auto">
          <a:xfrm rot="3571415" flipV="1">
            <a:off x="2057400" y="2286000"/>
            <a:ext cx="304800" cy="914400"/>
          </a:xfrm>
          <a:prstGeom prst="downArrow">
            <a:avLst>
              <a:gd name="adj1" fmla="val 50000"/>
              <a:gd name="adj2" fmla="val 75000"/>
            </a:avLst>
          </a:prstGeom>
          <a:solidFill>
            <a:schemeClr val="bg1"/>
          </a:solidFill>
          <a:ln w="3810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7713" name="AutoShape 209"/>
          <p:cNvSpPr>
            <a:spLocks noChangeArrowheads="1"/>
          </p:cNvSpPr>
          <p:nvPr/>
        </p:nvSpPr>
        <p:spPr bwMode="auto">
          <a:xfrm rot="4338717" flipV="1">
            <a:off x="5461000" y="522288"/>
            <a:ext cx="304800" cy="1981200"/>
          </a:xfrm>
          <a:prstGeom prst="downArrow">
            <a:avLst>
              <a:gd name="adj1" fmla="val 50000"/>
              <a:gd name="adj2" fmla="val 162500"/>
            </a:avLst>
          </a:prstGeom>
          <a:solidFill>
            <a:schemeClr val="bg1"/>
          </a:solidFill>
          <a:ln w="3810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7714" name="Text Box 210"/>
          <p:cNvSpPr txBox="1">
            <a:spLocks noChangeArrowheads="1"/>
          </p:cNvSpPr>
          <p:nvPr/>
        </p:nvSpPr>
        <p:spPr bwMode="auto">
          <a:xfrm>
            <a:off x="5164138" y="3243263"/>
            <a:ext cx="1495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3300"/>
                </a:solidFill>
                <a:latin typeface="Calibri" pitchFamily="34" charset="0"/>
              </a:rPr>
              <a:t>Pick shorter </a:t>
            </a:r>
            <a:br>
              <a:rPr lang="en-US" sz="2000" b="1">
                <a:solidFill>
                  <a:srgbClr val="FF3300"/>
                </a:solidFill>
                <a:latin typeface="Calibri" pitchFamily="34" charset="0"/>
              </a:rPr>
            </a:br>
            <a:r>
              <a:rPr lang="en-US" sz="2000" b="1">
                <a:solidFill>
                  <a:srgbClr val="FF3300"/>
                </a:solidFill>
                <a:latin typeface="Calibri" pitchFamily="34" charset="0"/>
              </a:rPr>
              <a:t>AS path</a:t>
            </a:r>
          </a:p>
        </p:txBody>
      </p:sp>
      <p:sp>
        <p:nvSpPr>
          <p:cNvPr id="1557715" name="Freeform 211"/>
          <p:cNvSpPr>
            <a:spLocks/>
          </p:cNvSpPr>
          <p:nvPr/>
        </p:nvSpPr>
        <p:spPr bwMode="auto">
          <a:xfrm>
            <a:off x="6084888" y="2847975"/>
            <a:ext cx="1019175" cy="293688"/>
          </a:xfrm>
          <a:custGeom>
            <a:avLst/>
            <a:gdLst/>
            <a:ahLst/>
            <a:cxnLst>
              <a:cxn ang="0">
                <a:pos x="0" y="185"/>
              </a:cxn>
              <a:cxn ang="0">
                <a:pos x="332" y="23"/>
              </a:cxn>
              <a:cxn ang="0">
                <a:pos x="642" y="45"/>
              </a:cxn>
            </a:cxnLst>
            <a:rect l="0" t="0" r="r" b="b"/>
            <a:pathLst>
              <a:path w="642" h="185">
                <a:moveTo>
                  <a:pt x="0" y="185"/>
                </a:moveTo>
                <a:cubicBezTo>
                  <a:pt x="112" y="115"/>
                  <a:pt x="225" y="46"/>
                  <a:pt x="332" y="23"/>
                </a:cubicBezTo>
                <a:cubicBezTo>
                  <a:pt x="439" y="0"/>
                  <a:pt x="540" y="22"/>
                  <a:pt x="642" y="45"/>
                </a:cubicBezTo>
              </a:path>
            </a:pathLst>
          </a:custGeom>
          <a:noFill/>
          <a:ln w="412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Flexible Policies</a:t>
            </a:r>
          </a:p>
        </p:txBody>
      </p:sp>
      <p:sp>
        <p:nvSpPr>
          <p:cNvPr id="14909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5334000" cy="5334000"/>
          </a:xfrm>
        </p:spPr>
        <p:txBody>
          <a:bodyPr/>
          <a:lstStyle/>
          <a:p>
            <a:r>
              <a:rPr lang="en-US" dirty="0"/>
              <a:t>Each node can apply local policies</a:t>
            </a:r>
          </a:p>
          <a:p>
            <a:pPr lvl="1"/>
            <a:r>
              <a:rPr lang="en-US" dirty="0"/>
              <a:t>Path selection: Which path to use?</a:t>
            </a:r>
          </a:p>
          <a:p>
            <a:pPr lvl="1"/>
            <a:r>
              <a:rPr lang="en-US" dirty="0"/>
              <a:t>Path export: Which paths to advertise?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Node 2 may prefer the path “2, 3, 1” over “2, 1”</a:t>
            </a:r>
          </a:p>
          <a:p>
            <a:pPr lvl="1"/>
            <a:r>
              <a:rPr lang="en-US" dirty="0"/>
              <a:t>Node 1 may not let node 3 hear the path “1, 2”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54FC1A-E13E-4BD0-8E1C-D8C77F1907B0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9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490959" name="Line 15"/>
          <p:cNvSpPr>
            <a:spLocks noChangeShapeType="1"/>
          </p:cNvSpPr>
          <p:nvPr/>
        </p:nvSpPr>
        <p:spPr bwMode="auto">
          <a:xfrm flipH="1">
            <a:off x="8150295" y="2667000"/>
            <a:ext cx="291213" cy="2133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5">
            <a:extLst>
              <a:ext uri="{FF2B5EF4-FFF2-40B4-BE49-F238E27FC236}">
                <a16:creationId xmlns:a16="http://schemas.microsoft.com/office/drawing/2014/main" id="{988F55DE-33D7-BA9C-4A13-DC84001A42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05600" y="2526220"/>
            <a:ext cx="1170104" cy="111202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5">
            <a:extLst>
              <a:ext uri="{FF2B5EF4-FFF2-40B4-BE49-F238E27FC236}">
                <a16:creationId xmlns:a16="http://schemas.microsoft.com/office/drawing/2014/main" id="{4572681E-AA2B-8F84-0FE4-BD413924D806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3917431"/>
            <a:ext cx="1096100" cy="111202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0E5CA0A5-18E3-CCA4-0B5C-540A3A8EA73A}"/>
              </a:ext>
            </a:extLst>
          </p:cNvPr>
          <p:cNvSpPr/>
          <p:nvPr/>
        </p:nvSpPr>
        <p:spPr>
          <a:xfrm>
            <a:off x="5908089" y="3238950"/>
            <a:ext cx="1595022" cy="1112019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tima" panose="02000503060000020004" pitchFamily="2" charset="0"/>
            </a:endParaRP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2580F751-8226-3C7C-E6DC-BA7A822122F0}"/>
              </a:ext>
            </a:extLst>
          </p:cNvPr>
          <p:cNvSpPr/>
          <p:nvPr/>
        </p:nvSpPr>
        <p:spPr>
          <a:xfrm>
            <a:off x="7361123" y="2031293"/>
            <a:ext cx="1595022" cy="1112019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tima" panose="02000503060000020004" pitchFamily="2" charset="0"/>
            </a:endParaRPr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9F88AD23-F216-FF2E-CA45-48E893AF967D}"/>
              </a:ext>
            </a:extLst>
          </p:cNvPr>
          <p:cNvSpPr/>
          <p:nvPr/>
        </p:nvSpPr>
        <p:spPr>
          <a:xfrm>
            <a:off x="6934200" y="4534523"/>
            <a:ext cx="1595022" cy="1112019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tima" panose="02000503060000020004" pitchFamily="2" charset="0"/>
            </a:endParaRPr>
          </a:p>
        </p:txBody>
      </p:sp>
      <p:sp>
        <p:nvSpPr>
          <p:cNvPr id="1490957" name="Text Box 13"/>
          <p:cNvSpPr txBox="1">
            <a:spLocks noChangeArrowheads="1"/>
          </p:cNvSpPr>
          <p:nvPr/>
        </p:nvSpPr>
        <p:spPr bwMode="auto">
          <a:xfrm>
            <a:off x="7924800" y="2286118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dirty="0">
                <a:solidFill>
                  <a:schemeClr val="tx2"/>
                </a:solidFill>
                <a:latin typeface="Optima" panose="02000503060000020004" pitchFamily="2" charset="0"/>
              </a:rPr>
              <a:t>1</a:t>
            </a: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72F21D8D-D92A-148C-3D6A-888487FBF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908" y="3505200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dirty="0">
                <a:solidFill>
                  <a:schemeClr val="tx2"/>
                </a:solidFill>
                <a:latin typeface="Optima" panose="02000503060000020004" pitchFamily="2" charset="0"/>
              </a:rPr>
              <a:t>2</a:t>
            </a: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45B82759-70BC-AB03-4FBD-67F6500C7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8708" y="4749225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dirty="0">
                <a:solidFill>
                  <a:schemeClr val="tx2"/>
                </a:solidFill>
                <a:latin typeface="Optima" panose="02000503060000020004" pitchFamily="2" charset="0"/>
              </a:rPr>
              <a:t>3</a:t>
            </a: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5364" name="Rectangle 1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 Many Choices…</a:t>
            </a:r>
          </a:p>
        </p:txBody>
      </p:sp>
      <p:sp>
        <p:nvSpPr>
          <p:cNvPr id="14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5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2B2AA4-DCE4-424D-ABAE-2E678AA7B506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151" name="Footer Placeholder 15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  <p:sp>
        <p:nvSpPr>
          <p:cNvPr id="1545218" name="Rectangle 2"/>
          <p:cNvSpPr>
            <a:spLocks noChangeArrowheads="1"/>
          </p:cNvSpPr>
          <p:nvPr/>
        </p:nvSpPr>
        <p:spPr bwMode="auto">
          <a:xfrm>
            <a:off x="568325" y="4932363"/>
            <a:ext cx="3182938" cy="701675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Calibri" pitchFamily="34" charset="0"/>
              </a:rPr>
              <a:t>Which route should</a:t>
            </a:r>
          </a:p>
          <a:p>
            <a:pPr eaLnBrk="0" hangingPunct="0"/>
            <a:r>
              <a:rPr lang="en-US" sz="2000" b="1">
                <a:solidFill>
                  <a:schemeClr val="bg1"/>
                </a:solidFill>
                <a:latin typeface="Calibri" pitchFamily="34" charset="0"/>
              </a:rPr>
              <a:t>Frank pick to 13.13.0.0./16?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657600" y="1219200"/>
            <a:ext cx="4648200" cy="984250"/>
            <a:chOff x="244" y="2596"/>
            <a:chExt cx="4120" cy="114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331" y="2596"/>
              <a:ext cx="4033" cy="1144"/>
              <a:chOff x="331" y="2596"/>
              <a:chExt cx="4033" cy="1144"/>
            </a:xfrm>
          </p:grpSpPr>
          <p:sp>
            <p:nvSpPr>
              <p:cNvPr id="1545221" name="Oval 5"/>
              <p:cNvSpPr>
                <a:spLocks noChangeArrowheads="1"/>
              </p:cNvSpPr>
              <p:nvPr/>
            </p:nvSpPr>
            <p:spPr bwMode="auto">
              <a:xfrm>
                <a:off x="675" y="2698"/>
                <a:ext cx="3460" cy="87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22" name="Oval 6"/>
              <p:cNvSpPr>
                <a:spLocks noChangeArrowheads="1"/>
              </p:cNvSpPr>
              <p:nvPr/>
            </p:nvSpPr>
            <p:spPr bwMode="auto">
              <a:xfrm>
                <a:off x="791" y="2698"/>
                <a:ext cx="803" cy="12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23" name="Oval 7"/>
              <p:cNvSpPr>
                <a:spLocks noChangeArrowheads="1"/>
              </p:cNvSpPr>
              <p:nvPr/>
            </p:nvSpPr>
            <p:spPr bwMode="auto">
              <a:xfrm>
                <a:off x="2872" y="2664"/>
                <a:ext cx="1147" cy="22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24" name="Oval 8"/>
              <p:cNvSpPr>
                <a:spLocks noChangeArrowheads="1"/>
              </p:cNvSpPr>
              <p:nvPr/>
            </p:nvSpPr>
            <p:spPr bwMode="auto">
              <a:xfrm>
                <a:off x="1833" y="2596"/>
                <a:ext cx="1377" cy="46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25" name="Oval 9"/>
              <p:cNvSpPr>
                <a:spLocks noChangeArrowheads="1"/>
              </p:cNvSpPr>
              <p:nvPr/>
            </p:nvSpPr>
            <p:spPr bwMode="auto">
              <a:xfrm>
                <a:off x="331" y="2799"/>
                <a:ext cx="2533" cy="26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26" name="Oval 10"/>
              <p:cNvSpPr>
                <a:spLocks noChangeArrowheads="1"/>
              </p:cNvSpPr>
              <p:nvPr/>
            </p:nvSpPr>
            <p:spPr bwMode="auto">
              <a:xfrm>
                <a:off x="1602" y="3206"/>
                <a:ext cx="1376" cy="53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27" name="Oval 11"/>
              <p:cNvSpPr>
                <a:spLocks noChangeArrowheads="1"/>
              </p:cNvSpPr>
              <p:nvPr/>
            </p:nvSpPr>
            <p:spPr bwMode="auto">
              <a:xfrm>
                <a:off x="3332" y="2833"/>
                <a:ext cx="1032" cy="29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28" name="Oval 12"/>
              <p:cNvSpPr>
                <a:spLocks noChangeArrowheads="1"/>
              </p:cNvSpPr>
              <p:nvPr/>
            </p:nvSpPr>
            <p:spPr bwMode="auto">
              <a:xfrm>
                <a:off x="562" y="2969"/>
                <a:ext cx="686" cy="53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29" name="Oval 13"/>
              <p:cNvSpPr>
                <a:spLocks noChangeArrowheads="1"/>
              </p:cNvSpPr>
              <p:nvPr/>
            </p:nvSpPr>
            <p:spPr bwMode="auto">
              <a:xfrm>
                <a:off x="3448" y="3240"/>
                <a:ext cx="687" cy="19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30" name="Oval 14"/>
              <p:cNvSpPr>
                <a:spLocks noChangeArrowheads="1"/>
              </p:cNvSpPr>
              <p:nvPr/>
            </p:nvSpPr>
            <p:spPr bwMode="auto">
              <a:xfrm>
                <a:off x="1140" y="3375"/>
                <a:ext cx="685" cy="1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31" name="Oval 15"/>
              <p:cNvSpPr>
                <a:spLocks noChangeArrowheads="1"/>
              </p:cNvSpPr>
              <p:nvPr/>
            </p:nvSpPr>
            <p:spPr bwMode="auto">
              <a:xfrm>
                <a:off x="2756" y="3375"/>
                <a:ext cx="1032" cy="1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244" y="2596"/>
              <a:ext cx="4033" cy="1144"/>
              <a:chOff x="244" y="2596"/>
              <a:chExt cx="4033" cy="1144"/>
            </a:xfrm>
          </p:grpSpPr>
          <p:sp>
            <p:nvSpPr>
              <p:cNvPr id="1545233" name="Oval 17"/>
              <p:cNvSpPr>
                <a:spLocks noChangeArrowheads="1"/>
              </p:cNvSpPr>
              <p:nvPr/>
            </p:nvSpPr>
            <p:spPr bwMode="auto">
              <a:xfrm>
                <a:off x="589" y="2698"/>
                <a:ext cx="3457" cy="87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34" name="Oval 18"/>
              <p:cNvSpPr>
                <a:spLocks noChangeArrowheads="1"/>
              </p:cNvSpPr>
              <p:nvPr/>
            </p:nvSpPr>
            <p:spPr bwMode="auto">
              <a:xfrm>
                <a:off x="704" y="2698"/>
                <a:ext cx="802" cy="12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35" name="Oval 19"/>
              <p:cNvSpPr>
                <a:spLocks noChangeArrowheads="1"/>
              </p:cNvSpPr>
              <p:nvPr/>
            </p:nvSpPr>
            <p:spPr bwMode="auto">
              <a:xfrm>
                <a:off x="2783" y="2664"/>
                <a:ext cx="1150" cy="22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36" name="Oval 20"/>
              <p:cNvSpPr>
                <a:spLocks noChangeArrowheads="1"/>
              </p:cNvSpPr>
              <p:nvPr/>
            </p:nvSpPr>
            <p:spPr bwMode="auto">
              <a:xfrm>
                <a:off x="1744" y="2596"/>
                <a:ext cx="1378" cy="46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37" name="Oval 21"/>
              <p:cNvSpPr>
                <a:spLocks noChangeArrowheads="1"/>
              </p:cNvSpPr>
              <p:nvPr/>
            </p:nvSpPr>
            <p:spPr bwMode="auto">
              <a:xfrm>
                <a:off x="244" y="2799"/>
                <a:ext cx="2531" cy="26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38" name="Oval 22"/>
              <p:cNvSpPr>
                <a:spLocks noChangeArrowheads="1"/>
              </p:cNvSpPr>
              <p:nvPr/>
            </p:nvSpPr>
            <p:spPr bwMode="auto">
              <a:xfrm>
                <a:off x="1514" y="3206"/>
                <a:ext cx="1378" cy="53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39" name="Oval 23"/>
              <p:cNvSpPr>
                <a:spLocks noChangeArrowheads="1"/>
              </p:cNvSpPr>
              <p:nvPr/>
            </p:nvSpPr>
            <p:spPr bwMode="auto">
              <a:xfrm>
                <a:off x="3244" y="2833"/>
                <a:ext cx="1033" cy="29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40" name="Oval 24"/>
              <p:cNvSpPr>
                <a:spLocks noChangeArrowheads="1"/>
              </p:cNvSpPr>
              <p:nvPr/>
            </p:nvSpPr>
            <p:spPr bwMode="auto">
              <a:xfrm>
                <a:off x="473" y="2969"/>
                <a:ext cx="687" cy="53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41" name="Oval 25"/>
              <p:cNvSpPr>
                <a:spLocks noChangeArrowheads="1"/>
              </p:cNvSpPr>
              <p:nvPr/>
            </p:nvSpPr>
            <p:spPr bwMode="auto">
              <a:xfrm>
                <a:off x="3360" y="3240"/>
                <a:ext cx="686" cy="195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42" name="Oval 26"/>
              <p:cNvSpPr>
                <a:spLocks noChangeArrowheads="1"/>
              </p:cNvSpPr>
              <p:nvPr/>
            </p:nvSpPr>
            <p:spPr bwMode="auto">
              <a:xfrm>
                <a:off x="1054" y="3375"/>
                <a:ext cx="682" cy="19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43" name="Oval 27"/>
              <p:cNvSpPr>
                <a:spLocks noChangeArrowheads="1"/>
              </p:cNvSpPr>
              <p:nvPr/>
            </p:nvSpPr>
            <p:spPr bwMode="auto">
              <a:xfrm>
                <a:off x="2670" y="3375"/>
                <a:ext cx="1028" cy="19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5257800" y="2743200"/>
            <a:ext cx="2590800" cy="984250"/>
            <a:chOff x="244" y="2596"/>
            <a:chExt cx="4120" cy="1144"/>
          </a:xfrm>
        </p:grpSpPr>
        <p:grpSp>
          <p:nvGrpSpPr>
            <p:cNvPr id="6" name="Group 29"/>
            <p:cNvGrpSpPr>
              <a:grpSpLocks/>
            </p:cNvGrpSpPr>
            <p:nvPr/>
          </p:nvGrpSpPr>
          <p:grpSpPr bwMode="auto">
            <a:xfrm>
              <a:off x="331" y="2596"/>
              <a:ext cx="4033" cy="1144"/>
              <a:chOff x="331" y="2596"/>
              <a:chExt cx="4033" cy="1144"/>
            </a:xfrm>
          </p:grpSpPr>
          <p:sp>
            <p:nvSpPr>
              <p:cNvPr id="1545246" name="Oval 30"/>
              <p:cNvSpPr>
                <a:spLocks noChangeArrowheads="1"/>
              </p:cNvSpPr>
              <p:nvPr/>
            </p:nvSpPr>
            <p:spPr bwMode="auto">
              <a:xfrm>
                <a:off x="675" y="2698"/>
                <a:ext cx="3460" cy="87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47" name="Oval 31"/>
              <p:cNvSpPr>
                <a:spLocks noChangeArrowheads="1"/>
              </p:cNvSpPr>
              <p:nvPr/>
            </p:nvSpPr>
            <p:spPr bwMode="auto">
              <a:xfrm>
                <a:off x="791" y="2698"/>
                <a:ext cx="803" cy="12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48" name="Oval 32"/>
              <p:cNvSpPr>
                <a:spLocks noChangeArrowheads="1"/>
              </p:cNvSpPr>
              <p:nvPr/>
            </p:nvSpPr>
            <p:spPr bwMode="auto">
              <a:xfrm>
                <a:off x="2872" y="2664"/>
                <a:ext cx="1147" cy="22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49" name="Oval 33"/>
              <p:cNvSpPr>
                <a:spLocks noChangeArrowheads="1"/>
              </p:cNvSpPr>
              <p:nvPr/>
            </p:nvSpPr>
            <p:spPr bwMode="auto">
              <a:xfrm>
                <a:off x="1833" y="2596"/>
                <a:ext cx="1377" cy="46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50" name="Oval 34"/>
              <p:cNvSpPr>
                <a:spLocks noChangeArrowheads="1"/>
              </p:cNvSpPr>
              <p:nvPr/>
            </p:nvSpPr>
            <p:spPr bwMode="auto">
              <a:xfrm>
                <a:off x="331" y="2799"/>
                <a:ext cx="2533" cy="26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51" name="Oval 35"/>
              <p:cNvSpPr>
                <a:spLocks noChangeArrowheads="1"/>
              </p:cNvSpPr>
              <p:nvPr/>
            </p:nvSpPr>
            <p:spPr bwMode="auto">
              <a:xfrm>
                <a:off x="1602" y="3206"/>
                <a:ext cx="1376" cy="53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52" name="Oval 36"/>
              <p:cNvSpPr>
                <a:spLocks noChangeArrowheads="1"/>
              </p:cNvSpPr>
              <p:nvPr/>
            </p:nvSpPr>
            <p:spPr bwMode="auto">
              <a:xfrm>
                <a:off x="3332" y="2833"/>
                <a:ext cx="1032" cy="29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53" name="Oval 37"/>
              <p:cNvSpPr>
                <a:spLocks noChangeArrowheads="1"/>
              </p:cNvSpPr>
              <p:nvPr/>
            </p:nvSpPr>
            <p:spPr bwMode="auto">
              <a:xfrm>
                <a:off x="562" y="2969"/>
                <a:ext cx="686" cy="53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54" name="Oval 38"/>
              <p:cNvSpPr>
                <a:spLocks noChangeArrowheads="1"/>
              </p:cNvSpPr>
              <p:nvPr/>
            </p:nvSpPr>
            <p:spPr bwMode="auto">
              <a:xfrm>
                <a:off x="3448" y="3240"/>
                <a:ext cx="687" cy="19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55" name="Oval 39"/>
              <p:cNvSpPr>
                <a:spLocks noChangeArrowheads="1"/>
              </p:cNvSpPr>
              <p:nvPr/>
            </p:nvSpPr>
            <p:spPr bwMode="auto">
              <a:xfrm>
                <a:off x="1140" y="3375"/>
                <a:ext cx="685" cy="1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56" name="Oval 40"/>
              <p:cNvSpPr>
                <a:spLocks noChangeArrowheads="1"/>
              </p:cNvSpPr>
              <p:nvPr/>
            </p:nvSpPr>
            <p:spPr bwMode="auto">
              <a:xfrm>
                <a:off x="2756" y="3375"/>
                <a:ext cx="1032" cy="1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41"/>
            <p:cNvGrpSpPr>
              <a:grpSpLocks/>
            </p:cNvGrpSpPr>
            <p:nvPr/>
          </p:nvGrpSpPr>
          <p:grpSpPr bwMode="auto">
            <a:xfrm>
              <a:off x="244" y="2596"/>
              <a:ext cx="4033" cy="1144"/>
              <a:chOff x="244" y="2596"/>
              <a:chExt cx="4033" cy="1144"/>
            </a:xfrm>
          </p:grpSpPr>
          <p:sp>
            <p:nvSpPr>
              <p:cNvPr id="1545258" name="Oval 42"/>
              <p:cNvSpPr>
                <a:spLocks noChangeArrowheads="1"/>
              </p:cNvSpPr>
              <p:nvPr/>
            </p:nvSpPr>
            <p:spPr bwMode="auto">
              <a:xfrm>
                <a:off x="589" y="2698"/>
                <a:ext cx="3457" cy="87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59" name="Oval 43"/>
              <p:cNvSpPr>
                <a:spLocks noChangeArrowheads="1"/>
              </p:cNvSpPr>
              <p:nvPr/>
            </p:nvSpPr>
            <p:spPr bwMode="auto">
              <a:xfrm>
                <a:off x="704" y="2698"/>
                <a:ext cx="802" cy="12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60" name="Oval 44"/>
              <p:cNvSpPr>
                <a:spLocks noChangeArrowheads="1"/>
              </p:cNvSpPr>
              <p:nvPr/>
            </p:nvSpPr>
            <p:spPr bwMode="auto">
              <a:xfrm>
                <a:off x="2783" y="2664"/>
                <a:ext cx="1150" cy="22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61" name="Oval 45"/>
              <p:cNvSpPr>
                <a:spLocks noChangeArrowheads="1"/>
              </p:cNvSpPr>
              <p:nvPr/>
            </p:nvSpPr>
            <p:spPr bwMode="auto">
              <a:xfrm>
                <a:off x="1744" y="2596"/>
                <a:ext cx="1378" cy="46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62" name="Oval 46"/>
              <p:cNvSpPr>
                <a:spLocks noChangeArrowheads="1"/>
              </p:cNvSpPr>
              <p:nvPr/>
            </p:nvSpPr>
            <p:spPr bwMode="auto">
              <a:xfrm>
                <a:off x="244" y="2799"/>
                <a:ext cx="2531" cy="26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63" name="Oval 47"/>
              <p:cNvSpPr>
                <a:spLocks noChangeArrowheads="1"/>
              </p:cNvSpPr>
              <p:nvPr/>
            </p:nvSpPr>
            <p:spPr bwMode="auto">
              <a:xfrm>
                <a:off x="1514" y="3206"/>
                <a:ext cx="1378" cy="53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64" name="Oval 48"/>
              <p:cNvSpPr>
                <a:spLocks noChangeArrowheads="1"/>
              </p:cNvSpPr>
              <p:nvPr/>
            </p:nvSpPr>
            <p:spPr bwMode="auto">
              <a:xfrm>
                <a:off x="3244" y="2833"/>
                <a:ext cx="1033" cy="29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65" name="Oval 49"/>
              <p:cNvSpPr>
                <a:spLocks noChangeArrowheads="1"/>
              </p:cNvSpPr>
              <p:nvPr/>
            </p:nvSpPr>
            <p:spPr bwMode="auto">
              <a:xfrm>
                <a:off x="473" y="2969"/>
                <a:ext cx="687" cy="53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66" name="Oval 50"/>
              <p:cNvSpPr>
                <a:spLocks noChangeArrowheads="1"/>
              </p:cNvSpPr>
              <p:nvPr/>
            </p:nvSpPr>
            <p:spPr bwMode="auto">
              <a:xfrm>
                <a:off x="3360" y="3240"/>
                <a:ext cx="686" cy="195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67" name="Oval 51"/>
              <p:cNvSpPr>
                <a:spLocks noChangeArrowheads="1"/>
              </p:cNvSpPr>
              <p:nvPr/>
            </p:nvSpPr>
            <p:spPr bwMode="auto">
              <a:xfrm>
                <a:off x="1054" y="3375"/>
                <a:ext cx="682" cy="19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68" name="Oval 52"/>
              <p:cNvSpPr>
                <a:spLocks noChangeArrowheads="1"/>
              </p:cNvSpPr>
              <p:nvPr/>
            </p:nvSpPr>
            <p:spPr bwMode="auto">
              <a:xfrm>
                <a:off x="2670" y="3375"/>
                <a:ext cx="1028" cy="19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53"/>
          <p:cNvGrpSpPr>
            <a:grpSpLocks/>
          </p:cNvGrpSpPr>
          <p:nvPr/>
        </p:nvGrpSpPr>
        <p:grpSpPr bwMode="auto">
          <a:xfrm>
            <a:off x="5867400" y="4876800"/>
            <a:ext cx="2743200" cy="679450"/>
            <a:chOff x="244" y="2596"/>
            <a:chExt cx="4120" cy="1144"/>
          </a:xfrm>
        </p:grpSpPr>
        <p:grpSp>
          <p:nvGrpSpPr>
            <p:cNvPr id="9" name="Group 54"/>
            <p:cNvGrpSpPr>
              <a:grpSpLocks/>
            </p:cNvGrpSpPr>
            <p:nvPr/>
          </p:nvGrpSpPr>
          <p:grpSpPr bwMode="auto">
            <a:xfrm>
              <a:off x="331" y="2596"/>
              <a:ext cx="4033" cy="1144"/>
              <a:chOff x="331" y="2596"/>
              <a:chExt cx="4033" cy="1144"/>
            </a:xfrm>
          </p:grpSpPr>
          <p:sp>
            <p:nvSpPr>
              <p:cNvPr id="1545271" name="Oval 55"/>
              <p:cNvSpPr>
                <a:spLocks noChangeArrowheads="1"/>
              </p:cNvSpPr>
              <p:nvPr/>
            </p:nvSpPr>
            <p:spPr bwMode="auto">
              <a:xfrm>
                <a:off x="675" y="2698"/>
                <a:ext cx="3460" cy="87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72" name="Oval 56"/>
              <p:cNvSpPr>
                <a:spLocks noChangeArrowheads="1"/>
              </p:cNvSpPr>
              <p:nvPr/>
            </p:nvSpPr>
            <p:spPr bwMode="auto">
              <a:xfrm>
                <a:off x="791" y="2698"/>
                <a:ext cx="803" cy="12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73" name="Oval 57"/>
              <p:cNvSpPr>
                <a:spLocks noChangeArrowheads="1"/>
              </p:cNvSpPr>
              <p:nvPr/>
            </p:nvSpPr>
            <p:spPr bwMode="auto">
              <a:xfrm>
                <a:off x="2872" y="2664"/>
                <a:ext cx="1147" cy="22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74" name="Oval 58"/>
              <p:cNvSpPr>
                <a:spLocks noChangeArrowheads="1"/>
              </p:cNvSpPr>
              <p:nvPr/>
            </p:nvSpPr>
            <p:spPr bwMode="auto">
              <a:xfrm>
                <a:off x="1833" y="2596"/>
                <a:ext cx="1377" cy="46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75" name="Oval 59"/>
              <p:cNvSpPr>
                <a:spLocks noChangeArrowheads="1"/>
              </p:cNvSpPr>
              <p:nvPr/>
            </p:nvSpPr>
            <p:spPr bwMode="auto">
              <a:xfrm>
                <a:off x="331" y="2799"/>
                <a:ext cx="2533" cy="26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76" name="Oval 60"/>
              <p:cNvSpPr>
                <a:spLocks noChangeArrowheads="1"/>
              </p:cNvSpPr>
              <p:nvPr/>
            </p:nvSpPr>
            <p:spPr bwMode="auto">
              <a:xfrm>
                <a:off x="1602" y="3206"/>
                <a:ext cx="1376" cy="53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77" name="Oval 61"/>
              <p:cNvSpPr>
                <a:spLocks noChangeArrowheads="1"/>
              </p:cNvSpPr>
              <p:nvPr/>
            </p:nvSpPr>
            <p:spPr bwMode="auto">
              <a:xfrm>
                <a:off x="3332" y="2833"/>
                <a:ext cx="1032" cy="29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78" name="Oval 62"/>
              <p:cNvSpPr>
                <a:spLocks noChangeArrowheads="1"/>
              </p:cNvSpPr>
              <p:nvPr/>
            </p:nvSpPr>
            <p:spPr bwMode="auto">
              <a:xfrm>
                <a:off x="562" y="2969"/>
                <a:ext cx="686" cy="53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79" name="Oval 63"/>
              <p:cNvSpPr>
                <a:spLocks noChangeArrowheads="1"/>
              </p:cNvSpPr>
              <p:nvPr/>
            </p:nvSpPr>
            <p:spPr bwMode="auto">
              <a:xfrm>
                <a:off x="3448" y="3240"/>
                <a:ext cx="687" cy="19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80" name="Oval 64"/>
              <p:cNvSpPr>
                <a:spLocks noChangeArrowheads="1"/>
              </p:cNvSpPr>
              <p:nvPr/>
            </p:nvSpPr>
            <p:spPr bwMode="auto">
              <a:xfrm>
                <a:off x="1140" y="3375"/>
                <a:ext cx="685" cy="1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81" name="Oval 65"/>
              <p:cNvSpPr>
                <a:spLocks noChangeArrowheads="1"/>
              </p:cNvSpPr>
              <p:nvPr/>
            </p:nvSpPr>
            <p:spPr bwMode="auto">
              <a:xfrm>
                <a:off x="2756" y="3375"/>
                <a:ext cx="1032" cy="1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66"/>
            <p:cNvGrpSpPr>
              <a:grpSpLocks/>
            </p:cNvGrpSpPr>
            <p:nvPr/>
          </p:nvGrpSpPr>
          <p:grpSpPr bwMode="auto">
            <a:xfrm>
              <a:off x="244" y="2596"/>
              <a:ext cx="4033" cy="1144"/>
              <a:chOff x="244" y="2596"/>
              <a:chExt cx="4033" cy="1144"/>
            </a:xfrm>
          </p:grpSpPr>
          <p:sp>
            <p:nvSpPr>
              <p:cNvPr id="1545283" name="Oval 67"/>
              <p:cNvSpPr>
                <a:spLocks noChangeArrowheads="1"/>
              </p:cNvSpPr>
              <p:nvPr/>
            </p:nvSpPr>
            <p:spPr bwMode="auto">
              <a:xfrm>
                <a:off x="589" y="2698"/>
                <a:ext cx="3457" cy="87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84" name="Oval 68"/>
              <p:cNvSpPr>
                <a:spLocks noChangeArrowheads="1"/>
              </p:cNvSpPr>
              <p:nvPr/>
            </p:nvSpPr>
            <p:spPr bwMode="auto">
              <a:xfrm>
                <a:off x="704" y="2698"/>
                <a:ext cx="802" cy="12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85" name="Oval 69"/>
              <p:cNvSpPr>
                <a:spLocks noChangeArrowheads="1"/>
              </p:cNvSpPr>
              <p:nvPr/>
            </p:nvSpPr>
            <p:spPr bwMode="auto">
              <a:xfrm>
                <a:off x="2783" y="2664"/>
                <a:ext cx="1150" cy="22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86" name="Oval 70"/>
              <p:cNvSpPr>
                <a:spLocks noChangeArrowheads="1"/>
              </p:cNvSpPr>
              <p:nvPr/>
            </p:nvSpPr>
            <p:spPr bwMode="auto">
              <a:xfrm>
                <a:off x="1744" y="2596"/>
                <a:ext cx="1378" cy="46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87" name="Oval 71"/>
              <p:cNvSpPr>
                <a:spLocks noChangeArrowheads="1"/>
              </p:cNvSpPr>
              <p:nvPr/>
            </p:nvSpPr>
            <p:spPr bwMode="auto">
              <a:xfrm>
                <a:off x="244" y="2799"/>
                <a:ext cx="2531" cy="26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88" name="Oval 72"/>
              <p:cNvSpPr>
                <a:spLocks noChangeArrowheads="1"/>
              </p:cNvSpPr>
              <p:nvPr/>
            </p:nvSpPr>
            <p:spPr bwMode="auto">
              <a:xfrm>
                <a:off x="1514" y="3206"/>
                <a:ext cx="1378" cy="53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89" name="Oval 73"/>
              <p:cNvSpPr>
                <a:spLocks noChangeArrowheads="1"/>
              </p:cNvSpPr>
              <p:nvPr/>
            </p:nvSpPr>
            <p:spPr bwMode="auto">
              <a:xfrm>
                <a:off x="3244" y="2833"/>
                <a:ext cx="1033" cy="29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90" name="Oval 74"/>
              <p:cNvSpPr>
                <a:spLocks noChangeArrowheads="1"/>
              </p:cNvSpPr>
              <p:nvPr/>
            </p:nvSpPr>
            <p:spPr bwMode="auto">
              <a:xfrm>
                <a:off x="473" y="2969"/>
                <a:ext cx="687" cy="53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91" name="Oval 75"/>
              <p:cNvSpPr>
                <a:spLocks noChangeArrowheads="1"/>
              </p:cNvSpPr>
              <p:nvPr/>
            </p:nvSpPr>
            <p:spPr bwMode="auto">
              <a:xfrm>
                <a:off x="3360" y="3240"/>
                <a:ext cx="686" cy="195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92" name="Oval 76"/>
              <p:cNvSpPr>
                <a:spLocks noChangeArrowheads="1"/>
              </p:cNvSpPr>
              <p:nvPr/>
            </p:nvSpPr>
            <p:spPr bwMode="auto">
              <a:xfrm>
                <a:off x="1054" y="3375"/>
                <a:ext cx="682" cy="19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93" name="Oval 77"/>
              <p:cNvSpPr>
                <a:spLocks noChangeArrowheads="1"/>
              </p:cNvSpPr>
              <p:nvPr/>
            </p:nvSpPr>
            <p:spPr bwMode="auto">
              <a:xfrm>
                <a:off x="2670" y="3375"/>
                <a:ext cx="1028" cy="19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" name="Group 78"/>
          <p:cNvGrpSpPr>
            <a:grpSpLocks/>
          </p:cNvGrpSpPr>
          <p:nvPr/>
        </p:nvGrpSpPr>
        <p:grpSpPr bwMode="auto">
          <a:xfrm>
            <a:off x="2971800" y="4343400"/>
            <a:ext cx="2209800" cy="679450"/>
            <a:chOff x="244" y="2596"/>
            <a:chExt cx="4120" cy="1144"/>
          </a:xfrm>
        </p:grpSpPr>
        <p:grpSp>
          <p:nvGrpSpPr>
            <p:cNvPr id="12" name="Group 79"/>
            <p:cNvGrpSpPr>
              <a:grpSpLocks/>
            </p:cNvGrpSpPr>
            <p:nvPr/>
          </p:nvGrpSpPr>
          <p:grpSpPr bwMode="auto">
            <a:xfrm>
              <a:off x="331" y="2596"/>
              <a:ext cx="4033" cy="1144"/>
              <a:chOff x="331" y="2596"/>
              <a:chExt cx="4033" cy="1144"/>
            </a:xfrm>
          </p:grpSpPr>
          <p:sp>
            <p:nvSpPr>
              <p:cNvPr id="1545296" name="Oval 80"/>
              <p:cNvSpPr>
                <a:spLocks noChangeArrowheads="1"/>
              </p:cNvSpPr>
              <p:nvPr/>
            </p:nvSpPr>
            <p:spPr bwMode="auto">
              <a:xfrm>
                <a:off x="675" y="2698"/>
                <a:ext cx="3460" cy="87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97" name="Oval 81"/>
              <p:cNvSpPr>
                <a:spLocks noChangeArrowheads="1"/>
              </p:cNvSpPr>
              <p:nvPr/>
            </p:nvSpPr>
            <p:spPr bwMode="auto">
              <a:xfrm>
                <a:off x="791" y="2698"/>
                <a:ext cx="803" cy="12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98" name="Oval 82"/>
              <p:cNvSpPr>
                <a:spLocks noChangeArrowheads="1"/>
              </p:cNvSpPr>
              <p:nvPr/>
            </p:nvSpPr>
            <p:spPr bwMode="auto">
              <a:xfrm>
                <a:off x="2872" y="2664"/>
                <a:ext cx="1147" cy="22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99" name="Oval 83"/>
              <p:cNvSpPr>
                <a:spLocks noChangeArrowheads="1"/>
              </p:cNvSpPr>
              <p:nvPr/>
            </p:nvSpPr>
            <p:spPr bwMode="auto">
              <a:xfrm>
                <a:off x="1833" y="2596"/>
                <a:ext cx="1377" cy="46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00" name="Oval 84"/>
              <p:cNvSpPr>
                <a:spLocks noChangeArrowheads="1"/>
              </p:cNvSpPr>
              <p:nvPr/>
            </p:nvSpPr>
            <p:spPr bwMode="auto">
              <a:xfrm>
                <a:off x="331" y="2799"/>
                <a:ext cx="2533" cy="26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01" name="Oval 85"/>
              <p:cNvSpPr>
                <a:spLocks noChangeArrowheads="1"/>
              </p:cNvSpPr>
              <p:nvPr/>
            </p:nvSpPr>
            <p:spPr bwMode="auto">
              <a:xfrm>
                <a:off x="1602" y="3206"/>
                <a:ext cx="1376" cy="53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02" name="Oval 86"/>
              <p:cNvSpPr>
                <a:spLocks noChangeArrowheads="1"/>
              </p:cNvSpPr>
              <p:nvPr/>
            </p:nvSpPr>
            <p:spPr bwMode="auto">
              <a:xfrm>
                <a:off x="3332" y="2833"/>
                <a:ext cx="1032" cy="29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03" name="Oval 87"/>
              <p:cNvSpPr>
                <a:spLocks noChangeArrowheads="1"/>
              </p:cNvSpPr>
              <p:nvPr/>
            </p:nvSpPr>
            <p:spPr bwMode="auto">
              <a:xfrm>
                <a:off x="562" y="2969"/>
                <a:ext cx="686" cy="53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04" name="Oval 88"/>
              <p:cNvSpPr>
                <a:spLocks noChangeArrowheads="1"/>
              </p:cNvSpPr>
              <p:nvPr/>
            </p:nvSpPr>
            <p:spPr bwMode="auto">
              <a:xfrm>
                <a:off x="3448" y="3240"/>
                <a:ext cx="687" cy="19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05" name="Oval 89"/>
              <p:cNvSpPr>
                <a:spLocks noChangeArrowheads="1"/>
              </p:cNvSpPr>
              <p:nvPr/>
            </p:nvSpPr>
            <p:spPr bwMode="auto">
              <a:xfrm>
                <a:off x="1140" y="3375"/>
                <a:ext cx="685" cy="1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06" name="Oval 90"/>
              <p:cNvSpPr>
                <a:spLocks noChangeArrowheads="1"/>
              </p:cNvSpPr>
              <p:nvPr/>
            </p:nvSpPr>
            <p:spPr bwMode="auto">
              <a:xfrm>
                <a:off x="2756" y="3375"/>
                <a:ext cx="1032" cy="1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91"/>
            <p:cNvGrpSpPr>
              <a:grpSpLocks/>
            </p:cNvGrpSpPr>
            <p:nvPr/>
          </p:nvGrpSpPr>
          <p:grpSpPr bwMode="auto">
            <a:xfrm>
              <a:off x="244" y="2596"/>
              <a:ext cx="4033" cy="1144"/>
              <a:chOff x="244" y="2596"/>
              <a:chExt cx="4033" cy="1144"/>
            </a:xfrm>
          </p:grpSpPr>
          <p:sp>
            <p:nvSpPr>
              <p:cNvPr id="1545308" name="Oval 92"/>
              <p:cNvSpPr>
                <a:spLocks noChangeArrowheads="1"/>
              </p:cNvSpPr>
              <p:nvPr/>
            </p:nvSpPr>
            <p:spPr bwMode="auto">
              <a:xfrm>
                <a:off x="589" y="2698"/>
                <a:ext cx="3457" cy="87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09" name="Oval 93"/>
              <p:cNvSpPr>
                <a:spLocks noChangeArrowheads="1"/>
              </p:cNvSpPr>
              <p:nvPr/>
            </p:nvSpPr>
            <p:spPr bwMode="auto">
              <a:xfrm>
                <a:off x="704" y="2698"/>
                <a:ext cx="802" cy="12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10" name="Oval 94"/>
              <p:cNvSpPr>
                <a:spLocks noChangeArrowheads="1"/>
              </p:cNvSpPr>
              <p:nvPr/>
            </p:nvSpPr>
            <p:spPr bwMode="auto">
              <a:xfrm>
                <a:off x="2783" y="2664"/>
                <a:ext cx="1150" cy="22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11" name="Oval 95"/>
              <p:cNvSpPr>
                <a:spLocks noChangeArrowheads="1"/>
              </p:cNvSpPr>
              <p:nvPr/>
            </p:nvSpPr>
            <p:spPr bwMode="auto">
              <a:xfrm>
                <a:off x="1744" y="2596"/>
                <a:ext cx="1378" cy="46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12" name="Oval 96"/>
              <p:cNvSpPr>
                <a:spLocks noChangeArrowheads="1"/>
              </p:cNvSpPr>
              <p:nvPr/>
            </p:nvSpPr>
            <p:spPr bwMode="auto">
              <a:xfrm>
                <a:off x="244" y="2799"/>
                <a:ext cx="2531" cy="26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13" name="Oval 97"/>
              <p:cNvSpPr>
                <a:spLocks noChangeArrowheads="1"/>
              </p:cNvSpPr>
              <p:nvPr/>
            </p:nvSpPr>
            <p:spPr bwMode="auto">
              <a:xfrm>
                <a:off x="1514" y="3206"/>
                <a:ext cx="1378" cy="53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14" name="Oval 98"/>
              <p:cNvSpPr>
                <a:spLocks noChangeArrowheads="1"/>
              </p:cNvSpPr>
              <p:nvPr/>
            </p:nvSpPr>
            <p:spPr bwMode="auto">
              <a:xfrm>
                <a:off x="3244" y="2833"/>
                <a:ext cx="1033" cy="29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15" name="Oval 99"/>
              <p:cNvSpPr>
                <a:spLocks noChangeArrowheads="1"/>
              </p:cNvSpPr>
              <p:nvPr/>
            </p:nvSpPr>
            <p:spPr bwMode="auto">
              <a:xfrm>
                <a:off x="473" y="2969"/>
                <a:ext cx="687" cy="53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16" name="Oval 100"/>
              <p:cNvSpPr>
                <a:spLocks noChangeArrowheads="1"/>
              </p:cNvSpPr>
              <p:nvPr/>
            </p:nvSpPr>
            <p:spPr bwMode="auto">
              <a:xfrm>
                <a:off x="3360" y="3240"/>
                <a:ext cx="686" cy="195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17" name="Oval 101"/>
              <p:cNvSpPr>
                <a:spLocks noChangeArrowheads="1"/>
              </p:cNvSpPr>
              <p:nvPr/>
            </p:nvSpPr>
            <p:spPr bwMode="auto">
              <a:xfrm>
                <a:off x="1054" y="3375"/>
                <a:ext cx="682" cy="19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18" name="Oval 102"/>
              <p:cNvSpPr>
                <a:spLocks noChangeArrowheads="1"/>
              </p:cNvSpPr>
              <p:nvPr/>
            </p:nvSpPr>
            <p:spPr bwMode="auto">
              <a:xfrm>
                <a:off x="2670" y="3375"/>
                <a:ext cx="1028" cy="19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45319" name="Text Box 103"/>
          <p:cNvSpPr txBox="1">
            <a:spLocks noChangeArrowheads="1"/>
          </p:cNvSpPr>
          <p:nvPr/>
        </p:nvSpPr>
        <p:spPr bwMode="auto">
          <a:xfrm>
            <a:off x="7010400" y="5037138"/>
            <a:ext cx="598488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latin typeface="Calibri" pitchFamily="34" charset="0"/>
              </a:rPr>
              <a:t>AS 1</a:t>
            </a:r>
          </a:p>
        </p:txBody>
      </p:sp>
      <p:sp>
        <p:nvSpPr>
          <p:cNvPr id="1545320" name="Text Box 104"/>
          <p:cNvSpPr txBox="1">
            <a:spLocks noChangeArrowheads="1"/>
          </p:cNvSpPr>
          <p:nvPr/>
        </p:nvSpPr>
        <p:spPr bwMode="auto">
          <a:xfrm>
            <a:off x="3733800" y="4579938"/>
            <a:ext cx="598488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latin typeface="Calibri" pitchFamily="34" charset="0"/>
              </a:rPr>
              <a:t>AS 2</a:t>
            </a:r>
          </a:p>
        </p:txBody>
      </p:sp>
      <p:sp>
        <p:nvSpPr>
          <p:cNvPr id="1545321" name="Text Box 105"/>
          <p:cNvSpPr txBox="1">
            <a:spLocks noChangeArrowheads="1"/>
          </p:cNvSpPr>
          <p:nvPr/>
        </p:nvSpPr>
        <p:spPr bwMode="auto">
          <a:xfrm>
            <a:off x="5410200" y="1531938"/>
            <a:ext cx="598488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latin typeface="Calibri" pitchFamily="34" charset="0"/>
              </a:rPr>
              <a:t>AS 4</a:t>
            </a:r>
          </a:p>
        </p:txBody>
      </p:sp>
      <p:sp>
        <p:nvSpPr>
          <p:cNvPr id="1545322" name="Text Box 106"/>
          <p:cNvSpPr txBox="1">
            <a:spLocks noChangeArrowheads="1"/>
          </p:cNvSpPr>
          <p:nvPr/>
        </p:nvSpPr>
        <p:spPr bwMode="auto">
          <a:xfrm>
            <a:off x="6172200" y="2979738"/>
            <a:ext cx="598488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latin typeface="Calibri" pitchFamily="34" charset="0"/>
              </a:rPr>
              <a:t>AS 3</a:t>
            </a:r>
          </a:p>
        </p:txBody>
      </p:sp>
      <p:sp>
        <p:nvSpPr>
          <p:cNvPr id="1545323" name="Line 107"/>
          <p:cNvSpPr>
            <a:spLocks noChangeShapeType="1"/>
          </p:cNvSpPr>
          <p:nvPr/>
        </p:nvSpPr>
        <p:spPr bwMode="auto">
          <a:xfrm>
            <a:off x="6781800" y="3733800"/>
            <a:ext cx="76200" cy="11430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5324" name="Line 108"/>
          <p:cNvSpPr>
            <a:spLocks noChangeShapeType="1"/>
          </p:cNvSpPr>
          <p:nvPr/>
        </p:nvSpPr>
        <p:spPr bwMode="auto">
          <a:xfrm>
            <a:off x="7772400" y="1981200"/>
            <a:ext cx="609600" cy="31242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5325" name="Line 109"/>
          <p:cNvSpPr>
            <a:spLocks noChangeShapeType="1"/>
          </p:cNvSpPr>
          <p:nvPr/>
        </p:nvSpPr>
        <p:spPr bwMode="auto">
          <a:xfrm flipH="1">
            <a:off x="2514600" y="1828800"/>
            <a:ext cx="1371600" cy="8382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5326" name="Line 110"/>
          <p:cNvSpPr>
            <a:spLocks noChangeShapeType="1"/>
          </p:cNvSpPr>
          <p:nvPr/>
        </p:nvSpPr>
        <p:spPr bwMode="auto">
          <a:xfrm>
            <a:off x="3276600" y="3962400"/>
            <a:ext cx="152400" cy="5334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5327" name="Line 111"/>
          <p:cNvSpPr>
            <a:spLocks noChangeShapeType="1"/>
          </p:cNvSpPr>
          <p:nvPr/>
        </p:nvSpPr>
        <p:spPr bwMode="auto">
          <a:xfrm>
            <a:off x="4724400" y="4876800"/>
            <a:ext cx="1219200" cy="2286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5328" name="Rectangle 112"/>
          <p:cNvSpPr>
            <a:spLocks noChangeArrowheads="1"/>
          </p:cNvSpPr>
          <p:nvPr/>
        </p:nvSpPr>
        <p:spPr bwMode="auto">
          <a:xfrm>
            <a:off x="6705600" y="5486400"/>
            <a:ext cx="1390650" cy="36671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>
                <a:solidFill>
                  <a:schemeClr val="bg1"/>
                </a:solidFill>
                <a:latin typeface="Calibri" pitchFamily="34" charset="0"/>
              </a:rPr>
              <a:t>13.13.0.0/16</a:t>
            </a:r>
          </a:p>
        </p:txBody>
      </p:sp>
      <p:grpSp>
        <p:nvGrpSpPr>
          <p:cNvPr id="14" name="Group 113"/>
          <p:cNvGrpSpPr>
            <a:grpSpLocks/>
          </p:cNvGrpSpPr>
          <p:nvPr/>
        </p:nvGrpSpPr>
        <p:grpSpPr bwMode="auto">
          <a:xfrm>
            <a:off x="457200" y="2667000"/>
            <a:ext cx="3657600" cy="1517650"/>
            <a:chOff x="244" y="2596"/>
            <a:chExt cx="4120" cy="1144"/>
          </a:xfrm>
        </p:grpSpPr>
        <p:grpSp>
          <p:nvGrpSpPr>
            <p:cNvPr id="15" name="Group 114"/>
            <p:cNvGrpSpPr>
              <a:grpSpLocks/>
            </p:cNvGrpSpPr>
            <p:nvPr/>
          </p:nvGrpSpPr>
          <p:grpSpPr bwMode="auto">
            <a:xfrm>
              <a:off x="331" y="2596"/>
              <a:ext cx="4033" cy="1144"/>
              <a:chOff x="331" y="2596"/>
              <a:chExt cx="4033" cy="1144"/>
            </a:xfrm>
          </p:grpSpPr>
          <p:sp>
            <p:nvSpPr>
              <p:cNvPr id="1545331" name="Oval 115"/>
              <p:cNvSpPr>
                <a:spLocks noChangeArrowheads="1"/>
              </p:cNvSpPr>
              <p:nvPr/>
            </p:nvSpPr>
            <p:spPr bwMode="auto">
              <a:xfrm>
                <a:off x="675" y="2698"/>
                <a:ext cx="3460" cy="87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32" name="Oval 116"/>
              <p:cNvSpPr>
                <a:spLocks noChangeArrowheads="1"/>
              </p:cNvSpPr>
              <p:nvPr/>
            </p:nvSpPr>
            <p:spPr bwMode="auto">
              <a:xfrm>
                <a:off x="791" y="2698"/>
                <a:ext cx="803" cy="12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33" name="Oval 117"/>
              <p:cNvSpPr>
                <a:spLocks noChangeArrowheads="1"/>
              </p:cNvSpPr>
              <p:nvPr/>
            </p:nvSpPr>
            <p:spPr bwMode="auto">
              <a:xfrm>
                <a:off x="2872" y="2664"/>
                <a:ext cx="1147" cy="22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34" name="Oval 118"/>
              <p:cNvSpPr>
                <a:spLocks noChangeArrowheads="1"/>
              </p:cNvSpPr>
              <p:nvPr/>
            </p:nvSpPr>
            <p:spPr bwMode="auto">
              <a:xfrm>
                <a:off x="1833" y="2596"/>
                <a:ext cx="1377" cy="46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35" name="Oval 119"/>
              <p:cNvSpPr>
                <a:spLocks noChangeArrowheads="1"/>
              </p:cNvSpPr>
              <p:nvPr/>
            </p:nvSpPr>
            <p:spPr bwMode="auto">
              <a:xfrm>
                <a:off x="331" y="2799"/>
                <a:ext cx="2533" cy="26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36" name="Oval 120"/>
              <p:cNvSpPr>
                <a:spLocks noChangeArrowheads="1"/>
              </p:cNvSpPr>
              <p:nvPr/>
            </p:nvSpPr>
            <p:spPr bwMode="auto">
              <a:xfrm>
                <a:off x="1602" y="3206"/>
                <a:ext cx="1376" cy="53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37" name="Oval 121"/>
              <p:cNvSpPr>
                <a:spLocks noChangeArrowheads="1"/>
              </p:cNvSpPr>
              <p:nvPr/>
            </p:nvSpPr>
            <p:spPr bwMode="auto">
              <a:xfrm>
                <a:off x="3332" y="2833"/>
                <a:ext cx="1032" cy="29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38" name="Oval 122"/>
              <p:cNvSpPr>
                <a:spLocks noChangeArrowheads="1"/>
              </p:cNvSpPr>
              <p:nvPr/>
            </p:nvSpPr>
            <p:spPr bwMode="auto">
              <a:xfrm>
                <a:off x="562" y="2969"/>
                <a:ext cx="686" cy="53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39" name="Oval 123"/>
              <p:cNvSpPr>
                <a:spLocks noChangeArrowheads="1"/>
              </p:cNvSpPr>
              <p:nvPr/>
            </p:nvSpPr>
            <p:spPr bwMode="auto">
              <a:xfrm>
                <a:off x="3448" y="3240"/>
                <a:ext cx="687" cy="19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40" name="Oval 124"/>
              <p:cNvSpPr>
                <a:spLocks noChangeArrowheads="1"/>
              </p:cNvSpPr>
              <p:nvPr/>
            </p:nvSpPr>
            <p:spPr bwMode="auto">
              <a:xfrm>
                <a:off x="1140" y="3375"/>
                <a:ext cx="685" cy="1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41" name="Oval 125"/>
              <p:cNvSpPr>
                <a:spLocks noChangeArrowheads="1"/>
              </p:cNvSpPr>
              <p:nvPr/>
            </p:nvSpPr>
            <p:spPr bwMode="auto">
              <a:xfrm>
                <a:off x="2756" y="3375"/>
                <a:ext cx="1032" cy="1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126"/>
            <p:cNvGrpSpPr>
              <a:grpSpLocks/>
            </p:cNvGrpSpPr>
            <p:nvPr/>
          </p:nvGrpSpPr>
          <p:grpSpPr bwMode="auto">
            <a:xfrm>
              <a:off x="244" y="2596"/>
              <a:ext cx="4033" cy="1144"/>
              <a:chOff x="244" y="2596"/>
              <a:chExt cx="4033" cy="1144"/>
            </a:xfrm>
          </p:grpSpPr>
          <p:sp>
            <p:nvSpPr>
              <p:cNvPr id="1545343" name="Oval 127"/>
              <p:cNvSpPr>
                <a:spLocks noChangeArrowheads="1"/>
              </p:cNvSpPr>
              <p:nvPr/>
            </p:nvSpPr>
            <p:spPr bwMode="auto">
              <a:xfrm>
                <a:off x="589" y="2698"/>
                <a:ext cx="3457" cy="87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44" name="Oval 128"/>
              <p:cNvSpPr>
                <a:spLocks noChangeArrowheads="1"/>
              </p:cNvSpPr>
              <p:nvPr/>
            </p:nvSpPr>
            <p:spPr bwMode="auto">
              <a:xfrm>
                <a:off x="704" y="2698"/>
                <a:ext cx="802" cy="12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45" name="Oval 129"/>
              <p:cNvSpPr>
                <a:spLocks noChangeArrowheads="1"/>
              </p:cNvSpPr>
              <p:nvPr/>
            </p:nvSpPr>
            <p:spPr bwMode="auto">
              <a:xfrm>
                <a:off x="2783" y="2664"/>
                <a:ext cx="1150" cy="22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46" name="Oval 130"/>
              <p:cNvSpPr>
                <a:spLocks noChangeArrowheads="1"/>
              </p:cNvSpPr>
              <p:nvPr/>
            </p:nvSpPr>
            <p:spPr bwMode="auto">
              <a:xfrm>
                <a:off x="1744" y="2596"/>
                <a:ext cx="1378" cy="46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47" name="Oval 131"/>
              <p:cNvSpPr>
                <a:spLocks noChangeArrowheads="1"/>
              </p:cNvSpPr>
              <p:nvPr/>
            </p:nvSpPr>
            <p:spPr bwMode="auto">
              <a:xfrm>
                <a:off x="244" y="2799"/>
                <a:ext cx="2531" cy="26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48" name="Oval 132"/>
              <p:cNvSpPr>
                <a:spLocks noChangeArrowheads="1"/>
              </p:cNvSpPr>
              <p:nvPr/>
            </p:nvSpPr>
            <p:spPr bwMode="auto">
              <a:xfrm>
                <a:off x="1514" y="3206"/>
                <a:ext cx="1378" cy="53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49" name="Oval 133"/>
              <p:cNvSpPr>
                <a:spLocks noChangeArrowheads="1"/>
              </p:cNvSpPr>
              <p:nvPr/>
            </p:nvSpPr>
            <p:spPr bwMode="auto">
              <a:xfrm>
                <a:off x="3244" y="2833"/>
                <a:ext cx="1033" cy="29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50" name="Oval 134"/>
              <p:cNvSpPr>
                <a:spLocks noChangeArrowheads="1"/>
              </p:cNvSpPr>
              <p:nvPr/>
            </p:nvSpPr>
            <p:spPr bwMode="auto">
              <a:xfrm>
                <a:off x="473" y="2969"/>
                <a:ext cx="687" cy="53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51" name="Oval 135"/>
              <p:cNvSpPr>
                <a:spLocks noChangeArrowheads="1"/>
              </p:cNvSpPr>
              <p:nvPr/>
            </p:nvSpPr>
            <p:spPr bwMode="auto">
              <a:xfrm>
                <a:off x="3360" y="3240"/>
                <a:ext cx="686" cy="195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52" name="Oval 136"/>
              <p:cNvSpPr>
                <a:spLocks noChangeArrowheads="1"/>
              </p:cNvSpPr>
              <p:nvPr/>
            </p:nvSpPr>
            <p:spPr bwMode="auto">
              <a:xfrm>
                <a:off x="1054" y="3375"/>
                <a:ext cx="682" cy="19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353" name="Oval 137"/>
              <p:cNvSpPr>
                <a:spLocks noChangeArrowheads="1"/>
              </p:cNvSpPr>
              <p:nvPr/>
            </p:nvSpPr>
            <p:spPr bwMode="auto">
              <a:xfrm>
                <a:off x="2670" y="3375"/>
                <a:ext cx="1028" cy="19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45354" name="Text Box 138"/>
          <p:cNvSpPr txBox="1">
            <a:spLocks noChangeArrowheads="1"/>
          </p:cNvSpPr>
          <p:nvPr/>
        </p:nvSpPr>
        <p:spPr bwMode="auto">
          <a:xfrm>
            <a:off x="1219200" y="2971800"/>
            <a:ext cx="16002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chemeClr val="accent2"/>
                </a:solidFill>
                <a:latin typeface="Calibri" pitchFamily="34" charset="0"/>
              </a:rPr>
              <a:t>Frank’s </a:t>
            </a:r>
          </a:p>
          <a:p>
            <a:pPr eaLnBrk="0" hangingPunct="0"/>
            <a:r>
              <a:rPr lang="en-US" sz="2000" b="1">
                <a:solidFill>
                  <a:schemeClr val="accent2"/>
                </a:solidFill>
                <a:latin typeface="Calibri" pitchFamily="34" charset="0"/>
              </a:rPr>
              <a:t>Internet Barn</a:t>
            </a:r>
          </a:p>
        </p:txBody>
      </p:sp>
      <p:grpSp>
        <p:nvGrpSpPr>
          <p:cNvPr id="17" name="Group 139"/>
          <p:cNvGrpSpPr>
            <a:grpSpLocks/>
          </p:cNvGrpSpPr>
          <p:nvPr/>
        </p:nvGrpSpPr>
        <p:grpSpPr bwMode="auto">
          <a:xfrm>
            <a:off x="609600" y="1289050"/>
            <a:ext cx="2667000" cy="762000"/>
            <a:chOff x="96" y="3744"/>
            <a:chExt cx="1680" cy="480"/>
          </a:xfrm>
        </p:grpSpPr>
        <p:sp>
          <p:nvSpPr>
            <p:cNvPr id="1545356" name="Line 140"/>
            <p:cNvSpPr>
              <a:spLocks noChangeShapeType="1"/>
            </p:cNvSpPr>
            <p:nvPr/>
          </p:nvSpPr>
          <p:spPr bwMode="auto">
            <a:xfrm flipH="1">
              <a:off x="720" y="3888"/>
              <a:ext cx="384" cy="0"/>
            </a:xfrm>
            <a:prstGeom prst="line">
              <a:avLst/>
            </a:prstGeom>
            <a:noFill/>
            <a:ln w="57150" cmpd="thickThin">
              <a:solidFill>
                <a:srgbClr val="FF3300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5357" name="Text Box 141"/>
            <p:cNvSpPr txBox="1">
              <a:spLocks noChangeArrowheads="1"/>
            </p:cNvSpPr>
            <p:nvPr/>
          </p:nvSpPr>
          <p:spPr bwMode="auto">
            <a:xfrm>
              <a:off x="288" y="3762"/>
              <a:ext cx="35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Calibri" pitchFamily="34" charset="0"/>
                </a:rPr>
                <a:t>peer</a:t>
              </a:r>
            </a:p>
          </p:txBody>
        </p:sp>
        <p:sp>
          <p:nvSpPr>
            <p:cNvPr id="1545358" name="Text Box 142"/>
            <p:cNvSpPr txBox="1">
              <a:spLocks noChangeArrowheads="1"/>
            </p:cNvSpPr>
            <p:nvPr/>
          </p:nvSpPr>
          <p:spPr bwMode="auto">
            <a:xfrm>
              <a:off x="1200" y="3762"/>
              <a:ext cx="35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Calibri" pitchFamily="34" charset="0"/>
                </a:rPr>
                <a:t>peer</a:t>
              </a:r>
            </a:p>
          </p:txBody>
        </p:sp>
        <p:sp>
          <p:nvSpPr>
            <p:cNvPr id="1545359" name="Line 143"/>
            <p:cNvSpPr>
              <a:spLocks noChangeShapeType="1"/>
            </p:cNvSpPr>
            <p:nvPr/>
          </p:nvSpPr>
          <p:spPr bwMode="auto">
            <a:xfrm>
              <a:off x="720" y="4080"/>
              <a:ext cx="432" cy="0"/>
            </a:xfrm>
            <a:prstGeom prst="line">
              <a:avLst/>
            </a:prstGeom>
            <a:noFill/>
            <a:ln w="57150" cmpd="thickThin">
              <a:solidFill>
                <a:srgbClr val="FF3300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5360" name="Text Box 144"/>
            <p:cNvSpPr txBox="1">
              <a:spLocks noChangeArrowheads="1"/>
            </p:cNvSpPr>
            <p:nvPr/>
          </p:nvSpPr>
          <p:spPr bwMode="auto">
            <a:xfrm>
              <a:off x="1152" y="3954"/>
              <a:ext cx="61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Calibri" pitchFamily="34" charset="0"/>
                </a:rPr>
                <a:t>customer</a:t>
              </a:r>
            </a:p>
          </p:txBody>
        </p:sp>
        <p:sp>
          <p:nvSpPr>
            <p:cNvPr id="1545361" name="Text Box 145"/>
            <p:cNvSpPr txBox="1">
              <a:spLocks noChangeArrowheads="1"/>
            </p:cNvSpPr>
            <p:nvPr/>
          </p:nvSpPr>
          <p:spPr bwMode="auto">
            <a:xfrm>
              <a:off x="96" y="3954"/>
              <a:ext cx="57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Calibri" pitchFamily="34" charset="0"/>
                </a:rPr>
                <a:t>provider</a:t>
              </a:r>
            </a:p>
          </p:txBody>
        </p:sp>
        <p:sp>
          <p:nvSpPr>
            <p:cNvPr id="1545362" name="Rectangle 146"/>
            <p:cNvSpPr>
              <a:spLocks noChangeArrowheads="1"/>
            </p:cNvSpPr>
            <p:nvPr/>
          </p:nvSpPr>
          <p:spPr bwMode="auto">
            <a:xfrm>
              <a:off x="96" y="3744"/>
              <a:ext cx="168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45363" name="Line 147"/>
          <p:cNvSpPr>
            <a:spLocks noChangeShapeType="1"/>
          </p:cNvSpPr>
          <p:nvPr/>
        </p:nvSpPr>
        <p:spPr bwMode="auto">
          <a:xfrm>
            <a:off x="3962400" y="3200400"/>
            <a:ext cx="1524000" cy="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Internet Routing Architecture</a:t>
            </a:r>
          </a:p>
        </p:txBody>
      </p:sp>
      <p:sp>
        <p:nvSpPr>
          <p:cNvPr id="134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Divided into Autonomous Systems</a:t>
            </a:r>
          </a:p>
          <a:p>
            <a:pPr lvl="1"/>
            <a:r>
              <a:rPr lang="en-US"/>
              <a:t>Distinct regions of administrative control</a:t>
            </a:r>
          </a:p>
          <a:p>
            <a:pPr lvl="1"/>
            <a:r>
              <a:rPr lang="en-US"/>
              <a:t>Routers/links managed by a single “institution”</a:t>
            </a:r>
          </a:p>
          <a:p>
            <a:pPr lvl="1"/>
            <a:r>
              <a:rPr lang="en-US"/>
              <a:t>Service provider, company, university, …</a:t>
            </a:r>
          </a:p>
          <a:p>
            <a:r>
              <a:rPr lang="en-US"/>
              <a:t>Hierarchy of Autonomous Systems</a:t>
            </a:r>
          </a:p>
          <a:p>
            <a:pPr lvl="1"/>
            <a:r>
              <a:rPr lang="en-US"/>
              <a:t>Large, tier-1 provider with a nationwide backbone</a:t>
            </a:r>
          </a:p>
          <a:p>
            <a:pPr lvl="1"/>
            <a:r>
              <a:rPr lang="en-US"/>
              <a:t>Medium-sized regional provider with smaller backbone</a:t>
            </a:r>
          </a:p>
          <a:p>
            <a:pPr lvl="1"/>
            <a:r>
              <a:rPr lang="en-US"/>
              <a:t>Small network run by a single company or university</a:t>
            </a:r>
          </a:p>
          <a:p>
            <a:r>
              <a:rPr lang="en-US"/>
              <a:t>Interaction between Autonomous Systems</a:t>
            </a:r>
          </a:p>
          <a:p>
            <a:pPr lvl="1"/>
            <a:r>
              <a:rPr lang="en-US"/>
              <a:t>Internal topology is not shared between AS’s </a:t>
            </a:r>
          </a:p>
          <a:p>
            <a:pPr lvl="1"/>
            <a:r>
              <a:rPr lang="en-US"/>
              <a:t>… but, neighboring AS’s interact to coordinate routing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5DE396-8312-4FFE-83E7-F49F05EDF66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pic>
        <p:nvPicPr>
          <p:cNvPr id="1344516" name="Picture 4" descr="s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0"/>
            <a:ext cx="23622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7410" name="Rectangle 1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Frank’s Choices…</a:t>
            </a:r>
          </a:p>
        </p:txBody>
      </p:sp>
      <p:sp>
        <p:nvSpPr>
          <p:cNvPr id="15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57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98AF86-519C-4441-B72E-2402827C8569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158" name="Footer Placeholder 15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352800" y="1698625"/>
            <a:ext cx="5181600" cy="984250"/>
            <a:chOff x="244" y="2596"/>
            <a:chExt cx="4120" cy="1144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31" y="2596"/>
              <a:ext cx="4033" cy="1144"/>
              <a:chOff x="331" y="2596"/>
              <a:chExt cx="4033" cy="1144"/>
            </a:xfrm>
          </p:grpSpPr>
          <p:sp>
            <p:nvSpPr>
              <p:cNvPr id="1547268" name="Oval 4"/>
              <p:cNvSpPr>
                <a:spLocks noChangeArrowheads="1"/>
              </p:cNvSpPr>
              <p:nvPr/>
            </p:nvSpPr>
            <p:spPr bwMode="auto">
              <a:xfrm>
                <a:off x="675" y="2698"/>
                <a:ext cx="3460" cy="87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69" name="Oval 5"/>
              <p:cNvSpPr>
                <a:spLocks noChangeArrowheads="1"/>
              </p:cNvSpPr>
              <p:nvPr/>
            </p:nvSpPr>
            <p:spPr bwMode="auto">
              <a:xfrm>
                <a:off x="791" y="2698"/>
                <a:ext cx="803" cy="12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70" name="Oval 6"/>
              <p:cNvSpPr>
                <a:spLocks noChangeArrowheads="1"/>
              </p:cNvSpPr>
              <p:nvPr/>
            </p:nvSpPr>
            <p:spPr bwMode="auto">
              <a:xfrm>
                <a:off x="2872" y="2664"/>
                <a:ext cx="1147" cy="22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71" name="Oval 7"/>
              <p:cNvSpPr>
                <a:spLocks noChangeArrowheads="1"/>
              </p:cNvSpPr>
              <p:nvPr/>
            </p:nvSpPr>
            <p:spPr bwMode="auto">
              <a:xfrm>
                <a:off x="1833" y="2596"/>
                <a:ext cx="1377" cy="46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72" name="Oval 8"/>
              <p:cNvSpPr>
                <a:spLocks noChangeArrowheads="1"/>
              </p:cNvSpPr>
              <p:nvPr/>
            </p:nvSpPr>
            <p:spPr bwMode="auto">
              <a:xfrm>
                <a:off x="331" y="2799"/>
                <a:ext cx="2533" cy="26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73" name="Oval 9"/>
              <p:cNvSpPr>
                <a:spLocks noChangeArrowheads="1"/>
              </p:cNvSpPr>
              <p:nvPr/>
            </p:nvSpPr>
            <p:spPr bwMode="auto">
              <a:xfrm>
                <a:off x="1602" y="3206"/>
                <a:ext cx="1376" cy="53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74" name="Oval 10"/>
              <p:cNvSpPr>
                <a:spLocks noChangeArrowheads="1"/>
              </p:cNvSpPr>
              <p:nvPr/>
            </p:nvSpPr>
            <p:spPr bwMode="auto">
              <a:xfrm>
                <a:off x="3332" y="2833"/>
                <a:ext cx="1032" cy="29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75" name="Oval 11"/>
              <p:cNvSpPr>
                <a:spLocks noChangeArrowheads="1"/>
              </p:cNvSpPr>
              <p:nvPr/>
            </p:nvSpPr>
            <p:spPr bwMode="auto">
              <a:xfrm>
                <a:off x="562" y="2969"/>
                <a:ext cx="686" cy="53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76" name="Oval 12"/>
              <p:cNvSpPr>
                <a:spLocks noChangeArrowheads="1"/>
              </p:cNvSpPr>
              <p:nvPr/>
            </p:nvSpPr>
            <p:spPr bwMode="auto">
              <a:xfrm>
                <a:off x="3448" y="3240"/>
                <a:ext cx="687" cy="19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77" name="Oval 13"/>
              <p:cNvSpPr>
                <a:spLocks noChangeArrowheads="1"/>
              </p:cNvSpPr>
              <p:nvPr/>
            </p:nvSpPr>
            <p:spPr bwMode="auto">
              <a:xfrm>
                <a:off x="1140" y="3375"/>
                <a:ext cx="685" cy="1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78" name="Oval 14"/>
              <p:cNvSpPr>
                <a:spLocks noChangeArrowheads="1"/>
              </p:cNvSpPr>
              <p:nvPr/>
            </p:nvSpPr>
            <p:spPr bwMode="auto">
              <a:xfrm>
                <a:off x="2756" y="3375"/>
                <a:ext cx="1032" cy="1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244" y="2596"/>
              <a:ext cx="4033" cy="1144"/>
              <a:chOff x="244" y="2596"/>
              <a:chExt cx="4033" cy="1144"/>
            </a:xfrm>
          </p:grpSpPr>
          <p:sp>
            <p:nvSpPr>
              <p:cNvPr id="1547280" name="Oval 16"/>
              <p:cNvSpPr>
                <a:spLocks noChangeArrowheads="1"/>
              </p:cNvSpPr>
              <p:nvPr/>
            </p:nvSpPr>
            <p:spPr bwMode="auto">
              <a:xfrm>
                <a:off x="589" y="2698"/>
                <a:ext cx="3457" cy="87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81" name="Oval 17"/>
              <p:cNvSpPr>
                <a:spLocks noChangeArrowheads="1"/>
              </p:cNvSpPr>
              <p:nvPr/>
            </p:nvSpPr>
            <p:spPr bwMode="auto">
              <a:xfrm>
                <a:off x="704" y="2698"/>
                <a:ext cx="802" cy="12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82" name="Oval 18"/>
              <p:cNvSpPr>
                <a:spLocks noChangeArrowheads="1"/>
              </p:cNvSpPr>
              <p:nvPr/>
            </p:nvSpPr>
            <p:spPr bwMode="auto">
              <a:xfrm>
                <a:off x="2783" y="2664"/>
                <a:ext cx="1150" cy="22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83" name="Oval 19"/>
              <p:cNvSpPr>
                <a:spLocks noChangeArrowheads="1"/>
              </p:cNvSpPr>
              <p:nvPr/>
            </p:nvSpPr>
            <p:spPr bwMode="auto">
              <a:xfrm>
                <a:off x="1744" y="2596"/>
                <a:ext cx="1378" cy="46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84" name="Oval 20"/>
              <p:cNvSpPr>
                <a:spLocks noChangeArrowheads="1"/>
              </p:cNvSpPr>
              <p:nvPr/>
            </p:nvSpPr>
            <p:spPr bwMode="auto">
              <a:xfrm>
                <a:off x="244" y="2799"/>
                <a:ext cx="2531" cy="26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85" name="Oval 21"/>
              <p:cNvSpPr>
                <a:spLocks noChangeArrowheads="1"/>
              </p:cNvSpPr>
              <p:nvPr/>
            </p:nvSpPr>
            <p:spPr bwMode="auto">
              <a:xfrm>
                <a:off x="1514" y="3206"/>
                <a:ext cx="1378" cy="53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86" name="Oval 22"/>
              <p:cNvSpPr>
                <a:spLocks noChangeArrowheads="1"/>
              </p:cNvSpPr>
              <p:nvPr/>
            </p:nvSpPr>
            <p:spPr bwMode="auto">
              <a:xfrm>
                <a:off x="3244" y="2833"/>
                <a:ext cx="1033" cy="29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87" name="Oval 23"/>
              <p:cNvSpPr>
                <a:spLocks noChangeArrowheads="1"/>
              </p:cNvSpPr>
              <p:nvPr/>
            </p:nvSpPr>
            <p:spPr bwMode="auto">
              <a:xfrm>
                <a:off x="473" y="2969"/>
                <a:ext cx="687" cy="53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88" name="Oval 24"/>
              <p:cNvSpPr>
                <a:spLocks noChangeArrowheads="1"/>
              </p:cNvSpPr>
              <p:nvPr/>
            </p:nvSpPr>
            <p:spPr bwMode="auto">
              <a:xfrm>
                <a:off x="3360" y="3240"/>
                <a:ext cx="686" cy="195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89" name="Oval 25"/>
              <p:cNvSpPr>
                <a:spLocks noChangeArrowheads="1"/>
              </p:cNvSpPr>
              <p:nvPr/>
            </p:nvSpPr>
            <p:spPr bwMode="auto">
              <a:xfrm>
                <a:off x="1054" y="3375"/>
                <a:ext cx="682" cy="19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90" name="Oval 26"/>
              <p:cNvSpPr>
                <a:spLocks noChangeArrowheads="1"/>
              </p:cNvSpPr>
              <p:nvPr/>
            </p:nvSpPr>
            <p:spPr bwMode="auto">
              <a:xfrm>
                <a:off x="2670" y="3375"/>
                <a:ext cx="1028" cy="19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5486400" y="3222625"/>
            <a:ext cx="2590800" cy="984250"/>
            <a:chOff x="244" y="2596"/>
            <a:chExt cx="4120" cy="1144"/>
          </a:xfrm>
        </p:grpSpPr>
        <p:grpSp>
          <p:nvGrpSpPr>
            <p:cNvPr id="6" name="Group 28"/>
            <p:cNvGrpSpPr>
              <a:grpSpLocks/>
            </p:cNvGrpSpPr>
            <p:nvPr/>
          </p:nvGrpSpPr>
          <p:grpSpPr bwMode="auto">
            <a:xfrm>
              <a:off x="331" y="2596"/>
              <a:ext cx="4033" cy="1144"/>
              <a:chOff x="331" y="2596"/>
              <a:chExt cx="4033" cy="1144"/>
            </a:xfrm>
          </p:grpSpPr>
          <p:sp>
            <p:nvSpPr>
              <p:cNvPr id="1547293" name="Oval 29"/>
              <p:cNvSpPr>
                <a:spLocks noChangeArrowheads="1"/>
              </p:cNvSpPr>
              <p:nvPr/>
            </p:nvSpPr>
            <p:spPr bwMode="auto">
              <a:xfrm>
                <a:off x="675" y="2698"/>
                <a:ext cx="3460" cy="87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94" name="Oval 30"/>
              <p:cNvSpPr>
                <a:spLocks noChangeArrowheads="1"/>
              </p:cNvSpPr>
              <p:nvPr/>
            </p:nvSpPr>
            <p:spPr bwMode="auto">
              <a:xfrm>
                <a:off x="791" y="2698"/>
                <a:ext cx="803" cy="12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95" name="Oval 31"/>
              <p:cNvSpPr>
                <a:spLocks noChangeArrowheads="1"/>
              </p:cNvSpPr>
              <p:nvPr/>
            </p:nvSpPr>
            <p:spPr bwMode="auto">
              <a:xfrm>
                <a:off x="2872" y="2664"/>
                <a:ext cx="1147" cy="22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96" name="Oval 32"/>
              <p:cNvSpPr>
                <a:spLocks noChangeArrowheads="1"/>
              </p:cNvSpPr>
              <p:nvPr/>
            </p:nvSpPr>
            <p:spPr bwMode="auto">
              <a:xfrm>
                <a:off x="1833" y="2596"/>
                <a:ext cx="1377" cy="46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97" name="Oval 33"/>
              <p:cNvSpPr>
                <a:spLocks noChangeArrowheads="1"/>
              </p:cNvSpPr>
              <p:nvPr/>
            </p:nvSpPr>
            <p:spPr bwMode="auto">
              <a:xfrm>
                <a:off x="331" y="2799"/>
                <a:ext cx="2533" cy="26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98" name="Oval 34"/>
              <p:cNvSpPr>
                <a:spLocks noChangeArrowheads="1"/>
              </p:cNvSpPr>
              <p:nvPr/>
            </p:nvSpPr>
            <p:spPr bwMode="auto">
              <a:xfrm>
                <a:off x="1602" y="3206"/>
                <a:ext cx="1376" cy="53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299" name="Oval 35"/>
              <p:cNvSpPr>
                <a:spLocks noChangeArrowheads="1"/>
              </p:cNvSpPr>
              <p:nvPr/>
            </p:nvSpPr>
            <p:spPr bwMode="auto">
              <a:xfrm>
                <a:off x="3332" y="2833"/>
                <a:ext cx="1032" cy="29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00" name="Oval 36"/>
              <p:cNvSpPr>
                <a:spLocks noChangeArrowheads="1"/>
              </p:cNvSpPr>
              <p:nvPr/>
            </p:nvSpPr>
            <p:spPr bwMode="auto">
              <a:xfrm>
                <a:off x="562" y="2969"/>
                <a:ext cx="686" cy="53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01" name="Oval 37"/>
              <p:cNvSpPr>
                <a:spLocks noChangeArrowheads="1"/>
              </p:cNvSpPr>
              <p:nvPr/>
            </p:nvSpPr>
            <p:spPr bwMode="auto">
              <a:xfrm>
                <a:off x="3448" y="3240"/>
                <a:ext cx="687" cy="19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02" name="Oval 38"/>
              <p:cNvSpPr>
                <a:spLocks noChangeArrowheads="1"/>
              </p:cNvSpPr>
              <p:nvPr/>
            </p:nvSpPr>
            <p:spPr bwMode="auto">
              <a:xfrm>
                <a:off x="1140" y="3375"/>
                <a:ext cx="685" cy="1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03" name="Oval 39"/>
              <p:cNvSpPr>
                <a:spLocks noChangeArrowheads="1"/>
              </p:cNvSpPr>
              <p:nvPr/>
            </p:nvSpPr>
            <p:spPr bwMode="auto">
              <a:xfrm>
                <a:off x="2756" y="3375"/>
                <a:ext cx="1032" cy="1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40"/>
            <p:cNvGrpSpPr>
              <a:grpSpLocks/>
            </p:cNvGrpSpPr>
            <p:nvPr/>
          </p:nvGrpSpPr>
          <p:grpSpPr bwMode="auto">
            <a:xfrm>
              <a:off x="244" y="2596"/>
              <a:ext cx="4033" cy="1144"/>
              <a:chOff x="244" y="2596"/>
              <a:chExt cx="4033" cy="1144"/>
            </a:xfrm>
          </p:grpSpPr>
          <p:sp>
            <p:nvSpPr>
              <p:cNvPr id="1547305" name="Oval 41"/>
              <p:cNvSpPr>
                <a:spLocks noChangeArrowheads="1"/>
              </p:cNvSpPr>
              <p:nvPr/>
            </p:nvSpPr>
            <p:spPr bwMode="auto">
              <a:xfrm>
                <a:off x="589" y="2698"/>
                <a:ext cx="3457" cy="87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06" name="Oval 42"/>
              <p:cNvSpPr>
                <a:spLocks noChangeArrowheads="1"/>
              </p:cNvSpPr>
              <p:nvPr/>
            </p:nvSpPr>
            <p:spPr bwMode="auto">
              <a:xfrm>
                <a:off x="704" y="2698"/>
                <a:ext cx="802" cy="12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07" name="Oval 43"/>
              <p:cNvSpPr>
                <a:spLocks noChangeArrowheads="1"/>
              </p:cNvSpPr>
              <p:nvPr/>
            </p:nvSpPr>
            <p:spPr bwMode="auto">
              <a:xfrm>
                <a:off x="2783" y="2664"/>
                <a:ext cx="1150" cy="22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08" name="Oval 44"/>
              <p:cNvSpPr>
                <a:spLocks noChangeArrowheads="1"/>
              </p:cNvSpPr>
              <p:nvPr/>
            </p:nvSpPr>
            <p:spPr bwMode="auto">
              <a:xfrm>
                <a:off x="1744" y="2596"/>
                <a:ext cx="1378" cy="46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09" name="Oval 45"/>
              <p:cNvSpPr>
                <a:spLocks noChangeArrowheads="1"/>
              </p:cNvSpPr>
              <p:nvPr/>
            </p:nvSpPr>
            <p:spPr bwMode="auto">
              <a:xfrm>
                <a:off x="244" y="2799"/>
                <a:ext cx="2531" cy="26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10" name="Oval 46"/>
              <p:cNvSpPr>
                <a:spLocks noChangeArrowheads="1"/>
              </p:cNvSpPr>
              <p:nvPr/>
            </p:nvSpPr>
            <p:spPr bwMode="auto">
              <a:xfrm>
                <a:off x="1514" y="3206"/>
                <a:ext cx="1378" cy="53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11" name="Oval 47"/>
              <p:cNvSpPr>
                <a:spLocks noChangeArrowheads="1"/>
              </p:cNvSpPr>
              <p:nvPr/>
            </p:nvSpPr>
            <p:spPr bwMode="auto">
              <a:xfrm>
                <a:off x="3244" y="2833"/>
                <a:ext cx="1033" cy="29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12" name="Oval 48"/>
              <p:cNvSpPr>
                <a:spLocks noChangeArrowheads="1"/>
              </p:cNvSpPr>
              <p:nvPr/>
            </p:nvSpPr>
            <p:spPr bwMode="auto">
              <a:xfrm>
                <a:off x="473" y="2969"/>
                <a:ext cx="687" cy="53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13" name="Oval 49"/>
              <p:cNvSpPr>
                <a:spLocks noChangeArrowheads="1"/>
              </p:cNvSpPr>
              <p:nvPr/>
            </p:nvSpPr>
            <p:spPr bwMode="auto">
              <a:xfrm>
                <a:off x="3360" y="3240"/>
                <a:ext cx="686" cy="195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14" name="Oval 50"/>
              <p:cNvSpPr>
                <a:spLocks noChangeArrowheads="1"/>
              </p:cNvSpPr>
              <p:nvPr/>
            </p:nvSpPr>
            <p:spPr bwMode="auto">
              <a:xfrm>
                <a:off x="1054" y="3375"/>
                <a:ext cx="682" cy="19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15" name="Oval 51"/>
              <p:cNvSpPr>
                <a:spLocks noChangeArrowheads="1"/>
              </p:cNvSpPr>
              <p:nvPr/>
            </p:nvSpPr>
            <p:spPr bwMode="auto">
              <a:xfrm>
                <a:off x="2670" y="3375"/>
                <a:ext cx="1028" cy="19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52"/>
          <p:cNvGrpSpPr>
            <a:grpSpLocks/>
          </p:cNvGrpSpPr>
          <p:nvPr/>
        </p:nvGrpSpPr>
        <p:grpSpPr bwMode="auto">
          <a:xfrm>
            <a:off x="6096000" y="5356225"/>
            <a:ext cx="2743200" cy="679450"/>
            <a:chOff x="244" y="2596"/>
            <a:chExt cx="4120" cy="1144"/>
          </a:xfrm>
        </p:grpSpPr>
        <p:grpSp>
          <p:nvGrpSpPr>
            <p:cNvPr id="9" name="Group 53"/>
            <p:cNvGrpSpPr>
              <a:grpSpLocks/>
            </p:cNvGrpSpPr>
            <p:nvPr/>
          </p:nvGrpSpPr>
          <p:grpSpPr bwMode="auto">
            <a:xfrm>
              <a:off x="331" y="2596"/>
              <a:ext cx="4033" cy="1144"/>
              <a:chOff x="331" y="2596"/>
              <a:chExt cx="4033" cy="1144"/>
            </a:xfrm>
          </p:grpSpPr>
          <p:sp>
            <p:nvSpPr>
              <p:cNvPr id="1547318" name="Oval 54"/>
              <p:cNvSpPr>
                <a:spLocks noChangeArrowheads="1"/>
              </p:cNvSpPr>
              <p:nvPr/>
            </p:nvSpPr>
            <p:spPr bwMode="auto">
              <a:xfrm>
                <a:off x="675" y="2698"/>
                <a:ext cx="3460" cy="87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19" name="Oval 55"/>
              <p:cNvSpPr>
                <a:spLocks noChangeArrowheads="1"/>
              </p:cNvSpPr>
              <p:nvPr/>
            </p:nvSpPr>
            <p:spPr bwMode="auto">
              <a:xfrm>
                <a:off x="791" y="2698"/>
                <a:ext cx="803" cy="12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20" name="Oval 56"/>
              <p:cNvSpPr>
                <a:spLocks noChangeArrowheads="1"/>
              </p:cNvSpPr>
              <p:nvPr/>
            </p:nvSpPr>
            <p:spPr bwMode="auto">
              <a:xfrm>
                <a:off x="2872" y="2664"/>
                <a:ext cx="1147" cy="22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21" name="Oval 57"/>
              <p:cNvSpPr>
                <a:spLocks noChangeArrowheads="1"/>
              </p:cNvSpPr>
              <p:nvPr/>
            </p:nvSpPr>
            <p:spPr bwMode="auto">
              <a:xfrm>
                <a:off x="1833" y="2596"/>
                <a:ext cx="1377" cy="46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22" name="Oval 58"/>
              <p:cNvSpPr>
                <a:spLocks noChangeArrowheads="1"/>
              </p:cNvSpPr>
              <p:nvPr/>
            </p:nvSpPr>
            <p:spPr bwMode="auto">
              <a:xfrm>
                <a:off x="331" y="2799"/>
                <a:ext cx="2533" cy="26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23" name="Oval 59"/>
              <p:cNvSpPr>
                <a:spLocks noChangeArrowheads="1"/>
              </p:cNvSpPr>
              <p:nvPr/>
            </p:nvSpPr>
            <p:spPr bwMode="auto">
              <a:xfrm>
                <a:off x="1602" y="3206"/>
                <a:ext cx="1376" cy="53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24" name="Oval 60"/>
              <p:cNvSpPr>
                <a:spLocks noChangeArrowheads="1"/>
              </p:cNvSpPr>
              <p:nvPr/>
            </p:nvSpPr>
            <p:spPr bwMode="auto">
              <a:xfrm>
                <a:off x="3332" y="2833"/>
                <a:ext cx="1032" cy="29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25" name="Oval 61"/>
              <p:cNvSpPr>
                <a:spLocks noChangeArrowheads="1"/>
              </p:cNvSpPr>
              <p:nvPr/>
            </p:nvSpPr>
            <p:spPr bwMode="auto">
              <a:xfrm>
                <a:off x="562" y="2969"/>
                <a:ext cx="686" cy="53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26" name="Oval 62"/>
              <p:cNvSpPr>
                <a:spLocks noChangeArrowheads="1"/>
              </p:cNvSpPr>
              <p:nvPr/>
            </p:nvSpPr>
            <p:spPr bwMode="auto">
              <a:xfrm>
                <a:off x="3448" y="3240"/>
                <a:ext cx="687" cy="19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27" name="Oval 63"/>
              <p:cNvSpPr>
                <a:spLocks noChangeArrowheads="1"/>
              </p:cNvSpPr>
              <p:nvPr/>
            </p:nvSpPr>
            <p:spPr bwMode="auto">
              <a:xfrm>
                <a:off x="1140" y="3375"/>
                <a:ext cx="685" cy="1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28" name="Oval 64"/>
              <p:cNvSpPr>
                <a:spLocks noChangeArrowheads="1"/>
              </p:cNvSpPr>
              <p:nvPr/>
            </p:nvSpPr>
            <p:spPr bwMode="auto">
              <a:xfrm>
                <a:off x="2756" y="3375"/>
                <a:ext cx="1032" cy="1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65"/>
            <p:cNvGrpSpPr>
              <a:grpSpLocks/>
            </p:cNvGrpSpPr>
            <p:nvPr/>
          </p:nvGrpSpPr>
          <p:grpSpPr bwMode="auto">
            <a:xfrm>
              <a:off x="244" y="2596"/>
              <a:ext cx="4033" cy="1144"/>
              <a:chOff x="244" y="2596"/>
              <a:chExt cx="4033" cy="1144"/>
            </a:xfrm>
          </p:grpSpPr>
          <p:sp>
            <p:nvSpPr>
              <p:cNvPr id="1547330" name="Oval 66"/>
              <p:cNvSpPr>
                <a:spLocks noChangeArrowheads="1"/>
              </p:cNvSpPr>
              <p:nvPr/>
            </p:nvSpPr>
            <p:spPr bwMode="auto">
              <a:xfrm>
                <a:off x="589" y="2698"/>
                <a:ext cx="3457" cy="87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31" name="Oval 67"/>
              <p:cNvSpPr>
                <a:spLocks noChangeArrowheads="1"/>
              </p:cNvSpPr>
              <p:nvPr/>
            </p:nvSpPr>
            <p:spPr bwMode="auto">
              <a:xfrm>
                <a:off x="704" y="2698"/>
                <a:ext cx="802" cy="12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32" name="Oval 68"/>
              <p:cNvSpPr>
                <a:spLocks noChangeArrowheads="1"/>
              </p:cNvSpPr>
              <p:nvPr/>
            </p:nvSpPr>
            <p:spPr bwMode="auto">
              <a:xfrm>
                <a:off x="2783" y="2664"/>
                <a:ext cx="1150" cy="22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33" name="Oval 69"/>
              <p:cNvSpPr>
                <a:spLocks noChangeArrowheads="1"/>
              </p:cNvSpPr>
              <p:nvPr/>
            </p:nvSpPr>
            <p:spPr bwMode="auto">
              <a:xfrm>
                <a:off x="1744" y="2596"/>
                <a:ext cx="1378" cy="46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34" name="Oval 70"/>
              <p:cNvSpPr>
                <a:spLocks noChangeArrowheads="1"/>
              </p:cNvSpPr>
              <p:nvPr/>
            </p:nvSpPr>
            <p:spPr bwMode="auto">
              <a:xfrm>
                <a:off x="244" y="2799"/>
                <a:ext cx="2531" cy="26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35" name="Oval 71"/>
              <p:cNvSpPr>
                <a:spLocks noChangeArrowheads="1"/>
              </p:cNvSpPr>
              <p:nvPr/>
            </p:nvSpPr>
            <p:spPr bwMode="auto">
              <a:xfrm>
                <a:off x="1514" y="3206"/>
                <a:ext cx="1378" cy="53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36" name="Oval 72"/>
              <p:cNvSpPr>
                <a:spLocks noChangeArrowheads="1"/>
              </p:cNvSpPr>
              <p:nvPr/>
            </p:nvSpPr>
            <p:spPr bwMode="auto">
              <a:xfrm>
                <a:off x="3244" y="2833"/>
                <a:ext cx="1033" cy="29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37" name="Oval 73"/>
              <p:cNvSpPr>
                <a:spLocks noChangeArrowheads="1"/>
              </p:cNvSpPr>
              <p:nvPr/>
            </p:nvSpPr>
            <p:spPr bwMode="auto">
              <a:xfrm>
                <a:off x="473" y="2969"/>
                <a:ext cx="687" cy="53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38" name="Oval 74"/>
              <p:cNvSpPr>
                <a:spLocks noChangeArrowheads="1"/>
              </p:cNvSpPr>
              <p:nvPr/>
            </p:nvSpPr>
            <p:spPr bwMode="auto">
              <a:xfrm>
                <a:off x="3360" y="3240"/>
                <a:ext cx="686" cy="195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39" name="Oval 75"/>
              <p:cNvSpPr>
                <a:spLocks noChangeArrowheads="1"/>
              </p:cNvSpPr>
              <p:nvPr/>
            </p:nvSpPr>
            <p:spPr bwMode="auto">
              <a:xfrm>
                <a:off x="1054" y="3375"/>
                <a:ext cx="682" cy="19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40" name="Oval 76"/>
              <p:cNvSpPr>
                <a:spLocks noChangeArrowheads="1"/>
              </p:cNvSpPr>
              <p:nvPr/>
            </p:nvSpPr>
            <p:spPr bwMode="auto">
              <a:xfrm>
                <a:off x="2670" y="3375"/>
                <a:ext cx="1028" cy="19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" name="Group 77"/>
          <p:cNvGrpSpPr>
            <a:grpSpLocks/>
          </p:cNvGrpSpPr>
          <p:nvPr/>
        </p:nvGrpSpPr>
        <p:grpSpPr bwMode="auto">
          <a:xfrm>
            <a:off x="2971800" y="5051425"/>
            <a:ext cx="2209800" cy="679450"/>
            <a:chOff x="244" y="2596"/>
            <a:chExt cx="4120" cy="1144"/>
          </a:xfrm>
        </p:grpSpPr>
        <p:grpSp>
          <p:nvGrpSpPr>
            <p:cNvPr id="12" name="Group 78"/>
            <p:cNvGrpSpPr>
              <a:grpSpLocks/>
            </p:cNvGrpSpPr>
            <p:nvPr/>
          </p:nvGrpSpPr>
          <p:grpSpPr bwMode="auto">
            <a:xfrm>
              <a:off x="331" y="2596"/>
              <a:ext cx="4033" cy="1144"/>
              <a:chOff x="331" y="2596"/>
              <a:chExt cx="4033" cy="1144"/>
            </a:xfrm>
          </p:grpSpPr>
          <p:sp>
            <p:nvSpPr>
              <p:cNvPr id="1547343" name="Oval 79"/>
              <p:cNvSpPr>
                <a:spLocks noChangeArrowheads="1"/>
              </p:cNvSpPr>
              <p:nvPr/>
            </p:nvSpPr>
            <p:spPr bwMode="auto">
              <a:xfrm>
                <a:off x="675" y="2698"/>
                <a:ext cx="3460" cy="87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44" name="Oval 80"/>
              <p:cNvSpPr>
                <a:spLocks noChangeArrowheads="1"/>
              </p:cNvSpPr>
              <p:nvPr/>
            </p:nvSpPr>
            <p:spPr bwMode="auto">
              <a:xfrm>
                <a:off x="791" y="2698"/>
                <a:ext cx="803" cy="12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45" name="Oval 81"/>
              <p:cNvSpPr>
                <a:spLocks noChangeArrowheads="1"/>
              </p:cNvSpPr>
              <p:nvPr/>
            </p:nvSpPr>
            <p:spPr bwMode="auto">
              <a:xfrm>
                <a:off x="2872" y="2664"/>
                <a:ext cx="1147" cy="22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46" name="Oval 82"/>
              <p:cNvSpPr>
                <a:spLocks noChangeArrowheads="1"/>
              </p:cNvSpPr>
              <p:nvPr/>
            </p:nvSpPr>
            <p:spPr bwMode="auto">
              <a:xfrm>
                <a:off x="1833" y="2596"/>
                <a:ext cx="1377" cy="46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47" name="Oval 83"/>
              <p:cNvSpPr>
                <a:spLocks noChangeArrowheads="1"/>
              </p:cNvSpPr>
              <p:nvPr/>
            </p:nvSpPr>
            <p:spPr bwMode="auto">
              <a:xfrm>
                <a:off x="331" y="2799"/>
                <a:ext cx="2533" cy="26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48" name="Oval 84"/>
              <p:cNvSpPr>
                <a:spLocks noChangeArrowheads="1"/>
              </p:cNvSpPr>
              <p:nvPr/>
            </p:nvSpPr>
            <p:spPr bwMode="auto">
              <a:xfrm>
                <a:off x="1602" y="3206"/>
                <a:ext cx="1376" cy="53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49" name="Oval 85"/>
              <p:cNvSpPr>
                <a:spLocks noChangeArrowheads="1"/>
              </p:cNvSpPr>
              <p:nvPr/>
            </p:nvSpPr>
            <p:spPr bwMode="auto">
              <a:xfrm>
                <a:off x="3332" y="2833"/>
                <a:ext cx="1032" cy="29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50" name="Oval 86"/>
              <p:cNvSpPr>
                <a:spLocks noChangeArrowheads="1"/>
              </p:cNvSpPr>
              <p:nvPr/>
            </p:nvSpPr>
            <p:spPr bwMode="auto">
              <a:xfrm>
                <a:off x="562" y="2969"/>
                <a:ext cx="686" cy="53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51" name="Oval 87"/>
              <p:cNvSpPr>
                <a:spLocks noChangeArrowheads="1"/>
              </p:cNvSpPr>
              <p:nvPr/>
            </p:nvSpPr>
            <p:spPr bwMode="auto">
              <a:xfrm>
                <a:off x="3448" y="3240"/>
                <a:ext cx="687" cy="19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52" name="Oval 88"/>
              <p:cNvSpPr>
                <a:spLocks noChangeArrowheads="1"/>
              </p:cNvSpPr>
              <p:nvPr/>
            </p:nvSpPr>
            <p:spPr bwMode="auto">
              <a:xfrm>
                <a:off x="1140" y="3375"/>
                <a:ext cx="685" cy="1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53" name="Oval 89"/>
              <p:cNvSpPr>
                <a:spLocks noChangeArrowheads="1"/>
              </p:cNvSpPr>
              <p:nvPr/>
            </p:nvSpPr>
            <p:spPr bwMode="auto">
              <a:xfrm>
                <a:off x="2756" y="3375"/>
                <a:ext cx="1032" cy="1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90"/>
            <p:cNvGrpSpPr>
              <a:grpSpLocks/>
            </p:cNvGrpSpPr>
            <p:nvPr/>
          </p:nvGrpSpPr>
          <p:grpSpPr bwMode="auto">
            <a:xfrm>
              <a:off x="244" y="2596"/>
              <a:ext cx="4033" cy="1144"/>
              <a:chOff x="244" y="2596"/>
              <a:chExt cx="4033" cy="1144"/>
            </a:xfrm>
          </p:grpSpPr>
          <p:sp>
            <p:nvSpPr>
              <p:cNvPr id="1547355" name="Oval 91"/>
              <p:cNvSpPr>
                <a:spLocks noChangeArrowheads="1"/>
              </p:cNvSpPr>
              <p:nvPr/>
            </p:nvSpPr>
            <p:spPr bwMode="auto">
              <a:xfrm>
                <a:off x="589" y="2698"/>
                <a:ext cx="3457" cy="87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56" name="Oval 92"/>
              <p:cNvSpPr>
                <a:spLocks noChangeArrowheads="1"/>
              </p:cNvSpPr>
              <p:nvPr/>
            </p:nvSpPr>
            <p:spPr bwMode="auto">
              <a:xfrm>
                <a:off x="704" y="2698"/>
                <a:ext cx="802" cy="12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57" name="Oval 93"/>
              <p:cNvSpPr>
                <a:spLocks noChangeArrowheads="1"/>
              </p:cNvSpPr>
              <p:nvPr/>
            </p:nvSpPr>
            <p:spPr bwMode="auto">
              <a:xfrm>
                <a:off x="2783" y="2664"/>
                <a:ext cx="1150" cy="22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58" name="Oval 94"/>
              <p:cNvSpPr>
                <a:spLocks noChangeArrowheads="1"/>
              </p:cNvSpPr>
              <p:nvPr/>
            </p:nvSpPr>
            <p:spPr bwMode="auto">
              <a:xfrm>
                <a:off x="1744" y="2596"/>
                <a:ext cx="1378" cy="46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59" name="Oval 95"/>
              <p:cNvSpPr>
                <a:spLocks noChangeArrowheads="1"/>
              </p:cNvSpPr>
              <p:nvPr/>
            </p:nvSpPr>
            <p:spPr bwMode="auto">
              <a:xfrm>
                <a:off x="244" y="2799"/>
                <a:ext cx="2531" cy="26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60" name="Oval 96"/>
              <p:cNvSpPr>
                <a:spLocks noChangeArrowheads="1"/>
              </p:cNvSpPr>
              <p:nvPr/>
            </p:nvSpPr>
            <p:spPr bwMode="auto">
              <a:xfrm>
                <a:off x="1514" y="3206"/>
                <a:ext cx="1378" cy="53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61" name="Oval 97"/>
              <p:cNvSpPr>
                <a:spLocks noChangeArrowheads="1"/>
              </p:cNvSpPr>
              <p:nvPr/>
            </p:nvSpPr>
            <p:spPr bwMode="auto">
              <a:xfrm>
                <a:off x="3244" y="2833"/>
                <a:ext cx="1033" cy="29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62" name="Oval 98"/>
              <p:cNvSpPr>
                <a:spLocks noChangeArrowheads="1"/>
              </p:cNvSpPr>
              <p:nvPr/>
            </p:nvSpPr>
            <p:spPr bwMode="auto">
              <a:xfrm>
                <a:off x="473" y="2969"/>
                <a:ext cx="687" cy="53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63" name="Oval 99"/>
              <p:cNvSpPr>
                <a:spLocks noChangeArrowheads="1"/>
              </p:cNvSpPr>
              <p:nvPr/>
            </p:nvSpPr>
            <p:spPr bwMode="auto">
              <a:xfrm>
                <a:off x="3360" y="3240"/>
                <a:ext cx="686" cy="195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64" name="Oval 100"/>
              <p:cNvSpPr>
                <a:spLocks noChangeArrowheads="1"/>
              </p:cNvSpPr>
              <p:nvPr/>
            </p:nvSpPr>
            <p:spPr bwMode="auto">
              <a:xfrm>
                <a:off x="1054" y="3375"/>
                <a:ext cx="682" cy="19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65" name="Oval 101"/>
              <p:cNvSpPr>
                <a:spLocks noChangeArrowheads="1"/>
              </p:cNvSpPr>
              <p:nvPr/>
            </p:nvSpPr>
            <p:spPr bwMode="auto">
              <a:xfrm>
                <a:off x="2670" y="3375"/>
                <a:ext cx="1028" cy="19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47366" name="Text Box 102"/>
          <p:cNvSpPr txBox="1">
            <a:spLocks noChangeArrowheads="1"/>
          </p:cNvSpPr>
          <p:nvPr/>
        </p:nvSpPr>
        <p:spPr bwMode="auto">
          <a:xfrm>
            <a:off x="7239000" y="5516563"/>
            <a:ext cx="598488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latin typeface="Calibri" pitchFamily="34" charset="0"/>
              </a:rPr>
              <a:t>AS 1</a:t>
            </a:r>
          </a:p>
        </p:txBody>
      </p:sp>
      <p:sp>
        <p:nvSpPr>
          <p:cNvPr id="1547367" name="Text Box 103"/>
          <p:cNvSpPr txBox="1">
            <a:spLocks noChangeArrowheads="1"/>
          </p:cNvSpPr>
          <p:nvPr/>
        </p:nvSpPr>
        <p:spPr bwMode="auto">
          <a:xfrm>
            <a:off x="3657600" y="5364163"/>
            <a:ext cx="598488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latin typeface="Calibri" pitchFamily="34" charset="0"/>
              </a:rPr>
              <a:t>AS 2</a:t>
            </a:r>
          </a:p>
        </p:txBody>
      </p:sp>
      <p:sp>
        <p:nvSpPr>
          <p:cNvPr id="1547368" name="Text Box 104"/>
          <p:cNvSpPr txBox="1">
            <a:spLocks noChangeArrowheads="1"/>
          </p:cNvSpPr>
          <p:nvPr/>
        </p:nvSpPr>
        <p:spPr bwMode="auto">
          <a:xfrm>
            <a:off x="5638800" y="2011363"/>
            <a:ext cx="598488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latin typeface="Calibri" pitchFamily="34" charset="0"/>
              </a:rPr>
              <a:t>AS 4</a:t>
            </a:r>
          </a:p>
        </p:txBody>
      </p:sp>
      <p:sp>
        <p:nvSpPr>
          <p:cNvPr id="1547369" name="Text Box 105"/>
          <p:cNvSpPr txBox="1">
            <a:spLocks noChangeArrowheads="1"/>
          </p:cNvSpPr>
          <p:nvPr/>
        </p:nvSpPr>
        <p:spPr bwMode="auto">
          <a:xfrm>
            <a:off x="6400800" y="3459163"/>
            <a:ext cx="598488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latin typeface="Calibri" pitchFamily="34" charset="0"/>
              </a:rPr>
              <a:t>AS 3</a:t>
            </a:r>
          </a:p>
        </p:txBody>
      </p:sp>
      <p:sp>
        <p:nvSpPr>
          <p:cNvPr id="1547370" name="Line 106"/>
          <p:cNvSpPr>
            <a:spLocks noChangeShapeType="1"/>
          </p:cNvSpPr>
          <p:nvPr/>
        </p:nvSpPr>
        <p:spPr bwMode="auto">
          <a:xfrm>
            <a:off x="7010400" y="4213225"/>
            <a:ext cx="76200" cy="11430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7371" name="Line 107"/>
          <p:cNvSpPr>
            <a:spLocks noChangeShapeType="1"/>
          </p:cNvSpPr>
          <p:nvPr/>
        </p:nvSpPr>
        <p:spPr bwMode="auto">
          <a:xfrm>
            <a:off x="8001000" y="2460625"/>
            <a:ext cx="609600" cy="31242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7372" name="Line 108"/>
          <p:cNvSpPr>
            <a:spLocks noChangeShapeType="1"/>
          </p:cNvSpPr>
          <p:nvPr/>
        </p:nvSpPr>
        <p:spPr bwMode="auto">
          <a:xfrm flipH="1">
            <a:off x="2819400" y="2232025"/>
            <a:ext cx="990600" cy="9144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7373" name="Line 109"/>
          <p:cNvSpPr>
            <a:spLocks noChangeShapeType="1"/>
          </p:cNvSpPr>
          <p:nvPr/>
        </p:nvSpPr>
        <p:spPr bwMode="auto">
          <a:xfrm>
            <a:off x="5029200" y="5356225"/>
            <a:ext cx="1219200" cy="2286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7374" name="Rectangle 110"/>
          <p:cNvSpPr>
            <a:spLocks noChangeArrowheads="1"/>
          </p:cNvSpPr>
          <p:nvPr/>
        </p:nvSpPr>
        <p:spPr bwMode="auto">
          <a:xfrm>
            <a:off x="6934200" y="5965825"/>
            <a:ext cx="1390650" cy="36671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>
                <a:solidFill>
                  <a:schemeClr val="bg1"/>
                </a:solidFill>
                <a:latin typeface="Calibri" pitchFamily="34" charset="0"/>
              </a:rPr>
              <a:t>13.13.0.0/16</a:t>
            </a:r>
          </a:p>
        </p:txBody>
      </p:sp>
      <p:grpSp>
        <p:nvGrpSpPr>
          <p:cNvPr id="14" name="Group 111"/>
          <p:cNvGrpSpPr>
            <a:grpSpLocks/>
          </p:cNvGrpSpPr>
          <p:nvPr/>
        </p:nvGrpSpPr>
        <p:grpSpPr bwMode="auto">
          <a:xfrm>
            <a:off x="685800" y="3146425"/>
            <a:ext cx="3657600" cy="1517650"/>
            <a:chOff x="244" y="2596"/>
            <a:chExt cx="4120" cy="1144"/>
          </a:xfrm>
        </p:grpSpPr>
        <p:grpSp>
          <p:nvGrpSpPr>
            <p:cNvPr id="15" name="Group 112"/>
            <p:cNvGrpSpPr>
              <a:grpSpLocks/>
            </p:cNvGrpSpPr>
            <p:nvPr/>
          </p:nvGrpSpPr>
          <p:grpSpPr bwMode="auto">
            <a:xfrm>
              <a:off x="331" y="2596"/>
              <a:ext cx="4033" cy="1144"/>
              <a:chOff x="331" y="2596"/>
              <a:chExt cx="4033" cy="1144"/>
            </a:xfrm>
          </p:grpSpPr>
          <p:sp>
            <p:nvSpPr>
              <p:cNvPr id="1547377" name="Oval 113"/>
              <p:cNvSpPr>
                <a:spLocks noChangeArrowheads="1"/>
              </p:cNvSpPr>
              <p:nvPr/>
            </p:nvSpPr>
            <p:spPr bwMode="auto">
              <a:xfrm>
                <a:off x="675" y="2698"/>
                <a:ext cx="3460" cy="87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78" name="Oval 114"/>
              <p:cNvSpPr>
                <a:spLocks noChangeArrowheads="1"/>
              </p:cNvSpPr>
              <p:nvPr/>
            </p:nvSpPr>
            <p:spPr bwMode="auto">
              <a:xfrm>
                <a:off x="791" y="2698"/>
                <a:ext cx="803" cy="12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79" name="Oval 115"/>
              <p:cNvSpPr>
                <a:spLocks noChangeArrowheads="1"/>
              </p:cNvSpPr>
              <p:nvPr/>
            </p:nvSpPr>
            <p:spPr bwMode="auto">
              <a:xfrm>
                <a:off x="2872" y="2664"/>
                <a:ext cx="1147" cy="22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80" name="Oval 116"/>
              <p:cNvSpPr>
                <a:spLocks noChangeArrowheads="1"/>
              </p:cNvSpPr>
              <p:nvPr/>
            </p:nvSpPr>
            <p:spPr bwMode="auto">
              <a:xfrm>
                <a:off x="1833" y="2596"/>
                <a:ext cx="1377" cy="46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81" name="Oval 117"/>
              <p:cNvSpPr>
                <a:spLocks noChangeArrowheads="1"/>
              </p:cNvSpPr>
              <p:nvPr/>
            </p:nvSpPr>
            <p:spPr bwMode="auto">
              <a:xfrm>
                <a:off x="331" y="2799"/>
                <a:ext cx="2533" cy="26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82" name="Oval 118"/>
              <p:cNvSpPr>
                <a:spLocks noChangeArrowheads="1"/>
              </p:cNvSpPr>
              <p:nvPr/>
            </p:nvSpPr>
            <p:spPr bwMode="auto">
              <a:xfrm>
                <a:off x="1602" y="3206"/>
                <a:ext cx="1376" cy="53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83" name="Oval 119"/>
              <p:cNvSpPr>
                <a:spLocks noChangeArrowheads="1"/>
              </p:cNvSpPr>
              <p:nvPr/>
            </p:nvSpPr>
            <p:spPr bwMode="auto">
              <a:xfrm>
                <a:off x="3332" y="2833"/>
                <a:ext cx="1032" cy="29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84" name="Oval 120"/>
              <p:cNvSpPr>
                <a:spLocks noChangeArrowheads="1"/>
              </p:cNvSpPr>
              <p:nvPr/>
            </p:nvSpPr>
            <p:spPr bwMode="auto">
              <a:xfrm>
                <a:off x="562" y="2969"/>
                <a:ext cx="686" cy="53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85" name="Oval 121"/>
              <p:cNvSpPr>
                <a:spLocks noChangeArrowheads="1"/>
              </p:cNvSpPr>
              <p:nvPr/>
            </p:nvSpPr>
            <p:spPr bwMode="auto">
              <a:xfrm>
                <a:off x="3448" y="3240"/>
                <a:ext cx="687" cy="19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86" name="Oval 122"/>
              <p:cNvSpPr>
                <a:spLocks noChangeArrowheads="1"/>
              </p:cNvSpPr>
              <p:nvPr/>
            </p:nvSpPr>
            <p:spPr bwMode="auto">
              <a:xfrm>
                <a:off x="1140" y="3375"/>
                <a:ext cx="685" cy="1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87" name="Oval 123"/>
              <p:cNvSpPr>
                <a:spLocks noChangeArrowheads="1"/>
              </p:cNvSpPr>
              <p:nvPr/>
            </p:nvSpPr>
            <p:spPr bwMode="auto">
              <a:xfrm>
                <a:off x="2756" y="3375"/>
                <a:ext cx="1032" cy="1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124"/>
            <p:cNvGrpSpPr>
              <a:grpSpLocks/>
            </p:cNvGrpSpPr>
            <p:nvPr/>
          </p:nvGrpSpPr>
          <p:grpSpPr bwMode="auto">
            <a:xfrm>
              <a:off x="244" y="2596"/>
              <a:ext cx="4033" cy="1144"/>
              <a:chOff x="244" y="2596"/>
              <a:chExt cx="4033" cy="1144"/>
            </a:xfrm>
          </p:grpSpPr>
          <p:sp>
            <p:nvSpPr>
              <p:cNvPr id="1547389" name="Oval 125"/>
              <p:cNvSpPr>
                <a:spLocks noChangeArrowheads="1"/>
              </p:cNvSpPr>
              <p:nvPr/>
            </p:nvSpPr>
            <p:spPr bwMode="auto">
              <a:xfrm>
                <a:off x="589" y="2698"/>
                <a:ext cx="3457" cy="87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90" name="Oval 126"/>
              <p:cNvSpPr>
                <a:spLocks noChangeArrowheads="1"/>
              </p:cNvSpPr>
              <p:nvPr/>
            </p:nvSpPr>
            <p:spPr bwMode="auto">
              <a:xfrm>
                <a:off x="704" y="2698"/>
                <a:ext cx="802" cy="12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91" name="Oval 127"/>
              <p:cNvSpPr>
                <a:spLocks noChangeArrowheads="1"/>
              </p:cNvSpPr>
              <p:nvPr/>
            </p:nvSpPr>
            <p:spPr bwMode="auto">
              <a:xfrm>
                <a:off x="2783" y="2664"/>
                <a:ext cx="1150" cy="229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92" name="Oval 128"/>
              <p:cNvSpPr>
                <a:spLocks noChangeArrowheads="1"/>
              </p:cNvSpPr>
              <p:nvPr/>
            </p:nvSpPr>
            <p:spPr bwMode="auto">
              <a:xfrm>
                <a:off x="1744" y="2596"/>
                <a:ext cx="1378" cy="46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93" name="Oval 129"/>
              <p:cNvSpPr>
                <a:spLocks noChangeArrowheads="1"/>
              </p:cNvSpPr>
              <p:nvPr/>
            </p:nvSpPr>
            <p:spPr bwMode="auto">
              <a:xfrm>
                <a:off x="244" y="2799"/>
                <a:ext cx="2531" cy="26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94" name="Oval 130"/>
              <p:cNvSpPr>
                <a:spLocks noChangeArrowheads="1"/>
              </p:cNvSpPr>
              <p:nvPr/>
            </p:nvSpPr>
            <p:spPr bwMode="auto">
              <a:xfrm>
                <a:off x="1514" y="3206"/>
                <a:ext cx="1378" cy="53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95" name="Oval 131"/>
              <p:cNvSpPr>
                <a:spLocks noChangeArrowheads="1"/>
              </p:cNvSpPr>
              <p:nvPr/>
            </p:nvSpPr>
            <p:spPr bwMode="auto">
              <a:xfrm>
                <a:off x="3244" y="2833"/>
                <a:ext cx="1033" cy="29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96" name="Oval 132"/>
              <p:cNvSpPr>
                <a:spLocks noChangeArrowheads="1"/>
              </p:cNvSpPr>
              <p:nvPr/>
            </p:nvSpPr>
            <p:spPr bwMode="auto">
              <a:xfrm>
                <a:off x="473" y="2969"/>
                <a:ext cx="687" cy="534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97" name="Oval 133"/>
              <p:cNvSpPr>
                <a:spLocks noChangeArrowheads="1"/>
              </p:cNvSpPr>
              <p:nvPr/>
            </p:nvSpPr>
            <p:spPr bwMode="auto">
              <a:xfrm>
                <a:off x="3360" y="3240"/>
                <a:ext cx="686" cy="195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98" name="Oval 134"/>
              <p:cNvSpPr>
                <a:spLocks noChangeArrowheads="1"/>
              </p:cNvSpPr>
              <p:nvPr/>
            </p:nvSpPr>
            <p:spPr bwMode="auto">
              <a:xfrm>
                <a:off x="1054" y="3375"/>
                <a:ext cx="682" cy="19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7399" name="Oval 135"/>
              <p:cNvSpPr>
                <a:spLocks noChangeArrowheads="1"/>
              </p:cNvSpPr>
              <p:nvPr/>
            </p:nvSpPr>
            <p:spPr bwMode="auto">
              <a:xfrm>
                <a:off x="2670" y="3375"/>
                <a:ext cx="1028" cy="19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47400" name="Line 136"/>
          <p:cNvSpPr>
            <a:spLocks noChangeShapeType="1"/>
          </p:cNvSpPr>
          <p:nvPr/>
        </p:nvSpPr>
        <p:spPr bwMode="auto">
          <a:xfrm>
            <a:off x="4191000" y="3679825"/>
            <a:ext cx="1524000" cy="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7401" name="Text Box 137"/>
          <p:cNvSpPr txBox="1">
            <a:spLocks noChangeArrowheads="1"/>
          </p:cNvSpPr>
          <p:nvPr/>
        </p:nvSpPr>
        <p:spPr bwMode="auto">
          <a:xfrm>
            <a:off x="1219200" y="3144838"/>
            <a:ext cx="1208088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Calibri" pitchFamily="34" charset="0"/>
              </a:rPr>
              <a:t>local pref = 80</a:t>
            </a:r>
          </a:p>
        </p:txBody>
      </p:sp>
      <p:sp>
        <p:nvSpPr>
          <p:cNvPr id="1547402" name="Text Box 138"/>
          <p:cNvSpPr txBox="1">
            <a:spLocks noChangeArrowheads="1"/>
          </p:cNvSpPr>
          <p:nvPr/>
        </p:nvSpPr>
        <p:spPr bwMode="auto">
          <a:xfrm>
            <a:off x="1143000" y="4287838"/>
            <a:ext cx="1298575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Calibri" pitchFamily="34" charset="0"/>
              </a:rPr>
              <a:t>local pref = 100</a:t>
            </a:r>
          </a:p>
        </p:txBody>
      </p:sp>
      <p:sp>
        <p:nvSpPr>
          <p:cNvPr id="1547403" name="Text Box 139"/>
          <p:cNvSpPr txBox="1">
            <a:spLocks noChangeArrowheads="1"/>
          </p:cNvSpPr>
          <p:nvPr/>
        </p:nvSpPr>
        <p:spPr bwMode="auto">
          <a:xfrm>
            <a:off x="2514600" y="3602038"/>
            <a:ext cx="1208088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Calibri" pitchFamily="34" charset="0"/>
              </a:rPr>
              <a:t>local pref = 90</a:t>
            </a:r>
          </a:p>
        </p:txBody>
      </p:sp>
      <p:sp>
        <p:nvSpPr>
          <p:cNvPr id="1547404" name="Line 140"/>
          <p:cNvSpPr>
            <a:spLocks noChangeShapeType="1"/>
          </p:cNvSpPr>
          <p:nvPr/>
        </p:nvSpPr>
        <p:spPr bwMode="auto">
          <a:xfrm>
            <a:off x="2971800" y="4441825"/>
            <a:ext cx="228600" cy="6858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7405" name="AutoShape 141"/>
          <p:cNvSpPr>
            <a:spLocks noChangeArrowheads="1"/>
          </p:cNvSpPr>
          <p:nvPr/>
        </p:nvSpPr>
        <p:spPr bwMode="auto">
          <a:xfrm>
            <a:off x="4572000" y="3298825"/>
            <a:ext cx="609600" cy="3048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7406" name="AutoShape 142"/>
          <p:cNvSpPr>
            <a:spLocks noChangeArrowheads="1"/>
          </p:cNvSpPr>
          <p:nvPr/>
        </p:nvSpPr>
        <p:spPr bwMode="auto">
          <a:xfrm rot="-2781112">
            <a:off x="2667000" y="2460625"/>
            <a:ext cx="609600" cy="3048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7407" name="AutoShape 143"/>
          <p:cNvSpPr>
            <a:spLocks noChangeArrowheads="1"/>
          </p:cNvSpPr>
          <p:nvPr/>
        </p:nvSpPr>
        <p:spPr bwMode="auto">
          <a:xfrm rot="4384350">
            <a:off x="2514600" y="4899025"/>
            <a:ext cx="609600" cy="3048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7408" name="Rectangle 144"/>
          <p:cNvSpPr>
            <a:spLocks noChangeArrowheads="1"/>
          </p:cNvSpPr>
          <p:nvPr/>
        </p:nvSpPr>
        <p:spPr bwMode="auto">
          <a:xfrm>
            <a:off x="868363" y="5457825"/>
            <a:ext cx="2443162" cy="942975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rgbClr val="000099"/>
                </a:solidFill>
                <a:latin typeface="Calibri" pitchFamily="34" charset="0"/>
              </a:rPr>
              <a:t>Set appropriate “local pref”</a:t>
            </a:r>
            <a:br>
              <a:rPr lang="en-US" sz="1400" b="1">
                <a:solidFill>
                  <a:srgbClr val="000099"/>
                </a:solidFill>
                <a:latin typeface="Calibri" pitchFamily="34" charset="0"/>
              </a:rPr>
            </a:br>
            <a:r>
              <a:rPr lang="en-US" sz="1400" b="1">
                <a:solidFill>
                  <a:srgbClr val="000099"/>
                </a:solidFill>
                <a:latin typeface="Calibri" pitchFamily="34" charset="0"/>
              </a:rPr>
              <a:t>to reflect preferences:</a:t>
            </a:r>
          </a:p>
          <a:p>
            <a:pPr eaLnBrk="0" hangingPunct="0"/>
            <a:r>
              <a:rPr lang="en-US" sz="1400" b="1">
                <a:solidFill>
                  <a:srgbClr val="000099"/>
                </a:solidFill>
                <a:latin typeface="Calibri" pitchFamily="34" charset="0"/>
              </a:rPr>
              <a:t>Higher Local preference values</a:t>
            </a:r>
          </a:p>
          <a:p>
            <a:pPr eaLnBrk="0" hangingPunct="0"/>
            <a:r>
              <a:rPr lang="en-US" sz="1400" b="1">
                <a:solidFill>
                  <a:srgbClr val="000099"/>
                </a:solidFill>
                <a:latin typeface="Calibri" pitchFamily="34" charset="0"/>
              </a:rPr>
              <a:t>are preferred</a:t>
            </a:r>
          </a:p>
        </p:txBody>
      </p:sp>
      <p:sp>
        <p:nvSpPr>
          <p:cNvPr id="1547409" name="Freeform 145"/>
          <p:cNvSpPr>
            <a:spLocks/>
          </p:cNvSpPr>
          <p:nvPr/>
        </p:nvSpPr>
        <p:spPr bwMode="auto">
          <a:xfrm>
            <a:off x="3200400" y="4213225"/>
            <a:ext cx="3657600" cy="1371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6" y="672"/>
              </a:cxn>
              <a:cxn ang="0">
                <a:pos x="1056" y="624"/>
              </a:cxn>
              <a:cxn ang="0">
                <a:pos x="2304" y="864"/>
              </a:cxn>
            </a:cxnLst>
            <a:rect l="0" t="0" r="r" b="b"/>
            <a:pathLst>
              <a:path w="2304" h="864">
                <a:moveTo>
                  <a:pt x="0" y="0"/>
                </a:moveTo>
                <a:cubicBezTo>
                  <a:pt x="80" y="284"/>
                  <a:pt x="160" y="568"/>
                  <a:pt x="336" y="672"/>
                </a:cubicBezTo>
                <a:cubicBezTo>
                  <a:pt x="512" y="776"/>
                  <a:pt x="728" y="592"/>
                  <a:pt x="1056" y="624"/>
                </a:cubicBezTo>
                <a:cubicBezTo>
                  <a:pt x="1384" y="656"/>
                  <a:pt x="1844" y="760"/>
                  <a:pt x="2304" y="864"/>
                </a:cubicBezTo>
              </a:path>
            </a:pathLst>
          </a:custGeom>
          <a:noFill/>
          <a:ln w="76200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7" name="Group 147"/>
          <p:cNvGrpSpPr>
            <a:grpSpLocks/>
          </p:cNvGrpSpPr>
          <p:nvPr/>
        </p:nvGrpSpPr>
        <p:grpSpPr bwMode="auto">
          <a:xfrm>
            <a:off x="838200" y="1768475"/>
            <a:ext cx="2667000" cy="762000"/>
            <a:chOff x="96" y="3744"/>
            <a:chExt cx="1680" cy="480"/>
          </a:xfrm>
        </p:grpSpPr>
        <p:sp>
          <p:nvSpPr>
            <p:cNvPr id="1547412" name="Line 148"/>
            <p:cNvSpPr>
              <a:spLocks noChangeShapeType="1"/>
            </p:cNvSpPr>
            <p:nvPr/>
          </p:nvSpPr>
          <p:spPr bwMode="auto">
            <a:xfrm flipH="1">
              <a:off x="720" y="3888"/>
              <a:ext cx="384" cy="0"/>
            </a:xfrm>
            <a:prstGeom prst="line">
              <a:avLst/>
            </a:prstGeom>
            <a:noFill/>
            <a:ln w="57150" cmpd="thickThin">
              <a:solidFill>
                <a:srgbClr val="FF3300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7413" name="Text Box 149"/>
            <p:cNvSpPr txBox="1">
              <a:spLocks noChangeArrowheads="1"/>
            </p:cNvSpPr>
            <p:nvPr/>
          </p:nvSpPr>
          <p:spPr bwMode="auto">
            <a:xfrm>
              <a:off x="288" y="3793"/>
              <a:ext cx="29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alibri" pitchFamily="34" charset="0"/>
                </a:rPr>
                <a:t>peer</a:t>
              </a:r>
            </a:p>
          </p:txBody>
        </p:sp>
        <p:sp>
          <p:nvSpPr>
            <p:cNvPr id="1547414" name="Text Box 150"/>
            <p:cNvSpPr txBox="1">
              <a:spLocks noChangeArrowheads="1"/>
            </p:cNvSpPr>
            <p:nvPr/>
          </p:nvSpPr>
          <p:spPr bwMode="auto">
            <a:xfrm>
              <a:off x="1200" y="3793"/>
              <a:ext cx="29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alibri" pitchFamily="34" charset="0"/>
                </a:rPr>
                <a:t>peer</a:t>
              </a:r>
            </a:p>
          </p:txBody>
        </p:sp>
        <p:sp>
          <p:nvSpPr>
            <p:cNvPr id="1547415" name="Line 151"/>
            <p:cNvSpPr>
              <a:spLocks noChangeShapeType="1"/>
            </p:cNvSpPr>
            <p:nvPr/>
          </p:nvSpPr>
          <p:spPr bwMode="auto">
            <a:xfrm>
              <a:off x="720" y="4080"/>
              <a:ext cx="432" cy="0"/>
            </a:xfrm>
            <a:prstGeom prst="line">
              <a:avLst/>
            </a:prstGeom>
            <a:noFill/>
            <a:ln w="57150" cmpd="thickThin">
              <a:solidFill>
                <a:srgbClr val="FF3300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7416" name="Text Box 152"/>
            <p:cNvSpPr txBox="1">
              <a:spLocks noChangeArrowheads="1"/>
            </p:cNvSpPr>
            <p:nvPr/>
          </p:nvSpPr>
          <p:spPr bwMode="auto">
            <a:xfrm>
              <a:off x="1152" y="3985"/>
              <a:ext cx="48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alibri" pitchFamily="34" charset="0"/>
                </a:rPr>
                <a:t>customer</a:t>
              </a:r>
            </a:p>
          </p:txBody>
        </p:sp>
        <p:sp>
          <p:nvSpPr>
            <p:cNvPr id="1547417" name="Text Box 153"/>
            <p:cNvSpPr txBox="1">
              <a:spLocks noChangeArrowheads="1"/>
            </p:cNvSpPr>
            <p:nvPr/>
          </p:nvSpPr>
          <p:spPr bwMode="auto">
            <a:xfrm>
              <a:off x="96" y="3985"/>
              <a:ext cx="44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alibri" pitchFamily="34" charset="0"/>
                </a:rPr>
                <a:t>provider</a:t>
              </a:r>
            </a:p>
          </p:txBody>
        </p:sp>
        <p:sp>
          <p:nvSpPr>
            <p:cNvPr id="1547418" name="Rectangle 154"/>
            <p:cNvSpPr>
              <a:spLocks noChangeArrowheads="1"/>
            </p:cNvSpPr>
            <p:nvPr/>
          </p:nvSpPr>
          <p:spPr bwMode="auto">
            <a:xfrm>
              <a:off x="96" y="3744"/>
              <a:ext cx="168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47419" name="Text Box 155"/>
          <p:cNvSpPr txBox="1">
            <a:spLocks noChangeArrowheads="1"/>
          </p:cNvSpPr>
          <p:nvPr/>
        </p:nvSpPr>
        <p:spPr bwMode="auto">
          <a:xfrm>
            <a:off x="4319588" y="914400"/>
            <a:ext cx="3773888" cy="738664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>
                <a:solidFill>
                  <a:srgbClr val="000099"/>
                </a:solidFill>
                <a:latin typeface="Calibri" pitchFamily="34" charset="0"/>
              </a:rPr>
              <a:t>Route learned from customer preferred over </a:t>
            </a:r>
            <a:br>
              <a:rPr lang="en-US" sz="1400" b="1" dirty="0">
                <a:solidFill>
                  <a:srgbClr val="000099"/>
                </a:solidFill>
                <a:latin typeface="Calibri" pitchFamily="34" charset="0"/>
              </a:rPr>
            </a:br>
            <a:r>
              <a:rPr lang="en-US" sz="1400" b="1" dirty="0">
                <a:solidFill>
                  <a:srgbClr val="000099"/>
                </a:solidFill>
                <a:latin typeface="Calibri" pitchFamily="34" charset="0"/>
              </a:rPr>
              <a:t>route learned from peer, preferred over </a:t>
            </a:r>
            <a:br>
              <a:rPr lang="en-US" sz="1400" b="1" dirty="0">
                <a:solidFill>
                  <a:srgbClr val="000099"/>
                </a:solidFill>
                <a:latin typeface="Calibri" pitchFamily="34" charset="0"/>
              </a:rPr>
            </a:br>
            <a:r>
              <a:rPr lang="en-US" sz="1400" b="1" dirty="0">
                <a:solidFill>
                  <a:srgbClr val="000099"/>
                </a:solidFill>
                <a:latin typeface="Calibri" pitchFamily="34" charset="0"/>
              </a:rPr>
              <a:t>route learned from provider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11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Route Selection Summary</a:t>
            </a:r>
          </a:p>
        </p:txBody>
      </p:sp>
      <p:sp>
        <p:nvSpPr>
          <p:cNvPr id="1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7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6B44E1-8D07-4D55-AA67-92525829282E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541122" name="Rectangle 2"/>
          <p:cNvSpPr>
            <a:spLocks noChangeArrowheads="1"/>
          </p:cNvSpPr>
          <p:nvPr/>
        </p:nvSpPr>
        <p:spPr bwMode="auto">
          <a:xfrm>
            <a:off x="1295400" y="5105400"/>
            <a:ext cx="7162800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123" name="Rectangle 3"/>
          <p:cNvSpPr>
            <a:spLocks noChangeArrowheads="1"/>
          </p:cNvSpPr>
          <p:nvPr/>
        </p:nvSpPr>
        <p:spPr bwMode="auto">
          <a:xfrm>
            <a:off x="1295400" y="1676400"/>
            <a:ext cx="71628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124" name="Rectangle 4"/>
          <p:cNvSpPr>
            <a:spLocks noChangeArrowheads="1"/>
          </p:cNvSpPr>
          <p:nvPr/>
        </p:nvSpPr>
        <p:spPr bwMode="auto">
          <a:xfrm>
            <a:off x="1295400" y="2781300"/>
            <a:ext cx="7162800" cy="2133600"/>
          </a:xfrm>
          <a:prstGeom prst="rect">
            <a:avLst/>
          </a:prstGeom>
          <a:solidFill>
            <a:srgbClr val="FF6699"/>
          </a:solidFill>
          <a:ln w="9525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126" name="Text Box 6"/>
          <p:cNvSpPr txBox="1">
            <a:spLocks noChangeArrowheads="1"/>
          </p:cNvSpPr>
          <p:nvPr/>
        </p:nvSpPr>
        <p:spPr bwMode="auto">
          <a:xfrm>
            <a:off x="1295400" y="1981200"/>
            <a:ext cx="2787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Calibri" pitchFamily="34" charset="0"/>
              </a:rPr>
              <a:t>Highest Local Preference</a:t>
            </a:r>
          </a:p>
        </p:txBody>
      </p:sp>
      <p:sp>
        <p:nvSpPr>
          <p:cNvPr id="1541127" name="Text Box 7"/>
          <p:cNvSpPr txBox="1">
            <a:spLocks noChangeArrowheads="1"/>
          </p:cNvSpPr>
          <p:nvPr/>
        </p:nvSpPr>
        <p:spPr bwMode="auto">
          <a:xfrm>
            <a:off x="1295400" y="2857500"/>
            <a:ext cx="1979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Calibri" pitchFamily="34" charset="0"/>
              </a:rPr>
              <a:t>Shortest ASPATH</a:t>
            </a:r>
          </a:p>
        </p:txBody>
      </p:sp>
      <p:sp>
        <p:nvSpPr>
          <p:cNvPr id="1541128" name="Text Box 8"/>
          <p:cNvSpPr txBox="1">
            <a:spLocks noChangeArrowheads="1"/>
          </p:cNvSpPr>
          <p:nvPr/>
        </p:nvSpPr>
        <p:spPr bwMode="auto">
          <a:xfrm>
            <a:off x="1295400" y="3314700"/>
            <a:ext cx="149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Calibri" pitchFamily="34" charset="0"/>
              </a:rPr>
              <a:t>Lowest MED</a:t>
            </a:r>
          </a:p>
        </p:txBody>
      </p:sp>
      <p:sp>
        <p:nvSpPr>
          <p:cNvPr id="1541129" name="Text Box 9"/>
          <p:cNvSpPr txBox="1">
            <a:spLocks noChangeArrowheads="1"/>
          </p:cNvSpPr>
          <p:nvPr/>
        </p:nvSpPr>
        <p:spPr bwMode="auto">
          <a:xfrm>
            <a:off x="1295400" y="3771900"/>
            <a:ext cx="165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Calibri" pitchFamily="34" charset="0"/>
              </a:rPr>
              <a:t>i-BGP &lt; e-BGP</a:t>
            </a:r>
          </a:p>
        </p:txBody>
      </p:sp>
      <p:sp>
        <p:nvSpPr>
          <p:cNvPr id="1541130" name="Text Box 10"/>
          <p:cNvSpPr txBox="1">
            <a:spLocks noChangeArrowheads="1"/>
          </p:cNvSpPr>
          <p:nvPr/>
        </p:nvSpPr>
        <p:spPr bwMode="auto">
          <a:xfrm>
            <a:off x="1295400" y="4229100"/>
            <a:ext cx="19034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Calibri" pitchFamily="34" charset="0"/>
              </a:rPr>
              <a:t>Lowest IGP cost </a:t>
            </a:r>
          </a:p>
          <a:p>
            <a:r>
              <a:rPr lang="en-US" sz="2000" b="1">
                <a:latin typeface="Calibri" pitchFamily="34" charset="0"/>
              </a:rPr>
              <a:t>to BGP egress</a:t>
            </a:r>
          </a:p>
        </p:txBody>
      </p:sp>
      <p:sp>
        <p:nvSpPr>
          <p:cNvPr id="1541131" name="Text Box 11"/>
          <p:cNvSpPr txBox="1">
            <a:spLocks noChangeArrowheads="1"/>
          </p:cNvSpPr>
          <p:nvPr/>
        </p:nvSpPr>
        <p:spPr bwMode="auto">
          <a:xfrm>
            <a:off x="1295400" y="5334000"/>
            <a:ext cx="1947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Calibri" pitchFamily="34" charset="0"/>
              </a:rPr>
              <a:t>Lowest router ID</a:t>
            </a:r>
          </a:p>
        </p:txBody>
      </p:sp>
      <p:sp>
        <p:nvSpPr>
          <p:cNvPr id="1541132" name="Text Box 12"/>
          <p:cNvSpPr txBox="1">
            <a:spLocks noChangeArrowheads="1"/>
          </p:cNvSpPr>
          <p:nvPr/>
        </p:nvSpPr>
        <p:spPr bwMode="auto">
          <a:xfrm>
            <a:off x="5067300" y="3695700"/>
            <a:ext cx="197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Calibri" pitchFamily="34" charset="0"/>
              </a:rPr>
              <a:t>traffic engineering </a:t>
            </a:r>
          </a:p>
        </p:txBody>
      </p:sp>
      <p:sp>
        <p:nvSpPr>
          <p:cNvPr id="1541133" name="Text Box 13"/>
          <p:cNvSpPr txBox="1">
            <a:spLocks noChangeArrowheads="1"/>
          </p:cNvSpPr>
          <p:nvPr/>
        </p:nvSpPr>
        <p:spPr bwMode="auto">
          <a:xfrm>
            <a:off x="5067300" y="1711325"/>
            <a:ext cx="2819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Calibri" pitchFamily="34" charset="0"/>
              </a:rPr>
              <a:t>Enforce relationships</a:t>
            </a:r>
          </a:p>
          <a:p>
            <a:r>
              <a:rPr lang="en-US" b="1">
                <a:solidFill>
                  <a:schemeClr val="bg1"/>
                </a:solidFill>
                <a:latin typeface="Calibri" pitchFamily="34" charset="0"/>
              </a:rPr>
              <a:t>E.g. prefer customer routes </a:t>
            </a:r>
            <a:br>
              <a:rPr lang="en-US" b="1">
                <a:solidFill>
                  <a:schemeClr val="bg1"/>
                </a:solidFill>
                <a:latin typeface="Calibri" pitchFamily="34" charset="0"/>
              </a:rPr>
            </a:br>
            <a:r>
              <a:rPr lang="en-US" b="1">
                <a:solidFill>
                  <a:schemeClr val="bg1"/>
                </a:solidFill>
                <a:latin typeface="Calibri" pitchFamily="34" charset="0"/>
              </a:rPr>
              <a:t>over peer routes</a:t>
            </a:r>
          </a:p>
        </p:txBody>
      </p:sp>
      <p:sp>
        <p:nvSpPr>
          <p:cNvPr id="1541134" name="Text Box 14"/>
          <p:cNvSpPr txBox="1">
            <a:spLocks noChangeArrowheads="1"/>
          </p:cNvSpPr>
          <p:nvPr/>
        </p:nvSpPr>
        <p:spPr bwMode="auto">
          <a:xfrm>
            <a:off x="5067300" y="5257800"/>
            <a:ext cx="2120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Calibri" pitchFamily="34" charset="0"/>
              </a:rPr>
              <a:t>Throw up hands and</a:t>
            </a:r>
          </a:p>
          <a:p>
            <a:r>
              <a:rPr lang="en-US" b="1">
                <a:solidFill>
                  <a:schemeClr val="bg1"/>
                </a:solidFill>
                <a:latin typeface="Calibri" pitchFamily="34" charset="0"/>
              </a:rPr>
              <a:t>break ties</a:t>
            </a:r>
          </a:p>
        </p:txBody>
      </p:sp>
      <p:sp>
        <p:nvSpPr>
          <p:cNvPr id="1541135" name="AutoShape 15"/>
          <p:cNvSpPr>
            <a:spLocks noChangeArrowheads="1"/>
          </p:cNvSpPr>
          <p:nvPr/>
        </p:nvSpPr>
        <p:spPr bwMode="auto">
          <a:xfrm>
            <a:off x="457200" y="1671638"/>
            <a:ext cx="609600" cy="4343400"/>
          </a:xfrm>
          <a:prstGeom prst="downArrow">
            <a:avLst>
              <a:gd name="adj1" fmla="val 50000"/>
              <a:gd name="adj2" fmla="val 178125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Policy: Applying Policy to Routes</a:t>
            </a:r>
          </a:p>
        </p:txBody>
      </p:sp>
      <p:sp>
        <p:nvSpPr>
          <p:cNvPr id="149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Import policy</a:t>
            </a:r>
          </a:p>
          <a:p>
            <a:pPr lvl="1"/>
            <a:r>
              <a:rPr lang="en-US"/>
              <a:t>Filter unwanted routes from neighbor</a:t>
            </a:r>
          </a:p>
          <a:p>
            <a:pPr lvl="2"/>
            <a:r>
              <a:rPr lang="en-US"/>
              <a:t>E.g. prefix that your customer doesn’t own</a:t>
            </a:r>
          </a:p>
          <a:p>
            <a:pPr lvl="1"/>
            <a:r>
              <a:rPr lang="en-US"/>
              <a:t>Manipulate attributes to influence path selection</a:t>
            </a:r>
          </a:p>
          <a:p>
            <a:pPr lvl="2"/>
            <a:r>
              <a:rPr lang="en-US"/>
              <a:t>E.g., assign local preference to favored routes</a:t>
            </a:r>
          </a:p>
          <a:p>
            <a:r>
              <a:rPr lang="en-US"/>
              <a:t>Export policy</a:t>
            </a:r>
          </a:p>
          <a:p>
            <a:pPr lvl="1"/>
            <a:r>
              <a:rPr lang="en-US"/>
              <a:t>Filter routes you don’t want to tell your neighbor</a:t>
            </a:r>
          </a:p>
          <a:p>
            <a:pPr lvl="2"/>
            <a:r>
              <a:rPr lang="en-US"/>
              <a:t>E.g., don’t tell a peer a route learned from other peer</a:t>
            </a:r>
          </a:p>
          <a:p>
            <a:pPr lvl="1"/>
            <a:r>
              <a:rPr lang="en-US"/>
              <a:t>Manipulate attributes to control what they see</a:t>
            </a:r>
          </a:p>
          <a:p>
            <a:pPr lvl="2"/>
            <a:r>
              <a:rPr lang="en-US"/>
              <a:t>E.g., make a path look artificially longer than it 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62AFAA-F44F-4DB6-A459-BC4DC561E442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Policy: Influencing Decisions</a:t>
            </a:r>
          </a:p>
        </p:txBody>
      </p:sp>
      <p:sp>
        <p:nvSpPr>
          <p:cNvPr id="3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3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E11BF7-1300-429E-A289-C24342A15C8F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  <p:sp>
        <p:nvSpPr>
          <p:cNvPr id="1496067" name="Rectangle 3"/>
          <p:cNvSpPr>
            <a:spLocks noChangeArrowheads="1"/>
          </p:cNvSpPr>
          <p:nvPr/>
        </p:nvSpPr>
        <p:spPr bwMode="auto">
          <a:xfrm>
            <a:off x="234950" y="2978150"/>
            <a:ext cx="8597900" cy="1130300"/>
          </a:xfrm>
          <a:prstGeom prst="rect">
            <a:avLst/>
          </a:prstGeom>
          <a:solidFill>
            <a:srgbClr val="99CC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068" name="Rectangle 4"/>
          <p:cNvSpPr>
            <a:spLocks noChangeArrowheads="1"/>
          </p:cNvSpPr>
          <p:nvPr/>
        </p:nvSpPr>
        <p:spPr bwMode="auto">
          <a:xfrm>
            <a:off x="3816350" y="4203700"/>
            <a:ext cx="3416300" cy="2501900"/>
          </a:xfrm>
          <a:prstGeom prst="rect">
            <a:avLst/>
          </a:prstGeom>
          <a:solidFill>
            <a:srgbClr val="99CC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069" name="Rectangle 5"/>
          <p:cNvSpPr>
            <a:spLocks noChangeArrowheads="1"/>
          </p:cNvSpPr>
          <p:nvPr/>
        </p:nvSpPr>
        <p:spPr bwMode="auto">
          <a:xfrm>
            <a:off x="4216400" y="5511800"/>
            <a:ext cx="2463800" cy="5588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70" name="Rectangle 6"/>
          <p:cNvSpPr>
            <a:spLocks noChangeArrowheads="1"/>
          </p:cNvSpPr>
          <p:nvPr/>
        </p:nvSpPr>
        <p:spPr bwMode="auto">
          <a:xfrm>
            <a:off x="2832100" y="3136900"/>
            <a:ext cx="1422400" cy="584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71" name="Rectangle 7"/>
          <p:cNvSpPr>
            <a:spLocks noChangeArrowheads="1"/>
          </p:cNvSpPr>
          <p:nvPr/>
        </p:nvSpPr>
        <p:spPr bwMode="auto">
          <a:xfrm>
            <a:off x="2879725" y="3100387"/>
            <a:ext cx="11953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Best Route</a:t>
            </a:r>
          </a:p>
          <a:p>
            <a:pPr eaLnBrk="0" hangingPunct="0"/>
            <a:r>
              <a:rPr lang="en-US">
                <a:latin typeface="Calibri" pitchFamily="34" charset="0"/>
              </a:rPr>
              <a:t>  Selection </a:t>
            </a:r>
          </a:p>
        </p:txBody>
      </p:sp>
      <p:sp>
        <p:nvSpPr>
          <p:cNvPr id="1496072" name="Rectangle 8"/>
          <p:cNvSpPr>
            <a:spLocks noChangeArrowheads="1"/>
          </p:cNvSpPr>
          <p:nvPr/>
        </p:nvSpPr>
        <p:spPr bwMode="auto">
          <a:xfrm>
            <a:off x="1079500" y="3136900"/>
            <a:ext cx="1422400" cy="584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73" name="Rectangle 9"/>
          <p:cNvSpPr>
            <a:spLocks noChangeArrowheads="1"/>
          </p:cNvSpPr>
          <p:nvPr/>
        </p:nvSpPr>
        <p:spPr bwMode="auto">
          <a:xfrm>
            <a:off x="4584700" y="3136900"/>
            <a:ext cx="1422400" cy="584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74" name="Rectangle 10"/>
          <p:cNvSpPr>
            <a:spLocks noChangeArrowheads="1"/>
          </p:cNvSpPr>
          <p:nvPr/>
        </p:nvSpPr>
        <p:spPr bwMode="auto">
          <a:xfrm>
            <a:off x="1050925" y="3100387"/>
            <a:ext cx="1401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Apply Import</a:t>
            </a:r>
          </a:p>
          <a:p>
            <a:pPr eaLnBrk="0" hangingPunct="0"/>
            <a:r>
              <a:rPr lang="en-US">
                <a:latin typeface="Calibri" pitchFamily="34" charset="0"/>
              </a:rPr>
              <a:t>  Policies</a:t>
            </a:r>
          </a:p>
        </p:txBody>
      </p:sp>
      <p:sp>
        <p:nvSpPr>
          <p:cNvPr id="1496075" name="Rectangle 11"/>
          <p:cNvSpPr>
            <a:spLocks noChangeArrowheads="1"/>
          </p:cNvSpPr>
          <p:nvPr/>
        </p:nvSpPr>
        <p:spPr bwMode="auto">
          <a:xfrm>
            <a:off x="4632325" y="3108325"/>
            <a:ext cx="1247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Best Route </a:t>
            </a:r>
          </a:p>
          <a:p>
            <a:pPr eaLnBrk="0" hangingPunct="0"/>
            <a:r>
              <a:rPr lang="en-US">
                <a:latin typeface="Calibri" pitchFamily="34" charset="0"/>
              </a:rPr>
              <a:t>  Table</a:t>
            </a:r>
          </a:p>
        </p:txBody>
      </p:sp>
      <p:sp>
        <p:nvSpPr>
          <p:cNvPr id="1496076" name="Rectangle 12"/>
          <p:cNvSpPr>
            <a:spLocks noChangeArrowheads="1"/>
          </p:cNvSpPr>
          <p:nvPr/>
        </p:nvSpPr>
        <p:spPr bwMode="auto">
          <a:xfrm>
            <a:off x="6337300" y="3136900"/>
            <a:ext cx="1422400" cy="584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77" name="Rectangle 13"/>
          <p:cNvSpPr>
            <a:spLocks noChangeArrowheads="1"/>
          </p:cNvSpPr>
          <p:nvPr/>
        </p:nvSpPr>
        <p:spPr bwMode="auto">
          <a:xfrm>
            <a:off x="6308725" y="3108325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Apply Export</a:t>
            </a:r>
          </a:p>
          <a:p>
            <a:pPr eaLnBrk="0" hangingPunct="0"/>
            <a:r>
              <a:rPr lang="en-US">
                <a:latin typeface="Calibri" pitchFamily="34" charset="0"/>
              </a:rPr>
              <a:t>  Policies</a:t>
            </a:r>
          </a:p>
        </p:txBody>
      </p:sp>
      <p:sp>
        <p:nvSpPr>
          <p:cNvPr id="1496078" name="Line 14"/>
          <p:cNvSpPr>
            <a:spLocks noChangeShapeType="1"/>
          </p:cNvSpPr>
          <p:nvPr/>
        </p:nvSpPr>
        <p:spPr bwMode="auto">
          <a:xfrm>
            <a:off x="304800" y="3429000"/>
            <a:ext cx="762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079" name="Line 15"/>
          <p:cNvSpPr>
            <a:spLocks noChangeShapeType="1"/>
          </p:cNvSpPr>
          <p:nvPr/>
        </p:nvSpPr>
        <p:spPr bwMode="auto">
          <a:xfrm>
            <a:off x="2514600" y="34290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080" name="Line 16"/>
          <p:cNvSpPr>
            <a:spLocks noChangeShapeType="1"/>
          </p:cNvSpPr>
          <p:nvPr/>
        </p:nvSpPr>
        <p:spPr bwMode="auto">
          <a:xfrm>
            <a:off x="4267200" y="34290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081" name="Line 17"/>
          <p:cNvSpPr>
            <a:spLocks noChangeShapeType="1"/>
          </p:cNvSpPr>
          <p:nvPr/>
        </p:nvSpPr>
        <p:spPr bwMode="auto">
          <a:xfrm>
            <a:off x="6019800" y="34290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082" name="Line 18"/>
          <p:cNvSpPr>
            <a:spLocks noChangeShapeType="1"/>
          </p:cNvSpPr>
          <p:nvPr/>
        </p:nvSpPr>
        <p:spPr bwMode="auto">
          <a:xfrm>
            <a:off x="7772400" y="3429000"/>
            <a:ext cx="762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083" name="Line 19"/>
          <p:cNvSpPr>
            <a:spLocks noChangeShapeType="1"/>
          </p:cNvSpPr>
          <p:nvPr/>
        </p:nvSpPr>
        <p:spPr bwMode="auto">
          <a:xfrm>
            <a:off x="5257800" y="3733800"/>
            <a:ext cx="0" cy="175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084" name="Rectangle 20"/>
          <p:cNvSpPr>
            <a:spLocks noChangeArrowheads="1"/>
          </p:cNvSpPr>
          <p:nvPr/>
        </p:nvSpPr>
        <p:spPr bwMode="auto">
          <a:xfrm>
            <a:off x="5241925" y="4319587"/>
            <a:ext cx="18176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Install forwarding</a:t>
            </a:r>
          </a:p>
          <a:p>
            <a:pPr eaLnBrk="0" hangingPunct="0"/>
            <a:r>
              <a:rPr lang="en-US">
                <a:latin typeface="Calibri" pitchFamily="34" charset="0"/>
              </a:rPr>
              <a:t>Entries for best</a:t>
            </a:r>
          </a:p>
          <a:p>
            <a:pPr eaLnBrk="0" hangingPunct="0"/>
            <a:r>
              <a:rPr lang="en-US">
                <a:latin typeface="Calibri" pitchFamily="34" charset="0"/>
              </a:rPr>
              <a:t>Routes. </a:t>
            </a:r>
          </a:p>
        </p:txBody>
      </p:sp>
      <p:sp>
        <p:nvSpPr>
          <p:cNvPr id="1496085" name="Rectangle 21"/>
          <p:cNvSpPr>
            <a:spLocks noChangeArrowheads="1"/>
          </p:cNvSpPr>
          <p:nvPr/>
        </p:nvSpPr>
        <p:spPr bwMode="auto">
          <a:xfrm>
            <a:off x="60325" y="1981200"/>
            <a:ext cx="960438" cy="9159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Receive</a:t>
            </a:r>
          </a:p>
          <a:p>
            <a:pPr eaLnBrk="0" hangingPunct="0"/>
            <a:r>
              <a:rPr lang="en-US">
                <a:latin typeface="Calibri" pitchFamily="34" charset="0"/>
              </a:rPr>
              <a:t>BGP</a:t>
            </a:r>
          </a:p>
          <a:p>
            <a:pPr eaLnBrk="0" hangingPunct="0"/>
            <a:r>
              <a:rPr lang="en-US">
                <a:latin typeface="Calibri" pitchFamily="34" charset="0"/>
              </a:rPr>
              <a:t>Updates</a:t>
            </a:r>
          </a:p>
        </p:txBody>
      </p:sp>
      <p:sp>
        <p:nvSpPr>
          <p:cNvPr id="1496086" name="Rectangle 22"/>
          <p:cNvSpPr>
            <a:spLocks noChangeArrowheads="1"/>
          </p:cNvSpPr>
          <p:nvPr/>
        </p:nvSpPr>
        <p:spPr bwMode="auto">
          <a:xfrm>
            <a:off x="4724400" y="1981200"/>
            <a:ext cx="828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Best</a:t>
            </a:r>
          </a:p>
          <a:p>
            <a:pPr eaLnBrk="0" hangingPunct="0"/>
            <a:r>
              <a:rPr lang="en-US">
                <a:latin typeface="Calibri" pitchFamily="34" charset="0"/>
              </a:rPr>
              <a:t>Routes</a:t>
            </a:r>
          </a:p>
        </p:txBody>
      </p:sp>
      <p:sp>
        <p:nvSpPr>
          <p:cNvPr id="1496087" name="Rectangle 23"/>
          <p:cNvSpPr>
            <a:spLocks noChangeArrowheads="1"/>
          </p:cNvSpPr>
          <p:nvPr/>
        </p:nvSpPr>
        <p:spPr bwMode="auto">
          <a:xfrm>
            <a:off x="7832725" y="1981200"/>
            <a:ext cx="1004888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Transmit</a:t>
            </a:r>
          </a:p>
          <a:p>
            <a:pPr eaLnBrk="0" hangingPunct="0"/>
            <a:r>
              <a:rPr lang="en-US">
                <a:latin typeface="Calibri" pitchFamily="34" charset="0"/>
              </a:rPr>
              <a:t>BGP </a:t>
            </a:r>
          </a:p>
          <a:p>
            <a:pPr eaLnBrk="0" hangingPunct="0"/>
            <a:r>
              <a:rPr lang="en-US">
                <a:latin typeface="Calibri" pitchFamily="34" charset="0"/>
              </a:rPr>
              <a:t>Updates</a:t>
            </a:r>
          </a:p>
        </p:txBody>
      </p:sp>
      <p:sp>
        <p:nvSpPr>
          <p:cNvPr id="1496088" name="Rectangle 24"/>
          <p:cNvSpPr>
            <a:spLocks noChangeArrowheads="1"/>
          </p:cNvSpPr>
          <p:nvPr/>
        </p:nvSpPr>
        <p:spPr bwMode="auto">
          <a:xfrm>
            <a:off x="1050925" y="1905000"/>
            <a:ext cx="1793875" cy="925512"/>
          </a:xfrm>
          <a:prstGeom prst="rect">
            <a:avLst/>
          </a:prstGeom>
          <a:solidFill>
            <a:srgbClr val="FF6699"/>
          </a:solidFill>
          <a:ln w="9525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Apply Policy =</a:t>
            </a:r>
          </a:p>
          <a:p>
            <a:pPr eaLnBrk="0" hangingPunct="0"/>
            <a:r>
              <a:rPr lang="en-US">
                <a:latin typeface="Calibri" pitchFamily="34" charset="0"/>
              </a:rPr>
              <a:t>filter routes &amp; </a:t>
            </a:r>
          </a:p>
          <a:p>
            <a:pPr eaLnBrk="0" hangingPunct="0"/>
            <a:r>
              <a:rPr lang="en-US">
                <a:latin typeface="Calibri" pitchFamily="34" charset="0"/>
              </a:rPr>
              <a:t>tweak attributes</a:t>
            </a:r>
          </a:p>
        </p:txBody>
      </p:sp>
      <p:sp>
        <p:nvSpPr>
          <p:cNvPr id="1496089" name="Rectangle 25"/>
          <p:cNvSpPr>
            <a:spLocks noChangeArrowheads="1"/>
          </p:cNvSpPr>
          <p:nvPr/>
        </p:nvSpPr>
        <p:spPr bwMode="auto">
          <a:xfrm>
            <a:off x="2955925" y="1981200"/>
            <a:ext cx="10350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Based on</a:t>
            </a:r>
          </a:p>
          <a:p>
            <a:pPr eaLnBrk="0" hangingPunct="0"/>
            <a:r>
              <a:rPr lang="en-US">
                <a:latin typeface="Calibri" pitchFamily="34" charset="0"/>
              </a:rPr>
              <a:t>Attribute</a:t>
            </a:r>
          </a:p>
          <a:p>
            <a:pPr eaLnBrk="0" hangingPunct="0"/>
            <a:r>
              <a:rPr lang="en-US">
                <a:latin typeface="Calibri" pitchFamily="34" charset="0"/>
              </a:rPr>
              <a:t>Values</a:t>
            </a:r>
          </a:p>
        </p:txBody>
      </p:sp>
      <p:sp>
        <p:nvSpPr>
          <p:cNvPr id="1496090" name="Rectangle 26"/>
          <p:cNvSpPr>
            <a:spLocks noChangeArrowheads="1"/>
          </p:cNvSpPr>
          <p:nvPr/>
        </p:nvSpPr>
        <p:spPr bwMode="auto">
          <a:xfrm>
            <a:off x="4327525" y="5614987"/>
            <a:ext cx="2068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>
                <a:latin typeface="Calibri" pitchFamily="34" charset="0"/>
              </a:rPr>
              <a:t>IP Forwarding Table</a:t>
            </a:r>
          </a:p>
        </p:txBody>
      </p:sp>
      <p:sp>
        <p:nvSpPr>
          <p:cNvPr id="1496091" name="Rectangle 27"/>
          <p:cNvSpPr>
            <a:spLocks noChangeArrowheads="1"/>
          </p:cNvSpPr>
          <p:nvPr/>
        </p:nvSpPr>
        <p:spPr bwMode="auto">
          <a:xfrm>
            <a:off x="5943600" y="1905000"/>
            <a:ext cx="1828800" cy="925512"/>
          </a:xfrm>
          <a:prstGeom prst="rect">
            <a:avLst/>
          </a:prstGeom>
          <a:solidFill>
            <a:srgbClr val="FF6699"/>
          </a:solidFill>
          <a:ln w="9525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Apply Policy =</a:t>
            </a:r>
          </a:p>
          <a:p>
            <a:pPr eaLnBrk="0" hangingPunct="0"/>
            <a:r>
              <a:rPr lang="en-US">
                <a:latin typeface="Calibri" pitchFamily="34" charset="0"/>
              </a:rPr>
              <a:t>filter routes &amp; </a:t>
            </a:r>
          </a:p>
          <a:p>
            <a:pPr eaLnBrk="0" hangingPunct="0"/>
            <a:r>
              <a:rPr lang="en-US">
                <a:latin typeface="Calibri" pitchFamily="34" charset="0"/>
              </a:rPr>
              <a:t>tweak attributes</a:t>
            </a:r>
          </a:p>
        </p:txBody>
      </p:sp>
      <p:sp>
        <p:nvSpPr>
          <p:cNvPr id="1496092" name="Rectangle 28"/>
          <p:cNvSpPr>
            <a:spLocks noChangeArrowheads="1"/>
          </p:cNvSpPr>
          <p:nvPr/>
        </p:nvSpPr>
        <p:spPr bwMode="auto">
          <a:xfrm>
            <a:off x="1066800" y="1066800"/>
            <a:ext cx="6705600" cy="838200"/>
          </a:xfrm>
          <a:prstGeom prst="rect">
            <a:avLst/>
          </a:prstGeom>
          <a:solidFill>
            <a:srgbClr val="FF6699"/>
          </a:solidFill>
          <a:ln w="12700">
            <a:solidFill>
              <a:srgbClr val="FF6699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endParaRPr lang="en-US" sz="2800" b="1">
              <a:latin typeface="Calibri" pitchFamily="34" charset="0"/>
            </a:endParaRPr>
          </a:p>
        </p:txBody>
      </p:sp>
      <p:sp>
        <p:nvSpPr>
          <p:cNvPr id="1496093" name="Text Box 29"/>
          <p:cNvSpPr txBox="1">
            <a:spLocks noChangeArrowheads="1"/>
          </p:cNvSpPr>
          <p:nvPr/>
        </p:nvSpPr>
        <p:spPr bwMode="auto">
          <a:xfrm>
            <a:off x="1905000" y="1150937"/>
            <a:ext cx="4506913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Calibri" pitchFamily="34" charset="0"/>
              </a:rPr>
              <a:t>                 Open ended programming.</a:t>
            </a:r>
          </a:p>
          <a:p>
            <a:pPr eaLnBrk="0" hangingPunct="0"/>
            <a:r>
              <a:rPr lang="en-US" sz="1600" b="1">
                <a:latin typeface="Calibri" pitchFamily="34" charset="0"/>
              </a:rPr>
              <a:t>Constrained only by vendor configuration language</a:t>
            </a: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 Policy: Local Preference</a:t>
            </a:r>
          </a:p>
        </p:txBody>
      </p:sp>
      <p:sp>
        <p:nvSpPr>
          <p:cNvPr id="149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Favor one path over another</a:t>
            </a:r>
          </a:p>
          <a:p>
            <a:pPr lvl="1"/>
            <a:r>
              <a:rPr lang="en-US"/>
              <a:t>Override the influence of AS path length</a:t>
            </a:r>
          </a:p>
          <a:p>
            <a:pPr lvl="1"/>
            <a:r>
              <a:rPr lang="en-US"/>
              <a:t>Apply local policies to prefer a path</a:t>
            </a:r>
          </a:p>
          <a:p>
            <a:r>
              <a:rPr lang="en-US"/>
              <a:t>Example: prefer customer over peer</a:t>
            </a:r>
          </a:p>
        </p:txBody>
      </p:sp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8892B8-6299-4591-8589-6C0AF0502624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24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pic>
        <p:nvPicPr>
          <p:cNvPr id="1498116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6738" y="3124200"/>
            <a:ext cx="2246312" cy="14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98117" name="Picture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4363" y="3201987"/>
            <a:ext cx="2246312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98118" name="Picture 6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8725" y="4968875"/>
            <a:ext cx="1708150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98119" name="Picture 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87825" y="5697537"/>
            <a:ext cx="170815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98120" name="Picture 8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30975" y="5697537"/>
            <a:ext cx="170815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98121" name="Line 9"/>
          <p:cNvSpPr>
            <a:spLocks noChangeShapeType="1"/>
          </p:cNvSpPr>
          <p:nvPr/>
        </p:nvSpPr>
        <p:spPr bwMode="auto">
          <a:xfrm>
            <a:off x="4071938" y="3892550"/>
            <a:ext cx="1574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8122" name="Line 10"/>
          <p:cNvSpPr>
            <a:spLocks noChangeShapeType="1"/>
          </p:cNvSpPr>
          <p:nvPr/>
        </p:nvSpPr>
        <p:spPr bwMode="auto">
          <a:xfrm>
            <a:off x="3113088" y="4584700"/>
            <a:ext cx="76200" cy="4603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8123" name="Line 11"/>
          <p:cNvSpPr>
            <a:spLocks noChangeShapeType="1"/>
          </p:cNvSpPr>
          <p:nvPr/>
        </p:nvSpPr>
        <p:spPr bwMode="auto">
          <a:xfrm>
            <a:off x="3765550" y="5583237"/>
            <a:ext cx="730250" cy="2682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8124" name="Line 12"/>
          <p:cNvSpPr>
            <a:spLocks noChangeShapeType="1"/>
          </p:cNvSpPr>
          <p:nvPr/>
        </p:nvSpPr>
        <p:spPr bwMode="auto">
          <a:xfrm>
            <a:off x="5762625" y="6043612"/>
            <a:ext cx="806450" cy="381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8125" name="Line 13"/>
          <p:cNvSpPr>
            <a:spLocks noChangeShapeType="1"/>
          </p:cNvSpPr>
          <p:nvPr/>
        </p:nvSpPr>
        <p:spPr bwMode="auto">
          <a:xfrm>
            <a:off x="6761163" y="4506912"/>
            <a:ext cx="384175" cy="126841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8126" name="Text Box 14"/>
          <p:cNvSpPr txBox="1">
            <a:spLocks noChangeArrowheads="1"/>
          </p:cNvSpPr>
          <p:nvPr/>
        </p:nvSpPr>
        <p:spPr bwMode="auto">
          <a:xfrm>
            <a:off x="2622550" y="3749675"/>
            <a:ext cx="768350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AT&amp;T</a:t>
            </a:r>
          </a:p>
        </p:txBody>
      </p:sp>
      <p:sp>
        <p:nvSpPr>
          <p:cNvPr id="1498127" name="Text Box 15"/>
          <p:cNvSpPr txBox="1">
            <a:spLocks noChangeArrowheads="1"/>
          </p:cNvSpPr>
          <p:nvPr/>
        </p:nvSpPr>
        <p:spPr bwMode="auto">
          <a:xfrm>
            <a:off x="6388100" y="3671887"/>
            <a:ext cx="817563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Sprint</a:t>
            </a:r>
          </a:p>
        </p:txBody>
      </p:sp>
      <p:sp>
        <p:nvSpPr>
          <p:cNvPr id="1498128" name="Text Box 16"/>
          <p:cNvSpPr txBox="1">
            <a:spLocks noChangeArrowheads="1"/>
          </p:cNvSpPr>
          <p:nvPr/>
        </p:nvSpPr>
        <p:spPr bwMode="auto">
          <a:xfrm>
            <a:off x="6991350" y="5851525"/>
            <a:ext cx="863600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Yale</a:t>
            </a:r>
          </a:p>
        </p:txBody>
      </p:sp>
      <p:sp>
        <p:nvSpPr>
          <p:cNvPr id="1498129" name="Text Box 17"/>
          <p:cNvSpPr txBox="1">
            <a:spLocks noChangeArrowheads="1"/>
          </p:cNvSpPr>
          <p:nvPr/>
        </p:nvSpPr>
        <p:spPr bwMode="auto">
          <a:xfrm>
            <a:off x="3073400" y="5092700"/>
            <a:ext cx="796925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Tier-2</a:t>
            </a:r>
          </a:p>
        </p:txBody>
      </p:sp>
      <p:sp>
        <p:nvSpPr>
          <p:cNvPr id="1498130" name="Text Box 18"/>
          <p:cNvSpPr txBox="1">
            <a:spLocks noChangeArrowheads="1"/>
          </p:cNvSpPr>
          <p:nvPr/>
        </p:nvSpPr>
        <p:spPr bwMode="auto">
          <a:xfrm>
            <a:off x="4725988" y="5861050"/>
            <a:ext cx="796925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Tier-3</a:t>
            </a:r>
          </a:p>
        </p:txBody>
      </p:sp>
      <p:sp>
        <p:nvSpPr>
          <p:cNvPr id="1498131" name="Text Box 19"/>
          <p:cNvSpPr txBox="1">
            <a:spLocks noChangeArrowheads="1"/>
          </p:cNvSpPr>
          <p:nvPr/>
        </p:nvSpPr>
        <p:spPr bwMode="auto">
          <a:xfrm>
            <a:off x="936625" y="4594225"/>
            <a:ext cx="1863725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Local-pref = 100</a:t>
            </a:r>
          </a:p>
        </p:txBody>
      </p:sp>
      <p:sp>
        <p:nvSpPr>
          <p:cNvPr id="1498132" name="Text Box 20"/>
          <p:cNvSpPr txBox="1">
            <a:spLocks noChangeArrowheads="1"/>
          </p:cNvSpPr>
          <p:nvPr/>
        </p:nvSpPr>
        <p:spPr bwMode="auto">
          <a:xfrm>
            <a:off x="4057650" y="3365500"/>
            <a:ext cx="1735138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Local-pref = 90</a:t>
            </a:r>
          </a:p>
        </p:txBody>
      </p:sp>
      <p:sp>
        <p:nvSpPr>
          <p:cNvPr id="1498133" name="Freeform 21"/>
          <p:cNvSpPr>
            <a:spLocks/>
          </p:cNvSpPr>
          <p:nvPr/>
        </p:nvSpPr>
        <p:spPr bwMode="auto">
          <a:xfrm>
            <a:off x="3841750" y="4622800"/>
            <a:ext cx="2727325" cy="11144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7" y="484"/>
              </a:cxn>
              <a:cxn ang="0">
                <a:pos x="1718" y="702"/>
              </a:cxn>
            </a:cxnLst>
            <a:rect l="0" t="0" r="r" b="b"/>
            <a:pathLst>
              <a:path w="1718" h="702">
                <a:moveTo>
                  <a:pt x="0" y="0"/>
                </a:moveTo>
                <a:cubicBezTo>
                  <a:pt x="135" y="183"/>
                  <a:pt x="271" y="367"/>
                  <a:pt x="557" y="484"/>
                </a:cubicBezTo>
                <a:cubicBezTo>
                  <a:pt x="843" y="601"/>
                  <a:pt x="1280" y="651"/>
                  <a:pt x="1718" y="702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 Policy: Filtering</a:t>
            </a:r>
          </a:p>
        </p:txBody>
      </p:sp>
      <p:sp>
        <p:nvSpPr>
          <p:cNvPr id="150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Discard some route announcements</a:t>
            </a:r>
          </a:p>
          <a:p>
            <a:pPr lvl="1"/>
            <a:r>
              <a:rPr lang="en-US"/>
              <a:t>Detect configuration mistakes and attacks</a:t>
            </a:r>
          </a:p>
          <a:p>
            <a:r>
              <a:rPr lang="en-US"/>
              <a:t>Examples on session to a customer</a:t>
            </a:r>
          </a:p>
          <a:p>
            <a:pPr lvl="1"/>
            <a:r>
              <a:rPr lang="en-US"/>
              <a:t>Discard route if prefix not owned by the customer</a:t>
            </a:r>
          </a:p>
          <a:p>
            <a:pPr lvl="1"/>
            <a:r>
              <a:rPr lang="en-US"/>
              <a:t>Discard route that contains other large ISP in AS path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597335-D557-44C4-BB4A-40F64C8C53FA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pic>
        <p:nvPicPr>
          <p:cNvPr id="1500164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28913" y="3657600"/>
            <a:ext cx="2246312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00165" name="Picture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3275" y="5424488"/>
            <a:ext cx="1708150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00166" name="Line 6"/>
          <p:cNvSpPr>
            <a:spLocks noChangeShapeType="1"/>
          </p:cNvSpPr>
          <p:nvPr/>
        </p:nvSpPr>
        <p:spPr bwMode="auto">
          <a:xfrm>
            <a:off x="3957638" y="5040313"/>
            <a:ext cx="76200" cy="4603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0167" name="Text Box 7"/>
          <p:cNvSpPr txBox="1">
            <a:spLocks noChangeArrowheads="1"/>
          </p:cNvSpPr>
          <p:nvPr/>
        </p:nvSpPr>
        <p:spPr bwMode="auto">
          <a:xfrm>
            <a:off x="3467100" y="4205288"/>
            <a:ext cx="768350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AT&amp;T</a:t>
            </a:r>
          </a:p>
        </p:txBody>
      </p:sp>
      <p:sp>
        <p:nvSpPr>
          <p:cNvPr id="1500168" name="Text Box 8"/>
          <p:cNvSpPr txBox="1">
            <a:spLocks noChangeArrowheads="1"/>
          </p:cNvSpPr>
          <p:nvPr/>
        </p:nvSpPr>
        <p:spPr bwMode="auto">
          <a:xfrm>
            <a:off x="3649663" y="5548313"/>
            <a:ext cx="1203325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Princeton</a:t>
            </a:r>
          </a:p>
        </p:txBody>
      </p:sp>
      <p:pic>
        <p:nvPicPr>
          <p:cNvPr id="1500169" name="Picture 9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32438" y="3925888"/>
            <a:ext cx="16129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00170" name="Text Box 10"/>
          <p:cNvSpPr txBox="1">
            <a:spLocks noChangeArrowheads="1"/>
          </p:cNvSpPr>
          <p:nvPr/>
        </p:nvSpPr>
        <p:spPr bwMode="auto">
          <a:xfrm>
            <a:off x="5981700" y="4205288"/>
            <a:ext cx="836613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USLEC</a:t>
            </a:r>
          </a:p>
        </p:txBody>
      </p:sp>
      <p:sp>
        <p:nvSpPr>
          <p:cNvPr id="1500171" name="Line 11"/>
          <p:cNvSpPr>
            <a:spLocks noChangeShapeType="1"/>
          </p:cNvSpPr>
          <p:nvPr/>
        </p:nvSpPr>
        <p:spPr bwMode="auto">
          <a:xfrm flipH="1">
            <a:off x="4686300" y="4810125"/>
            <a:ext cx="1536700" cy="6905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0172" name="Text Box 12"/>
          <p:cNvSpPr txBox="1">
            <a:spLocks noChangeArrowheads="1"/>
          </p:cNvSpPr>
          <p:nvPr/>
        </p:nvSpPr>
        <p:spPr bwMode="auto">
          <a:xfrm>
            <a:off x="5180013" y="5695950"/>
            <a:ext cx="1784350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128.112.0.0/16</a:t>
            </a:r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Export Policy: Filtering</a:t>
            </a:r>
          </a:p>
        </p:txBody>
      </p:sp>
      <p:sp>
        <p:nvSpPr>
          <p:cNvPr id="150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Discard some route announcements</a:t>
            </a:r>
          </a:p>
          <a:p>
            <a:pPr lvl="1"/>
            <a:r>
              <a:rPr lang="en-US"/>
              <a:t>Limit propagation of routing information</a:t>
            </a:r>
          </a:p>
          <a:p>
            <a:r>
              <a:rPr lang="en-US"/>
              <a:t>Examples</a:t>
            </a:r>
          </a:p>
          <a:p>
            <a:pPr lvl="1"/>
            <a:r>
              <a:rPr lang="en-US"/>
              <a:t>Don’t announce routes from one peer to another</a:t>
            </a:r>
          </a:p>
          <a:p>
            <a:pPr lvl="1"/>
            <a:r>
              <a:rPr lang="en-US"/>
              <a:t>Don’t announce routes for network-management hosts</a:t>
            </a:r>
          </a:p>
          <a:p>
            <a:pPr lvl="1"/>
            <a:endParaRPr lang="en-US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BBEF5A-524A-46DF-AECC-E754AF02AE7E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pic>
        <p:nvPicPr>
          <p:cNvPr id="1502212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81375" y="3733800"/>
            <a:ext cx="2246313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02213" name="Picture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5500688"/>
            <a:ext cx="1708150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02214" name="Line 6"/>
          <p:cNvSpPr>
            <a:spLocks noChangeShapeType="1"/>
          </p:cNvSpPr>
          <p:nvPr/>
        </p:nvSpPr>
        <p:spPr bwMode="auto">
          <a:xfrm>
            <a:off x="4610100" y="5116513"/>
            <a:ext cx="76200" cy="4603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2215" name="Text Box 7"/>
          <p:cNvSpPr txBox="1">
            <a:spLocks noChangeArrowheads="1"/>
          </p:cNvSpPr>
          <p:nvPr/>
        </p:nvSpPr>
        <p:spPr bwMode="auto">
          <a:xfrm>
            <a:off x="4119563" y="4281488"/>
            <a:ext cx="768350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AT&amp;T</a:t>
            </a:r>
          </a:p>
        </p:txBody>
      </p:sp>
      <p:sp>
        <p:nvSpPr>
          <p:cNvPr id="1502216" name="Text Box 8"/>
          <p:cNvSpPr txBox="1">
            <a:spLocks noChangeArrowheads="1"/>
          </p:cNvSpPr>
          <p:nvPr/>
        </p:nvSpPr>
        <p:spPr bwMode="auto">
          <a:xfrm>
            <a:off x="4302125" y="5624513"/>
            <a:ext cx="1203325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Princeton</a:t>
            </a:r>
          </a:p>
        </p:txBody>
      </p:sp>
      <p:pic>
        <p:nvPicPr>
          <p:cNvPr id="1502217" name="Picture 9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3784600"/>
            <a:ext cx="17272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02218" name="Text Box 10"/>
          <p:cNvSpPr txBox="1">
            <a:spLocks noChangeArrowheads="1"/>
          </p:cNvSpPr>
          <p:nvPr/>
        </p:nvSpPr>
        <p:spPr bwMode="auto">
          <a:xfrm>
            <a:off x="6732588" y="4178300"/>
            <a:ext cx="817562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Sprint</a:t>
            </a:r>
          </a:p>
        </p:txBody>
      </p:sp>
      <p:sp>
        <p:nvSpPr>
          <p:cNvPr id="1502219" name="Text Box 11"/>
          <p:cNvSpPr txBox="1">
            <a:spLocks noChangeArrowheads="1"/>
          </p:cNvSpPr>
          <p:nvPr/>
        </p:nvSpPr>
        <p:spPr bwMode="auto">
          <a:xfrm>
            <a:off x="2103438" y="5721350"/>
            <a:ext cx="1784350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128.112.0.0/16</a:t>
            </a:r>
          </a:p>
        </p:txBody>
      </p:sp>
      <p:sp>
        <p:nvSpPr>
          <p:cNvPr id="1502220" name="Line 12"/>
          <p:cNvSpPr>
            <a:spLocks noChangeShapeType="1"/>
          </p:cNvSpPr>
          <p:nvPr/>
        </p:nvSpPr>
        <p:spPr bwMode="auto">
          <a:xfrm>
            <a:off x="5570538" y="4398963"/>
            <a:ext cx="7683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502221" name="Picture 1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3925" y="3849688"/>
            <a:ext cx="17272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02222" name="Line 14"/>
          <p:cNvSpPr>
            <a:spLocks noChangeShapeType="1"/>
          </p:cNvSpPr>
          <p:nvPr/>
        </p:nvSpPr>
        <p:spPr bwMode="auto">
          <a:xfrm>
            <a:off x="2613025" y="4398963"/>
            <a:ext cx="7683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2223" name="Text Box 15"/>
          <p:cNvSpPr txBox="1">
            <a:spLocks noChangeArrowheads="1"/>
          </p:cNvSpPr>
          <p:nvPr/>
        </p:nvSpPr>
        <p:spPr bwMode="auto">
          <a:xfrm>
            <a:off x="1350963" y="4243388"/>
            <a:ext cx="930275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UUNET</a:t>
            </a:r>
          </a:p>
        </p:txBody>
      </p:sp>
      <p:sp>
        <p:nvSpPr>
          <p:cNvPr id="1502224" name="Line 16"/>
          <p:cNvSpPr>
            <a:spLocks noChangeShapeType="1"/>
          </p:cNvSpPr>
          <p:nvPr/>
        </p:nvSpPr>
        <p:spPr bwMode="auto">
          <a:xfrm flipH="1" flipV="1">
            <a:off x="5454650" y="4886325"/>
            <a:ext cx="768350" cy="5000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502225" name="Picture 17" descr="j019538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08700" y="5040313"/>
            <a:ext cx="1158875" cy="1184275"/>
          </a:xfrm>
          <a:prstGeom prst="rect">
            <a:avLst/>
          </a:prstGeom>
          <a:noFill/>
        </p:spPr>
      </p:pic>
      <p:sp>
        <p:nvSpPr>
          <p:cNvPr id="1502226" name="Text Box 18"/>
          <p:cNvSpPr txBox="1">
            <a:spLocks noChangeArrowheads="1"/>
          </p:cNvSpPr>
          <p:nvPr/>
        </p:nvSpPr>
        <p:spPr bwMode="auto">
          <a:xfrm>
            <a:off x="6991350" y="5308600"/>
            <a:ext cx="1625600" cy="7016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network operator</a:t>
            </a: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42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Export Policy: Attribute Manipulation</a:t>
            </a:r>
          </a:p>
        </p:txBody>
      </p:sp>
      <p:sp>
        <p:nvSpPr>
          <p:cNvPr id="150426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Modify attributes of the active route</a:t>
            </a:r>
          </a:p>
          <a:p>
            <a:pPr lvl="1"/>
            <a:r>
              <a:rPr lang="en-US"/>
              <a:t>To influence the way other AS’s behave</a:t>
            </a:r>
          </a:p>
          <a:p>
            <a:r>
              <a:rPr lang="en-US"/>
              <a:t>Example: AS prepending</a:t>
            </a:r>
          </a:p>
          <a:p>
            <a:pPr lvl="1"/>
            <a:r>
              <a:rPr lang="en-US"/>
              <a:t>Artificially inflate the AS path length seen by others</a:t>
            </a:r>
          </a:p>
          <a:p>
            <a:pPr lvl="1"/>
            <a:r>
              <a:rPr lang="en-US"/>
              <a:t>To convince some AS’s to send traffic another way</a:t>
            </a:r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78A616-88C1-409E-A2C5-34CA209B0282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2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pic>
        <p:nvPicPr>
          <p:cNvPr id="1504261" name="Picture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3925" y="3657600"/>
            <a:ext cx="2246313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04262" name="Picture 6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3275" y="5424488"/>
            <a:ext cx="1708150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04263" name="Line 7"/>
          <p:cNvSpPr>
            <a:spLocks noChangeShapeType="1"/>
          </p:cNvSpPr>
          <p:nvPr/>
        </p:nvSpPr>
        <p:spPr bwMode="auto">
          <a:xfrm>
            <a:off x="2574925" y="4937125"/>
            <a:ext cx="1458913" cy="5635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4264" name="Text Box 8"/>
          <p:cNvSpPr txBox="1">
            <a:spLocks noChangeArrowheads="1"/>
          </p:cNvSpPr>
          <p:nvPr/>
        </p:nvSpPr>
        <p:spPr bwMode="auto">
          <a:xfrm>
            <a:off x="1662113" y="4205288"/>
            <a:ext cx="768350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AT&amp;T</a:t>
            </a:r>
          </a:p>
        </p:txBody>
      </p:sp>
      <p:sp>
        <p:nvSpPr>
          <p:cNvPr id="1504265" name="Text Box 9"/>
          <p:cNvSpPr txBox="1">
            <a:spLocks noChangeArrowheads="1"/>
          </p:cNvSpPr>
          <p:nvPr/>
        </p:nvSpPr>
        <p:spPr bwMode="auto">
          <a:xfrm>
            <a:off x="3649663" y="5548313"/>
            <a:ext cx="1203325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Princeton</a:t>
            </a:r>
          </a:p>
        </p:txBody>
      </p:sp>
      <p:pic>
        <p:nvPicPr>
          <p:cNvPr id="1504266" name="Picture 10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6800" y="3925888"/>
            <a:ext cx="16129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04267" name="Text Box 11"/>
          <p:cNvSpPr txBox="1">
            <a:spLocks noChangeArrowheads="1"/>
          </p:cNvSpPr>
          <p:nvPr/>
        </p:nvSpPr>
        <p:spPr bwMode="auto">
          <a:xfrm>
            <a:off x="6596063" y="4205288"/>
            <a:ext cx="836612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USLEC</a:t>
            </a:r>
          </a:p>
        </p:txBody>
      </p:sp>
      <p:sp>
        <p:nvSpPr>
          <p:cNvPr id="1504268" name="Line 12"/>
          <p:cNvSpPr>
            <a:spLocks noChangeShapeType="1"/>
          </p:cNvSpPr>
          <p:nvPr/>
        </p:nvSpPr>
        <p:spPr bwMode="auto">
          <a:xfrm flipH="1">
            <a:off x="4686300" y="4706938"/>
            <a:ext cx="1998663" cy="7937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4269" name="Text Box 13"/>
          <p:cNvSpPr txBox="1">
            <a:spLocks noChangeArrowheads="1"/>
          </p:cNvSpPr>
          <p:nvPr/>
        </p:nvSpPr>
        <p:spPr bwMode="auto">
          <a:xfrm>
            <a:off x="3351213" y="6124575"/>
            <a:ext cx="1784350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128.112.0.0/16</a:t>
            </a:r>
          </a:p>
        </p:txBody>
      </p:sp>
      <p:pic>
        <p:nvPicPr>
          <p:cNvPr id="1504270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9663" y="3862388"/>
            <a:ext cx="19589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04271" name="Line 15"/>
          <p:cNvSpPr>
            <a:spLocks noChangeShapeType="1"/>
          </p:cNvSpPr>
          <p:nvPr/>
        </p:nvSpPr>
        <p:spPr bwMode="auto">
          <a:xfrm>
            <a:off x="3151188" y="4400550"/>
            <a:ext cx="576262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4272" name="Line 16"/>
          <p:cNvSpPr>
            <a:spLocks noChangeShapeType="1"/>
          </p:cNvSpPr>
          <p:nvPr/>
        </p:nvSpPr>
        <p:spPr bwMode="auto">
          <a:xfrm>
            <a:off x="5532438" y="4438650"/>
            <a:ext cx="614362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4273" name="Text Box 17"/>
          <p:cNvSpPr txBox="1">
            <a:spLocks noChangeArrowheads="1"/>
          </p:cNvSpPr>
          <p:nvPr/>
        </p:nvSpPr>
        <p:spPr bwMode="auto">
          <a:xfrm>
            <a:off x="4275138" y="4217988"/>
            <a:ext cx="817562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Sprint</a:t>
            </a:r>
          </a:p>
        </p:txBody>
      </p:sp>
      <p:sp>
        <p:nvSpPr>
          <p:cNvPr id="1504274" name="Line 18"/>
          <p:cNvSpPr>
            <a:spLocks noChangeShapeType="1"/>
          </p:cNvSpPr>
          <p:nvPr/>
        </p:nvSpPr>
        <p:spPr bwMode="auto">
          <a:xfrm flipH="1" flipV="1">
            <a:off x="2420938" y="5321300"/>
            <a:ext cx="692150" cy="3460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4275" name="Text Box 19"/>
          <p:cNvSpPr txBox="1">
            <a:spLocks noChangeArrowheads="1"/>
          </p:cNvSpPr>
          <p:nvPr/>
        </p:nvSpPr>
        <p:spPr bwMode="auto">
          <a:xfrm>
            <a:off x="2106613" y="5562600"/>
            <a:ext cx="755650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FF3300"/>
                </a:solidFill>
                <a:latin typeface="Calibri" pitchFamily="34" charset="0"/>
              </a:rPr>
              <a:t>88 88</a:t>
            </a:r>
          </a:p>
        </p:txBody>
      </p:sp>
      <p:sp>
        <p:nvSpPr>
          <p:cNvPr id="1504276" name="Line 20"/>
          <p:cNvSpPr>
            <a:spLocks noChangeShapeType="1"/>
          </p:cNvSpPr>
          <p:nvPr/>
        </p:nvSpPr>
        <p:spPr bwMode="auto">
          <a:xfrm flipV="1">
            <a:off x="5262563" y="5207000"/>
            <a:ext cx="655637" cy="3063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4277" name="Text Box 21"/>
          <p:cNvSpPr txBox="1">
            <a:spLocks noChangeArrowheads="1"/>
          </p:cNvSpPr>
          <p:nvPr/>
        </p:nvSpPr>
        <p:spPr bwMode="auto">
          <a:xfrm>
            <a:off x="5659438" y="5446713"/>
            <a:ext cx="441325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FF3300"/>
                </a:solidFill>
                <a:latin typeface="Calibri" pitchFamily="34" charset="0"/>
              </a:rPr>
              <a:t>88</a:t>
            </a:r>
          </a:p>
        </p:txBody>
      </p:sp>
      <p:sp>
        <p:nvSpPr>
          <p:cNvPr id="1504278" name="Freeform 22"/>
          <p:cNvSpPr>
            <a:spLocks/>
          </p:cNvSpPr>
          <p:nvPr/>
        </p:nvSpPr>
        <p:spPr bwMode="auto">
          <a:xfrm>
            <a:off x="5029200" y="3856038"/>
            <a:ext cx="3481388" cy="2439987"/>
          </a:xfrm>
          <a:custGeom>
            <a:avLst/>
            <a:gdLst/>
            <a:ahLst/>
            <a:cxnLst>
              <a:cxn ang="0">
                <a:pos x="121" y="37"/>
              </a:cxn>
              <a:cxn ang="0">
                <a:pos x="1959" y="133"/>
              </a:cxn>
              <a:cxn ang="0">
                <a:pos x="1524" y="835"/>
              </a:cxn>
              <a:cxn ang="0">
                <a:pos x="387" y="1440"/>
              </a:cxn>
              <a:cxn ang="0">
                <a:pos x="0" y="1416"/>
              </a:cxn>
            </a:cxnLst>
            <a:rect l="0" t="0" r="r" b="b"/>
            <a:pathLst>
              <a:path w="2193" h="1537">
                <a:moveTo>
                  <a:pt x="121" y="37"/>
                </a:moveTo>
                <a:cubicBezTo>
                  <a:pt x="923" y="18"/>
                  <a:pt x="1725" y="0"/>
                  <a:pt x="1959" y="133"/>
                </a:cubicBezTo>
                <a:cubicBezTo>
                  <a:pt x="2193" y="266"/>
                  <a:pt x="1786" y="617"/>
                  <a:pt x="1524" y="835"/>
                </a:cubicBezTo>
                <a:cubicBezTo>
                  <a:pt x="1262" y="1053"/>
                  <a:pt x="641" y="1343"/>
                  <a:pt x="387" y="1440"/>
                </a:cubicBezTo>
                <a:cubicBezTo>
                  <a:pt x="133" y="1537"/>
                  <a:pt x="66" y="1476"/>
                  <a:pt x="0" y="1416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Policy Configuration</a:t>
            </a:r>
          </a:p>
        </p:txBody>
      </p:sp>
      <p:sp>
        <p:nvSpPr>
          <p:cNvPr id="150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Routing policy languages are vendor-specific</a:t>
            </a:r>
          </a:p>
          <a:p>
            <a:pPr lvl="1"/>
            <a:r>
              <a:rPr lang="en-US" dirty="0"/>
              <a:t>Not part of the BGP protocol specification</a:t>
            </a:r>
          </a:p>
          <a:p>
            <a:pPr lvl="1"/>
            <a:r>
              <a:rPr lang="en-US" dirty="0"/>
              <a:t>Different languages for Cisco, Juniper, etc.</a:t>
            </a:r>
          </a:p>
          <a:p>
            <a:r>
              <a:rPr lang="en-US" dirty="0"/>
              <a:t>Still, all languages have some key features</a:t>
            </a:r>
          </a:p>
          <a:p>
            <a:pPr lvl="1"/>
            <a:r>
              <a:rPr lang="en-US" dirty="0"/>
              <a:t>Policy as a list of clauses</a:t>
            </a:r>
          </a:p>
          <a:p>
            <a:pPr lvl="1"/>
            <a:r>
              <a:rPr lang="en-US" dirty="0"/>
              <a:t>Each clause matches on route attributes</a:t>
            </a:r>
          </a:p>
          <a:p>
            <a:pPr lvl="1"/>
            <a:r>
              <a:rPr lang="en-US" dirty="0"/>
              <a:t>… and either discards or modifies the matching routes</a:t>
            </a:r>
          </a:p>
          <a:p>
            <a:r>
              <a:rPr lang="en-US" dirty="0"/>
              <a:t>Configuration done by human operators</a:t>
            </a:r>
          </a:p>
          <a:p>
            <a:pPr lvl="1"/>
            <a:r>
              <a:rPr lang="en-US" dirty="0"/>
              <a:t>Implementing the policies of their AS</a:t>
            </a:r>
          </a:p>
          <a:p>
            <a:pPr lvl="1"/>
            <a:r>
              <a:rPr lang="en-US" dirty="0"/>
              <a:t>Business relationships, traffic engineering, security, …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www.cs.princeton.edu</a:t>
            </a:r>
            <a:r>
              <a:rPr lang="en-US" dirty="0"/>
              <a:t>/~</a:t>
            </a:r>
            <a:r>
              <a:rPr lang="en-US" dirty="0" err="1"/>
              <a:t>jrex</a:t>
            </a:r>
            <a:r>
              <a:rPr lang="en-US" dirty="0"/>
              <a:t>/papers/</a:t>
            </a:r>
            <a:r>
              <a:rPr lang="en-US" dirty="0" err="1"/>
              <a:t>policies.pdf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C09BBE-6371-4910-ABDD-E1E172978694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 is Not a Single Node</a:t>
            </a:r>
          </a:p>
        </p:txBody>
      </p:sp>
      <p:sp>
        <p:nvSpPr>
          <p:cNvPr id="151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Multiple routers in an AS</a:t>
            </a:r>
          </a:p>
          <a:p>
            <a:pPr lvl="1"/>
            <a:r>
              <a:rPr lang="en-US"/>
              <a:t>Need to distribute BGP information within the AS</a:t>
            </a:r>
          </a:p>
          <a:p>
            <a:pPr lvl="1"/>
            <a:r>
              <a:rPr lang="en-US"/>
              <a:t>Internal BGP (iBGP) sessions between routers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BC01CC-CA78-499F-A836-8E9A76350DC4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22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pic>
        <p:nvPicPr>
          <p:cNvPr id="1510404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92475" y="3810000"/>
            <a:ext cx="40544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10405" name="Picture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6138" y="2743200"/>
            <a:ext cx="2006600" cy="121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10406" name="Picture 6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47850" y="3484563"/>
            <a:ext cx="750888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10407" name="Line 7"/>
          <p:cNvSpPr>
            <a:spLocks noChangeShapeType="1"/>
          </p:cNvSpPr>
          <p:nvPr/>
        </p:nvSpPr>
        <p:spPr bwMode="auto">
          <a:xfrm>
            <a:off x="4146550" y="4130675"/>
            <a:ext cx="381000" cy="14478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0408" name="Line 8"/>
          <p:cNvSpPr>
            <a:spLocks noChangeShapeType="1"/>
          </p:cNvSpPr>
          <p:nvPr/>
        </p:nvSpPr>
        <p:spPr bwMode="auto">
          <a:xfrm>
            <a:off x="4222750" y="4130675"/>
            <a:ext cx="2362200" cy="5334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510409" name="Picture 9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60788" y="3865563"/>
            <a:ext cx="750887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10410" name="Rectangle 10"/>
          <p:cNvSpPr>
            <a:spLocks noChangeArrowheads="1"/>
          </p:cNvSpPr>
          <p:nvPr/>
        </p:nvSpPr>
        <p:spPr bwMode="auto">
          <a:xfrm>
            <a:off x="1150938" y="2849563"/>
            <a:ext cx="749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latin typeface="Calibri" pitchFamily="34" charset="0"/>
              </a:rPr>
              <a:t>AS1</a:t>
            </a:r>
          </a:p>
        </p:txBody>
      </p:sp>
      <p:sp>
        <p:nvSpPr>
          <p:cNvPr id="1510411" name="Rectangle 11"/>
          <p:cNvSpPr>
            <a:spLocks noChangeArrowheads="1"/>
          </p:cNvSpPr>
          <p:nvPr/>
        </p:nvSpPr>
        <p:spPr bwMode="auto">
          <a:xfrm>
            <a:off x="6188075" y="5364163"/>
            <a:ext cx="749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latin typeface="Calibri" pitchFamily="34" charset="0"/>
              </a:rPr>
              <a:t>AS2</a:t>
            </a:r>
          </a:p>
        </p:txBody>
      </p:sp>
      <p:sp>
        <p:nvSpPr>
          <p:cNvPr id="1510412" name="Rectangle 12"/>
          <p:cNvSpPr>
            <a:spLocks noChangeArrowheads="1"/>
          </p:cNvSpPr>
          <p:nvPr/>
        </p:nvSpPr>
        <p:spPr bwMode="auto">
          <a:xfrm>
            <a:off x="2881313" y="3340100"/>
            <a:ext cx="96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>
                <a:latin typeface="Calibri" pitchFamily="34" charset="0"/>
              </a:rPr>
              <a:t>eBGP</a:t>
            </a:r>
          </a:p>
        </p:txBody>
      </p:sp>
      <p:sp>
        <p:nvSpPr>
          <p:cNvPr id="1510413" name="Line 13"/>
          <p:cNvSpPr>
            <a:spLocks noChangeShapeType="1"/>
          </p:cNvSpPr>
          <p:nvPr/>
        </p:nvSpPr>
        <p:spPr bwMode="auto">
          <a:xfrm flipV="1">
            <a:off x="4756150" y="4740275"/>
            <a:ext cx="1752600" cy="8382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0414" name="Line 14"/>
          <p:cNvSpPr>
            <a:spLocks noChangeShapeType="1"/>
          </p:cNvSpPr>
          <p:nvPr/>
        </p:nvSpPr>
        <p:spPr bwMode="auto">
          <a:xfrm>
            <a:off x="6813550" y="4587875"/>
            <a:ext cx="1828800" cy="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0415" name="Rectangle 15"/>
          <p:cNvSpPr>
            <a:spLocks noChangeArrowheads="1"/>
          </p:cNvSpPr>
          <p:nvPr/>
        </p:nvSpPr>
        <p:spPr bwMode="auto">
          <a:xfrm>
            <a:off x="4664075" y="4449763"/>
            <a:ext cx="866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>
                <a:latin typeface="Calibri" pitchFamily="34" charset="0"/>
              </a:rPr>
              <a:t>iBGP</a:t>
            </a:r>
          </a:p>
        </p:txBody>
      </p:sp>
      <p:pic>
        <p:nvPicPr>
          <p:cNvPr id="1510416" name="Picture 16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99188" y="4475163"/>
            <a:ext cx="750887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10417" name="Line 17"/>
          <p:cNvSpPr>
            <a:spLocks noChangeShapeType="1"/>
          </p:cNvSpPr>
          <p:nvPr/>
        </p:nvSpPr>
        <p:spPr bwMode="auto">
          <a:xfrm flipH="1">
            <a:off x="2546350" y="5502275"/>
            <a:ext cx="1676400" cy="6096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510418" name="Picture 18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1788" y="5313363"/>
            <a:ext cx="750887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10419" name="Line 19"/>
          <p:cNvSpPr>
            <a:spLocks noChangeShapeType="1"/>
          </p:cNvSpPr>
          <p:nvPr/>
        </p:nvSpPr>
        <p:spPr bwMode="auto">
          <a:xfrm>
            <a:off x="2497138" y="3722688"/>
            <a:ext cx="1384300" cy="211137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8652" name="Line 19">
            <a:extLst>
              <a:ext uri="{FF2B5EF4-FFF2-40B4-BE49-F238E27FC236}">
                <a16:creationId xmlns:a16="http://schemas.microsoft.com/office/drawing/2014/main" id="{E5881B34-63C8-D4DD-15F5-88107811A46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169730" y="5574094"/>
            <a:ext cx="40820" cy="584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48651" name="Line 19">
            <a:extLst>
              <a:ext uri="{FF2B5EF4-FFF2-40B4-BE49-F238E27FC236}">
                <a16:creationId xmlns:a16="http://schemas.microsoft.com/office/drawing/2014/main" id="{6AF74146-A1B1-68C3-80B4-1465EDB5E92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50491" y="6324599"/>
            <a:ext cx="730707" cy="33708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48638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 Topology</a:t>
            </a:r>
          </a:p>
        </p:txBody>
      </p:sp>
      <p:sp>
        <p:nvSpPr>
          <p:cNvPr id="134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Node: Autonomous System</a:t>
            </a:r>
          </a:p>
          <a:p>
            <a:r>
              <a:rPr lang="en-US"/>
              <a:t>Edge: Two AS’s that connect to each other</a:t>
            </a:r>
          </a:p>
        </p:txBody>
      </p:sp>
      <p:sp>
        <p:nvSpPr>
          <p:cNvPr id="3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079024-6172-44DE-9C66-0D6671F953E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4" name="Line 12">
            <a:extLst>
              <a:ext uri="{FF2B5EF4-FFF2-40B4-BE49-F238E27FC236}">
                <a16:creationId xmlns:a16="http://schemas.microsoft.com/office/drawing/2014/main" id="{A68D1372-088C-197C-47D9-B3E6563349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4926" y="3983239"/>
            <a:ext cx="245612" cy="98404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28">
            <a:extLst>
              <a:ext uri="{FF2B5EF4-FFF2-40B4-BE49-F238E27FC236}">
                <a16:creationId xmlns:a16="http://schemas.microsoft.com/office/drawing/2014/main" id="{473332E0-58D1-68D6-1A65-A01D7248E8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2064" y="3382963"/>
            <a:ext cx="113896" cy="149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" name="Line 15">
            <a:extLst>
              <a:ext uri="{FF2B5EF4-FFF2-40B4-BE49-F238E27FC236}">
                <a16:creationId xmlns:a16="http://schemas.microsoft.com/office/drawing/2014/main" id="{6FC4FD99-16FA-A3AD-B0BA-EC53D11F49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9925" y="2895600"/>
            <a:ext cx="1514475" cy="201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" name="Line 20">
            <a:extLst>
              <a:ext uri="{FF2B5EF4-FFF2-40B4-BE49-F238E27FC236}">
                <a16:creationId xmlns:a16="http://schemas.microsoft.com/office/drawing/2014/main" id="{88BBB434-961C-1889-F1F7-A130DD3757B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3200400"/>
            <a:ext cx="809625" cy="887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" name="Text Box 6">
            <a:extLst>
              <a:ext uri="{FF2B5EF4-FFF2-40B4-BE49-F238E27FC236}">
                <a16:creationId xmlns:a16="http://schemas.microsoft.com/office/drawing/2014/main" id="{21FB1225-BFD6-545E-3898-B17202B6E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8788" y="5241925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fr-FR" sz="1600">
              <a:latin typeface="Calibri" pitchFamily="34" charset="0"/>
            </a:endParaRPr>
          </a:p>
        </p:txBody>
      </p:sp>
      <p:sp>
        <p:nvSpPr>
          <p:cNvPr id="55" name="Line 18">
            <a:extLst>
              <a:ext uri="{FF2B5EF4-FFF2-40B4-BE49-F238E27FC236}">
                <a16:creationId xmlns:a16="http://schemas.microsoft.com/office/drawing/2014/main" id="{BC249F3D-F044-0F4D-5076-F21E1F26AEA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2259" y="3785033"/>
            <a:ext cx="1676819" cy="11822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" name="Line 19">
            <a:extLst>
              <a:ext uri="{FF2B5EF4-FFF2-40B4-BE49-F238E27FC236}">
                <a16:creationId xmlns:a16="http://schemas.microsoft.com/office/drawing/2014/main" id="{1C1A89E9-B835-8883-5DA0-660643D88B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09675" y="5336817"/>
            <a:ext cx="40817" cy="98778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" name="Line 23">
            <a:extLst>
              <a:ext uri="{FF2B5EF4-FFF2-40B4-BE49-F238E27FC236}">
                <a16:creationId xmlns:a16="http://schemas.microsoft.com/office/drawing/2014/main" id="{5FAD9213-68F8-9580-4431-2720DD4EA1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24588" y="4668838"/>
            <a:ext cx="857250" cy="514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" name="Line 24">
            <a:extLst>
              <a:ext uri="{FF2B5EF4-FFF2-40B4-BE49-F238E27FC236}">
                <a16:creationId xmlns:a16="http://schemas.microsoft.com/office/drawing/2014/main" id="{6C90F2A8-34DD-EDC1-01AC-06EAE60110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5899" y="4454525"/>
            <a:ext cx="474651" cy="628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48610" name="Cloud 1348609">
            <a:extLst>
              <a:ext uri="{FF2B5EF4-FFF2-40B4-BE49-F238E27FC236}">
                <a16:creationId xmlns:a16="http://schemas.microsoft.com/office/drawing/2014/main" id="{F645AE55-F05C-1737-1C7A-A7164BD19711}"/>
              </a:ext>
            </a:extLst>
          </p:cNvPr>
          <p:cNvSpPr/>
          <p:nvPr/>
        </p:nvSpPr>
        <p:spPr>
          <a:xfrm>
            <a:off x="4542287" y="2130622"/>
            <a:ext cx="2541579" cy="1717282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8612" name="Cloud 1348611">
            <a:extLst>
              <a:ext uri="{FF2B5EF4-FFF2-40B4-BE49-F238E27FC236}">
                <a16:creationId xmlns:a16="http://schemas.microsoft.com/office/drawing/2014/main" id="{3C4E737D-749E-2913-AB87-4CAD222CA517}"/>
              </a:ext>
            </a:extLst>
          </p:cNvPr>
          <p:cNvSpPr/>
          <p:nvPr/>
        </p:nvSpPr>
        <p:spPr>
          <a:xfrm>
            <a:off x="762000" y="2708635"/>
            <a:ext cx="2528888" cy="1551784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8639" name="Cloud 1348638">
            <a:extLst>
              <a:ext uri="{FF2B5EF4-FFF2-40B4-BE49-F238E27FC236}">
                <a16:creationId xmlns:a16="http://schemas.microsoft.com/office/drawing/2014/main" id="{1F34FC0A-9613-AB42-5878-B7B75CEC824D}"/>
              </a:ext>
            </a:extLst>
          </p:cNvPr>
          <p:cNvSpPr/>
          <p:nvPr/>
        </p:nvSpPr>
        <p:spPr>
          <a:xfrm>
            <a:off x="3765561" y="4505327"/>
            <a:ext cx="2716203" cy="1857373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8640" name="Cloud 1348639">
            <a:extLst>
              <a:ext uri="{FF2B5EF4-FFF2-40B4-BE49-F238E27FC236}">
                <a16:creationId xmlns:a16="http://schemas.microsoft.com/office/drawing/2014/main" id="{E5A08E3D-DD40-8DE6-46D0-301C3A1162ED}"/>
              </a:ext>
            </a:extLst>
          </p:cNvPr>
          <p:cNvSpPr/>
          <p:nvPr/>
        </p:nvSpPr>
        <p:spPr>
          <a:xfrm>
            <a:off x="6625064" y="3890962"/>
            <a:ext cx="1443694" cy="862198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8641" name="Cloud 1348640">
            <a:extLst>
              <a:ext uri="{FF2B5EF4-FFF2-40B4-BE49-F238E27FC236}">
                <a16:creationId xmlns:a16="http://schemas.microsoft.com/office/drawing/2014/main" id="{3239D550-F2EA-DFB8-60A2-A251B9E66920}"/>
              </a:ext>
            </a:extLst>
          </p:cNvPr>
          <p:cNvSpPr/>
          <p:nvPr/>
        </p:nvSpPr>
        <p:spPr>
          <a:xfrm>
            <a:off x="7680772" y="5015660"/>
            <a:ext cx="884254" cy="709114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48642" name="Cloud 1348641">
            <a:extLst>
              <a:ext uri="{FF2B5EF4-FFF2-40B4-BE49-F238E27FC236}">
                <a16:creationId xmlns:a16="http://schemas.microsoft.com/office/drawing/2014/main" id="{36E2BA0E-8B54-6F73-8FCF-1612E31FFCB5}"/>
              </a:ext>
            </a:extLst>
          </p:cNvPr>
          <p:cNvSpPr/>
          <p:nvPr/>
        </p:nvSpPr>
        <p:spPr>
          <a:xfrm>
            <a:off x="911668" y="4749303"/>
            <a:ext cx="998528" cy="823522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8643" name="Cloud 1348642">
            <a:extLst>
              <a:ext uri="{FF2B5EF4-FFF2-40B4-BE49-F238E27FC236}">
                <a16:creationId xmlns:a16="http://schemas.microsoft.com/office/drawing/2014/main" id="{E3288A29-5067-54D6-DDEC-3BC9D0B4D330}"/>
              </a:ext>
            </a:extLst>
          </p:cNvPr>
          <p:cNvSpPr/>
          <p:nvPr/>
        </p:nvSpPr>
        <p:spPr>
          <a:xfrm>
            <a:off x="673112" y="5954812"/>
            <a:ext cx="787376" cy="615752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8644" name="Text Box 30">
            <a:extLst>
              <a:ext uri="{FF2B5EF4-FFF2-40B4-BE49-F238E27FC236}">
                <a16:creationId xmlns:a16="http://schemas.microsoft.com/office/drawing/2014/main" id="{7842CC43-5957-ACE7-FC50-0B02CB786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998588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>
                <a:solidFill>
                  <a:schemeClr val="tx2"/>
                </a:solidFill>
                <a:latin typeface="Optima" panose="02000503060000020004" pitchFamily="2" charset="0"/>
              </a:rPr>
              <a:t>1</a:t>
            </a:r>
            <a:endParaRPr lang="en-US" sz="2400">
              <a:solidFill>
                <a:schemeClr val="tx2"/>
              </a:solidFill>
              <a:latin typeface="Optima" panose="02000503060000020004" pitchFamily="2" charset="0"/>
            </a:endParaRPr>
          </a:p>
        </p:txBody>
      </p:sp>
      <p:sp>
        <p:nvSpPr>
          <p:cNvPr id="1348645" name="Text Box 31">
            <a:extLst>
              <a:ext uri="{FF2B5EF4-FFF2-40B4-BE49-F238E27FC236}">
                <a16:creationId xmlns:a16="http://schemas.microsoft.com/office/drawing/2014/main" id="{11B4DCFE-4150-E5C2-B6D1-5C40EEDF2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9675" y="4827013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>
                <a:solidFill>
                  <a:schemeClr val="tx2"/>
                </a:solidFill>
                <a:latin typeface="Optima" panose="02000503060000020004" pitchFamily="2" charset="0"/>
              </a:rPr>
              <a:t>2</a:t>
            </a:r>
            <a:endParaRPr lang="en-US" sz="2400">
              <a:solidFill>
                <a:schemeClr val="tx2"/>
              </a:solidFill>
              <a:latin typeface="Optima" panose="02000503060000020004" pitchFamily="2" charset="0"/>
            </a:endParaRPr>
          </a:p>
        </p:txBody>
      </p:sp>
      <p:sp>
        <p:nvSpPr>
          <p:cNvPr id="1348646" name="Text Box 32">
            <a:extLst>
              <a:ext uri="{FF2B5EF4-FFF2-40B4-BE49-F238E27FC236}">
                <a16:creationId xmlns:a16="http://schemas.microsoft.com/office/drawing/2014/main" id="{FF4B7A61-3637-F10F-84CE-B87D6A198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4037" y="3198238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 dirty="0">
                <a:solidFill>
                  <a:schemeClr val="tx2"/>
                </a:solidFill>
                <a:latin typeface="Optima" panose="02000503060000020004" pitchFamily="2" charset="0"/>
              </a:rPr>
              <a:t>3</a:t>
            </a:r>
            <a:endParaRPr lang="en-US" sz="2400" dirty="0">
              <a:solidFill>
                <a:schemeClr val="tx2"/>
              </a:solidFill>
              <a:latin typeface="Optima" panose="02000503060000020004" pitchFamily="2" charset="0"/>
            </a:endParaRPr>
          </a:p>
        </p:txBody>
      </p:sp>
      <p:sp>
        <p:nvSpPr>
          <p:cNvPr id="1348647" name="Text Box 33">
            <a:extLst>
              <a:ext uri="{FF2B5EF4-FFF2-40B4-BE49-F238E27FC236}">
                <a16:creationId xmlns:a16="http://schemas.microsoft.com/office/drawing/2014/main" id="{5D32CAC2-51B2-A04F-7BC5-DB4EF8BF9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62" y="2655313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>
                <a:solidFill>
                  <a:schemeClr val="tx2"/>
                </a:solidFill>
                <a:latin typeface="Optima" panose="02000503060000020004" pitchFamily="2" charset="0"/>
              </a:rPr>
              <a:t>4</a:t>
            </a:r>
            <a:endParaRPr lang="en-US" sz="2400">
              <a:solidFill>
                <a:schemeClr val="tx2"/>
              </a:solidFill>
              <a:latin typeface="Optima" panose="02000503060000020004" pitchFamily="2" charset="0"/>
            </a:endParaRPr>
          </a:p>
        </p:txBody>
      </p:sp>
      <p:sp>
        <p:nvSpPr>
          <p:cNvPr id="1348648" name="Text Box 34">
            <a:extLst>
              <a:ext uri="{FF2B5EF4-FFF2-40B4-BE49-F238E27FC236}">
                <a16:creationId xmlns:a16="http://schemas.microsoft.com/office/drawing/2014/main" id="{7F80B9A1-F097-4BDF-7268-42F237364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7562" y="4017388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 dirty="0">
                <a:solidFill>
                  <a:schemeClr val="tx2"/>
                </a:solidFill>
                <a:latin typeface="Optima" panose="02000503060000020004" pitchFamily="2" charset="0"/>
              </a:rPr>
              <a:t>5</a:t>
            </a:r>
            <a:endParaRPr lang="en-US" sz="2400" dirty="0">
              <a:solidFill>
                <a:schemeClr val="tx2"/>
              </a:solidFill>
              <a:latin typeface="Optima" panose="02000503060000020004" pitchFamily="2" charset="0"/>
            </a:endParaRPr>
          </a:p>
        </p:txBody>
      </p:sp>
      <p:sp>
        <p:nvSpPr>
          <p:cNvPr id="1348649" name="Text Box 36">
            <a:extLst>
              <a:ext uri="{FF2B5EF4-FFF2-40B4-BE49-F238E27FC236}">
                <a16:creationId xmlns:a16="http://schemas.microsoft.com/office/drawing/2014/main" id="{30A4E3C5-74BF-0ABD-9946-3CB4C6F85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7275" y="5098475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 dirty="0">
                <a:solidFill>
                  <a:schemeClr val="tx2"/>
                </a:solidFill>
                <a:latin typeface="Optima" panose="02000503060000020004" pitchFamily="2" charset="0"/>
              </a:rPr>
              <a:t>7</a:t>
            </a:r>
            <a:endParaRPr lang="en-US" sz="2400" dirty="0">
              <a:solidFill>
                <a:schemeClr val="tx2"/>
              </a:solidFill>
              <a:latin typeface="Optima" panose="02000503060000020004" pitchFamily="2" charset="0"/>
            </a:endParaRPr>
          </a:p>
        </p:txBody>
      </p:sp>
      <p:sp>
        <p:nvSpPr>
          <p:cNvPr id="1348650" name="Text Box 34">
            <a:extLst>
              <a:ext uri="{FF2B5EF4-FFF2-40B4-BE49-F238E27FC236}">
                <a16:creationId xmlns:a16="http://schemas.microsoft.com/office/drawing/2014/main" id="{E0BDD2C7-8FA0-04BD-D313-DE95ED63F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7479" y="5114210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 dirty="0">
                <a:solidFill>
                  <a:schemeClr val="tx2"/>
                </a:solidFill>
                <a:latin typeface="Optima" panose="02000503060000020004" pitchFamily="2" charset="0"/>
              </a:rPr>
              <a:t>6</a:t>
            </a:r>
            <a:endParaRPr lang="en-US" sz="2400" dirty="0">
              <a:solidFill>
                <a:schemeClr val="tx2"/>
              </a:solidFill>
              <a:latin typeface="Optima" panose="02000503060000020004" pitchFamily="2" charset="0"/>
            </a:endParaRPr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85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Joining BGP and IGP Information</a:t>
            </a:r>
          </a:p>
        </p:txBody>
      </p:sp>
      <p:sp>
        <p:nvSpPr>
          <p:cNvPr id="151859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Border Gateway Protocol (BGP)</a:t>
            </a:r>
          </a:p>
          <a:p>
            <a:pPr lvl="1"/>
            <a:r>
              <a:rPr lang="en-US"/>
              <a:t>Announces reachability to external destinations</a:t>
            </a:r>
          </a:p>
          <a:p>
            <a:pPr lvl="1"/>
            <a:r>
              <a:rPr lang="en-US"/>
              <a:t>Maps a destination prefix to an egress point</a:t>
            </a:r>
          </a:p>
          <a:p>
            <a:pPr lvl="2"/>
            <a:r>
              <a:rPr lang="en-US"/>
              <a:t>128.112.0.0/16 reached via 192.0.2.1</a:t>
            </a:r>
          </a:p>
          <a:p>
            <a:r>
              <a:rPr lang="en-US"/>
              <a:t>Interior Gateway Protocol (IGP)</a:t>
            </a:r>
          </a:p>
          <a:p>
            <a:pPr lvl="1"/>
            <a:r>
              <a:rPr lang="en-US"/>
              <a:t>Used to compute paths within the AS</a:t>
            </a:r>
          </a:p>
          <a:p>
            <a:pPr lvl="1"/>
            <a:r>
              <a:rPr lang="en-US"/>
              <a:t>Maps an egress point to an outgoing link</a:t>
            </a:r>
          </a:p>
          <a:p>
            <a:pPr lvl="2"/>
            <a:r>
              <a:rPr lang="en-US"/>
              <a:t>192.0.2.1 reached via 10.10.10.10</a:t>
            </a:r>
          </a:p>
        </p:txBody>
      </p:sp>
      <p:sp>
        <p:nvSpPr>
          <p:cNvPr id="1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1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765839-7C79-4069-BAA0-22779D244214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118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pic>
        <p:nvPicPr>
          <p:cNvPr id="1518594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3863" y="5221288"/>
            <a:ext cx="7720012" cy="123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076575" y="5681663"/>
            <a:ext cx="590550" cy="430212"/>
            <a:chOff x="3120" y="2880"/>
            <a:chExt cx="144" cy="96"/>
          </a:xfrm>
        </p:grpSpPr>
        <p:sp>
          <p:nvSpPr>
            <p:cNvPr id="1518598" name="Oval 6"/>
            <p:cNvSpPr>
              <a:spLocks noChangeArrowheads="1"/>
            </p:cNvSpPr>
            <p:nvPr/>
          </p:nvSpPr>
          <p:spPr bwMode="auto">
            <a:xfrm>
              <a:off x="3120" y="292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8599" name="Rectangle 7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8600" name="Rectangle 8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8601" name="Oval 9"/>
            <p:cNvSpPr>
              <a:spLocks noChangeArrowheads="1"/>
            </p:cNvSpPr>
            <p:nvPr/>
          </p:nvSpPr>
          <p:spPr bwMode="auto">
            <a:xfrm>
              <a:off x="3120" y="288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3141" y="2886"/>
              <a:ext cx="100" cy="43"/>
              <a:chOff x="6839" y="9479"/>
              <a:chExt cx="253" cy="119"/>
            </a:xfrm>
          </p:grpSpPr>
          <p:grpSp>
            <p:nvGrpSpPr>
              <p:cNvPr id="4" name="Group 11"/>
              <p:cNvGrpSpPr>
                <a:grpSpLocks/>
              </p:cNvGrpSpPr>
              <p:nvPr/>
            </p:nvGrpSpPr>
            <p:grpSpPr bwMode="auto">
              <a:xfrm>
                <a:off x="6839" y="9479"/>
                <a:ext cx="251" cy="116"/>
                <a:chOff x="6839" y="9479"/>
                <a:chExt cx="251" cy="116"/>
              </a:xfrm>
            </p:grpSpPr>
            <p:sp>
              <p:nvSpPr>
                <p:cNvPr id="1518604" name="Freeform 12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8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05" name="Freeform 13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8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06" name="Freeform 14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4"/>
                    </a:cxn>
                    <a:cxn ang="0">
                      <a:pos x="373" y="0"/>
                    </a:cxn>
                    <a:cxn ang="0">
                      <a:pos x="125" y="100"/>
                    </a:cxn>
                    <a:cxn ang="0">
                      <a:pos x="0" y="67"/>
                    </a:cxn>
                    <a:cxn ang="0">
                      <a:pos x="62" y="158"/>
                    </a:cxn>
                    <a:cxn ang="0">
                      <a:pos x="373" y="158"/>
                    </a:cxn>
                    <a:cxn ang="0">
                      <a:pos x="240" y="125"/>
                    </a:cxn>
                    <a:cxn ang="0">
                      <a:pos x="480" y="34"/>
                    </a:cxn>
                  </a:cxnLst>
                  <a:rect l="0" t="0" r="r" b="b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07" name="Freeform 15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4"/>
                    </a:cxn>
                    <a:cxn ang="0">
                      <a:pos x="373" y="0"/>
                    </a:cxn>
                    <a:cxn ang="0">
                      <a:pos x="125" y="100"/>
                    </a:cxn>
                    <a:cxn ang="0">
                      <a:pos x="0" y="67"/>
                    </a:cxn>
                    <a:cxn ang="0">
                      <a:pos x="62" y="158"/>
                    </a:cxn>
                    <a:cxn ang="0">
                      <a:pos x="373" y="158"/>
                    </a:cxn>
                    <a:cxn ang="0">
                      <a:pos x="240" y="125"/>
                    </a:cxn>
                    <a:cxn ang="0">
                      <a:pos x="480" y="34"/>
                    </a:cxn>
                  </a:cxnLst>
                  <a:rect l="0" t="0" r="r" b="b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08" name="Freeform 16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107" y="0"/>
                    </a:cxn>
                    <a:cxn ang="0">
                      <a:pos x="364" y="91"/>
                    </a:cxn>
                    <a:cxn ang="0">
                      <a:pos x="479" y="67"/>
                    </a:cxn>
                    <a:cxn ang="0">
                      <a:pos x="418" y="149"/>
                    </a:cxn>
                    <a:cxn ang="0">
                      <a:pos x="115" y="149"/>
                    </a:cxn>
                    <a:cxn ang="0">
                      <a:pos x="240" y="124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09" name="Freeform 17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107" y="0"/>
                    </a:cxn>
                    <a:cxn ang="0">
                      <a:pos x="364" y="91"/>
                    </a:cxn>
                    <a:cxn ang="0">
                      <a:pos x="479" y="67"/>
                    </a:cxn>
                    <a:cxn ang="0">
                      <a:pos x="418" y="149"/>
                    </a:cxn>
                    <a:cxn ang="0">
                      <a:pos x="115" y="149"/>
                    </a:cxn>
                    <a:cxn ang="0">
                      <a:pos x="240" y="124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10" name="Freeform 18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/>
                  <a:ahLst/>
                  <a:cxnLst>
                    <a:cxn ang="0">
                      <a:pos x="478" y="116"/>
                    </a:cxn>
                    <a:cxn ang="0">
                      <a:pos x="372" y="148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6"/>
                    </a:cxn>
                  </a:cxnLst>
                  <a:rect l="0" t="0" r="r" b="b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11" name="Freeform 19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/>
                  <a:ahLst/>
                  <a:cxnLst>
                    <a:cxn ang="0">
                      <a:pos x="478" y="116"/>
                    </a:cxn>
                    <a:cxn ang="0">
                      <a:pos x="372" y="148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6"/>
                    </a:cxn>
                  </a:cxnLst>
                  <a:rect l="0" t="0" r="r" b="b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20"/>
              <p:cNvGrpSpPr>
                <a:grpSpLocks/>
              </p:cNvGrpSpPr>
              <p:nvPr/>
            </p:nvGrpSpPr>
            <p:grpSpPr bwMode="auto">
              <a:xfrm>
                <a:off x="6842" y="9482"/>
                <a:ext cx="250" cy="116"/>
                <a:chOff x="6842" y="9482"/>
                <a:chExt cx="250" cy="116"/>
              </a:xfrm>
            </p:grpSpPr>
            <p:sp>
              <p:nvSpPr>
                <p:cNvPr id="1518613" name="Freeform 21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9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14" name="Freeform 22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9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15" name="Freeform 23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3"/>
                    </a:cxn>
                    <a:cxn ang="0">
                      <a:pos x="373" y="0"/>
                    </a:cxn>
                    <a:cxn ang="0">
                      <a:pos x="125" y="99"/>
                    </a:cxn>
                    <a:cxn ang="0">
                      <a:pos x="0" y="66"/>
                    </a:cxn>
                    <a:cxn ang="0">
                      <a:pos x="62" y="156"/>
                    </a:cxn>
                    <a:cxn ang="0">
                      <a:pos x="373" y="156"/>
                    </a:cxn>
                    <a:cxn ang="0">
                      <a:pos x="240" y="124"/>
                    </a:cxn>
                    <a:cxn ang="0">
                      <a:pos x="480" y="33"/>
                    </a:cxn>
                  </a:cxnLst>
                  <a:rect l="0" t="0" r="r" b="b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16" name="Freeform 24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3"/>
                    </a:cxn>
                    <a:cxn ang="0">
                      <a:pos x="373" y="0"/>
                    </a:cxn>
                    <a:cxn ang="0">
                      <a:pos x="125" y="99"/>
                    </a:cxn>
                    <a:cxn ang="0">
                      <a:pos x="0" y="66"/>
                    </a:cxn>
                    <a:cxn ang="0">
                      <a:pos x="62" y="156"/>
                    </a:cxn>
                    <a:cxn ang="0">
                      <a:pos x="373" y="156"/>
                    </a:cxn>
                    <a:cxn ang="0">
                      <a:pos x="240" y="124"/>
                    </a:cxn>
                    <a:cxn ang="0">
                      <a:pos x="480" y="33"/>
                    </a:cxn>
                  </a:cxnLst>
                  <a:rect l="0" t="0" r="r" b="b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17" name="Freeform 25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33"/>
                    </a:cxn>
                    <a:cxn ang="0">
                      <a:pos x="106" y="0"/>
                    </a:cxn>
                    <a:cxn ang="0">
                      <a:pos x="364" y="90"/>
                    </a:cxn>
                    <a:cxn ang="0">
                      <a:pos x="479" y="66"/>
                    </a:cxn>
                    <a:cxn ang="0">
                      <a:pos x="417" y="148"/>
                    </a:cxn>
                    <a:cxn ang="0">
                      <a:pos x="115" y="148"/>
                    </a:cxn>
                    <a:cxn ang="0">
                      <a:pos x="240" y="123"/>
                    </a:cxn>
                    <a:cxn ang="0">
                      <a:pos x="0" y="33"/>
                    </a:cxn>
                  </a:cxnLst>
                  <a:rect l="0" t="0" r="r" b="b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18" name="Freeform 26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33"/>
                    </a:cxn>
                    <a:cxn ang="0">
                      <a:pos x="106" y="0"/>
                    </a:cxn>
                    <a:cxn ang="0">
                      <a:pos x="364" y="90"/>
                    </a:cxn>
                    <a:cxn ang="0">
                      <a:pos x="479" y="66"/>
                    </a:cxn>
                    <a:cxn ang="0">
                      <a:pos x="417" y="148"/>
                    </a:cxn>
                    <a:cxn ang="0">
                      <a:pos x="115" y="148"/>
                    </a:cxn>
                    <a:cxn ang="0">
                      <a:pos x="240" y="123"/>
                    </a:cxn>
                    <a:cxn ang="0">
                      <a:pos x="0" y="33"/>
                    </a:cxn>
                  </a:cxnLst>
                  <a:rect l="0" t="0" r="r" b="b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19" name="Freeform 27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478" y="117"/>
                    </a:cxn>
                    <a:cxn ang="0">
                      <a:pos x="372" y="149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7"/>
                    </a:cxn>
                  </a:cxnLst>
                  <a:rect l="0" t="0" r="r" b="b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20" name="Freeform 28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478" y="117"/>
                    </a:cxn>
                    <a:cxn ang="0">
                      <a:pos x="372" y="149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7"/>
                    </a:cxn>
                  </a:cxnLst>
                  <a:rect l="0" t="0" r="r" b="b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18621" name="Line 29"/>
            <p:cNvSpPr>
              <a:spLocks noChangeShapeType="1"/>
            </p:cNvSpPr>
            <p:nvPr/>
          </p:nvSpPr>
          <p:spPr bwMode="auto">
            <a:xfrm>
              <a:off x="3120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8622" name="Line 30"/>
            <p:cNvSpPr>
              <a:spLocks noChangeShapeType="1"/>
            </p:cNvSpPr>
            <p:nvPr/>
          </p:nvSpPr>
          <p:spPr bwMode="auto">
            <a:xfrm>
              <a:off x="3264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30313" y="5681663"/>
            <a:ext cx="590550" cy="430212"/>
            <a:chOff x="3120" y="2880"/>
            <a:chExt cx="144" cy="96"/>
          </a:xfrm>
        </p:grpSpPr>
        <p:sp>
          <p:nvSpPr>
            <p:cNvPr id="1518624" name="Oval 32"/>
            <p:cNvSpPr>
              <a:spLocks noChangeArrowheads="1"/>
            </p:cNvSpPr>
            <p:nvPr/>
          </p:nvSpPr>
          <p:spPr bwMode="auto">
            <a:xfrm>
              <a:off x="3120" y="292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8625" name="Rectangle 33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8626" name="Rectangle 34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8627" name="Oval 35"/>
            <p:cNvSpPr>
              <a:spLocks noChangeArrowheads="1"/>
            </p:cNvSpPr>
            <p:nvPr/>
          </p:nvSpPr>
          <p:spPr bwMode="auto">
            <a:xfrm>
              <a:off x="3120" y="288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36"/>
            <p:cNvGrpSpPr>
              <a:grpSpLocks/>
            </p:cNvGrpSpPr>
            <p:nvPr/>
          </p:nvGrpSpPr>
          <p:grpSpPr bwMode="auto">
            <a:xfrm>
              <a:off x="3141" y="2886"/>
              <a:ext cx="100" cy="43"/>
              <a:chOff x="6839" y="9479"/>
              <a:chExt cx="253" cy="119"/>
            </a:xfrm>
          </p:grpSpPr>
          <p:grpSp>
            <p:nvGrpSpPr>
              <p:cNvPr id="8" name="Group 37"/>
              <p:cNvGrpSpPr>
                <a:grpSpLocks/>
              </p:cNvGrpSpPr>
              <p:nvPr/>
            </p:nvGrpSpPr>
            <p:grpSpPr bwMode="auto">
              <a:xfrm>
                <a:off x="6839" y="9479"/>
                <a:ext cx="251" cy="116"/>
                <a:chOff x="6839" y="9479"/>
                <a:chExt cx="251" cy="116"/>
              </a:xfrm>
            </p:grpSpPr>
            <p:sp>
              <p:nvSpPr>
                <p:cNvPr id="1518630" name="Freeform 38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8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31" name="Freeform 39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8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32" name="Freeform 40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4"/>
                    </a:cxn>
                    <a:cxn ang="0">
                      <a:pos x="373" y="0"/>
                    </a:cxn>
                    <a:cxn ang="0">
                      <a:pos x="125" y="100"/>
                    </a:cxn>
                    <a:cxn ang="0">
                      <a:pos x="0" y="67"/>
                    </a:cxn>
                    <a:cxn ang="0">
                      <a:pos x="62" y="158"/>
                    </a:cxn>
                    <a:cxn ang="0">
                      <a:pos x="373" y="158"/>
                    </a:cxn>
                    <a:cxn ang="0">
                      <a:pos x="240" y="125"/>
                    </a:cxn>
                    <a:cxn ang="0">
                      <a:pos x="480" y="34"/>
                    </a:cxn>
                  </a:cxnLst>
                  <a:rect l="0" t="0" r="r" b="b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33" name="Freeform 41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4"/>
                    </a:cxn>
                    <a:cxn ang="0">
                      <a:pos x="373" y="0"/>
                    </a:cxn>
                    <a:cxn ang="0">
                      <a:pos x="125" y="100"/>
                    </a:cxn>
                    <a:cxn ang="0">
                      <a:pos x="0" y="67"/>
                    </a:cxn>
                    <a:cxn ang="0">
                      <a:pos x="62" y="158"/>
                    </a:cxn>
                    <a:cxn ang="0">
                      <a:pos x="373" y="158"/>
                    </a:cxn>
                    <a:cxn ang="0">
                      <a:pos x="240" y="125"/>
                    </a:cxn>
                    <a:cxn ang="0">
                      <a:pos x="480" y="34"/>
                    </a:cxn>
                  </a:cxnLst>
                  <a:rect l="0" t="0" r="r" b="b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34" name="Freeform 42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107" y="0"/>
                    </a:cxn>
                    <a:cxn ang="0">
                      <a:pos x="364" y="91"/>
                    </a:cxn>
                    <a:cxn ang="0">
                      <a:pos x="479" y="67"/>
                    </a:cxn>
                    <a:cxn ang="0">
                      <a:pos x="418" y="149"/>
                    </a:cxn>
                    <a:cxn ang="0">
                      <a:pos x="115" y="149"/>
                    </a:cxn>
                    <a:cxn ang="0">
                      <a:pos x="240" y="124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35" name="Freeform 43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107" y="0"/>
                    </a:cxn>
                    <a:cxn ang="0">
                      <a:pos x="364" y="91"/>
                    </a:cxn>
                    <a:cxn ang="0">
                      <a:pos x="479" y="67"/>
                    </a:cxn>
                    <a:cxn ang="0">
                      <a:pos x="418" y="149"/>
                    </a:cxn>
                    <a:cxn ang="0">
                      <a:pos x="115" y="149"/>
                    </a:cxn>
                    <a:cxn ang="0">
                      <a:pos x="240" y="124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36" name="Freeform 44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/>
                  <a:ahLst/>
                  <a:cxnLst>
                    <a:cxn ang="0">
                      <a:pos x="478" y="116"/>
                    </a:cxn>
                    <a:cxn ang="0">
                      <a:pos x="372" y="148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6"/>
                    </a:cxn>
                  </a:cxnLst>
                  <a:rect l="0" t="0" r="r" b="b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37" name="Freeform 45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/>
                  <a:ahLst/>
                  <a:cxnLst>
                    <a:cxn ang="0">
                      <a:pos x="478" y="116"/>
                    </a:cxn>
                    <a:cxn ang="0">
                      <a:pos x="372" y="148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6"/>
                    </a:cxn>
                  </a:cxnLst>
                  <a:rect l="0" t="0" r="r" b="b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46"/>
              <p:cNvGrpSpPr>
                <a:grpSpLocks/>
              </p:cNvGrpSpPr>
              <p:nvPr/>
            </p:nvGrpSpPr>
            <p:grpSpPr bwMode="auto">
              <a:xfrm>
                <a:off x="6842" y="9482"/>
                <a:ext cx="250" cy="116"/>
                <a:chOff x="6842" y="9482"/>
                <a:chExt cx="250" cy="116"/>
              </a:xfrm>
            </p:grpSpPr>
            <p:sp>
              <p:nvSpPr>
                <p:cNvPr id="1518639" name="Freeform 47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9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40" name="Freeform 48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9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41" name="Freeform 49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3"/>
                    </a:cxn>
                    <a:cxn ang="0">
                      <a:pos x="373" y="0"/>
                    </a:cxn>
                    <a:cxn ang="0">
                      <a:pos x="125" y="99"/>
                    </a:cxn>
                    <a:cxn ang="0">
                      <a:pos x="0" y="66"/>
                    </a:cxn>
                    <a:cxn ang="0">
                      <a:pos x="62" y="156"/>
                    </a:cxn>
                    <a:cxn ang="0">
                      <a:pos x="373" y="156"/>
                    </a:cxn>
                    <a:cxn ang="0">
                      <a:pos x="240" y="124"/>
                    </a:cxn>
                    <a:cxn ang="0">
                      <a:pos x="480" y="33"/>
                    </a:cxn>
                  </a:cxnLst>
                  <a:rect l="0" t="0" r="r" b="b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42" name="Freeform 50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3"/>
                    </a:cxn>
                    <a:cxn ang="0">
                      <a:pos x="373" y="0"/>
                    </a:cxn>
                    <a:cxn ang="0">
                      <a:pos x="125" y="99"/>
                    </a:cxn>
                    <a:cxn ang="0">
                      <a:pos x="0" y="66"/>
                    </a:cxn>
                    <a:cxn ang="0">
                      <a:pos x="62" y="156"/>
                    </a:cxn>
                    <a:cxn ang="0">
                      <a:pos x="373" y="156"/>
                    </a:cxn>
                    <a:cxn ang="0">
                      <a:pos x="240" y="124"/>
                    </a:cxn>
                    <a:cxn ang="0">
                      <a:pos x="480" y="33"/>
                    </a:cxn>
                  </a:cxnLst>
                  <a:rect l="0" t="0" r="r" b="b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43" name="Freeform 51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33"/>
                    </a:cxn>
                    <a:cxn ang="0">
                      <a:pos x="106" y="0"/>
                    </a:cxn>
                    <a:cxn ang="0">
                      <a:pos x="364" y="90"/>
                    </a:cxn>
                    <a:cxn ang="0">
                      <a:pos x="479" y="66"/>
                    </a:cxn>
                    <a:cxn ang="0">
                      <a:pos x="417" y="148"/>
                    </a:cxn>
                    <a:cxn ang="0">
                      <a:pos x="115" y="148"/>
                    </a:cxn>
                    <a:cxn ang="0">
                      <a:pos x="240" y="123"/>
                    </a:cxn>
                    <a:cxn ang="0">
                      <a:pos x="0" y="33"/>
                    </a:cxn>
                  </a:cxnLst>
                  <a:rect l="0" t="0" r="r" b="b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44" name="Freeform 52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33"/>
                    </a:cxn>
                    <a:cxn ang="0">
                      <a:pos x="106" y="0"/>
                    </a:cxn>
                    <a:cxn ang="0">
                      <a:pos x="364" y="90"/>
                    </a:cxn>
                    <a:cxn ang="0">
                      <a:pos x="479" y="66"/>
                    </a:cxn>
                    <a:cxn ang="0">
                      <a:pos x="417" y="148"/>
                    </a:cxn>
                    <a:cxn ang="0">
                      <a:pos x="115" y="148"/>
                    </a:cxn>
                    <a:cxn ang="0">
                      <a:pos x="240" y="123"/>
                    </a:cxn>
                    <a:cxn ang="0">
                      <a:pos x="0" y="33"/>
                    </a:cxn>
                  </a:cxnLst>
                  <a:rect l="0" t="0" r="r" b="b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45" name="Freeform 53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478" y="117"/>
                    </a:cxn>
                    <a:cxn ang="0">
                      <a:pos x="372" y="149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7"/>
                    </a:cxn>
                  </a:cxnLst>
                  <a:rect l="0" t="0" r="r" b="b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46" name="Freeform 54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478" y="117"/>
                    </a:cxn>
                    <a:cxn ang="0">
                      <a:pos x="372" y="149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7"/>
                    </a:cxn>
                  </a:cxnLst>
                  <a:rect l="0" t="0" r="r" b="b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18647" name="Line 55"/>
            <p:cNvSpPr>
              <a:spLocks noChangeShapeType="1"/>
            </p:cNvSpPr>
            <p:nvPr/>
          </p:nvSpPr>
          <p:spPr bwMode="auto">
            <a:xfrm>
              <a:off x="3120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8648" name="Line 56"/>
            <p:cNvSpPr>
              <a:spLocks noChangeShapeType="1"/>
            </p:cNvSpPr>
            <p:nvPr/>
          </p:nvSpPr>
          <p:spPr bwMode="auto">
            <a:xfrm>
              <a:off x="3264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18649" name="Line 57"/>
          <p:cNvSpPr>
            <a:spLocks noChangeShapeType="1"/>
          </p:cNvSpPr>
          <p:nvPr/>
        </p:nvSpPr>
        <p:spPr bwMode="auto">
          <a:xfrm flipV="1">
            <a:off x="1798638" y="5927725"/>
            <a:ext cx="1292225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58"/>
          <p:cNvGrpSpPr>
            <a:grpSpLocks/>
          </p:cNvGrpSpPr>
          <p:nvPr/>
        </p:nvGrpSpPr>
        <p:grpSpPr bwMode="auto">
          <a:xfrm>
            <a:off x="4899025" y="5681663"/>
            <a:ext cx="590550" cy="430212"/>
            <a:chOff x="3120" y="2880"/>
            <a:chExt cx="144" cy="96"/>
          </a:xfrm>
        </p:grpSpPr>
        <p:sp>
          <p:nvSpPr>
            <p:cNvPr id="1518651" name="Oval 59"/>
            <p:cNvSpPr>
              <a:spLocks noChangeArrowheads="1"/>
            </p:cNvSpPr>
            <p:nvPr/>
          </p:nvSpPr>
          <p:spPr bwMode="auto">
            <a:xfrm>
              <a:off x="3120" y="292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8652" name="Rectangle 60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8653" name="Rectangle 61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8654" name="Oval 62"/>
            <p:cNvSpPr>
              <a:spLocks noChangeArrowheads="1"/>
            </p:cNvSpPr>
            <p:nvPr/>
          </p:nvSpPr>
          <p:spPr bwMode="auto">
            <a:xfrm>
              <a:off x="3120" y="288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63"/>
            <p:cNvGrpSpPr>
              <a:grpSpLocks/>
            </p:cNvGrpSpPr>
            <p:nvPr/>
          </p:nvGrpSpPr>
          <p:grpSpPr bwMode="auto">
            <a:xfrm>
              <a:off x="3141" y="2886"/>
              <a:ext cx="100" cy="43"/>
              <a:chOff x="6839" y="9479"/>
              <a:chExt cx="253" cy="119"/>
            </a:xfrm>
          </p:grpSpPr>
          <p:grpSp>
            <p:nvGrpSpPr>
              <p:cNvPr id="12" name="Group 64"/>
              <p:cNvGrpSpPr>
                <a:grpSpLocks/>
              </p:cNvGrpSpPr>
              <p:nvPr/>
            </p:nvGrpSpPr>
            <p:grpSpPr bwMode="auto">
              <a:xfrm>
                <a:off x="6839" y="9479"/>
                <a:ext cx="251" cy="116"/>
                <a:chOff x="6839" y="9479"/>
                <a:chExt cx="251" cy="116"/>
              </a:xfrm>
            </p:grpSpPr>
            <p:sp>
              <p:nvSpPr>
                <p:cNvPr id="1518657" name="Freeform 65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8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58" name="Freeform 66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8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59" name="Freeform 67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4"/>
                    </a:cxn>
                    <a:cxn ang="0">
                      <a:pos x="373" y="0"/>
                    </a:cxn>
                    <a:cxn ang="0">
                      <a:pos x="125" y="100"/>
                    </a:cxn>
                    <a:cxn ang="0">
                      <a:pos x="0" y="67"/>
                    </a:cxn>
                    <a:cxn ang="0">
                      <a:pos x="62" y="158"/>
                    </a:cxn>
                    <a:cxn ang="0">
                      <a:pos x="373" y="158"/>
                    </a:cxn>
                    <a:cxn ang="0">
                      <a:pos x="240" y="125"/>
                    </a:cxn>
                    <a:cxn ang="0">
                      <a:pos x="480" y="34"/>
                    </a:cxn>
                  </a:cxnLst>
                  <a:rect l="0" t="0" r="r" b="b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60" name="Freeform 68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4"/>
                    </a:cxn>
                    <a:cxn ang="0">
                      <a:pos x="373" y="0"/>
                    </a:cxn>
                    <a:cxn ang="0">
                      <a:pos x="125" y="100"/>
                    </a:cxn>
                    <a:cxn ang="0">
                      <a:pos x="0" y="67"/>
                    </a:cxn>
                    <a:cxn ang="0">
                      <a:pos x="62" y="158"/>
                    </a:cxn>
                    <a:cxn ang="0">
                      <a:pos x="373" y="158"/>
                    </a:cxn>
                    <a:cxn ang="0">
                      <a:pos x="240" y="125"/>
                    </a:cxn>
                    <a:cxn ang="0">
                      <a:pos x="480" y="34"/>
                    </a:cxn>
                  </a:cxnLst>
                  <a:rect l="0" t="0" r="r" b="b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61" name="Freeform 69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107" y="0"/>
                    </a:cxn>
                    <a:cxn ang="0">
                      <a:pos x="364" y="91"/>
                    </a:cxn>
                    <a:cxn ang="0">
                      <a:pos x="479" y="67"/>
                    </a:cxn>
                    <a:cxn ang="0">
                      <a:pos x="418" y="149"/>
                    </a:cxn>
                    <a:cxn ang="0">
                      <a:pos x="115" y="149"/>
                    </a:cxn>
                    <a:cxn ang="0">
                      <a:pos x="240" y="124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62" name="Freeform 70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107" y="0"/>
                    </a:cxn>
                    <a:cxn ang="0">
                      <a:pos x="364" y="91"/>
                    </a:cxn>
                    <a:cxn ang="0">
                      <a:pos x="479" y="67"/>
                    </a:cxn>
                    <a:cxn ang="0">
                      <a:pos x="418" y="149"/>
                    </a:cxn>
                    <a:cxn ang="0">
                      <a:pos x="115" y="149"/>
                    </a:cxn>
                    <a:cxn ang="0">
                      <a:pos x="240" y="124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63" name="Freeform 71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/>
                  <a:ahLst/>
                  <a:cxnLst>
                    <a:cxn ang="0">
                      <a:pos x="478" y="116"/>
                    </a:cxn>
                    <a:cxn ang="0">
                      <a:pos x="372" y="148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6"/>
                    </a:cxn>
                  </a:cxnLst>
                  <a:rect l="0" t="0" r="r" b="b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64" name="Freeform 72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/>
                  <a:ahLst/>
                  <a:cxnLst>
                    <a:cxn ang="0">
                      <a:pos x="478" y="116"/>
                    </a:cxn>
                    <a:cxn ang="0">
                      <a:pos x="372" y="148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6"/>
                    </a:cxn>
                  </a:cxnLst>
                  <a:rect l="0" t="0" r="r" b="b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73"/>
              <p:cNvGrpSpPr>
                <a:grpSpLocks/>
              </p:cNvGrpSpPr>
              <p:nvPr/>
            </p:nvGrpSpPr>
            <p:grpSpPr bwMode="auto">
              <a:xfrm>
                <a:off x="6842" y="9482"/>
                <a:ext cx="250" cy="116"/>
                <a:chOff x="6842" y="9482"/>
                <a:chExt cx="250" cy="116"/>
              </a:xfrm>
            </p:grpSpPr>
            <p:sp>
              <p:nvSpPr>
                <p:cNvPr id="1518666" name="Freeform 74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9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67" name="Freeform 75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9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68" name="Freeform 76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3"/>
                    </a:cxn>
                    <a:cxn ang="0">
                      <a:pos x="373" y="0"/>
                    </a:cxn>
                    <a:cxn ang="0">
                      <a:pos x="125" y="99"/>
                    </a:cxn>
                    <a:cxn ang="0">
                      <a:pos x="0" y="66"/>
                    </a:cxn>
                    <a:cxn ang="0">
                      <a:pos x="62" y="156"/>
                    </a:cxn>
                    <a:cxn ang="0">
                      <a:pos x="373" y="156"/>
                    </a:cxn>
                    <a:cxn ang="0">
                      <a:pos x="240" y="124"/>
                    </a:cxn>
                    <a:cxn ang="0">
                      <a:pos x="480" y="33"/>
                    </a:cxn>
                  </a:cxnLst>
                  <a:rect l="0" t="0" r="r" b="b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69" name="Freeform 77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3"/>
                    </a:cxn>
                    <a:cxn ang="0">
                      <a:pos x="373" y="0"/>
                    </a:cxn>
                    <a:cxn ang="0">
                      <a:pos x="125" y="99"/>
                    </a:cxn>
                    <a:cxn ang="0">
                      <a:pos x="0" y="66"/>
                    </a:cxn>
                    <a:cxn ang="0">
                      <a:pos x="62" y="156"/>
                    </a:cxn>
                    <a:cxn ang="0">
                      <a:pos x="373" y="156"/>
                    </a:cxn>
                    <a:cxn ang="0">
                      <a:pos x="240" y="124"/>
                    </a:cxn>
                    <a:cxn ang="0">
                      <a:pos x="480" y="33"/>
                    </a:cxn>
                  </a:cxnLst>
                  <a:rect l="0" t="0" r="r" b="b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70" name="Freeform 78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33"/>
                    </a:cxn>
                    <a:cxn ang="0">
                      <a:pos x="106" y="0"/>
                    </a:cxn>
                    <a:cxn ang="0">
                      <a:pos x="364" y="90"/>
                    </a:cxn>
                    <a:cxn ang="0">
                      <a:pos x="479" y="66"/>
                    </a:cxn>
                    <a:cxn ang="0">
                      <a:pos x="417" y="148"/>
                    </a:cxn>
                    <a:cxn ang="0">
                      <a:pos x="115" y="148"/>
                    </a:cxn>
                    <a:cxn ang="0">
                      <a:pos x="240" y="123"/>
                    </a:cxn>
                    <a:cxn ang="0">
                      <a:pos x="0" y="33"/>
                    </a:cxn>
                  </a:cxnLst>
                  <a:rect l="0" t="0" r="r" b="b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71" name="Freeform 79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33"/>
                    </a:cxn>
                    <a:cxn ang="0">
                      <a:pos x="106" y="0"/>
                    </a:cxn>
                    <a:cxn ang="0">
                      <a:pos x="364" y="90"/>
                    </a:cxn>
                    <a:cxn ang="0">
                      <a:pos x="479" y="66"/>
                    </a:cxn>
                    <a:cxn ang="0">
                      <a:pos x="417" y="148"/>
                    </a:cxn>
                    <a:cxn ang="0">
                      <a:pos x="115" y="148"/>
                    </a:cxn>
                    <a:cxn ang="0">
                      <a:pos x="240" y="123"/>
                    </a:cxn>
                    <a:cxn ang="0">
                      <a:pos x="0" y="33"/>
                    </a:cxn>
                  </a:cxnLst>
                  <a:rect l="0" t="0" r="r" b="b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72" name="Freeform 80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478" y="117"/>
                    </a:cxn>
                    <a:cxn ang="0">
                      <a:pos x="372" y="149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7"/>
                    </a:cxn>
                  </a:cxnLst>
                  <a:rect l="0" t="0" r="r" b="b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73" name="Freeform 81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478" y="117"/>
                    </a:cxn>
                    <a:cxn ang="0">
                      <a:pos x="372" y="149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7"/>
                    </a:cxn>
                  </a:cxnLst>
                  <a:rect l="0" t="0" r="r" b="b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18674" name="Line 82"/>
            <p:cNvSpPr>
              <a:spLocks noChangeShapeType="1"/>
            </p:cNvSpPr>
            <p:nvPr/>
          </p:nvSpPr>
          <p:spPr bwMode="auto">
            <a:xfrm>
              <a:off x="3120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8675" name="Line 83"/>
            <p:cNvSpPr>
              <a:spLocks noChangeShapeType="1"/>
            </p:cNvSpPr>
            <p:nvPr/>
          </p:nvSpPr>
          <p:spPr bwMode="auto">
            <a:xfrm>
              <a:off x="3264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18676" name="Line 84"/>
          <p:cNvSpPr>
            <a:spLocks noChangeShapeType="1"/>
          </p:cNvSpPr>
          <p:nvPr/>
        </p:nvSpPr>
        <p:spPr bwMode="auto">
          <a:xfrm flipV="1">
            <a:off x="3638550" y="5929313"/>
            <a:ext cx="12922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85"/>
          <p:cNvGrpSpPr>
            <a:grpSpLocks/>
          </p:cNvGrpSpPr>
          <p:nvPr/>
        </p:nvGrpSpPr>
        <p:grpSpPr bwMode="auto">
          <a:xfrm>
            <a:off x="6708775" y="5681663"/>
            <a:ext cx="590550" cy="430212"/>
            <a:chOff x="3120" y="2880"/>
            <a:chExt cx="144" cy="96"/>
          </a:xfrm>
        </p:grpSpPr>
        <p:sp>
          <p:nvSpPr>
            <p:cNvPr id="1518678" name="Oval 86"/>
            <p:cNvSpPr>
              <a:spLocks noChangeArrowheads="1"/>
            </p:cNvSpPr>
            <p:nvPr/>
          </p:nvSpPr>
          <p:spPr bwMode="auto">
            <a:xfrm>
              <a:off x="3120" y="292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8679" name="Rectangle 87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8680" name="Rectangle 88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8681" name="Oval 89"/>
            <p:cNvSpPr>
              <a:spLocks noChangeArrowheads="1"/>
            </p:cNvSpPr>
            <p:nvPr/>
          </p:nvSpPr>
          <p:spPr bwMode="auto">
            <a:xfrm>
              <a:off x="3120" y="288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90"/>
            <p:cNvGrpSpPr>
              <a:grpSpLocks/>
            </p:cNvGrpSpPr>
            <p:nvPr/>
          </p:nvGrpSpPr>
          <p:grpSpPr bwMode="auto">
            <a:xfrm>
              <a:off x="3141" y="2886"/>
              <a:ext cx="100" cy="43"/>
              <a:chOff x="6839" y="9479"/>
              <a:chExt cx="253" cy="119"/>
            </a:xfrm>
          </p:grpSpPr>
          <p:grpSp>
            <p:nvGrpSpPr>
              <p:cNvPr id="16" name="Group 91"/>
              <p:cNvGrpSpPr>
                <a:grpSpLocks/>
              </p:cNvGrpSpPr>
              <p:nvPr/>
            </p:nvGrpSpPr>
            <p:grpSpPr bwMode="auto">
              <a:xfrm>
                <a:off x="6839" y="9479"/>
                <a:ext cx="251" cy="116"/>
                <a:chOff x="6839" y="9479"/>
                <a:chExt cx="251" cy="116"/>
              </a:xfrm>
            </p:grpSpPr>
            <p:sp>
              <p:nvSpPr>
                <p:cNvPr id="1518684" name="Freeform 92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8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85" name="Freeform 93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8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86" name="Freeform 94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4"/>
                    </a:cxn>
                    <a:cxn ang="0">
                      <a:pos x="373" y="0"/>
                    </a:cxn>
                    <a:cxn ang="0">
                      <a:pos x="125" y="100"/>
                    </a:cxn>
                    <a:cxn ang="0">
                      <a:pos x="0" y="67"/>
                    </a:cxn>
                    <a:cxn ang="0">
                      <a:pos x="62" y="158"/>
                    </a:cxn>
                    <a:cxn ang="0">
                      <a:pos x="373" y="158"/>
                    </a:cxn>
                    <a:cxn ang="0">
                      <a:pos x="240" y="125"/>
                    </a:cxn>
                    <a:cxn ang="0">
                      <a:pos x="480" y="34"/>
                    </a:cxn>
                  </a:cxnLst>
                  <a:rect l="0" t="0" r="r" b="b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87" name="Freeform 95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4"/>
                    </a:cxn>
                    <a:cxn ang="0">
                      <a:pos x="373" y="0"/>
                    </a:cxn>
                    <a:cxn ang="0">
                      <a:pos x="125" y="100"/>
                    </a:cxn>
                    <a:cxn ang="0">
                      <a:pos x="0" y="67"/>
                    </a:cxn>
                    <a:cxn ang="0">
                      <a:pos x="62" y="158"/>
                    </a:cxn>
                    <a:cxn ang="0">
                      <a:pos x="373" y="158"/>
                    </a:cxn>
                    <a:cxn ang="0">
                      <a:pos x="240" y="125"/>
                    </a:cxn>
                    <a:cxn ang="0">
                      <a:pos x="480" y="34"/>
                    </a:cxn>
                  </a:cxnLst>
                  <a:rect l="0" t="0" r="r" b="b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88" name="Freeform 96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107" y="0"/>
                    </a:cxn>
                    <a:cxn ang="0">
                      <a:pos x="364" y="91"/>
                    </a:cxn>
                    <a:cxn ang="0">
                      <a:pos x="479" y="67"/>
                    </a:cxn>
                    <a:cxn ang="0">
                      <a:pos x="418" y="149"/>
                    </a:cxn>
                    <a:cxn ang="0">
                      <a:pos x="115" y="149"/>
                    </a:cxn>
                    <a:cxn ang="0">
                      <a:pos x="240" y="124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89" name="Freeform 97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107" y="0"/>
                    </a:cxn>
                    <a:cxn ang="0">
                      <a:pos x="364" y="91"/>
                    </a:cxn>
                    <a:cxn ang="0">
                      <a:pos x="479" y="67"/>
                    </a:cxn>
                    <a:cxn ang="0">
                      <a:pos x="418" y="149"/>
                    </a:cxn>
                    <a:cxn ang="0">
                      <a:pos x="115" y="149"/>
                    </a:cxn>
                    <a:cxn ang="0">
                      <a:pos x="240" y="124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90" name="Freeform 98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/>
                  <a:ahLst/>
                  <a:cxnLst>
                    <a:cxn ang="0">
                      <a:pos x="478" y="116"/>
                    </a:cxn>
                    <a:cxn ang="0">
                      <a:pos x="372" y="148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6"/>
                    </a:cxn>
                  </a:cxnLst>
                  <a:rect l="0" t="0" r="r" b="b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91" name="Freeform 99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/>
                  <a:ahLst/>
                  <a:cxnLst>
                    <a:cxn ang="0">
                      <a:pos x="478" y="116"/>
                    </a:cxn>
                    <a:cxn ang="0">
                      <a:pos x="372" y="148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6"/>
                    </a:cxn>
                  </a:cxnLst>
                  <a:rect l="0" t="0" r="r" b="b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100"/>
              <p:cNvGrpSpPr>
                <a:grpSpLocks/>
              </p:cNvGrpSpPr>
              <p:nvPr/>
            </p:nvGrpSpPr>
            <p:grpSpPr bwMode="auto">
              <a:xfrm>
                <a:off x="6842" y="9482"/>
                <a:ext cx="250" cy="116"/>
                <a:chOff x="6842" y="9482"/>
                <a:chExt cx="250" cy="116"/>
              </a:xfrm>
            </p:grpSpPr>
            <p:sp>
              <p:nvSpPr>
                <p:cNvPr id="1518693" name="Freeform 101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9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94" name="Freeform 102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115"/>
                    </a:cxn>
                    <a:cxn ang="0">
                      <a:pos x="106" y="149"/>
                    </a:cxn>
                    <a:cxn ang="0">
                      <a:pos x="364" y="50"/>
                    </a:cxn>
                    <a:cxn ang="0">
                      <a:pos x="479" y="82"/>
                    </a:cxn>
                    <a:cxn ang="0">
                      <a:pos x="417" y="0"/>
                    </a:cxn>
                    <a:cxn ang="0">
                      <a:pos x="115" y="0"/>
                    </a:cxn>
                    <a:cxn ang="0">
                      <a:pos x="239" y="25"/>
                    </a:cxn>
                    <a:cxn ang="0">
                      <a:pos x="0" y="115"/>
                    </a:cxn>
                  </a:cxnLst>
                  <a:rect l="0" t="0" r="r" b="b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95" name="Freeform 103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3"/>
                    </a:cxn>
                    <a:cxn ang="0">
                      <a:pos x="373" y="0"/>
                    </a:cxn>
                    <a:cxn ang="0">
                      <a:pos x="125" y="99"/>
                    </a:cxn>
                    <a:cxn ang="0">
                      <a:pos x="0" y="66"/>
                    </a:cxn>
                    <a:cxn ang="0">
                      <a:pos x="62" y="156"/>
                    </a:cxn>
                    <a:cxn ang="0">
                      <a:pos x="373" y="156"/>
                    </a:cxn>
                    <a:cxn ang="0">
                      <a:pos x="240" y="124"/>
                    </a:cxn>
                    <a:cxn ang="0">
                      <a:pos x="480" y="33"/>
                    </a:cxn>
                  </a:cxnLst>
                  <a:rect l="0" t="0" r="r" b="b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96" name="Freeform 104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/>
                  <a:ahLst/>
                  <a:cxnLst>
                    <a:cxn ang="0">
                      <a:pos x="480" y="33"/>
                    </a:cxn>
                    <a:cxn ang="0">
                      <a:pos x="373" y="0"/>
                    </a:cxn>
                    <a:cxn ang="0">
                      <a:pos x="125" y="99"/>
                    </a:cxn>
                    <a:cxn ang="0">
                      <a:pos x="0" y="66"/>
                    </a:cxn>
                    <a:cxn ang="0">
                      <a:pos x="62" y="156"/>
                    </a:cxn>
                    <a:cxn ang="0">
                      <a:pos x="373" y="156"/>
                    </a:cxn>
                    <a:cxn ang="0">
                      <a:pos x="240" y="124"/>
                    </a:cxn>
                    <a:cxn ang="0">
                      <a:pos x="480" y="33"/>
                    </a:cxn>
                  </a:cxnLst>
                  <a:rect l="0" t="0" r="r" b="b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97" name="Freeform 105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33"/>
                    </a:cxn>
                    <a:cxn ang="0">
                      <a:pos x="106" y="0"/>
                    </a:cxn>
                    <a:cxn ang="0">
                      <a:pos x="364" y="90"/>
                    </a:cxn>
                    <a:cxn ang="0">
                      <a:pos x="479" y="66"/>
                    </a:cxn>
                    <a:cxn ang="0">
                      <a:pos x="417" y="148"/>
                    </a:cxn>
                    <a:cxn ang="0">
                      <a:pos x="115" y="148"/>
                    </a:cxn>
                    <a:cxn ang="0">
                      <a:pos x="240" y="123"/>
                    </a:cxn>
                    <a:cxn ang="0">
                      <a:pos x="0" y="33"/>
                    </a:cxn>
                  </a:cxnLst>
                  <a:rect l="0" t="0" r="r" b="b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98" name="Freeform 106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/>
                  <a:ahLst/>
                  <a:cxnLst>
                    <a:cxn ang="0">
                      <a:pos x="0" y="33"/>
                    </a:cxn>
                    <a:cxn ang="0">
                      <a:pos x="106" y="0"/>
                    </a:cxn>
                    <a:cxn ang="0">
                      <a:pos x="364" y="90"/>
                    </a:cxn>
                    <a:cxn ang="0">
                      <a:pos x="479" y="66"/>
                    </a:cxn>
                    <a:cxn ang="0">
                      <a:pos x="417" y="148"/>
                    </a:cxn>
                    <a:cxn ang="0">
                      <a:pos x="115" y="148"/>
                    </a:cxn>
                    <a:cxn ang="0">
                      <a:pos x="240" y="123"/>
                    </a:cxn>
                    <a:cxn ang="0">
                      <a:pos x="0" y="33"/>
                    </a:cxn>
                  </a:cxnLst>
                  <a:rect l="0" t="0" r="r" b="b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699" name="Freeform 107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478" y="117"/>
                    </a:cxn>
                    <a:cxn ang="0">
                      <a:pos x="372" y="149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7"/>
                    </a:cxn>
                  </a:cxnLst>
                  <a:rect l="0" t="0" r="r" b="b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8700" name="Freeform 108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/>
                  <a:ahLst/>
                  <a:cxnLst>
                    <a:cxn ang="0">
                      <a:pos x="478" y="117"/>
                    </a:cxn>
                    <a:cxn ang="0">
                      <a:pos x="372" y="149"/>
                    </a:cxn>
                    <a:cxn ang="0">
                      <a:pos x="123" y="50"/>
                    </a:cxn>
                    <a:cxn ang="0">
                      <a:pos x="0" y="83"/>
                    </a:cxn>
                    <a:cxn ang="0">
                      <a:pos x="61" y="0"/>
                    </a:cxn>
                    <a:cxn ang="0">
                      <a:pos x="372" y="0"/>
                    </a:cxn>
                    <a:cxn ang="0">
                      <a:pos x="238" y="25"/>
                    </a:cxn>
                    <a:cxn ang="0">
                      <a:pos x="478" y="117"/>
                    </a:cxn>
                  </a:cxnLst>
                  <a:rect l="0" t="0" r="r" b="b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18701" name="Line 109"/>
            <p:cNvSpPr>
              <a:spLocks noChangeShapeType="1"/>
            </p:cNvSpPr>
            <p:nvPr/>
          </p:nvSpPr>
          <p:spPr bwMode="auto">
            <a:xfrm>
              <a:off x="3120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8702" name="Line 110"/>
            <p:cNvSpPr>
              <a:spLocks noChangeShapeType="1"/>
            </p:cNvSpPr>
            <p:nvPr/>
          </p:nvSpPr>
          <p:spPr bwMode="auto">
            <a:xfrm>
              <a:off x="3264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18703" name="Line 111"/>
          <p:cNvSpPr>
            <a:spLocks noChangeShapeType="1"/>
          </p:cNvSpPr>
          <p:nvPr/>
        </p:nvSpPr>
        <p:spPr bwMode="auto">
          <a:xfrm flipV="1">
            <a:off x="5487988" y="5929313"/>
            <a:ext cx="12922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8704" name="Line 112"/>
          <p:cNvSpPr>
            <a:spLocks noChangeShapeType="1"/>
          </p:cNvSpPr>
          <p:nvPr/>
        </p:nvSpPr>
        <p:spPr bwMode="auto">
          <a:xfrm flipV="1">
            <a:off x="7261225" y="5911850"/>
            <a:ext cx="11525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8705" name="Text Box 113"/>
          <p:cNvSpPr txBox="1">
            <a:spLocks noChangeArrowheads="1"/>
          </p:cNvSpPr>
          <p:nvPr/>
        </p:nvSpPr>
        <p:spPr bwMode="auto">
          <a:xfrm>
            <a:off x="7554913" y="5391150"/>
            <a:ext cx="184150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en-US" sz="2000" b="1">
              <a:latin typeface="Helvetica" pitchFamily="34" charset="0"/>
            </a:endParaRPr>
          </a:p>
        </p:txBody>
      </p:sp>
      <p:sp>
        <p:nvSpPr>
          <p:cNvPr id="1518706" name="Text Box 114"/>
          <p:cNvSpPr txBox="1">
            <a:spLocks noChangeArrowheads="1"/>
          </p:cNvSpPr>
          <p:nvPr/>
        </p:nvSpPr>
        <p:spPr bwMode="auto">
          <a:xfrm>
            <a:off x="7518400" y="6143625"/>
            <a:ext cx="1241425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Helvetica" pitchFamily="34" charset="0"/>
              </a:rPr>
              <a:t>192.0.2.1</a:t>
            </a:r>
          </a:p>
        </p:txBody>
      </p:sp>
      <p:sp>
        <p:nvSpPr>
          <p:cNvPr id="1518707" name="Text Box 115"/>
          <p:cNvSpPr txBox="1">
            <a:spLocks noChangeArrowheads="1"/>
          </p:cNvSpPr>
          <p:nvPr/>
        </p:nvSpPr>
        <p:spPr bwMode="auto">
          <a:xfrm>
            <a:off x="1905000" y="5334000"/>
            <a:ext cx="1524000" cy="3968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Helvetica" pitchFamily="34" charset="0"/>
              </a:rPr>
              <a:t>10.10.10.10</a:t>
            </a:r>
          </a:p>
        </p:txBody>
      </p:sp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06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Joining BGP with IGP Information</a:t>
            </a:r>
          </a:p>
        </p:txBody>
      </p:sp>
      <p:sp>
        <p:nvSpPr>
          <p:cNvPr id="5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FBD3FB-B823-442F-8DBE-1C3C77D0502B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53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520642" name="Text Box 2"/>
          <p:cNvSpPr txBox="1">
            <a:spLocks noChangeArrowheads="1"/>
          </p:cNvSpPr>
          <p:nvPr/>
        </p:nvSpPr>
        <p:spPr bwMode="auto">
          <a:xfrm>
            <a:off x="4876800" y="4724400"/>
            <a:ext cx="2743200" cy="396875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  <a:latin typeface="Calibri" pitchFamily="34" charset="0"/>
              </a:rPr>
              <a:t>Forwarding Table</a:t>
            </a:r>
          </a:p>
        </p:txBody>
      </p:sp>
      <p:sp>
        <p:nvSpPr>
          <p:cNvPr id="1520643" name="Text Box 3"/>
          <p:cNvSpPr txBox="1">
            <a:spLocks noChangeArrowheads="1"/>
          </p:cNvSpPr>
          <p:nvPr/>
        </p:nvSpPr>
        <p:spPr bwMode="auto">
          <a:xfrm>
            <a:off x="304800" y="3581400"/>
            <a:ext cx="2743200" cy="396875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  <a:latin typeface="Calibri" pitchFamily="34" charset="0"/>
              </a:rPr>
              <a:t>Forwarding Table</a:t>
            </a:r>
          </a:p>
        </p:txBody>
      </p:sp>
      <p:sp>
        <p:nvSpPr>
          <p:cNvPr id="1520644" name="AutoShape 4"/>
          <p:cNvSpPr>
            <a:spLocks noChangeArrowheads="1"/>
          </p:cNvSpPr>
          <p:nvPr/>
        </p:nvSpPr>
        <p:spPr bwMode="auto">
          <a:xfrm>
            <a:off x="6400800" y="1905000"/>
            <a:ext cx="2743200" cy="1524000"/>
          </a:xfrm>
          <a:prstGeom prst="roundRect">
            <a:avLst>
              <a:gd name="adj" fmla="val 16667"/>
            </a:avLst>
          </a:prstGeom>
          <a:solidFill>
            <a:srgbClr val="66CCFF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0645" name="AutoShape 5"/>
          <p:cNvSpPr>
            <a:spLocks noChangeArrowheads="1"/>
          </p:cNvSpPr>
          <p:nvPr/>
        </p:nvSpPr>
        <p:spPr bwMode="auto">
          <a:xfrm>
            <a:off x="457200" y="1905000"/>
            <a:ext cx="5562600" cy="1371600"/>
          </a:xfrm>
          <a:prstGeom prst="roundRect">
            <a:avLst>
              <a:gd name="adj" fmla="val 16667"/>
            </a:avLst>
          </a:prstGeom>
          <a:solidFill>
            <a:srgbClr val="66CCFF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0647" name="Text Box 7"/>
          <p:cNvSpPr txBox="1">
            <a:spLocks noChangeArrowheads="1"/>
          </p:cNvSpPr>
          <p:nvPr/>
        </p:nvSpPr>
        <p:spPr bwMode="auto">
          <a:xfrm>
            <a:off x="4264025" y="2854325"/>
            <a:ext cx="118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AS 7018</a:t>
            </a:r>
          </a:p>
        </p:txBody>
      </p:sp>
      <p:sp>
        <p:nvSpPr>
          <p:cNvPr id="1520648" name="Text Box 8"/>
          <p:cNvSpPr txBox="1">
            <a:spLocks noChangeArrowheads="1"/>
          </p:cNvSpPr>
          <p:nvPr/>
        </p:nvSpPr>
        <p:spPr bwMode="auto">
          <a:xfrm>
            <a:off x="7951788" y="2820988"/>
            <a:ext cx="87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AS 88</a:t>
            </a:r>
          </a:p>
        </p:txBody>
      </p:sp>
      <p:sp>
        <p:nvSpPr>
          <p:cNvPr id="1520649" name="Line 9"/>
          <p:cNvSpPr>
            <a:spLocks noChangeShapeType="1"/>
          </p:cNvSpPr>
          <p:nvPr/>
        </p:nvSpPr>
        <p:spPr bwMode="auto">
          <a:xfrm>
            <a:off x="5334000" y="2514600"/>
            <a:ext cx="1828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520650" name="Picture 10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133600"/>
            <a:ext cx="8509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20651" name="Picture 1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2209800"/>
            <a:ext cx="8509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20652" name="Text Box 12"/>
          <p:cNvSpPr txBox="1">
            <a:spLocks noChangeArrowheads="1"/>
          </p:cNvSpPr>
          <p:nvPr/>
        </p:nvSpPr>
        <p:spPr bwMode="auto">
          <a:xfrm>
            <a:off x="6108700" y="2968625"/>
            <a:ext cx="1190625" cy="3968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Calibri" pitchFamily="34" charset="0"/>
              </a:rPr>
              <a:t>192.0.2.1</a:t>
            </a:r>
          </a:p>
        </p:txBody>
      </p:sp>
      <p:sp>
        <p:nvSpPr>
          <p:cNvPr id="1520653" name="AutoShape 13"/>
          <p:cNvSpPr>
            <a:spLocks noChangeArrowheads="1"/>
          </p:cNvSpPr>
          <p:nvPr/>
        </p:nvSpPr>
        <p:spPr bwMode="auto">
          <a:xfrm>
            <a:off x="6705600" y="2590800"/>
            <a:ext cx="304800" cy="3810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0654" name="Text Box 14"/>
          <p:cNvSpPr txBox="1">
            <a:spLocks noChangeArrowheads="1"/>
          </p:cNvSpPr>
          <p:nvPr/>
        </p:nvSpPr>
        <p:spPr bwMode="auto">
          <a:xfrm>
            <a:off x="7467600" y="1905000"/>
            <a:ext cx="1920875" cy="3968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Calibri" pitchFamily="34" charset="0"/>
              </a:rPr>
              <a:t>128.112.0.0/16</a:t>
            </a:r>
          </a:p>
        </p:txBody>
      </p:sp>
      <p:sp>
        <p:nvSpPr>
          <p:cNvPr id="1520655" name="Text Box 15"/>
          <p:cNvSpPr txBox="1">
            <a:spLocks noChangeArrowheads="1"/>
          </p:cNvSpPr>
          <p:nvPr/>
        </p:nvSpPr>
        <p:spPr bwMode="auto">
          <a:xfrm>
            <a:off x="2209800" y="2743200"/>
            <a:ext cx="1463675" cy="3968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Calibri" pitchFamily="34" charset="0"/>
              </a:rPr>
              <a:t>10.10.10.10</a:t>
            </a:r>
          </a:p>
        </p:txBody>
      </p:sp>
      <p:sp>
        <p:nvSpPr>
          <p:cNvPr id="1520656" name="Line 16"/>
          <p:cNvSpPr>
            <a:spLocks noChangeShapeType="1"/>
          </p:cNvSpPr>
          <p:nvPr/>
        </p:nvSpPr>
        <p:spPr bwMode="auto">
          <a:xfrm>
            <a:off x="1524000" y="2514600"/>
            <a:ext cx="1828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520657" name="Picture 1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133600"/>
            <a:ext cx="8509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20658" name="Freeform 18"/>
          <p:cNvSpPr>
            <a:spLocks/>
          </p:cNvSpPr>
          <p:nvPr/>
        </p:nvSpPr>
        <p:spPr bwMode="auto">
          <a:xfrm>
            <a:off x="3581400" y="1955800"/>
            <a:ext cx="1371600" cy="1066800"/>
          </a:xfrm>
          <a:custGeom>
            <a:avLst/>
            <a:gdLst/>
            <a:ahLst/>
            <a:cxnLst>
              <a:cxn ang="0">
                <a:pos x="0" y="256"/>
              </a:cxn>
              <a:cxn ang="0">
                <a:pos x="192" y="208"/>
              </a:cxn>
              <a:cxn ang="0">
                <a:pos x="240" y="64"/>
              </a:cxn>
              <a:cxn ang="0">
                <a:pos x="528" y="592"/>
              </a:cxn>
              <a:cxn ang="0">
                <a:pos x="528" y="544"/>
              </a:cxn>
              <a:cxn ang="0">
                <a:pos x="864" y="304"/>
              </a:cxn>
            </a:cxnLst>
            <a:rect l="0" t="0" r="r" b="b"/>
            <a:pathLst>
              <a:path w="864" h="672">
                <a:moveTo>
                  <a:pt x="0" y="256"/>
                </a:moveTo>
                <a:cubicBezTo>
                  <a:pt x="76" y="248"/>
                  <a:pt x="152" y="240"/>
                  <a:pt x="192" y="208"/>
                </a:cubicBezTo>
                <a:cubicBezTo>
                  <a:pt x="232" y="176"/>
                  <a:pt x="184" y="0"/>
                  <a:pt x="240" y="64"/>
                </a:cubicBezTo>
                <a:cubicBezTo>
                  <a:pt x="296" y="128"/>
                  <a:pt x="480" y="512"/>
                  <a:pt x="528" y="592"/>
                </a:cubicBezTo>
                <a:cubicBezTo>
                  <a:pt x="576" y="672"/>
                  <a:pt x="472" y="592"/>
                  <a:pt x="528" y="544"/>
                </a:cubicBezTo>
                <a:cubicBezTo>
                  <a:pt x="584" y="496"/>
                  <a:pt x="808" y="344"/>
                  <a:pt x="864" y="304"/>
                </a:cubicBezTo>
              </a:path>
            </a:pathLst>
          </a:custGeom>
          <a:noFill/>
          <a:ln w="76200" cap="flat" cmpd="sng">
            <a:solidFill>
              <a:srgbClr val="FF33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520659" name="Picture 19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057400"/>
            <a:ext cx="8509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20660" name="AutoShape 20"/>
          <p:cNvSpPr>
            <a:spLocks noChangeArrowheads="1"/>
          </p:cNvSpPr>
          <p:nvPr/>
        </p:nvSpPr>
        <p:spPr bwMode="auto">
          <a:xfrm>
            <a:off x="2819400" y="2438400"/>
            <a:ext cx="304800" cy="3810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0661" name="Text Box 21"/>
          <p:cNvSpPr txBox="1">
            <a:spLocks noChangeArrowheads="1"/>
          </p:cNvSpPr>
          <p:nvPr/>
        </p:nvSpPr>
        <p:spPr bwMode="auto">
          <a:xfrm>
            <a:off x="1295400" y="5334000"/>
            <a:ext cx="914400" cy="457200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BGP</a:t>
            </a:r>
          </a:p>
        </p:txBody>
      </p:sp>
      <p:sp>
        <p:nvSpPr>
          <p:cNvPr id="1520662" name="Rectangle 22"/>
          <p:cNvSpPr>
            <a:spLocks noChangeArrowheads="1"/>
          </p:cNvSpPr>
          <p:nvPr/>
        </p:nvSpPr>
        <p:spPr bwMode="auto">
          <a:xfrm>
            <a:off x="304800" y="5715000"/>
            <a:ext cx="3048000" cy="914400"/>
          </a:xfrm>
          <a:prstGeom prst="rect">
            <a:avLst/>
          </a:prstGeom>
          <a:solidFill>
            <a:srgbClr val="66CCFF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0663" name="Text Box 23"/>
          <p:cNvSpPr txBox="1">
            <a:spLocks noChangeArrowheads="1"/>
          </p:cNvSpPr>
          <p:nvPr/>
        </p:nvSpPr>
        <p:spPr bwMode="auto">
          <a:xfrm>
            <a:off x="2133600" y="6096000"/>
            <a:ext cx="1463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192.0.2.1</a:t>
            </a:r>
          </a:p>
        </p:txBody>
      </p:sp>
      <p:sp>
        <p:nvSpPr>
          <p:cNvPr id="1520664" name="Text Box 24"/>
          <p:cNvSpPr txBox="1">
            <a:spLocks noChangeArrowheads="1"/>
          </p:cNvSpPr>
          <p:nvPr/>
        </p:nvSpPr>
        <p:spPr bwMode="auto">
          <a:xfrm>
            <a:off x="228600" y="60960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128.112.0.0/16</a:t>
            </a:r>
          </a:p>
        </p:txBody>
      </p:sp>
      <p:sp>
        <p:nvSpPr>
          <p:cNvPr id="1520665" name="Line 25"/>
          <p:cNvSpPr>
            <a:spLocks noChangeShapeType="1"/>
          </p:cNvSpPr>
          <p:nvPr/>
        </p:nvSpPr>
        <p:spPr bwMode="auto">
          <a:xfrm>
            <a:off x="457200" y="6096000"/>
            <a:ext cx="2743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0666" name="Line 26"/>
          <p:cNvSpPr>
            <a:spLocks noChangeShapeType="1"/>
          </p:cNvSpPr>
          <p:nvPr/>
        </p:nvSpPr>
        <p:spPr bwMode="auto">
          <a:xfrm rot="5400000">
            <a:off x="1676400" y="6248400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0667" name="Text Box 27"/>
          <p:cNvSpPr txBox="1">
            <a:spLocks noChangeArrowheads="1"/>
          </p:cNvSpPr>
          <p:nvPr/>
        </p:nvSpPr>
        <p:spPr bwMode="auto">
          <a:xfrm>
            <a:off x="381000" y="56388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destination</a:t>
            </a:r>
          </a:p>
        </p:txBody>
      </p:sp>
      <p:sp>
        <p:nvSpPr>
          <p:cNvPr id="1520668" name="Text Box 28"/>
          <p:cNvSpPr txBox="1">
            <a:spLocks noChangeArrowheads="1"/>
          </p:cNvSpPr>
          <p:nvPr/>
        </p:nvSpPr>
        <p:spPr bwMode="auto">
          <a:xfrm>
            <a:off x="2209800" y="56388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next hop</a:t>
            </a:r>
          </a:p>
        </p:txBody>
      </p:sp>
      <p:sp>
        <p:nvSpPr>
          <p:cNvPr id="1520669" name="Rectangle 29"/>
          <p:cNvSpPr>
            <a:spLocks noChangeArrowheads="1"/>
          </p:cNvSpPr>
          <p:nvPr/>
        </p:nvSpPr>
        <p:spPr bwMode="auto">
          <a:xfrm>
            <a:off x="228600" y="3962400"/>
            <a:ext cx="2971800" cy="914400"/>
          </a:xfrm>
          <a:prstGeom prst="rect">
            <a:avLst/>
          </a:prstGeom>
          <a:solidFill>
            <a:srgbClr val="66CCFF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0670" name="Text Box 30"/>
          <p:cNvSpPr txBox="1">
            <a:spLocks noChangeArrowheads="1"/>
          </p:cNvSpPr>
          <p:nvPr/>
        </p:nvSpPr>
        <p:spPr bwMode="auto">
          <a:xfrm>
            <a:off x="1828800" y="4343400"/>
            <a:ext cx="1463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10.10.10.10</a:t>
            </a:r>
          </a:p>
        </p:txBody>
      </p:sp>
      <p:sp>
        <p:nvSpPr>
          <p:cNvPr id="1520671" name="Text Box 31"/>
          <p:cNvSpPr txBox="1">
            <a:spLocks noChangeArrowheads="1"/>
          </p:cNvSpPr>
          <p:nvPr/>
        </p:nvSpPr>
        <p:spPr bwMode="auto">
          <a:xfrm>
            <a:off x="228600" y="4343400"/>
            <a:ext cx="1655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192.0.2.0/30</a:t>
            </a:r>
          </a:p>
        </p:txBody>
      </p:sp>
      <p:sp>
        <p:nvSpPr>
          <p:cNvPr id="1520672" name="Line 32"/>
          <p:cNvSpPr>
            <a:spLocks noChangeShapeType="1"/>
          </p:cNvSpPr>
          <p:nvPr/>
        </p:nvSpPr>
        <p:spPr bwMode="auto">
          <a:xfrm>
            <a:off x="381000" y="4343400"/>
            <a:ext cx="2743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0673" name="Line 33"/>
          <p:cNvSpPr>
            <a:spLocks noChangeShapeType="1"/>
          </p:cNvSpPr>
          <p:nvPr/>
        </p:nvSpPr>
        <p:spPr bwMode="auto">
          <a:xfrm rot="5400000">
            <a:off x="1447800" y="4495800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0674" name="Text Box 34"/>
          <p:cNvSpPr txBox="1">
            <a:spLocks noChangeArrowheads="1"/>
          </p:cNvSpPr>
          <p:nvPr/>
        </p:nvSpPr>
        <p:spPr bwMode="auto">
          <a:xfrm>
            <a:off x="304800" y="38862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destination</a:t>
            </a:r>
          </a:p>
        </p:txBody>
      </p:sp>
      <p:sp>
        <p:nvSpPr>
          <p:cNvPr id="1520675" name="Text Box 35"/>
          <p:cNvSpPr txBox="1">
            <a:spLocks noChangeArrowheads="1"/>
          </p:cNvSpPr>
          <p:nvPr/>
        </p:nvSpPr>
        <p:spPr bwMode="auto">
          <a:xfrm>
            <a:off x="1905000" y="38862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next hop</a:t>
            </a:r>
          </a:p>
        </p:txBody>
      </p:sp>
      <p:sp>
        <p:nvSpPr>
          <p:cNvPr id="1520676" name="Rectangle 36"/>
          <p:cNvSpPr>
            <a:spLocks noChangeArrowheads="1"/>
          </p:cNvSpPr>
          <p:nvPr/>
        </p:nvSpPr>
        <p:spPr bwMode="auto">
          <a:xfrm>
            <a:off x="2913063" y="1371600"/>
            <a:ext cx="2649537" cy="5810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600" b="1">
                <a:solidFill>
                  <a:schemeClr val="bg1"/>
                </a:solidFill>
                <a:latin typeface="Calibri" pitchFamily="34" charset="0"/>
              </a:rPr>
              <a:t>128.112.0.0/16</a:t>
            </a:r>
          </a:p>
          <a:p>
            <a:pPr eaLnBrk="0" hangingPunct="0"/>
            <a:r>
              <a:rPr lang="en-US" sz="1600" b="1">
                <a:solidFill>
                  <a:schemeClr val="bg1"/>
                </a:solidFill>
                <a:latin typeface="Calibri" pitchFamily="34" charset="0"/>
              </a:rPr>
              <a:t>Next  Hop = 192.0.2.1</a:t>
            </a:r>
          </a:p>
        </p:txBody>
      </p:sp>
      <p:sp>
        <p:nvSpPr>
          <p:cNvPr id="1520677" name="AutoShape 37"/>
          <p:cNvSpPr>
            <a:spLocks noChangeArrowheads="1"/>
          </p:cNvSpPr>
          <p:nvPr/>
        </p:nvSpPr>
        <p:spPr bwMode="auto">
          <a:xfrm rot="1047849">
            <a:off x="5562600" y="1524000"/>
            <a:ext cx="1676400" cy="533400"/>
          </a:xfrm>
          <a:prstGeom prst="leftArrow">
            <a:avLst>
              <a:gd name="adj1" fmla="val 50000"/>
              <a:gd name="adj2" fmla="val 78571"/>
            </a:avLst>
          </a:prstGeom>
          <a:solidFill>
            <a:schemeClr val="bg1"/>
          </a:solidFill>
          <a:ln w="7620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0678" name="AutoShape 38"/>
          <p:cNvSpPr>
            <a:spLocks noChangeArrowheads="1"/>
          </p:cNvSpPr>
          <p:nvPr/>
        </p:nvSpPr>
        <p:spPr bwMode="auto">
          <a:xfrm rot="-1217084">
            <a:off x="1371600" y="1524000"/>
            <a:ext cx="1524000" cy="533400"/>
          </a:xfrm>
          <a:prstGeom prst="leftArrow">
            <a:avLst>
              <a:gd name="adj1" fmla="val 50000"/>
              <a:gd name="adj2" fmla="val 71429"/>
            </a:avLst>
          </a:prstGeom>
          <a:solidFill>
            <a:schemeClr val="bg1"/>
          </a:solidFill>
          <a:ln w="7620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0679" name="Rectangle 39"/>
          <p:cNvSpPr>
            <a:spLocks noChangeArrowheads="1"/>
          </p:cNvSpPr>
          <p:nvPr/>
        </p:nvSpPr>
        <p:spPr bwMode="auto">
          <a:xfrm>
            <a:off x="4343400" y="5105400"/>
            <a:ext cx="3581400" cy="1219200"/>
          </a:xfrm>
          <a:prstGeom prst="rect">
            <a:avLst/>
          </a:prstGeom>
          <a:solidFill>
            <a:srgbClr val="66CCFF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0680" name="Text Box 40"/>
          <p:cNvSpPr txBox="1">
            <a:spLocks noChangeArrowheads="1"/>
          </p:cNvSpPr>
          <p:nvPr/>
        </p:nvSpPr>
        <p:spPr bwMode="auto">
          <a:xfrm>
            <a:off x="4267200" y="5486400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128.112.0.0/16</a:t>
            </a:r>
          </a:p>
        </p:txBody>
      </p:sp>
      <p:sp>
        <p:nvSpPr>
          <p:cNvPr id="1520681" name="Line 41"/>
          <p:cNvSpPr>
            <a:spLocks noChangeShapeType="1"/>
          </p:cNvSpPr>
          <p:nvPr/>
        </p:nvSpPr>
        <p:spPr bwMode="auto">
          <a:xfrm>
            <a:off x="4572000" y="5486400"/>
            <a:ext cx="3200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0682" name="Line 42"/>
          <p:cNvSpPr>
            <a:spLocks noChangeShapeType="1"/>
          </p:cNvSpPr>
          <p:nvPr/>
        </p:nvSpPr>
        <p:spPr bwMode="auto">
          <a:xfrm rot="5400000">
            <a:off x="5715000" y="5715000"/>
            <a:ext cx="914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0683" name="Text Box 43"/>
          <p:cNvSpPr txBox="1">
            <a:spLocks noChangeArrowheads="1"/>
          </p:cNvSpPr>
          <p:nvPr/>
        </p:nvSpPr>
        <p:spPr bwMode="auto">
          <a:xfrm>
            <a:off x="4495800" y="50292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destination</a:t>
            </a:r>
          </a:p>
        </p:txBody>
      </p:sp>
      <p:sp>
        <p:nvSpPr>
          <p:cNvPr id="1520684" name="Text Box 44"/>
          <p:cNvSpPr txBox="1">
            <a:spLocks noChangeArrowheads="1"/>
          </p:cNvSpPr>
          <p:nvPr/>
        </p:nvSpPr>
        <p:spPr bwMode="auto">
          <a:xfrm>
            <a:off x="6324600" y="50292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next hop</a:t>
            </a:r>
          </a:p>
        </p:txBody>
      </p:sp>
      <p:sp>
        <p:nvSpPr>
          <p:cNvPr id="1520685" name="Text Box 45"/>
          <p:cNvSpPr txBox="1">
            <a:spLocks noChangeArrowheads="1"/>
          </p:cNvSpPr>
          <p:nvPr/>
        </p:nvSpPr>
        <p:spPr bwMode="auto">
          <a:xfrm>
            <a:off x="6248400" y="5486400"/>
            <a:ext cx="1463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10.10.10.10</a:t>
            </a:r>
          </a:p>
        </p:txBody>
      </p:sp>
      <p:sp>
        <p:nvSpPr>
          <p:cNvPr id="1520686" name="Text Box 46"/>
          <p:cNvSpPr txBox="1">
            <a:spLocks noChangeArrowheads="1"/>
          </p:cNvSpPr>
          <p:nvPr/>
        </p:nvSpPr>
        <p:spPr bwMode="auto">
          <a:xfrm>
            <a:off x="1524000" y="4802188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+</a:t>
            </a:r>
          </a:p>
        </p:txBody>
      </p:sp>
      <p:sp>
        <p:nvSpPr>
          <p:cNvPr id="1520687" name="AutoShape 47"/>
          <p:cNvSpPr>
            <a:spLocks noChangeArrowheads="1"/>
          </p:cNvSpPr>
          <p:nvPr/>
        </p:nvSpPr>
        <p:spPr bwMode="auto">
          <a:xfrm>
            <a:off x="3352800" y="4953000"/>
            <a:ext cx="762000" cy="609600"/>
          </a:xfrm>
          <a:prstGeom prst="rightArrow">
            <a:avLst>
              <a:gd name="adj1" fmla="val 50000"/>
              <a:gd name="adj2" fmla="val 31250"/>
            </a:avLst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Calibri" pitchFamily="34" charset="0"/>
            </a:endParaRPr>
          </a:p>
        </p:txBody>
      </p:sp>
      <p:sp>
        <p:nvSpPr>
          <p:cNvPr id="1520688" name="Text Box 48"/>
          <p:cNvSpPr txBox="1">
            <a:spLocks noChangeArrowheads="1"/>
          </p:cNvSpPr>
          <p:nvPr/>
        </p:nvSpPr>
        <p:spPr bwMode="auto">
          <a:xfrm>
            <a:off x="4419600" y="5867400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192.0.2.0/30</a:t>
            </a:r>
          </a:p>
        </p:txBody>
      </p:sp>
      <p:sp>
        <p:nvSpPr>
          <p:cNvPr id="1520689" name="Text Box 49"/>
          <p:cNvSpPr txBox="1">
            <a:spLocks noChangeArrowheads="1"/>
          </p:cNvSpPr>
          <p:nvPr/>
        </p:nvSpPr>
        <p:spPr bwMode="auto">
          <a:xfrm>
            <a:off x="6248400" y="5867400"/>
            <a:ext cx="1463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10.10.10.10</a:t>
            </a:r>
          </a:p>
        </p:txBody>
      </p:sp>
      <p:sp>
        <p:nvSpPr>
          <p:cNvPr id="1520690" name="Freeform 50"/>
          <p:cNvSpPr>
            <a:spLocks/>
          </p:cNvSpPr>
          <p:nvPr/>
        </p:nvSpPr>
        <p:spPr bwMode="auto">
          <a:xfrm>
            <a:off x="76200" y="1981200"/>
            <a:ext cx="8305800" cy="4826000"/>
          </a:xfrm>
          <a:custGeom>
            <a:avLst/>
            <a:gdLst/>
            <a:ahLst/>
            <a:cxnLst>
              <a:cxn ang="0">
                <a:pos x="672" y="48"/>
              </a:cxn>
              <a:cxn ang="0">
                <a:pos x="480" y="336"/>
              </a:cxn>
              <a:cxn ang="0">
                <a:pos x="336" y="528"/>
              </a:cxn>
              <a:cxn ang="0">
                <a:pos x="144" y="816"/>
              </a:cxn>
              <a:cxn ang="0">
                <a:pos x="48" y="1008"/>
              </a:cxn>
              <a:cxn ang="0">
                <a:pos x="48" y="1392"/>
              </a:cxn>
              <a:cxn ang="0">
                <a:pos x="0" y="1632"/>
              </a:cxn>
              <a:cxn ang="0">
                <a:pos x="48" y="1920"/>
              </a:cxn>
              <a:cxn ang="0">
                <a:pos x="96" y="2208"/>
              </a:cxn>
              <a:cxn ang="0">
                <a:pos x="48" y="2448"/>
              </a:cxn>
              <a:cxn ang="0">
                <a:pos x="48" y="2688"/>
              </a:cxn>
              <a:cxn ang="0">
                <a:pos x="96" y="2928"/>
              </a:cxn>
              <a:cxn ang="0">
                <a:pos x="336" y="3024"/>
              </a:cxn>
              <a:cxn ang="0">
                <a:pos x="720" y="3024"/>
              </a:cxn>
              <a:cxn ang="0">
                <a:pos x="1152" y="3024"/>
              </a:cxn>
              <a:cxn ang="0">
                <a:pos x="1632" y="2976"/>
              </a:cxn>
              <a:cxn ang="0">
                <a:pos x="1968" y="3024"/>
              </a:cxn>
              <a:cxn ang="0">
                <a:pos x="2352" y="2928"/>
              </a:cxn>
              <a:cxn ang="0">
                <a:pos x="2640" y="2832"/>
              </a:cxn>
              <a:cxn ang="0">
                <a:pos x="3264" y="2880"/>
              </a:cxn>
              <a:cxn ang="0">
                <a:pos x="3936" y="2880"/>
              </a:cxn>
              <a:cxn ang="0">
                <a:pos x="4416" y="2880"/>
              </a:cxn>
              <a:cxn ang="0">
                <a:pos x="5040" y="2832"/>
              </a:cxn>
              <a:cxn ang="0">
                <a:pos x="5184" y="2736"/>
              </a:cxn>
              <a:cxn ang="0">
                <a:pos x="5232" y="2448"/>
              </a:cxn>
              <a:cxn ang="0">
                <a:pos x="5184" y="2064"/>
              </a:cxn>
              <a:cxn ang="0">
                <a:pos x="5136" y="1776"/>
              </a:cxn>
              <a:cxn ang="0">
                <a:pos x="4752" y="1536"/>
              </a:cxn>
              <a:cxn ang="0">
                <a:pos x="4080" y="1488"/>
              </a:cxn>
              <a:cxn ang="0">
                <a:pos x="3648" y="1488"/>
              </a:cxn>
              <a:cxn ang="0">
                <a:pos x="3168" y="1536"/>
              </a:cxn>
              <a:cxn ang="0">
                <a:pos x="2736" y="1536"/>
              </a:cxn>
              <a:cxn ang="0">
                <a:pos x="2256" y="1536"/>
              </a:cxn>
              <a:cxn ang="0">
                <a:pos x="2112" y="1392"/>
              </a:cxn>
              <a:cxn ang="0">
                <a:pos x="2064" y="1248"/>
              </a:cxn>
              <a:cxn ang="0">
                <a:pos x="1968" y="1008"/>
              </a:cxn>
              <a:cxn ang="0">
                <a:pos x="1632" y="816"/>
              </a:cxn>
              <a:cxn ang="0">
                <a:pos x="1200" y="816"/>
              </a:cxn>
              <a:cxn ang="0">
                <a:pos x="1104" y="624"/>
              </a:cxn>
              <a:cxn ang="0">
                <a:pos x="1104" y="336"/>
              </a:cxn>
              <a:cxn ang="0">
                <a:pos x="1056" y="96"/>
              </a:cxn>
              <a:cxn ang="0">
                <a:pos x="864" y="48"/>
              </a:cxn>
              <a:cxn ang="0">
                <a:pos x="672" y="48"/>
              </a:cxn>
            </a:cxnLst>
            <a:rect l="0" t="0" r="r" b="b"/>
            <a:pathLst>
              <a:path w="5232" h="3040">
                <a:moveTo>
                  <a:pt x="672" y="48"/>
                </a:moveTo>
                <a:cubicBezTo>
                  <a:pt x="608" y="96"/>
                  <a:pt x="536" y="256"/>
                  <a:pt x="480" y="336"/>
                </a:cubicBezTo>
                <a:cubicBezTo>
                  <a:pt x="424" y="416"/>
                  <a:pt x="392" y="448"/>
                  <a:pt x="336" y="528"/>
                </a:cubicBezTo>
                <a:cubicBezTo>
                  <a:pt x="280" y="608"/>
                  <a:pt x="192" y="736"/>
                  <a:pt x="144" y="816"/>
                </a:cubicBezTo>
                <a:cubicBezTo>
                  <a:pt x="96" y="896"/>
                  <a:pt x="64" y="912"/>
                  <a:pt x="48" y="1008"/>
                </a:cubicBezTo>
                <a:cubicBezTo>
                  <a:pt x="32" y="1104"/>
                  <a:pt x="56" y="1288"/>
                  <a:pt x="48" y="1392"/>
                </a:cubicBezTo>
                <a:cubicBezTo>
                  <a:pt x="40" y="1496"/>
                  <a:pt x="0" y="1544"/>
                  <a:pt x="0" y="1632"/>
                </a:cubicBezTo>
                <a:cubicBezTo>
                  <a:pt x="0" y="1720"/>
                  <a:pt x="32" y="1824"/>
                  <a:pt x="48" y="1920"/>
                </a:cubicBezTo>
                <a:cubicBezTo>
                  <a:pt x="64" y="2016"/>
                  <a:pt x="96" y="2120"/>
                  <a:pt x="96" y="2208"/>
                </a:cubicBezTo>
                <a:cubicBezTo>
                  <a:pt x="96" y="2296"/>
                  <a:pt x="56" y="2368"/>
                  <a:pt x="48" y="2448"/>
                </a:cubicBezTo>
                <a:cubicBezTo>
                  <a:pt x="40" y="2528"/>
                  <a:pt x="40" y="2608"/>
                  <a:pt x="48" y="2688"/>
                </a:cubicBezTo>
                <a:cubicBezTo>
                  <a:pt x="56" y="2768"/>
                  <a:pt x="48" y="2872"/>
                  <a:pt x="96" y="2928"/>
                </a:cubicBezTo>
                <a:cubicBezTo>
                  <a:pt x="144" y="2984"/>
                  <a:pt x="232" y="3008"/>
                  <a:pt x="336" y="3024"/>
                </a:cubicBezTo>
                <a:cubicBezTo>
                  <a:pt x="440" y="3040"/>
                  <a:pt x="584" y="3024"/>
                  <a:pt x="720" y="3024"/>
                </a:cubicBezTo>
                <a:cubicBezTo>
                  <a:pt x="856" y="3024"/>
                  <a:pt x="1000" y="3032"/>
                  <a:pt x="1152" y="3024"/>
                </a:cubicBezTo>
                <a:cubicBezTo>
                  <a:pt x="1304" y="3016"/>
                  <a:pt x="1496" y="2976"/>
                  <a:pt x="1632" y="2976"/>
                </a:cubicBezTo>
                <a:cubicBezTo>
                  <a:pt x="1768" y="2976"/>
                  <a:pt x="1848" y="3032"/>
                  <a:pt x="1968" y="3024"/>
                </a:cubicBezTo>
                <a:cubicBezTo>
                  <a:pt x="2088" y="3016"/>
                  <a:pt x="2240" y="2960"/>
                  <a:pt x="2352" y="2928"/>
                </a:cubicBezTo>
                <a:cubicBezTo>
                  <a:pt x="2464" y="2896"/>
                  <a:pt x="2488" y="2840"/>
                  <a:pt x="2640" y="2832"/>
                </a:cubicBezTo>
                <a:cubicBezTo>
                  <a:pt x="2792" y="2824"/>
                  <a:pt x="3048" y="2872"/>
                  <a:pt x="3264" y="2880"/>
                </a:cubicBezTo>
                <a:cubicBezTo>
                  <a:pt x="3480" y="2888"/>
                  <a:pt x="3744" y="2880"/>
                  <a:pt x="3936" y="2880"/>
                </a:cubicBezTo>
                <a:cubicBezTo>
                  <a:pt x="4128" y="2880"/>
                  <a:pt x="4232" y="2888"/>
                  <a:pt x="4416" y="2880"/>
                </a:cubicBezTo>
                <a:cubicBezTo>
                  <a:pt x="4600" y="2872"/>
                  <a:pt x="4912" y="2856"/>
                  <a:pt x="5040" y="2832"/>
                </a:cubicBezTo>
                <a:cubicBezTo>
                  <a:pt x="5168" y="2808"/>
                  <a:pt x="5152" y="2800"/>
                  <a:pt x="5184" y="2736"/>
                </a:cubicBezTo>
                <a:cubicBezTo>
                  <a:pt x="5216" y="2672"/>
                  <a:pt x="5232" y="2560"/>
                  <a:pt x="5232" y="2448"/>
                </a:cubicBezTo>
                <a:cubicBezTo>
                  <a:pt x="5232" y="2336"/>
                  <a:pt x="5200" y="2176"/>
                  <a:pt x="5184" y="2064"/>
                </a:cubicBezTo>
                <a:cubicBezTo>
                  <a:pt x="5168" y="1952"/>
                  <a:pt x="5208" y="1864"/>
                  <a:pt x="5136" y="1776"/>
                </a:cubicBezTo>
                <a:cubicBezTo>
                  <a:pt x="5064" y="1688"/>
                  <a:pt x="4928" y="1584"/>
                  <a:pt x="4752" y="1536"/>
                </a:cubicBezTo>
                <a:cubicBezTo>
                  <a:pt x="4576" y="1488"/>
                  <a:pt x="4264" y="1496"/>
                  <a:pt x="4080" y="1488"/>
                </a:cubicBezTo>
                <a:cubicBezTo>
                  <a:pt x="3896" y="1480"/>
                  <a:pt x="3800" y="1480"/>
                  <a:pt x="3648" y="1488"/>
                </a:cubicBezTo>
                <a:cubicBezTo>
                  <a:pt x="3496" y="1496"/>
                  <a:pt x="3320" y="1528"/>
                  <a:pt x="3168" y="1536"/>
                </a:cubicBezTo>
                <a:cubicBezTo>
                  <a:pt x="3016" y="1544"/>
                  <a:pt x="2888" y="1536"/>
                  <a:pt x="2736" y="1536"/>
                </a:cubicBezTo>
                <a:cubicBezTo>
                  <a:pt x="2584" y="1536"/>
                  <a:pt x="2360" y="1560"/>
                  <a:pt x="2256" y="1536"/>
                </a:cubicBezTo>
                <a:cubicBezTo>
                  <a:pt x="2152" y="1512"/>
                  <a:pt x="2144" y="1440"/>
                  <a:pt x="2112" y="1392"/>
                </a:cubicBezTo>
                <a:cubicBezTo>
                  <a:pt x="2080" y="1344"/>
                  <a:pt x="2088" y="1312"/>
                  <a:pt x="2064" y="1248"/>
                </a:cubicBezTo>
                <a:cubicBezTo>
                  <a:pt x="2040" y="1184"/>
                  <a:pt x="2040" y="1080"/>
                  <a:pt x="1968" y="1008"/>
                </a:cubicBezTo>
                <a:cubicBezTo>
                  <a:pt x="1896" y="936"/>
                  <a:pt x="1760" y="848"/>
                  <a:pt x="1632" y="816"/>
                </a:cubicBezTo>
                <a:cubicBezTo>
                  <a:pt x="1504" y="784"/>
                  <a:pt x="1288" y="848"/>
                  <a:pt x="1200" y="816"/>
                </a:cubicBezTo>
                <a:cubicBezTo>
                  <a:pt x="1112" y="784"/>
                  <a:pt x="1120" y="704"/>
                  <a:pt x="1104" y="624"/>
                </a:cubicBezTo>
                <a:cubicBezTo>
                  <a:pt x="1088" y="544"/>
                  <a:pt x="1112" y="424"/>
                  <a:pt x="1104" y="336"/>
                </a:cubicBezTo>
                <a:cubicBezTo>
                  <a:pt x="1096" y="248"/>
                  <a:pt x="1096" y="144"/>
                  <a:pt x="1056" y="96"/>
                </a:cubicBezTo>
                <a:cubicBezTo>
                  <a:pt x="1016" y="48"/>
                  <a:pt x="928" y="56"/>
                  <a:pt x="864" y="48"/>
                </a:cubicBezTo>
                <a:cubicBezTo>
                  <a:pt x="800" y="40"/>
                  <a:pt x="736" y="0"/>
                  <a:pt x="672" y="48"/>
                </a:cubicBezTo>
                <a:close/>
              </a:path>
            </a:pathLst>
          </a:custGeom>
          <a:noFill/>
          <a:ln w="76200" cap="flat" cmpd="sng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Causes of BGP Routing Changes</a:t>
            </a:r>
          </a:p>
        </p:txBody>
      </p:sp>
      <p:sp>
        <p:nvSpPr>
          <p:cNvPr id="152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Topology changes</a:t>
            </a:r>
          </a:p>
          <a:p>
            <a:pPr lvl="1"/>
            <a:r>
              <a:rPr lang="en-US"/>
              <a:t>Equipment going up or down</a:t>
            </a:r>
          </a:p>
          <a:p>
            <a:pPr lvl="1"/>
            <a:r>
              <a:rPr lang="en-US"/>
              <a:t>Deployment of new routers or sessions</a:t>
            </a:r>
          </a:p>
          <a:p>
            <a:r>
              <a:rPr lang="en-US"/>
              <a:t>BGP session failures</a:t>
            </a:r>
          </a:p>
          <a:p>
            <a:pPr lvl="1"/>
            <a:r>
              <a:rPr lang="en-US"/>
              <a:t>Due to equipment failures, maintenance, etc.</a:t>
            </a:r>
          </a:p>
          <a:p>
            <a:pPr lvl="1"/>
            <a:r>
              <a:rPr lang="en-US"/>
              <a:t>Or, due to congestion on the physical path</a:t>
            </a:r>
          </a:p>
          <a:p>
            <a:r>
              <a:rPr lang="en-US"/>
              <a:t>Changes in routing policy</a:t>
            </a:r>
          </a:p>
          <a:p>
            <a:pPr lvl="1"/>
            <a:r>
              <a:rPr lang="en-US"/>
              <a:t>Reconfiguration of preferences</a:t>
            </a:r>
          </a:p>
          <a:p>
            <a:pPr lvl="1"/>
            <a:r>
              <a:rPr lang="en-US"/>
              <a:t>Reconfiguration of route filters</a:t>
            </a:r>
          </a:p>
          <a:p>
            <a:r>
              <a:rPr lang="en-US"/>
              <a:t>Persistent protocol oscillation</a:t>
            </a:r>
          </a:p>
          <a:p>
            <a:pPr lvl="1"/>
            <a:r>
              <a:rPr lang="en-US"/>
              <a:t>Conflicts between policies in different AS’s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4CCBAD-214E-4D22-9F7E-7A528A07C0E0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Change: Before and After</a:t>
            </a:r>
          </a:p>
        </p:txBody>
      </p:sp>
      <p:sp>
        <p:nvSpPr>
          <p:cNvPr id="3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3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50EF54-6196-4BB2-8D6F-1F1D10167654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39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pic>
        <p:nvPicPr>
          <p:cNvPr id="1526787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26125" y="1282700"/>
            <a:ext cx="1784350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26788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9013" y="3297238"/>
            <a:ext cx="1784350" cy="14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26789" name="Picture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7100" y="3151188"/>
            <a:ext cx="1784350" cy="14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26790" name="Picture 6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3300" y="5330825"/>
            <a:ext cx="1785938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26791" name="Line 7"/>
          <p:cNvSpPr>
            <a:spLocks noChangeShapeType="1"/>
          </p:cNvSpPr>
          <p:nvPr/>
        </p:nvSpPr>
        <p:spPr bwMode="auto">
          <a:xfrm flipH="1">
            <a:off x="5849938" y="2482850"/>
            <a:ext cx="314325" cy="727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792" name="Line 8"/>
          <p:cNvSpPr>
            <a:spLocks noChangeShapeType="1"/>
          </p:cNvSpPr>
          <p:nvPr/>
        </p:nvSpPr>
        <p:spPr bwMode="auto">
          <a:xfrm>
            <a:off x="6424613" y="3933825"/>
            <a:ext cx="955675" cy="111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793" name="Line 9"/>
          <p:cNvSpPr>
            <a:spLocks noChangeShapeType="1"/>
          </p:cNvSpPr>
          <p:nvPr/>
        </p:nvSpPr>
        <p:spPr bwMode="auto">
          <a:xfrm flipH="1">
            <a:off x="7442200" y="4475163"/>
            <a:ext cx="463550" cy="10461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lg" len="lg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794" name="Line 10"/>
          <p:cNvSpPr>
            <a:spLocks noChangeShapeType="1"/>
          </p:cNvSpPr>
          <p:nvPr/>
        </p:nvSpPr>
        <p:spPr bwMode="auto">
          <a:xfrm>
            <a:off x="5751513" y="4562475"/>
            <a:ext cx="700087" cy="9699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795" name="Text Box 11"/>
          <p:cNvSpPr txBox="1">
            <a:spLocks noChangeArrowheads="1"/>
          </p:cNvSpPr>
          <p:nvPr/>
        </p:nvSpPr>
        <p:spPr bwMode="auto">
          <a:xfrm>
            <a:off x="6570663" y="1655763"/>
            <a:ext cx="415925" cy="641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>
                <a:latin typeface="Calibri" pitchFamily="34" charset="0"/>
              </a:rPr>
              <a:t>0</a:t>
            </a:r>
          </a:p>
        </p:txBody>
      </p:sp>
      <p:sp>
        <p:nvSpPr>
          <p:cNvPr id="1526796" name="Text Box 12"/>
          <p:cNvSpPr txBox="1">
            <a:spLocks noChangeArrowheads="1"/>
          </p:cNvSpPr>
          <p:nvPr/>
        </p:nvSpPr>
        <p:spPr bwMode="auto">
          <a:xfrm>
            <a:off x="5465763" y="3582988"/>
            <a:ext cx="415925" cy="641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>
                <a:latin typeface="Calibri" pitchFamily="34" charset="0"/>
              </a:rPr>
              <a:t>1</a:t>
            </a:r>
          </a:p>
        </p:txBody>
      </p:sp>
      <p:sp>
        <p:nvSpPr>
          <p:cNvPr id="1526797" name="Text Box 13"/>
          <p:cNvSpPr txBox="1">
            <a:spLocks noChangeArrowheads="1"/>
          </p:cNvSpPr>
          <p:nvPr/>
        </p:nvSpPr>
        <p:spPr bwMode="auto">
          <a:xfrm>
            <a:off x="8091488" y="3668713"/>
            <a:ext cx="415925" cy="641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>
                <a:latin typeface="Calibri" pitchFamily="34" charset="0"/>
              </a:rPr>
              <a:t>2</a:t>
            </a:r>
          </a:p>
        </p:txBody>
      </p:sp>
      <p:sp>
        <p:nvSpPr>
          <p:cNvPr id="1526798" name="Text Box 14"/>
          <p:cNvSpPr txBox="1">
            <a:spLocks noChangeArrowheads="1"/>
          </p:cNvSpPr>
          <p:nvPr/>
        </p:nvSpPr>
        <p:spPr bwMode="auto">
          <a:xfrm>
            <a:off x="6819900" y="5705475"/>
            <a:ext cx="415925" cy="641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>
                <a:latin typeface="Calibri" pitchFamily="34" charset="0"/>
              </a:rPr>
              <a:t>3</a:t>
            </a:r>
          </a:p>
        </p:txBody>
      </p:sp>
      <p:pic>
        <p:nvPicPr>
          <p:cNvPr id="1526799" name="Picture 1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5700" y="1260475"/>
            <a:ext cx="1784350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26800" name="Picture 16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8588" y="3275013"/>
            <a:ext cx="1784350" cy="14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26801" name="Picture 1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75" y="3128963"/>
            <a:ext cx="1784350" cy="14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26802" name="Picture 18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2875" y="5308600"/>
            <a:ext cx="1785938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26803" name="Line 19"/>
          <p:cNvSpPr>
            <a:spLocks noChangeShapeType="1"/>
          </p:cNvSpPr>
          <p:nvPr/>
        </p:nvSpPr>
        <p:spPr bwMode="auto">
          <a:xfrm flipH="1">
            <a:off x="1179513" y="2460625"/>
            <a:ext cx="314325" cy="7270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804" name="Line 20"/>
          <p:cNvSpPr>
            <a:spLocks noChangeShapeType="1"/>
          </p:cNvSpPr>
          <p:nvPr/>
        </p:nvSpPr>
        <p:spPr bwMode="auto">
          <a:xfrm>
            <a:off x="2814638" y="2425700"/>
            <a:ext cx="536575" cy="9810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lg" len="lg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805" name="Line 21"/>
          <p:cNvSpPr>
            <a:spLocks noChangeShapeType="1"/>
          </p:cNvSpPr>
          <p:nvPr/>
        </p:nvSpPr>
        <p:spPr bwMode="auto">
          <a:xfrm>
            <a:off x="1754188" y="3911600"/>
            <a:ext cx="955675" cy="111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806" name="Line 22"/>
          <p:cNvSpPr>
            <a:spLocks noChangeShapeType="1"/>
          </p:cNvSpPr>
          <p:nvPr/>
        </p:nvSpPr>
        <p:spPr bwMode="auto">
          <a:xfrm flipH="1">
            <a:off x="2771775" y="4452938"/>
            <a:ext cx="463550" cy="10461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807" name="Line 23"/>
          <p:cNvSpPr>
            <a:spLocks noChangeShapeType="1"/>
          </p:cNvSpPr>
          <p:nvPr/>
        </p:nvSpPr>
        <p:spPr bwMode="auto">
          <a:xfrm>
            <a:off x="1081088" y="4540250"/>
            <a:ext cx="700087" cy="9699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lg" len="lg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808" name="Text Box 24"/>
          <p:cNvSpPr txBox="1">
            <a:spLocks noChangeArrowheads="1"/>
          </p:cNvSpPr>
          <p:nvPr/>
        </p:nvSpPr>
        <p:spPr bwMode="auto">
          <a:xfrm>
            <a:off x="1900238" y="1633538"/>
            <a:ext cx="415925" cy="641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>
                <a:latin typeface="Calibri" pitchFamily="34" charset="0"/>
              </a:rPr>
              <a:t>0</a:t>
            </a:r>
          </a:p>
        </p:txBody>
      </p:sp>
      <p:sp>
        <p:nvSpPr>
          <p:cNvPr id="1526809" name="Text Box 25"/>
          <p:cNvSpPr txBox="1">
            <a:spLocks noChangeArrowheads="1"/>
          </p:cNvSpPr>
          <p:nvPr/>
        </p:nvSpPr>
        <p:spPr bwMode="auto">
          <a:xfrm>
            <a:off x="795338" y="3560763"/>
            <a:ext cx="415925" cy="641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>
                <a:latin typeface="Calibri" pitchFamily="34" charset="0"/>
              </a:rPr>
              <a:t>1</a:t>
            </a:r>
          </a:p>
        </p:txBody>
      </p:sp>
      <p:sp>
        <p:nvSpPr>
          <p:cNvPr id="1526810" name="Text Box 26"/>
          <p:cNvSpPr txBox="1">
            <a:spLocks noChangeArrowheads="1"/>
          </p:cNvSpPr>
          <p:nvPr/>
        </p:nvSpPr>
        <p:spPr bwMode="auto">
          <a:xfrm>
            <a:off x="3421063" y="3646488"/>
            <a:ext cx="415925" cy="641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>
                <a:latin typeface="Calibri" pitchFamily="34" charset="0"/>
              </a:rPr>
              <a:t>2</a:t>
            </a:r>
          </a:p>
        </p:txBody>
      </p:sp>
      <p:sp>
        <p:nvSpPr>
          <p:cNvPr id="1526811" name="Text Box 27"/>
          <p:cNvSpPr txBox="1">
            <a:spLocks noChangeArrowheads="1"/>
          </p:cNvSpPr>
          <p:nvPr/>
        </p:nvSpPr>
        <p:spPr bwMode="auto">
          <a:xfrm>
            <a:off x="2149475" y="5683250"/>
            <a:ext cx="415925" cy="641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>
                <a:latin typeface="Calibri" pitchFamily="34" charset="0"/>
              </a:rPr>
              <a:t>3</a:t>
            </a:r>
          </a:p>
        </p:txBody>
      </p:sp>
      <p:sp>
        <p:nvSpPr>
          <p:cNvPr id="1526812" name="Text Box 28"/>
          <p:cNvSpPr txBox="1">
            <a:spLocks noChangeArrowheads="1"/>
          </p:cNvSpPr>
          <p:nvPr/>
        </p:nvSpPr>
        <p:spPr bwMode="auto">
          <a:xfrm>
            <a:off x="314325" y="2551113"/>
            <a:ext cx="850900" cy="5191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(1,0)</a:t>
            </a:r>
          </a:p>
        </p:txBody>
      </p:sp>
      <p:sp>
        <p:nvSpPr>
          <p:cNvPr id="1526813" name="Text Box 29"/>
          <p:cNvSpPr txBox="1">
            <a:spLocks noChangeArrowheads="1"/>
          </p:cNvSpPr>
          <p:nvPr/>
        </p:nvSpPr>
        <p:spPr bwMode="auto">
          <a:xfrm>
            <a:off x="3275013" y="2547938"/>
            <a:ext cx="850900" cy="5191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(2,0)</a:t>
            </a:r>
          </a:p>
        </p:txBody>
      </p:sp>
      <p:sp>
        <p:nvSpPr>
          <p:cNvPr id="1526814" name="Text Box 30"/>
          <p:cNvSpPr txBox="1">
            <a:spLocks noChangeArrowheads="1"/>
          </p:cNvSpPr>
          <p:nvPr/>
        </p:nvSpPr>
        <p:spPr bwMode="auto">
          <a:xfrm>
            <a:off x="404813" y="5068888"/>
            <a:ext cx="1120775" cy="5191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(3,1,0)</a:t>
            </a:r>
          </a:p>
        </p:txBody>
      </p:sp>
      <p:sp>
        <p:nvSpPr>
          <p:cNvPr id="1526815" name="Line 31"/>
          <p:cNvSpPr>
            <a:spLocks noChangeShapeType="1"/>
          </p:cNvSpPr>
          <p:nvPr/>
        </p:nvSpPr>
        <p:spPr bwMode="auto">
          <a:xfrm>
            <a:off x="5783263" y="2644775"/>
            <a:ext cx="363537" cy="352425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816" name="Line 32"/>
          <p:cNvSpPr>
            <a:spLocks noChangeShapeType="1"/>
          </p:cNvSpPr>
          <p:nvPr/>
        </p:nvSpPr>
        <p:spPr bwMode="auto">
          <a:xfrm flipH="1">
            <a:off x="5802313" y="2665413"/>
            <a:ext cx="298450" cy="29845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817" name="Line 33"/>
          <p:cNvSpPr>
            <a:spLocks noChangeShapeType="1"/>
          </p:cNvSpPr>
          <p:nvPr/>
        </p:nvSpPr>
        <p:spPr bwMode="auto">
          <a:xfrm>
            <a:off x="7539038" y="2413000"/>
            <a:ext cx="536575" cy="9810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lg" len="lg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818" name="Text Box 34"/>
          <p:cNvSpPr txBox="1">
            <a:spLocks noChangeArrowheads="1"/>
          </p:cNvSpPr>
          <p:nvPr/>
        </p:nvSpPr>
        <p:spPr bwMode="auto">
          <a:xfrm>
            <a:off x="7999413" y="2535238"/>
            <a:ext cx="850900" cy="5191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(2,0)</a:t>
            </a:r>
          </a:p>
        </p:txBody>
      </p:sp>
      <p:sp>
        <p:nvSpPr>
          <p:cNvPr id="1526819" name="Text Box 35"/>
          <p:cNvSpPr txBox="1">
            <a:spLocks noChangeArrowheads="1"/>
          </p:cNvSpPr>
          <p:nvPr/>
        </p:nvSpPr>
        <p:spPr bwMode="auto">
          <a:xfrm>
            <a:off x="6408738" y="3271838"/>
            <a:ext cx="1120775" cy="5191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(1,2,0)</a:t>
            </a:r>
          </a:p>
        </p:txBody>
      </p:sp>
      <p:sp>
        <p:nvSpPr>
          <p:cNvPr id="1526820" name="Text Box 36"/>
          <p:cNvSpPr txBox="1">
            <a:spLocks noChangeArrowheads="1"/>
          </p:cNvSpPr>
          <p:nvPr/>
        </p:nvSpPr>
        <p:spPr bwMode="auto">
          <a:xfrm>
            <a:off x="7707313" y="5011738"/>
            <a:ext cx="1120775" cy="5191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(3,2,0)</a:t>
            </a:r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883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/>
              <a:t>AS 1</a:t>
            </a:r>
          </a:p>
          <a:p>
            <a:pPr lvl="1"/>
            <a:r>
              <a:rPr lang="en-US"/>
              <a:t>Delete the route (1,0)</a:t>
            </a:r>
          </a:p>
          <a:p>
            <a:pPr lvl="1"/>
            <a:r>
              <a:rPr lang="en-US"/>
              <a:t>Switch to next route (1,2,0)</a:t>
            </a:r>
          </a:p>
          <a:p>
            <a:pPr lvl="1"/>
            <a:r>
              <a:rPr lang="en-US"/>
              <a:t>Send route (1,2,0) to AS 3</a:t>
            </a:r>
          </a:p>
          <a:p>
            <a:r>
              <a:rPr lang="en-US"/>
              <a:t>AS 3</a:t>
            </a:r>
          </a:p>
          <a:p>
            <a:pPr lvl="1"/>
            <a:r>
              <a:rPr lang="en-US"/>
              <a:t>Sees (1,2,0) replace (1,0)</a:t>
            </a:r>
          </a:p>
          <a:p>
            <a:pPr lvl="1"/>
            <a:r>
              <a:rPr lang="en-US"/>
              <a:t>Compares to route (2,0)</a:t>
            </a:r>
          </a:p>
          <a:p>
            <a:pPr lvl="1"/>
            <a:r>
              <a:rPr lang="en-US"/>
              <a:t>Switches to using AS 2</a:t>
            </a:r>
          </a:p>
          <a:p>
            <a:pPr lvl="1"/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2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Change: Path Exploration</a:t>
            </a:r>
          </a:p>
        </p:txBody>
      </p:sp>
      <p:sp>
        <p:nvSpPr>
          <p:cNvPr id="22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3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DDB586-9420-408E-ABB9-F8FE3FDA3D49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24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pic>
        <p:nvPicPr>
          <p:cNvPr id="1528836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26125" y="1382713"/>
            <a:ext cx="1784350" cy="14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28837" name="Picture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9013" y="3397250"/>
            <a:ext cx="1784350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28838" name="Picture 6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7100" y="3251200"/>
            <a:ext cx="1784350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28839" name="Picture 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3300" y="5430838"/>
            <a:ext cx="1785938" cy="14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28840" name="Line 8"/>
          <p:cNvSpPr>
            <a:spLocks noChangeShapeType="1"/>
          </p:cNvSpPr>
          <p:nvPr/>
        </p:nvSpPr>
        <p:spPr bwMode="auto">
          <a:xfrm flipH="1">
            <a:off x="5849938" y="2582863"/>
            <a:ext cx="314325" cy="727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8841" name="Line 9"/>
          <p:cNvSpPr>
            <a:spLocks noChangeShapeType="1"/>
          </p:cNvSpPr>
          <p:nvPr/>
        </p:nvSpPr>
        <p:spPr bwMode="auto">
          <a:xfrm>
            <a:off x="6424613" y="4033838"/>
            <a:ext cx="955675" cy="1111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8842" name="Line 10"/>
          <p:cNvSpPr>
            <a:spLocks noChangeShapeType="1"/>
          </p:cNvSpPr>
          <p:nvPr/>
        </p:nvSpPr>
        <p:spPr bwMode="auto">
          <a:xfrm flipH="1">
            <a:off x="7442200" y="4575175"/>
            <a:ext cx="463550" cy="10461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lg" len="lg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8843" name="Line 11"/>
          <p:cNvSpPr>
            <a:spLocks noChangeShapeType="1"/>
          </p:cNvSpPr>
          <p:nvPr/>
        </p:nvSpPr>
        <p:spPr bwMode="auto">
          <a:xfrm>
            <a:off x="5751513" y="4662488"/>
            <a:ext cx="700087" cy="9699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8844" name="Text Box 12"/>
          <p:cNvSpPr txBox="1">
            <a:spLocks noChangeArrowheads="1"/>
          </p:cNvSpPr>
          <p:nvPr/>
        </p:nvSpPr>
        <p:spPr bwMode="auto">
          <a:xfrm>
            <a:off x="6570663" y="1755775"/>
            <a:ext cx="415925" cy="641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>
                <a:latin typeface="Calibri" pitchFamily="34" charset="0"/>
              </a:rPr>
              <a:t>0</a:t>
            </a:r>
          </a:p>
        </p:txBody>
      </p:sp>
      <p:sp>
        <p:nvSpPr>
          <p:cNvPr id="1528845" name="Text Box 13"/>
          <p:cNvSpPr txBox="1">
            <a:spLocks noChangeArrowheads="1"/>
          </p:cNvSpPr>
          <p:nvPr/>
        </p:nvSpPr>
        <p:spPr bwMode="auto">
          <a:xfrm>
            <a:off x="5465763" y="3683000"/>
            <a:ext cx="415925" cy="641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>
                <a:latin typeface="Calibri" pitchFamily="34" charset="0"/>
              </a:rPr>
              <a:t>1</a:t>
            </a:r>
          </a:p>
        </p:txBody>
      </p:sp>
      <p:sp>
        <p:nvSpPr>
          <p:cNvPr id="1528846" name="Text Box 14"/>
          <p:cNvSpPr txBox="1">
            <a:spLocks noChangeArrowheads="1"/>
          </p:cNvSpPr>
          <p:nvPr/>
        </p:nvSpPr>
        <p:spPr bwMode="auto">
          <a:xfrm>
            <a:off x="8091488" y="3768725"/>
            <a:ext cx="415925" cy="641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>
                <a:latin typeface="Calibri" pitchFamily="34" charset="0"/>
              </a:rPr>
              <a:t>2</a:t>
            </a:r>
          </a:p>
        </p:txBody>
      </p:sp>
      <p:sp>
        <p:nvSpPr>
          <p:cNvPr id="1528847" name="Text Box 15"/>
          <p:cNvSpPr txBox="1">
            <a:spLocks noChangeArrowheads="1"/>
          </p:cNvSpPr>
          <p:nvPr/>
        </p:nvSpPr>
        <p:spPr bwMode="auto">
          <a:xfrm>
            <a:off x="6819900" y="5805488"/>
            <a:ext cx="415925" cy="641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>
                <a:latin typeface="Calibri" pitchFamily="34" charset="0"/>
              </a:rPr>
              <a:t>3</a:t>
            </a:r>
          </a:p>
        </p:txBody>
      </p:sp>
      <p:sp>
        <p:nvSpPr>
          <p:cNvPr id="1528848" name="Line 16"/>
          <p:cNvSpPr>
            <a:spLocks noChangeShapeType="1"/>
          </p:cNvSpPr>
          <p:nvPr/>
        </p:nvSpPr>
        <p:spPr bwMode="auto">
          <a:xfrm>
            <a:off x="5783263" y="2744788"/>
            <a:ext cx="363537" cy="352425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8849" name="Line 17"/>
          <p:cNvSpPr>
            <a:spLocks noChangeShapeType="1"/>
          </p:cNvSpPr>
          <p:nvPr/>
        </p:nvSpPr>
        <p:spPr bwMode="auto">
          <a:xfrm flipH="1">
            <a:off x="5802313" y="2765425"/>
            <a:ext cx="298450" cy="29845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8850" name="Line 18"/>
          <p:cNvSpPr>
            <a:spLocks noChangeShapeType="1"/>
          </p:cNvSpPr>
          <p:nvPr/>
        </p:nvSpPr>
        <p:spPr bwMode="auto">
          <a:xfrm>
            <a:off x="7539038" y="2513013"/>
            <a:ext cx="536575" cy="9810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lg" len="lg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8851" name="Text Box 19"/>
          <p:cNvSpPr txBox="1">
            <a:spLocks noChangeArrowheads="1"/>
          </p:cNvSpPr>
          <p:nvPr/>
        </p:nvSpPr>
        <p:spPr bwMode="auto">
          <a:xfrm>
            <a:off x="7999413" y="2635250"/>
            <a:ext cx="850900" cy="51911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(2,0)</a:t>
            </a:r>
          </a:p>
        </p:txBody>
      </p:sp>
      <p:sp>
        <p:nvSpPr>
          <p:cNvPr id="1528852" name="Text Box 20"/>
          <p:cNvSpPr txBox="1">
            <a:spLocks noChangeArrowheads="1"/>
          </p:cNvSpPr>
          <p:nvPr/>
        </p:nvSpPr>
        <p:spPr bwMode="auto">
          <a:xfrm>
            <a:off x="6408738" y="3371850"/>
            <a:ext cx="1120775" cy="51911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(1,2,0)</a:t>
            </a:r>
          </a:p>
        </p:txBody>
      </p:sp>
      <p:sp>
        <p:nvSpPr>
          <p:cNvPr id="1528853" name="Text Box 21"/>
          <p:cNvSpPr txBox="1">
            <a:spLocks noChangeArrowheads="1"/>
          </p:cNvSpPr>
          <p:nvPr/>
        </p:nvSpPr>
        <p:spPr bwMode="auto">
          <a:xfrm>
            <a:off x="7707313" y="5111750"/>
            <a:ext cx="1120775" cy="51911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accent2"/>
                </a:solidFill>
                <a:latin typeface="Calibri" pitchFamily="34" charset="0"/>
              </a:rPr>
              <a:t>(3,2,0)</a:t>
            </a:r>
          </a:p>
        </p:txBody>
      </p: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0884" name="Rectangle 4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Initial situation</a:t>
            </a:r>
          </a:p>
          <a:p>
            <a:pPr lvl="1"/>
            <a:r>
              <a:rPr lang="en-US"/>
              <a:t>Destination 0 is alive</a:t>
            </a:r>
          </a:p>
          <a:p>
            <a:pPr lvl="1"/>
            <a:r>
              <a:rPr lang="en-US"/>
              <a:t>All AS’s use direct path</a:t>
            </a:r>
          </a:p>
          <a:p>
            <a:r>
              <a:rPr lang="en-US"/>
              <a:t>When destination dies</a:t>
            </a:r>
          </a:p>
          <a:p>
            <a:pPr lvl="1"/>
            <a:r>
              <a:rPr lang="en-US"/>
              <a:t>All AS’s lose direct path</a:t>
            </a:r>
          </a:p>
          <a:p>
            <a:pPr lvl="1"/>
            <a:r>
              <a:rPr lang="en-US"/>
              <a:t>All switch to longer paths</a:t>
            </a:r>
          </a:p>
          <a:p>
            <a:pPr lvl="1"/>
            <a:r>
              <a:rPr lang="en-US"/>
              <a:t>Eventually withdrawn</a:t>
            </a:r>
          </a:p>
          <a:p>
            <a:r>
              <a:rPr lang="en-US"/>
              <a:t>E.g., AS 2</a:t>
            </a:r>
          </a:p>
          <a:p>
            <a:pPr lvl="1"/>
            <a:r>
              <a:rPr lang="en-US"/>
              <a:t>(2,0) </a:t>
            </a:r>
            <a:r>
              <a:rPr lang="en-US">
                <a:sym typeface="Wingdings" pitchFamily="2" charset="2"/>
              </a:rPr>
              <a:t> </a:t>
            </a:r>
            <a:r>
              <a:rPr lang="en-US"/>
              <a:t>(2,1,0) </a:t>
            </a:r>
          </a:p>
          <a:p>
            <a:pPr lvl="1"/>
            <a:r>
              <a:rPr lang="en-US"/>
              <a:t>(2,1,0) </a:t>
            </a:r>
            <a:r>
              <a:rPr lang="en-US">
                <a:sym typeface="Wingdings" pitchFamily="2" charset="2"/>
              </a:rPr>
              <a:t> (2,3,0) </a:t>
            </a:r>
          </a:p>
          <a:p>
            <a:pPr lvl="1"/>
            <a:r>
              <a:rPr lang="en-US">
                <a:sym typeface="Wingdings" pitchFamily="2" charset="2"/>
              </a:rPr>
              <a:t>(2,3,0)  (2,1,3,0)</a:t>
            </a:r>
          </a:p>
          <a:p>
            <a:pPr lvl="1"/>
            <a:r>
              <a:rPr lang="en-US">
                <a:sym typeface="Wingdings" pitchFamily="2" charset="2"/>
              </a:rPr>
              <a:t>(2,1,3,0)  null</a:t>
            </a:r>
            <a:endParaRPr lang="en-US"/>
          </a:p>
        </p:txBody>
      </p:sp>
      <p:sp>
        <p:nvSpPr>
          <p:cNvPr id="30" name="Content Placeholder 2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308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Change: Path Exploration</a:t>
            </a:r>
          </a:p>
        </p:txBody>
      </p:sp>
      <p:sp>
        <p:nvSpPr>
          <p:cNvPr id="2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FA48CD-9EB4-4E4B-9C0B-5B82335608F5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28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530882" name="Rectangle 2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530885" name="Picture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3913" y="3081338"/>
            <a:ext cx="1784350" cy="14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0886" name="Picture 6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946400"/>
            <a:ext cx="1784350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0887" name="Picture 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18200" y="5126038"/>
            <a:ext cx="1785938" cy="14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0888" name="Line 8"/>
          <p:cNvSpPr>
            <a:spLocks noChangeShapeType="1"/>
          </p:cNvSpPr>
          <p:nvPr/>
        </p:nvSpPr>
        <p:spPr bwMode="auto">
          <a:xfrm>
            <a:off x="6259513" y="3729038"/>
            <a:ext cx="955675" cy="11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0889" name="Line 9"/>
          <p:cNvSpPr>
            <a:spLocks noChangeShapeType="1"/>
          </p:cNvSpPr>
          <p:nvPr/>
        </p:nvSpPr>
        <p:spPr bwMode="auto">
          <a:xfrm flipH="1">
            <a:off x="7277100" y="4270375"/>
            <a:ext cx="463550" cy="1046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lg" len="lg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0890" name="Line 10"/>
          <p:cNvSpPr>
            <a:spLocks noChangeShapeType="1"/>
          </p:cNvSpPr>
          <p:nvPr/>
        </p:nvSpPr>
        <p:spPr bwMode="auto">
          <a:xfrm>
            <a:off x="5586413" y="4357688"/>
            <a:ext cx="700087" cy="9699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0891" name="Text Box 11"/>
          <p:cNvSpPr txBox="1">
            <a:spLocks noChangeArrowheads="1"/>
          </p:cNvSpPr>
          <p:nvPr/>
        </p:nvSpPr>
        <p:spPr bwMode="auto">
          <a:xfrm>
            <a:off x="5300663" y="3378200"/>
            <a:ext cx="415925" cy="641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>
                <a:latin typeface="Calibri" pitchFamily="34" charset="0"/>
              </a:rPr>
              <a:t>1</a:t>
            </a:r>
          </a:p>
        </p:txBody>
      </p:sp>
      <p:sp>
        <p:nvSpPr>
          <p:cNvPr id="1530892" name="Text Box 12"/>
          <p:cNvSpPr txBox="1">
            <a:spLocks noChangeArrowheads="1"/>
          </p:cNvSpPr>
          <p:nvPr/>
        </p:nvSpPr>
        <p:spPr bwMode="auto">
          <a:xfrm>
            <a:off x="7926388" y="3463925"/>
            <a:ext cx="415925" cy="641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>
                <a:latin typeface="Calibri" pitchFamily="34" charset="0"/>
              </a:rPr>
              <a:t>2</a:t>
            </a:r>
          </a:p>
        </p:txBody>
      </p:sp>
      <p:sp>
        <p:nvSpPr>
          <p:cNvPr id="1530893" name="Text Box 13"/>
          <p:cNvSpPr txBox="1">
            <a:spLocks noChangeArrowheads="1"/>
          </p:cNvSpPr>
          <p:nvPr/>
        </p:nvSpPr>
        <p:spPr bwMode="auto">
          <a:xfrm>
            <a:off x="6654800" y="5500688"/>
            <a:ext cx="415925" cy="641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>
                <a:latin typeface="Calibri" pitchFamily="34" charset="0"/>
              </a:rPr>
              <a:t>3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6148388" y="4178300"/>
            <a:ext cx="1255712" cy="1000125"/>
            <a:chOff x="3977" y="2334"/>
            <a:chExt cx="791" cy="630"/>
          </a:xfrm>
        </p:grpSpPr>
        <p:sp>
          <p:nvSpPr>
            <p:cNvPr id="1530895" name="Line 15"/>
            <p:cNvSpPr>
              <a:spLocks noChangeShapeType="1"/>
            </p:cNvSpPr>
            <p:nvPr/>
          </p:nvSpPr>
          <p:spPr bwMode="auto">
            <a:xfrm>
              <a:off x="3977" y="2334"/>
              <a:ext cx="277" cy="14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arrow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0896" name="Line 16"/>
            <p:cNvSpPr>
              <a:spLocks noChangeShapeType="1"/>
            </p:cNvSpPr>
            <p:nvPr/>
          </p:nvSpPr>
          <p:spPr bwMode="auto">
            <a:xfrm flipH="1">
              <a:off x="4573" y="2383"/>
              <a:ext cx="195" cy="15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arrow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0897" name="Line 17"/>
            <p:cNvSpPr>
              <a:spLocks noChangeShapeType="1"/>
            </p:cNvSpPr>
            <p:nvPr/>
          </p:nvSpPr>
          <p:spPr bwMode="auto">
            <a:xfrm>
              <a:off x="4392" y="2659"/>
              <a:ext cx="7" cy="305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arrow" w="lg" len="lg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0898" name="Text Box 18"/>
            <p:cNvSpPr txBox="1">
              <a:spLocks noChangeArrowheads="1"/>
            </p:cNvSpPr>
            <p:nvPr/>
          </p:nvSpPr>
          <p:spPr bwMode="auto">
            <a:xfrm>
              <a:off x="4250" y="2373"/>
              <a:ext cx="230" cy="327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800">
                  <a:solidFill>
                    <a:srgbClr val="FF3399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1530899" name="Text Box 19"/>
          <p:cNvSpPr txBox="1">
            <a:spLocks noChangeArrowheads="1"/>
          </p:cNvSpPr>
          <p:nvPr/>
        </p:nvSpPr>
        <p:spPr bwMode="auto">
          <a:xfrm>
            <a:off x="5062538" y="1549400"/>
            <a:ext cx="1120775" cy="13731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latin typeface="Calibri" pitchFamily="34" charset="0"/>
              </a:rPr>
              <a:t>(1,0)</a:t>
            </a:r>
          </a:p>
          <a:p>
            <a:pPr algn="ctr" eaLnBrk="0" hangingPunct="0"/>
            <a:r>
              <a:rPr lang="en-US" sz="2800">
                <a:latin typeface="Calibri" pitchFamily="34" charset="0"/>
              </a:rPr>
              <a:t>(1,2,0)</a:t>
            </a:r>
          </a:p>
          <a:p>
            <a:pPr algn="ctr" eaLnBrk="0" hangingPunct="0"/>
            <a:r>
              <a:rPr lang="en-US" sz="2800">
                <a:latin typeface="Calibri" pitchFamily="34" charset="0"/>
              </a:rPr>
              <a:t>(1,3,0)</a:t>
            </a:r>
          </a:p>
        </p:txBody>
      </p:sp>
      <p:sp>
        <p:nvSpPr>
          <p:cNvPr id="1530900" name="Text Box 20"/>
          <p:cNvSpPr txBox="1">
            <a:spLocks noChangeArrowheads="1"/>
          </p:cNvSpPr>
          <p:nvPr/>
        </p:nvSpPr>
        <p:spPr bwMode="auto">
          <a:xfrm>
            <a:off x="7508875" y="1400175"/>
            <a:ext cx="1390650" cy="18002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latin typeface="Calibri" pitchFamily="34" charset="0"/>
              </a:rPr>
              <a:t>(2,0)</a:t>
            </a:r>
          </a:p>
          <a:p>
            <a:pPr algn="ctr" eaLnBrk="0" hangingPunct="0"/>
            <a:r>
              <a:rPr lang="en-US" sz="2800">
                <a:latin typeface="Calibri" pitchFamily="34" charset="0"/>
              </a:rPr>
              <a:t>(2,1,0)</a:t>
            </a:r>
          </a:p>
          <a:p>
            <a:pPr algn="ctr" eaLnBrk="0" hangingPunct="0"/>
            <a:r>
              <a:rPr lang="en-US" sz="2800">
                <a:latin typeface="Calibri" pitchFamily="34" charset="0"/>
              </a:rPr>
              <a:t>(2,3,0)</a:t>
            </a:r>
          </a:p>
          <a:p>
            <a:pPr algn="ctr" eaLnBrk="0" hangingPunct="0"/>
            <a:r>
              <a:rPr lang="en-US" sz="2800">
                <a:latin typeface="Calibri" pitchFamily="34" charset="0"/>
              </a:rPr>
              <a:t>(2,1,3,0)</a:t>
            </a:r>
          </a:p>
        </p:txBody>
      </p:sp>
      <p:sp>
        <p:nvSpPr>
          <p:cNvPr id="1530901" name="Text Box 21"/>
          <p:cNvSpPr txBox="1">
            <a:spLocks noChangeArrowheads="1"/>
          </p:cNvSpPr>
          <p:nvPr/>
        </p:nvSpPr>
        <p:spPr bwMode="auto">
          <a:xfrm>
            <a:off x="7934325" y="5343525"/>
            <a:ext cx="1120775" cy="13731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latin typeface="Calibri" pitchFamily="34" charset="0"/>
              </a:rPr>
              <a:t>(3,0)</a:t>
            </a:r>
          </a:p>
          <a:p>
            <a:pPr algn="ctr" eaLnBrk="0" hangingPunct="0"/>
            <a:r>
              <a:rPr lang="en-US" sz="2800">
                <a:latin typeface="Calibri" pitchFamily="34" charset="0"/>
              </a:rPr>
              <a:t>(3,1,0)</a:t>
            </a:r>
          </a:p>
          <a:p>
            <a:pPr algn="ctr" eaLnBrk="0" hangingPunct="0"/>
            <a:r>
              <a:rPr lang="en-US" sz="2800">
                <a:latin typeface="Calibri" pitchFamily="34" charset="0"/>
              </a:rPr>
              <a:t>(3,2,0)</a:t>
            </a: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953000" y="1676400"/>
            <a:ext cx="3995738" cy="3948113"/>
            <a:chOff x="3158" y="761"/>
            <a:chExt cx="2517" cy="2775"/>
          </a:xfrm>
        </p:grpSpPr>
        <p:sp>
          <p:nvSpPr>
            <p:cNvPr id="1530903" name="Line 23"/>
            <p:cNvSpPr>
              <a:spLocks noChangeShapeType="1"/>
            </p:cNvSpPr>
            <p:nvPr/>
          </p:nvSpPr>
          <p:spPr bwMode="auto">
            <a:xfrm>
              <a:off x="3158" y="861"/>
              <a:ext cx="714" cy="6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0904" name="Line 24"/>
            <p:cNvSpPr>
              <a:spLocks noChangeShapeType="1"/>
            </p:cNvSpPr>
            <p:nvPr/>
          </p:nvSpPr>
          <p:spPr bwMode="auto">
            <a:xfrm>
              <a:off x="4788" y="761"/>
              <a:ext cx="714" cy="6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0905" name="Line 25"/>
            <p:cNvSpPr>
              <a:spLocks noChangeShapeType="1"/>
            </p:cNvSpPr>
            <p:nvPr/>
          </p:nvSpPr>
          <p:spPr bwMode="auto">
            <a:xfrm>
              <a:off x="4961" y="3530"/>
              <a:ext cx="714" cy="6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473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BGP runs over TCP</a:t>
            </a:r>
          </a:p>
          <a:p>
            <a:pPr lvl="1"/>
            <a:r>
              <a:rPr lang="en-US"/>
              <a:t>BGP only sends updates when changes occur</a:t>
            </a:r>
          </a:p>
          <a:p>
            <a:pPr lvl="1"/>
            <a:r>
              <a:rPr lang="en-US"/>
              <a:t>TCP doesn’t detect lost connectivity on its own</a:t>
            </a:r>
          </a:p>
          <a:p>
            <a:r>
              <a:rPr lang="en-US"/>
              <a:t>Detecting a failure</a:t>
            </a:r>
          </a:p>
          <a:p>
            <a:pPr lvl="1"/>
            <a:r>
              <a:rPr lang="en-US"/>
              <a:t>Keep-alive: 60 seconds</a:t>
            </a:r>
          </a:p>
          <a:p>
            <a:pPr lvl="1"/>
            <a:r>
              <a:rPr lang="en-US"/>
              <a:t>Hold timer: 180 seconds</a:t>
            </a:r>
          </a:p>
          <a:p>
            <a:r>
              <a:rPr lang="en-US"/>
              <a:t>Reacting to a failure</a:t>
            </a:r>
          </a:p>
          <a:p>
            <a:pPr lvl="1"/>
            <a:r>
              <a:rPr lang="en-US"/>
              <a:t>Discard all routes learned from the neighbor</a:t>
            </a:r>
          </a:p>
          <a:p>
            <a:pPr lvl="1"/>
            <a:r>
              <a:rPr lang="en-US"/>
              <a:t>Send new updates for any routes that change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2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Session Failure </a:t>
            </a: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A476DD-FDBE-4667-8144-25153670CD82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15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524740" name="Line 4"/>
          <p:cNvSpPr>
            <a:spLocks noChangeShapeType="1"/>
          </p:cNvSpPr>
          <p:nvPr/>
        </p:nvSpPr>
        <p:spPr bwMode="auto">
          <a:xfrm>
            <a:off x="5973763" y="2528888"/>
            <a:ext cx="1600200" cy="2640012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524741" name="Picture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431925"/>
            <a:ext cx="2246313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24742" name="Picture 6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41963" y="2306638"/>
            <a:ext cx="839787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24743" name="Picture 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9888" y="5022850"/>
            <a:ext cx="2246312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24744" name="Picture 8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43763" y="5087938"/>
            <a:ext cx="8413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24745" name="Rectangle 9"/>
          <p:cNvSpPr>
            <a:spLocks noChangeArrowheads="1"/>
          </p:cNvSpPr>
          <p:nvPr/>
        </p:nvSpPr>
        <p:spPr bwMode="auto">
          <a:xfrm>
            <a:off x="4760913" y="1557338"/>
            <a:ext cx="749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latin typeface="Calibri" pitchFamily="34" charset="0"/>
              </a:rPr>
              <a:t>AS1</a:t>
            </a:r>
          </a:p>
        </p:txBody>
      </p:sp>
      <p:sp>
        <p:nvSpPr>
          <p:cNvPr id="1524746" name="Rectangle 10"/>
          <p:cNvSpPr>
            <a:spLocks noChangeArrowheads="1"/>
          </p:cNvSpPr>
          <p:nvPr/>
        </p:nvSpPr>
        <p:spPr bwMode="auto">
          <a:xfrm>
            <a:off x="7827963" y="5595938"/>
            <a:ext cx="749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latin typeface="Calibri" pitchFamily="34" charset="0"/>
              </a:rPr>
              <a:t>AS2</a:t>
            </a:r>
          </a:p>
        </p:txBody>
      </p:sp>
      <p:sp>
        <p:nvSpPr>
          <p:cNvPr id="1524747" name="Line 11"/>
          <p:cNvSpPr>
            <a:spLocks noChangeShapeType="1"/>
          </p:cNvSpPr>
          <p:nvPr/>
        </p:nvSpPr>
        <p:spPr bwMode="auto">
          <a:xfrm flipH="1">
            <a:off x="6423025" y="3429000"/>
            <a:ext cx="693738" cy="771525"/>
          </a:xfrm>
          <a:prstGeom prst="line">
            <a:avLst/>
          </a:prstGeom>
          <a:noFill/>
          <a:ln w="4445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4748" name="Line 12"/>
          <p:cNvSpPr>
            <a:spLocks noChangeShapeType="1"/>
          </p:cNvSpPr>
          <p:nvPr/>
        </p:nvSpPr>
        <p:spPr bwMode="auto">
          <a:xfrm>
            <a:off x="6477000" y="3657600"/>
            <a:ext cx="609600" cy="381000"/>
          </a:xfrm>
          <a:prstGeom prst="line">
            <a:avLst/>
          </a:prstGeom>
          <a:noFill/>
          <a:ln w="4445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Converges Slowly, if at All</a:t>
            </a:r>
          </a:p>
        </p:txBody>
      </p:sp>
      <p:sp>
        <p:nvSpPr>
          <p:cNvPr id="153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Path vector avoids count-to-infinity</a:t>
            </a:r>
          </a:p>
          <a:p>
            <a:pPr lvl="1"/>
            <a:r>
              <a:rPr lang="en-US"/>
              <a:t>But, AS’s still must explore many alternate paths</a:t>
            </a:r>
          </a:p>
          <a:p>
            <a:pPr lvl="1"/>
            <a:r>
              <a:rPr lang="en-US"/>
              <a:t>… to find the highest-ranked path that is still available</a:t>
            </a:r>
          </a:p>
          <a:p>
            <a:r>
              <a:rPr lang="en-US"/>
              <a:t>Fortunately, in practice</a:t>
            </a:r>
          </a:p>
          <a:p>
            <a:pPr lvl="1"/>
            <a:r>
              <a:rPr lang="en-US"/>
              <a:t>Most popular destinations have very stable BGP routes</a:t>
            </a:r>
          </a:p>
          <a:p>
            <a:pPr lvl="1"/>
            <a:r>
              <a:rPr lang="en-US"/>
              <a:t>And most instability lies in a few unpopular destinations</a:t>
            </a:r>
          </a:p>
          <a:p>
            <a:r>
              <a:rPr lang="en-US"/>
              <a:t>Still, lower BGP convergence delay is a goal</a:t>
            </a:r>
          </a:p>
          <a:p>
            <a:pPr lvl="1"/>
            <a:r>
              <a:rPr lang="en-US"/>
              <a:t>Can be tens of seconds to tens of minutes</a:t>
            </a:r>
          </a:p>
          <a:p>
            <a:pPr lvl="1"/>
            <a:r>
              <a:rPr lang="en-US"/>
              <a:t>High for important interactive applications</a:t>
            </a:r>
          </a:p>
          <a:p>
            <a:pPr lvl="1"/>
            <a:r>
              <a:rPr lang="en-US"/>
              <a:t>… or even conventional application, like Web browsing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554DA3-0E83-4D3F-8675-863587913876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0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126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BGP is solving a hard problem</a:t>
            </a:r>
          </a:p>
          <a:p>
            <a:pPr lvl="1"/>
            <a:r>
              <a:rPr lang="en-US"/>
              <a:t>Routing protocol operating at a global scale</a:t>
            </a:r>
          </a:p>
          <a:p>
            <a:pPr lvl="1"/>
            <a:r>
              <a:rPr lang="en-US"/>
              <a:t>With tens of thousands of independent networks</a:t>
            </a:r>
          </a:p>
          <a:p>
            <a:pPr lvl="1"/>
            <a:r>
              <a:rPr lang="en-US"/>
              <a:t>That each have their own policy goals</a:t>
            </a:r>
          </a:p>
          <a:p>
            <a:pPr lvl="1"/>
            <a:r>
              <a:rPr lang="en-US"/>
              <a:t>And all want fast convergence</a:t>
            </a:r>
          </a:p>
          <a:p>
            <a:r>
              <a:rPr lang="en-US"/>
              <a:t>Key features of BGP</a:t>
            </a:r>
          </a:p>
          <a:p>
            <a:pPr lvl="1"/>
            <a:r>
              <a:rPr lang="en-US"/>
              <a:t>Prefix-based path-vector protocol</a:t>
            </a:r>
          </a:p>
          <a:p>
            <a:pPr lvl="1"/>
            <a:r>
              <a:rPr lang="en-US"/>
              <a:t>Incremental updates (announcements and withdrawals)</a:t>
            </a:r>
          </a:p>
          <a:p>
            <a:pPr lvl="1"/>
            <a:r>
              <a:rPr lang="en-US"/>
              <a:t>Policies applied at import and export of routes</a:t>
            </a:r>
          </a:p>
          <a:p>
            <a:pPr lvl="1"/>
            <a:r>
              <a:rPr lang="en-US"/>
              <a:t>Internal BGP to distribute information within an AS</a:t>
            </a:r>
          </a:p>
          <a:p>
            <a:pPr lvl="1"/>
            <a:r>
              <a:rPr lang="en-US"/>
              <a:t>Interaction with the IGP to compute forwarding tables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F4A1CF-37B5-4E4C-B0A3-8A23F64ACD2C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Line 24"/>
          <p:cNvSpPr>
            <a:spLocks noChangeShapeType="1"/>
          </p:cNvSpPr>
          <p:nvPr/>
        </p:nvSpPr>
        <p:spPr bwMode="auto">
          <a:xfrm flipV="1">
            <a:off x="5638800" y="4995863"/>
            <a:ext cx="427038" cy="5651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Cloud 10">
            <a:extLst>
              <a:ext uri="{FF2B5EF4-FFF2-40B4-BE49-F238E27FC236}">
                <a16:creationId xmlns:a16="http://schemas.microsoft.com/office/drawing/2014/main" id="{87D47E77-960E-DD00-0BED-65BA5B1A36CC}"/>
              </a:ext>
            </a:extLst>
          </p:cNvPr>
          <p:cNvSpPr/>
          <p:nvPr/>
        </p:nvSpPr>
        <p:spPr>
          <a:xfrm>
            <a:off x="4241007" y="5477671"/>
            <a:ext cx="1684337" cy="1114424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EC6DB365-5B3D-0FFB-3E6F-11D70A39162D}"/>
              </a:ext>
            </a:extLst>
          </p:cNvPr>
          <p:cNvSpPr/>
          <p:nvPr/>
        </p:nvSpPr>
        <p:spPr>
          <a:xfrm>
            <a:off x="6681788" y="5348288"/>
            <a:ext cx="1684337" cy="1114424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7162C164-B902-CC9F-C335-C9B640884E40}"/>
              </a:ext>
            </a:extLst>
          </p:cNvPr>
          <p:cNvSpPr/>
          <p:nvPr/>
        </p:nvSpPr>
        <p:spPr>
          <a:xfrm>
            <a:off x="5410200" y="2880123"/>
            <a:ext cx="1787062" cy="1234677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293FDE65-C413-B3A0-26C1-F7F8B2B1FADC}"/>
              </a:ext>
            </a:extLst>
          </p:cNvPr>
          <p:cNvSpPr/>
          <p:nvPr/>
        </p:nvSpPr>
        <p:spPr>
          <a:xfrm>
            <a:off x="1123025" y="4830762"/>
            <a:ext cx="1774163" cy="1214371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ine 11"/>
          <p:cNvSpPr>
            <a:spLocks noChangeShapeType="1"/>
          </p:cNvSpPr>
          <p:nvPr/>
        </p:nvSpPr>
        <p:spPr bwMode="auto">
          <a:xfrm flipH="1" flipV="1">
            <a:off x="2171698" y="4232273"/>
            <a:ext cx="53977" cy="733426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C4A8BB97-9AE6-69D2-27DE-88D17F62CF41}"/>
              </a:ext>
            </a:extLst>
          </p:cNvPr>
          <p:cNvSpPr/>
          <p:nvPr/>
        </p:nvSpPr>
        <p:spPr>
          <a:xfrm>
            <a:off x="908050" y="3338511"/>
            <a:ext cx="1758950" cy="1104469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an Edge, Really?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Edge in the AS graph</a:t>
            </a:r>
          </a:p>
          <a:p>
            <a:pPr lvl="1"/>
            <a:r>
              <a:rPr lang="en-US" dirty="0"/>
              <a:t>At least one connection between two AS’s</a:t>
            </a:r>
          </a:p>
          <a:p>
            <a:pPr lvl="1"/>
            <a:r>
              <a:rPr lang="en-US" dirty="0"/>
              <a:t>Some destinations reached from one AS via the other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22D2D3-CA9A-427B-9EB2-783E2E56387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University of Toronto – Winter 2025</a:t>
            </a:r>
          </a:p>
        </p:txBody>
      </p:sp>
      <p:sp>
        <p:nvSpPr>
          <p:cNvPr id="14" name="Line 25"/>
          <p:cNvSpPr>
            <a:spLocks noChangeShapeType="1"/>
          </p:cNvSpPr>
          <p:nvPr/>
        </p:nvSpPr>
        <p:spPr bwMode="auto">
          <a:xfrm flipH="1" flipV="1">
            <a:off x="6578350" y="4906962"/>
            <a:ext cx="357438" cy="5778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6"/>
          <p:cNvSpPr>
            <a:spLocks noChangeAspect="1" noChangeArrowheads="1"/>
          </p:cNvSpPr>
          <p:nvPr/>
        </p:nvSpPr>
        <p:spPr bwMode="auto">
          <a:xfrm>
            <a:off x="2067850" y="4830762"/>
            <a:ext cx="288000" cy="288000"/>
          </a:xfrm>
          <a:prstGeom prst="ellipse">
            <a:avLst/>
          </a:prstGeom>
          <a:solidFill>
            <a:srgbClr val="FF7C80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" name="Oval 7"/>
          <p:cNvSpPr>
            <a:spLocks noChangeAspect="1" noChangeArrowheads="1"/>
          </p:cNvSpPr>
          <p:nvPr/>
        </p:nvSpPr>
        <p:spPr bwMode="auto">
          <a:xfrm>
            <a:off x="2027700" y="4067175"/>
            <a:ext cx="288000" cy="288000"/>
          </a:xfrm>
          <a:prstGeom prst="ellipse">
            <a:avLst/>
          </a:prstGeom>
          <a:solidFill>
            <a:srgbClr val="FF7C80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0"/>
          <p:cNvSpPr>
            <a:spLocks noChangeShapeType="1"/>
          </p:cNvSpPr>
          <p:nvPr/>
        </p:nvSpPr>
        <p:spPr bwMode="auto">
          <a:xfrm flipH="1" flipV="1">
            <a:off x="1412874" y="4327525"/>
            <a:ext cx="97299" cy="638174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1709182" y="3515380"/>
            <a:ext cx="902812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ctr" eaLnBrk="0" hangingPunct="0">
              <a:defRPr sz="2800">
                <a:solidFill>
                  <a:schemeClr val="tx2"/>
                </a:solidFill>
                <a:latin typeface="Optima" panose="02000503060000020004" pitchFamily="2" charset="0"/>
              </a:defRPr>
            </a:lvl1pPr>
          </a:lstStyle>
          <a:p>
            <a:r>
              <a:rPr lang="en-US" dirty="0"/>
              <a:t>AS 1</a:t>
            </a: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1406063" y="5249431"/>
            <a:ext cx="902812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ctr" eaLnBrk="0" hangingPunct="0">
              <a:defRPr sz="2800">
                <a:solidFill>
                  <a:schemeClr val="tx2"/>
                </a:solidFill>
                <a:latin typeface="Optima" panose="02000503060000020004" pitchFamily="2" charset="0"/>
              </a:defRPr>
            </a:lvl1pPr>
          </a:lstStyle>
          <a:p>
            <a:r>
              <a:rPr lang="en-US" dirty="0"/>
              <a:t>AS 2</a:t>
            </a:r>
          </a:p>
        </p:txBody>
      </p:sp>
      <p:sp>
        <p:nvSpPr>
          <p:cNvPr id="26" name="Line 14"/>
          <p:cNvSpPr>
            <a:spLocks noChangeShapeType="1"/>
          </p:cNvSpPr>
          <p:nvPr/>
        </p:nvSpPr>
        <p:spPr bwMode="auto">
          <a:xfrm>
            <a:off x="1821116" y="3024187"/>
            <a:ext cx="0" cy="4191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15"/>
          <p:cNvSpPr>
            <a:spLocks/>
          </p:cNvSpPr>
          <p:nvPr/>
        </p:nvSpPr>
        <p:spPr bwMode="auto">
          <a:xfrm>
            <a:off x="1676400" y="3154362"/>
            <a:ext cx="750093" cy="2570826"/>
          </a:xfrm>
          <a:custGeom>
            <a:avLst/>
            <a:gdLst/>
            <a:ahLst/>
            <a:cxnLst>
              <a:cxn ang="0">
                <a:pos x="528" y="2448"/>
              </a:cxn>
              <a:cxn ang="0">
                <a:pos x="96" y="1104"/>
              </a:cxn>
              <a:cxn ang="0">
                <a:pos x="0" y="0"/>
              </a:cxn>
            </a:cxnLst>
            <a:rect l="0" t="0" r="r" b="b"/>
            <a:pathLst>
              <a:path w="528" h="2448">
                <a:moveTo>
                  <a:pt x="528" y="2448"/>
                </a:moveTo>
                <a:cubicBezTo>
                  <a:pt x="356" y="1980"/>
                  <a:pt x="184" y="1512"/>
                  <a:pt x="96" y="1104"/>
                </a:cubicBezTo>
                <a:cubicBezTo>
                  <a:pt x="8" y="696"/>
                  <a:pt x="4" y="348"/>
                  <a:pt x="0" y="0"/>
                </a:cubicBezTo>
              </a:path>
            </a:pathLst>
          </a:custGeom>
          <a:noFill/>
          <a:ln w="44450" cap="flat" cmpd="sng">
            <a:solidFill>
              <a:srgbClr val="FF0000"/>
            </a:solidFill>
            <a:prstDash val="solid"/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Oval 21"/>
          <p:cNvSpPr>
            <a:spLocks noChangeAspect="1" noChangeArrowheads="1"/>
          </p:cNvSpPr>
          <p:nvPr/>
        </p:nvSpPr>
        <p:spPr bwMode="auto">
          <a:xfrm>
            <a:off x="6157913" y="3884613"/>
            <a:ext cx="288000" cy="288000"/>
          </a:xfrm>
          <a:prstGeom prst="ellipse">
            <a:avLst/>
          </a:prstGeom>
          <a:solidFill>
            <a:srgbClr val="FF7C80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Oval 22"/>
          <p:cNvSpPr>
            <a:spLocks noChangeAspect="1" noChangeArrowheads="1"/>
          </p:cNvSpPr>
          <p:nvPr/>
        </p:nvSpPr>
        <p:spPr bwMode="auto">
          <a:xfrm>
            <a:off x="5439402" y="5484810"/>
            <a:ext cx="288000" cy="288000"/>
          </a:xfrm>
          <a:prstGeom prst="ellipse">
            <a:avLst/>
          </a:prstGeom>
          <a:solidFill>
            <a:srgbClr val="FF7C80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Oval 23"/>
          <p:cNvSpPr>
            <a:spLocks noChangeAspect="1" noChangeArrowheads="1"/>
          </p:cNvSpPr>
          <p:nvPr/>
        </p:nvSpPr>
        <p:spPr bwMode="auto">
          <a:xfrm>
            <a:off x="6835212" y="5437188"/>
            <a:ext cx="288000" cy="288000"/>
          </a:xfrm>
          <a:prstGeom prst="ellipse">
            <a:avLst/>
          </a:prstGeom>
          <a:solidFill>
            <a:srgbClr val="FF7C80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26"/>
          <p:cNvSpPr>
            <a:spLocks noChangeShapeType="1"/>
          </p:cNvSpPr>
          <p:nvPr/>
        </p:nvSpPr>
        <p:spPr bwMode="auto">
          <a:xfrm flipV="1">
            <a:off x="6276975" y="4187825"/>
            <a:ext cx="14288" cy="2746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27"/>
          <p:cNvSpPr txBox="1">
            <a:spLocks noChangeArrowheads="1"/>
          </p:cNvSpPr>
          <p:nvPr/>
        </p:nvSpPr>
        <p:spPr bwMode="auto">
          <a:xfrm>
            <a:off x="5919788" y="3155950"/>
            <a:ext cx="815975" cy="51911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ctr" eaLnBrk="0" hangingPunct="0">
              <a:defRPr sz="2800">
                <a:solidFill>
                  <a:schemeClr val="tx2"/>
                </a:solidFill>
                <a:latin typeface="Optima" panose="02000503060000020004" pitchFamily="2" charset="0"/>
              </a:defRPr>
            </a:lvl1pPr>
          </a:lstStyle>
          <a:p>
            <a:r>
              <a:rPr lang="en-US" dirty="0"/>
              <a:t>AS 1</a:t>
            </a:r>
          </a:p>
        </p:txBody>
      </p:sp>
      <p:sp>
        <p:nvSpPr>
          <p:cNvPr id="38" name="Text Box 28"/>
          <p:cNvSpPr txBox="1">
            <a:spLocks noChangeArrowheads="1"/>
          </p:cNvSpPr>
          <p:nvPr/>
        </p:nvSpPr>
        <p:spPr bwMode="auto">
          <a:xfrm>
            <a:off x="4398407" y="5839231"/>
            <a:ext cx="902812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tx2"/>
                </a:solidFill>
                <a:latin typeface="Optima" panose="02000503060000020004" pitchFamily="2" charset="0"/>
              </a:rPr>
              <a:t>AS 2</a:t>
            </a:r>
          </a:p>
        </p:txBody>
      </p:sp>
      <p:sp>
        <p:nvSpPr>
          <p:cNvPr id="40" name="Line 31"/>
          <p:cNvSpPr>
            <a:spLocks noChangeShapeType="1"/>
          </p:cNvSpPr>
          <p:nvPr/>
        </p:nvSpPr>
        <p:spPr bwMode="auto">
          <a:xfrm>
            <a:off x="6332284" y="2667000"/>
            <a:ext cx="0" cy="3508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Text Box 32"/>
          <p:cNvSpPr txBox="1">
            <a:spLocks noChangeArrowheads="1"/>
          </p:cNvSpPr>
          <p:nvPr/>
        </p:nvSpPr>
        <p:spPr bwMode="auto">
          <a:xfrm>
            <a:off x="7072550" y="5654014"/>
            <a:ext cx="902812" cy="52322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dirty="0">
                <a:solidFill>
                  <a:schemeClr val="tx2"/>
                </a:solidFill>
                <a:latin typeface="Optima" panose="02000503060000020004" pitchFamily="2" charset="0"/>
              </a:rPr>
              <a:t>AS 3</a:t>
            </a:r>
          </a:p>
        </p:txBody>
      </p:sp>
      <p:sp>
        <p:nvSpPr>
          <p:cNvPr id="20" name="Oval 8"/>
          <p:cNvSpPr>
            <a:spLocks noChangeAspect="1" noChangeArrowheads="1"/>
          </p:cNvSpPr>
          <p:nvPr/>
        </p:nvSpPr>
        <p:spPr bwMode="auto">
          <a:xfrm>
            <a:off x="1262063" y="4144962"/>
            <a:ext cx="288000" cy="288000"/>
          </a:xfrm>
          <a:prstGeom prst="ellipse">
            <a:avLst/>
          </a:prstGeom>
          <a:solidFill>
            <a:srgbClr val="FF7C80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9"/>
          <p:cNvSpPr>
            <a:spLocks noChangeAspect="1" noChangeArrowheads="1"/>
          </p:cNvSpPr>
          <p:nvPr/>
        </p:nvSpPr>
        <p:spPr bwMode="auto">
          <a:xfrm>
            <a:off x="1382050" y="4906962"/>
            <a:ext cx="288000" cy="288000"/>
          </a:xfrm>
          <a:prstGeom prst="ellipse">
            <a:avLst/>
          </a:prstGeom>
          <a:solidFill>
            <a:srgbClr val="FF7C80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5257800" y="4455320"/>
            <a:ext cx="2244725" cy="6461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  <a:latin typeface="Optima" panose="02000503060000020004" pitchFamily="2" charset="0"/>
              </a:rPr>
              <a:t>Exchange Point</a:t>
            </a:r>
          </a:p>
        </p:txBody>
      </p:sp>
      <p:sp>
        <p:nvSpPr>
          <p:cNvPr id="39" name="Freeform 29"/>
          <p:cNvSpPr>
            <a:spLocks/>
          </p:cNvSpPr>
          <p:nvPr/>
        </p:nvSpPr>
        <p:spPr bwMode="auto">
          <a:xfrm>
            <a:off x="5121275" y="2665413"/>
            <a:ext cx="1096963" cy="3702050"/>
          </a:xfrm>
          <a:custGeom>
            <a:avLst/>
            <a:gdLst/>
            <a:ahLst/>
            <a:cxnLst>
              <a:cxn ang="0">
                <a:pos x="460" y="2332"/>
              </a:cxn>
              <a:cxn ang="0">
                <a:pos x="38" y="1814"/>
              </a:cxn>
              <a:cxn ang="0">
                <a:pos x="691" y="0"/>
              </a:cxn>
            </a:cxnLst>
            <a:rect l="0" t="0" r="r" b="b"/>
            <a:pathLst>
              <a:path w="691" h="2332">
                <a:moveTo>
                  <a:pt x="460" y="2332"/>
                </a:moveTo>
                <a:cubicBezTo>
                  <a:pt x="230" y="2267"/>
                  <a:pt x="0" y="2203"/>
                  <a:pt x="38" y="1814"/>
                </a:cubicBezTo>
                <a:cubicBezTo>
                  <a:pt x="76" y="1425"/>
                  <a:pt x="383" y="712"/>
                  <a:pt x="691" y="0"/>
                </a:cubicBezTo>
              </a:path>
            </a:pathLst>
          </a:custGeom>
          <a:noFill/>
          <a:ln w="44450" cap="flat" cmpd="sng">
            <a:solidFill>
              <a:srgbClr val="FF0000"/>
            </a:solidFill>
            <a:prstDash val="solid"/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Identifying Autonomous Systems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B122EB-6791-43E5-B269-596F824D825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346563" name="Text Box 3"/>
          <p:cNvSpPr txBox="1">
            <a:spLocks noChangeArrowheads="1"/>
          </p:cNvSpPr>
          <p:nvPr/>
        </p:nvSpPr>
        <p:spPr bwMode="auto">
          <a:xfrm>
            <a:off x="1514650" y="970500"/>
            <a:ext cx="6267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Optima" panose="02000503060000020004" pitchFamily="2" charset="0"/>
              </a:rPr>
              <a:t>AS Numbers are 32 bit values (used to be 16)</a:t>
            </a:r>
          </a:p>
        </p:txBody>
      </p:sp>
      <p:sp>
        <p:nvSpPr>
          <p:cNvPr id="1346564" name="Rectangle 4"/>
          <p:cNvSpPr>
            <a:spLocks noChangeArrowheads="1"/>
          </p:cNvSpPr>
          <p:nvPr/>
        </p:nvSpPr>
        <p:spPr bwMode="auto">
          <a:xfrm>
            <a:off x="762000" y="2092325"/>
            <a:ext cx="7772400" cy="4003675"/>
          </a:xfrm>
          <a:prstGeom prst="rect">
            <a:avLst/>
          </a:prstGeom>
          <a:noFill/>
          <a:ln w="9525">
            <a:solidFill>
              <a:srgbClr val="3333CC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Optima" panose="02000503060000020004" pitchFamily="2" charset="0"/>
              </a:rPr>
              <a:t>Level 3: 1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Optima" panose="02000503060000020004" pitchFamily="2" charset="0"/>
              </a:rPr>
              <a:t>MIT: 3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rgbClr val="A50021"/>
                </a:solidFill>
                <a:latin typeface="Optima" panose="02000503060000020004" pitchFamily="2" charset="0"/>
              </a:rPr>
              <a:t>Harvard: 11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rgbClr val="0066FF"/>
                </a:solidFill>
                <a:latin typeface="Optima" panose="02000503060000020004" pitchFamily="2" charset="0"/>
              </a:rPr>
              <a:t>Yale: 29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rgbClr val="FF9900"/>
                </a:solidFill>
                <a:latin typeface="Optima" panose="02000503060000020004" pitchFamily="2" charset="0"/>
              </a:rPr>
              <a:t>U of T: 239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Optima" panose="02000503060000020004" pitchFamily="2" charset="0"/>
              </a:rPr>
              <a:t>AT&amp;T: 7018, 6341, 5074, …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Optima" panose="02000503060000020004" pitchFamily="2" charset="0"/>
              </a:rPr>
              <a:t>Rogers: 812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Optima" panose="02000503060000020004" pitchFamily="2" charset="0"/>
              </a:rPr>
              <a:t>Bell: 577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Optima" panose="02000503060000020004" pitchFamily="2" charset="0"/>
              </a:rPr>
              <a:t>…</a:t>
            </a:r>
          </a:p>
        </p:txBody>
      </p:sp>
      <p:sp>
        <p:nvSpPr>
          <p:cNvPr id="1346565" name="Text Box 5"/>
          <p:cNvSpPr txBox="1">
            <a:spLocks noChangeArrowheads="1"/>
          </p:cNvSpPr>
          <p:nvPr/>
        </p:nvSpPr>
        <p:spPr bwMode="auto">
          <a:xfrm>
            <a:off x="1487731" y="1461684"/>
            <a:ext cx="6284669" cy="46166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Optima" panose="02000503060000020004" pitchFamily="2" charset="0"/>
              </a:rPr>
              <a:t>Currently estimated to be over 90,000 in use.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4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39FE49-A160-4861-8A62-537D2680FB41}" type="slidenum">
              <a:rPr lang="en-US"/>
              <a:pPr/>
              <a:t>9</a:t>
            </a:fld>
            <a:endParaRPr lang="en-US"/>
          </a:p>
        </p:txBody>
      </p:sp>
      <p:sp>
        <p:nvSpPr>
          <p:cNvPr id="42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352715" name="Line 11"/>
          <p:cNvSpPr>
            <a:spLocks noChangeShapeType="1"/>
          </p:cNvSpPr>
          <p:nvPr/>
        </p:nvSpPr>
        <p:spPr bwMode="auto">
          <a:xfrm flipV="1">
            <a:off x="1213846" y="4604908"/>
            <a:ext cx="152400" cy="580595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716" name="Line 12"/>
          <p:cNvSpPr>
            <a:spLocks noChangeShapeType="1"/>
          </p:cNvSpPr>
          <p:nvPr/>
        </p:nvSpPr>
        <p:spPr bwMode="auto">
          <a:xfrm flipV="1">
            <a:off x="1381126" y="3191076"/>
            <a:ext cx="245612" cy="98404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731" name="Line 27"/>
          <p:cNvSpPr>
            <a:spLocks noChangeShapeType="1"/>
          </p:cNvSpPr>
          <p:nvPr/>
        </p:nvSpPr>
        <p:spPr bwMode="auto">
          <a:xfrm>
            <a:off x="1402656" y="5570537"/>
            <a:ext cx="457200" cy="22860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732" name="Line 28"/>
          <p:cNvSpPr>
            <a:spLocks noChangeShapeType="1"/>
          </p:cNvSpPr>
          <p:nvPr/>
        </p:nvSpPr>
        <p:spPr bwMode="auto">
          <a:xfrm flipH="1">
            <a:off x="5558264" y="2590800"/>
            <a:ext cx="113896" cy="149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733" name="Line 29"/>
          <p:cNvSpPr>
            <a:spLocks noChangeShapeType="1"/>
          </p:cNvSpPr>
          <p:nvPr/>
        </p:nvSpPr>
        <p:spPr bwMode="auto">
          <a:xfrm flipH="1">
            <a:off x="5857875" y="2590800"/>
            <a:ext cx="82562" cy="1157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720" name="Line 16"/>
          <p:cNvSpPr>
            <a:spLocks noChangeShapeType="1"/>
          </p:cNvSpPr>
          <p:nvPr/>
        </p:nvSpPr>
        <p:spPr bwMode="auto">
          <a:xfrm flipV="1">
            <a:off x="3352800" y="2408237"/>
            <a:ext cx="1371600" cy="15240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718" name="Line 14"/>
          <p:cNvSpPr>
            <a:spLocks noChangeShapeType="1"/>
          </p:cNvSpPr>
          <p:nvPr/>
        </p:nvSpPr>
        <p:spPr bwMode="auto">
          <a:xfrm flipV="1">
            <a:off x="2895600" y="1798637"/>
            <a:ext cx="2133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719" name="Line 15"/>
          <p:cNvSpPr>
            <a:spLocks noChangeShapeType="1"/>
          </p:cNvSpPr>
          <p:nvPr/>
        </p:nvSpPr>
        <p:spPr bwMode="auto">
          <a:xfrm flipV="1">
            <a:off x="3286125" y="2103437"/>
            <a:ext cx="1514475" cy="201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717" name="Line 13"/>
          <p:cNvSpPr>
            <a:spLocks noChangeShapeType="1"/>
          </p:cNvSpPr>
          <p:nvPr/>
        </p:nvSpPr>
        <p:spPr bwMode="auto">
          <a:xfrm flipV="1">
            <a:off x="1770054" y="3398837"/>
            <a:ext cx="211146" cy="56216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724" name="Line 20"/>
          <p:cNvSpPr>
            <a:spLocks noChangeShapeType="1"/>
          </p:cNvSpPr>
          <p:nvPr/>
        </p:nvSpPr>
        <p:spPr bwMode="auto">
          <a:xfrm>
            <a:off x="6705600" y="2408237"/>
            <a:ext cx="809625" cy="887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Interdomain Paths</a:t>
            </a:r>
          </a:p>
        </p:txBody>
      </p:sp>
      <p:sp>
        <p:nvSpPr>
          <p:cNvPr id="1352710" name="Text Box 6"/>
          <p:cNvSpPr txBox="1">
            <a:spLocks noChangeArrowheads="1"/>
          </p:cNvSpPr>
          <p:nvPr/>
        </p:nvSpPr>
        <p:spPr bwMode="auto">
          <a:xfrm>
            <a:off x="4344988" y="4449762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fr-FR" sz="1600">
              <a:latin typeface="Calibri" pitchFamily="34" charset="0"/>
            </a:endParaRPr>
          </a:p>
        </p:txBody>
      </p:sp>
      <p:sp>
        <p:nvSpPr>
          <p:cNvPr id="1352721" name="Line 17"/>
          <p:cNvSpPr>
            <a:spLocks noChangeShapeType="1"/>
          </p:cNvSpPr>
          <p:nvPr/>
        </p:nvSpPr>
        <p:spPr bwMode="auto">
          <a:xfrm>
            <a:off x="2920978" y="2671765"/>
            <a:ext cx="2108222" cy="1268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722" name="Line 18"/>
          <p:cNvSpPr>
            <a:spLocks noChangeShapeType="1"/>
          </p:cNvSpPr>
          <p:nvPr/>
        </p:nvSpPr>
        <p:spPr bwMode="auto">
          <a:xfrm>
            <a:off x="2738459" y="2992870"/>
            <a:ext cx="1676819" cy="11822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723" name="Line 19"/>
          <p:cNvSpPr>
            <a:spLocks noChangeShapeType="1"/>
          </p:cNvSpPr>
          <p:nvPr/>
        </p:nvSpPr>
        <p:spPr bwMode="auto">
          <a:xfrm>
            <a:off x="2370128" y="3117848"/>
            <a:ext cx="1740350" cy="152125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725" name="Line 21"/>
          <p:cNvSpPr>
            <a:spLocks noChangeShapeType="1"/>
          </p:cNvSpPr>
          <p:nvPr/>
        </p:nvSpPr>
        <p:spPr bwMode="auto">
          <a:xfrm>
            <a:off x="6415088" y="2890837"/>
            <a:ext cx="542925" cy="45720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726" name="Line 22"/>
          <p:cNvSpPr>
            <a:spLocks noChangeShapeType="1"/>
          </p:cNvSpPr>
          <p:nvPr/>
        </p:nvSpPr>
        <p:spPr bwMode="auto">
          <a:xfrm flipH="1">
            <a:off x="6100763" y="3662362"/>
            <a:ext cx="728662" cy="271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727" name="Line 23"/>
          <p:cNvSpPr>
            <a:spLocks noChangeShapeType="1"/>
          </p:cNvSpPr>
          <p:nvPr/>
        </p:nvSpPr>
        <p:spPr bwMode="auto">
          <a:xfrm flipH="1">
            <a:off x="6300788" y="3876675"/>
            <a:ext cx="857250" cy="514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728" name="Line 24"/>
          <p:cNvSpPr>
            <a:spLocks noChangeShapeType="1"/>
          </p:cNvSpPr>
          <p:nvPr/>
        </p:nvSpPr>
        <p:spPr bwMode="auto">
          <a:xfrm>
            <a:off x="7812099" y="3662362"/>
            <a:ext cx="474651" cy="628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729" name="Line 25"/>
          <p:cNvSpPr>
            <a:spLocks noChangeShapeType="1"/>
          </p:cNvSpPr>
          <p:nvPr/>
        </p:nvSpPr>
        <p:spPr bwMode="auto">
          <a:xfrm>
            <a:off x="7615237" y="3915755"/>
            <a:ext cx="357188" cy="45720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730" name="Line 26"/>
          <p:cNvSpPr>
            <a:spLocks noChangeShapeType="1"/>
          </p:cNvSpPr>
          <p:nvPr/>
        </p:nvSpPr>
        <p:spPr bwMode="auto">
          <a:xfrm flipH="1">
            <a:off x="8243449" y="4950636"/>
            <a:ext cx="4763" cy="48895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739" name="Text Box 35"/>
          <p:cNvSpPr txBox="1">
            <a:spLocks noChangeArrowheads="1"/>
          </p:cNvSpPr>
          <p:nvPr/>
        </p:nvSpPr>
        <p:spPr bwMode="auto">
          <a:xfrm>
            <a:off x="12138917" y="9150352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 dirty="0">
                <a:solidFill>
                  <a:schemeClr val="tx2"/>
                </a:solidFill>
                <a:latin typeface="Optima" panose="02000503060000020004" pitchFamily="2" charset="0"/>
              </a:rPr>
              <a:t>6</a:t>
            </a:r>
            <a:endParaRPr lang="en-US" sz="2400" dirty="0">
              <a:solidFill>
                <a:schemeClr val="tx2"/>
              </a:solidFill>
              <a:latin typeface="Optima" panose="02000503060000020004" pitchFamily="2" charset="0"/>
            </a:endParaRPr>
          </a:p>
        </p:txBody>
      </p:sp>
      <p:sp>
        <p:nvSpPr>
          <p:cNvPr id="1352741" name="Text Box 37"/>
          <p:cNvSpPr txBox="1">
            <a:spLocks noChangeArrowheads="1"/>
          </p:cNvSpPr>
          <p:nvPr/>
        </p:nvSpPr>
        <p:spPr bwMode="auto">
          <a:xfrm>
            <a:off x="1878013" y="5546725"/>
            <a:ext cx="11015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 dirty="0">
                <a:latin typeface="Optima" panose="02000503060000020004" pitchFamily="2" charset="0"/>
              </a:rPr>
              <a:t>Client</a:t>
            </a:r>
            <a:endParaRPr lang="en-US" sz="2800" dirty="0">
              <a:solidFill>
                <a:srgbClr val="3333FF"/>
              </a:solidFill>
              <a:latin typeface="Optima" panose="02000503060000020004" pitchFamily="2" charset="0"/>
            </a:endParaRPr>
          </a:p>
        </p:txBody>
      </p:sp>
      <p:sp>
        <p:nvSpPr>
          <p:cNvPr id="1352742" name="Text Box 38"/>
          <p:cNvSpPr txBox="1">
            <a:spLocks noChangeArrowheads="1"/>
          </p:cNvSpPr>
          <p:nvPr/>
        </p:nvSpPr>
        <p:spPr bwMode="auto">
          <a:xfrm>
            <a:off x="7146925" y="5470525"/>
            <a:ext cx="19239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 dirty="0">
                <a:latin typeface="Optima" panose="02000503060000020004" pitchFamily="2" charset="0"/>
              </a:rPr>
              <a:t>Web server</a:t>
            </a:r>
          </a:p>
        </p:txBody>
      </p:sp>
      <p:sp>
        <p:nvSpPr>
          <p:cNvPr id="1352743" name="Text Box 39"/>
          <p:cNvSpPr txBox="1">
            <a:spLocks noChangeArrowheads="1"/>
          </p:cNvSpPr>
          <p:nvPr/>
        </p:nvSpPr>
        <p:spPr bwMode="auto">
          <a:xfrm>
            <a:off x="228600" y="1295400"/>
            <a:ext cx="36526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dirty="0">
                <a:solidFill>
                  <a:srgbClr val="3333FF"/>
                </a:solidFill>
                <a:latin typeface="Optima" panose="02000503060000020004" pitchFamily="2" charset="0"/>
              </a:rPr>
              <a:t>Path: 6, 5, 4, 3, 2, 1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1C856B29-861A-4B2D-3E46-D4BC59EE8EC4}"/>
              </a:ext>
            </a:extLst>
          </p:cNvPr>
          <p:cNvSpPr/>
          <p:nvPr/>
        </p:nvSpPr>
        <p:spPr>
          <a:xfrm>
            <a:off x="4618487" y="1338459"/>
            <a:ext cx="2541579" cy="1717282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0D398A20-B8CD-4954-6FAC-7F9FC4CEEE57}"/>
              </a:ext>
            </a:extLst>
          </p:cNvPr>
          <p:cNvSpPr/>
          <p:nvPr/>
        </p:nvSpPr>
        <p:spPr>
          <a:xfrm>
            <a:off x="838200" y="1916472"/>
            <a:ext cx="2528888" cy="1551784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752A609B-BCC2-433D-6C03-27C5A65B0C56}"/>
              </a:ext>
            </a:extLst>
          </p:cNvPr>
          <p:cNvSpPr/>
          <p:nvPr/>
        </p:nvSpPr>
        <p:spPr>
          <a:xfrm>
            <a:off x="3841761" y="3713164"/>
            <a:ext cx="2716203" cy="1857373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E5999C49-13E5-427B-10CA-D487E3F81514}"/>
              </a:ext>
            </a:extLst>
          </p:cNvPr>
          <p:cNvSpPr/>
          <p:nvPr/>
        </p:nvSpPr>
        <p:spPr>
          <a:xfrm>
            <a:off x="6701264" y="3098799"/>
            <a:ext cx="1443694" cy="862198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5A4C149C-0755-A461-605D-2377699A5D01}"/>
              </a:ext>
            </a:extLst>
          </p:cNvPr>
          <p:cNvSpPr/>
          <p:nvPr/>
        </p:nvSpPr>
        <p:spPr>
          <a:xfrm>
            <a:off x="7756972" y="4223497"/>
            <a:ext cx="884254" cy="709114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D401AC54-39EA-149B-2242-7CC5659DEB92}"/>
              </a:ext>
            </a:extLst>
          </p:cNvPr>
          <p:cNvSpPr/>
          <p:nvPr/>
        </p:nvSpPr>
        <p:spPr>
          <a:xfrm>
            <a:off x="987868" y="3957140"/>
            <a:ext cx="998528" cy="823522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E4294F81-6E6B-EB47-80B3-B12E300322E2}"/>
              </a:ext>
            </a:extLst>
          </p:cNvPr>
          <p:cNvSpPr/>
          <p:nvPr/>
        </p:nvSpPr>
        <p:spPr>
          <a:xfrm>
            <a:off x="749312" y="5162649"/>
            <a:ext cx="787376" cy="615752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2734" name="Text Box 30"/>
          <p:cNvSpPr txBox="1">
            <a:spLocks noChangeArrowheads="1"/>
          </p:cNvSpPr>
          <p:nvPr/>
        </p:nvSpPr>
        <p:spPr bwMode="auto">
          <a:xfrm>
            <a:off x="914400" y="5206425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>
                <a:solidFill>
                  <a:schemeClr val="tx2"/>
                </a:solidFill>
                <a:latin typeface="Optima" panose="02000503060000020004" pitchFamily="2" charset="0"/>
              </a:rPr>
              <a:t>1</a:t>
            </a:r>
            <a:endParaRPr lang="en-US" sz="2400">
              <a:solidFill>
                <a:schemeClr val="tx2"/>
              </a:solidFill>
              <a:latin typeface="Optima" panose="02000503060000020004" pitchFamily="2" charset="0"/>
            </a:endParaRPr>
          </a:p>
        </p:txBody>
      </p:sp>
      <p:sp>
        <p:nvSpPr>
          <p:cNvPr id="1352735" name="Text Box 31"/>
          <p:cNvSpPr txBox="1">
            <a:spLocks noChangeArrowheads="1"/>
          </p:cNvSpPr>
          <p:nvPr/>
        </p:nvSpPr>
        <p:spPr bwMode="auto">
          <a:xfrm>
            <a:off x="1285875" y="4034850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>
                <a:solidFill>
                  <a:schemeClr val="tx2"/>
                </a:solidFill>
                <a:latin typeface="Optima" panose="02000503060000020004" pitchFamily="2" charset="0"/>
              </a:rPr>
              <a:t>2</a:t>
            </a:r>
            <a:endParaRPr lang="en-US" sz="2400">
              <a:solidFill>
                <a:schemeClr val="tx2"/>
              </a:solidFill>
              <a:latin typeface="Optima" panose="02000503060000020004" pitchFamily="2" charset="0"/>
            </a:endParaRPr>
          </a:p>
        </p:txBody>
      </p:sp>
      <p:sp>
        <p:nvSpPr>
          <p:cNvPr id="1352736" name="Text Box 32"/>
          <p:cNvSpPr txBox="1">
            <a:spLocks noChangeArrowheads="1"/>
          </p:cNvSpPr>
          <p:nvPr/>
        </p:nvSpPr>
        <p:spPr bwMode="auto">
          <a:xfrm>
            <a:off x="1900237" y="2406075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 dirty="0">
                <a:solidFill>
                  <a:schemeClr val="tx2"/>
                </a:solidFill>
                <a:latin typeface="Optima" panose="02000503060000020004" pitchFamily="2" charset="0"/>
              </a:rPr>
              <a:t>3</a:t>
            </a:r>
            <a:endParaRPr lang="en-US" sz="2400" dirty="0">
              <a:solidFill>
                <a:schemeClr val="tx2"/>
              </a:solidFill>
              <a:latin typeface="Optima" panose="02000503060000020004" pitchFamily="2" charset="0"/>
            </a:endParaRPr>
          </a:p>
        </p:txBody>
      </p:sp>
      <p:sp>
        <p:nvSpPr>
          <p:cNvPr id="1352737" name="Text Box 33"/>
          <p:cNvSpPr txBox="1">
            <a:spLocks noChangeArrowheads="1"/>
          </p:cNvSpPr>
          <p:nvPr/>
        </p:nvSpPr>
        <p:spPr bwMode="auto">
          <a:xfrm>
            <a:off x="5529262" y="1863150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>
                <a:solidFill>
                  <a:schemeClr val="tx2"/>
                </a:solidFill>
                <a:latin typeface="Optima" panose="02000503060000020004" pitchFamily="2" charset="0"/>
              </a:rPr>
              <a:t>4</a:t>
            </a:r>
            <a:endParaRPr lang="en-US" sz="2400">
              <a:solidFill>
                <a:schemeClr val="tx2"/>
              </a:solidFill>
              <a:latin typeface="Optima" panose="02000503060000020004" pitchFamily="2" charset="0"/>
            </a:endParaRPr>
          </a:p>
        </p:txBody>
      </p:sp>
      <p:sp>
        <p:nvSpPr>
          <p:cNvPr id="1352738" name="Text Box 34"/>
          <p:cNvSpPr txBox="1">
            <a:spLocks noChangeArrowheads="1"/>
          </p:cNvSpPr>
          <p:nvPr/>
        </p:nvSpPr>
        <p:spPr bwMode="auto">
          <a:xfrm>
            <a:off x="7243762" y="3225225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 dirty="0">
                <a:solidFill>
                  <a:schemeClr val="tx2"/>
                </a:solidFill>
                <a:latin typeface="Optima" panose="02000503060000020004" pitchFamily="2" charset="0"/>
              </a:rPr>
              <a:t>5</a:t>
            </a:r>
            <a:endParaRPr lang="en-US" sz="2400" dirty="0">
              <a:solidFill>
                <a:schemeClr val="tx2"/>
              </a:solidFill>
              <a:latin typeface="Optima" panose="02000503060000020004" pitchFamily="2" charset="0"/>
            </a:endParaRPr>
          </a:p>
        </p:txBody>
      </p:sp>
      <p:sp>
        <p:nvSpPr>
          <p:cNvPr id="1352740" name="Text Box 36"/>
          <p:cNvSpPr txBox="1">
            <a:spLocks noChangeArrowheads="1"/>
          </p:cNvSpPr>
          <p:nvPr/>
        </p:nvSpPr>
        <p:spPr bwMode="auto">
          <a:xfrm>
            <a:off x="4943475" y="4306312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>
                <a:solidFill>
                  <a:schemeClr val="tx2"/>
                </a:solidFill>
                <a:latin typeface="Optima" panose="02000503060000020004" pitchFamily="2" charset="0"/>
              </a:rPr>
              <a:t>7</a:t>
            </a:r>
            <a:endParaRPr lang="en-US" sz="2400">
              <a:solidFill>
                <a:schemeClr val="tx2"/>
              </a:solidFill>
              <a:latin typeface="Optima" panose="02000503060000020004" pitchFamily="2" charset="0"/>
            </a:endParaRPr>
          </a:p>
        </p:txBody>
      </p:sp>
      <p:sp>
        <p:nvSpPr>
          <p:cNvPr id="11" name="Text Box 34">
            <a:extLst>
              <a:ext uri="{FF2B5EF4-FFF2-40B4-BE49-F238E27FC236}">
                <a16:creationId xmlns:a16="http://schemas.microsoft.com/office/drawing/2014/main" id="{6A8F4ABC-64A7-B757-5AFA-FB7BF2917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3679" y="4322047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 dirty="0">
                <a:solidFill>
                  <a:schemeClr val="tx2"/>
                </a:solidFill>
                <a:latin typeface="Optima" panose="02000503060000020004" pitchFamily="2" charset="0"/>
              </a:rPr>
              <a:t>6</a:t>
            </a:r>
            <a:endParaRPr lang="en-US" sz="2400" dirty="0">
              <a:solidFill>
                <a:schemeClr val="tx2"/>
              </a:solidFill>
              <a:latin typeface="Optima" panose="02000503060000020004" pitchFamily="2" charset="0"/>
            </a:endParaRP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YG-Custom">
      <a:dk1>
        <a:sysClr val="windowText" lastClr="000000"/>
      </a:dk1>
      <a:lt1>
        <a:sysClr val="window" lastClr="FFFFFF"/>
      </a:lt1>
      <a:dk2>
        <a:srgbClr val="000082"/>
      </a:dk2>
      <a:lt2>
        <a:srgbClr val="BFBFBF"/>
      </a:lt2>
      <a:accent1>
        <a:srgbClr val="C5C000"/>
      </a:accent1>
      <a:accent2>
        <a:srgbClr val="1B582B"/>
      </a:accent2>
      <a:accent3>
        <a:srgbClr val="009FEC"/>
      </a:accent3>
      <a:accent4>
        <a:srgbClr val="00BDBD"/>
      </a:accent4>
      <a:accent5>
        <a:srgbClr val="7C5BAE"/>
      </a:accent5>
      <a:accent6>
        <a:srgbClr val="0055AA"/>
      </a:accent6>
      <a:hlink>
        <a:srgbClr val="1B1BFF"/>
      </a:hlink>
      <a:folHlink>
        <a:srgbClr val="ACC0DE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1918</TotalTime>
  <Words>4792</Words>
  <Application>Microsoft Macintosh PowerPoint</Application>
  <PresentationFormat>On-screen Show (4:3)</PresentationFormat>
  <Paragraphs>1136</Paragraphs>
  <Slides>68</Slides>
  <Notes>68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5" baseType="lpstr">
      <vt:lpstr>Calibri</vt:lpstr>
      <vt:lpstr>Handlee</vt:lpstr>
      <vt:lpstr>Helvetica</vt:lpstr>
      <vt:lpstr>Optima</vt:lpstr>
      <vt:lpstr>Wingdings</vt:lpstr>
      <vt:lpstr>Wingdings 2</vt:lpstr>
      <vt:lpstr>Flow</vt:lpstr>
      <vt:lpstr>Handout # 11:  Internet Topology and Routing</vt:lpstr>
      <vt:lpstr>Announcements</vt:lpstr>
      <vt:lpstr>Announcements – Cont’d</vt:lpstr>
      <vt:lpstr>Outline</vt:lpstr>
      <vt:lpstr>Internet Routing Architecture</vt:lpstr>
      <vt:lpstr>AS Topology</vt:lpstr>
      <vt:lpstr>What is an Edge, Really?</vt:lpstr>
      <vt:lpstr>Identifying Autonomous Systems</vt:lpstr>
      <vt:lpstr>Interdomain Paths</vt:lpstr>
      <vt:lpstr>Business Relationships</vt:lpstr>
      <vt:lpstr>Customer-Provider Relationship</vt:lpstr>
      <vt:lpstr>Peer-Peer Relationship</vt:lpstr>
      <vt:lpstr>Princeton Example</vt:lpstr>
      <vt:lpstr>AS Structure: Tier-1 Providers</vt:lpstr>
      <vt:lpstr>AS Structure: Other AS’s</vt:lpstr>
      <vt:lpstr>Characteristics of the AS Graph</vt:lpstr>
      <vt:lpstr>Characteristics of AS Paths</vt:lpstr>
      <vt:lpstr>Backbone Networks</vt:lpstr>
      <vt:lpstr>Example: Internet2 Backbone</vt:lpstr>
      <vt:lpstr>Points-of-Presence (PoPs)</vt:lpstr>
      <vt:lpstr>Where to Locate Nodes and Links</vt:lpstr>
      <vt:lpstr>Customer Connecting to a Provider</vt:lpstr>
      <vt:lpstr>Multi-Homing: Two or More Providers</vt:lpstr>
      <vt:lpstr>Inferring the AS-Level Topology</vt:lpstr>
      <vt:lpstr>Map Traceroute Hops to AS’s</vt:lpstr>
      <vt:lpstr>Challenges of Inter-AS Mapping</vt:lpstr>
      <vt:lpstr>Inferring AS Relationships</vt:lpstr>
      <vt:lpstr>Paths You Should Never See (“Invalid”)</vt:lpstr>
      <vt:lpstr>Challenges of Relationship Inference</vt:lpstr>
      <vt:lpstr>Outline</vt:lpstr>
      <vt:lpstr>Routing Story So Far … </vt:lpstr>
      <vt:lpstr>Routing in the Internet</vt:lpstr>
      <vt:lpstr>Routing in the Internet</vt:lpstr>
      <vt:lpstr>Interior Routing Protocols</vt:lpstr>
      <vt:lpstr>Interdomain Routing</vt:lpstr>
      <vt:lpstr>Challenges for Interdomain Routing</vt:lpstr>
      <vt:lpstr>Link-State Routing is Problematic</vt:lpstr>
      <vt:lpstr>Distance Vector is on the Right Track</vt:lpstr>
      <vt:lpstr>Path-Vector Routing</vt:lpstr>
      <vt:lpstr>Faster Loop Detection</vt:lpstr>
      <vt:lpstr>Border Gateway Protocol (BGP-4)</vt:lpstr>
      <vt:lpstr>BGP Operations</vt:lpstr>
      <vt:lpstr>Incremental Protocol</vt:lpstr>
      <vt:lpstr>BGP Messages</vt:lpstr>
      <vt:lpstr>BGP Route</vt:lpstr>
      <vt:lpstr>BGP Path Selection</vt:lpstr>
      <vt:lpstr>AS_PATH Attribute</vt:lpstr>
      <vt:lpstr>Flexible Policies</vt:lpstr>
      <vt:lpstr>So Many Choices…</vt:lpstr>
      <vt:lpstr>Frank’s Choices…</vt:lpstr>
      <vt:lpstr>BGP Route Selection Summary</vt:lpstr>
      <vt:lpstr>BGP Policy: Applying Policy to Routes</vt:lpstr>
      <vt:lpstr>BGP Policy: Influencing Decisions</vt:lpstr>
      <vt:lpstr>Import Policy: Local Preference</vt:lpstr>
      <vt:lpstr>Import Policy: Filtering</vt:lpstr>
      <vt:lpstr>Export Policy: Filtering</vt:lpstr>
      <vt:lpstr>Export Policy: Attribute Manipulation</vt:lpstr>
      <vt:lpstr>BGP Policy Configuration</vt:lpstr>
      <vt:lpstr>AS is Not a Single Node</vt:lpstr>
      <vt:lpstr>Joining BGP and IGP Information</vt:lpstr>
      <vt:lpstr>Joining BGP with IGP Information</vt:lpstr>
      <vt:lpstr>Causes of BGP Routing Changes</vt:lpstr>
      <vt:lpstr>Routing Change: Before and After</vt:lpstr>
      <vt:lpstr>Routing Change: Path Exploration</vt:lpstr>
      <vt:lpstr>Routing Change: Path Exploration</vt:lpstr>
      <vt:lpstr>BGP Session Failure </vt:lpstr>
      <vt:lpstr>BGP Converges Slowly, if at All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Yashar</dc:creator>
  <cp:lastModifiedBy>Yashar Ganjali</cp:lastModifiedBy>
  <cp:revision>390</cp:revision>
  <cp:lastPrinted>2025-02-03T13:41:31Z</cp:lastPrinted>
  <dcterms:created xsi:type="dcterms:W3CDTF">2010-09-14T14:57:17Z</dcterms:created>
  <dcterms:modified xsi:type="dcterms:W3CDTF">2025-02-03T13:43:51Z</dcterms:modified>
</cp:coreProperties>
</file>