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3"/>
  </p:notesMasterIdLst>
  <p:handoutMasterIdLst>
    <p:handoutMasterId r:id="rId54"/>
  </p:handoutMasterIdLst>
  <p:sldIdLst>
    <p:sldId id="307" r:id="rId2"/>
    <p:sldId id="309" r:id="rId3"/>
    <p:sldId id="341" r:id="rId4"/>
    <p:sldId id="345" r:id="rId5"/>
    <p:sldId id="380" r:id="rId6"/>
    <p:sldId id="381" r:id="rId7"/>
    <p:sldId id="382" r:id="rId8"/>
    <p:sldId id="334" r:id="rId9"/>
    <p:sldId id="374" r:id="rId10"/>
    <p:sldId id="375" r:id="rId11"/>
    <p:sldId id="376" r:id="rId12"/>
    <p:sldId id="377" r:id="rId13"/>
    <p:sldId id="378" r:id="rId14"/>
    <p:sldId id="379" r:id="rId15"/>
    <p:sldId id="385" r:id="rId16"/>
    <p:sldId id="386" r:id="rId17"/>
    <p:sldId id="387" r:id="rId18"/>
    <p:sldId id="388" r:id="rId19"/>
    <p:sldId id="392" r:id="rId20"/>
    <p:sldId id="389" r:id="rId21"/>
    <p:sldId id="390" r:id="rId22"/>
    <p:sldId id="424" r:id="rId23"/>
    <p:sldId id="393" r:id="rId24"/>
    <p:sldId id="394" r:id="rId25"/>
    <p:sldId id="395" r:id="rId26"/>
    <p:sldId id="396" r:id="rId27"/>
    <p:sldId id="397" r:id="rId28"/>
    <p:sldId id="398" r:id="rId29"/>
    <p:sldId id="399" r:id="rId30"/>
    <p:sldId id="400" r:id="rId31"/>
    <p:sldId id="401" r:id="rId32"/>
    <p:sldId id="402" r:id="rId33"/>
    <p:sldId id="403" r:id="rId34"/>
    <p:sldId id="404" r:id="rId35"/>
    <p:sldId id="405" r:id="rId36"/>
    <p:sldId id="406" r:id="rId37"/>
    <p:sldId id="407" r:id="rId38"/>
    <p:sldId id="408" r:id="rId39"/>
    <p:sldId id="409" r:id="rId40"/>
    <p:sldId id="410" r:id="rId41"/>
    <p:sldId id="411" r:id="rId42"/>
    <p:sldId id="412" r:id="rId43"/>
    <p:sldId id="413" r:id="rId44"/>
    <p:sldId id="414" r:id="rId45"/>
    <p:sldId id="415" r:id="rId46"/>
    <p:sldId id="416" r:id="rId47"/>
    <p:sldId id="417" r:id="rId48"/>
    <p:sldId id="418" r:id="rId49"/>
    <p:sldId id="419" r:id="rId50"/>
    <p:sldId id="420" r:id="rId51"/>
    <p:sldId id="421" r:id="rId52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9900"/>
    <a:srgbClr val="FF7C8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15" autoAdjust="0"/>
    <p:restoredTop sz="77514" autoAdjust="0"/>
  </p:normalViewPr>
  <p:slideViewPr>
    <p:cSldViewPr>
      <p:cViewPr varScale="1">
        <p:scale>
          <a:sx n="115" d="100"/>
          <a:sy n="115" d="100"/>
        </p:scale>
        <p:origin x="147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2318" y="-8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6E8FB5F-E7AB-4BA0-A6C1-C4CE60F54423}" type="datetimeFigureOut">
              <a:rPr lang="en-US" smtClean="0"/>
              <a:pPr/>
              <a:t>1/26/25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8D444D-285E-4E75-BF9B-6D3E847ED87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71474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2B8EC05-3D9B-431F-86FE-1307797B1786}" type="datetimeFigureOut">
              <a:rPr lang="en-US" smtClean="0"/>
              <a:pPr/>
              <a:t>1/26/25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878AD40-17FD-4B63-B1F1-12D759FB841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4751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9CA59F-7B8A-44F8-ABD5-B9D679F60EBF}" type="slidenum">
              <a:rPr lang="en-US"/>
              <a:pPr/>
              <a:t>10</a:t>
            </a:fld>
            <a:endParaRPr lang="en-US"/>
          </a:p>
        </p:txBody>
      </p:sp>
      <p:sp>
        <p:nvSpPr>
          <p:cNvPr id="106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2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425CDD-14BE-48FD-91F9-ED88115BE702}" type="slidenum">
              <a:rPr lang="en-US"/>
              <a:pPr/>
              <a:t>11</a:t>
            </a:fld>
            <a:endParaRPr lang="en-US"/>
          </a:p>
        </p:txBody>
      </p:sp>
      <p:sp>
        <p:nvSpPr>
          <p:cNvPr id="109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1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47E6B3-0366-45C4-9E4C-CE4BB2C531BA}" type="slidenum">
              <a:rPr lang="en-US"/>
              <a:pPr/>
              <a:t>12</a:t>
            </a:fld>
            <a:endParaRPr lang="en-US"/>
          </a:p>
        </p:txBody>
      </p:sp>
      <p:sp>
        <p:nvSpPr>
          <p:cNvPr id="109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436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9B8B3B-D3B1-4F5F-B33A-C6330A7C95FD}" type="slidenum">
              <a:rPr lang="en-US"/>
              <a:pPr/>
              <a:t>13</a:t>
            </a:fld>
            <a:endParaRPr lang="en-US"/>
          </a:p>
        </p:txBody>
      </p:sp>
      <p:sp>
        <p:nvSpPr>
          <p:cNvPr id="110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637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AF009A-4214-4AE0-A319-944EF46EDB21}" type="slidenum">
              <a:rPr lang="en-US"/>
              <a:pPr/>
              <a:t>14</a:t>
            </a:fld>
            <a:endParaRPr lang="en-US"/>
          </a:p>
        </p:txBody>
      </p:sp>
      <p:sp>
        <p:nvSpPr>
          <p:cNvPr id="106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495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D56B6-E7D5-4D3C-B2D5-5DEE4A864598}" type="slidenum">
              <a:rPr lang="en-US"/>
              <a:pPr/>
              <a:t>15</a:t>
            </a:fld>
            <a:endParaRPr lang="en-US"/>
          </a:p>
        </p:txBody>
      </p:sp>
      <p:sp>
        <p:nvSpPr>
          <p:cNvPr id="107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750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C4460-965F-46C9-908F-4C79DFFD6273}" type="slidenum">
              <a:rPr lang="en-US"/>
              <a:pPr/>
              <a:t>16</a:t>
            </a:fld>
            <a:endParaRPr lang="en-US"/>
          </a:p>
        </p:txBody>
      </p:sp>
      <p:sp>
        <p:nvSpPr>
          <p:cNvPr id="72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939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B07966-A204-42B7-B3FF-5C2865A95B36}" type="slidenum">
              <a:rPr lang="en-US"/>
              <a:pPr/>
              <a:t>17</a:t>
            </a:fld>
            <a:endParaRPr lang="en-US"/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050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228DB5-BB30-4AA2-8145-EE58C17D1B41}" type="slidenum">
              <a:rPr lang="en-US"/>
              <a:pPr/>
              <a:t>18</a:t>
            </a:fld>
            <a:endParaRPr lang="en-US"/>
          </a:p>
        </p:txBody>
      </p:sp>
      <p:sp>
        <p:nvSpPr>
          <p:cNvPr id="107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7038" y="539750"/>
            <a:ext cx="3668712" cy="2751138"/>
          </a:xfrm>
          <a:ln/>
        </p:spPr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7655" y="3477382"/>
            <a:ext cx="7125891" cy="3302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6419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9012A-44E3-40C4-BEBF-5DF6F9566625}" type="slidenum">
              <a:rPr lang="en-US"/>
              <a:pPr/>
              <a:t>19</a:t>
            </a:fld>
            <a:endParaRPr lang="en-US"/>
          </a:p>
        </p:txBody>
      </p:sp>
      <p:sp>
        <p:nvSpPr>
          <p:cNvPr id="68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30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A73794-A540-442F-AAE8-AC7598678D2B}" type="slidenum">
              <a:rPr lang="en-US"/>
              <a:pPr/>
              <a:t>2</a:t>
            </a:fld>
            <a:endParaRPr lang="en-US"/>
          </a:p>
        </p:txBody>
      </p:sp>
      <p:sp>
        <p:nvSpPr>
          <p:cNvPr id="111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320FE9-0C4D-41D4-98B5-D520987FA0C7}" type="slidenum">
              <a:rPr lang="en-US"/>
              <a:pPr/>
              <a:t>20</a:t>
            </a:fld>
            <a:endParaRPr lang="en-US"/>
          </a:p>
        </p:txBody>
      </p:sp>
      <p:sp>
        <p:nvSpPr>
          <p:cNvPr id="70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6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1CFB3F-C63C-4122-BBE7-870679DB87F3}" type="slidenum">
              <a:rPr lang="en-US"/>
              <a:pPr/>
              <a:t>21</a:t>
            </a:fld>
            <a:endParaRPr lang="en-US"/>
          </a:p>
        </p:txBody>
      </p:sp>
      <p:sp>
        <p:nvSpPr>
          <p:cNvPr id="107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752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E34BF-0CC9-9060-018F-BAA243356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6F1EE3-3730-C02F-46B1-4BED38BF00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F01B1A-AD87-4C5D-AA5F-F2C61EEF4118}" type="slidenum">
              <a:rPr lang="en-US"/>
              <a:pPr/>
              <a:t>22</a:t>
            </a:fld>
            <a:endParaRPr lang="en-US"/>
          </a:p>
        </p:txBody>
      </p:sp>
      <p:sp>
        <p:nvSpPr>
          <p:cNvPr id="1138690" name="Rectangle 2">
            <a:extLst>
              <a:ext uri="{FF2B5EF4-FFF2-40B4-BE49-F238E27FC236}">
                <a16:creationId xmlns:a16="http://schemas.microsoft.com/office/drawing/2014/main" id="{374A3172-4D8F-B695-ED5F-2ED12E388E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8691" name="Rectangle 3">
            <a:extLst>
              <a:ext uri="{FF2B5EF4-FFF2-40B4-BE49-F238E27FC236}">
                <a16:creationId xmlns:a16="http://schemas.microsoft.com/office/drawing/2014/main" id="{A8B7E8E8-67E8-5A35-4673-863CA4CB8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14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996BB-8A64-4F10-8507-36A09427B33E}" type="slidenum">
              <a:rPr lang="en-US"/>
              <a:pPr/>
              <a:t>23</a:t>
            </a:fld>
            <a:endParaRPr lang="en-US"/>
          </a:p>
        </p:txBody>
      </p:sp>
      <p:sp>
        <p:nvSpPr>
          <p:cNvPr id="108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534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69FB3E-1C0C-4DF8-9E44-756F1316007E}" type="slidenum">
              <a:rPr lang="en-US"/>
              <a:pPr/>
              <a:t>24</a:t>
            </a:fld>
            <a:endParaRPr lang="en-US"/>
          </a:p>
        </p:txBody>
      </p:sp>
      <p:sp>
        <p:nvSpPr>
          <p:cNvPr id="110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989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28E1DB-514F-40DA-BA86-C02074B6E9C7}" type="slidenum">
              <a:rPr lang="en-US"/>
              <a:pPr/>
              <a:t>25</a:t>
            </a:fld>
            <a:endParaRPr lang="en-US"/>
          </a:p>
        </p:txBody>
      </p:sp>
      <p:sp>
        <p:nvSpPr>
          <p:cNvPr id="113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046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67B04-EF6A-4133-9B54-028C61DAB45D}" type="slidenum">
              <a:rPr lang="en-US"/>
              <a:pPr/>
              <a:t>26</a:t>
            </a:fld>
            <a:endParaRPr lang="en-US"/>
          </a:p>
        </p:txBody>
      </p:sp>
      <p:sp>
        <p:nvSpPr>
          <p:cNvPr id="83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368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3100C2-D219-4D9B-A3CC-9E35FE2CD469}" type="slidenum">
              <a:rPr lang="en-US"/>
              <a:pPr/>
              <a:t>27</a:t>
            </a:fld>
            <a:endParaRPr lang="en-US"/>
          </a:p>
        </p:txBody>
      </p:sp>
      <p:sp>
        <p:nvSpPr>
          <p:cNvPr id="114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165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7EBCDF-357B-49EB-89D2-FAFAF26AA07D}" type="slidenum">
              <a:rPr lang="en-US"/>
              <a:pPr/>
              <a:t>28</a:t>
            </a:fld>
            <a:endParaRPr lang="en-US"/>
          </a:p>
        </p:txBody>
      </p:sp>
      <p:sp>
        <p:nvSpPr>
          <p:cNvPr id="114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055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11BDD2-E2B0-4192-8B44-A622307B1223}" type="slidenum">
              <a:rPr lang="en-US"/>
              <a:pPr/>
              <a:t>29</a:t>
            </a:fld>
            <a:endParaRPr lang="en-US"/>
          </a:p>
        </p:txBody>
      </p:sp>
      <p:sp>
        <p:nvSpPr>
          <p:cNvPr id="114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52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F5B0F2-AF97-4CE6-B33C-9E1011108629}" type="slidenum">
              <a:rPr lang="en-US"/>
              <a:pPr/>
              <a:t>30</a:t>
            </a:fld>
            <a:endParaRPr lang="en-US"/>
          </a:p>
        </p:txBody>
      </p:sp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116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601E47-FD06-4C3E-B6BB-7A6985701EB7}" type="slidenum">
              <a:rPr lang="en-US"/>
              <a:pPr/>
              <a:t>31</a:t>
            </a:fld>
            <a:endParaRPr lang="en-US"/>
          </a:p>
        </p:txBody>
      </p:sp>
      <p:sp>
        <p:nvSpPr>
          <p:cNvPr id="84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66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7560D3-39C6-437F-9F9F-4E59D540B5DF}" type="slidenum">
              <a:rPr lang="en-US"/>
              <a:pPr/>
              <a:t>32</a:t>
            </a:fld>
            <a:endParaRPr lang="en-US"/>
          </a:p>
        </p:txBody>
      </p:sp>
      <p:sp>
        <p:nvSpPr>
          <p:cNvPr id="84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849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B8723D-3CCA-427E-9D8B-BB80CF88304D}" type="slidenum">
              <a:rPr lang="en-US"/>
              <a:pPr/>
              <a:t>33</a:t>
            </a:fld>
            <a:endParaRPr lang="en-US"/>
          </a:p>
        </p:txBody>
      </p:sp>
      <p:sp>
        <p:nvSpPr>
          <p:cNvPr id="84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145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197E7B-0656-4075-8157-290A082A3D3C}" type="slidenum">
              <a:rPr lang="en-US"/>
              <a:pPr/>
              <a:t>34</a:t>
            </a:fld>
            <a:endParaRPr lang="en-US"/>
          </a:p>
        </p:txBody>
      </p:sp>
      <p:sp>
        <p:nvSpPr>
          <p:cNvPr id="84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8516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7E6A0B-A294-4C35-89FE-A8F738DEC9DF}" type="slidenum">
              <a:rPr lang="en-US"/>
              <a:pPr/>
              <a:t>35</a:t>
            </a:fld>
            <a:endParaRPr lang="en-US"/>
          </a:p>
        </p:txBody>
      </p:sp>
      <p:sp>
        <p:nvSpPr>
          <p:cNvPr id="84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967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631D58-1BC3-421F-A036-1A3C2B147D56}" type="slidenum">
              <a:rPr lang="en-US"/>
              <a:pPr/>
              <a:t>36</a:t>
            </a:fld>
            <a:endParaRPr lang="en-US"/>
          </a:p>
        </p:txBody>
      </p:sp>
      <p:sp>
        <p:nvSpPr>
          <p:cNvPr id="122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8287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7A54A2-56B1-416F-A03B-221F9CB2F697}" type="slidenum">
              <a:rPr lang="en-US"/>
              <a:pPr/>
              <a:t>37</a:t>
            </a:fld>
            <a:endParaRPr lang="en-US"/>
          </a:p>
        </p:txBody>
      </p:sp>
      <p:sp>
        <p:nvSpPr>
          <p:cNvPr id="122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10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C09109-FE2D-41C4-9E0F-D0A355232B90}" type="slidenum">
              <a:rPr lang="en-US"/>
              <a:pPr/>
              <a:t>38</a:t>
            </a:fld>
            <a:endParaRPr lang="en-US"/>
          </a:p>
        </p:txBody>
      </p:sp>
      <p:sp>
        <p:nvSpPr>
          <p:cNvPr id="122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7040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AC6FC7-F140-47D3-B914-D2254B7D2E65}" type="slidenum">
              <a:rPr lang="en-US"/>
              <a:pPr/>
              <a:t>39</a:t>
            </a:fld>
            <a:endParaRPr lang="en-US"/>
          </a:p>
        </p:txBody>
      </p:sp>
      <p:sp>
        <p:nvSpPr>
          <p:cNvPr id="122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45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1E77AA-A6E0-4EC8-9EA1-468A2B9DD7C5}" type="slidenum">
              <a:rPr lang="en-US"/>
              <a:pPr/>
              <a:t>4</a:t>
            </a:fld>
            <a:endParaRPr lang="en-US"/>
          </a:p>
        </p:txBody>
      </p:sp>
      <p:sp>
        <p:nvSpPr>
          <p:cNvPr id="82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5561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F4FB2A-C558-408B-AFFA-CFA356851714}" type="slidenum">
              <a:rPr lang="en-US"/>
              <a:pPr/>
              <a:t>40</a:t>
            </a:fld>
            <a:endParaRPr lang="en-US"/>
          </a:p>
        </p:txBody>
      </p:sp>
      <p:sp>
        <p:nvSpPr>
          <p:cNvPr id="123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240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1B4834-A1EF-4A29-B918-4A9129A63827}" type="slidenum">
              <a:rPr lang="en-US"/>
              <a:pPr/>
              <a:t>41</a:t>
            </a:fld>
            <a:endParaRPr lang="en-US"/>
          </a:p>
        </p:txBody>
      </p:sp>
      <p:sp>
        <p:nvSpPr>
          <p:cNvPr id="123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3432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EB2E8-B2C6-445E-8DBA-80D62127437D}" type="slidenum">
              <a:rPr lang="en-US"/>
              <a:pPr/>
              <a:t>42</a:t>
            </a:fld>
            <a:endParaRPr lang="en-US"/>
          </a:p>
        </p:txBody>
      </p:sp>
      <p:sp>
        <p:nvSpPr>
          <p:cNvPr id="85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3846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4E0F3E-DDDB-47EC-8F67-7AD32AB46DEC}" type="slidenum">
              <a:rPr lang="en-US"/>
              <a:pPr/>
              <a:t>43</a:t>
            </a:fld>
            <a:endParaRPr lang="en-US"/>
          </a:p>
        </p:txBody>
      </p:sp>
      <p:sp>
        <p:nvSpPr>
          <p:cNvPr id="86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9186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C1C9FC-0B8F-488B-ADEB-36DE670F34B2}" type="slidenum">
              <a:rPr lang="en-US"/>
              <a:pPr/>
              <a:t>44</a:t>
            </a:fld>
            <a:endParaRPr lang="en-US"/>
          </a:p>
        </p:txBody>
      </p:sp>
      <p:sp>
        <p:nvSpPr>
          <p:cNvPr id="86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2678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A27664-C909-45A5-8BF2-3427C26C72A2}" type="slidenum">
              <a:rPr lang="en-US"/>
              <a:pPr/>
              <a:t>45</a:t>
            </a:fld>
            <a:endParaRPr lang="en-US"/>
          </a:p>
        </p:txBody>
      </p:sp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7465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241879-A2F7-44EF-AFC9-7EA55B5D89E5}" type="slidenum">
              <a:rPr lang="en-US"/>
              <a:pPr/>
              <a:t>46</a:t>
            </a:fld>
            <a:endParaRPr lang="en-US"/>
          </a:p>
        </p:txBody>
      </p:sp>
      <p:sp>
        <p:nvSpPr>
          <p:cNvPr id="1204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1454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DFE18B-071D-4B9A-8E75-58F40D7F7931}" type="slidenum">
              <a:rPr lang="en-US"/>
              <a:pPr/>
              <a:t>47</a:t>
            </a:fld>
            <a:endParaRPr lang="en-US"/>
          </a:p>
        </p:txBody>
      </p:sp>
      <p:sp>
        <p:nvSpPr>
          <p:cNvPr id="120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5167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A270B9-83EB-496C-AA1F-1DFE101E2C20}" type="slidenum">
              <a:rPr lang="en-US"/>
              <a:pPr/>
              <a:t>48</a:t>
            </a:fld>
            <a:endParaRPr lang="en-US"/>
          </a:p>
        </p:txBody>
      </p:sp>
      <p:sp>
        <p:nvSpPr>
          <p:cNvPr id="1208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6811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1AA59-17F5-4A4D-A16B-907517228B0F}" type="slidenum">
              <a:rPr lang="en-US"/>
              <a:pPr/>
              <a:t>49</a:t>
            </a:fld>
            <a:endParaRPr lang="en-US"/>
          </a:p>
        </p:txBody>
      </p:sp>
      <p:sp>
        <p:nvSpPr>
          <p:cNvPr id="121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28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8F83E5-88A0-45DF-A34F-F81D2FD42C29}" type="slidenum">
              <a:rPr lang="en-US"/>
              <a:pPr/>
              <a:t>5</a:t>
            </a:fld>
            <a:endParaRPr lang="en-US"/>
          </a:p>
        </p:txBody>
      </p:sp>
      <p:sp>
        <p:nvSpPr>
          <p:cNvPr id="66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6033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61EB15-7E52-4337-9A0C-1CBF40DC91B2}" type="slidenum">
              <a:rPr lang="en-US"/>
              <a:pPr/>
              <a:t>50</a:t>
            </a:fld>
            <a:endParaRPr lang="en-US"/>
          </a:p>
        </p:txBody>
      </p:sp>
      <p:sp>
        <p:nvSpPr>
          <p:cNvPr id="86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4432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DF10C8-4B59-4243-8DA4-D5F3885DEF87}" type="slidenum">
              <a:rPr lang="en-US"/>
              <a:pPr/>
              <a:t>51</a:t>
            </a:fld>
            <a:endParaRPr lang="en-US"/>
          </a:p>
        </p:txBody>
      </p:sp>
      <p:sp>
        <p:nvSpPr>
          <p:cNvPr id="114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15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3CF048-0B9A-48E1-984D-D2DEB4BB9002}" type="slidenum">
              <a:rPr lang="en-US"/>
              <a:pPr/>
              <a:t>6</a:t>
            </a:fld>
            <a:endParaRPr lang="en-US"/>
          </a:p>
        </p:txBody>
      </p:sp>
      <p:sp>
        <p:nvSpPr>
          <p:cNvPr id="66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26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E54B60-94C6-4D6A-A58A-CF46A2135BE8}" type="slidenum">
              <a:rPr lang="en-US"/>
              <a:pPr/>
              <a:t>7</a:t>
            </a:fld>
            <a:endParaRPr lang="en-US"/>
          </a:p>
        </p:txBody>
      </p:sp>
      <p:sp>
        <p:nvSpPr>
          <p:cNvPr id="66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3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1F660-E6AB-4F26-85D7-576CF28BB378}" type="slidenum">
              <a:rPr lang="en-US"/>
              <a:pPr/>
              <a:t>8</a:t>
            </a:fld>
            <a:endParaRPr lang="en-US"/>
          </a:p>
        </p:txBody>
      </p:sp>
      <p:sp>
        <p:nvSpPr>
          <p:cNvPr id="162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13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7C31BF-030C-4A26-A5E3-BC175F1CB559}" type="slidenum">
              <a:rPr lang="en-US"/>
              <a:pPr/>
              <a:t>9</a:t>
            </a:fld>
            <a:endParaRPr lang="en-US"/>
          </a:p>
        </p:txBody>
      </p:sp>
      <p:sp>
        <p:nvSpPr>
          <p:cNvPr id="105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9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793336"/>
            <a:ext cx="8153400" cy="2635663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000" b="1">
                <a:ln>
                  <a:noFill/>
                </a:ln>
                <a:solidFill>
                  <a:schemeClr val="accent6"/>
                </a:solidFill>
                <a:effectLst/>
                <a:latin typeface="Optima" panose="02000503060000020004" pitchFamily="2" charset="0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905000" y="3581400"/>
            <a:ext cx="6781800" cy="2743200"/>
          </a:xfrm>
        </p:spPr>
        <p:txBody>
          <a:bodyPr lIns="0" rIns="18288">
            <a:normAutofit/>
          </a:bodyPr>
          <a:lstStyle>
            <a:lvl1pPr marL="0" marR="45719" indent="0" algn="l">
              <a:buNone/>
              <a:defRPr sz="2000" b="1">
                <a:solidFill>
                  <a:schemeClr val="bg2">
                    <a:lumMod val="25000"/>
                  </a:schemeClr>
                </a:solidFill>
                <a:latin typeface="Optima" panose="02000503060000020004" pitchFamily="2" charset="0"/>
              </a:defRPr>
            </a:lvl1pPr>
            <a:lvl2pPr marL="457189" indent="0" algn="ctr">
              <a:buNone/>
            </a:lvl2pPr>
            <a:lvl3pPr marL="914378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2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533400" y="3581400"/>
            <a:ext cx="1088408" cy="1828800"/>
            <a:chOff x="435592" y="3200400"/>
            <a:chExt cx="1371600" cy="2209800"/>
          </a:xfrm>
          <a:effectLst>
            <a:reflection blurRad="6350" stA="50000" endA="300" endPos="38500" dist="50800" dir="5400000" sy="-100000" algn="bl" rotWithShape="0"/>
          </a:effectLst>
        </p:grpSpPr>
        <p:sp>
          <p:nvSpPr>
            <p:cNvPr id="21" name="Rounded Rectangle 20"/>
            <p:cNvSpPr/>
            <p:nvPr userDrawn="1"/>
          </p:nvSpPr>
          <p:spPr>
            <a:xfrm>
              <a:off x="435592" y="3200400"/>
              <a:ext cx="1371600" cy="2209800"/>
            </a:xfrm>
            <a:prstGeom prst="roundRect">
              <a:avLst/>
            </a:prstGeom>
            <a:solidFill>
              <a:schemeClr val="bg1"/>
            </a:solidFill>
            <a:ln w="34925">
              <a:noFill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800"/>
            </a:p>
          </p:txBody>
        </p:sp>
        <p:pic>
          <p:nvPicPr>
            <p:cNvPr id="10" name="Picture 17" descr="UofT-Logo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6024" y="3352800"/>
              <a:ext cx="1100376" cy="1918164"/>
            </a:xfrm>
            <a:prstGeom prst="rect">
              <a:avLst/>
            </a:prstGeom>
            <a:noFill/>
            <a:ln w="34925">
              <a:noFill/>
            </a:ln>
            <a:effectLst/>
          </p:spPr>
        </p:pic>
      </p:grpSp>
      <p:sp>
        <p:nvSpPr>
          <p:cNvPr id="2" name="Title 8">
            <a:extLst>
              <a:ext uri="{FF2B5EF4-FFF2-40B4-BE49-F238E27FC236}">
                <a16:creationId xmlns:a16="http://schemas.microsoft.com/office/drawing/2014/main" id="{B9812787-C815-1FEE-D067-3B9ACAE91D11}"/>
              </a:ext>
            </a:extLst>
          </p:cNvPr>
          <p:cNvSpPr txBox="1">
            <a:spLocks/>
          </p:cNvSpPr>
          <p:nvPr userDrawn="1"/>
        </p:nvSpPr>
        <p:spPr>
          <a:xfrm>
            <a:off x="503767" y="228600"/>
            <a:ext cx="8153400" cy="438613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tx2"/>
                </a:solidFill>
                <a:latin typeface="Optima" panose="02000503060000020004" pitchFamily="2" charset="0"/>
                <a:ea typeface="+mj-ea"/>
                <a:cs typeface="+mj-cs"/>
              </a:rPr>
              <a:t>CSC 458/2209 – Computer Networking Systems</a:t>
            </a:r>
            <a:endParaRPr lang="en-US" sz="2400" dirty="0">
              <a:latin typeface="Optima" panose="02000503060000020004" pitchFamily="2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7"/>
            <a:ext cx="8229600" cy="944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47802"/>
            <a:ext cx="4038600" cy="2324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2"/>
            <a:ext cx="4038600" cy="2324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0722A-30FE-4606-B981-44514D85D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buClr>
                <a:schemeClr val="tx2"/>
              </a:buClr>
              <a:defRPr sz="2600">
                <a:solidFill>
                  <a:schemeClr val="tx2"/>
                </a:solidFill>
              </a:defRPr>
            </a:lvl2pPr>
            <a:lvl3pPr>
              <a:buClr>
                <a:schemeClr val="accent3"/>
              </a:buClr>
              <a:defRPr sz="2400"/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defRPr sz="22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ate Placeholder 20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buClr>
                <a:schemeClr val="tx2"/>
              </a:buClr>
              <a:defRPr sz="2600">
                <a:solidFill>
                  <a:schemeClr val="tx2"/>
                </a:solidFill>
              </a:defRPr>
            </a:lvl2pPr>
            <a:lvl3pPr>
              <a:buClr>
                <a:schemeClr val="accent3"/>
              </a:buClr>
              <a:defRPr sz="2400"/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defRPr sz="22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3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364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364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1" name="Title 1"/>
          <p:cNvSpPr>
            <a:spLocks noGrp="1"/>
          </p:cNvSpPr>
          <p:nvPr userDrawn="1"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ate Placeholder 2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Footer Placeholder 24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9" y="9928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676400"/>
            <a:ext cx="4040188" cy="46839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76400"/>
            <a:ext cx="4041775" cy="46839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3" name="Title 1"/>
          <p:cNvSpPr>
            <a:spLocks noGrp="1"/>
          </p:cNvSpPr>
          <p:nvPr userDrawn="1"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ate Placeholder 2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Footer Placeholder 26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1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3"/>
            <a:ext cx="2743200" cy="1162051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0" name="Date Placeholder 19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8" name="Date Placeholder 17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334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4419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953000" y="6356352"/>
            <a:ext cx="2895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4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ln>
            <a:noFill/>
          </a:ln>
          <a:solidFill>
            <a:schemeClr val="tx2"/>
          </a:solidFill>
          <a:effectLst/>
          <a:latin typeface="Optima" panose="02000503060000020004" pitchFamily="2" charset="0"/>
          <a:ea typeface="+mj-ea"/>
          <a:cs typeface="+mj-cs"/>
        </a:defRPr>
      </a:lvl1pPr>
    </p:titleStyle>
    <p:bodyStyle>
      <a:lvl1pPr marL="274313" indent="-274313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8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1pPr>
      <a:lvl2pPr marL="640064" indent="-246882" algn="l" rtl="0" eaLnBrk="1" latinLnBrk="0" hangingPunct="1">
        <a:spcBef>
          <a:spcPct val="20000"/>
        </a:spcBef>
        <a:buClr>
          <a:schemeClr val="tx2"/>
        </a:buClr>
        <a:buSzPct val="85000"/>
        <a:buFont typeface="Wingdings 2"/>
        <a:buChar char=""/>
        <a:defRPr kumimoji="0" sz="2600" kern="1200">
          <a:solidFill>
            <a:schemeClr val="tx2"/>
          </a:solidFill>
          <a:latin typeface="Optima" panose="02000503060000020004" pitchFamily="2" charset="0"/>
          <a:ea typeface="+mn-ea"/>
          <a:cs typeface="+mn-cs"/>
        </a:defRPr>
      </a:lvl2pPr>
      <a:lvl3pPr marL="914378" indent="-246882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3pPr>
      <a:lvl4pPr marL="1188690" indent="-210307" algn="l" rtl="0" eaLnBrk="1" latinLnBrk="0" hangingPunct="1">
        <a:spcBef>
          <a:spcPct val="20000"/>
        </a:spcBef>
        <a:buClr>
          <a:schemeClr val="tx2"/>
        </a:buClr>
        <a:buSzPct val="65000"/>
        <a:buFont typeface="Wingdings 2"/>
        <a:buChar char=""/>
        <a:defRPr kumimoji="0" sz="2200" kern="1200">
          <a:solidFill>
            <a:schemeClr val="tx2"/>
          </a:solidFill>
          <a:latin typeface="Optima" panose="02000503060000020004" pitchFamily="2" charset="0"/>
          <a:ea typeface="+mn-ea"/>
          <a:cs typeface="+mn-cs"/>
        </a:defRPr>
      </a:lvl4pPr>
      <a:lvl5pPr marL="1463003" indent="-21030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5pPr>
      <a:lvl6pPr marL="1737317" indent="-21030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192" indent="-182876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05" indent="-182876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19" indent="-182876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ganjali@cs.toronto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s.toronto.edu/~yganjali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793336"/>
            <a:ext cx="8153400" cy="2635663"/>
          </a:xfrm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en-US" dirty="0"/>
              <a:t>Handout # 9: </a:t>
            </a:r>
            <a:br>
              <a:rPr lang="en-US" dirty="0"/>
            </a:br>
            <a:r>
              <a:rPr lang="en-US" dirty="0"/>
              <a:t>The Internet Protocol,</a:t>
            </a:r>
            <a:br>
              <a:rPr lang="en-US" dirty="0"/>
            </a:br>
            <a:r>
              <a:rPr lang="en-US" dirty="0"/>
              <a:t>Routing and Forwarding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905000" y="3581400"/>
            <a:ext cx="6781800" cy="2743200"/>
          </a:xfrm>
        </p:spPr>
        <p:txBody>
          <a:bodyPr>
            <a:normAutofit/>
          </a:bodyPr>
          <a:lstStyle/>
          <a:p>
            <a:r>
              <a:rPr lang="en-US" dirty="0"/>
              <a:t>Professor Yashar Ganjali</a:t>
            </a:r>
          </a:p>
          <a:p>
            <a:r>
              <a:rPr lang="en-US" dirty="0"/>
              <a:t>Department of Computer Science</a:t>
            </a:r>
          </a:p>
          <a:p>
            <a:r>
              <a:rPr lang="en-US" dirty="0"/>
              <a:t>University of Toronto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ganjali7@cs.toronto.edu</a:t>
            </a:r>
            <a:endParaRPr lang="en-US" dirty="0"/>
          </a:p>
          <a:p>
            <a:r>
              <a:rPr lang="en-US" dirty="0">
                <a:hlinkClick r:id="rId4"/>
              </a:rPr>
              <a:t>http://www.cs.toronto.edu/~yganjali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Hop-by-Hop Packet Forwarding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router has a forwarding table</a:t>
            </a:r>
          </a:p>
          <a:p>
            <a:pPr lvl="1"/>
            <a:r>
              <a:rPr lang="en-US"/>
              <a:t>Maps destination addresses…</a:t>
            </a:r>
          </a:p>
          <a:p>
            <a:pPr lvl="1"/>
            <a:r>
              <a:rPr lang="en-US"/>
              <a:t>… to outgoing interfaces</a:t>
            </a:r>
          </a:p>
          <a:p>
            <a:r>
              <a:rPr lang="en-US"/>
              <a:t>Upon receiving a packet</a:t>
            </a:r>
          </a:p>
          <a:p>
            <a:pPr lvl="1"/>
            <a:r>
              <a:rPr lang="en-US"/>
              <a:t>Inspect the destination IP address in the header</a:t>
            </a:r>
          </a:p>
          <a:p>
            <a:pPr lvl="1"/>
            <a:r>
              <a:rPr lang="en-US"/>
              <a:t>Index into the table</a:t>
            </a:r>
          </a:p>
          <a:p>
            <a:pPr lvl="1"/>
            <a:r>
              <a:rPr lang="en-US"/>
              <a:t>Determine the outgoing interface</a:t>
            </a:r>
          </a:p>
          <a:p>
            <a:pPr lvl="1"/>
            <a:r>
              <a:rPr lang="en-US"/>
              <a:t>Forward the packet out that interface</a:t>
            </a:r>
          </a:p>
          <a:p>
            <a:r>
              <a:rPr lang="en-US"/>
              <a:t>Then, the next router in the path repeats</a:t>
            </a:r>
          </a:p>
          <a:p>
            <a:pPr lvl="1"/>
            <a:r>
              <a:rPr lang="en-US"/>
              <a:t>And the packet travels along the path to the destination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75057-A419-4CDA-9F7E-99CC43DB53B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065988" name="Picture 4" descr="MCj021568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1575" y="1468438"/>
            <a:ext cx="1428750" cy="21891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9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A34C6D-FC05-4486-B013-8D32B1D17B12}" type="slidenum">
              <a:rPr lang="en-US"/>
              <a:pPr/>
              <a:t>11</a:t>
            </a:fld>
            <a:endParaRPr lang="en-US"/>
          </a:p>
        </p:txBody>
      </p:sp>
      <p:sp>
        <p:nvSpPr>
          <p:cNvPr id="61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Inside a Router</a:t>
            </a:r>
          </a:p>
        </p:txBody>
      </p:sp>
      <p:sp>
        <p:nvSpPr>
          <p:cNvPr id="1092611" name="AutoShape 3"/>
          <p:cNvSpPr>
            <a:spLocks noChangeArrowheads="1"/>
          </p:cNvSpPr>
          <p:nvPr/>
        </p:nvSpPr>
        <p:spPr bwMode="auto">
          <a:xfrm>
            <a:off x="3067050" y="1524000"/>
            <a:ext cx="3124200" cy="411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95450" y="2209800"/>
            <a:ext cx="1524000" cy="2667000"/>
            <a:chOff x="1824" y="1632"/>
            <a:chExt cx="1200" cy="1680"/>
          </a:xfrm>
        </p:grpSpPr>
        <p:sp>
          <p:nvSpPr>
            <p:cNvPr id="1092613" name="Line 5"/>
            <p:cNvSpPr>
              <a:spLocks noChangeShapeType="1"/>
            </p:cNvSpPr>
            <p:nvPr/>
          </p:nvSpPr>
          <p:spPr bwMode="auto">
            <a:xfrm>
              <a:off x="1824" y="163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2614" name="Line 6"/>
            <p:cNvSpPr>
              <a:spLocks noChangeShapeType="1"/>
            </p:cNvSpPr>
            <p:nvPr/>
          </p:nvSpPr>
          <p:spPr bwMode="auto">
            <a:xfrm>
              <a:off x="1824" y="2208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2615" name="Line 7"/>
            <p:cNvSpPr>
              <a:spLocks noChangeShapeType="1"/>
            </p:cNvSpPr>
            <p:nvPr/>
          </p:nvSpPr>
          <p:spPr bwMode="auto">
            <a:xfrm>
              <a:off x="1824" y="2736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2616" name="Line 8"/>
            <p:cNvSpPr>
              <a:spLocks noChangeShapeType="1"/>
            </p:cNvSpPr>
            <p:nvPr/>
          </p:nvSpPr>
          <p:spPr bwMode="auto">
            <a:xfrm>
              <a:off x="1824" y="331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734050" y="2209800"/>
            <a:ext cx="1524000" cy="2667000"/>
            <a:chOff x="1824" y="1632"/>
            <a:chExt cx="1200" cy="1680"/>
          </a:xfrm>
        </p:grpSpPr>
        <p:sp>
          <p:nvSpPr>
            <p:cNvPr id="1092618" name="Line 10"/>
            <p:cNvSpPr>
              <a:spLocks noChangeShapeType="1"/>
            </p:cNvSpPr>
            <p:nvPr/>
          </p:nvSpPr>
          <p:spPr bwMode="auto">
            <a:xfrm>
              <a:off x="1824" y="163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2619" name="Line 11"/>
            <p:cNvSpPr>
              <a:spLocks noChangeShapeType="1"/>
            </p:cNvSpPr>
            <p:nvPr/>
          </p:nvSpPr>
          <p:spPr bwMode="auto">
            <a:xfrm>
              <a:off x="1824" y="2208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2620" name="Line 12"/>
            <p:cNvSpPr>
              <a:spLocks noChangeShapeType="1"/>
            </p:cNvSpPr>
            <p:nvPr/>
          </p:nvSpPr>
          <p:spPr bwMode="auto">
            <a:xfrm>
              <a:off x="1824" y="2736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2621" name="Line 13"/>
            <p:cNvSpPr>
              <a:spLocks noChangeShapeType="1"/>
            </p:cNvSpPr>
            <p:nvPr/>
          </p:nvSpPr>
          <p:spPr bwMode="auto">
            <a:xfrm>
              <a:off x="1824" y="331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sp>
        <p:nvSpPr>
          <p:cNvPr id="1092622" name="Text Box 14"/>
          <p:cNvSpPr txBox="1">
            <a:spLocks noChangeArrowheads="1"/>
          </p:cNvSpPr>
          <p:nvPr/>
        </p:nvSpPr>
        <p:spPr bwMode="auto">
          <a:xfrm>
            <a:off x="1771650" y="1906588"/>
            <a:ext cx="12907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1, ingress</a:t>
            </a:r>
          </a:p>
        </p:txBody>
      </p:sp>
      <p:sp>
        <p:nvSpPr>
          <p:cNvPr id="1092623" name="Text Box 15"/>
          <p:cNvSpPr txBox="1">
            <a:spLocks noChangeArrowheads="1"/>
          </p:cNvSpPr>
          <p:nvPr/>
        </p:nvSpPr>
        <p:spPr bwMode="auto">
          <a:xfrm>
            <a:off x="6261100" y="1906588"/>
            <a:ext cx="12314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1, egress</a:t>
            </a:r>
          </a:p>
        </p:txBody>
      </p:sp>
      <p:sp>
        <p:nvSpPr>
          <p:cNvPr id="1092624" name="Text Box 16"/>
          <p:cNvSpPr txBox="1">
            <a:spLocks noChangeArrowheads="1"/>
          </p:cNvSpPr>
          <p:nvPr/>
        </p:nvSpPr>
        <p:spPr bwMode="auto">
          <a:xfrm>
            <a:off x="1771650" y="2820988"/>
            <a:ext cx="12907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2, ingress</a:t>
            </a:r>
          </a:p>
        </p:txBody>
      </p:sp>
      <p:sp>
        <p:nvSpPr>
          <p:cNvPr id="1092625" name="Text Box 17"/>
          <p:cNvSpPr txBox="1">
            <a:spLocks noChangeArrowheads="1"/>
          </p:cNvSpPr>
          <p:nvPr/>
        </p:nvSpPr>
        <p:spPr bwMode="auto">
          <a:xfrm>
            <a:off x="6261100" y="2820988"/>
            <a:ext cx="12314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2, egress</a:t>
            </a:r>
          </a:p>
        </p:txBody>
      </p:sp>
      <p:sp>
        <p:nvSpPr>
          <p:cNvPr id="1092626" name="Text Box 18"/>
          <p:cNvSpPr txBox="1">
            <a:spLocks noChangeArrowheads="1"/>
          </p:cNvSpPr>
          <p:nvPr/>
        </p:nvSpPr>
        <p:spPr bwMode="auto">
          <a:xfrm>
            <a:off x="1771650" y="3659188"/>
            <a:ext cx="12907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3, ingress</a:t>
            </a:r>
          </a:p>
        </p:txBody>
      </p:sp>
      <p:sp>
        <p:nvSpPr>
          <p:cNvPr id="1092627" name="Text Box 19"/>
          <p:cNvSpPr txBox="1">
            <a:spLocks noChangeArrowheads="1"/>
          </p:cNvSpPr>
          <p:nvPr/>
        </p:nvSpPr>
        <p:spPr bwMode="auto">
          <a:xfrm>
            <a:off x="6261100" y="3659188"/>
            <a:ext cx="12314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3, egress</a:t>
            </a:r>
          </a:p>
        </p:txBody>
      </p:sp>
      <p:sp>
        <p:nvSpPr>
          <p:cNvPr id="1092628" name="Text Box 20"/>
          <p:cNvSpPr txBox="1">
            <a:spLocks noChangeArrowheads="1"/>
          </p:cNvSpPr>
          <p:nvPr/>
        </p:nvSpPr>
        <p:spPr bwMode="auto">
          <a:xfrm>
            <a:off x="1771650" y="4573588"/>
            <a:ext cx="12907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4, ingress</a:t>
            </a:r>
          </a:p>
        </p:txBody>
      </p:sp>
      <p:sp>
        <p:nvSpPr>
          <p:cNvPr id="1092629" name="Text Box 21"/>
          <p:cNvSpPr txBox="1">
            <a:spLocks noChangeArrowheads="1"/>
          </p:cNvSpPr>
          <p:nvPr/>
        </p:nvSpPr>
        <p:spPr bwMode="auto">
          <a:xfrm>
            <a:off x="6261100" y="4573588"/>
            <a:ext cx="12314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4, egress</a:t>
            </a: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5048250" y="1981200"/>
            <a:ext cx="914400" cy="533400"/>
            <a:chOff x="3696" y="1056"/>
            <a:chExt cx="576" cy="336"/>
          </a:xfrm>
        </p:grpSpPr>
        <p:sp>
          <p:nvSpPr>
            <p:cNvPr id="1092631" name="Freeform 23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336"/>
                </a:cxn>
                <a:cxn ang="0">
                  <a:pos x="0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solidFill>
              <a:schemeClr val="folHlink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2632" name="Line 24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5048250" y="2819400"/>
            <a:ext cx="914400" cy="533400"/>
            <a:chOff x="3696" y="1056"/>
            <a:chExt cx="576" cy="336"/>
          </a:xfrm>
        </p:grpSpPr>
        <p:sp>
          <p:nvSpPr>
            <p:cNvPr id="1092634" name="Freeform 26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336"/>
                </a:cxn>
                <a:cxn ang="0">
                  <a:pos x="0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solidFill>
              <a:schemeClr val="folHlink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2635" name="Line 27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5048250" y="3657600"/>
            <a:ext cx="914400" cy="533400"/>
            <a:chOff x="3696" y="1056"/>
            <a:chExt cx="576" cy="336"/>
          </a:xfrm>
        </p:grpSpPr>
        <p:sp>
          <p:nvSpPr>
            <p:cNvPr id="1092637" name="Freeform 29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336"/>
                </a:cxn>
                <a:cxn ang="0">
                  <a:pos x="0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solidFill>
              <a:schemeClr val="folHlink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2638" name="Line 30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5048250" y="4572000"/>
            <a:ext cx="914400" cy="533400"/>
            <a:chOff x="3696" y="1056"/>
            <a:chExt cx="576" cy="336"/>
          </a:xfrm>
        </p:grpSpPr>
        <p:sp>
          <p:nvSpPr>
            <p:cNvPr id="1092640" name="Freeform 32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336"/>
                </a:cxn>
                <a:cxn ang="0">
                  <a:pos x="0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solidFill>
              <a:schemeClr val="folHlink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2641" name="Line 33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3981450" y="2209800"/>
            <a:ext cx="1066800" cy="2667000"/>
            <a:chOff x="2736" y="1584"/>
            <a:chExt cx="1008" cy="1680"/>
          </a:xfrm>
        </p:grpSpPr>
        <p:grpSp>
          <p:nvGrpSpPr>
            <p:cNvPr id="9" name="Group 35"/>
            <p:cNvGrpSpPr>
              <a:grpSpLocks/>
            </p:cNvGrpSpPr>
            <p:nvPr/>
          </p:nvGrpSpPr>
          <p:grpSpPr bwMode="auto">
            <a:xfrm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1092644" name="Line 36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2645" name="Line 37"/>
              <p:cNvSpPr>
                <a:spLocks noChangeShapeType="1"/>
              </p:cNvSpPr>
              <p:nvPr/>
            </p:nvSpPr>
            <p:spPr bwMode="auto">
              <a:xfrm flipV="1">
                <a:off x="2736" y="1584"/>
                <a:ext cx="100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2646" name="Line 38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1008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2647" name="Line 39"/>
              <p:cNvSpPr>
                <a:spLocks noChangeShapeType="1"/>
              </p:cNvSpPr>
              <p:nvPr/>
            </p:nvSpPr>
            <p:spPr bwMode="auto">
              <a:xfrm flipV="1">
                <a:off x="2736" y="1680"/>
                <a:ext cx="1008" cy="15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</p:grpSp>
        <p:grpSp>
          <p:nvGrpSpPr>
            <p:cNvPr id="10" name="Group 40"/>
            <p:cNvGrpSpPr>
              <a:grpSpLocks/>
            </p:cNvGrpSpPr>
            <p:nvPr/>
          </p:nvGrpSpPr>
          <p:grpSpPr bwMode="auto">
            <a:xfrm flipV="1"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1092649" name="Line 41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2650" name="Line 42"/>
              <p:cNvSpPr>
                <a:spLocks noChangeShapeType="1"/>
              </p:cNvSpPr>
              <p:nvPr/>
            </p:nvSpPr>
            <p:spPr bwMode="auto">
              <a:xfrm flipV="1">
                <a:off x="2736" y="1584"/>
                <a:ext cx="100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2651" name="Line 43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1008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2652" name="Line 44"/>
              <p:cNvSpPr>
                <a:spLocks noChangeShapeType="1"/>
              </p:cNvSpPr>
              <p:nvPr/>
            </p:nvSpPr>
            <p:spPr bwMode="auto">
              <a:xfrm flipV="1">
                <a:off x="2736" y="1680"/>
                <a:ext cx="1008" cy="15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</p:grpSp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1092654" name="Line 46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2655" name="Line 47"/>
              <p:cNvSpPr>
                <a:spLocks noChangeShapeType="1"/>
              </p:cNvSpPr>
              <p:nvPr/>
            </p:nvSpPr>
            <p:spPr bwMode="auto">
              <a:xfrm flipV="1">
                <a:off x="2736" y="2112"/>
                <a:ext cx="100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2656" name="Line 48"/>
              <p:cNvSpPr>
                <a:spLocks noChangeShapeType="1"/>
              </p:cNvSpPr>
              <p:nvPr/>
            </p:nvSpPr>
            <p:spPr bwMode="auto">
              <a:xfrm flipV="1">
                <a:off x="2736" y="2160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2657" name="Line 49"/>
              <p:cNvSpPr>
                <a:spLocks noChangeShapeType="1"/>
              </p:cNvSpPr>
              <p:nvPr/>
            </p:nvSpPr>
            <p:spPr bwMode="auto">
              <a:xfrm flipV="1">
                <a:off x="2736" y="2256"/>
                <a:ext cx="1008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</p:grpSp>
        <p:grpSp>
          <p:nvGrpSpPr>
            <p:cNvPr id="12" name="Group 50"/>
            <p:cNvGrpSpPr>
              <a:grpSpLocks/>
            </p:cNvGrpSpPr>
            <p:nvPr/>
          </p:nvGrpSpPr>
          <p:grpSpPr bwMode="auto">
            <a:xfrm flipV="1"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1092659" name="Line 51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2660" name="Line 52"/>
              <p:cNvSpPr>
                <a:spLocks noChangeShapeType="1"/>
              </p:cNvSpPr>
              <p:nvPr/>
            </p:nvSpPr>
            <p:spPr bwMode="auto">
              <a:xfrm flipV="1">
                <a:off x="2736" y="2112"/>
                <a:ext cx="100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2661" name="Line 53"/>
              <p:cNvSpPr>
                <a:spLocks noChangeShapeType="1"/>
              </p:cNvSpPr>
              <p:nvPr/>
            </p:nvSpPr>
            <p:spPr bwMode="auto">
              <a:xfrm flipV="1">
                <a:off x="2736" y="2160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2662" name="Line 54"/>
              <p:cNvSpPr>
                <a:spLocks noChangeShapeType="1"/>
              </p:cNvSpPr>
              <p:nvPr/>
            </p:nvSpPr>
            <p:spPr bwMode="auto">
              <a:xfrm flipV="1">
                <a:off x="2736" y="2256"/>
                <a:ext cx="1008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</p:grpSp>
      </p:grpSp>
      <p:sp>
        <p:nvSpPr>
          <p:cNvPr id="1092663" name="Rectangle 55"/>
          <p:cNvSpPr>
            <a:spLocks noChangeArrowheads="1"/>
          </p:cNvSpPr>
          <p:nvPr/>
        </p:nvSpPr>
        <p:spPr bwMode="auto">
          <a:xfrm>
            <a:off x="3219450" y="19812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Egress</a:t>
            </a:r>
          </a:p>
        </p:txBody>
      </p:sp>
      <p:sp>
        <p:nvSpPr>
          <p:cNvPr id="1092664" name="Rectangle 56"/>
          <p:cNvSpPr>
            <a:spLocks noChangeArrowheads="1"/>
          </p:cNvSpPr>
          <p:nvPr/>
        </p:nvSpPr>
        <p:spPr bwMode="auto">
          <a:xfrm>
            <a:off x="3219450" y="28194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Egress</a:t>
            </a:r>
          </a:p>
        </p:txBody>
      </p:sp>
      <p:sp>
        <p:nvSpPr>
          <p:cNvPr id="1092665" name="Rectangle 57"/>
          <p:cNvSpPr>
            <a:spLocks noChangeArrowheads="1"/>
          </p:cNvSpPr>
          <p:nvPr/>
        </p:nvSpPr>
        <p:spPr bwMode="auto">
          <a:xfrm>
            <a:off x="3219450" y="36576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Egress</a:t>
            </a:r>
          </a:p>
        </p:txBody>
      </p:sp>
      <p:sp>
        <p:nvSpPr>
          <p:cNvPr id="1092666" name="Rectangle 58"/>
          <p:cNvSpPr>
            <a:spLocks noChangeArrowheads="1"/>
          </p:cNvSpPr>
          <p:nvPr/>
        </p:nvSpPr>
        <p:spPr bwMode="auto">
          <a:xfrm>
            <a:off x="3219450" y="45720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Egress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ACC18B-DF65-48EC-A2D6-E877C4F2C856}" type="slidenum">
              <a:rPr lang="en-US"/>
              <a:pPr/>
              <a:t>12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094658" name="AutoShape 2"/>
          <p:cNvSpPr>
            <a:spLocks noChangeArrowheads="1"/>
          </p:cNvSpPr>
          <p:nvPr/>
        </p:nvSpPr>
        <p:spPr bwMode="auto">
          <a:xfrm>
            <a:off x="2466975" y="1295400"/>
            <a:ext cx="4286250" cy="48006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94659" name="AutoShape 3"/>
          <p:cNvSpPr>
            <a:spLocks noChangeArrowheads="1"/>
          </p:cNvSpPr>
          <p:nvPr/>
        </p:nvSpPr>
        <p:spPr bwMode="auto">
          <a:xfrm>
            <a:off x="2654300" y="1600200"/>
            <a:ext cx="1717675" cy="14906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94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Inside a Router</a:t>
            </a:r>
          </a:p>
        </p:txBody>
      </p:sp>
      <p:sp>
        <p:nvSpPr>
          <p:cNvPr id="1094661" name="Line 5"/>
          <p:cNvSpPr>
            <a:spLocks noChangeShapeType="1"/>
          </p:cNvSpPr>
          <p:nvPr/>
        </p:nvSpPr>
        <p:spPr bwMode="auto">
          <a:xfrm>
            <a:off x="942975" y="3581400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94662" name="Line 6"/>
          <p:cNvSpPr>
            <a:spLocks noChangeShapeType="1"/>
          </p:cNvSpPr>
          <p:nvPr/>
        </p:nvSpPr>
        <p:spPr bwMode="auto">
          <a:xfrm>
            <a:off x="942975" y="4419600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94663" name="Line 7"/>
          <p:cNvSpPr>
            <a:spLocks noChangeShapeType="1"/>
          </p:cNvSpPr>
          <p:nvPr/>
        </p:nvSpPr>
        <p:spPr bwMode="auto">
          <a:xfrm>
            <a:off x="942975" y="5334000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296025" y="2667000"/>
            <a:ext cx="1524000" cy="2667000"/>
            <a:chOff x="1824" y="1632"/>
            <a:chExt cx="1200" cy="1680"/>
          </a:xfrm>
        </p:grpSpPr>
        <p:sp>
          <p:nvSpPr>
            <p:cNvPr id="1094665" name="Line 9"/>
            <p:cNvSpPr>
              <a:spLocks noChangeShapeType="1"/>
            </p:cNvSpPr>
            <p:nvPr/>
          </p:nvSpPr>
          <p:spPr bwMode="auto">
            <a:xfrm>
              <a:off x="1824" y="163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4666" name="Line 10"/>
            <p:cNvSpPr>
              <a:spLocks noChangeShapeType="1"/>
            </p:cNvSpPr>
            <p:nvPr/>
          </p:nvSpPr>
          <p:spPr bwMode="auto">
            <a:xfrm>
              <a:off x="1824" y="2208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4667" name="Line 11"/>
            <p:cNvSpPr>
              <a:spLocks noChangeShapeType="1"/>
            </p:cNvSpPr>
            <p:nvPr/>
          </p:nvSpPr>
          <p:spPr bwMode="auto">
            <a:xfrm>
              <a:off x="1824" y="2736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4668" name="Line 12"/>
            <p:cNvSpPr>
              <a:spLocks noChangeShapeType="1"/>
            </p:cNvSpPr>
            <p:nvPr/>
          </p:nvSpPr>
          <p:spPr bwMode="auto">
            <a:xfrm>
              <a:off x="1824" y="331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sp>
        <p:nvSpPr>
          <p:cNvPr id="1094669" name="Text Box 13"/>
          <p:cNvSpPr txBox="1">
            <a:spLocks noChangeArrowheads="1"/>
          </p:cNvSpPr>
          <p:nvPr/>
        </p:nvSpPr>
        <p:spPr bwMode="auto">
          <a:xfrm>
            <a:off x="1019175" y="2363788"/>
            <a:ext cx="12907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1, ingress</a:t>
            </a:r>
          </a:p>
        </p:txBody>
      </p:sp>
      <p:sp>
        <p:nvSpPr>
          <p:cNvPr id="1094670" name="Text Box 14"/>
          <p:cNvSpPr txBox="1">
            <a:spLocks noChangeArrowheads="1"/>
          </p:cNvSpPr>
          <p:nvPr/>
        </p:nvSpPr>
        <p:spPr bwMode="auto">
          <a:xfrm>
            <a:off x="6823075" y="2363788"/>
            <a:ext cx="12314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1, egress</a:t>
            </a:r>
          </a:p>
        </p:txBody>
      </p:sp>
      <p:sp>
        <p:nvSpPr>
          <p:cNvPr id="1094671" name="Text Box 15"/>
          <p:cNvSpPr txBox="1">
            <a:spLocks noChangeArrowheads="1"/>
          </p:cNvSpPr>
          <p:nvPr/>
        </p:nvSpPr>
        <p:spPr bwMode="auto">
          <a:xfrm>
            <a:off x="1019175" y="3278188"/>
            <a:ext cx="12907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2, ingress</a:t>
            </a:r>
          </a:p>
        </p:txBody>
      </p:sp>
      <p:sp>
        <p:nvSpPr>
          <p:cNvPr id="1094672" name="Text Box 16"/>
          <p:cNvSpPr txBox="1">
            <a:spLocks noChangeArrowheads="1"/>
          </p:cNvSpPr>
          <p:nvPr/>
        </p:nvSpPr>
        <p:spPr bwMode="auto">
          <a:xfrm>
            <a:off x="6823075" y="3278188"/>
            <a:ext cx="12314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2, egress</a:t>
            </a:r>
          </a:p>
        </p:txBody>
      </p:sp>
      <p:sp>
        <p:nvSpPr>
          <p:cNvPr id="1094673" name="Text Box 17"/>
          <p:cNvSpPr txBox="1">
            <a:spLocks noChangeArrowheads="1"/>
          </p:cNvSpPr>
          <p:nvPr/>
        </p:nvSpPr>
        <p:spPr bwMode="auto">
          <a:xfrm>
            <a:off x="1019175" y="4116388"/>
            <a:ext cx="12907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3, ingress</a:t>
            </a:r>
          </a:p>
        </p:txBody>
      </p:sp>
      <p:sp>
        <p:nvSpPr>
          <p:cNvPr id="1094674" name="Text Box 18"/>
          <p:cNvSpPr txBox="1">
            <a:spLocks noChangeArrowheads="1"/>
          </p:cNvSpPr>
          <p:nvPr/>
        </p:nvSpPr>
        <p:spPr bwMode="auto">
          <a:xfrm>
            <a:off x="6823075" y="4116388"/>
            <a:ext cx="12314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3, egress</a:t>
            </a:r>
          </a:p>
        </p:txBody>
      </p:sp>
      <p:sp>
        <p:nvSpPr>
          <p:cNvPr id="1094675" name="Text Box 19"/>
          <p:cNvSpPr txBox="1">
            <a:spLocks noChangeArrowheads="1"/>
          </p:cNvSpPr>
          <p:nvPr/>
        </p:nvSpPr>
        <p:spPr bwMode="auto">
          <a:xfrm>
            <a:off x="1019175" y="5030788"/>
            <a:ext cx="12907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4, ingress</a:t>
            </a:r>
          </a:p>
        </p:txBody>
      </p:sp>
      <p:sp>
        <p:nvSpPr>
          <p:cNvPr id="1094676" name="Text Box 20"/>
          <p:cNvSpPr txBox="1">
            <a:spLocks noChangeArrowheads="1"/>
          </p:cNvSpPr>
          <p:nvPr/>
        </p:nvSpPr>
        <p:spPr bwMode="auto">
          <a:xfrm>
            <a:off x="6823075" y="5030788"/>
            <a:ext cx="12314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Link 4, egress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5610225" y="2438400"/>
            <a:ext cx="914400" cy="533400"/>
            <a:chOff x="3696" y="1056"/>
            <a:chExt cx="576" cy="336"/>
          </a:xfrm>
        </p:grpSpPr>
        <p:sp>
          <p:nvSpPr>
            <p:cNvPr id="1094678" name="Freeform 22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336"/>
                </a:cxn>
                <a:cxn ang="0">
                  <a:pos x="0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solidFill>
              <a:schemeClr val="folHlink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4679" name="Line 23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5610225" y="3276600"/>
            <a:ext cx="914400" cy="533400"/>
            <a:chOff x="3696" y="1056"/>
            <a:chExt cx="576" cy="336"/>
          </a:xfrm>
        </p:grpSpPr>
        <p:sp>
          <p:nvSpPr>
            <p:cNvPr id="1094681" name="Freeform 25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336"/>
                </a:cxn>
                <a:cxn ang="0">
                  <a:pos x="0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solidFill>
              <a:schemeClr val="folHlink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4682" name="Line 26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5610225" y="4114800"/>
            <a:ext cx="914400" cy="533400"/>
            <a:chOff x="3696" y="1056"/>
            <a:chExt cx="576" cy="336"/>
          </a:xfrm>
        </p:grpSpPr>
        <p:sp>
          <p:nvSpPr>
            <p:cNvPr id="1094684" name="Freeform 28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336"/>
                </a:cxn>
                <a:cxn ang="0">
                  <a:pos x="0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solidFill>
              <a:schemeClr val="folHlink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4685" name="Line 29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5610225" y="5029200"/>
            <a:ext cx="914400" cy="533400"/>
            <a:chOff x="3696" y="1056"/>
            <a:chExt cx="576" cy="336"/>
          </a:xfrm>
        </p:grpSpPr>
        <p:sp>
          <p:nvSpPr>
            <p:cNvPr id="1094687" name="Freeform 31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336"/>
                </a:cxn>
                <a:cxn ang="0">
                  <a:pos x="0" y="336"/>
                </a:cxn>
              </a:cxnLst>
              <a:rect l="0" t="0" r="r" b="b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solidFill>
              <a:schemeClr val="folHlink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94688" name="Line 32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4543425" y="2667000"/>
            <a:ext cx="1066800" cy="2667000"/>
            <a:chOff x="2736" y="1584"/>
            <a:chExt cx="1008" cy="1680"/>
          </a:xfrm>
        </p:grpSpPr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1094691" name="Line 35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4692" name="Line 36"/>
              <p:cNvSpPr>
                <a:spLocks noChangeShapeType="1"/>
              </p:cNvSpPr>
              <p:nvPr/>
            </p:nvSpPr>
            <p:spPr bwMode="auto">
              <a:xfrm flipV="1">
                <a:off x="2736" y="1584"/>
                <a:ext cx="100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4693" name="Line 37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1008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4694" name="Line 38"/>
              <p:cNvSpPr>
                <a:spLocks noChangeShapeType="1"/>
              </p:cNvSpPr>
              <p:nvPr/>
            </p:nvSpPr>
            <p:spPr bwMode="auto">
              <a:xfrm flipV="1">
                <a:off x="2736" y="1680"/>
                <a:ext cx="1008" cy="15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 flipV="1"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1094696" name="Line 40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4697" name="Line 41"/>
              <p:cNvSpPr>
                <a:spLocks noChangeShapeType="1"/>
              </p:cNvSpPr>
              <p:nvPr/>
            </p:nvSpPr>
            <p:spPr bwMode="auto">
              <a:xfrm flipV="1">
                <a:off x="2736" y="1584"/>
                <a:ext cx="100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4698" name="Line 42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1008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4699" name="Line 43"/>
              <p:cNvSpPr>
                <a:spLocks noChangeShapeType="1"/>
              </p:cNvSpPr>
              <p:nvPr/>
            </p:nvSpPr>
            <p:spPr bwMode="auto">
              <a:xfrm flipV="1">
                <a:off x="2736" y="1680"/>
                <a:ext cx="1008" cy="15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</p:grpSp>
        <p:grpSp>
          <p:nvGrpSpPr>
            <p:cNvPr id="10" name="Group 44"/>
            <p:cNvGrpSpPr>
              <a:grpSpLocks/>
            </p:cNvGrpSpPr>
            <p:nvPr/>
          </p:nvGrpSpPr>
          <p:grpSpPr bwMode="auto">
            <a:xfrm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1094701" name="Line 45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4702" name="Line 46"/>
              <p:cNvSpPr>
                <a:spLocks noChangeShapeType="1"/>
              </p:cNvSpPr>
              <p:nvPr/>
            </p:nvSpPr>
            <p:spPr bwMode="auto">
              <a:xfrm flipV="1">
                <a:off x="2736" y="2112"/>
                <a:ext cx="100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4703" name="Line 47"/>
              <p:cNvSpPr>
                <a:spLocks noChangeShapeType="1"/>
              </p:cNvSpPr>
              <p:nvPr/>
            </p:nvSpPr>
            <p:spPr bwMode="auto">
              <a:xfrm flipV="1">
                <a:off x="2736" y="2160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4704" name="Line 48"/>
              <p:cNvSpPr>
                <a:spLocks noChangeShapeType="1"/>
              </p:cNvSpPr>
              <p:nvPr/>
            </p:nvSpPr>
            <p:spPr bwMode="auto">
              <a:xfrm flipV="1">
                <a:off x="2736" y="2256"/>
                <a:ext cx="1008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</p:grpSp>
        <p:grpSp>
          <p:nvGrpSpPr>
            <p:cNvPr id="11" name="Group 49"/>
            <p:cNvGrpSpPr>
              <a:grpSpLocks/>
            </p:cNvGrpSpPr>
            <p:nvPr/>
          </p:nvGrpSpPr>
          <p:grpSpPr bwMode="auto">
            <a:xfrm flipV="1"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1094706" name="Line 50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4707" name="Line 51"/>
              <p:cNvSpPr>
                <a:spLocks noChangeShapeType="1"/>
              </p:cNvSpPr>
              <p:nvPr/>
            </p:nvSpPr>
            <p:spPr bwMode="auto">
              <a:xfrm flipV="1">
                <a:off x="2736" y="2112"/>
                <a:ext cx="100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4708" name="Line 52"/>
              <p:cNvSpPr>
                <a:spLocks noChangeShapeType="1"/>
              </p:cNvSpPr>
              <p:nvPr/>
            </p:nvSpPr>
            <p:spPr bwMode="auto">
              <a:xfrm flipV="1">
                <a:off x="2736" y="2160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  <p:sp>
            <p:nvSpPr>
              <p:cNvPr id="1094709" name="Line 53"/>
              <p:cNvSpPr>
                <a:spLocks noChangeShapeType="1"/>
              </p:cNvSpPr>
              <p:nvPr/>
            </p:nvSpPr>
            <p:spPr bwMode="auto">
              <a:xfrm flipV="1">
                <a:off x="2736" y="2256"/>
                <a:ext cx="1008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Optima" panose="02000503060000020004" pitchFamily="2" charset="0"/>
                </a:endParaRPr>
              </a:p>
            </p:txBody>
          </p:sp>
        </p:grpSp>
      </p:grpSp>
      <p:sp>
        <p:nvSpPr>
          <p:cNvPr id="1094710" name="Rectangle 54"/>
          <p:cNvSpPr>
            <a:spLocks noChangeArrowheads="1"/>
          </p:cNvSpPr>
          <p:nvPr/>
        </p:nvSpPr>
        <p:spPr bwMode="auto">
          <a:xfrm>
            <a:off x="3781425" y="32766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Egress</a:t>
            </a:r>
          </a:p>
        </p:txBody>
      </p:sp>
      <p:sp>
        <p:nvSpPr>
          <p:cNvPr id="1094711" name="Rectangle 55"/>
          <p:cNvSpPr>
            <a:spLocks noChangeArrowheads="1"/>
          </p:cNvSpPr>
          <p:nvPr/>
        </p:nvSpPr>
        <p:spPr bwMode="auto">
          <a:xfrm>
            <a:off x="3781425" y="41148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Egress</a:t>
            </a:r>
          </a:p>
        </p:txBody>
      </p:sp>
      <p:sp>
        <p:nvSpPr>
          <p:cNvPr id="1094712" name="Rectangle 56"/>
          <p:cNvSpPr>
            <a:spLocks noChangeArrowheads="1"/>
          </p:cNvSpPr>
          <p:nvPr/>
        </p:nvSpPr>
        <p:spPr bwMode="auto">
          <a:xfrm>
            <a:off x="3781425" y="50292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Egress</a:t>
            </a:r>
          </a:p>
        </p:txBody>
      </p:sp>
      <p:sp>
        <p:nvSpPr>
          <p:cNvPr id="1094713" name="Rectangle 57"/>
          <p:cNvSpPr>
            <a:spLocks noChangeArrowheads="1"/>
          </p:cNvSpPr>
          <p:nvPr/>
        </p:nvSpPr>
        <p:spPr bwMode="auto">
          <a:xfrm>
            <a:off x="2736850" y="2405063"/>
            <a:ext cx="1552575" cy="4921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Forwarding</a:t>
            </a:r>
          </a:p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Decision</a:t>
            </a:r>
          </a:p>
        </p:txBody>
      </p:sp>
      <p:sp>
        <p:nvSpPr>
          <p:cNvPr id="1094714" name="Rectangle 58"/>
          <p:cNvSpPr>
            <a:spLocks noChangeArrowheads="1"/>
          </p:cNvSpPr>
          <p:nvPr/>
        </p:nvSpPr>
        <p:spPr bwMode="auto">
          <a:xfrm>
            <a:off x="2959100" y="1671638"/>
            <a:ext cx="1108075" cy="420687"/>
          </a:xfrm>
          <a:prstGeom prst="rect">
            <a:avLst/>
          </a:prstGeom>
          <a:noFill/>
          <a:ln w="12700">
            <a:solidFill>
              <a:srgbClr val="FF00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000099"/>
              </a:solidFill>
              <a:latin typeface="Optima" panose="02000503060000020004" pitchFamily="2" charset="0"/>
            </a:endParaRPr>
          </a:p>
        </p:txBody>
      </p:sp>
      <p:sp>
        <p:nvSpPr>
          <p:cNvPr id="1094715" name="Rectangle 59"/>
          <p:cNvSpPr>
            <a:spLocks noChangeArrowheads="1"/>
          </p:cNvSpPr>
          <p:nvPr/>
        </p:nvSpPr>
        <p:spPr bwMode="auto">
          <a:xfrm>
            <a:off x="2898775" y="1677988"/>
            <a:ext cx="1168400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1200">
                <a:solidFill>
                  <a:srgbClr val="000099"/>
                </a:solidFill>
                <a:latin typeface="Optima" panose="02000503060000020004" pitchFamily="2" charset="0"/>
              </a:rPr>
              <a:t>Forwarding</a:t>
            </a:r>
          </a:p>
          <a:p>
            <a:pPr algn="ctr" eaLnBrk="0" hangingPunct="0"/>
            <a:r>
              <a:rPr lang="en-US" sz="1200">
                <a:solidFill>
                  <a:srgbClr val="000099"/>
                </a:solidFill>
                <a:latin typeface="Optima" panose="02000503060000020004" pitchFamily="2" charset="0"/>
              </a:rPr>
              <a:t>Table</a:t>
            </a:r>
          </a:p>
        </p:txBody>
      </p:sp>
      <p:sp>
        <p:nvSpPr>
          <p:cNvPr id="1094716" name="Line 60"/>
          <p:cNvSpPr>
            <a:spLocks noChangeShapeType="1"/>
          </p:cNvSpPr>
          <p:nvPr/>
        </p:nvSpPr>
        <p:spPr bwMode="auto">
          <a:xfrm>
            <a:off x="3513138" y="2097088"/>
            <a:ext cx="0" cy="303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94717" name="Line 61"/>
          <p:cNvSpPr>
            <a:spLocks noChangeShapeType="1"/>
          </p:cNvSpPr>
          <p:nvPr/>
        </p:nvSpPr>
        <p:spPr bwMode="auto">
          <a:xfrm>
            <a:off x="942975" y="2667000"/>
            <a:ext cx="1793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94718" name="Line 62"/>
          <p:cNvSpPr>
            <a:spLocks noChangeShapeType="1"/>
          </p:cNvSpPr>
          <p:nvPr/>
        </p:nvSpPr>
        <p:spPr bwMode="auto">
          <a:xfrm>
            <a:off x="4289425" y="2667000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Forwarding in an IP Router</a:t>
            </a:r>
          </a:p>
        </p:txBody>
      </p:sp>
      <p:sp>
        <p:nvSpPr>
          <p:cNvPr id="110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Lookup packet DA in forwarding table.</a:t>
            </a:r>
          </a:p>
          <a:p>
            <a:pPr lvl="1"/>
            <a:r>
              <a:rPr lang="en-US"/>
              <a:t>If known, forward to correct port.</a:t>
            </a:r>
          </a:p>
          <a:p>
            <a:pPr lvl="1"/>
            <a:r>
              <a:rPr lang="en-US"/>
              <a:t>If unknown, drop packet.</a:t>
            </a:r>
          </a:p>
          <a:p>
            <a:r>
              <a:rPr lang="en-US"/>
              <a:t>Decrement TTL, update header Checksum.</a:t>
            </a:r>
          </a:p>
          <a:p>
            <a:r>
              <a:rPr lang="en-US"/>
              <a:t>Forward packet to outgoing interface.</a:t>
            </a:r>
          </a:p>
          <a:p>
            <a:r>
              <a:rPr lang="en-US"/>
              <a:t>Transmit packet onto link.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9CC979-4A55-45DE-AB9C-C866FCAC29C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100804" name="Text Box 4"/>
          <p:cNvSpPr txBox="1">
            <a:spLocks noChangeArrowheads="1"/>
          </p:cNvSpPr>
          <p:nvPr/>
        </p:nvSpPr>
        <p:spPr bwMode="auto">
          <a:xfrm>
            <a:off x="488731" y="5029200"/>
            <a:ext cx="728808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Optima" panose="02000503060000020004" pitchFamily="2" charset="0"/>
              </a:rPr>
              <a:t>Question:</a:t>
            </a:r>
            <a:r>
              <a:rPr lang="en-US" sz="2800" dirty="0">
                <a:latin typeface="Optima" panose="02000503060000020004" pitchFamily="2" charset="0"/>
              </a:rPr>
              <a:t> </a:t>
            </a:r>
          </a:p>
          <a:p>
            <a:pPr eaLnBrk="0" hangingPunct="0"/>
            <a:r>
              <a:rPr lang="en-US" sz="2800" dirty="0">
                <a:latin typeface="Optima" panose="02000503060000020004" pitchFamily="2" charset="0"/>
              </a:rPr>
              <a:t>How is the address looked up in a real router?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080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Table Entries Per Address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 router had a forwarding entry per IP address</a:t>
            </a:r>
          </a:p>
          <a:p>
            <a:pPr lvl="1"/>
            <a:r>
              <a:rPr lang="en-US" dirty="0"/>
              <a:t>Match destination address of incoming packet</a:t>
            </a:r>
          </a:p>
          <a:p>
            <a:pPr lvl="1"/>
            <a:r>
              <a:rPr lang="en-US" dirty="0"/>
              <a:t>… to the forwarding-table entry </a:t>
            </a:r>
          </a:p>
          <a:p>
            <a:pPr lvl="1"/>
            <a:r>
              <a:rPr lang="en-US" dirty="0"/>
              <a:t>… to determine the outgoing interface</a:t>
            </a:r>
          </a:p>
          <a:p>
            <a:pPr lvl="1"/>
            <a:endParaRPr lang="en-US" dirty="0"/>
          </a:p>
        </p:txBody>
      </p:sp>
      <p:sp>
        <p:nvSpPr>
          <p:cNvPr id="5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4FEA84-933A-4BB9-8AB8-7D8635A7B5A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068082" name="Rectangle 50"/>
          <p:cNvSpPr>
            <a:spLocks noChangeArrowheads="1"/>
          </p:cNvSpPr>
          <p:nvPr/>
        </p:nvSpPr>
        <p:spPr bwMode="auto">
          <a:xfrm>
            <a:off x="0" y="6172200"/>
            <a:ext cx="91440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36" name="Line 4"/>
          <p:cNvSpPr>
            <a:spLocks noChangeShapeType="1"/>
          </p:cNvSpPr>
          <p:nvPr/>
        </p:nvSpPr>
        <p:spPr bwMode="auto">
          <a:xfrm>
            <a:off x="996950" y="4373563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37" name="Line 5"/>
          <p:cNvSpPr>
            <a:spLocks noChangeShapeType="1"/>
          </p:cNvSpPr>
          <p:nvPr/>
        </p:nvSpPr>
        <p:spPr bwMode="auto">
          <a:xfrm>
            <a:off x="1301750" y="406876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38" name="Line 6"/>
          <p:cNvSpPr>
            <a:spLocks noChangeShapeType="1"/>
          </p:cNvSpPr>
          <p:nvPr/>
        </p:nvSpPr>
        <p:spPr bwMode="auto">
          <a:xfrm>
            <a:off x="2216150" y="406876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39" name="Line 7"/>
          <p:cNvSpPr>
            <a:spLocks noChangeShapeType="1"/>
          </p:cNvSpPr>
          <p:nvPr/>
        </p:nvSpPr>
        <p:spPr bwMode="auto">
          <a:xfrm>
            <a:off x="3282950" y="406876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40" name="Rectangle 8"/>
          <p:cNvSpPr>
            <a:spLocks noChangeArrowheads="1"/>
          </p:cNvSpPr>
          <p:nvPr/>
        </p:nvSpPr>
        <p:spPr bwMode="auto">
          <a:xfrm>
            <a:off x="1022350" y="3783013"/>
            <a:ext cx="566738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host</a:t>
            </a:r>
          </a:p>
        </p:txBody>
      </p:sp>
      <p:sp>
        <p:nvSpPr>
          <p:cNvPr id="1068041" name="Rectangle 9"/>
          <p:cNvSpPr>
            <a:spLocks noChangeArrowheads="1"/>
          </p:cNvSpPr>
          <p:nvPr/>
        </p:nvSpPr>
        <p:spPr bwMode="auto">
          <a:xfrm>
            <a:off x="1917700" y="3763963"/>
            <a:ext cx="566738" cy="3492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host</a:t>
            </a:r>
          </a:p>
        </p:txBody>
      </p:sp>
      <p:sp>
        <p:nvSpPr>
          <p:cNvPr id="1068042" name="Rectangle 10"/>
          <p:cNvSpPr>
            <a:spLocks noChangeArrowheads="1"/>
          </p:cNvSpPr>
          <p:nvPr/>
        </p:nvSpPr>
        <p:spPr bwMode="auto">
          <a:xfrm>
            <a:off x="2984500" y="3763963"/>
            <a:ext cx="566738" cy="3492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host</a:t>
            </a:r>
          </a:p>
        </p:txBody>
      </p:sp>
      <p:sp>
        <p:nvSpPr>
          <p:cNvPr id="1068043" name="Text Box 11"/>
          <p:cNvSpPr txBox="1">
            <a:spLocks noChangeArrowheads="1"/>
          </p:cNvSpPr>
          <p:nvPr/>
        </p:nvSpPr>
        <p:spPr bwMode="auto">
          <a:xfrm>
            <a:off x="1132045" y="4386848"/>
            <a:ext cx="75533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LAN 1</a:t>
            </a:r>
          </a:p>
        </p:txBody>
      </p:sp>
      <p:sp>
        <p:nvSpPr>
          <p:cNvPr id="1068044" name="Text Box 12"/>
          <p:cNvSpPr txBox="1">
            <a:spLocks noChangeArrowheads="1"/>
          </p:cNvSpPr>
          <p:nvPr/>
        </p:nvSpPr>
        <p:spPr bwMode="auto">
          <a:xfrm>
            <a:off x="2519855" y="3686761"/>
            <a:ext cx="35779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...</a:t>
            </a:r>
          </a:p>
        </p:txBody>
      </p:sp>
      <p:sp>
        <p:nvSpPr>
          <p:cNvPr id="1068045" name="Line 13"/>
          <p:cNvSpPr>
            <a:spLocks noChangeShapeType="1"/>
          </p:cNvSpPr>
          <p:nvPr/>
        </p:nvSpPr>
        <p:spPr bwMode="auto">
          <a:xfrm>
            <a:off x="5645150" y="4373563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46" name="Line 14"/>
          <p:cNvSpPr>
            <a:spLocks noChangeShapeType="1"/>
          </p:cNvSpPr>
          <p:nvPr/>
        </p:nvSpPr>
        <p:spPr bwMode="auto">
          <a:xfrm>
            <a:off x="5949950" y="406876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47" name="Line 15"/>
          <p:cNvSpPr>
            <a:spLocks noChangeShapeType="1"/>
          </p:cNvSpPr>
          <p:nvPr/>
        </p:nvSpPr>
        <p:spPr bwMode="auto">
          <a:xfrm>
            <a:off x="6864350" y="406876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48" name="Line 16"/>
          <p:cNvSpPr>
            <a:spLocks noChangeShapeType="1"/>
          </p:cNvSpPr>
          <p:nvPr/>
        </p:nvSpPr>
        <p:spPr bwMode="auto">
          <a:xfrm>
            <a:off x="7931150" y="406876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49" name="Rectangle 17"/>
          <p:cNvSpPr>
            <a:spLocks noChangeArrowheads="1"/>
          </p:cNvSpPr>
          <p:nvPr/>
        </p:nvSpPr>
        <p:spPr bwMode="auto">
          <a:xfrm>
            <a:off x="5670550" y="3783013"/>
            <a:ext cx="566738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host</a:t>
            </a:r>
          </a:p>
        </p:txBody>
      </p:sp>
      <p:sp>
        <p:nvSpPr>
          <p:cNvPr id="1068050" name="Rectangle 18"/>
          <p:cNvSpPr>
            <a:spLocks noChangeArrowheads="1"/>
          </p:cNvSpPr>
          <p:nvPr/>
        </p:nvSpPr>
        <p:spPr bwMode="auto">
          <a:xfrm>
            <a:off x="6565900" y="3763963"/>
            <a:ext cx="566738" cy="3492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host</a:t>
            </a:r>
          </a:p>
        </p:txBody>
      </p:sp>
      <p:sp>
        <p:nvSpPr>
          <p:cNvPr id="1068051" name="Rectangle 19"/>
          <p:cNvSpPr>
            <a:spLocks noChangeArrowheads="1"/>
          </p:cNvSpPr>
          <p:nvPr/>
        </p:nvSpPr>
        <p:spPr bwMode="auto">
          <a:xfrm>
            <a:off x="7632700" y="3763963"/>
            <a:ext cx="566738" cy="3492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host</a:t>
            </a:r>
          </a:p>
        </p:txBody>
      </p:sp>
      <p:sp>
        <p:nvSpPr>
          <p:cNvPr id="1068052" name="Text Box 20"/>
          <p:cNvSpPr txBox="1">
            <a:spLocks noChangeArrowheads="1"/>
          </p:cNvSpPr>
          <p:nvPr/>
        </p:nvSpPr>
        <p:spPr bwMode="auto">
          <a:xfrm>
            <a:off x="7301070" y="4372561"/>
            <a:ext cx="75533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LAN 2</a:t>
            </a:r>
          </a:p>
        </p:txBody>
      </p:sp>
      <p:sp>
        <p:nvSpPr>
          <p:cNvPr id="1068053" name="Text Box 21"/>
          <p:cNvSpPr txBox="1">
            <a:spLocks noChangeArrowheads="1"/>
          </p:cNvSpPr>
          <p:nvPr/>
        </p:nvSpPr>
        <p:spPr bwMode="auto">
          <a:xfrm>
            <a:off x="7168055" y="3686761"/>
            <a:ext cx="35779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...</a:t>
            </a:r>
          </a:p>
        </p:txBody>
      </p:sp>
      <p:sp>
        <p:nvSpPr>
          <p:cNvPr id="1068054" name="AutoShape 22"/>
          <p:cNvSpPr>
            <a:spLocks noChangeArrowheads="1"/>
          </p:cNvSpPr>
          <p:nvPr/>
        </p:nvSpPr>
        <p:spPr bwMode="auto">
          <a:xfrm>
            <a:off x="2520950" y="4678363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router</a:t>
            </a:r>
          </a:p>
        </p:txBody>
      </p:sp>
      <p:sp>
        <p:nvSpPr>
          <p:cNvPr id="1068055" name="AutoShape 23"/>
          <p:cNvSpPr>
            <a:spLocks noChangeArrowheads="1"/>
          </p:cNvSpPr>
          <p:nvPr/>
        </p:nvSpPr>
        <p:spPr bwMode="auto">
          <a:xfrm>
            <a:off x="4349750" y="4678363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router</a:t>
            </a:r>
          </a:p>
        </p:txBody>
      </p:sp>
      <p:sp>
        <p:nvSpPr>
          <p:cNvPr id="1068056" name="Line 24"/>
          <p:cNvSpPr>
            <a:spLocks noChangeShapeType="1"/>
          </p:cNvSpPr>
          <p:nvPr/>
        </p:nvSpPr>
        <p:spPr bwMode="auto">
          <a:xfrm>
            <a:off x="2825750" y="4373563"/>
            <a:ext cx="0" cy="304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arrow" w="lg" len="lg"/>
            <a:tailEnd type="none" w="lg" len="lg"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57" name="AutoShape 25"/>
          <p:cNvSpPr>
            <a:spLocks noChangeArrowheads="1"/>
          </p:cNvSpPr>
          <p:nvPr/>
        </p:nvSpPr>
        <p:spPr bwMode="auto">
          <a:xfrm>
            <a:off x="6178550" y="4678363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router</a:t>
            </a:r>
          </a:p>
        </p:txBody>
      </p:sp>
      <p:sp>
        <p:nvSpPr>
          <p:cNvPr id="1068058" name="Line 26"/>
          <p:cNvSpPr>
            <a:spLocks noChangeShapeType="1"/>
          </p:cNvSpPr>
          <p:nvPr/>
        </p:nvSpPr>
        <p:spPr bwMode="auto">
          <a:xfrm>
            <a:off x="6483350" y="437356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59" name="Line 27"/>
          <p:cNvSpPr>
            <a:spLocks noChangeShapeType="1"/>
          </p:cNvSpPr>
          <p:nvPr/>
        </p:nvSpPr>
        <p:spPr bwMode="auto">
          <a:xfrm>
            <a:off x="3113088" y="4822825"/>
            <a:ext cx="12192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arrow" w="sm" len="med"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60" name="Line 28"/>
          <p:cNvSpPr>
            <a:spLocks noChangeShapeType="1"/>
          </p:cNvSpPr>
          <p:nvPr/>
        </p:nvSpPr>
        <p:spPr bwMode="auto">
          <a:xfrm>
            <a:off x="4959350" y="4830763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61" name="Text Box 29"/>
          <p:cNvSpPr txBox="1">
            <a:spLocks noChangeArrowheads="1"/>
          </p:cNvSpPr>
          <p:nvPr/>
        </p:nvSpPr>
        <p:spPr bwMode="auto">
          <a:xfrm>
            <a:off x="3403151" y="4829761"/>
            <a:ext cx="67717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WAN</a:t>
            </a:r>
          </a:p>
        </p:txBody>
      </p:sp>
      <p:sp>
        <p:nvSpPr>
          <p:cNvPr id="1068062" name="Text Box 30"/>
          <p:cNvSpPr txBox="1">
            <a:spLocks noChangeArrowheads="1"/>
          </p:cNvSpPr>
          <p:nvPr/>
        </p:nvSpPr>
        <p:spPr bwMode="auto">
          <a:xfrm>
            <a:off x="5230364" y="4829761"/>
            <a:ext cx="67717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Optima" panose="02000503060000020004" pitchFamily="2" charset="0"/>
              </a:rPr>
              <a:t>WAN</a:t>
            </a:r>
          </a:p>
        </p:txBody>
      </p:sp>
      <p:sp>
        <p:nvSpPr>
          <p:cNvPr id="1068063" name="Text Box 31"/>
          <p:cNvSpPr txBox="1">
            <a:spLocks noChangeArrowheads="1"/>
          </p:cNvSpPr>
          <p:nvPr/>
        </p:nvSpPr>
        <p:spPr bwMode="auto">
          <a:xfrm>
            <a:off x="626569" y="3349625"/>
            <a:ext cx="8899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00FF"/>
                </a:solidFill>
                <a:latin typeface="Optima" panose="02000503060000020004" pitchFamily="2" charset="0"/>
              </a:rPr>
              <a:t>1.2.3.4</a:t>
            </a:r>
          </a:p>
        </p:txBody>
      </p:sp>
      <p:sp>
        <p:nvSpPr>
          <p:cNvPr id="1068064" name="Text Box 32"/>
          <p:cNvSpPr txBox="1">
            <a:spLocks noChangeArrowheads="1"/>
          </p:cNvSpPr>
          <p:nvPr/>
        </p:nvSpPr>
        <p:spPr bwMode="auto">
          <a:xfrm>
            <a:off x="1893394" y="3349625"/>
            <a:ext cx="8899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Optima" panose="02000503060000020004" pitchFamily="2" charset="0"/>
              </a:rPr>
              <a:t>5.6.7.8</a:t>
            </a:r>
          </a:p>
        </p:txBody>
      </p:sp>
      <p:sp>
        <p:nvSpPr>
          <p:cNvPr id="1068065" name="Text Box 33"/>
          <p:cNvSpPr txBox="1">
            <a:spLocks noChangeArrowheads="1"/>
          </p:cNvSpPr>
          <p:nvPr/>
        </p:nvSpPr>
        <p:spPr bwMode="auto">
          <a:xfrm>
            <a:off x="3096719" y="3349625"/>
            <a:ext cx="8899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Optima" panose="02000503060000020004" pitchFamily="2" charset="0"/>
              </a:rPr>
              <a:t>2.4.6.8</a:t>
            </a:r>
          </a:p>
        </p:txBody>
      </p:sp>
      <p:sp>
        <p:nvSpPr>
          <p:cNvPr id="1068066" name="Text Box 34"/>
          <p:cNvSpPr txBox="1">
            <a:spLocks noChangeArrowheads="1"/>
          </p:cNvSpPr>
          <p:nvPr/>
        </p:nvSpPr>
        <p:spPr bwMode="auto">
          <a:xfrm>
            <a:off x="5235082" y="3349625"/>
            <a:ext cx="8899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3300"/>
                </a:solidFill>
                <a:latin typeface="Optima" panose="02000503060000020004" pitchFamily="2" charset="0"/>
              </a:rPr>
              <a:t>1.2.3.5</a:t>
            </a:r>
          </a:p>
        </p:txBody>
      </p:sp>
      <p:sp>
        <p:nvSpPr>
          <p:cNvPr id="1068067" name="Text Box 35"/>
          <p:cNvSpPr txBox="1">
            <a:spLocks noChangeArrowheads="1"/>
          </p:cNvSpPr>
          <p:nvPr/>
        </p:nvSpPr>
        <p:spPr bwMode="auto">
          <a:xfrm>
            <a:off x="6501907" y="3349625"/>
            <a:ext cx="8899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Optima" panose="02000503060000020004" pitchFamily="2" charset="0"/>
              </a:rPr>
              <a:t>5.6.7.9</a:t>
            </a:r>
          </a:p>
        </p:txBody>
      </p:sp>
      <p:sp>
        <p:nvSpPr>
          <p:cNvPr id="1068068" name="Text Box 36"/>
          <p:cNvSpPr txBox="1">
            <a:spLocks noChangeArrowheads="1"/>
          </p:cNvSpPr>
          <p:nvPr/>
        </p:nvSpPr>
        <p:spPr bwMode="auto">
          <a:xfrm>
            <a:off x="7705232" y="3349625"/>
            <a:ext cx="8899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Optima" panose="02000503060000020004" pitchFamily="2" charset="0"/>
              </a:rPr>
              <a:t>2.4.6.9</a:t>
            </a:r>
          </a:p>
        </p:txBody>
      </p:sp>
      <p:sp>
        <p:nvSpPr>
          <p:cNvPr id="1068069" name="Text Box 37"/>
          <p:cNvSpPr txBox="1">
            <a:spLocks noChangeArrowheads="1"/>
          </p:cNvSpPr>
          <p:nvPr/>
        </p:nvSpPr>
        <p:spPr bwMode="auto">
          <a:xfrm>
            <a:off x="1701307" y="5440363"/>
            <a:ext cx="8899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00FF"/>
                </a:solidFill>
                <a:latin typeface="Optima" panose="02000503060000020004" pitchFamily="2" charset="0"/>
              </a:rPr>
              <a:t>1.2.3.4</a:t>
            </a:r>
          </a:p>
        </p:txBody>
      </p:sp>
      <p:sp>
        <p:nvSpPr>
          <p:cNvPr id="1068070" name="Text Box 38"/>
          <p:cNvSpPr txBox="1">
            <a:spLocks noChangeArrowheads="1"/>
          </p:cNvSpPr>
          <p:nvPr/>
        </p:nvSpPr>
        <p:spPr bwMode="auto">
          <a:xfrm>
            <a:off x="1714007" y="6000750"/>
            <a:ext cx="8899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3300"/>
                </a:solidFill>
                <a:latin typeface="Optima" panose="02000503060000020004" pitchFamily="2" charset="0"/>
              </a:rPr>
              <a:t>1.2.3.5</a:t>
            </a:r>
          </a:p>
        </p:txBody>
      </p:sp>
      <p:sp>
        <p:nvSpPr>
          <p:cNvPr id="1068071" name="AutoShape 39"/>
          <p:cNvSpPr>
            <a:spLocks noChangeArrowheads="1"/>
          </p:cNvSpPr>
          <p:nvPr/>
        </p:nvSpPr>
        <p:spPr bwMode="auto">
          <a:xfrm>
            <a:off x="2882900" y="6089650"/>
            <a:ext cx="728663" cy="230188"/>
          </a:xfrm>
          <a:prstGeom prst="rightArrow">
            <a:avLst>
              <a:gd name="adj1" fmla="val 50000"/>
              <a:gd name="adj2" fmla="val 79138"/>
            </a:avLst>
          </a:prstGeom>
          <a:solidFill>
            <a:srgbClr val="FF33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72" name="Rectangle 40"/>
          <p:cNvSpPr>
            <a:spLocks noChangeArrowheads="1"/>
          </p:cNvSpPr>
          <p:nvPr/>
        </p:nvSpPr>
        <p:spPr bwMode="auto">
          <a:xfrm>
            <a:off x="1538288" y="5321300"/>
            <a:ext cx="2227262" cy="11144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73" name="Line 41"/>
          <p:cNvSpPr>
            <a:spLocks noChangeShapeType="1"/>
          </p:cNvSpPr>
          <p:nvPr/>
        </p:nvSpPr>
        <p:spPr bwMode="auto">
          <a:xfrm>
            <a:off x="2728913" y="5321300"/>
            <a:ext cx="0" cy="1114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74" name="Line 42"/>
          <p:cNvSpPr>
            <a:spLocks noChangeShapeType="1"/>
          </p:cNvSpPr>
          <p:nvPr/>
        </p:nvSpPr>
        <p:spPr bwMode="auto">
          <a:xfrm>
            <a:off x="1538288" y="5935663"/>
            <a:ext cx="2227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75" name="Text Box 43"/>
          <p:cNvSpPr txBox="1">
            <a:spLocks noChangeArrowheads="1"/>
          </p:cNvSpPr>
          <p:nvPr/>
        </p:nvSpPr>
        <p:spPr bwMode="auto">
          <a:xfrm>
            <a:off x="1648621" y="6470650"/>
            <a:ext cx="208755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Optima" panose="02000503060000020004" pitchFamily="2" charset="0"/>
              </a:rPr>
              <a:t>Forwarding Table</a:t>
            </a:r>
          </a:p>
        </p:txBody>
      </p:sp>
      <p:sp>
        <p:nvSpPr>
          <p:cNvPr id="1068076" name="Line 44"/>
          <p:cNvSpPr>
            <a:spLocks noChangeShapeType="1"/>
          </p:cNvSpPr>
          <p:nvPr/>
        </p:nvSpPr>
        <p:spPr bwMode="auto">
          <a:xfrm flipV="1">
            <a:off x="461963" y="5942013"/>
            <a:ext cx="998537" cy="11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836613" y="5399088"/>
            <a:ext cx="327025" cy="457200"/>
            <a:chOff x="4505" y="1615"/>
            <a:chExt cx="206" cy="288"/>
          </a:xfrm>
        </p:grpSpPr>
        <p:sp>
          <p:nvSpPr>
            <p:cNvPr id="1068078" name="Rectangle 46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068079" name="Rectangle 47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sp>
        <p:nvSpPr>
          <p:cNvPr id="1068080" name="Line 48"/>
          <p:cNvSpPr>
            <a:spLocks noChangeShapeType="1"/>
          </p:cNvSpPr>
          <p:nvPr/>
        </p:nvSpPr>
        <p:spPr bwMode="auto">
          <a:xfrm>
            <a:off x="1614488" y="4822825"/>
            <a:ext cx="91281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med"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68081" name="AutoShape 49"/>
          <p:cNvSpPr>
            <a:spLocks noChangeArrowheads="1"/>
          </p:cNvSpPr>
          <p:nvPr/>
        </p:nvSpPr>
        <p:spPr bwMode="auto">
          <a:xfrm>
            <a:off x="3035300" y="5359400"/>
            <a:ext cx="422275" cy="422275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3366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Entry Class-based Address</a:t>
            </a:r>
          </a:p>
        </p:txBody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the router had an entry per class-based prefix</a:t>
            </a:r>
          </a:p>
          <a:p>
            <a:pPr lvl="1"/>
            <a:r>
              <a:rPr lang="en-US" dirty="0"/>
              <a:t>Mixture of Class A, B, and C addresses</a:t>
            </a:r>
          </a:p>
          <a:p>
            <a:pPr lvl="1"/>
            <a:r>
              <a:rPr lang="en-US" dirty="0"/>
              <a:t>Depends on the first couple of bits of the destination</a:t>
            </a:r>
          </a:p>
          <a:p>
            <a:r>
              <a:rPr lang="en-US" dirty="0"/>
              <a:t>Identify the mask automatically from the address</a:t>
            </a:r>
          </a:p>
          <a:p>
            <a:pPr lvl="1"/>
            <a:r>
              <a:rPr lang="en-US" dirty="0"/>
              <a:t>First bit of 0: class A address (/8)</a:t>
            </a:r>
          </a:p>
          <a:p>
            <a:pPr lvl="1"/>
            <a:r>
              <a:rPr lang="en-US" dirty="0"/>
              <a:t>First two bits of 10: class B address (/16)</a:t>
            </a:r>
          </a:p>
          <a:p>
            <a:pPr lvl="1"/>
            <a:r>
              <a:rPr lang="en-US" dirty="0"/>
              <a:t>First three bits of 110: class C address (/24)</a:t>
            </a:r>
          </a:p>
          <a:p>
            <a:r>
              <a:rPr lang="en-US" dirty="0"/>
              <a:t>Then, look in the forwarding table for the match</a:t>
            </a:r>
          </a:p>
          <a:p>
            <a:pPr lvl="1"/>
            <a:r>
              <a:rPr lang="en-US" dirty="0"/>
              <a:t>E.g</a:t>
            </a:r>
            <a:r>
              <a:rPr lang="en-US"/>
              <a:t>., 192.2.3.4 </a:t>
            </a:r>
            <a:r>
              <a:rPr lang="en-US" dirty="0"/>
              <a:t>maps to 192.2.3.0/24</a:t>
            </a:r>
          </a:p>
          <a:p>
            <a:pPr lvl="1"/>
            <a:r>
              <a:rPr lang="en-US" dirty="0"/>
              <a:t>Then, look up the entry for 192.2.3.0/24 </a:t>
            </a:r>
          </a:p>
          <a:p>
            <a:pPr lvl="1"/>
            <a:r>
              <a:rPr lang="en-US" dirty="0"/>
              <a:t>… to identify the outgoing interface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1E188E-6739-43AB-89B4-7925D4C3E5C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213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7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7BED-AA2F-4EC8-AB02-0E11D11AA043}" type="slidenum">
              <a:rPr lang="en-US"/>
              <a:pPr/>
              <a:t>16</a:t>
            </a:fld>
            <a:endParaRPr lang="en-US"/>
          </a:p>
        </p:txBody>
      </p:sp>
      <p:sp>
        <p:nvSpPr>
          <p:cNvPr id="7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72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– </a:t>
            </a:r>
            <a:r>
              <a:rPr lang="en-US" i="1" dirty="0"/>
              <a:t>Class-based Addressing</a:t>
            </a:r>
            <a:endParaRPr lang="en-US" sz="2800" i="1" dirty="0"/>
          </a:p>
        </p:txBody>
      </p:sp>
      <p:sp>
        <p:nvSpPr>
          <p:cNvPr id="720899" name="Rectangle 3"/>
          <p:cNvSpPr>
            <a:spLocks noChangeArrowheads="1"/>
          </p:cNvSpPr>
          <p:nvPr/>
        </p:nvSpPr>
        <p:spPr bwMode="auto">
          <a:xfrm>
            <a:off x="7708900" y="2001838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900" name="Rectangle 4"/>
          <p:cNvSpPr>
            <a:spLocks noChangeArrowheads="1"/>
          </p:cNvSpPr>
          <p:nvPr/>
        </p:nvSpPr>
        <p:spPr bwMode="auto">
          <a:xfrm>
            <a:off x="2006600" y="2154238"/>
            <a:ext cx="5889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99"/>
                </a:solidFill>
                <a:latin typeface="Calibri" pitchFamily="34" charset="0"/>
              </a:rPr>
              <a:t>Class A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01" name="Rectangle 5"/>
          <p:cNvSpPr>
            <a:spLocks noChangeArrowheads="1"/>
          </p:cNvSpPr>
          <p:nvPr/>
        </p:nvSpPr>
        <p:spPr bwMode="auto">
          <a:xfrm>
            <a:off x="4813300" y="2154238"/>
            <a:ext cx="5794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99"/>
                </a:solidFill>
                <a:latin typeface="Calibri" pitchFamily="34" charset="0"/>
              </a:rPr>
              <a:t>Class B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02" name="Rectangle 6"/>
          <p:cNvSpPr>
            <a:spLocks noChangeArrowheads="1"/>
          </p:cNvSpPr>
          <p:nvPr/>
        </p:nvSpPr>
        <p:spPr bwMode="auto">
          <a:xfrm>
            <a:off x="6443663" y="2154238"/>
            <a:ext cx="5730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99"/>
                </a:solidFill>
                <a:latin typeface="Calibri" pitchFamily="34" charset="0"/>
              </a:rPr>
              <a:t>Class C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03" name="Rectangle 7"/>
          <p:cNvSpPr>
            <a:spLocks noChangeArrowheads="1"/>
          </p:cNvSpPr>
          <p:nvPr/>
        </p:nvSpPr>
        <p:spPr bwMode="auto">
          <a:xfrm>
            <a:off x="7410450" y="2154238"/>
            <a:ext cx="1285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99"/>
                </a:solidFill>
                <a:latin typeface="Calibri" pitchFamily="34" charset="0"/>
              </a:rPr>
              <a:t>D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04" name="Rectangle 8"/>
          <p:cNvSpPr>
            <a:spLocks noChangeArrowheads="1"/>
          </p:cNvSpPr>
          <p:nvPr/>
        </p:nvSpPr>
        <p:spPr bwMode="auto">
          <a:xfrm>
            <a:off x="546100" y="3714750"/>
            <a:ext cx="110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99"/>
                </a:solidFill>
                <a:latin typeface="Calibri" pitchFamily="34" charset="0"/>
              </a:rPr>
              <a:t>212.17.9.4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05" name="Rectangle 9"/>
          <p:cNvSpPr>
            <a:spLocks noChangeArrowheads="1"/>
          </p:cNvSpPr>
          <p:nvPr/>
        </p:nvSpPr>
        <p:spPr bwMode="auto">
          <a:xfrm>
            <a:off x="3771900" y="3348038"/>
            <a:ext cx="736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99"/>
                </a:solidFill>
                <a:latin typeface="Calibri" pitchFamily="34" charset="0"/>
              </a:rPr>
              <a:t>Class A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06" name="Rectangle 10"/>
          <p:cNvSpPr>
            <a:spLocks noChangeArrowheads="1"/>
          </p:cNvSpPr>
          <p:nvPr/>
        </p:nvSpPr>
        <p:spPr bwMode="auto">
          <a:xfrm>
            <a:off x="3771900" y="3805238"/>
            <a:ext cx="725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99"/>
                </a:solidFill>
                <a:latin typeface="Calibri" pitchFamily="34" charset="0"/>
              </a:rPr>
              <a:t>Class B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07" name="Rectangle 11"/>
          <p:cNvSpPr>
            <a:spLocks noChangeArrowheads="1"/>
          </p:cNvSpPr>
          <p:nvPr/>
        </p:nvSpPr>
        <p:spPr bwMode="auto">
          <a:xfrm>
            <a:off x="3771900" y="4264025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99"/>
                </a:solidFill>
                <a:latin typeface="Calibri" pitchFamily="34" charset="0"/>
              </a:rPr>
              <a:t>Class C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08" name="Freeform 12"/>
          <p:cNvSpPr>
            <a:spLocks/>
          </p:cNvSpPr>
          <p:nvPr/>
        </p:nvSpPr>
        <p:spPr bwMode="auto">
          <a:xfrm>
            <a:off x="3390900" y="3473450"/>
            <a:ext cx="38100" cy="38100"/>
          </a:xfrm>
          <a:custGeom>
            <a:avLst/>
            <a:gdLst/>
            <a:ahLst/>
            <a:cxnLst>
              <a:cxn ang="0">
                <a:pos x="24" y="16"/>
              </a:cxn>
              <a:cxn ang="0">
                <a:pos x="24" y="8"/>
              </a:cxn>
              <a:cxn ang="0">
                <a:pos x="16" y="0"/>
              </a:cxn>
              <a:cxn ang="0">
                <a:pos x="8" y="8"/>
              </a:cxn>
              <a:cxn ang="0">
                <a:pos x="0" y="16"/>
              </a:cxn>
              <a:cxn ang="0">
                <a:pos x="8" y="24"/>
              </a:cxn>
              <a:cxn ang="0">
                <a:pos x="16" y="24"/>
              </a:cxn>
              <a:cxn ang="0">
                <a:pos x="24" y="24"/>
              </a:cxn>
              <a:cxn ang="0">
                <a:pos x="24" y="16"/>
              </a:cxn>
            </a:cxnLst>
            <a:rect l="0" t="0" r="r" b="b"/>
            <a:pathLst>
              <a:path w="24" h="24">
                <a:moveTo>
                  <a:pt x="24" y="16"/>
                </a:moveTo>
                <a:lnTo>
                  <a:pt x="24" y="8"/>
                </a:lnTo>
                <a:lnTo>
                  <a:pt x="16" y="0"/>
                </a:lnTo>
                <a:lnTo>
                  <a:pt x="8" y="8"/>
                </a:lnTo>
                <a:lnTo>
                  <a:pt x="0" y="16"/>
                </a:lnTo>
                <a:lnTo>
                  <a:pt x="8" y="24"/>
                </a:lnTo>
                <a:lnTo>
                  <a:pt x="16" y="24"/>
                </a:lnTo>
                <a:lnTo>
                  <a:pt x="24" y="24"/>
                </a:lnTo>
                <a:lnTo>
                  <a:pt x="24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09" name="Freeform 13"/>
          <p:cNvSpPr>
            <a:spLocks/>
          </p:cNvSpPr>
          <p:nvPr/>
        </p:nvSpPr>
        <p:spPr bwMode="auto">
          <a:xfrm>
            <a:off x="3416300" y="3435350"/>
            <a:ext cx="279400" cy="139700"/>
          </a:xfrm>
          <a:custGeom>
            <a:avLst/>
            <a:gdLst/>
            <a:ahLst/>
            <a:cxnLst>
              <a:cxn ang="0">
                <a:pos x="0" y="4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144" y="40"/>
              </a:cxn>
              <a:cxn ang="0">
                <a:pos x="176" y="40"/>
              </a:cxn>
              <a:cxn ang="0">
                <a:pos x="144" y="48"/>
              </a:cxn>
              <a:cxn ang="0">
                <a:pos x="0" y="88"/>
              </a:cxn>
              <a:cxn ang="0">
                <a:pos x="0" y="88"/>
              </a:cxn>
              <a:cxn ang="0">
                <a:pos x="0" y="80"/>
              </a:cxn>
              <a:cxn ang="0">
                <a:pos x="0" y="80"/>
              </a:cxn>
              <a:cxn ang="0">
                <a:pos x="144" y="40"/>
              </a:cxn>
              <a:cxn ang="0">
                <a:pos x="144" y="48"/>
              </a:cxn>
              <a:cxn ang="0">
                <a:pos x="144" y="48"/>
              </a:cxn>
              <a:cxn ang="0">
                <a:pos x="0" y="8"/>
              </a:cxn>
              <a:cxn ang="0">
                <a:pos x="0" y="0"/>
              </a:cxn>
              <a:cxn ang="0">
                <a:pos x="8" y="0"/>
              </a:cxn>
              <a:cxn ang="0">
                <a:pos x="8" y="40"/>
              </a:cxn>
              <a:cxn ang="0">
                <a:pos x="0" y="40"/>
              </a:cxn>
            </a:cxnLst>
            <a:rect l="0" t="0" r="r" b="b"/>
            <a:pathLst>
              <a:path w="176" h="88">
                <a:moveTo>
                  <a:pt x="0" y="4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44" y="40"/>
                </a:lnTo>
                <a:lnTo>
                  <a:pt x="176" y="40"/>
                </a:lnTo>
                <a:lnTo>
                  <a:pt x="144" y="48"/>
                </a:lnTo>
                <a:lnTo>
                  <a:pt x="0" y="88"/>
                </a:lnTo>
                <a:lnTo>
                  <a:pt x="0" y="88"/>
                </a:lnTo>
                <a:lnTo>
                  <a:pt x="0" y="80"/>
                </a:lnTo>
                <a:lnTo>
                  <a:pt x="0" y="80"/>
                </a:lnTo>
                <a:lnTo>
                  <a:pt x="144" y="40"/>
                </a:lnTo>
                <a:lnTo>
                  <a:pt x="144" y="48"/>
                </a:lnTo>
                <a:lnTo>
                  <a:pt x="144" y="48"/>
                </a:lnTo>
                <a:lnTo>
                  <a:pt x="0" y="8"/>
                </a:lnTo>
                <a:lnTo>
                  <a:pt x="0" y="0"/>
                </a:lnTo>
                <a:lnTo>
                  <a:pt x="8" y="0"/>
                </a:lnTo>
                <a:lnTo>
                  <a:pt x="8" y="40"/>
                </a:lnTo>
                <a:lnTo>
                  <a:pt x="0" y="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10" name="Freeform 14"/>
          <p:cNvSpPr>
            <a:spLocks/>
          </p:cNvSpPr>
          <p:nvPr/>
        </p:nvSpPr>
        <p:spPr bwMode="auto">
          <a:xfrm>
            <a:off x="3416300" y="3498850"/>
            <a:ext cx="12700" cy="63500"/>
          </a:xfrm>
          <a:custGeom>
            <a:avLst/>
            <a:gdLst/>
            <a:ahLst/>
            <a:cxnLst>
              <a:cxn ang="0">
                <a:pos x="0" y="40"/>
              </a:cxn>
              <a:cxn ang="0">
                <a:pos x="0" y="0"/>
              </a:cxn>
              <a:cxn ang="0">
                <a:pos x="8" y="0"/>
              </a:cxn>
              <a:cxn ang="0">
                <a:pos x="8" y="0"/>
              </a:cxn>
              <a:cxn ang="0">
                <a:pos x="8" y="0"/>
              </a:cxn>
              <a:cxn ang="0">
                <a:pos x="8" y="40"/>
              </a:cxn>
              <a:cxn ang="0">
                <a:pos x="0" y="40"/>
              </a:cxn>
            </a:cxnLst>
            <a:rect l="0" t="0" r="r" b="b"/>
            <a:pathLst>
              <a:path w="8" h="40">
                <a:moveTo>
                  <a:pt x="0" y="40"/>
                </a:moveTo>
                <a:lnTo>
                  <a:pt x="0" y="0"/>
                </a:lnTo>
                <a:lnTo>
                  <a:pt x="8" y="0"/>
                </a:lnTo>
                <a:lnTo>
                  <a:pt x="8" y="0"/>
                </a:lnTo>
                <a:lnTo>
                  <a:pt x="8" y="0"/>
                </a:lnTo>
                <a:lnTo>
                  <a:pt x="8" y="40"/>
                </a:lnTo>
                <a:lnTo>
                  <a:pt x="0" y="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11" name="Freeform 15"/>
          <p:cNvSpPr>
            <a:spLocks/>
          </p:cNvSpPr>
          <p:nvPr/>
        </p:nvSpPr>
        <p:spPr bwMode="auto">
          <a:xfrm>
            <a:off x="3416300" y="3435350"/>
            <a:ext cx="228600" cy="127000"/>
          </a:xfrm>
          <a:custGeom>
            <a:avLst/>
            <a:gdLst/>
            <a:ahLst/>
            <a:cxnLst>
              <a:cxn ang="0">
                <a:pos x="0" y="40"/>
              </a:cxn>
              <a:cxn ang="0">
                <a:pos x="0" y="0"/>
              </a:cxn>
              <a:cxn ang="0">
                <a:pos x="144" y="40"/>
              </a:cxn>
              <a:cxn ang="0">
                <a:pos x="0" y="80"/>
              </a:cxn>
              <a:cxn ang="0">
                <a:pos x="0" y="40"/>
              </a:cxn>
            </a:cxnLst>
            <a:rect l="0" t="0" r="r" b="b"/>
            <a:pathLst>
              <a:path w="144" h="80">
                <a:moveTo>
                  <a:pt x="0" y="40"/>
                </a:moveTo>
                <a:lnTo>
                  <a:pt x="0" y="0"/>
                </a:lnTo>
                <a:lnTo>
                  <a:pt x="144" y="40"/>
                </a:lnTo>
                <a:lnTo>
                  <a:pt x="0" y="80"/>
                </a:lnTo>
                <a:lnTo>
                  <a:pt x="0" y="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12" name="Freeform 16"/>
          <p:cNvSpPr>
            <a:spLocks/>
          </p:cNvSpPr>
          <p:nvPr/>
        </p:nvSpPr>
        <p:spPr bwMode="auto">
          <a:xfrm>
            <a:off x="3390900" y="3930650"/>
            <a:ext cx="38100" cy="39688"/>
          </a:xfrm>
          <a:custGeom>
            <a:avLst/>
            <a:gdLst/>
            <a:ahLst/>
            <a:cxnLst>
              <a:cxn ang="0">
                <a:pos x="24" y="17"/>
              </a:cxn>
              <a:cxn ang="0">
                <a:pos x="24" y="9"/>
              </a:cxn>
              <a:cxn ang="0">
                <a:pos x="16" y="0"/>
              </a:cxn>
              <a:cxn ang="0">
                <a:pos x="8" y="9"/>
              </a:cxn>
              <a:cxn ang="0">
                <a:pos x="0" y="17"/>
              </a:cxn>
              <a:cxn ang="0">
                <a:pos x="8" y="25"/>
              </a:cxn>
              <a:cxn ang="0">
                <a:pos x="16" y="25"/>
              </a:cxn>
              <a:cxn ang="0">
                <a:pos x="24" y="25"/>
              </a:cxn>
              <a:cxn ang="0">
                <a:pos x="24" y="17"/>
              </a:cxn>
            </a:cxnLst>
            <a:rect l="0" t="0" r="r" b="b"/>
            <a:pathLst>
              <a:path w="24" h="25">
                <a:moveTo>
                  <a:pt x="24" y="17"/>
                </a:moveTo>
                <a:lnTo>
                  <a:pt x="24" y="9"/>
                </a:lnTo>
                <a:lnTo>
                  <a:pt x="16" y="0"/>
                </a:lnTo>
                <a:lnTo>
                  <a:pt x="8" y="9"/>
                </a:lnTo>
                <a:lnTo>
                  <a:pt x="0" y="17"/>
                </a:lnTo>
                <a:lnTo>
                  <a:pt x="8" y="25"/>
                </a:lnTo>
                <a:lnTo>
                  <a:pt x="16" y="25"/>
                </a:lnTo>
                <a:lnTo>
                  <a:pt x="24" y="25"/>
                </a:lnTo>
                <a:lnTo>
                  <a:pt x="24" y="1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13" name="Freeform 17"/>
          <p:cNvSpPr>
            <a:spLocks/>
          </p:cNvSpPr>
          <p:nvPr/>
        </p:nvSpPr>
        <p:spPr bwMode="auto">
          <a:xfrm>
            <a:off x="3416300" y="3892550"/>
            <a:ext cx="279400" cy="141288"/>
          </a:xfrm>
          <a:custGeom>
            <a:avLst/>
            <a:gdLst/>
            <a:ahLst/>
            <a:cxnLst>
              <a:cxn ang="0">
                <a:pos x="0" y="41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144" y="41"/>
              </a:cxn>
              <a:cxn ang="0">
                <a:pos x="176" y="41"/>
              </a:cxn>
              <a:cxn ang="0">
                <a:pos x="144" y="49"/>
              </a:cxn>
              <a:cxn ang="0">
                <a:pos x="0" y="89"/>
              </a:cxn>
              <a:cxn ang="0">
                <a:pos x="0" y="89"/>
              </a:cxn>
              <a:cxn ang="0">
                <a:pos x="0" y="81"/>
              </a:cxn>
              <a:cxn ang="0">
                <a:pos x="0" y="81"/>
              </a:cxn>
              <a:cxn ang="0">
                <a:pos x="144" y="41"/>
              </a:cxn>
              <a:cxn ang="0">
                <a:pos x="144" y="49"/>
              </a:cxn>
              <a:cxn ang="0">
                <a:pos x="144" y="49"/>
              </a:cxn>
              <a:cxn ang="0">
                <a:pos x="0" y="8"/>
              </a:cxn>
              <a:cxn ang="0">
                <a:pos x="0" y="0"/>
              </a:cxn>
              <a:cxn ang="0">
                <a:pos x="8" y="0"/>
              </a:cxn>
              <a:cxn ang="0">
                <a:pos x="8" y="41"/>
              </a:cxn>
              <a:cxn ang="0">
                <a:pos x="0" y="41"/>
              </a:cxn>
            </a:cxnLst>
            <a:rect l="0" t="0" r="r" b="b"/>
            <a:pathLst>
              <a:path w="176" h="89">
                <a:moveTo>
                  <a:pt x="0" y="41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44" y="41"/>
                </a:lnTo>
                <a:lnTo>
                  <a:pt x="176" y="41"/>
                </a:lnTo>
                <a:lnTo>
                  <a:pt x="144" y="49"/>
                </a:lnTo>
                <a:lnTo>
                  <a:pt x="0" y="89"/>
                </a:lnTo>
                <a:lnTo>
                  <a:pt x="0" y="89"/>
                </a:lnTo>
                <a:lnTo>
                  <a:pt x="0" y="81"/>
                </a:lnTo>
                <a:lnTo>
                  <a:pt x="0" y="81"/>
                </a:lnTo>
                <a:lnTo>
                  <a:pt x="144" y="41"/>
                </a:lnTo>
                <a:lnTo>
                  <a:pt x="144" y="49"/>
                </a:lnTo>
                <a:lnTo>
                  <a:pt x="144" y="49"/>
                </a:lnTo>
                <a:lnTo>
                  <a:pt x="0" y="8"/>
                </a:lnTo>
                <a:lnTo>
                  <a:pt x="0" y="0"/>
                </a:lnTo>
                <a:lnTo>
                  <a:pt x="8" y="0"/>
                </a:lnTo>
                <a:lnTo>
                  <a:pt x="8" y="41"/>
                </a:lnTo>
                <a:lnTo>
                  <a:pt x="0" y="41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14" name="Freeform 18"/>
          <p:cNvSpPr>
            <a:spLocks/>
          </p:cNvSpPr>
          <p:nvPr/>
        </p:nvSpPr>
        <p:spPr bwMode="auto">
          <a:xfrm>
            <a:off x="3416300" y="3957638"/>
            <a:ext cx="12700" cy="63500"/>
          </a:xfrm>
          <a:custGeom>
            <a:avLst/>
            <a:gdLst/>
            <a:ahLst/>
            <a:cxnLst>
              <a:cxn ang="0">
                <a:pos x="0" y="40"/>
              </a:cxn>
              <a:cxn ang="0">
                <a:pos x="0" y="0"/>
              </a:cxn>
              <a:cxn ang="0">
                <a:pos x="8" y="0"/>
              </a:cxn>
              <a:cxn ang="0">
                <a:pos x="8" y="0"/>
              </a:cxn>
              <a:cxn ang="0">
                <a:pos x="8" y="0"/>
              </a:cxn>
              <a:cxn ang="0">
                <a:pos x="8" y="40"/>
              </a:cxn>
              <a:cxn ang="0">
                <a:pos x="0" y="40"/>
              </a:cxn>
            </a:cxnLst>
            <a:rect l="0" t="0" r="r" b="b"/>
            <a:pathLst>
              <a:path w="8" h="40">
                <a:moveTo>
                  <a:pt x="0" y="40"/>
                </a:moveTo>
                <a:lnTo>
                  <a:pt x="0" y="0"/>
                </a:lnTo>
                <a:lnTo>
                  <a:pt x="8" y="0"/>
                </a:lnTo>
                <a:lnTo>
                  <a:pt x="8" y="0"/>
                </a:lnTo>
                <a:lnTo>
                  <a:pt x="8" y="0"/>
                </a:lnTo>
                <a:lnTo>
                  <a:pt x="8" y="40"/>
                </a:lnTo>
                <a:lnTo>
                  <a:pt x="0" y="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15" name="Freeform 19"/>
          <p:cNvSpPr>
            <a:spLocks/>
          </p:cNvSpPr>
          <p:nvPr/>
        </p:nvSpPr>
        <p:spPr bwMode="auto">
          <a:xfrm>
            <a:off x="3416300" y="3892550"/>
            <a:ext cx="228600" cy="128588"/>
          </a:xfrm>
          <a:custGeom>
            <a:avLst/>
            <a:gdLst/>
            <a:ahLst/>
            <a:cxnLst>
              <a:cxn ang="0">
                <a:pos x="0" y="41"/>
              </a:cxn>
              <a:cxn ang="0">
                <a:pos x="0" y="0"/>
              </a:cxn>
              <a:cxn ang="0">
                <a:pos x="144" y="41"/>
              </a:cxn>
              <a:cxn ang="0">
                <a:pos x="0" y="81"/>
              </a:cxn>
              <a:cxn ang="0">
                <a:pos x="0" y="41"/>
              </a:cxn>
            </a:cxnLst>
            <a:rect l="0" t="0" r="r" b="b"/>
            <a:pathLst>
              <a:path w="144" h="81">
                <a:moveTo>
                  <a:pt x="0" y="41"/>
                </a:moveTo>
                <a:lnTo>
                  <a:pt x="0" y="0"/>
                </a:lnTo>
                <a:lnTo>
                  <a:pt x="144" y="41"/>
                </a:lnTo>
                <a:lnTo>
                  <a:pt x="0" y="81"/>
                </a:lnTo>
                <a:lnTo>
                  <a:pt x="0" y="41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16" name="Rectangle 20"/>
          <p:cNvSpPr>
            <a:spLocks noChangeArrowheads="1"/>
          </p:cNvSpPr>
          <p:nvPr/>
        </p:nvSpPr>
        <p:spPr bwMode="auto">
          <a:xfrm>
            <a:off x="3416300" y="3486150"/>
            <a:ext cx="12700" cy="381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17" name="Rectangle 21"/>
          <p:cNvSpPr>
            <a:spLocks noChangeArrowheads="1"/>
          </p:cNvSpPr>
          <p:nvPr/>
        </p:nvSpPr>
        <p:spPr bwMode="auto">
          <a:xfrm>
            <a:off x="3086100" y="3486150"/>
            <a:ext cx="330200" cy="381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18" name="Rectangle 22"/>
          <p:cNvSpPr>
            <a:spLocks noChangeArrowheads="1"/>
          </p:cNvSpPr>
          <p:nvPr/>
        </p:nvSpPr>
        <p:spPr bwMode="auto">
          <a:xfrm>
            <a:off x="3086100" y="3498850"/>
            <a:ext cx="38100" cy="4841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19" name="Rectangle 23"/>
          <p:cNvSpPr>
            <a:spLocks noChangeArrowheads="1"/>
          </p:cNvSpPr>
          <p:nvPr/>
        </p:nvSpPr>
        <p:spPr bwMode="auto">
          <a:xfrm>
            <a:off x="3416300" y="3944938"/>
            <a:ext cx="12700" cy="381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20" name="Rectangle 24"/>
          <p:cNvSpPr>
            <a:spLocks noChangeArrowheads="1"/>
          </p:cNvSpPr>
          <p:nvPr/>
        </p:nvSpPr>
        <p:spPr bwMode="auto">
          <a:xfrm>
            <a:off x="3098800" y="3944938"/>
            <a:ext cx="317500" cy="381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21" name="Freeform 25"/>
          <p:cNvSpPr>
            <a:spLocks/>
          </p:cNvSpPr>
          <p:nvPr/>
        </p:nvSpPr>
        <p:spPr bwMode="auto">
          <a:xfrm>
            <a:off x="3390900" y="4389438"/>
            <a:ext cx="38100" cy="38100"/>
          </a:xfrm>
          <a:custGeom>
            <a:avLst/>
            <a:gdLst/>
            <a:ahLst/>
            <a:cxnLst>
              <a:cxn ang="0">
                <a:pos x="24" y="16"/>
              </a:cxn>
              <a:cxn ang="0">
                <a:pos x="24" y="8"/>
              </a:cxn>
              <a:cxn ang="0">
                <a:pos x="16" y="0"/>
              </a:cxn>
              <a:cxn ang="0">
                <a:pos x="8" y="8"/>
              </a:cxn>
              <a:cxn ang="0">
                <a:pos x="0" y="16"/>
              </a:cxn>
              <a:cxn ang="0">
                <a:pos x="8" y="24"/>
              </a:cxn>
              <a:cxn ang="0">
                <a:pos x="16" y="24"/>
              </a:cxn>
              <a:cxn ang="0">
                <a:pos x="24" y="24"/>
              </a:cxn>
              <a:cxn ang="0">
                <a:pos x="24" y="16"/>
              </a:cxn>
            </a:cxnLst>
            <a:rect l="0" t="0" r="r" b="b"/>
            <a:pathLst>
              <a:path w="24" h="24">
                <a:moveTo>
                  <a:pt x="24" y="16"/>
                </a:moveTo>
                <a:lnTo>
                  <a:pt x="24" y="8"/>
                </a:lnTo>
                <a:lnTo>
                  <a:pt x="16" y="0"/>
                </a:lnTo>
                <a:lnTo>
                  <a:pt x="8" y="8"/>
                </a:lnTo>
                <a:lnTo>
                  <a:pt x="0" y="16"/>
                </a:lnTo>
                <a:lnTo>
                  <a:pt x="8" y="24"/>
                </a:lnTo>
                <a:lnTo>
                  <a:pt x="16" y="24"/>
                </a:lnTo>
                <a:lnTo>
                  <a:pt x="24" y="24"/>
                </a:lnTo>
                <a:lnTo>
                  <a:pt x="24" y="16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22" name="Freeform 26"/>
          <p:cNvSpPr>
            <a:spLocks/>
          </p:cNvSpPr>
          <p:nvPr/>
        </p:nvSpPr>
        <p:spPr bwMode="auto">
          <a:xfrm>
            <a:off x="3416300" y="4351338"/>
            <a:ext cx="279400" cy="139700"/>
          </a:xfrm>
          <a:custGeom>
            <a:avLst/>
            <a:gdLst/>
            <a:ahLst/>
            <a:cxnLst>
              <a:cxn ang="0">
                <a:pos x="0" y="4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144" y="40"/>
              </a:cxn>
              <a:cxn ang="0">
                <a:pos x="176" y="40"/>
              </a:cxn>
              <a:cxn ang="0">
                <a:pos x="144" y="48"/>
              </a:cxn>
              <a:cxn ang="0">
                <a:pos x="0" y="88"/>
              </a:cxn>
              <a:cxn ang="0">
                <a:pos x="0" y="88"/>
              </a:cxn>
              <a:cxn ang="0">
                <a:pos x="0" y="80"/>
              </a:cxn>
              <a:cxn ang="0">
                <a:pos x="0" y="80"/>
              </a:cxn>
              <a:cxn ang="0">
                <a:pos x="144" y="40"/>
              </a:cxn>
              <a:cxn ang="0">
                <a:pos x="144" y="48"/>
              </a:cxn>
              <a:cxn ang="0">
                <a:pos x="144" y="48"/>
              </a:cxn>
              <a:cxn ang="0">
                <a:pos x="0" y="8"/>
              </a:cxn>
              <a:cxn ang="0">
                <a:pos x="0" y="0"/>
              </a:cxn>
              <a:cxn ang="0">
                <a:pos x="8" y="0"/>
              </a:cxn>
              <a:cxn ang="0">
                <a:pos x="8" y="40"/>
              </a:cxn>
              <a:cxn ang="0">
                <a:pos x="0" y="40"/>
              </a:cxn>
            </a:cxnLst>
            <a:rect l="0" t="0" r="r" b="b"/>
            <a:pathLst>
              <a:path w="176" h="88">
                <a:moveTo>
                  <a:pt x="0" y="4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44" y="40"/>
                </a:lnTo>
                <a:lnTo>
                  <a:pt x="176" y="40"/>
                </a:lnTo>
                <a:lnTo>
                  <a:pt x="144" y="48"/>
                </a:lnTo>
                <a:lnTo>
                  <a:pt x="0" y="88"/>
                </a:lnTo>
                <a:lnTo>
                  <a:pt x="0" y="88"/>
                </a:lnTo>
                <a:lnTo>
                  <a:pt x="0" y="80"/>
                </a:lnTo>
                <a:lnTo>
                  <a:pt x="0" y="80"/>
                </a:lnTo>
                <a:lnTo>
                  <a:pt x="144" y="40"/>
                </a:lnTo>
                <a:lnTo>
                  <a:pt x="144" y="48"/>
                </a:lnTo>
                <a:lnTo>
                  <a:pt x="144" y="48"/>
                </a:lnTo>
                <a:lnTo>
                  <a:pt x="0" y="8"/>
                </a:lnTo>
                <a:lnTo>
                  <a:pt x="0" y="0"/>
                </a:lnTo>
                <a:lnTo>
                  <a:pt x="8" y="0"/>
                </a:lnTo>
                <a:lnTo>
                  <a:pt x="8" y="40"/>
                </a:lnTo>
                <a:lnTo>
                  <a:pt x="0" y="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23" name="Freeform 27"/>
          <p:cNvSpPr>
            <a:spLocks/>
          </p:cNvSpPr>
          <p:nvPr/>
        </p:nvSpPr>
        <p:spPr bwMode="auto">
          <a:xfrm>
            <a:off x="3416300" y="4414838"/>
            <a:ext cx="12700" cy="63500"/>
          </a:xfrm>
          <a:custGeom>
            <a:avLst/>
            <a:gdLst/>
            <a:ahLst/>
            <a:cxnLst>
              <a:cxn ang="0">
                <a:pos x="0" y="40"/>
              </a:cxn>
              <a:cxn ang="0">
                <a:pos x="0" y="0"/>
              </a:cxn>
              <a:cxn ang="0">
                <a:pos x="8" y="0"/>
              </a:cxn>
              <a:cxn ang="0">
                <a:pos x="8" y="0"/>
              </a:cxn>
              <a:cxn ang="0">
                <a:pos x="8" y="0"/>
              </a:cxn>
              <a:cxn ang="0">
                <a:pos x="8" y="40"/>
              </a:cxn>
              <a:cxn ang="0">
                <a:pos x="0" y="40"/>
              </a:cxn>
            </a:cxnLst>
            <a:rect l="0" t="0" r="r" b="b"/>
            <a:pathLst>
              <a:path w="8" h="40">
                <a:moveTo>
                  <a:pt x="0" y="40"/>
                </a:moveTo>
                <a:lnTo>
                  <a:pt x="0" y="0"/>
                </a:lnTo>
                <a:lnTo>
                  <a:pt x="8" y="0"/>
                </a:lnTo>
                <a:lnTo>
                  <a:pt x="8" y="0"/>
                </a:lnTo>
                <a:lnTo>
                  <a:pt x="8" y="0"/>
                </a:lnTo>
                <a:lnTo>
                  <a:pt x="8" y="40"/>
                </a:lnTo>
                <a:lnTo>
                  <a:pt x="0" y="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24" name="Freeform 28"/>
          <p:cNvSpPr>
            <a:spLocks/>
          </p:cNvSpPr>
          <p:nvPr/>
        </p:nvSpPr>
        <p:spPr bwMode="auto">
          <a:xfrm>
            <a:off x="3416300" y="4351338"/>
            <a:ext cx="228600" cy="127000"/>
          </a:xfrm>
          <a:custGeom>
            <a:avLst/>
            <a:gdLst/>
            <a:ahLst/>
            <a:cxnLst>
              <a:cxn ang="0">
                <a:pos x="0" y="40"/>
              </a:cxn>
              <a:cxn ang="0">
                <a:pos x="0" y="0"/>
              </a:cxn>
              <a:cxn ang="0">
                <a:pos x="144" y="40"/>
              </a:cxn>
              <a:cxn ang="0">
                <a:pos x="0" y="80"/>
              </a:cxn>
              <a:cxn ang="0">
                <a:pos x="0" y="40"/>
              </a:cxn>
            </a:cxnLst>
            <a:rect l="0" t="0" r="r" b="b"/>
            <a:pathLst>
              <a:path w="144" h="80">
                <a:moveTo>
                  <a:pt x="0" y="40"/>
                </a:moveTo>
                <a:lnTo>
                  <a:pt x="0" y="0"/>
                </a:lnTo>
                <a:lnTo>
                  <a:pt x="144" y="40"/>
                </a:lnTo>
                <a:lnTo>
                  <a:pt x="0" y="80"/>
                </a:lnTo>
                <a:lnTo>
                  <a:pt x="0" y="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25" name="Rectangle 29"/>
          <p:cNvSpPr>
            <a:spLocks noChangeArrowheads="1"/>
          </p:cNvSpPr>
          <p:nvPr/>
        </p:nvSpPr>
        <p:spPr bwMode="auto">
          <a:xfrm>
            <a:off x="2057400" y="3944938"/>
            <a:ext cx="12700" cy="3810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26" name="Rectangle 30"/>
          <p:cNvSpPr>
            <a:spLocks noChangeArrowheads="1"/>
          </p:cNvSpPr>
          <p:nvPr/>
        </p:nvSpPr>
        <p:spPr bwMode="auto">
          <a:xfrm>
            <a:off x="2070100" y="3944938"/>
            <a:ext cx="1054100" cy="3810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27" name="Rectangle 31"/>
          <p:cNvSpPr>
            <a:spLocks noChangeArrowheads="1"/>
          </p:cNvSpPr>
          <p:nvPr/>
        </p:nvSpPr>
        <p:spPr bwMode="auto">
          <a:xfrm>
            <a:off x="3086100" y="3957638"/>
            <a:ext cx="38100" cy="48260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28" name="Rectangle 32"/>
          <p:cNvSpPr>
            <a:spLocks noChangeArrowheads="1"/>
          </p:cNvSpPr>
          <p:nvPr/>
        </p:nvSpPr>
        <p:spPr bwMode="auto">
          <a:xfrm>
            <a:off x="3416300" y="4402138"/>
            <a:ext cx="12700" cy="3810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29" name="Rectangle 33"/>
          <p:cNvSpPr>
            <a:spLocks noChangeArrowheads="1"/>
          </p:cNvSpPr>
          <p:nvPr/>
        </p:nvSpPr>
        <p:spPr bwMode="auto">
          <a:xfrm>
            <a:off x="3098800" y="4402138"/>
            <a:ext cx="317500" cy="3810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30" name="Rectangle 34"/>
          <p:cNvSpPr>
            <a:spLocks noChangeArrowheads="1"/>
          </p:cNvSpPr>
          <p:nvPr/>
        </p:nvSpPr>
        <p:spPr bwMode="auto">
          <a:xfrm>
            <a:off x="6413500" y="3829050"/>
            <a:ext cx="2197100" cy="381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31" name="Rectangle 35"/>
          <p:cNvSpPr>
            <a:spLocks noChangeArrowheads="1"/>
          </p:cNvSpPr>
          <p:nvPr/>
        </p:nvSpPr>
        <p:spPr bwMode="auto">
          <a:xfrm>
            <a:off x="8572500" y="3841750"/>
            <a:ext cx="38100" cy="12842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32" name="Rectangle 36"/>
          <p:cNvSpPr>
            <a:spLocks noChangeArrowheads="1"/>
          </p:cNvSpPr>
          <p:nvPr/>
        </p:nvSpPr>
        <p:spPr bwMode="auto">
          <a:xfrm>
            <a:off x="6400800" y="5087938"/>
            <a:ext cx="2184400" cy="381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33" name="Rectangle 37"/>
          <p:cNvSpPr>
            <a:spLocks noChangeArrowheads="1"/>
          </p:cNvSpPr>
          <p:nvPr/>
        </p:nvSpPr>
        <p:spPr bwMode="auto">
          <a:xfrm>
            <a:off x="6400800" y="3829050"/>
            <a:ext cx="38100" cy="127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34" name="Rectangle 38"/>
          <p:cNvSpPr>
            <a:spLocks noChangeArrowheads="1"/>
          </p:cNvSpPr>
          <p:nvPr/>
        </p:nvSpPr>
        <p:spPr bwMode="auto">
          <a:xfrm>
            <a:off x="6400800" y="4287838"/>
            <a:ext cx="12700" cy="381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35" name="Rectangle 39"/>
          <p:cNvSpPr>
            <a:spLocks noChangeArrowheads="1"/>
          </p:cNvSpPr>
          <p:nvPr/>
        </p:nvSpPr>
        <p:spPr bwMode="auto">
          <a:xfrm>
            <a:off x="8585200" y="4287838"/>
            <a:ext cx="12700" cy="381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36" name="Rectangle 40"/>
          <p:cNvSpPr>
            <a:spLocks noChangeArrowheads="1"/>
          </p:cNvSpPr>
          <p:nvPr/>
        </p:nvSpPr>
        <p:spPr bwMode="auto">
          <a:xfrm>
            <a:off x="6413500" y="4287838"/>
            <a:ext cx="2171700" cy="381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37" name="Rectangle 41"/>
          <p:cNvSpPr>
            <a:spLocks noChangeArrowheads="1"/>
          </p:cNvSpPr>
          <p:nvPr/>
        </p:nvSpPr>
        <p:spPr bwMode="auto">
          <a:xfrm>
            <a:off x="6400800" y="4630738"/>
            <a:ext cx="12700" cy="381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38" name="Rectangle 42"/>
          <p:cNvSpPr>
            <a:spLocks noChangeArrowheads="1"/>
          </p:cNvSpPr>
          <p:nvPr/>
        </p:nvSpPr>
        <p:spPr bwMode="auto">
          <a:xfrm>
            <a:off x="8585200" y="4630738"/>
            <a:ext cx="12700" cy="381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39" name="Rectangle 43"/>
          <p:cNvSpPr>
            <a:spLocks noChangeArrowheads="1"/>
          </p:cNvSpPr>
          <p:nvPr/>
        </p:nvSpPr>
        <p:spPr bwMode="auto">
          <a:xfrm>
            <a:off x="6413500" y="4630738"/>
            <a:ext cx="2171700" cy="381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40" name="Rectangle 44"/>
          <p:cNvSpPr>
            <a:spLocks noChangeArrowheads="1"/>
          </p:cNvSpPr>
          <p:nvPr/>
        </p:nvSpPr>
        <p:spPr bwMode="auto">
          <a:xfrm>
            <a:off x="7772400" y="4287838"/>
            <a:ext cx="38100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41" name="Rectangle 45"/>
          <p:cNvSpPr>
            <a:spLocks noChangeArrowheads="1"/>
          </p:cNvSpPr>
          <p:nvPr/>
        </p:nvSpPr>
        <p:spPr bwMode="auto">
          <a:xfrm>
            <a:off x="7772400" y="4643438"/>
            <a:ext cx="38100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42" name="Rectangle 46"/>
          <p:cNvSpPr>
            <a:spLocks noChangeArrowheads="1"/>
          </p:cNvSpPr>
          <p:nvPr/>
        </p:nvSpPr>
        <p:spPr bwMode="auto">
          <a:xfrm>
            <a:off x="7772400" y="4300538"/>
            <a:ext cx="38100" cy="3429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43" name="Rectangle 47"/>
          <p:cNvSpPr>
            <a:spLocks noChangeArrowheads="1"/>
          </p:cNvSpPr>
          <p:nvPr/>
        </p:nvSpPr>
        <p:spPr bwMode="auto">
          <a:xfrm>
            <a:off x="6578600" y="4351338"/>
            <a:ext cx="884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99"/>
                </a:solidFill>
                <a:latin typeface="Calibri" pitchFamily="34" charset="0"/>
              </a:rPr>
              <a:t>212.17.9.0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44" name="Rectangle 48"/>
          <p:cNvSpPr>
            <a:spLocks noChangeArrowheads="1"/>
          </p:cNvSpPr>
          <p:nvPr/>
        </p:nvSpPr>
        <p:spPr bwMode="auto">
          <a:xfrm>
            <a:off x="7899400" y="4351338"/>
            <a:ext cx="5095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99"/>
                </a:solidFill>
                <a:latin typeface="Calibri" pitchFamily="34" charset="0"/>
              </a:rPr>
              <a:t>Port 4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45" name="Rectangle 49"/>
          <p:cNvSpPr>
            <a:spLocks noChangeArrowheads="1"/>
          </p:cNvSpPr>
          <p:nvPr/>
        </p:nvSpPr>
        <p:spPr bwMode="auto">
          <a:xfrm>
            <a:off x="7543800" y="3944938"/>
            <a:ext cx="38100" cy="12700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46" name="Rectangle 50"/>
          <p:cNvSpPr>
            <a:spLocks noChangeArrowheads="1"/>
          </p:cNvSpPr>
          <p:nvPr/>
        </p:nvSpPr>
        <p:spPr bwMode="auto">
          <a:xfrm>
            <a:off x="7543800" y="4186238"/>
            <a:ext cx="38100" cy="12700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47" name="Rectangle 51"/>
          <p:cNvSpPr>
            <a:spLocks noChangeArrowheads="1"/>
          </p:cNvSpPr>
          <p:nvPr/>
        </p:nvSpPr>
        <p:spPr bwMode="auto">
          <a:xfrm>
            <a:off x="7543800" y="3957638"/>
            <a:ext cx="38100" cy="228600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48" name="Rectangle 52"/>
          <p:cNvSpPr>
            <a:spLocks noChangeArrowheads="1"/>
          </p:cNvSpPr>
          <p:nvPr/>
        </p:nvSpPr>
        <p:spPr bwMode="auto">
          <a:xfrm>
            <a:off x="7543800" y="4745038"/>
            <a:ext cx="38100" cy="12700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49" name="Rectangle 53"/>
          <p:cNvSpPr>
            <a:spLocks noChangeArrowheads="1"/>
          </p:cNvSpPr>
          <p:nvPr/>
        </p:nvSpPr>
        <p:spPr bwMode="auto">
          <a:xfrm>
            <a:off x="7543800" y="4986338"/>
            <a:ext cx="38100" cy="12700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50" name="Rectangle 54"/>
          <p:cNvSpPr>
            <a:spLocks noChangeArrowheads="1"/>
          </p:cNvSpPr>
          <p:nvPr/>
        </p:nvSpPr>
        <p:spPr bwMode="auto">
          <a:xfrm>
            <a:off x="7543800" y="4757738"/>
            <a:ext cx="38100" cy="228600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51" name="Freeform 55"/>
          <p:cNvSpPr>
            <a:spLocks/>
          </p:cNvSpPr>
          <p:nvPr/>
        </p:nvSpPr>
        <p:spPr bwMode="auto">
          <a:xfrm>
            <a:off x="6134100" y="4389438"/>
            <a:ext cx="38100" cy="38100"/>
          </a:xfrm>
          <a:custGeom>
            <a:avLst/>
            <a:gdLst/>
            <a:ahLst/>
            <a:cxnLst>
              <a:cxn ang="0">
                <a:pos x="24" y="16"/>
              </a:cxn>
              <a:cxn ang="0">
                <a:pos x="24" y="8"/>
              </a:cxn>
              <a:cxn ang="0">
                <a:pos x="16" y="0"/>
              </a:cxn>
              <a:cxn ang="0">
                <a:pos x="8" y="8"/>
              </a:cxn>
              <a:cxn ang="0">
                <a:pos x="0" y="16"/>
              </a:cxn>
              <a:cxn ang="0">
                <a:pos x="8" y="24"/>
              </a:cxn>
              <a:cxn ang="0">
                <a:pos x="16" y="24"/>
              </a:cxn>
              <a:cxn ang="0">
                <a:pos x="24" y="24"/>
              </a:cxn>
              <a:cxn ang="0">
                <a:pos x="24" y="16"/>
              </a:cxn>
            </a:cxnLst>
            <a:rect l="0" t="0" r="r" b="b"/>
            <a:pathLst>
              <a:path w="24" h="24">
                <a:moveTo>
                  <a:pt x="24" y="16"/>
                </a:moveTo>
                <a:lnTo>
                  <a:pt x="24" y="8"/>
                </a:lnTo>
                <a:lnTo>
                  <a:pt x="16" y="0"/>
                </a:lnTo>
                <a:lnTo>
                  <a:pt x="8" y="8"/>
                </a:lnTo>
                <a:lnTo>
                  <a:pt x="0" y="16"/>
                </a:lnTo>
                <a:lnTo>
                  <a:pt x="8" y="24"/>
                </a:lnTo>
                <a:lnTo>
                  <a:pt x="16" y="24"/>
                </a:lnTo>
                <a:lnTo>
                  <a:pt x="24" y="24"/>
                </a:lnTo>
                <a:lnTo>
                  <a:pt x="24" y="16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52" name="Freeform 56"/>
          <p:cNvSpPr>
            <a:spLocks/>
          </p:cNvSpPr>
          <p:nvPr/>
        </p:nvSpPr>
        <p:spPr bwMode="auto">
          <a:xfrm>
            <a:off x="6159500" y="4351338"/>
            <a:ext cx="279400" cy="139700"/>
          </a:xfrm>
          <a:custGeom>
            <a:avLst/>
            <a:gdLst/>
            <a:ahLst/>
            <a:cxnLst>
              <a:cxn ang="0">
                <a:pos x="0" y="4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144" y="40"/>
              </a:cxn>
              <a:cxn ang="0">
                <a:pos x="176" y="40"/>
              </a:cxn>
              <a:cxn ang="0">
                <a:pos x="144" y="48"/>
              </a:cxn>
              <a:cxn ang="0">
                <a:pos x="0" y="88"/>
              </a:cxn>
              <a:cxn ang="0">
                <a:pos x="0" y="88"/>
              </a:cxn>
              <a:cxn ang="0">
                <a:pos x="0" y="80"/>
              </a:cxn>
              <a:cxn ang="0">
                <a:pos x="0" y="80"/>
              </a:cxn>
              <a:cxn ang="0">
                <a:pos x="144" y="40"/>
              </a:cxn>
              <a:cxn ang="0">
                <a:pos x="144" y="48"/>
              </a:cxn>
              <a:cxn ang="0">
                <a:pos x="144" y="48"/>
              </a:cxn>
              <a:cxn ang="0">
                <a:pos x="0" y="8"/>
              </a:cxn>
              <a:cxn ang="0">
                <a:pos x="0" y="0"/>
              </a:cxn>
              <a:cxn ang="0">
                <a:pos x="8" y="0"/>
              </a:cxn>
              <a:cxn ang="0">
                <a:pos x="8" y="40"/>
              </a:cxn>
              <a:cxn ang="0">
                <a:pos x="0" y="40"/>
              </a:cxn>
            </a:cxnLst>
            <a:rect l="0" t="0" r="r" b="b"/>
            <a:pathLst>
              <a:path w="176" h="88">
                <a:moveTo>
                  <a:pt x="0" y="4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44" y="40"/>
                </a:lnTo>
                <a:lnTo>
                  <a:pt x="176" y="40"/>
                </a:lnTo>
                <a:lnTo>
                  <a:pt x="144" y="48"/>
                </a:lnTo>
                <a:lnTo>
                  <a:pt x="0" y="88"/>
                </a:lnTo>
                <a:lnTo>
                  <a:pt x="0" y="88"/>
                </a:lnTo>
                <a:lnTo>
                  <a:pt x="0" y="80"/>
                </a:lnTo>
                <a:lnTo>
                  <a:pt x="0" y="80"/>
                </a:lnTo>
                <a:lnTo>
                  <a:pt x="144" y="40"/>
                </a:lnTo>
                <a:lnTo>
                  <a:pt x="144" y="48"/>
                </a:lnTo>
                <a:lnTo>
                  <a:pt x="144" y="48"/>
                </a:lnTo>
                <a:lnTo>
                  <a:pt x="0" y="8"/>
                </a:lnTo>
                <a:lnTo>
                  <a:pt x="0" y="0"/>
                </a:lnTo>
                <a:lnTo>
                  <a:pt x="8" y="0"/>
                </a:lnTo>
                <a:lnTo>
                  <a:pt x="8" y="40"/>
                </a:lnTo>
                <a:lnTo>
                  <a:pt x="0" y="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53" name="Freeform 57"/>
          <p:cNvSpPr>
            <a:spLocks/>
          </p:cNvSpPr>
          <p:nvPr/>
        </p:nvSpPr>
        <p:spPr bwMode="auto">
          <a:xfrm>
            <a:off x="6159500" y="4414838"/>
            <a:ext cx="12700" cy="63500"/>
          </a:xfrm>
          <a:custGeom>
            <a:avLst/>
            <a:gdLst/>
            <a:ahLst/>
            <a:cxnLst>
              <a:cxn ang="0">
                <a:pos x="0" y="40"/>
              </a:cxn>
              <a:cxn ang="0">
                <a:pos x="0" y="0"/>
              </a:cxn>
              <a:cxn ang="0">
                <a:pos x="8" y="0"/>
              </a:cxn>
              <a:cxn ang="0">
                <a:pos x="8" y="0"/>
              </a:cxn>
              <a:cxn ang="0">
                <a:pos x="8" y="0"/>
              </a:cxn>
              <a:cxn ang="0">
                <a:pos x="8" y="40"/>
              </a:cxn>
              <a:cxn ang="0">
                <a:pos x="0" y="40"/>
              </a:cxn>
            </a:cxnLst>
            <a:rect l="0" t="0" r="r" b="b"/>
            <a:pathLst>
              <a:path w="8" h="40">
                <a:moveTo>
                  <a:pt x="0" y="40"/>
                </a:moveTo>
                <a:lnTo>
                  <a:pt x="0" y="0"/>
                </a:lnTo>
                <a:lnTo>
                  <a:pt x="8" y="0"/>
                </a:lnTo>
                <a:lnTo>
                  <a:pt x="8" y="0"/>
                </a:lnTo>
                <a:lnTo>
                  <a:pt x="8" y="0"/>
                </a:lnTo>
                <a:lnTo>
                  <a:pt x="8" y="40"/>
                </a:lnTo>
                <a:lnTo>
                  <a:pt x="0" y="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54" name="Freeform 58"/>
          <p:cNvSpPr>
            <a:spLocks/>
          </p:cNvSpPr>
          <p:nvPr/>
        </p:nvSpPr>
        <p:spPr bwMode="auto">
          <a:xfrm>
            <a:off x="6159500" y="4351338"/>
            <a:ext cx="228600" cy="127000"/>
          </a:xfrm>
          <a:custGeom>
            <a:avLst/>
            <a:gdLst/>
            <a:ahLst/>
            <a:cxnLst>
              <a:cxn ang="0">
                <a:pos x="0" y="40"/>
              </a:cxn>
              <a:cxn ang="0">
                <a:pos x="0" y="0"/>
              </a:cxn>
              <a:cxn ang="0">
                <a:pos x="144" y="40"/>
              </a:cxn>
              <a:cxn ang="0">
                <a:pos x="0" y="80"/>
              </a:cxn>
              <a:cxn ang="0">
                <a:pos x="0" y="40"/>
              </a:cxn>
            </a:cxnLst>
            <a:rect l="0" t="0" r="r" b="b"/>
            <a:pathLst>
              <a:path w="144" h="80">
                <a:moveTo>
                  <a:pt x="0" y="40"/>
                </a:moveTo>
                <a:lnTo>
                  <a:pt x="0" y="0"/>
                </a:lnTo>
                <a:lnTo>
                  <a:pt x="144" y="40"/>
                </a:lnTo>
                <a:lnTo>
                  <a:pt x="0" y="80"/>
                </a:lnTo>
                <a:lnTo>
                  <a:pt x="0" y="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55" name="Rectangle 59"/>
          <p:cNvSpPr>
            <a:spLocks noChangeArrowheads="1"/>
          </p:cNvSpPr>
          <p:nvPr/>
        </p:nvSpPr>
        <p:spPr bwMode="auto">
          <a:xfrm>
            <a:off x="4686300" y="4402138"/>
            <a:ext cx="12700" cy="3810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56" name="Freeform 60"/>
          <p:cNvSpPr>
            <a:spLocks/>
          </p:cNvSpPr>
          <p:nvPr/>
        </p:nvSpPr>
        <p:spPr bwMode="auto">
          <a:xfrm>
            <a:off x="4699000" y="4402138"/>
            <a:ext cx="863600" cy="38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4" y="0"/>
              </a:cxn>
              <a:cxn ang="0">
                <a:pos x="544" y="24"/>
              </a:cxn>
              <a:cxn ang="0">
                <a:pos x="544" y="24"/>
              </a:cxn>
              <a:cxn ang="0">
                <a:pos x="544" y="24"/>
              </a:cxn>
              <a:cxn ang="0">
                <a:pos x="0" y="24"/>
              </a:cxn>
              <a:cxn ang="0">
                <a:pos x="0" y="0"/>
              </a:cxn>
            </a:cxnLst>
            <a:rect l="0" t="0" r="r" b="b"/>
            <a:pathLst>
              <a:path w="544" h="24">
                <a:moveTo>
                  <a:pt x="0" y="0"/>
                </a:moveTo>
                <a:lnTo>
                  <a:pt x="544" y="0"/>
                </a:lnTo>
                <a:lnTo>
                  <a:pt x="544" y="24"/>
                </a:lnTo>
                <a:lnTo>
                  <a:pt x="544" y="24"/>
                </a:lnTo>
                <a:lnTo>
                  <a:pt x="544" y="24"/>
                </a:lnTo>
                <a:lnTo>
                  <a:pt x="0" y="24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57" name="Rectangle 61"/>
          <p:cNvSpPr>
            <a:spLocks noChangeArrowheads="1"/>
          </p:cNvSpPr>
          <p:nvPr/>
        </p:nvSpPr>
        <p:spPr bwMode="auto">
          <a:xfrm>
            <a:off x="6159500" y="4402138"/>
            <a:ext cx="12700" cy="3810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58" name="Rectangle 62"/>
          <p:cNvSpPr>
            <a:spLocks noChangeArrowheads="1"/>
          </p:cNvSpPr>
          <p:nvPr/>
        </p:nvSpPr>
        <p:spPr bwMode="auto">
          <a:xfrm>
            <a:off x="5562600" y="4402138"/>
            <a:ext cx="596900" cy="3810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59" name="Rectangle 63"/>
          <p:cNvSpPr>
            <a:spLocks noChangeArrowheads="1"/>
          </p:cNvSpPr>
          <p:nvPr/>
        </p:nvSpPr>
        <p:spPr bwMode="auto">
          <a:xfrm>
            <a:off x="5143500" y="3892550"/>
            <a:ext cx="447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99"/>
                </a:solidFill>
                <a:latin typeface="Calibri" pitchFamily="34" charset="0"/>
              </a:rPr>
              <a:t>Exact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60" name="Rectangle 64"/>
          <p:cNvSpPr>
            <a:spLocks noChangeArrowheads="1"/>
          </p:cNvSpPr>
          <p:nvPr/>
        </p:nvSpPr>
        <p:spPr bwMode="auto">
          <a:xfrm>
            <a:off x="5689600" y="3892550"/>
            <a:ext cx="460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99"/>
                </a:solidFill>
                <a:latin typeface="Calibri" pitchFamily="34" charset="0"/>
              </a:rPr>
              <a:t> 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61" name="Rectangle 65"/>
          <p:cNvSpPr>
            <a:spLocks noChangeArrowheads="1"/>
          </p:cNvSpPr>
          <p:nvPr/>
        </p:nvSpPr>
        <p:spPr bwMode="auto">
          <a:xfrm>
            <a:off x="5130800" y="4122738"/>
            <a:ext cx="54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99"/>
                </a:solidFill>
                <a:latin typeface="Calibri" pitchFamily="34" charset="0"/>
              </a:rPr>
              <a:t>Match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62" name="Rectangle 66"/>
          <p:cNvSpPr>
            <a:spLocks noChangeArrowheads="1"/>
          </p:cNvSpPr>
          <p:nvPr/>
        </p:nvSpPr>
        <p:spPr bwMode="auto">
          <a:xfrm>
            <a:off x="6400800" y="3549650"/>
            <a:ext cx="12207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99"/>
                </a:solidFill>
                <a:latin typeface="Calibri" pitchFamily="34" charset="0"/>
              </a:rPr>
              <a:t>Routing Table: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63" name="Rectangle 67"/>
          <p:cNvSpPr>
            <a:spLocks noChangeArrowheads="1"/>
          </p:cNvSpPr>
          <p:nvPr/>
        </p:nvSpPr>
        <p:spPr bwMode="auto">
          <a:xfrm>
            <a:off x="774700" y="2001838"/>
            <a:ext cx="7315200" cy="533400"/>
          </a:xfrm>
          <a:prstGeom prst="rect">
            <a:avLst/>
          </a:prstGeom>
          <a:noFill/>
          <a:ln w="127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964" name="Line 68"/>
          <p:cNvSpPr>
            <a:spLocks noChangeShapeType="1"/>
          </p:cNvSpPr>
          <p:nvPr/>
        </p:nvSpPr>
        <p:spPr bwMode="auto">
          <a:xfrm>
            <a:off x="4356100" y="2001838"/>
            <a:ext cx="0" cy="5334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965" name="Line 69"/>
          <p:cNvSpPr>
            <a:spLocks noChangeShapeType="1"/>
          </p:cNvSpPr>
          <p:nvPr/>
        </p:nvSpPr>
        <p:spPr bwMode="auto">
          <a:xfrm>
            <a:off x="6272213" y="2001838"/>
            <a:ext cx="0" cy="5334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966" name="Line 70"/>
          <p:cNvSpPr>
            <a:spLocks noChangeShapeType="1"/>
          </p:cNvSpPr>
          <p:nvPr/>
        </p:nvSpPr>
        <p:spPr bwMode="auto">
          <a:xfrm>
            <a:off x="7296150" y="2001838"/>
            <a:ext cx="0" cy="5334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967" name="Text Box 71"/>
          <p:cNvSpPr txBox="1">
            <a:spLocks noChangeArrowheads="1"/>
          </p:cNvSpPr>
          <p:nvPr/>
        </p:nvSpPr>
        <p:spPr bwMode="auto">
          <a:xfrm>
            <a:off x="3517900" y="1524000"/>
            <a:ext cx="1931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IP Address Space</a:t>
            </a:r>
          </a:p>
        </p:txBody>
      </p:sp>
      <p:sp>
        <p:nvSpPr>
          <p:cNvPr id="720968" name="Line 72"/>
          <p:cNvSpPr>
            <a:spLocks noChangeShapeType="1"/>
          </p:cNvSpPr>
          <p:nvPr/>
        </p:nvSpPr>
        <p:spPr bwMode="auto">
          <a:xfrm flipH="1">
            <a:off x="774700" y="177323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969" name="Line 73"/>
          <p:cNvSpPr>
            <a:spLocks noChangeShapeType="1"/>
          </p:cNvSpPr>
          <p:nvPr/>
        </p:nvSpPr>
        <p:spPr bwMode="auto">
          <a:xfrm>
            <a:off x="5880100" y="1773238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970" name="Rectangle 74"/>
          <p:cNvSpPr>
            <a:spLocks noChangeArrowheads="1"/>
          </p:cNvSpPr>
          <p:nvPr/>
        </p:nvSpPr>
        <p:spPr bwMode="auto">
          <a:xfrm>
            <a:off x="4660900" y="4440238"/>
            <a:ext cx="110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99"/>
                </a:solidFill>
                <a:latin typeface="Calibri" pitchFamily="34" charset="0"/>
              </a:rPr>
              <a:t>212.17.9.0</a:t>
            </a:r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20971" name="Text Box 75"/>
          <p:cNvSpPr txBox="1">
            <a:spLocks noChangeArrowheads="1"/>
          </p:cNvSpPr>
          <p:nvPr/>
        </p:nvSpPr>
        <p:spPr bwMode="auto">
          <a:xfrm>
            <a:off x="355600" y="5343525"/>
            <a:ext cx="7659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Exact Match:</a:t>
            </a:r>
            <a:r>
              <a:rPr lang="en-US">
                <a:latin typeface="Calibri" pitchFamily="34" charset="0"/>
              </a:rPr>
              <a:t> There are many well-known ways to find an exact match in a table.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CIDR Makes Packet Forwarding Harder</a:t>
            </a:r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There’s no such thing as a free lunch</a:t>
            </a:r>
          </a:p>
          <a:p>
            <a:pPr lvl="1"/>
            <a:r>
              <a:rPr lang="en-US"/>
              <a:t>CIDR allows efficient use of the limited address space</a:t>
            </a:r>
          </a:p>
          <a:p>
            <a:pPr lvl="1"/>
            <a:r>
              <a:rPr lang="en-US"/>
              <a:t>But, CIDR makes packet forwarding much harder</a:t>
            </a:r>
          </a:p>
          <a:p>
            <a:r>
              <a:rPr lang="en-US"/>
              <a:t>Forwarding table may have many matches</a:t>
            </a:r>
          </a:p>
          <a:p>
            <a:pPr lvl="1"/>
            <a:r>
              <a:rPr lang="en-US"/>
              <a:t>E.g., table entries for 201.10.0.0/21 and 201.10.6.0/23</a:t>
            </a:r>
          </a:p>
          <a:p>
            <a:pPr lvl="1"/>
            <a:r>
              <a:rPr lang="en-US"/>
              <a:t>The IP address 201.10.6.17 would match both!</a:t>
            </a:r>
          </a:p>
          <a:p>
            <a:pPr lvl="1"/>
            <a:endParaRPr lang="en-US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8737"/>
            <a:ext cx="2590800" cy="365125"/>
          </a:xfrm>
        </p:spPr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24800" y="6408737"/>
            <a:ext cx="762000" cy="365125"/>
          </a:xfrm>
        </p:spPr>
        <p:txBody>
          <a:bodyPr/>
          <a:lstStyle/>
          <a:p>
            <a:fld id="{F68A1BF6-D2D7-445C-9583-89E34EDB87F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5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408737"/>
            <a:ext cx="2895600" cy="365125"/>
          </a:xfrm>
        </p:spPr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074180" name="Rectangle 4"/>
          <p:cNvSpPr>
            <a:spLocks noChangeArrowheads="1"/>
          </p:cNvSpPr>
          <p:nvPr/>
        </p:nvSpPr>
        <p:spPr bwMode="auto">
          <a:xfrm>
            <a:off x="457200" y="3862387"/>
            <a:ext cx="8305800" cy="29194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74181" name="Text Box 5"/>
          <p:cNvSpPr txBox="1">
            <a:spLocks noChangeArrowheads="1"/>
          </p:cNvSpPr>
          <p:nvPr/>
        </p:nvSpPr>
        <p:spPr bwMode="auto">
          <a:xfrm>
            <a:off x="1844675" y="4052887"/>
            <a:ext cx="15953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Optima" panose="02000503060000020004" pitchFamily="2" charset="0"/>
              </a:rPr>
              <a:t>201.10.0.0/21</a:t>
            </a:r>
          </a:p>
        </p:txBody>
      </p:sp>
      <p:sp>
        <p:nvSpPr>
          <p:cNvPr id="1074182" name="Text Box 6"/>
          <p:cNvSpPr txBox="1">
            <a:spLocks noChangeArrowheads="1"/>
          </p:cNvSpPr>
          <p:nvPr/>
        </p:nvSpPr>
        <p:spPr bwMode="auto">
          <a:xfrm>
            <a:off x="762817" y="6407150"/>
            <a:ext cx="14398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Optima" panose="02000503060000020004" pitchFamily="2" charset="0"/>
              </a:rPr>
              <a:t>201.10.0.0/22</a:t>
            </a:r>
          </a:p>
        </p:txBody>
      </p:sp>
      <p:sp>
        <p:nvSpPr>
          <p:cNvPr id="1074183" name="Text Box 7"/>
          <p:cNvSpPr txBox="1">
            <a:spLocks noChangeArrowheads="1"/>
          </p:cNvSpPr>
          <p:nvPr/>
        </p:nvSpPr>
        <p:spPr bwMode="auto">
          <a:xfrm>
            <a:off x="2177279" y="6411912"/>
            <a:ext cx="14398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Optima" panose="02000503060000020004" pitchFamily="2" charset="0"/>
              </a:rPr>
              <a:t>201.10.4.0/24</a:t>
            </a:r>
          </a:p>
        </p:txBody>
      </p:sp>
      <p:sp>
        <p:nvSpPr>
          <p:cNvPr id="1074184" name="Text Box 8"/>
          <p:cNvSpPr txBox="1">
            <a:spLocks noChangeArrowheads="1"/>
          </p:cNvSpPr>
          <p:nvPr/>
        </p:nvSpPr>
        <p:spPr bwMode="auto">
          <a:xfrm>
            <a:off x="3611563" y="6423025"/>
            <a:ext cx="14398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Optima" panose="02000503060000020004" pitchFamily="2" charset="0"/>
              </a:rPr>
              <a:t>201.10.5.0/24</a:t>
            </a:r>
          </a:p>
        </p:txBody>
      </p:sp>
      <p:sp>
        <p:nvSpPr>
          <p:cNvPr id="1074185" name="Text Box 9"/>
          <p:cNvSpPr txBox="1">
            <a:spLocks noChangeArrowheads="1"/>
          </p:cNvSpPr>
          <p:nvPr/>
        </p:nvSpPr>
        <p:spPr bwMode="auto">
          <a:xfrm>
            <a:off x="5026025" y="6399212"/>
            <a:ext cx="16209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Optima" panose="02000503060000020004" pitchFamily="2" charset="0"/>
              </a:rPr>
              <a:t>201.10.6.0/23</a:t>
            </a:r>
          </a:p>
        </p:txBody>
      </p:sp>
      <p:sp>
        <p:nvSpPr>
          <p:cNvPr id="1074186" name="Oval 10"/>
          <p:cNvSpPr>
            <a:spLocks noChangeArrowheads="1"/>
          </p:cNvSpPr>
          <p:nvPr/>
        </p:nvSpPr>
        <p:spPr bwMode="auto">
          <a:xfrm>
            <a:off x="2359025" y="4537075"/>
            <a:ext cx="2209800" cy="6096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Optima" panose="02000503060000020004" pitchFamily="2" charset="0"/>
              </a:rPr>
              <a:t>Provider 1</a:t>
            </a:r>
          </a:p>
        </p:txBody>
      </p:sp>
      <p:sp>
        <p:nvSpPr>
          <p:cNvPr id="1074187" name="Oval 11"/>
          <p:cNvSpPr>
            <a:spLocks noChangeArrowheads="1"/>
          </p:cNvSpPr>
          <p:nvPr/>
        </p:nvSpPr>
        <p:spPr bwMode="auto">
          <a:xfrm>
            <a:off x="2282825" y="5984875"/>
            <a:ext cx="12954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74188" name="Oval 12"/>
          <p:cNvSpPr>
            <a:spLocks noChangeArrowheads="1"/>
          </p:cNvSpPr>
          <p:nvPr/>
        </p:nvSpPr>
        <p:spPr bwMode="auto">
          <a:xfrm>
            <a:off x="914400" y="5984875"/>
            <a:ext cx="12954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74189" name="Oval 13"/>
          <p:cNvSpPr>
            <a:spLocks noChangeArrowheads="1"/>
          </p:cNvSpPr>
          <p:nvPr/>
        </p:nvSpPr>
        <p:spPr bwMode="auto">
          <a:xfrm>
            <a:off x="3654425" y="5984875"/>
            <a:ext cx="12954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74190" name="Oval 14"/>
          <p:cNvSpPr>
            <a:spLocks noChangeArrowheads="1"/>
          </p:cNvSpPr>
          <p:nvPr/>
        </p:nvSpPr>
        <p:spPr bwMode="auto">
          <a:xfrm>
            <a:off x="5026025" y="5984875"/>
            <a:ext cx="12954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b="1">
              <a:latin typeface="Optima" panose="02000503060000020004" pitchFamily="2" charset="0"/>
            </a:endParaRPr>
          </a:p>
        </p:txBody>
      </p:sp>
      <p:cxnSp>
        <p:nvCxnSpPr>
          <p:cNvPr id="1074191" name="AutoShape 15"/>
          <p:cNvCxnSpPr>
            <a:cxnSpLocks noChangeShapeType="1"/>
            <a:stCxn id="1074186" idx="2"/>
            <a:endCxn id="1074188" idx="0"/>
          </p:cNvCxnSpPr>
          <p:nvPr/>
        </p:nvCxnSpPr>
        <p:spPr bwMode="auto">
          <a:xfrm rot="10800000" flipV="1">
            <a:off x="1562100" y="4841875"/>
            <a:ext cx="796925" cy="1143000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cxnSp>
      <p:cxnSp>
        <p:nvCxnSpPr>
          <p:cNvPr id="1074192" name="AutoShape 16"/>
          <p:cNvCxnSpPr>
            <a:cxnSpLocks noChangeShapeType="1"/>
            <a:stCxn id="1074186" idx="4"/>
          </p:cNvCxnSpPr>
          <p:nvPr/>
        </p:nvCxnSpPr>
        <p:spPr bwMode="auto">
          <a:xfrm rot="5400000">
            <a:off x="2715419" y="5247481"/>
            <a:ext cx="849312" cy="647700"/>
          </a:xfrm>
          <a:prstGeom prst="bentConnector3">
            <a:avLst>
              <a:gd name="adj1" fmla="val 49907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cxnSp>
      <p:cxnSp>
        <p:nvCxnSpPr>
          <p:cNvPr id="1074193" name="AutoShape 17"/>
          <p:cNvCxnSpPr>
            <a:cxnSpLocks noChangeShapeType="1"/>
            <a:stCxn id="1074186" idx="6"/>
          </p:cNvCxnSpPr>
          <p:nvPr/>
        </p:nvCxnSpPr>
        <p:spPr bwMode="auto">
          <a:xfrm>
            <a:off x="4568825" y="4841875"/>
            <a:ext cx="955675" cy="1143000"/>
          </a:xfrm>
          <a:prstGeom prst="bentConnector2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</p:cxnSp>
      <p:cxnSp>
        <p:nvCxnSpPr>
          <p:cNvPr id="1074194" name="AutoShape 18"/>
          <p:cNvCxnSpPr>
            <a:cxnSpLocks noChangeShapeType="1"/>
          </p:cNvCxnSpPr>
          <p:nvPr/>
        </p:nvCxnSpPr>
        <p:spPr bwMode="auto">
          <a:xfrm rot="16200000" flipH="1">
            <a:off x="3534569" y="5190331"/>
            <a:ext cx="838200" cy="7508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cxnSp>
      <p:cxnSp>
        <p:nvCxnSpPr>
          <p:cNvPr id="1074195" name="AutoShape 19"/>
          <p:cNvCxnSpPr>
            <a:cxnSpLocks noChangeShapeType="1"/>
            <a:endCxn id="1074190" idx="0"/>
          </p:cNvCxnSpPr>
          <p:nvPr/>
        </p:nvCxnSpPr>
        <p:spPr bwMode="auto">
          <a:xfrm rot="5400000">
            <a:off x="5311775" y="5203825"/>
            <a:ext cx="1143000" cy="419100"/>
          </a:xfrm>
          <a:prstGeom prst="bentConnector3">
            <a:avLst>
              <a:gd name="adj1" fmla="val -1394"/>
            </a:avLst>
          </a:prstGeom>
          <a:noFill/>
          <a:ln w="25400">
            <a:solidFill>
              <a:srgbClr val="00CC00"/>
            </a:solidFill>
            <a:miter lim="800000"/>
            <a:headEnd/>
            <a:tailEnd/>
          </a:ln>
          <a:effectLst/>
        </p:spPr>
      </p:cxnSp>
      <p:sp>
        <p:nvSpPr>
          <p:cNvPr id="1074196" name="Line 20"/>
          <p:cNvSpPr>
            <a:spLocks noChangeShapeType="1"/>
          </p:cNvSpPr>
          <p:nvPr/>
        </p:nvSpPr>
        <p:spPr bwMode="auto">
          <a:xfrm flipV="1">
            <a:off x="3436938" y="3927475"/>
            <a:ext cx="0" cy="611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74197" name="Line 21"/>
          <p:cNvSpPr>
            <a:spLocks noChangeShapeType="1"/>
          </p:cNvSpPr>
          <p:nvPr/>
        </p:nvSpPr>
        <p:spPr bwMode="auto">
          <a:xfrm flipV="1">
            <a:off x="7159625" y="3927475"/>
            <a:ext cx="0" cy="611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74198" name="Oval 22"/>
          <p:cNvSpPr>
            <a:spLocks noChangeArrowheads="1"/>
          </p:cNvSpPr>
          <p:nvPr/>
        </p:nvSpPr>
        <p:spPr bwMode="auto">
          <a:xfrm>
            <a:off x="6092825" y="4537075"/>
            <a:ext cx="2209800" cy="6096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Optima" panose="02000503060000020004" pitchFamily="2" charset="0"/>
              </a:rPr>
              <a:t>Provider 2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Longest Prefix Match Forwarding</a:t>
            </a:r>
          </a:p>
        </p:txBody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Forwarding tables in IP routers</a:t>
            </a:r>
          </a:p>
          <a:p>
            <a:pPr lvl="1"/>
            <a:r>
              <a:rPr lang="en-US" dirty="0"/>
              <a:t>Maps each IP </a:t>
            </a:r>
            <a:r>
              <a:rPr lang="en-US" i="1" dirty="0">
                <a:solidFill>
                  <a:srgbClr val="FF0000"/>
                </a:solidFill>
              </a:rPr>
              <a:t>prefix</a:t>
            </a:r>
            <a:r>
              <a:rPr lang="en-US" dirty="0"/>
              <a:t> to next-hop link(s)</a:t>
            </a:r>
          </a:p>
          <a:p>
            <a:r>
              <a:rPr lang="en-US" dirty="0"/>
              <a:t>Destination-based forwarding</a:t>
            </a:r>
          </a:p>
          <a:p>
            <a:pPr lvl="1"/>
            <a:r>
              <a:rPr lang="en-US" dirty="0"/>
              <a:t>Packet has a destination address</a:t>
            </a:r>
          </a:p>
          <a:p>
            <a:pPr lvl="1"/>
            <a:r>
              <a:rPr lang="en-US" dirty="0"/>
              <a:t>Router identifies longest-matching prefix</a:t>
            </a:r>
          </a:p>
          <a:p>
            <a:pPr lvl="1"/>
            <a:r>
              <a:rPr lang="en-US" dirty="0"/>
              <a:t>Cute algorithmic problem: very fast lookups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2D7E52-BF90-42AA-9F00-12C1F2ABF83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239D47-F978-4B17-837F-76F7EDDEB8EE}" type="slidenum">
              <a:rPr lang="en-US"/>
              <a:pPr/>
              <a:t>19</a:t>
            </a:fld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/>
              <a:t>Classless Inter-Domain Routing (CIDR) – Addressing</a:t>
            </a:r>
            <a:r>
              <a:rPr lang="en-US" dirty="0"/>
              <a:t> </a:t>
            </a:r>
            <a:endParaRPr lang="en-US" sz="2400" i="1" dirty="0"/>
          </a:p>
        </p:txBody>
      </p:sp>
      <p:sp>
        <p:nvSpPr>
          <p:cNvPr id="688131" name="Text Box 3"/>
          <p:cNvSpPr txBox="1">
            <a:spLocks noChangeArrowheads="1"/>
          </p:cNvSpPr>
          <p:nvPr/>
        </p:nvSpPr>
        <p:spPr bwMode="auto">
          <a:xfrm>
            <a:off x="1355725" y="3587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400">
              <a:latin typeface="Calibri" pitchFamily="34" charset="0"/>
            </a:endParaRPr>
          </a:p>
        </p:txBody>
      </p:sp>
      <p:sp>
        <p:nvSpPr>
          <p:cNvPr id="688132" name="Line 4"/>
          <p:cNvSpPr>
            <a:spLocks noChangeShapeType="1"/>
          </p:cNvSpPr>
          <p:nvPr/>
        </p:nvSpPr>
        <p:spPr bwMode="auto">
          <a:xfrm>
            <a:off x="1371600" y="384175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33" name="Line 5"/>
          <p:cNvSpPr>
            <a:spLocks noChangeShapeType="1"/>
          </p:cNvSpPr>
          <p:nvPr/>
        </p:nvSpPr>
        <p:spPr bwMode="auto">
          <a:xfrm>
            <a:off x="1371600" y="37655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34" name="Line 6"/>
          <p:cNvSpPr>
            <a:spLocks noChangeShapeType="1"/>
          </p:cNvSpPr>
          <p:nvPr/>
        </p:nvSpPr>
        <p:spPr bwMode="auto">
          <a:xfrm>
            <a:off x="7620000" y="37655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35" name="Text Box 7"/>
          <p:cNvSpPr txBox="1">
            <a:spLocks noChangeArrowheads="1"/>
          </p:cNvSpPr>
          <p:nvPr/>
        </p:nvSpPr>
        <p:spPr bwMode="auto">
          <a:xfrm>
            <a:off x="1219200" y="3848100"/>
            <a:ext cx="312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0</a:t>
            </a:r>
            <a:endParaRPr lang="en-US" sz="16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688136" name="Text Box 8"/>
          <p:cNvSpPr txBox="1">
            <a:spLocks noChangeArrowheads="1"/>
          </p:cNvSpPr>
          <p:nvPr/>
        </p:nvSpPr>
        <p:spPr bwMode="auto">
          <a:xfrm>
            <a:off x="7283450" y="38481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2</a:t>
            </a:r>
            <a:r>
              <a:rPr lang="en-US" baseline="30000">
                <a:solidFill>
                  <a:srgbClr val="000099"/>
                </a:solidFill>
                <a:latin typeface="Calibri" pitchFamily="34" charset="0"/>
              </a:rPr>
              <a:t>32</a:t>
            </a:r>
            <a:r>
              <a:rPr lang="en-US">
                <a:solidFill>
                  <a:srgbClr val="000099"/>
                </a:solidFill>
                <a:latin typeface="Calibri" pitchFamily="34" charset="0"/>
              </a:rPr>
              <a:t>-1</a:t>
            </a:r>
          </a:p>
        </p:txBody>
      </p:sp>
      <p:sp>
        <p:nvSpPr>
          <p:cNvPr id="688137" name="Line 9"/>
          <p:cNvSpPr>
            <a:spLocks noChangeShapeType="1"/>
          </p:cNvSpPr>
          <p:nvPr/>
        </p:nvSpPr>
        <p:spPr bwMode="auto">
          <a:xfrm>
            <a:off x="1676400" y="353695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38" name="Line 10"/>
          <p:cNvSpPr>
            <a:spLocks noChangeShapeType="1"/>
          </p:cNvSpPr>
          <p:nvPr/>
        </p:nvSpPr>
        <p:spPr bwMode="auto">
          <a:xfrm>
            <a:off x="3733800" y="368935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39" name="Line 11"/>
          <p:cNvSpPr>
            <a:spLocks noChangeShapeType="1"/>
          </p:cNvSpPr>
          <p:nvPr/>
        </p:nvSpPr>
        <p:spPr bwMode="auto">
          <a:xfrm>
            <a:off x="5562600" y="353695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0" name="Line 12"/>
          <p:cNvSpPr>
            <a:spLocks noChangeShapeType="1"/>
          </p:cNvSpPr>
          <p:nvPr/>
        </p:nvSpPr>
        <p:spPr bwMode="auto">
          <a:xfrm>
            <a:off x="5867400" y="361315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1" name="Line 13"/>
          <p:cNvSpPr>
            <a:spLocks noChangeShapeType="1"/>
          </p:cNvSpPr>
          <p:nvPr/>
        </p:nvSpPr>
        <p:spPr bwMode="auto">
          <a:xfrm>
            <a:off x="6172200" y="368935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2" name="Line 14"/>
          <p:cNvSpPr>
            <a:spLocks noChangeShapeType="1"/>
          </p:cNvSpPr>
          <p:nvPr/>
        </p:nvSpPr>
        <p:spPr bwMode="auto">
          <a:xfrm>
            <a:off x="6934200" y="36131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3" name="Text Box 15"/>
          <p:cNvSpPr txBox="1">
            <a:spLocks noChangeArrowheads="1"/>
          </p:cNvSpPr>
          <p:nvPr/>
        </p:nvSpPr>
        <p:spPr bwMode="auto">
          <a:xfrm>
            <a:off x="4191000" y="3370263"/>
            <a:ext cx="1025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128.9/16</a:t>
            </a:r>
          </a:p>
        </p:txBody>
      </p:sp>
      <p:sp>
        <p:nvSpPr>
          <p:cNvPr id="688144" name="Text Box 16"/>
          <p:cNvSpPr txBox="1">
            <a:spLocks noChangeArrowheads="1"/>
          </p:cNvSpPr>
          <p:nvPr/>
        </p:nvSpPr>
        <p:spPr bwMode="auto">
          <a:xfrm>
            <a:off x="533400" y="4502150"/>
            <a:ext cx="164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128.9.16.14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181350" y="2822575"/>
            <a:ext cx="2820988" cy="366713"/>
            <a:chOff x="2004" y="2068"/>
            <a:chExt cx="1777" cy="231"/>
          </a:xfrm>
        </p:grpSpPr>
        <p:sp>
          <p:nvSpPr>
            <p:cNvPr id="688146" name="Line 18"/>
            <p:cNvSpPr>
              <a:spLocks noChangeShapeType="1"/>
            </p:cNvSpPr>
            <p:nvPr/>
          </p:nvSpPr>
          <p:spPr bwMode="auto">
            <a:xfrm>
              <a:off x="2352" y="2256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147" name="Line 19"/>
            <p:cNvSpPr>
              <a:spLocks noChangeShapeType="1"/>
            </p:cNvSpPr>
            <p:nvPr/>
          </p:nvSpPr>
          <p:spPr bwMode="auto">
            <a:xfrm>
              <a:off x="3024" y="2256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2004" y="2068"/>
              <a:ext cx="1777" cy="231"/>
              <a:chOff x="2004" y="2068"/>
              <a:chExt cx="1777" cy="231"/>
            </a:xfrm>
          </p:grpSpPr>
          <p:sp>
            <p:nvSpPr>
              <p:cNvPr id="688149" name="Text Box 21"/>
              <p:cNvSpPr txBox="1">
                <a:spLocks noChangeArrowheads="1"/>
              </p:cNvSpPr>
              <p:nvPr/>
            </p:nvSpPr>
            <p:spPr bwMode="auto">
              <a:xfrm>
                <a:off x="2004" y="2068"/>
                <a:ext cx="8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>
                    <a:latin typeface="Calibri" pitchFamily="34" charset="0"/>
                  </a:rPr>
                  <a:t>128.9.16/20</a:t>
                </a:r>
              </a:p>
            </p:txBody>
          </p:sp>
          <p:sp>
            <p:nvSpPr>
              <p:cNvPr id="688150" name="Text Box 22"/>
              <p:cNvSpPr txBox="1">
                <a:spLocks noChangeArrowheads="1"/>
              </p:cNvSpPr>
              <p:nvPr/>
            </p:nvSpPr>
            <p:spPr bwMode="auto">
              <a:xfrm>
                <a:off x="2880" y="2068"/>
                <a:ext cx="90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>
                    <a:latin typeface="Calibri" pitchFamily="34" charset="0"/>
                  </a:rPr>
                  <a:t>128.9.176/20</a:t>
                </a:r>
              </a:p>
            </p:txBody>
          </p:sp>
        </p:grp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429000" y="1831975"/>
            <a:ext cx="1943100" cy="908050"/>
            <a:chOff x="2160" y="1444"/>
            <a:chExt cx="1224" cy="572"/>
          </a:xfrm>
        </p:grpSpPr>
        <p:sp>
          <p:nvSpPr>
            <p:cNvPr id="688152" name="Line 24"/>
            <p:cNvSpPr>
              <a:spLocks noChangeShapeType="1"/>
            </p:cNvSpPr>
            <p:nvPr/>
          </p:nvSpPr>
          <p:spPr bwMode="auto">
            <a:xfrm>
              <a:off x="2412" y="201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153" name="Line 25"/>
            <p:cNvSpPr>
              <a:spLocks noChangeShapeType="1"/>
            </p:cNvSpPr>
            <p:nvPr/>
          </p:nvSpPr>
          <p:spPr bwMode="auto">
            <a:xfrm>
              <a:off x="2652" y="201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154" name="Text Box 26"/>
            <p:cNvSpPr txBox="1">
              <a:spLocks noChangeArrowheads="1"/>
            </p:cNvSpPr>
            <p:nvPr/>
          </p:nvSpPr>
          <p:spPr bwMode="auto">
            <a:xfrm>
              <a:off x="2160" y="1444"/>
              <a:ext cx="8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128.9.19/24</a:t>
              </a:r>
            </a:p>
          </p:txBody>
        </p:sp>
        <p:sp>
          <p:nvSpPr>
            <p:cNvPr id="688155" name="Line 27"/>
            <p:cNvSpPr>
              <a:spLocks noChangeShapeType="1"/>
            </p:cNvSpPr>
            <p:nvPr/>
          </p:nvSpPr>
          <p:spPr bwMode="auto">
            <a:xfrm>
              <a:off x="2496" y="1632"/>
              <a:ext cx="0" cy="38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156" name="Text Box 28"/>
            <p:cNvSpPr txBox="1">
              <a:spLocks noChangeArrowheads="1"/>
            </p:cNvSpPr>
            <p:nvPr/>
          </p:nvSpPr>
          <p:spPr bwMode="auto">
            <a:xfrm>
              <a:off x="2556" y="1693"/>
              <a:ext cx="8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128.9.25/24</a:t>
              </a:r>
            </a:p>
          </p:txBody>
        </p:sp>
        <p:sp>
          <p:nvSpPr>
            <p:cNvPr id="688157" name="Line 29"/>
            <p:cNvSpPr>
              <a:spLocks noChangeShapeType="1"/>
            </p:cNvSpPr>
            <p:nvPr/>
          </p:nvSpPr>
          <p:spPr bwMode="auto">
            <a:xfrm>
              <a:off x="2736" y="1872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1676400" y="3121025"/>
            <a:ext cx="6018213" cy="2489200"/>
            <a:chOff x="1056" y="2256"/>
            <a:chExt cx="3791" cy="1568"/>
          </a:xfrm>
        </p:grpSpPr>
        <p:sp>
          <p:nvSpPr>
            <p:cNvPr id="688159" name="Freeform 31"/>
            <p:cNvSpPr>
              <a:spLocks/>
            </p:cNvSpPr>
            <p:nvPr/>
          </p:nvSpPr>
          <p:spPr bwMode="auto">
            <a:xfrm>
              <a:off x="1440" y="2256"/>
              <a:ext cx="1200" cy="1008"/>
            </a:xfrm>
            <a:custGeom>
              <a:avLst/>
              <a:gdLst/>
              <a:ahLst/>
              <a:cxnLst>
                <a:cxn ang="0">
                  <a:pos x="0" y="1008"/>
                </a:cxn>
                <a:cxn ang="0">
                  <a:pos x="1200" y="1008"/>
                </a:cxn>
                <a:cxn ang="0">
                  <a:pos x="1200" y="0"/>
                </a:cxn>
              </a:cxnLst>
              <a:rect l="0" t="0" r="r" b="b"/>
              <a:pathLst>
                <a:path w="1200" h="1008">
                  <a:moveTo>
                    <a:pt x="0" y="1008"/>
                  </a:moveTo>
                  <a:lnTo>
                    <a:pt x="1200" y="1008"/>
                  </a:lnTo>
                  <a:lnTo>
                    <a:pt x="1200" y="0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160" name="Text Box 32"/>
            <p:cNvSpPr txBox="1">
              <a:spLocks noChangeArrowheads="1"/>
            </p:cNvSpPr>
            <p:nvPr/>
          </p:nvSpPr>
          <p:spPr bwMode="auto">
            <a:xfrm>
              <a:off x="1056" y="3536"/>
              <a:ext cx="37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99"/>
                  </a:solidFill>
                  <a:latin typeface="Calibri" pitchFamily="34" charset="0"/>
                </a:rPr>
                <a:t>Most specific route = “longest matching prefix”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00378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8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4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8E9541-543C-4CDF-B182-2EDF7539AC5A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11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Announcements</a:t>
            </a:r>
          </a:p>
        </p:txBody>
      </p:sp>
      <p:sp>
        <p:nvSpPr>
          <p:cNvPr id="111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Problem Set 1 out today (January 27</a:t>
            </a:r>
            <a:r>
              <a:rPr lang="en-US" baseline="30000" dirty="0"/>
              <a:t>th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5 Problems (15 parts)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Due: </a:t>
            </a:r>
            <a:r>
              <a:rPr lang="en-US" dirty="0">
                <a:solidFill>
                  <a:srgbClr val="FF0000"/>
                </a:solidFill>
              </a:rPr>
              <a:t>Friday, Feb. 7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at 5pm.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Submit electronically on </a:t>
            </a:r>
            <a:r>
              <a:rPr lang="en-US" dirty="0" err="1"/>
              <a:t>MarkUS</a:t>
            </a:r>
            <a:r>
              <a:rPr lang="en-US" dirty="0"/>
              <a:t>.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dirty="0"/>
              <a:t>File name: ps1.pdf</a:t>
            </a:r>
          </a:p>
          <a:p>
            <a:pPr>
              <a:buFontTx/>
              <a:buChar char="•"/>
            </a:pPr>
            <a:endParaRPr lang="en-US" dirty="0"/>
          </a:p>
          <a:p>
            <a:pPr>
              <a:buFontTx/>
              <a:buChar char="•"/>
            </a:pPr>
            <a:r>
              <a:rPr lang="en-US" dirty="0"/>
              <a:t>This week’s tutorial: </a:t>
            </a:r>
          </a:p>
          <a:p>
            <a:pPr lvl="1">
              <a:buFontTx/>
              <a:buChar char="•"/>
            </a:pPr>
            <a:r>
              <a:rPr lang="en-US" dirty="0"/>
              <a:t>Problem Set 1 review and sample problems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Programming assignment 1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>
                <a:solidFill>
                  <a:srgbClr val="FF0000"/>
                </a:solidFill>
              </a:rPr>
              <a:t>Due Friday February 14th at 5pm.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Don’t leave to the last minute.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 Router Forwards Datagrams</a:t>
            </a:r>
          </a:p>
        </p:txBody>
      </p:sp>
      <p:sp>
        <p:nvSpPr>
          <p:cNvPr id="5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0F7C57-C9DE-4DD6-A681-475449D0FB2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708611" name="Text Box 3"/>
          <p:cNvSpPr txBox="1">
            <a:spLocks noChangeArrowheads="1"/>
          </p:cNvSpPr>
          <p:nvPr/>
        </p:nvSpPr>
        <p:spPr bwMode="auto">
          <a:xfrm>
            <a:off x="4495800" y="3170238"/>
            <a:ext cx="931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128.9/16</a:t>
            </a:r>
          </a:p>
        </p:txBody>
      </p:sp>
      <p:sp>
        <p:nvSpPr>
          <p:cNvPr id="708612" name="Text Box 4"/>
          <p:cNvSpPr txBox="1">
            <a:spLocks noChangeArrowheads="1"/>
          </p:cNvSpPr>
          <p:nvPr/>
        </p:nvSpPr>
        <p:spPr bwMode="auto">
          <a:xfrm>
            <a:off x="4495800" y="3462338"/>
            <a:ext cx="1189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128.9.16/20</a:t>
            </a:r>
          </a:p>
        </p:txBody>
      </p:sp>
      <p:sp>
        <p:nvSpPr>
          <p:cNvPr id="708613" name="Text Box 5"/>
          <p:cNvSpPr txBox="1">
            <a:spLocks noChangeArrowheads="1"/>
          </p:cNvSpPr>
          <p:nvPr/>
        </p:nvSpPr>
        <p:spPr bwMode="auto">
          <a:xfrm>
            <a:off x="4495800" y="4338638"/>
            <a:ext cx="1292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128.9.176/20</a:t>
            </a:r>
          </a:p>
        </p:txBody>
      </p:sp>
      <p:sp>
        <p:nvSpPr>
          <p:cNvPr id="708614" name="Text Box 6"/>
          <p:cNvSpPr txBox="1">
            <a:spLocks noChangeArrowheads="1"/>
          </p:cNvSpPr>
          <p:nvPr/>
        </p:nvSpPr>
        <p:spPr bwMode="auto">
          <a:xfrm>
            <a:off x="4495800" y="3754438"/>
            <a:ext cx="1189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128.9.19/24</a:t>
            </a:r>
          </a:p>
        </p:txBody>
      </p:sp>
      <p:sp>
        <p:nvSpPr>
          <p:cNvPr id="708615" name="Text Box 7"/>
          <p:cNvSpPr txBox="1">
            <a:spLocks noChangeArrowheads="1"/>
          </p:cNvSpPr>
          <p:nvPr/>
        </p:nvSpPr>
        <p:spPr bwMode="auto">
          <a:xfrm>
            <a:off x="4495800" y="4046538"/>
            <a:ext cx="1189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128.9.25/24</a:t>
            </a:r>
          </a:p>
        </p:txBody>
      </p:sp>
      <p:sp>
        <p:nvSpPr>
          <p:cNvPr id="708616" name="Text Box 8"/>
          <p:cNvSpPr txBox="1">
            <a:spLocks noChangeArrowheads="1"/>
          </p:cNvSpPr>
          <p:nvPr/>
        </p:nvSpPr>
        <p:spPr bwMode="auto">
          <a:xfrm>
            <a:off x="4495800" y="4630738"/>
            <a:ext cx="1035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142.12/19</a:t>
            </a:r>
          </a:p>
        </p:txBody>
      </p:sp>
      <p:sp>
        <p:nvSpPr>
          <p:cNvPr id="708617" name="Text Box 9"/>
          <p:cNvSpPr txBox="1">
            <a:spLocks noChangeArrowheads="1"/>
          </p:cNvSpPr>
          <p:nvPr/>
        </p:nvSpPr>
        <p:spPr bwMode="auto">
          <a:xfrm>
            <a:off x="4495800" y="2878138"/>
            <a:ext cx="571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65/8</a:t>
            </a:r>
          </a:p>
        </p:txBody>
      </p:sp>
      <p:sp>
        <p:nvSpPr>
          <p:cNvPr id="708618" name="Rectangle 10"/>
          <p:cNvSpPr>
            <a:spLocks noChangeArrowheads="1"/>
          </p:cNvSpPr>
          <p:nvPr/>
        </p:nvSpPr>
        <p:spPr bwMode="auto">
          <a:xfrm>
            <a:off x="4495800" y="2390775"/>
            <a:ext cx="40386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8619" name="Line 11"/>
          <p:cNvSpPr>
            <a:spLocks noChangeShapeType="1"/>
          </p:cNvSpPr>
          <p:nvPr/>
        </p:nvSpPr>
        <p:spPr bwMode="auto">
          <a:xfrm>
            <a:off x="5867400" y="2390775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495800" y="2847975"/>
            <a:ext cx="4038600" cy="1828800"/>
            <a:chOff x="1824" y="2400"/>
            <a:chExt cx="1728" cy="1152"/>
          </a:xfrm>
        </p:grpSpPr>
        <p:sp>
          <p:nvSpPr>
            <p:cNvPr id="708621" name="Line 13"/>
            <p:cNvSpPr>
              <a:spLocks noChangeShapeType="1"/>
            </p:cNvSpPr>
            <p:nvPr/>
          </p:nvSpPr>
          <p:spPr bwMode="auto">
            <a:xfrm>
              <a:off x="1824" y="2592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8622" name="Line 14"/>
            <p:cNvSpPr>
              <a:spLocks noChangeShapeType="1"/>
            </p:cNvSpPr>
            <p:nvPr/>
          </p:nvSpPr>
          <p:spPr bwMode="auto">
            <a:xfrm>
              <a:off x="1824" y="2784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8623" name="Line 15"/>
            <p:cNvSpPr>
              <a:spLocks noChangeShapeType="1"/>
            </p:cNvSpPr>
            <p:nvPr/>
          </p:nvSpPr>
          <p:spPr bwMode="auto">
            <a:xfrm>
              <a:off x="1824" y="2976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8624" name="Line 16"/>
            <p:cNvSpPr>
              <a:spLocks noChangeShapeType="1"/>
            </p:cNvSpPr>
            <p:nvPr/>
          </p:nvSpPr>
          <p:spPr bwMode="auto">
            <a:xfrm>
              <a:off x="1824" y="3168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8625" name="Line 17"/>
            <p:cNvSpPr>
              <a:spLocks noChangeShapeType="1"/>
            </p:cNvSpPr>
            <p:nvPr/>
          </p:nvSpPr>
          <p:spPr bwMode="auto">
            <a:xfrm>
              <a:off x="1824" y="3360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8626" name="Line 18"/>
            <p:cNvSpPr>
              <a:spLocks noChangeShapeType="1"/>
            </p:cNvSpPr>
            <p:nvPr/>
          </p:nvSpPr>
          <p:spPr bwMode="auto">
            <a:xfrm>
              <a:off x="1824" y="3552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8627" name="Line 19"/>
            <p:cNvSpPr>
              <a:spLocks noChangeShapeType="1"/>
            </p:cNvSpPr>
            <p:nvPr/>
          </p:nvSpPr>
          <p:spPr bwMode="auto">
            <a:xfrm>
              <a:off x="1824" y="2400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8628" name="Text Box 20"/>
          <p:cNvSpPr txBox="1">
            <a:spLocks noChangeArrowheads="1"/>
          </p:cNvSpPr>
          <p:nvPr/>
        </p:nvSpPr>
        <p:spPr bwMode="auto">
          <a:xfrm>
            <a:off x="4724400" y="2446338"/>
            <a:ext cx="77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Prefix</a:t>
            </a:r>
          </a:p>
        </p:txBody>
      </p:sp>
      <p:sp>
        <p:nvSpPr>
          <p:cNvPr id="708629" name="Text Box 21"/>
          <p:cNvSpPr txBox="1">
            <a:spLocks noChangeArrowheads="1"/>
          </p:cNvSpPr>
          <p:nvPr/>
        </p:nvSpPr>
        <p:spPr bwMode="auto">
          <a:xfrm>
            <a:off x="7543800" y="2446338"/>
            <a:ext cx="623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Port</a:t>
            </a:r>
          </a:p>
        </p:txBody>
      </p:sp>
      <p:sp>
        <p:nvSpPr>
          <p:cNvPr id="708630" name="Text Box 22"/>
          <p:cNvSpPr txBox="1">
            <a:spLocks noChangeArrowheads="1"/>
          </p:cNvSpPr>
          <p:nvPr/>
        </p:nvSpPr>
        <p:spPr bwMode="auto">
          <a:xfrm>
            <a:off x="7696200" y="2874963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3</a:t>
            </a:r>
          </a:p>
        </p:txBody>
      </p:sp>
      <p:sp>
        <p:nvSpPr>
          <p:cNvPr id="708631" name="Text Box 23"/>
          <p:cNvSpPr txBox="1">
            <a:spLocks noChangeArrowheads="1"/>
          </p:cNvSpPr>
          <p:nvPr/>
        </p:nvSpPr>
        <p:spPr bwMode="auto">
          <a:xfrm>
            <a:off x="7696200" y="3168650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2</a:t>
            </a:r>
          </a:p>
        </p:txBody>
      </p:sp>
      <p:sp>
        <p:nvSpPr>
          <p:cNvPr id="708632" name="Text Box 24"/>
          <p:cNvSpPr txBox="1">
            <a:spLocks noChangeArrowheads="1"/>
          </p:cNvSpPr>
          <p:nvPr/>
        </p:nvSpPr>
        <p:spPr bwMode="auto">
          <a:xfrm>
            <a:off x="7696200" y="3460750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2</a:t>
            </a:r>
          </a:p>
        </p:txBody>
      </p:sp>
      <p:sp>
        <p:nvSpPr>
          <p:cNvPr id="708633" name="Text Box 25"/>
          <p:cNvSpPr txBox="1">
            <a:spLocks noChangeArrowheads="1"/>
          </p:cNvSpPr>
          <p:nvPr/>
        </p:nvSpPr>
        <p:spPr bwMode="auto">
          <a:xfrm>
            <a:off x="7696200" y="3752850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7</a:t>
            </a:r>
          </a:p>
        </p:txBody>
      </p:sp>
      <p:sp>
        <p:nvSpPr>
          <p:cNvPr id="708634" name="Text Box 26"/>
          <p:cNvSpPr txBox="1">
            <a:spLocks noChangeArrowheads="1"/>
          </p:cNvSpPr>
          <p:nvPr/>
        </p:nvSpPr>
        <p:spPr bwMode="auto">
          <a:xfrm>
            <a:off x="7696200" y="4046538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2</a:t>
            </a:r>
          </a:p>
        </p:txBody>
      </p:sp>
      <p:sp>
        <p:nvSpPr>
          <p:cNvPr id="708635" name="Text Box 27"/>
          <p:cNvSpPr txBox="1">
            <a:spLocks noChangeArrowheads="1"/>
          </p:cNvSpPr>
          <p:nvPr/>
        </p:nvSpPr>
        <p:spPr bwMode="auto">
          <a:xfrm>
            <a:off x="7696200" y="4338638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</a:t>
            </a:r>
          </a:p>
        </p:txBody>
      </p:sp>
      <p:sp>
        <p:nvSpPr>
          <p:cNvPr id="708636" name="Text Box 28"/>
          <p:cNvSpPr txBox="1">
            <a:spLocks noChangeArrowheads="1"/>
          </p:cNvSpPr>
          <p:nvPr/>
        </p:nvSpPr>
        <p:spPr bwMode="auto">
          <a:xfrm>
            <a:off x="7696200" y="4630738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3</a:t>
            </a:r>
          </a:p>
        </p:txBody>
      </p:sp>
      <p:sp>
        <p:nvSpPr>
          <p:cNvPr id="708637" name="Text Box 29"/>
          <p:cNvSpPr txBox="1">
            <a:spLocks noChangeArrowheads="1"/>
          </p:cNvSpPr>
          <p:nvPr/>
        </p:nvSpPr>
        <p:spPr bwMode="auto">
          <a:xfrm>
            <a:off x="6026150" y="3170238"/>
            <a:ext cx="1162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128.17.14.1</a:t>
            </a:r>
          </a:p>
        </p:txBody>
      </p:sp>
      <p:sp>
        <p:nvSpPr>
          <p:cNvPr id="708638" name="Text Box 30"/>
          <p:cNvSpPr txBox="1">
            <a:spLocks noChangeArrowheads="1"/>
          </p:cNvSpPr>
          <p:nvPr/>
        </p:nvSpPr>
        <p:spPr bwMode="auto">
          <a:xfrm>
            <a:off x="6026150" y="3462338"/>
            <a:ext cx="1162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128.17.14.1</a:t>
            </a:r>
          </a:p>
        </p:txBody>
      </p:sp>
      <p:sp>
        <p:nvSpPr>
          <p:cNvPr id="708639" name="Text Box 31"/>
          <p:cNvSpPr txBox="1">
            <a:spLocks noChangeArrowheads="1"/>
          </p:cNvSpPr>
          <p:nvPr/>
        </p:nvSpPr>
        <p:spPr bwMode="auto">
          <a:xfrm>
            <a:off x="6026150" y="4338638"/>
            <a:ext cx="1162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128.17.20.1</a:t>
            </a:r>
          </a:p>
        </p:txBody>
      </p:sp>
      <p:sp>
        <p:nvSpPr>
          <p:cNvPr id="708640" name="Text Box 32"/>
          <p:cNvSpPr txBox="1">
            <a:spLocks noChangeArrowheads="1"/>
          </p:cNvSpPr>
          <p:nvPr/>
        </p:nvSpPr>
        <p:spPr bwMode="auto">
          <a:xfrm>
            <a:off x="6026150" y="3754438"/>
            <a:ext cx="1162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128.17.10.1</a:t>
            </a:r>
          </a:p>
        </p:txBody>
      </p:sp>
      <p:sp>
        <p:nvSpPr>
          <p:cNvPr id="708641" name="Text Box 33"/>
          <p:cNvSpPr txBox="1">
            <a:spLocks noChangeArrowheads="1"/>
          </p:cNvSpPr>
          <p:nvPr/>
        </p:nvSpPr>
        <p:spPr bwMode="auto">
          <a:xfrm>
            <a:off x="6026150" y="4046538"/>
            <a:ext cx="1162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128.17.14.1</a:t>
            </a:r>
          </a:p>
        </p:txBody>
      </p:sp>
      <p:sp>
        <p:nvSpPr>
          <p:cNvPr id="708642" name="Text Box 34"/>
          <p:cNvSpPr txBox="1">
            <a:spLocks noChangeArrowheads="1"/>
          </p:cNvSpPr>
          <p:nvPr/>
        </p:nvSpPr>
        <p:spPr bwMode="auto">
          <a:xfrm>
            <a:off x="6026150" y="4630738"/>
            <a:ext cx="1162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128.17.16.1</a:t>
            </a:r>
          </a:p>
        </p:txBody>
      </p:sp>
      <p:sp>
        <p:nvSpPr>
          <p:cNvPr id="708643" name="Text Box 35"/>
          <p:cNvSpPr txBox="1">
            <a:spLocks noChangeArrowheads="1"/>
          </p:cNvSpPr>
          <p:nvPr/>
        </p:nvSpPr>
        <p:spPr bwMode="auto">
          <a:xfrm>
            <a:off x="6026150" y="2878138"/>
            <a:ext cx="1162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128.17.16.1</a:t>
            </a:r>
          </a:p>
        </p:txBody>
      </p:sp>
      <p:sp>
        <p:nvSpPr>
          <p:cNvPr id="708644" name="Line 36"/>
          <p:cNvSpPr>
            <a:spLocks noChangeShapeType="1"/>
          </p:cNvSpPr>
          <p:nvPr/>
        </p:nvSpPr>
        <p:spPr bwMode="auto">
          <a:xfrm>
            <a:off x="7397750" y="2390775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8645" name="Text Box 37"/>
          <p:cNvSpPr txBox="1">
            <a:spLocks noChangeArrowheads="1"/>
          </p:cNvSpPr>
          <p:nvPr/>
        </p:nvSpPr>
        <p:spPr bwMode="auto">
          <a:xfrm>
            <a:off x="6019800" y="2446338"/>
            <a:ext cx="1147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Next-hop</a:t>
            </a:r>
          </a:p>
        </p:txBody>
      </p:sp>
      <p:sp>
        <p:nvSpPr>
          <p:cNvPr id="708646" name="Line 38"/>
          <p:cNvSpPr>
            <a:spLocks noChangeShapeType="1"/>
          </p:cNvSpPr>
          <p:nvPr/>
        </p:nvSpPr>
        <p:spPr bwMode="auto">
          <a:xfrm>
            <a:off x="2971800" y="5133975"/>
            <a:ext cx="0" cy="6096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8647" name="Line 39"/>
          <p:cNvSpPr>
            <a:spLocks noChangeShapeType="1"/>
          </p:cNvSpPr>
          <p:nvPr/>
        </p:nvSpPr>
        <p:spPr bwMode="auto">
          <a:xfrm>
            <a:off x="76200" y="3459163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8648" name="Line 40"/>
          <p:cNvSpPr>
            <a:spLocks noChangeShapeType="1"/>
          </p:cNvSpPr>
          <p:nvPr/>
        </p:nvSpPr>
        <p:spPr bwMode="auto">
          <a:xfrm flipV="1">
            <a:off x="1447800" y="2443163"/>
            <a:ext cx="1143000" cy="862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8649" name="Line 41"/>
          <p:cNvSpPr>
            <a:spLocks noChangeShapeType="1"/>
          </p:cNvSpPr>
          <p:nvPr/>
        </p:nvSpPr>
        <p:spPr bwMode="auto">
          <a:xfrm>
            <a:off x="1628775" y="3502025"/>
            <a:ext cx="962025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8650" name="Line 42"/>
          <p:cNvSpPr>
            <a:spLocks noChangeShapeType="1"/>
          </p:cNvSpPr>
          <p:nvPr/>
        </p:nvSpPr>
        <p:spPr bwMode="auto">
          <a:xfrm>
            <a:off x="1447800" y="3749675"/>
            <a:ext cx="1143000" cy="774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8651" name="Oval 43"/>
          <p:cNvSpPr>
            <a:spLocks noChangeArrowheads="1"/>
          </p:cNvSpPr>
          <p:nvPr/>
        </p:nvSpPr>
        <p:spPr bwMode="auto">
          <a:xfrm>
            <a:off x="838200" y="3076575"/>
            <a:ext cx="790575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R1</a:t>
            </a:r>
          </a:p>
        </p:txBody>
      </p:sp>
      <p:sp>
        <p:nvSpPr>
          <p:cNvPr id="708652" name="Oval 44"/>
          <p:cNvSpPr>
            <a:spLocks noChangeArrowheads="1"/>
          </p:cNvSpPr>
          <p:nvPr/>
        </p:nvSpPr>
        <p:spPr bwMode="auto">
          <a:xfrm>
            <a:off x="2562225" y="1933575"/>
            <a:ext cx="790575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R2</a:t>
            </a:r>
          </a:p>
        </p:txBody>
      </p:sp>
      <p:sp>
        <p:nvSpPr>
          <p:cNvPr id="708653" name="Oval 45"/>
          <p:cNvSpPr>
            <a:spLocks noChangeArrowheads="1"/>
          </p:cNvSpPr>
          <p:nvPr/>
        </p:nvSpPr>
        <p:spPr bwMode="auto">
          <a:xfrm>
            <a:off x="2590800" y="3076575"/>
            <a:ext cx="790575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R3</a:t>
            </a:r>
          </a:p>
        </p:txBody>
      </p:sp>
      <p:sp>
        <p:nvSpPr>
          <p:cNvPr id="708654" name="Oval 46"/>
          <p:cNvSpPr>
            <a:spLocks noChangeArrowheads="1"/>
          </p:cNvSpPr>
          <p:nvPr/>
        </p:nvSpPr>
        <p:spPr bwMode="auto">
          <a:xfrm>
            <a:off x="2590800" y="4219575"/>
            <a:ext cx="790575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R4</a:t>
            </a:r>
          </a:p>
        </p:txBody>
      </p:sp>
      <p:sp>
        <p:nvSpPr>
          <p:cNvPr id="708655" name="Text Box 47"/>
          <p:cNvSpPr txBox="1">
            <a:spLocks noChangeArrowheads="1"/>
          </p:cNvSpPr>
          <p:nvPr/>
        </p:nvSpPr>
        <p:spPr bwMode="auto">
          <a:xfrm>
            <a:off x="1295400" y="309403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708656" name="Text Box 48"/>
          <p:cNvSpPr txBox="1">
            <a:spLocks noChangeArrowheads="1"/>
          </p:cNvSpPr>
          <p:nvPr/>
        </p:nvSpPr>
        <p:spPr bwMode="auto">
          <a:xfrm>
            <a:off x="1371600" y="332263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708657" name="Text Box 49"/>
          <p:cNvSpPr txBox="1">
            <a:spLocks noChangeArrowheads="1"/>
          </p:cNvSpPr>
          <p:nvPr/>
        </p:nvSpPr>
        <p:spPr bwMode="auto">
          <a:xfrm>
            <a:off x="1219200" y="355123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708658" name="Text Box 50"/>
          <p:cNvSpPr txBox="1">
            <a:spLocks noChangeArrowheads="1"/>
          </p:cNvSpPr>
          <p:nvPr/>
        </p:nvSpPr>
        <p:spPr bwMode="auto">
          <a:xfrm>
            <a:off x="1219200" y="1752600"/>
            <a:ext cx="1282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128.17.20.1</a:t>
            </a:r>
          </a:p>
        </p:txBody>
      </p:sp>
      <p:sp>
        <p:nvSpPr>
          <p:cNvPr id="708659" name="Line 51"/>
          <p:cNvSpPr>
            <a:spLocks noChangeShapeType="1"/>
          </p:cNvSpPr>
          <p:nvPr/>
        </p:nvSpPr>
        <p:spPr bwMode="auto">
          <a:xfrm>
            <a:off x="1905000" y="2116138"/>
            <a:ext cx="657225" cy="27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8660" name="Text Box 52"/>
          <p:cNvSpPr txBox="1">
            <a:spLocks noChangeArrowheads="1"/>
          </p:cNvSpPr>
          <p:nvPr/>
        </p:nvSpPr>
        <p:spPr bwMode="auto">
          <a:xfrm>
            <a:off x="1219200" y="4846638"/>
            <a:ext cx="1282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128.17.16.1</a:t>
            </a:r>
          </a:p>
        </p:txBody>
      </p:sp>
      <p:sp>
        <p:nvSpPr>
          <p:cNvPr id="708661" name="Line 53"/>
          <p:cNvSpPr>
            <a:spLocks noChangeShapeType="1"/>
          </p:cNvSpPr>
          <p:nvPr/>
        </p:nvSpPr>
        <p:spPr bwMode="auto">
          <a:xfrm flipV="1">
            <a:off x="1905000" y="4524375"/>
            <a:ext cx="677863" cy="319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8662" name="Text Box 54"/>
          <p:cNvSpPr txBox="1">
            <a:spLocks noChangeArrowheads="1"/>
          </p:cNvSpPr>
          <p:nvPr/>
        </p:nvSpPr>
        <p:spPr bwMode="auto">
          <a:xfrm>
            <a:off x="3856038" y="1754188"/>
            <a:ext cx="334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e.g. 128.9.16.14 =&gt; Port 2</a:t>
            </a:r>
          </a:p>
        </p:txBody>
      </p:sp>
      <p:sp>
        <p:nvSpPr>
          <p:cNvPr id="708663" name="Text Box 55"/>
          <p:cNvSpPr txBox="1">
            <a:spLocks noChangeArrowheads="1"/>
          </p:cNvSpPr>
          <p:nvPr/>
        </p:nvSpPr>
        <p:spPr bwMode="auto">
          <a:xfrm>
            <a:off x="5105400" y="5132388"/>
            <a:ext cx="180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Forwarding Table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Simplest Algorithm is Too Slow</a:t>
            </a:r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Scan the forwarding table one entry at a time</a:t>
            </a:r>
          </a:p>
          <a:p>
            <a:pPr lvl="1"/>
            <a:r>
              <a:rPr lang="en-US" dirty="0"/>
              <a:t>See if the destination matches the entry</a:t>
            </a:r>
          </a:p>
          <a:p>
            <a:pPr lvl="1"/>
            <a:r>
              <a:rPr lang="en-US" dirty="0"/>
              <a:t>If so, check the size of the mask for the prefix</a:t>
            </a:r>
          </a:p>
          <a:p>
            <a:pPr lvl="1"/>
            <a:r>
              <a:rPr lang="en-US" dirty="0"/>
              <a:t>Keep track of the entry with longest-matching prefix</a:t>
            </a:r>
          </a:p>
          <a:p>
            <a:r>
              <a:rPr lang="en-US" dirty="0"/>
              <a:t>Overhead is linear in size of the forwarding table</a:t>
            </a:r>
          </a:p>
          <a:p>
            <a:pPr lvl="1"/>
            <a:r>
              <a:rPr lang="en-US" dirty="0"/>
              <a:t>Today, that means 400,000-500,000 entries!</a:t>
            </a:r>
          </a:p>
          <a:p>
            <a:pPr lvl="1"/>
            <a:r>
              <a:rPr lang="en-US" dirty="0"/>
              <a:t>And, the router may have just a few nanoseconds</a:t>
            </a:r>
          </a:p>
          <a:p>
            <a:pPr lvl="1"/>
            <a:r>
              <a:rPr lang="en-US" dirty="0"/>
              <a:t>… before the next packet is arriving</a:t>
            </a:r>
          </a:p>
          <a:p>
            <a:r>
              <a:rPr lang="en-US" dirty="0"/>
              <a:t>Need greater efficiency to keep up with line rate</a:t>
            </a:r>
          </a:p>
          <a:p>
            <a:pPr lvl="1"/>
            <a:r>
              <a:rPr lang="en-US" dirty="0"/>
              <a:t>Better algorithms</a:t>
            </a:r>
          </a:p>
          <a:p>
            <a:pPr lvl="1"/>
            <a:r>
              <a:rPr lang="en-US" dirty="0"/>
              <a:t>Hardware implementations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13F159-68C5-437D-B105-BF99952C7C8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BC92E1-3DC2-D57B-9D68-FC403D0FB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Date Placeholder 3">
            <a:extLst>
              <a:ext uri="{FF2B5EF4-FFF2-40B4-BE49-F238E27FC236}">
                <a16:creationId xmlns:a16="http://schemas.microsoft.com/office/drawing/2014/main" id="{C622395C-24EE-B847-17D0-D47A027D0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51" name="Slide Number Placeholder 4">
            <a:extLst>
              <a:ext uri="{FF2B5EF4-FFF2-40B4-BE49-F238E27FC236}">
                <a16:creationId xmlns:a16="http://schemas.microsoft.com/office/drawing/2014/main" id="{69D10D43-6659-6A06-E924-16D8FE5933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045BA4-F527-4A09-8501-826ED0AD5F00}" type="slidenum">
              <a:rPr lang="en-US"/>
              <a:pPr/>
              <a:t>22</a:t>
            </a:fld>
            <a:endParaRPr lang="en-US"/>
          </a:p>
        </p:txBody>
      </p:sp>
      <p:sp>
        <p:nvSpPr>
          <p:cNvPr id="152" name="Footer Placeholder 5">
            <a:extLst>
              <a:ext uri="{FF2B5EF4-FFF2-40B4-BE49-F238E27FC236}">
                <a16:creationId xmlns:a16="http://schemas.microsoft.com/office/drawing/2014/main" id="{05D5D076-7CDE-1A5F-7FC8-577BAB74C46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137666" name="Rectangle 2">
            <a:extLst>
              <a:ext uri="{FF2B5EF4-FFF2-40B4-BE49-F238E27FC236}">
                <a16:creationId xmlns:a16="http://schemas.microsoft.com/office/drawing/2014/main" id="{8581AAE0-7166-47AB-8C30-6AFA50C995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Lookup Performance Required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59CF943-39E2-ECE7-E4C7-1CC98AE3E5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964100"/>
              </p:ext>
            </p:extLst>
          </p:nvPr>
        </p:nvGraphicFramePr>
        <p:xfrm>
          <a:off x="457200" y="1371600"/>
          <a:ext cx="8382000" cy="3810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94000">
                  <a:extLst>
                    <a:ext uri="{9D8B030D-6E8A-4147-A177-3AD203B41FA5}">
                      <a16:colId xmlns:a16="http://schemas.microsoft.com/office/drawing/2014/main" val="1028149723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629373227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3255977758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Optima" panose="02000503060000020004" pitchFamily="2" charset="0"/>
                        </a:rPr>
                        <a:t>Line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err="1">
                          <a:latin typeface="Optima" panose="02000503060000020004" pitchFamily="2" charset="0"/>
                        </a:rPr>
                        <a:t>PktSize</a:t>
                      </a:r>
                      <a:r>
                        <a:rPr lang="en-US" sz="2800" dirty="0">
                          <a:latin typeface="Optima" panose="02000503060000020004" pitchFamily="2" charset="0"/>
                        </a:rPr>
                        <a:t> = 40B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err="1">
                          <a:latin typeface="Optima" panose="02000503060000020004" pitchFamily="2" charset="0"/>
                        </a:rPr>
                        <a:t>PktSize</a:t>
                      </a:r>
                      <a:r>
                        <a:rPr lang="en-US" sz="2800" dirty="0">
                          <a:latin typeface="Optima" panose="02000503060000020004" pitchFamily="2" charset="0"/>
                        </a:rPr>
                        <a:t> = 240B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2310227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Optima" panose="02000503060000020004" pitchFamily="2" charset="0"/>
                        </a:rPr>
                        <a:t>155 Mb/s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Optima" panose="02000503060000020004" pitchFamily="2" charset="0"/>
                        </a:rPr>
                        <a:t>480 </a:t>
                      </a:r>
                      <a:r>
                        <a:rPr lang="en-US" sz="2800" dirty="0" err="1">
                          <a:latin typeface="Optima" panose="02000503060000020004" pitchFamily="2" charset="0"/>
                        </a:rPr>
                        <a:t>Kp</a:t>
                      </a:r>
                      <a:r>
                        <a:rPr lang="en-US" sz="2800" dirty="0">
                          <a:latin typeface="Optima" panose="02000503060000020004" pitchFamily="2" charset="0"/>
                        </a:rPr>
                        <a:t>/s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Optima" panose="02000503060000020004" pitchFamily="2" charset="0"/>
                        </a:rPr>
                        <a:t>80 </a:t>
                      </a:r>
                      <a:r>
                        <a:rPr lang="en-US" sz="2800" dirty="0" err="1">
                          <a:latin typeface="Optima" panose="02000503060000020004" pitchFamily="2" charset="0"/>
                        </a:rPr>
                        <a:t>Kp</a:t>
                      </a:r>
                      <a:r>
                        <a:rPr lang="en-US" sz="2800" dirty="0">
                          <a:latin typeface="Optima" panose="02000503060000020004" pitchFamily="2" charset="0"/>
                        </a:rPr>
                        <a:t>/s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514643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Optima" panose="02000503060000020004" pitchFamily="2" charset="0"/>
                        </a:rPr>
                        <a:t>2.5 Gb/s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Optima" panose="02000503060000020004" pitchFamily="2" charset="0"/>
                        </a:rPr>
                        <a:t>7.81 </a:t>
                      </a:r>
                      <a:r>
                        <a:rPr lang="en-US" sz="2800" dirty="0" err="1">
                          <a:latin typeface="Optima" panose="02000503060000020004" pitchFamily="2" charset="0"/>
                        </a:rPr>
                        <a:t>Mp</a:t>
                      </a:r>
                      <a:r>
                        <a:rPr lang="en-US" sz="2800" dirty="0">
                          <a:latin typeface="Optima" panose="02000503060000020004" pitchFamily="2" charset="0"/>
                        </a:rPr>
                        <a:t>/s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Optima" panose="02000503060000020004" pitchFamily="2" charset="0"/>
                        </a:rPr>
                        <a:t>1.3 </a:t>
                      </a:r>
                      <a:r>
                        <a:rPr lang="en-US" sz="2800" dirty="0" err="1">
                          <a:latin typeface="Optima" panose="02000503060000020004" pitchFamily="2" charset="0"/>
                        </a:rPr>
                        <a:t>Mp</a:t>
                      </a:r>
                      <a:r>
                        <a:rPr lang="en-US" sz="2800" dirty="0">
                          <a:latin typeface="Optima" panose="02000503060000020004" pitchFamily="2" charset="0"/>
                        </a:rPr>
                        <a:t>/s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935332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Optima" panose="02000503060000020004" pitchFamily="2" charset="0"/>
                        </a:rPr>
                        <a:t>10 Gb/s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Optima" panose="02000503060000020004" pitchFamily="2" charset="0"/>
                        </a:rPr>
                        <a:t>31.25 </a:t>
                      </a:r>
                      <a:r>
                        <a:rPr lang="en-US" sz="2800" dirty="0" err="1">
                          <a:latin typeface="Optima" panose="02000503060000020004" pitchFamily="2" charset="0"/>
                        </a:rPr>
                        <a:t>Mp</a:t>
                      </a:r>
                      <a:r>
                        <a:rPr lang="en-US" sz="2800" dirty="0">
                          <a:latin typeface="Optima" panose="02000503060000020004" pitchFamily="2" charset="0"/>
                        </a:rPr>
                        <a:t>/s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Optima" panose="02000503060000020004" pitchFamily="2" charset="0"/>
                        </a:rPr>
                        <a:t>5.21 </a:t>
                      </a:r>
                      <a:r>
                        <a:rPr lang="en-US" sz="2800" dirty="0" err="1">
                          <a:latin typeface="Optima" panose="02000503060000020004" pitchFamily="2" charset="0"/>
                        </a:rPr>
                        <a:t>Mp</a:t>
                      </a:r>
                      <a:r>
                        <a:rPr lang="en-US" sz="2800" dirty="0">
                          <a:latin typeface="Optima" panose="02000503060000020004" pitchFamily="2" charset="0"/>
                        </a:rPr>
                        <a:t>/s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577185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Optima" panose="02000503060000020004" pitchFamily="2" charset="0"/>
                        </a:rPr>
                        <a:t>100 Gb/s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Optima" panose="02000503060000020004" pitchFamily="2" charset="0"/>
                        </a:rPr>
                        <a:t>312.5 </a:t>
                      </a:r>
                      <a:r>
                        <a:rPr lang="en-US" sz="2800" dirty="0" err="1">
                          <a:latin typeface="Optima" panose="02000503060000020004" pitchFamily="2" charset="0"/>
                        </a:rPr>
                        <a:t>Mp</a:t>
                      </a:r>
                      <a:r>
                        <a:rPr lang="en-US" sz="2800" dirty="0">
                          <a:latin typeface="Optima" panose="02000503060000020004" pitchFamily="2" charset="0"/>
                        </a:rPr>
                        <a:t>/s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Optima" panose="02000503060000020004" pitchFamily="2" charset="0"/>
                        </a:rPr>
                        <a:t>52.1 </a:t>
                      </a:r>
                      <a:r>
                        <a:rPr lang="en-US" sz="2800" dirty="0" err="1">
                          <a:latin typeface="Optima" panose="02000503060000020004" pitchFamily="2" charset="0"/>
                        </a:rPr>
                        <a:t>Mp</a:t>
                      </a:r>
                      <a:r>
                        <a:rPr lang="en-US" sz="2800" dirty="0">
                          <a:latin typeface="Optima" panose="02000503060000020004" pitchFamily="2" charset="0"/>
                        </a:rPr>
                        <a:t>/s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545753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C34B4D6-B38A-49E3-302C-1BDD618F8725}"/>
              </a:ext>
            </a:extLst>
          </p:cNvPr>
          <p:cNvSpPr txBox="1"/>
          <p:nvPr/>
        </p:nvSpPr>
        <p:spPr>
          <a:xfrm>
            <a:off x="1828800" y="5301734"/>
            <a:ext cx="497668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Optima" panose="02000503060000020004" pitchFamily="2" charset="0"/>
              </a:rPr>
              <a:t>b/s: bits per second         p/s: packets per second</a:t>
            </a:r>
          </a:p>
        </p:txBody>
      </p:sp>
    </p:spTree>
    <p:extLst>
      <p:ext uri="{BB962C8B-B14F-4D97-AF65-F5344CB8AC3E}">
        <p14:creationId xmlns:p14="http://schemas.microsoft.com/office/powerpoint/2010/main" val="418051287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Lookups</a:t>
            </a:r>
          </a:p>
        </p:txBody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are algorithms that are faster than linear scan</a:t>
            </a:r>
          </a:p>
          <a:p>
            <a:pPr lvl="1"/>
            <a:r>
              <a:rPr lang="en-US" dirty="0"/>
              <a:t>Proportional to number of bits in the address</a:t>
            </a:r>
          </a:p>
          <a:p>
            <a:r>
              <a:rPr lang="en-US" dirty="0"/>
              <a:t>We can use special hardware</a:t>
            </a:r>
          </a:p>
          <a:p>
            <a:pPr lvl="1"/>
            <a:r>
              <a:rPr lang="en-US" dirty="0"/>
              <a:t>Content Addressable Memories (CAMs)</a:t>
            </a:r>
          </a:p>
          <a:p>
            <a:pPr lvl="1"/>
            <a:r>
              <a:rPr lang="en-US" dirty="0"/>
              <a:t>Allows look-ups on a key rather than flat address</a:t>
            </a:r>
          </a:p>
          <a:p>
            <a:r>
              <a:rPr lang="en-US" dirty="0"/>
              <a:t>Huge innovations in the mid-to-late 1990s</a:t>
            </a:r>
          </a:p>
          <a:p>
            <a:pPr lvl="1"/>
            <a:r>
              <a:rPr lang="en-US" dirty="0"/>
              <a:t>After CIDR was introduced (in 1994)</a:t>
            </a:r>
          </a:p>
          <a:p>
            <a:pPr lvl="1"/>
            <a:r>
              <a:rPr lang="en-US" dirty="0"/>
              <a:t>… and longest-prefix match was a major bottleneck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16922D-6F28-4BDF-B4C3-8B3094AB184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Where do Forwarding Tables Come From?</a:t>
            </a:r>
          </a:p>
        </p:txBody>
      </p:sp>
      <p:sp>
        <p:nvSpPr>
          <p:cNvPr id="110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Routers have forwarding tables</a:t>
            </a:r>
          </a:p>
          <a:p>
            <a:pPr lvl="1"/>
            <a:r>
              <a:rPr lang="en-US" dirty="0"/>
              <a:t>Map prefix to outgoing link(s)</a:t>
            </a:r>
          </a:p>
          <a:p>
            <a:r>
              <a:rPr lang="en-US" dirty="0"/>
              <a:t>Entries can be statically configured</a:t>
            </a:r>
          </a:p>
          <a:p>
            <a:pPr lvl="1"/>
            <a:r>
              <a:rPr lang="en-US" dirty="0"/>
              <a:t>E.g., “map 12.34.158.0/24 to Port 1”</a:t>
            </a:r>
          </a:p>
          <a:p>
            <a:r>
              <a:rPr lang="en-US" dirty="0"/>
              <a:t>But, this doesn’t adapt </a:t>
            </a:r>
          </a:p>
          <a:p>
            <a:pPr lvl="1"/>
            <a:r>
              <a:rPr lang="en-US" dirty="0"/>
              <a:t>To failures</a:t>
            </a:r>
          </a:p>
          <a:p>
            <a:pPr lvl="1"/>
            <a:r>
              <a:rPr lang="en-US" dirty="0"/>
              <a:t>To new equipment</a:t>
            </a:r>
          </a:p>
          <a:p>
            <a:pPr lvl="1"/>
            <a:r>
              <a:rPr lang="en-US" dirty="0"/>
              <a:t>To the need to balance load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That is where other technologies come in…</a:t>
            </a:r>
          </a:p>
          <a:p>
            <a:pPr lvl="1"/>
            <a:r>
              <a:rPr lang="en-US" dirty="0"/>
              <a:t>Routing protocols, DHCP, and ARP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B2CC02-D96D-4C63-A39F-97EF89832B4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Packet Routing and Forwarding</a:t>
            </a:r>
          </a:p>
        </p:txBody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Forwarding IP datagrams</a:t>
            </a:r>
          </a:p>
          <a:p>
            <a:pPr lvl="1"/>
            <a:r>
              <a:rPr lang="en-US" dirty="0"/>
              <a:t>Class-based vs. CIDR </a:t>
            </a:r>
          </a:p>
          <a:p>
            <a:pPr lvl="1"/>
            <a:endParaRPr lang="en-US" dirty="0"/>
          </a:p>
          <a:p>
            <a:r>
              <a:rPr lang="en-US" dirty="0"/>
              <a:t>Routing Techniques</a:t>
            </a:r>
          </a:p>
          <a:p>
            <a:pPr lvl="1"/>
            <a:r>
              <a:rPr lang="en-US" dirty="0"/>
              <a:t>Naïve: Flooding</a:t>
            </a:r>
          </a:p>
          <a:p>
            <a:pPr lvl="1"/>
            <a:r>
              <a:rPr lang="en-US" dirty="0"/>
              <a:t>Distance vector: Distributed Bellman Ford Algorithm</a:t>
            </a:r>
          </a:p>
          <a:p>
            <a:pPr lvl="1"/>
            <a:r>
              <a:rPr lang="en-US" dirty="0"/>
              <a:t>Link state: </a:t>
            </a:r>
            <a:r>
              <a:rPr lang="en-US" dirty="0" err="1"/>
              <a:t>Dijkstra’s</a:t>
            </a:r>
            <a:r>
              <a:rPr lang="en-US" dirty="0"/>
              <a:t> Shortest Path First-based Algorithm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DF57F1-DBB9-4D7C-BA9D-CD9338AE2B6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133572" name="AutoShape 4"/>
          <p:cNvSpPr>
            <a:spLocks noChangeArrowheads="1"/>
          </p:cNvSpPr>
          <p:nvPr/>
        </p:nvSpPr>
        <p:spPr bwMode="auto">
          <a:xfrm>
            <a:off x="419500" y="2438400"/>
            <a:ext cx="3048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3573" name="Text Box 5"/>
          <p:cNvSpPr txBox="1">
            <a:spLocks noChangeArrowheads="1"/>
          </p:cNvSpPr>
          <p:nvPr/>
        </p:nvSpPr>
        <p:spPr bwMode="auto">
          <a:xfrm>
            <a:off x="266700" y="5451901"/>
            <a:ext cx="8610600" cy="83099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Optima" panose="02000503060000020004" pitchFamily="2" charset="0"/>
              </a:rPr>
              <a:t>Routing is a very complex subject and has many aspects. </a:t>
            </a:r>
          </a:p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Optima" panose="02000503060000020004" pitchFamily="2" charset="0"/>
              </a:rPr>
              <a:t>Here, we will concentrate on the basics.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572" grpId="0" animBg="1"/>
      <p:bldP spid="113357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Problem</a:t>
            </a:r>
          </a:p>
        </p:txBody>
      </p:sp>
      <p:sp>
        <p:nvSpPr>
          <p:cNvPr id="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BBCA5F-B46F-4286-8D76-48D3FA7C499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834562" name="Line 2"/>
          <p:cNvSpPr>
            <a:spLocks noChangeShapeType="1"/>
          </p:cNvSpPr>
          <p:nvPr/>
        </p:nvSpPr>
        <p:spPr bwMode="auto">
          <a:xfrm>
            <a:off x="5334000" y="3881437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4563" name="Line 3"/>
          <p:cNvSpPr>
            <a:spLocks noChangeShapeType="1"/>
          </p:cNvSpPr>
          <p:nvPr/>
        </p:nvSpPr>
        <p:spPr bwMode="auto">
          <a:xfrm flipH="1" flipV="1">
            <a:off x="3429000" y="4719637"/>
            <a:ext cx="1066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4565" name="Line 5"/>
          <p:cNvSpPr>
            <a:spLocks noChangeShapeType="1"/>
          </p:cNvSpPr>
          <p:nvPr/>
        </p:nvSpPr>
        <p:spPr bwMode="auto">
          <a:xfrm>
            <a:off x="1066800" y="3348037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4566" name="Line 6"/>
          <p:cNvSpPr>
            <a:spLocks noChangeShapeType="1"/>
          </p:cNvSpPr>
          <p:nvPr/>
        </p:nvSpPr>
        <p:spPr bwMode="auto">
          <a:xfrm>
            <a:off x="5715000" y="3348037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4567" name="Line 7"/>
          <p:cNvSpPr>
            <a:spLocks noChangeShapeType="1"/>
          </p:cNvSpPr>
          <p:nvPr/>
        </p:nvSpPr>
        <p:spPr bwMode="auto">
          <a:xfrm>
            <a:off x="3276600" y="3348037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4568" name="Line 8"/>
          <p:cNvSpPr>
            <a:spLocks noChangeShapeType="1"/>
          </p:cNvSpPr>
          <p:nvPr/>
        </p:nvSpPr>
        <p:spPr bwMode="auto">
          <a:xfrm>
            <a:off x="6324600" y="3348037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4569" name="Line 9"/>
          <p:cNvSpPr>
            <a:spLocks noChangeShapeType="1"/>
          </p:cNvSpPr>
          <p:nvPr/>
        </p:nvSpPr>
        <p:spPr bwMode="auto">
          <a:xfrm flipV="1">
            <a:off x="2057400" y="2509837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4570" name="Line 10"/>
          <p:cNvSpPr>
            <a:spLocks noChangeShapeType="1"/>
          </p:cNvSpPr>
          <p:nvPr/>
        </p:nvSpPr>
        <p:spPr bwMode="auto">
          <a:xfrm flipV="1">
            <a:off x="7315200" y="2509837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4571" name="Line 11"/>
          <p:cNvSpPr>
            <a:spLocks noChangeShapeType="1"/>
          </p:cNvSpPr>
          <p:nvPr/>
        </p:nvSpPr>
        <p:spPr bwMode="auto">
          <a:xfrm flipV="1">
            <a:off x="5334000" y="4643437"/>
            <a:ext cx="838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4572" name="Line 12"/>
          <p:cNvSpPr>
            <a:spLocks noChangeShapeType="1"/>
          </p:cNvSpPr>
          <p:nvPr/>
        </p:nvSpPr>
        <p:spPr bwMode="auto">
          <a:xfrm flipV="1">
            <a:off x="3810000" y="3805237"/>
            <a:ext cx="60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34573" name="Picture 13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00212"/>
            <a:ext cx="725488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4574" name="Picture 14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0713" y="1747837"/>
            <a:ext cx="725487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4575" name="Text Box 15"/>
          <p:cNvSpPr txBox="1">
            <a:spLocks noChangeArrowheads="1"/>
          </p:cNvSpPr>
          <p:nvPr/>
        </p:nvSpPr>
        <p:spPr bwMode="auto">
          <a:xfrm>
            <a:off x="1676400" y="1223962"/>
            <a:ext cx="614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“A”</a:t>
            </a:r>
          </a:p>
        </p:txBody>
      </p:sp>
      <p:sp>
        <p:nvSpPr>
          <p:cNvPr id="834576" name="Text Box 16"/>
          <p:cNvSpPr txBox="1">
            <a:spLocks noChangeArrowheads="1"/>
          </p:cNvSpPr>
          <p:nvPr/>
        </p:nvSpPr>
        <p:spPr bwMode="auto">
          <a:xfrm>
            <a:off x="7010400" y="1219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“B”</a:t>
            </a:r>
          </a:p>
        </p:txBody>
      </p:sp>
      <p:sp>
        <p:nvSpPr>
          <p:cNvPr id="834577" name="AutoShape 17"/>
          <p:cNvSpPr>
            <a:spLocks noChangeArrowheads="1"/>
          </p:cNvSpPr>
          <p:nvPr/>
        </p:nvSpPr>
        <p:spPr bwMode="auto">
          <a:xfrm>
            <a:off x="2895600" y="3957637"/>
            <a:ext cx="914400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sz="2400" b="1">
                <a:latin typeface="Calibri" pitchFamily="34" charset="0"/>
              </a:rPr>
              <a:t>R</a:t>
            </a:r>
            <a:r>
              <a:rPr lang="en-US" sz="2400" b="1" baseline="-25000">
                <a:latin typeface="Calibri" pitchFamily="34" charset="0"/>
              </a:rPr>
              <a:t>1</a:t>
            </a:r>
          </a:p>
        </p:txBody>
      </p:sp>
      <p:sp>
        <p:nvSpPr>
          <p:cNvPr id="834578" name="AutoShape 18"/>
          <p:cNvSpPr>
            <a:spLocks noChangeArrowheads="1"/>
          </p:cNvSpPr>
          <p:nvPr/>
        </p:nvSpPr>
        <p:spPr bwMode="auto">
          <a:xfrm>
            <a:off x="4419600" y="3195637"/>
            <a:ext cx="914400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sz="2400" b="1">
                <a:latin typeface="Calibri" pitchFamily="34" charset="0"/>
              </a:rPr>
              <a:t>R</a:t>
            </a:r>
            <a:r>
              <a:rPr lang="en-US" sz="2400" b="1" baseline="-25000">
                <a:latin typeface="Calibri" pitchFamily="34" charset="0"/>
              </a:rPr>
              <a:t>2</a:t>
            </a:r>
          </a:p>
        </p:txBody>
      </p:sp>
      <p:sp>
        <p:nvSpPr>
          <p:cNvPr id="834579" name="AutoShape 19"/>
          <p:cNvSpPr>
            <a:spLocks noChangeArrowheads="1"/>
          </p:cNvSpPr>
          <p:nvPr/>
        </p:nvSpPr>
        <p:spPr bwMode="auto">
          <a:xfrm>
            <a:off x="4495800" y="4948237"/>
            <a:ext cx="914400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sz="2400" b="1">
                <a:latin typeface="Calibri" pitchFamily="34" charset="0"/>
              </a:rPr>
              <a:t>R</a:t>
            </a:r>
            <a:r>
              <a:rPr lang="en-US" sz="2400" b="1" baseline="-25000">
                <a:latin typeface="Calibri" pitchFamily="34" charset="0"/>
              </a:rPr>
              <a:t>3</a:t>
            </a:r>
          </a:p>
        </p:txBody>
      </p:sp>
      <p:sp>
        <p:nvSpPr>
          <p:cNvPr id="834580" name="AutoShape 20"/>
          <p:cNvSpPr>
            <a:spLocks noChangeArrowheads="1"/>
          </p:cNvSpPr>
          <p:nvPr/>
        </p:nvSpPr>
        <p:spPr bwMode="auto">
          <a:xfrm>
            <a:off x="5867400" y="3957637"/>
            <a:ext cx="914400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sz="2400" b="1">
                <a:latin typeface="Calibri" pitchFamily="34" charset="0"/>
              </a:rPr>
              <a:t>R</a:t>
            </a:r>
            <a:r>
              <a:rPr lang="en-US" sz="2400" b="1" baseline="-25000">
                <a:latin typeface="Calibri" pitchFamily="34" charset="0"/>
              </a:rPr>
              <a:t>4</a:t>
            </a:r>
          </a:p>
        </p:txBody>
      </p:sp>
      <p:sp>
        <p:nvSpPr>
          <p:cNvPr id="834581" name="AutoShape 21"/>
          <p:cNvSpPr>
            <a:spLocks noChangeArrowheads="1"/>
          </p:cNvSpPr>
          <p:nvPr/>
        </p:nvSpPr>
        <p:spPr bwMode="auto">
          <a:xfrm>
            <a:off x="457200" y="4872037"/>
            <a:ext cx="2667000" cy="990600"/>
          </a:xfrm>
          <a:prstGeom prst="wedgeRectCallout">
            <a:avLst>
              <a:gd name="adj1" fmla="val 51787"/>
              <a:gd name="adj2" fmla="val -9727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sz="2000" b="1">
                <a:solidFill>
                  <a:srgbClr val="000099"/>
                </a:solidFill>
                <a:latin typeface="Calibri" pitchFamily="34" charset="0"/>
              </a:rPr>
              <a:t>How does R</a:t>
            </a:r>
            <a:r>
              <a:rPr lang="en-US" sz="2000" b="1" baseline="-25000">
                <a:solidFill>
                  <a:srgbClr val="000099"/>
                </a:solidFill>
                <a:latin typeface="Calibri" pitchFamily="34" charset="0"/>
              </a:rPr>
              <a:t>1</a:t>
            </a:r>
            <a:r>
              <a:rPr lang="en-US" sz="2000" b="1">
                <a:solidFill>
                  <a:srgbClr val="000099"/>
                </a:solidFill>
                <a:latin typeface="Calibri" pitchFamily="34" charset="0"/>
              </a:rPr>
              <a:t> choose a next-hop on the path towards host B?</a:t>
            </a:r>
            <a:endParaRPr lang="en-US" sz="200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Routing?</a:t>
            </a:r>
          </a:p>
        </p:txBody>
      </p:sp>
      <p:sp>
        <p:nvSpPr>
          <p:cNvPr id="113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famous quotation from RFC 791</a:t>
            </a:r>
          </a:p>
          <a:p>
            <a:pPr lvl="1"/>
            <a:r>
              <a:rPr lang="en-US" dirty="0"/>
              <a:t> “A name indicates what we seek.</a:t>
            </a:r>
            <a:br>
              <a:rPr lang="en-US" dirty="0"/>
            </a:br>
            <a:r>
              <a:rPr lang="en-US" dirty="0"/>
              <a:t>An address indicates where it is.</a:t>
            </a:r>
            <a:br>
              <a:rPr lang="en-US" dirty="0"/>
            </a:br>
            <a:r>
              <a:rPr lang="en-US" dirty="0"/>
              <a:t>A route indicates how we get there.”</a:t>
            </a:r>
            <a:br>
              <a:rPr lang="en-US" dirty="0"/>
            </a:br>
            <a:r>
              <a:rPr lang="en-US" dirty="0"/>
              <a:t>      -- Jon </a:t>
            </a:r>
            <a:r>
              <a:rPr lang="en-US" dirty="0" err="1"/>
              <a:t>Postel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F9CC9F-EA12-44AF-8A68-CD99A3F820E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139716" name="Picture 4" descr="MCj021568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3352800"/>
            <a:ext cx="1839913" cy="2819400"/>
          </a:xfrm>
          <a:prstGeom prst="rect">
            <a:avLst/>
          </a:prstGeom>
          <a:noFill/>
        </p:spPr>
      </p:pic>
      <p:pic>
        <p:nvPicPr>
          <p:cNvPr id="1139717" name="Picture 5" descr="MCj030408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8100" y="4506913"/>
            <a:ext cx="1843088" cy="13144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Forwarding vs. Routing</a:t>
            </a:r>
          </a:p>
        </p:txBody>
      </p:sp>
      <p:sp>
        <p:nvSpPr>
          <p:cNvPr id="114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Forwarding: </a:t>
            </a:r>
            <a:r>
              <a:rPr lang="en-US" i="1" dirty="0">
                <a:solidFill>
                  <a:srgbClr val="FF0000"/>
                </a:solidFill>
              </a:rPr>
              <a:t>data plane</a:t>
            </a:r>
          </a:p>
          <a:p>
            <a:pPr lvl="1"/>
            <a:r>
              <a:rPr lang="en-US" dirty="0"/>
              <a:t>Directing a data packet to an outgoing link</a:t>
            </a:r>
          </a:p>
          <a:p>
            <a:pPr lvl="1"/>
            <a:r>
              <a:rPr lang="en-US" dirty="0"/>
              <a:t>Individual router using a forwarding table</a:t>
            </a:r>
          </a:p>
          <a:p>
            <a:r>
              <a:rPr lang="en-US" dirty="0"/>
              <a:t>Routing: </a:t>
            </a:r>
            <a:r>
              <a:rPr lang="en-US" i="1" dirty="0">
                <a:solidFill>
                  <a:srgbClr val="FF0000"/>
                </a:solidFill>
              </a:rPr>
              <a:t>control plane</a:t>
            </a:r>
          </a:p>
          <a:p>
            <a:pPr lvl="1"/>
            <a:r>
              <a:rPr lang="en-US" dirty="0"/>
              <a:t>Computing paths the packets will follow</a:t>
            </a:r>
          </a:p>
          <a:p>
            <a:pPr lvl="1"/>
            <a:r>
              <a:rPr lang="en-US" dirty="0"/>
              <a:t>Routers talking amongst themselves</a:t>
            </a:r>
          </a:p>
          <a:p>
            <a:pPr lvl="1"/>
            <a:r>
              <a:rPr lang="en-US" dirty="0"/>
              <a:t>Individual router creating a forwarding table</a:t>
            </a:r>
          </a:p>
        </p:txBody>
      </p:sp>
      <p:sp>
        <p:nvSpPr>
          <p:cNvPr id="1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9E7BC8-F108-4BB0-8293-CE8BD893B3C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21050" y="5181600"/>
            <a:ext cx="590550" cy="430212"/>
            <a:chOff x="3120" y="2880"/>
            <a:chExt cx="144" cy="96"/>
          </a:xfrm>
        </p:grpSpPr>
        <p:sp>
          <p:nvSpPr>
            <p:cNvPr id="1141765" name="Oval 5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chemeClr val="accent2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766" name="Rectangle 6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767" name="Rectangle 7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768" name="Oval 8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chemeClr val="accent2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1141771" name="Freeform 11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72" name="Freeform 12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73" name="Freeform 13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74" name="Freeform 14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75" name="Freeform 15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76" name="Freeform 16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77" name="Freeform 17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78" name="Freeform 18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1141780" name="Freeform 20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81" name="Freeform 21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82" name="Freeform 22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83" name="Freeform 23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84" name="Freeform 24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85" name="Freeform 25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86" name="Freeform 26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87" name="Freeform 27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41788" name="Line 28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789" name="Line 29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1514475" y="5181600"/>
            <a:ext cx="590550" cy="430212"/>
            <a:chOff x="3120" y="2880"/>
            <a:chExt cx="144" cy="96"/>
          </a:xfrm>
        </p:grpSpPr>
        <p:sp>
          <p:nvSpPr>
            <p:cNvPr id="1141791" name="Oval 31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chemeClr val="accent2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792" name="Rectangle 32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793" name="Rectangle 33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794" name="Oval 34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chemeClr val="accent2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35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8" name="Group 36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1141797" name="Freeform 37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98" name="Freeform 38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799" name="Freeform 39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00" name="Freeform 40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01" name="Freeform 41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02" name="Freeform 42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03" name="Freeform 43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04" name="Freeform 44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5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1141806" name="Freeform 46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07" name="Freeform 47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08" name="Freeform 48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09" name="Freeform 49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10" name="Freeform 50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11" name="Freeform 51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12" name="Freeform 52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13" name="Freeform 53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41814" name="Line 54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815" name="Line 55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1816" name="Line 56"/>
          <p:cNvSpPr>
            <a:spLocks noChangeShapeType="1"/>
          </p:cNvSpPr>
          <p:nvPr/>
        </p:nvSpPr>
        <p:spPr bwMode="auto">
          <a:xfrm flipV="1">
            <a:off x="2073275" y="5392737"/>
            <a:ext cx="12192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arrow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57"/>
          <p:cNvGrpSpPr>
            <a:grpSpLocks/>
          </p:cNvGrpSpPr>
          <p:nvPr/>
        </p:nvGrpSpPr>
        <p:grpSpPr bwMode="auto">
          <a:xfrm>
            <a:off x="5143500" y="5181600"/>
            <a:ext cx="590550" cy="430212"/>
            <a:chOff x="3120" y="2880"/>
            <a:chExt cx="144" cy="96"/>
          </a:xfrm>
        </p:grpSpPr>
        <p:sp>
          <p:nvSpPr>
            <p:cNvPr id="1141818" name="Oval 58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chemeClr val="accent2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819" name="Rectangle 59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820" name="Rectangle 60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821" name="Oval 61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chemeClr val="accent2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62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12" name="Group 63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1141824" name="Freeform 64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25" name="Freeform 65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26" name="Freeform 66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27" name="Freeform 67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28" name="Freeform 68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29" name="Freeform 69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30" name="Freeform 70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31" name="Freeform 71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72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1141833" name="Freeform 73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34" name="Freeform 74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35" name="Freeform 75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36" name="Freeform 76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37" name="Freeform 77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38" name="Freeform 78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39" name="Freeform 79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40" name="Freeform 80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41841" name="Line 81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842" name="Line 82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1843" name="Line 83"/>
          <p:cNvSpPr>
            <a:spLocks noChangeShapeType="1"/>
          </p:cNvSpPr>
          <p:nvPr/>
        </p:nvSpPr>
        <p:spPr bwMode="auto">
          <a:xfrm flipV="1">
            <a:off x="3902075" y="5392737"/>
            <a:ext cx="12192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arrow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84"/>
          <p:cNvGrpSpPr>
            <a:grpSpLocks/>
          </p:cNvGrpSpPr>
          <p:nvPr/>
        </p:nvGrpSpPr>
        <p:grpSpPr bwMode="auto">
          <a:xfrm>
            <a:off x="6953250" y="5181600"/>
            <a:ext cx="590550" cy="430212"/>
            <a:chOff x="3120" y="2880"/>
            <a:chExt cx="144" cy="96"/>
          </a:xfrm>
        </p:grpSpPr>
        <p:sp>
          <p:nvSpPr>
            <p:cNvPr id="1141845" name="Oval 85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chemeClr val="accent2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846" name="Rectangle 86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847" name="Rectangle 87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848" name="Oval 88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chemeClr val="accent2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89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16" name="Group 90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1141851" name="Freeform 91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52" name="Freeform 92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53" name="Freeform 93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54" name="Freeform 94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55" name="Freeform 95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56" name="Freeform 96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57" name="Freeform 97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58" name="Freeform 98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99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1141860" name="Freeform 100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61" name="Freeform 101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62" name="Freeform 102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63" name="Freeform 103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64" name="Freeform 104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65" name="Freeform 105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66" name="Freeform 106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867" name="Freeform 107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41868" name="Line 108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869" name="Line 109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1870" name="Line 110"/>
          <p:cNvSpPr>
            <a:spLocks noChangeShapeType="1"/>
          </p:cNvSpPr>
          <p:nvPr/>
        </p:nvSpPr>
        <p:spPr bwMode="auto">
          <a:xfrm flipV="1">
            <a:off x="5730875" y="5392737"/>
            <a:ext cx="12192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arrow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Does Routing Matter?</a:t>
            </a:r>
          </a:p>
        </p:txBody>
      </p:sp>
      <p:sp>
        <p:nvSpPr>
          <p:cNvPr id="114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End-to-end performance</a:t>
            </a:r>
          </a:p>
          <a:p>
            <a:pPr lvl="1"/>
            <a:r>
              <a:rPr lang="en-US"/>
              <a:t>Quality of the path affects user performance</a:t>
            </a:r>
          </a:p>
          <a:p>
            <a:pPr lvl="1"/>
            <a:r>
              <a:rPr lang="en-US"/>
              <a:t>Propagation delay, throughput, and packet loss</a:t>
            </a:r>
          </a:p>
          <a:p>
            <a:r>
              <a:rPr lang="en-US"/>
              <a:t>Use of network resources</a:t>
            </a:r>
          </a:p>
          <a:p>
            <a:pPr lvl="1"/>
            <a:r>
              <a:rPr lang="en-US"/>
              <a:t>Balance of the traffic over the routers and links</a:t>
            </a:r>
          </a:p>
          <a:p>
            <a:pPr lvl="1"/>
            <a:r>
              <a:rPr lang="en-US"/>
              <a:t>Avoiding congestion by directing traffic to lightly-loaded links</a:t>
            </a:r>
          </a:p>
          <a:p>
            <a:r>
              <a:rPr lang="en-US"/>
              <a:t>Transient disruptions during changes</a:t>
            </a:r>
          </a:p>
          <a:p>
            <a:pPr lvl="1"/>
            <a:r>
              <a:rPr lang="en-US"/>
              <a:t>Failures, maintenance, and load balancing</a:t>
            </a:r>
          </a:p>
          <a:p>
            <a:pPr lvl="1"/>
            <a:r>
              <a:rPr lang="en-US"/>
              <a:t>Limiting packet loss and delay during changes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9DC64E-6B12-4B99-B0A7-1A6309BCDB6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 –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Reading for this week: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Chapter 3 of the textbook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Next week: Chapter 4</a:t>
            </a:r>
          </a:p>
          <a:p>
            <a:pPr marL="393182" lvl="1" indent="0">
              <a:buNone/>
            </a:pPr>
            <a:endParaRPr lang="en-US" dirty="0"/>
          </a:p>
          <a:p>
            <a:r>
              <a:rPr lang="en-US" dirty="0"/>
              <a:t>Midterm exam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L0101: Monday February 24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L0201: Tuesday February 25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/>
              <a:t>In class: same room and time as the lecture</a:t>
            </a:r>
          </a:p>
          <a:p>
            <a:pPr lvl="1"/>
            <a:r>
              <a:rPr lang="en-US" dirty="0"/>
              <a:t>For undergraduate and graduate students</a:t>
            </a:r>
          </a:p>
          <a:p>
            <a:pPr lvl="1"/>
            <a:r>
              <a:rPr lang="en-US" dirty="0"/>
              <a:t>Covers everything up to the end of Lecture 6 (Transport Protocol)</a:t>
            </a:r>
          </a:p>
          <a:p>
            <a:pPr lvl="1">
              <a:buFontTx/>
              <a:buChar char="•"/>
            </a:pPr>
            <a:endParaRPr lang="en-US" dirty="0"/>
          </a:p>
          <a:p>
            <a:pPr lvl="1">
              <a:lnSpc>
                <a:spcPct val="90000"/>
              </a:lnSpc>
              <a:buFontTx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Network</a:t>
            </a:r>
          </a:p>
        </p:txBody>
      </p:sp>
      <p:sp>
        <p:nvSpPr>
          <p:cNvPr id="4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4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4BA26D-D8A8-4AD4-BA5C-234F94189D0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838659" name="Line 3"/>
          <p:cNvSpPr>
            <a:spLocks noChangeShapeType="1"/>
          </p:cNvSpPr>
          <p:nvPr/>
        </p:nvSpPr>
        <p:spPr bwMode="auto">
          <a:xfrm>
            <a:off x="228600" y="2874962"/>
            <a:ext cx="22860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60" name="Line 4"/>
          <p:cNvSpPr>
            <a:spLocks noChangeShapeType="1"/>
          </p:cNvSpPr>
          <p:nvPr/>
        </p:nvSpPr>
        <p:spPr bwMode="auto">
          <a:xfrm flipV="1">
            <a:off x="990600" y="2570162"/>
            <a:ext cx="1588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61" name="Line 5"/>
          <p:cNvSpPr>
            <a:spLocks noChangeShapeType="1"/>
          </p:cNvSpPr>
          <p:nvPr/>
        </p:nvSpPr>
        <p:spPr bwMode="auto">
          <a:xfrm>
            <a:off x="1371600" y="2874962"/>
            <a:ext cx="0" cy="381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62" name="Text Box 6"/>
          <p:cNvSpPr txBox="1">
            <a:spLocks noChangeArrowheads="1"/>
          </p:cNvSpPr>
          <p:nvPr/>
        </p:nvSpPr>
        <p:spPr bwMode="auto">
          <a:xfrm>
            <a:off x="228600" y="1066800"/>
            <a:ext cx="845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u="sng">
                <a:latin typeface="Calibri" pitchFamily="34" charset="0"/>
              </a:rPr>
              <a:t>Objective:</a:t>
            </a:r>
            <a:r>
              <a:rPr lang="en-US" sz="2400">
                <a:latin typeface="Calibri" pitchFamily="34" charset="0"/>
              </a:rPr>
              <a:t> Determine the route from A to B that minimizes the path cost.</a:t>
            </a:r>
          </a:p>
        </p:txBody>
      </p:sp>
      <p:sp>
        <p:nvSpPr>
          <p:cNvPr id="838663" name="Line 7"/>
          <p:cNvSpPr>
            <a:spLocks noChangeShapeType="1"/>
          </p:cNvSpPr>
          <p:nvPr/>
        </p:nvSpPr>
        <p:spPr bwMode="auto">
          <a:xfrm flipH="1">
            <a:off x="6400800" y="5613400"/>
            <a:ext cx="19812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38664" name="Picture 8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125" y="2041525"/>
            <a:ext cx="47307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8665" name="Picture 9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8925" y="4870450"/>
            <a:ext cx="47307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8666" name="Line 10"/>
          <p:cNvSpPr>
            <a:spLocks noChangeShapeType="1"/>
          </p:cNvSpPr>
          <p:nvPr/>
        </p:nvSpPr>
        <p:spPr bwMode="auto">
          <a:xfrm>
            <a:off x="8153400" y="5399087"/>
            <a:ext cx="0" cy="228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67" name="Oval 11"/>
          <p:cNvSpPr>
            <a:spLocks noChangeArrowheads="1"/>
          </p:cNvSpPr>
          <p:nvPr/>
        </p:nvSpPr>
        <p:spPr bwMode="auto">
          <a:xfrm>
            <a:off x="5391150" y="4271962"/>
            <a:ext cx="685800" cy="5635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7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38668" name="Oval 12"/>
          <p:cNvSpPr>
            <a:spLocks noChangeArrowheads="1"/>
          </p:cNvSpPr>
          <p:nvPr/>
        </p:nvSpPr>
        <p:spPr bwMode="auto">
          <a:xfrm>
            <a:off x="6534150" y="3305175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6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38669" name="Oval 13"/>
          <p:cNvSpPr>
            <a:spLocks noChangeArrowheads="1"/>
          </p:cNvSpPr>
          <p:nvPr/>
        </p:nvSpPr>
        <p:spPr bwMode="auto">
          <a:xfrm>
            <a:off x="4781550" y="3305175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4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38670" name="Oval 14"/>
          <p:cNvSpPr>
            <a:spLocks noChangeArrowheads="1"/>
          </p:cNvSpPr>
          <p:nvPr/>
        </p:nvSpPr>
        <p:spPr bwMode="auto">
          <a:xfrm>
            <a:off x="2952750" y="3305175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2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38671" name="Oval 15"/>
          <p:cNvSpPr>
            <a:spLocks noChangeArrowheads="1"/>
          </p:cNvSpPr>
          <p:nvPr/>
        </p:nvSpPr>
        <p:spPr bwMode="auto">
          <a:xfrm>
            <a:off x="1047750" y="3224212"/>
            <a:ext cx="685800" cy="5635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1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38672" name="Line 16"/>
          <p:cNvSpPr>
            <a:spLocks noChangeShapeType="1"/>
          </p:cNvSpPr>
          <p:nvPr/>
        </p:nvSpPr>
        <p:spPr bwMode="auto">
          <a:xfrm>
            <a:off x="1733550" y="3546475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73" name="Line 17"/>
          <p:cNvSpPr>
            <a:spLocks noChangeShapeType="1"/>
          </p:cNvSpPr>
          <p:nvPr/>
        </p:nvSpPr>
        <p:spPr bwMode="auto">
          <a:xfrm>
            <a:off x="1428750" y="3787775"/>
            <a:ext cx="533400" cy="966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74" name="Line 18"/>
          <p:cNvSpPr>
            <a:spLocks noChangeShapeType="1"/>
          </p:cNvSpPr>
          <p:nvPr/>
        </p:nvSpPr>
        <p:spPr bwMode="auto">
          <a:xfrm>
            <a:off x="5238750" y="3868737"/>
            <a:ext cx="30480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75" name="Line 19"/>
          <p:cNvSpPr>
            <a:spLocks noChangeShapeType="1"/>
          </p:cNvSpPr>
          <p:nvPr/>
        </p:nvSpPr>
        <p:spPr bwMode="auto">
          <a:xfrm flipH="1">
            <a:off x="2251075" y="5238750"/>
            <a:ext cx="4664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76" name="Line 20"/>
          <p:cNvSpPr>
            <a:spLocks noChangeShapeType="1"/>
          </p:cNvSpPr>
          <p:nvPr/>
        </p:nvSpPr>
        <p:spPr bwMode="auto">
          <a:xfrm flipH="1" flipV="1">
            <a:off x="4156075" y="4754562"/>
            <a:ext cx="2454275" cy="322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77" name="Line 21"/>
          <p:cNvSpPr>
            <a:spLocks noChangeShapeType="1"/>
          </p:cNvSpPr>
          <p:nvPr/>
        </p:nvSpPr>
        <p:spPr bwMode="auto">
          <a:xfrm flipH="1" flipV="1">
            <a:off x="6076950" y="4594225"/>
            <a:ext cx="685800" cy="322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78" name="Line 22"/>
          <p:cNvSpPr>
            <a:spLocks noChangeShapeType="1"/>
          </p:cNvSpPr>
          <p:nvPr/>
        </p:nvSpPr>
        <p:spPr bwMode="auto">
          <a:xfrm flipV="1">
            <a:off x="6915150" y="3868737"/>
            <a:ext cx="0" cy="966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79" name="Text Box 23"/>
          <p:cNvSpPr txBox="1">
            <a:spLocks noChangeArrowheads="1"/>
          </p:cNvSpPr>
          <p:nvPr/>
        </p:nvSpPr>
        <p:spPr bwMode="auto">
          <a:xfrm>
            <a:off x="2251075" y="3190875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38680" name="Text Box 24"/>
          <p:cNvSpPr txBox="1">
            <a:spLocks noChangeArrowheads="1"/>
          </p:cNvSpPr>
          <p:nvPr/>
        </p:nvSpPr>
        <p:spPr bwMode="auto">
          <a:xfrm>
            <a:off x="4156075" y="3190875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38681" name="Text Box 25"/>
          <p:cNvSpPr txBox="1">
            <a:spLocks noChangeArrowheads="1"/>
          </p:cNvSpPr>
          <p:nvPr/>
        </p:nvSpPr>
        <p:spPr bwMode="auto">
          <a:xfrm>
            <a:off x="5832475" y="3190875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838682" name="Text Box 26"/>
          <p:cNvSpPr txBox="1">
            <a:spLocks noChangeArrowheads="1"/>
          </p:cNvSpPr>
          <p:nvPr/>
        </p:nvSpPr>
        <p:spPr bwMode="auto">
          <a:xfrm>
            <a:off x="6975475" y="4076700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38683" name="Text Box 27"/>
          <p:cNvSpPr txBox="1">
            <a:spLocks noChangeArrowheads="1"/>
          </p:cNvSpPr>
          <p:nvPr/>
        </p:nvSpPr>
        <p:spPr bwMode="auto">
          <a:xfrm>
            <a:off x="3013075" y="4802187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838684" name="Text Box 28"/>
          <p:cNvSpPr txBox="1">
            <a:spLocks noChangeArrowheads="1"/>
          </p:cNvSpPr>
          <p:nvPr/>
        </p:nvSpPr>
        <p:spPr bwMode="auto">
          <a:xfrm>
            <a:off x="1641475" y="3914775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38685" name="Text Box 29"/>
          <p:cNvSpPr txBox="1">
            <a:spLocks noChangeArrowheads="1"/>
          </p:cNvSpPr>
          <p:nvPr/>
        </p:nvSpPr>
        <p:spPr bwMode="auto">
          <a:xfrm>
            <a:off x="3622675" y="3835400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38686" name="Text Box 30"/>
          <p:cNvSpPr txBox="1">
            <a:spLocks noChangeArrowheads="1"/>
          </p:cNvSpPr>
          <p:nvPr/>
        </p:nvSpPr>
        <p:spPr bwMode="auto">
          <a:xfrm>
            <a:off x="5375275" y="3835400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38687" name="Text Box 31"/>
          <p:cNvSpPr txBox="1">
            <a:spLocks noChangeArrowheads="1"/>
          </p:cNvSpPr>
          <p:nvPr/>
        </p:nvSpPr>
        <p:spPr bwMode="auto">
          <a:xfrm>
            <a:off x="4765675" y="4479925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38688" name="Text Box 32"/>
          <p:cNvSpPr txBox="1">
            <a:spLocks noChangeArrowheads="1"/>
          </p:cNvSpPr>
          <p:nvPr/>
        </p:nvSpPr>
        <p:spPr bwMode="auto">
          <a:xfrm>
            <a:off x="6365875" y="4318000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38689" name="Line 33"/>
          <p:cNvSpPr>
            <a:spLocks noChangeShapeType="1"/>
          </p:cNvSpPr>
          <p:nvPr/>
        </p:nvSpPr>
        <p:spPr bwMode="auto">
          <a:xfrm>
            <a:off x="3654425" y="3546475"/>
            <a:ext cx="1111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90" name="Line 34"/>
          <p:cNvSpPr>
            <a:spLocks noChangeShapeType="1"/>
          </p:cNvSpPr>
          <p:nvPr/>
        </p:nvSpPr>
        <p:spPr bwMode="auto">
          <a:xfrm>
            <a:off x="5467350" y="3589337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91" name="Line 35"/>
          <p:cNvSpPr>
            <a:spLocks noChangeShapeType="1"/>
          </p:cNvSpPr>
          <p:nvPr/>
        </p:nvSpPr>
        <p:spPr bwMode="auto">
          <a:xfrm>
            <a:off x="3409950" y="3832225"/>
            <a:ext cx="517525" cy="644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92" name="Line 36"/>
          <p:cNvSpPr>
            <a:spLocks noChangeShapeType="1"/>
          </p:cNvSpPr>
          <p:nvPr/>
        </p:nvSpPr>
        <p:spPr bwMode="auto">
          <a:xfrm>
            <a:off x="6934200" y="5389562"/>
            <a:ext cx="0" cy="228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8693" name="Oval 37"/>
          <p:cNvSpPr>
            <a:spLocks noChangeArrowheads="1"/>
          </p:cNvSpPr>
          <p:nvPr/>
        </p:nvSpPr>
        <p:spPr bwMode="auto">
          <a:xfrm>
            <a:off x="6610350" y="4835525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8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38694" name="AutoShape 38"/>
          <p:cNvSpPr>
            <a:spLocks noChangeArrowheads="1"/>
          </p:cNvSpPr>
          <p:nvPr/>
        </p:nvSpPr>
        <p:spPr bwMode="auto">
          <a:xfrm>
            <a:off x="5832475" y="1808162"/>
            <a:ext cx="2701925" cy="990600"/>
          </a:xfrm>
          <a:prstGeom prst="wedgeRoundRectCallout">
            <a:avLst>
              <a:gd name="adj1" fmla="val -39366"/>
              <a:gd name="adj2" fmla="val 95833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600" b="1">
                <a:latin typeface="Calibri" pitchFamily="34" charset="0"/>
              </a:rPr>
              <a:t>Examples of link cost:</a:t>
            </a:r>
            <a:r>
              <a:rPr lang="en-US" sz="1600">
                <a:latin typeface="Calibri" pitchFamily="34" charset="0"/>
              </a:rPr>
              <a:t> </a:t>
            </a:r>
          </a:p>
          <a:p>
            <a:pPr algn="ctr" eaLnBrk="0" hangingPunct="0"/>
            <a:r>
              <a:rPr lang="en-US" sz="1600">
                <a:latin typeface="Calibri" pitchFamily="34" charset="0"/>
              </a:rPr>
              <a:t>Distance, data rate, price, congestion/delay, …</a:t>
            </a:r>
          </a:p>
        </p:txBody>
      </p:sp>
      <p:sp>
        <p:nvSpPr>
          <p:cNvPr id="838695" name="Text Box 39"/>
          <p:cNvSpPr txBox="1">
            <a:spLocks noChangeArrowheads="1"/>
          </p:cNvSpPr>
          <p:nvPr/>
        </p:nvSpPr>
        <p:spPr bwMode="auto">
          <a:xfrm>
            <a:off x="814388" y="2039937"/>
            <a:ext cx="315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838696" name="Text Box 40"/>
          <p:cNvSpPr txBox="1">
            <a:spLocks noChangeArrowheads="1"/>
          </p:cNvSpPr>
          <p:nvPr/>
        </p:nvSpPr>
        <p:spPr bwMode="auto">
          <a:xfrm>
            <a:off x="7977188" y="4846637"/>
            <a:ext cx="307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838697" name="Oval 41"/>
          <p:cNvSpPr>
            <a:spLocks noChangeArrowheads="1"/>
          </p:cNvSpPr>
          <p:nvPr/>
        </p:nvSpPr>
        <p:spPr bwMode="auto">
          <a:xfrm>
            <a:off x="3714750" y="4432300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5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38698" name="Oval 42"/>
          <p:cNvSpPr>
            <a:spLocks noChangeArrowheads="1"/>
          </p:cNvSpPr>
          <p:nvPr/>
        </p:nvSpPr>
        <p:spPr bwMode="auto">
          <a:xfrm>
            <a:off x="1733550" y="4754562"/>
            <a:ext cx="685800" cy="5635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3</a:t>
            </a:r>
            <a:endParaRPr lang="en-US" sz="20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8694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4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83980-0DEE-4344-8B94-29956F2932CE}" type="slidenum">
              <a:rPr lang="en-US"/>
              <a:pPr/>
              <a:t>31</a:t>
            </a:fld>
            <a:endParaRPr lang="en-US"/>
          </a:p>
        </p:txBody>
      </p:sp>
      <p:sp>
        <p:nvSpPr>
          <p:cNvPr id="4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Network</a:t>
            </a:r>
          </a:p>
        </p:txBody>
      </p:sp>
      <p:sp>
        <p:nvSpPr>
          <p:cNvPr id="840707" name="Line 3"/>
          <p:cNvSpPr>
            <a:spLocks noChangeShapeType="1"/>
          </p:cNvSpPr>
          <p:nvPr/>
        </p:nvSpPr>
        <p:spPr bwMode="auto">
          <a:xfrm>
            <a:off x="457200" y="2663825"/>
            <a:ext cx="22860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08" name="Line 4"/>
          <p:cNvSpPr>
            <a:spLocks noChangeShapeType="1"/>
          </p:cNvSpPr>
          <p:nvPr/>
        </p:nvSpPr>
        <p:spPr bwMode="auto">
          <a:xfrm flipV="1">
            <a:off x="1219200" y="2359025"/>
            <a:ext cx="1588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09" name="Line 5"/>
          <p:cNvSpPr>
            <a:spLocks noChangeShapeType="1"/>
          </p:cNvSpPr>
          <p:nvPr/>
        </p:nvSpPr>
        <p:spPr bwMode="auto">
          <a:xfrm>
            <a:off x="1600200" y="2663825"/>
            <a:ext cx="0" cy="381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10" name="Text Box 6"/>
          <p:cNvSpPr txBox="1">
            <a:spLocks noChangeArrowheads="1"/>
          </p:cNvSpPr>
          <p:nvPr/>
        </p:nvSpPr>
        <p:spPr bwMode="auto">
          <a:xfrm>
            <a:off x="1390650" y="1143000"/>
            <a:ext cx="653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In this simple case, solution is clear from inspection</a:t>
            </a:r>
          </a:p>
        </p:txBody>
      </p:sp>
      <p:sp>
        <p:nvSpPr>
          <p:cNvPr id="840711" name="Line 7"/>
          <p:cNvSpPr>
            <a:spLocks noChangeShapeType="1"/>
          </p:cNvSpPr>
          <p:nvPr/>
        </p:nvSpPr>
        <p:spPr bwMode="auto">
          <a:xfrm flipH="1">
            <a:off x="6629400" y="5402263"/>
            <a:ext cx="19812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40712" name="Picture 8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4725" y="1830388"/>
            <a:ext cx="47307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0713" name="Picture 9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7525" y="4659313"/>
            <a:ext cx="47307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0714" name="Line 10"/>
          <p:cNvSpPr>
            <a:spLocks noChangeShapeType="1"/>
          </p:cNvSpPr>
          <p:nvPr/>
        </p:nvSpPr>
        <p:spPr bwMode="auto">
          <a:xfrm>
            <a:off x="8382000" y="5187950"/>
            <a:ext cx="0" cy="228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15" name="Oval 11"/>
          <p:cNvSpPr>
            <a:spLocks noChangeArrowheads="1"/>
          </p:cNvSpPr>
          <p:nvPr/>
        </p:nvSpPr>
        <p:spPr bwMode="auto">
          <a:xfrm>
            <a:off x="5619750" y="4060825"/>
            <a:ext cx="685800" cy="5635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7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0716" name="Oval 12"/>
          <p:cNvSpPr>
            <a:spLocks noChangeArrowheads="1"/>
          </p:cNvSpPr>
          <p:nvPr/>
        </p:nvSpPr>
        <p:spPr bwMode="auto">
          <a:xfrm>
            <a:off x="6762750" y="3094038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6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0717" name="Oval 13"/>
          <p:cNvSpPr>
            <a:spLocks noChangeArrowheads="1"/>
          </p:cNvSpPr>
          <p:nvPr/>
        </p:nvSpPr>
        <p:spPr bwMode="auto">
          <a:xfrm>
            <a:off x="5010150" y="3094038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4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0718" name="Oval 14"/>
          <p:cNvSpPr>
            <a:spLocks noChangeArrowheads="1"/>
          </p:cNvSpPr>
          <p:nvPr/>
        </p:nvSpPr>
        <p:spPr bwMode="auto">
          <a:xfrm>
            <a:off x="3181350" y="3094038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2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0719" name="Oval 15"/>
          <p:cNvSpPr>
            <a:spLocks noChangeArrowheads="1"/>
          </p:cNvSpPr>
          <p:nvPr/>
        </p:nvSpPr>
        <p:spPr bwMode="auto">
          <a:xfrm>
            <a:off x="1276350" y="3013075"/>
            <a:ext cx="685800" cy="5635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1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0720" name="Line 16"/>
          <p:cNvSpPr>
            <a:spLocks noChangeShapeType="1"/>
          </p:cNvSpPr>
          <p:nvPr/>
        </p:nvSpPr>
        <p:spPr bwMode="auto">
          <a:xfrm>
            <a:off x="1962150" y="3335338"/>
            <a:ext cx="1219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21" name="Line 17"/>
          <p:cNvSpPr>
            <a:spLocks noChangeShapeType="1"/>
          </p:cNvSpPr>
          <p:nvPr/>
        </p:nvSpPr>
        <p:spPr bwMode="auto">
          <a:xfrm>
            <a:off x="1657350" y="3576638"/>
            <a:ext cx="533400" cy="966787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22" name="Line 18"/>
          <p:cNvSpPr>
            <a:spLocks noChangeShapeType="1"/>
          </p:cNvSpPr>
          <p:nvPr/>
        </p:nvSpPr>
        <p:spPr bwMode="auto">
          <a:xfrm>
            <a:off x="5467350" y="3657600"/>
            <a:ext cx="304800" cy="4826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23" name="Line 19"/>
          <p:cNvSpPr>
            <a:spLocks noChangeShapeType="1"/>
          </p:cNvSpPr>
          <p:nvPr/>
        </p:nvSpPr>
        <p:spPr bwMode="auto">
          <a:xfrm flipH="1">
            <a:off x="2479675" y="5027613"/>
            <a:ext cx="4664075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24" name="Line 20"/>
          <p:cNvSpPr>
            <a:spLocks noChangeShapeType="1"/>
          </p:cNvSpPr>
          <p:nvPr/>
        </p:nvSpPr>
        <p:spPr bwMode="auto">
          <a:xfrm flipH="1" flipV="1">
            <a:off x="4495800" y="4543425"/>
            <a:ext cx="2343150" cy="322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25" name="Line 21"/>
          <p:cNvSpPr>
            <a:spLocks noChangeShapeType="1"/>
          </p:cNvSpPr>
          <p:nvPr/>
        </p:nvSpPr>
        <p:spPr bwMode="auto">
          <a:xfrm flipH="1" flipV="1">
            <a:off x="6305550" y="4383088"/>
            <a:ext cx="685800" cy="32226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26" name="Line 22"/>
          <p:cNvSpPr>
            <a:spLocks noChangeShapeType="1"/>
          </p:cNvSpPr>
          <p:nvPr/>
        </p:nvSpPr>
        <p:spPr bwMode="auto">
          <a:xfrm flipV="1">
            <a:off x="7143750" y="3657600"/>
            <a:ext cx="0" cy="966788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27" name="Text Box 23"/>
          <p:cNvSpPr txBox="1">
            <a:spLocks noChangeArrowheads="1"/>
          </p:cNvSpPr>
          <p:nvPr/>
        </p:nvSpPr>
        <p:spPr bwMode="auto">
          <a:xfrm>
            <a:off x="2479675" y="297973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0728" name="Text Box 24"/>
          <p:cNvSpPr txBox="1">
            <a:spLocks noChangeArrowheads="1"/>
          </p:cNvSpPr>
          <p:nvPr/>
        </p:nvSpPr>
        <p:spPr bwMode="auto">
          <a:xfrm>
            <a:off x="4384675" y="297973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0729" name="Text Box 25"/>
          <p:cNvSpPr txBox="1">
            <a:spLocks noChangeArrowheads="1"/>
          </p:cNvSpPr>
          <p:nvPr/>
        </p:nvSpPr>
        <p:spPr bwMode="auto">
          <a:xfrm>
            <a:off x="6061075" y="297973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840730" name="Text Box 26"/>
          <p:cNvSpPr txBox="1">
            <a:spLocks noChangeArrowheads="1"/>
          </p:cNvSpPr>
          <p:nvPr/>
        </p:nvSpPr>
        <p:spPr bwMode="auto">
          <a:xfrm>
            <a:off x="7204075" y="3865563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40731" name="Text Box 27"/>
          <p:cNvSpPr txBox="1">
            <a:spLocks noChangeArrowheads="1"/>
          </p:cNvSpPr>
          <p:nvPr/>
        </p:nvSpPr>
        <p:spPr bwMode="auto">
          <a:xfrm>
            <a:off x="3241675" y="4591050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840732" name="Text Box 28"/>
          <p:cNvSpPr txBox="1">
            <a:spLocks noChangeArrowheads="1"/>
          </p:cNvSpPr>
          <p:nvPr/>
        </p:nvSpPr>
        <p:spPr bwMode="auto">
          <a:xfrm>
            <a:off x="1870075" y="370363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40733" name="Text Box 29"/>
          <p:cNvSpPr txBox="1">
            <a:spLocks noChangeArrowheads="1"/>
          </p:cNvSpPr>
          <p:nvPr/>
        </p:nvSpPr>
        <p:spPr bwMode="auto">
          <a:xfrm>
            <a:off x="3851275" y="3624263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40734" name="Text Box 30"/>
          <p:cNvSpPr txBox="1">
            <a:spLocks noChangeArrowheads="1"/>
          </p:cNvSpPr>
          <p:nvPr/>
        </p:nvSpPr>
        <p:spPr bwMode="auto">
          <a:xfrm>
            <a:off x="5603875" y="3624263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40735" name="Text Box 31"/>
          <p:cNvSpPr txBox="1">
            <a:spLocks noChangeArrowheads="1"/>
          </p:cNvSpPr>
          <p:nvPr/>
        </p:nvSpPr>
        <p:spPr bwMode="auto">
          <a:xfrm>
            <a:off x="4994275" y="42687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40736" name="Text Box 32"/>
          <p:cNvSpPr txBox="1">
            <a:spLocks noChangeArrowheads="1"/>
          </p:cNvSpPr>
          <p:nvPr/>
        </p:nvSpPr>
        <p:spPr bwMode="auto">
          <a:xfrm>
            <a:off x="6594475" y="4106863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40737" name="Line 33"/>
          <p:cNvSpPr>
            <a:spLocks noChangeShapeType="1"/>
          </p:cNvSpPr>
          <p:nvPr/>
        </p:nvSpPr>
        <p:spPr bwMode="auto">
          <a:xfrm>
            <a:off x="3883025" y="3335338"/>
            <a:ext cx="111125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38" name="Line 34"/>
          <p:cNvSpPr>
            <a:spLocks noChangeShapeType="1"/>
          </p:cNvSpPr>
          <p:nvPr/>
        </p:nvSpPr>
        <p:spPr bwMode="auto">
          <a:xfrm>
            <a:off x="5695950" y="3378200"/>
            <a:ext cx="10668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39" name="Line 35"/>
          <p:cNvSpPr>
            <a:spLocks noChangeShapeType="1"/>
          </p:cNvSpPr>
          <p:nvPr/>
        </p:nvSpPr>
        <p:spPr bwMode="auto">
          <a:xfrm>
            <a:off x="3638550" y="3621088"/>
            <a:ext cx="517525" cy="644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40" name="Line 36"/>
          <p:cNvSpPr>
            <a:spLocks noChangeShapeType="1"/>
          </p:cNvSpPr>
          <p:nvPr/>
        </p:nvSpPr>
        <p:spPr bwMode="auto">
          <a:xfrm>
            <a:off x="7162800" y="5178425"/>
            <a:ext cx="0" cy="228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41" name="Oval 37"/>
          <p:cNvSpPr>
            <a:spLocks noChangeArrowheads="1"/>
          </p:cNvSpPr>
          <p:nvPr/>
        </p:nvSpPr>
        <p:spPr bwMode="auto">
          <a:xfrm>
            <a:off x="6838950" y="4624388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8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0742" name="Text Box 38"/>
          <p:cNvSpPr txBox="1">
            <a:spLocks noChangeArrowheads="1"/>
          </p:cNvSpPr>
          <p:nvPr/>
        </p:nvSpPr>
        <p:spPr bwMode="auto">
          <a:xfrm>
            <a:off x="1042988" y="1828800"/>
            <a:ext cx="315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840743" name="Text Box 39"/>
          <p:cNvSpPr txBox="1">
            <a:spLocks noChangeArrowheads="1"/>
          </p:cNvSpPr>
          <p:nvPr/>
        </p:nvSpPr>
        <p:spPr bwMode="auto">
          <a:xfrm>
            <a:off x="8205788" y="4635500"/>
            <a:ext cx="307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840744" name="Oval 40"/>
          <p:cNvSpPr>
            <a:spLocks noChangeArrowheads="1"/>
          </p:cNvSpPr>
          <p:nvPr/>
        </p:nvSpPr>
        <p:spPr bwMode="auto">
          <a:xfrm>
            <a:off x="3943350" y="4221163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5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0745" name="Oval 41"/>
          <p:cNvSpPr>
            <a:spLocks noChangeArrowheads="1"/>
          </p:cNvSpPr>
          <p:nvPr/>
        </p:nvSpPr>
        <p:spPr bwMode="auto">
          <a:xfrm>
            <a:off x="1962150" y="4543425"/>
            <a:ext cx="685800" cy="5635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3</a:t>
            </a:r>
            <a:endParaRPr lang="en-US" sz="200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8F013C-34CA-433F-AC3B-061F737AEE22}" type="slidenum">
              <a:rPr lang="en-US"/>
              <a:pPr/>
              <a:t>32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842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about this Network...!?</a:t>
            </a:r>
            <a:endParaRPr lang="en-US" sz="2400" i="1" dirty="0"/>
          </a:p>
        </p:txBody>
      </p:sp>
      <p:pic>
        <p:nvPicPr>
          <p:cNvPr id="842755" name="Picture 3" descr="s0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828800" y="1295400"/>
            <a:ext cx="5486400" cy="4116388"/>
          </a:xfrm>
          <a:noFill/>
          <a:ln/>
        </p:spPr>
      </p:pic>
      <p:pic>
        <p:nvPicPr>
          <p:cNvPr id="842756" name="Picture 4" descr="s0"/>
          <p:cNvPicPr>
            <a:picLocks noChangeAspect="1" noChangeArrowheads="1"/>
          </p:cNvPicPr>
          <p:nvPr/>
        </p:nvPicPr>
        <p:blipFill>
          <a:blip r:embed="rId4" cstate="print"/>
          <a:srcRect l="75322" t="91203"/>
          <a:stretch>
            <a:fillRect/>
          </a:stretch>
        </p:blipFill>
        <p:spPr bwMode="auto">
          <a:xfrm>
            <a:off x="914400" y="4935538"/>
            <a:ext cx="1295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2757" name="Rectangle 5"/>
          <p:cNvSpPr>
            <a:spLocks noChangeArrowheads="1"/>
          </p:cNvSpPr>
          <p:nvPr/>
        </p:nvSpPr>
        <p:spPr bwMode="auto">
          <a:xfrm>
            <a:off x="6870700" y="1295400"/>
            <a:ext cx="714375" cy="923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2758" name="Freeform 6"/>
          <p:cNvSpPr>
            <a:spLocks/>
          </p:cNvSpPr>
          <p:nvPr/>
        </p:nvSpPr>
        <p:spPr bwMode="auto">
          <a:xfrm>
            <a:off x="6848475" y="3602038"/>
            <a:ext cx="703263" cy="1895475"/>
          </a:xfrm>
          <a:custGeom>
            <a:avLst/>
            <a:gdLst/>
            <a:ahLst/>
            <a:cxnLst>
              <a:cxn ang="0">
                <a:pos x="28" y="1194"/>
              </a:cxn>
              <a:cxn ang="0">
                <a:pos x="443" y="1194"/>
              </a:cxn>
              <a:cxn ang="0">
                <a:pos x="436" y="0"/>
              </a:cxn>
              <a:cxn ang="0">
                <a:pos x="246" y="112"/>
              </a:cxn>
              <a:cxn ang="0">
                <a:pos x="218" y="471"/>
              </a:cxn>
              <a:cxn ang="0">
                <a:pos x="120" y="478"/>
              </a:cxn>
              <a:cxn ang="0">
                <a:pos x="0" y="737"/>
              </a:cxn>
              <a:cxn ang="0">
                <a:pos x="28" y="1194"/>
              </a:cxn>
            </a:cxnLst>
            <a:rect l="0" t="0" r="r" b="b"/>
            <a:pathLst>
              <a:path w="443" h="1194">
                <a:moveTo>
                  <a:pt x="28" y="1194"/>
                </a:moveTo>
                <a:lnTo>
                  <a:pt x="443" y="1194"/>
                </a:lnTo>
                <a:lnTo>
                  <a:pt x="436" y="0"/>
                </a:lnTo>
                <a:lnTo>
                  <a:pt x="246" y="112"/>
                </a:lnTo>
                <a:lnTo>
                  <a:pt x="218" y="471"/>
                </a:lnTo>
                <a:lnTo>
                  <a:pt x="120" y="478"/>
                </a:lnTo>
                <a:lnTo>
                  <a:pt x="0" y="737"/>
                </a:lnTo>
                <a:lnTo>
                  <a:pt x="28" y="119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2759" name="Text Box 7"/>
          <p:cNvSpPr txBox="1">
            <a:spLocks noChangeArrowheads="1"/>
          </p:cNvSpPr>
          <p:nvPr/>
        </p:nvSpPr>
        <p:spPr bwMode="auto">
          <a:xfrm>
            <a:off x="6513513" y="5119688"/>
            <a:ext cx="22256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Learn more at</a:t>
            </a:r>
          </a:p>
          <a:p>
            <a:pPr eaLnBrk="0" hangingPunct="0"/>
            <a:r>
              <a:rPr lang="en-US" sz="1400">
                <a:latin typeface="Calibri" pitchFamily="34" charset="0"/>
              </a:rPr>
              <a:t>http://www.lumeta.com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0498F7-B18E-43A8-8218-C7CCD589EC6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Technique 1: Naïve Approach</a:t>
            </a:r>
          </a:p>
        </p:txBody>
      </p:sp>
      <p:sp>
        <p:nvSpPr>
          <p:cNvPr id="844814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2296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Simple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Every destination in the network is reachable.</a:t>
            </a:r>
          </a:p>
          <a:p>
            <a:pPr>
              <a:lnSpc>
                <a:spcPct val="90000"/>
              </a:lnSpc>
            </a:pPr>
            <a:r>
              <a:rPr lang="en-US" sz="2400"/>
              <a:t>Disadvantages: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Some routers receive a packet multiple times.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Packets can go round in loops forever.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Inefficient.</a:t>
            </a:r>
          </a:p>
        </p:txBody>
      </p:sp>
      <p:sp>
        <p:nvSpPr>
          <p:cNvPr id="844804" name="Text Box 4"/>
          <p:cNvSpPr txBox="1">
            <a:spLocks noChangeArrowheads="1"/>
          </p:cNvSpPr>
          <p:nvPr/>
        </p:nvSpPr>
        <p:spPr bwMode="auto">
          <a:xfrm>
            <a:off x="457200" y="10668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3300"/>
                </a:solidFill>
                <a:latin typeface="Calibri" pitchFamily="34" charset="0"/>
              </a:rPr>
              <a:t>Flood!</a:t>
            </a:r>
            <a:r>
              <a:rPr lang="en-US" sz="2400">
                <a:latin typeface="Calibri" pitchFamily="34" charset="0"/>
              </a:rPr>
              <a:t> -- Routers forward packets to all ports </a:t>
            </a:r>
          </a:p>
          <a:p>
            <a:pPr algn="ctr" eaLnBrk="0" hangingPunct="0"/>
            <a:r>
              <a:rPr lang="en-US" sz="2400">
                <a:latin typeface="Calibri" pitchFamily="34" charset="0"/>
              </a:rPr>
              <a:t>except the ingress port.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41575" y="2000250"/>
            <a:ext cx="3962400" cy="1371600"/>
            <a:chOff x="1008" y="1200"/>
            <a:chExt cx="3504" cy="1104"/>
          </a:xfrm>
        </p:grpSpPr>
        <p:sp>
          <p:nvSpPr>
            <p:cNvPr id="844806" name="AutoShape 6"/>
            <p:cNvSpPr>
              <a:spLocks noChangeArrowheads="1"/>
            </p:cNvSpPr>
            <p:nvPr/>
          </p:nvSpPr>
          <p:spPr bwMode="auto">
            <a:xfrm>
              <a:off x="2304" y="1248"/>
              <a:ext cx="1200" cy="9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sz="2400" b="1">
                <a:latin typeface="Calibri" pitchFamily="34" charset="0"/>
              </a:endParaRPr>
            </a:p>
          </p:txBody>
        </p:sp>
        <p:sp>
          <p:nvSpPr>
            <p:cNvPr id="844807" name="Line 7"/>
            <p:cNvSpPr>
              <a:spLocks noChangeShapeType="1"/>
            </p:cNvSpPr>
            <p:nvPr/>
          </p:nvSpPr>
          <p:spPr bwMode="auto">
            <a:xfrm>
              <a:off x="1008" y="1776"/>
              <a:ext cx="20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4808" name="Line 8"/>
            <p:cNvSpPr>
              <a:spLocks noChangeShapeType="1"/>
            </p:cNvSpPr>
            <p:nvPr/>
          </p:nvSpPr>
          <p:spPr bwMode="auto">
            <a:xfrm flipV="1">
              <a:off x="2928" y="1200"/>
              <a:ext cx="1536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4809" name="Line 9"/>
            <p:cNvSpPr>
              <a:spLocks noChangeShapeType="1"/>
            </p:cNvSpPr>
            <p:nvPr/>
          </p:nvSpPr>
          <p:spPr bwMode="auto">
            <a:xfrm>
              <a:off x="2928" y="1776"/>
              <a:ext cx="15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4810" name="Line 10"/>
            <p:cNvSpPr>
              <a:spLocks noChangeShapeType="1"/>
            </p:cNvSpPr>
            <p:nvPr/>
          </p:nvSpPr>
          <p:spPr bwMode="auto">
            <a:xfrm>
              <a:off x="2928" y="1776"/>
              <a:ext cx="1584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4811" name="Text Box 11"/>
            <p:cNvSpPr txBox="1">
              <a:spLocks noChangeArrowheads="1"/>
            </p:cNvSpPr>
            <p:nvPr/>
          </p:nvSpPr>
          <p:spPr bwMode="auto">
            <a:xfrm>
              <a:off x="2688" y="1348"/>
              <a:ext cx="40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R</a:t>
              </a:r>
              <a:r>
                <a:rPr lang="en-US" sz="2400" baseline="-25000">
                  <a:latin typeface="Calibri" pitchFamily="34" charset="0"/>
                </a:rPr>
                <a:t>1</a:t>
              </a:r>
            </a:p>
          </p:txBody>
        </p:sp>
      </p:grp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6F7CDB-7743-460D-AAE4-6A39A5E04915}" type="slidenum">
              <a:rPr lang="en-US"/>
              <a:pPr/>
              <a:t>34</a:t>
            </a:fld>
            <a:endParaRPr lang="en-US"/>
          </a:p>
        </p:txBody>
      </p:sp>
      <p:sp>
        <p:nvSpPr>
          <p:cNvPr id="42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Lowest Cost Routes</a:t>
            </a:r>
          </a:p>
        </p:txBody>
      </p:sp>
      <p:sp>
        <p:nvSpPr>
          <p:cNvPr id="846851" name="Line 3"/>
          <p:cNvSpPr>
            <a:spLocks noChangeShapeType="1"/>
          </p:cNvSpPr>
          <p:nvPr/>
        </p:nvSpPr>
        <p:spPr bwMode="auto">
          <a:xfrm>
            <a:off x="457200" y="2843212"/>
            <a:ext cx="22860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52" name="Line 4"/>
          <p:cNvSpPr>
            <a:spLocks noChangeShapeType="1"/>
          </p:cNvSpPr>
          <p:nvPr/>
        </p:nvSpPr>
        <p:spPr bwMode="auto">
          <a:xfrm flipV="1">
            <a:off x="1219200" y="2538412"/>
            <a:ext cx="1588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53" name="Line 5"/>
          <p:cNvSpPr>
            <a:spLocks noChangeShapeType="1"/>
          </p:cNvSpPr>
          <p:nvPr/>
        </p:nvSpPr>
        <p:spPr bwMode="auto">
          <a:xfrm>
            <a:off x="1600200" y="2843212"/>
            <a:ext cx="0" cy="381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54" name="Text Box 6"/>
          <p:cNvSpPr txBox="1">
            <a:spLocks noChangeArrowheads="1"/>
          </p:cNvSpPr>
          <p:nvPr/>
        </p:nvSpPr>
        <p:spPr bwMode="auto">
          <a:xfrm>
            <a:off x="1285875" y="1219200"/>
            <a:ext cx="6457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u="sng">
                <a:latin typeface="Calibri" pitchFamily="34" charset="0"/>
              </a:rPr>
              <a:t>Objective:</a:t>
            </a:r>
            <a:r>
              <a:rPr lang="en-US" sz="2400">
                <a:latin typeface="Calibri" pitchFamily="34" charset="0"/>
              </a:rPr>
              <a:t> Find the lowest cost route from each of </a:t>
            </a:r>
          </a:p>
          <a:p>
            <a:pPr algn="ctr" eaLnBrk="0" hangingPunct="0"/>
            <a:r>
              <a:rPr lang="en-US" sz="2400">
                <a:latin typeface="Calibri" pitchFamily="34" charset="0"/>
              </a:rPr>
              <a:t>(R</a:t>
            </a:r>
            <a:r>
              <a:rPr lang="en-US" sz="2400" baseline="-25000">
                <a:latin typeface="Calibri" pitchFamily="34" charset="0"/>
              </a:rPr>
              <a:t>1</a:t>
            </a:r>
            <a:r>
              <a:rPr lang="en-US" sz="2400">
                <a:latin typeface="Calibri" pitchFamily="34" charset="0"/>
              </a:rPr>
              <a:t>, …, R</a:t>
            </a:r>
            <a:r>
              <a:rPr lang="en-US" sz="2400" baseline="-25000">
                <a:latin typeface="Calibri" pitchFamily="34" charset="0"/>
              </a:rPr>
              <a:t>7</a:t>
            </a:r>
            <a:r>
              <a:rPr lang="en-US" sz="2400">
                <a:latin typeface="Calibri" pitchFamily="34" charset="0"/>
              </a:rPr>
              <a:t>) to R</a:t>
            </a:r>
            <a:r>
              <a:rPr lang="en-US" sz="2400" baseline="-25000">
                <a:latin typeface="Calibri" pitchFamily="34" charset="0"/>
              </a:rPr>
              <a:t>8</a:t>
            </a:r>
            <a:r>
              <a:rPr lang="en-US" sz="2400">
                <a:latin typeface="Calibri" pitchFamily="34" charset="0"/>
              </a:rPr>
              <a:t>.</a:t>
            </a:r>
          </a:p>
        </p:txBody>
      </p:sp>
      <p:sp>
        <p:nvSpPr>
          <p:cNvPr id="846855" name="Line 7"/>
          <p:cNvSpPr>
            <a:spLocks noChangeShapeType="1"/>
          </p:cNvSpPr>
          <p:nvPr/>
        </p:nvSpPr>
        <p:spPr bwMode="auto">
          <a:xfrm flipH="1">
            <a:off x="6629400" y="5581650"/>
            <a:ext cx="19812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46856" name="Picture 8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4725" y="2009775"/>
            <a:ext cx="47307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6857" name="Picture 9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7525" y="4838700"/>
            <a:ext cx="47307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6858" name="Line 10"/>
          <p:cNvSpPr>
            <a:spLocks noChangeShapeType="1"/>
          </p:cNvSpPr>
          <p:nvPr/>
        </p:nvSpPr>
        <p:spPr bwMode="auto">
          <a:xfrm>
            <a:off x="8382000" y="5367337"/>
            <a:ext cx="0" cy="228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59" name="Oval 11"/>
          <p:cNvSpPr>
            <a:spLocks noChangeArrowheads="1"/>
          </p:cNvSpPr>
          <p:nvPr/>
        </p:nvSpPr>
        <p:spPr bwMode="auto">
          <a:xfrm>
            <a:off x="3943350" y="4400550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5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6860" name="Oval 12"/>
          <p:cNvSpPr>
            <a:spLocks noChangeArrowheads="1"/>
          </p:cNvSpPr>
          <p:nvPr/>
        </p:nvSpPr>
        <p:spPr bwMode="auto">
          <a:xfrm>
            <a:off x="1962150" y="4722812"/>
            <a:ext cx="685800" cy="5635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3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6861" name="Oval 13"/>
          <p:cNvSpPr>
            <a:spLocks noChangeArrowheads="1"/>
          </p:cNvSpPr>
          <p:nvPr/>
        </p:nvSpPr>
        <p:spPr bwMode="auto">
          <a:xfrm>
            <a:off x="5619750" y="4240212"/>
            <a:ext cx="685800" cy="5635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7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6862" name="Oval 14"/>
          <p:cNvSpPr>
            <a:spLocks noChangeArrowheads="1"/>
          </p:cNvSpPr>
          <p:nvPr/>
        </p:nvSpPr>
        <p:spPr bwMode="auto">
          <a:xfrm>
            <a:off x="6762750" y="3273425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6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6863" name="Oval 15"/>
          <p:cNvSpPr>
            <a:spLocks noChangeArrowheads="1"/>
          </p:cNvSpPr>
          <p:nvPr/>
        </p:nvSpPr>
        <p:spPr bwMode="auto">
          <a:xfrm>
            <a:off x="5010150" y="3273425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4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6864" name="Oval 16"/>
          <p:cNvSpPr>
            <a:spLocks noChangeArrowheads="1"/>
          </p:cNvSpPr>
          <p:nvPr/>
        </p:nvSpPr>
        <p:spPr bwMode="auto">
          <a:xfrm>
            <a:off x="3181350" y="3273425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2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6865" name="Oval 17"/>
          <p:cNvSpPr>
            <a:spLocks noChangeArrowheads="1"/>
          </p:cNvSpPr>
          <p:nvPr/>
        </p:nvSpPr>
        <p:spPr bwMode="auto">
          <a:xfrm>
            <a:off x="1276350" y="3192462"/>
            <a:ext cx="685800" cy="5635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1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846866" name="Line 18"/>
          <p:cNvSpPr>
            <a:spLocks noChangeShapeType="1"/>
          </p:cNvSpPr>
          <p:nvPr/>
        </p:nvSpPr>
        <p:spPr bwMode="auto">
          <a:xfrm>
            <a:off x="1962150" y="3514725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67" name="Line 19"/>
          <p:cNvSpPr>
            <a:spLocks noChangeShapeType="1"/>
          </p:cNvSpPr>
          <p:nvPr/>
        </p:nvSpPr>
        <p:spPr bwMode="auto">
          <a:xfrm>
            <a:off x="1657350" y="3756025"/>
            <a:ext cx="533400" cy="966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68" name="Line 20"/>
          <p:cNvSpPr>
            <a:spLocks noChangeShapeType="1"/>
          </p:cNvSpPr>
          <p:nvPr/>
        </p:nvSpPr>
        <p:spPr bwMode="auto">
          <a:xfrm>
            <a:off x="5467350" y="3836987"/>
            <a:ext cx="30480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69" name="Line 21"/>
          <p:cNvSpPr>
            <a:spLocks noChangeShapeType="1"/>
          </p:cNvSpPr>
          <p:nvPr/>
        </p:nvSpPr>
        <p:spPr bwMode="auto">
          <a:xfrm flipH="1">
            <a:off x="2571750" y="52070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70" name="Line 22"/>
          <p:cNvSpPr>
            <a:spLocks noChangeShapeType="1"/>
          </p:cNvSpPr>
          <p:nvPr/>
        </p:nvSpPr>
        <p:spPr bwMode="auto">
          <a:xfrm flipH="1" flipV="1">
            <a:off x="4629150" y="4803775"/>
            <a:ext cx="2209800" cy="24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71" name="Line 23"/>
          <p:cNvSpPr>
            <a:spLocks noChangeShapeType="1"/>
          </p:cNvSpPr>
          <p:nvPr/>
        </p:nvSpPr>
        <p:spPr bwMode="auto">
          <a:xfrm flipH="1" flipV="1">
            <a:off x="6305550" y="4562475"/>
            <a:ext cx="685800" cy="322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72" name="Line 24"/>
          <p:cNvSpPr>
            <a:spLocks noChangeShapeType="1"/>
          </p:cNvSpPr>
          <p:nvPr/>
        </p:nvSpPr>
        <p:spPr bwMode="auto">
          <a:xfrm flipV="1">
            <a:off x="7143750" y="3836987"/>
            <a:ext cx="0" cy="966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73" name="Text Box 25"/>
          <p:cNvSpPr txBox="1">
            <a:spLocks noChangeArrowheads="1"/>
          </p:cNvSpPr>
          <p:nvPr/>
        </p:nvSpPr>
        <p:spPr bwMode="auto">
          <a:xfrm>
            <a:off x="2479675" y="3159125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6874" name="Text Box 26"/>
          <p:cNvSpPr txBox="1">
            <a:spLocks noChangeArrowheads="1"/>
          </p:cNvSpPr>
          <p:nvPr/>
        </p:nvSpPr>
        <p:spPr bwMode="auto">
          <a:xfrm>
            <a:off x="4384675" y="3159125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6875" name="Text Box 27"/>
          <p:cNvSpPr txBox="1">
            <a:spLocks noChangeArrowheads="1"/>
          </p:cNvSpPr>
          <p:nvPr/>
        </p:nvSpPr>
        <p:spPr bwMode="auto">
          <a:xfrm>
            <a:off x="6061075" y="3159125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846876" name="Text Box 28"/>
          <p:cNvSpPr txBox="1">
            <a:spLocks noChangeArrowheads="1"/>
          </p:cNvSpPr>
          <p:nvPr/>
        </p:nvSpPr>
        <p:spPr bwMode="auto">
          <a:xfrm>
            <a:off x="7204075" y="4044950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46877" name="Text Box 29"/>
          <p:cNvSpPr txBox="1">
            <a:spLocks noChangeArrowheads="1"/>
          </p:cNvSpPr>
          <p:nvPr/>
        </p:nvSpPr>
        <p:spPr bwMode="auto">
          <a:xfrm>
            <a:off x="3241675" y="4770437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846878" name="Text Box 30"/>
          <p:cNvSpPr txBox="1">
            <a:spLocks noChangeArrowheads="1"/>
          </p:cNvSpPr>
          <p:nvPr/>
        </p:nvSpPr>
        <p:spPr bwMode="auto">
          <a:xfrm>
            <a:off x="1870075" y="3883025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46879" name="Text Box 31"/>
          <p:cNvSpPr txBox="1">
            <a:spLocks noChangeArrowheads="1"/>
          </p:cNvSpPr>
          <p:nvPr/>
        </p:nvSpPr>
        <p:spPr bwMode="auto">
          <a:xfrm>
            <a:off x="3851275" y="3803650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46880" name="Text Box 32"/>
          <p:cNvSpPr txBox="1">
            <a:spLocks noChangeArrowheads="1"/>
          </p:cNvSpPr>
          <p:nvPr/>
        </p:nvSpPr>
        <p:spPr bwMode="auto">
          <a:xfrm>
            <a:off x="5603875" y="3803650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46881" name="Text Box 33"/>
          <p:cNvSpPr txBox="1">
            <a:spLocks noChangeArrowheads="1"/>
          </p:cNvSpPr>
          <p:nvPr/>
        </p:nvSpPr>
        <p:spPr bwMode="auto">
          <a:xfrm>
            <a:off x="4994275" y="4448175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46882" name="Text Box 34"/>
          <p:cNvSpPr txBox="1">
            <a:spLocks noChangeArrowheads="1"/>
          </p:cNvSpPr>
          <p:nvPr/>
        </p:nvSpPr>
        <p:spPr bwMode="auto">
          <a:xfrm>
            <a:off x="6594475" y="4286250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46883" name="Line 35"/>
          <p:cNvSpPr>
            <a:spLocks noChangeShapeType="1"/>
          </p:cNvSpPr>
          <p:nvPr/>
        </p:nvSpPr>
        <p:spPr bwMode="auto">
          <a:xfrm>
            <a:off x="3883025" y="3514725"/>
            <a:ext cx="1111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84" name="Line 36"/>
          <p:cNvSpPr>
            <a:spLocks noChangeShapeType="1"/>
          </p:cNvSpPr>
          <p:nvPr/>
        </p:nvSpPr>
        <p:spPr bwMode="auto">
          <a:xfrm>
            <a:off x="5695950" y="3557587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85" name="Line 37"/>
          <p:cNvSpPr>
            <a:spLocks noChangeShapeType="1"/>
          </p:cNvSpPr>
          <p:nvPr/>
        </p:nvSpPr>
        <p:spPr bwMode="auto">
          <a:xfrm>
            <a:off x="3638550" y="3800475"/>
            <a:ext cx="517525" cy="644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86" name="Line 38"/>
          <p:cNvSpPr>
            <a:spLocks noChangeShapeType="1"/>
          </p:cNvSpPr>
          <p:nvPr/>
        </p:nvSpPr>
        <p:spPr bwMode="auto">
          <a:xfrm>
            <a:off x="7162800" y="5357812"/>
            <a:ext cx="0" cy="228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6887" name="Oval 39"/>
          <p:cNvSpPr>
            <a:spLocks noChangeArrowheads="1"/>
          </p:cNvSpPr>
          <p:nvPr/>
        </p:nvSpPr>
        <p:spPr bwMode="auto">
          <a:xfrm>
            <a:off x="6838950" y="4803775"/>
            <a:ext cx="685800" cy="5635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Calibri" pitchFamily="34" charset="0"/>
              </a:rPr>
              <a:t>R</a:t>
            </a:r>
            <a:r>
              <a:rPr lang="en-US" sz="2000" baseline="-25000">
                <a:latin typeface="Calibri" pitchFamily="34" charset="0"/>
              </a:rPr>
              <a:t>8</a:t>
            </a:r>
            <a:endParaRPr lang="en-US" sz="200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D0270F-23DC-4E76-8F52-9C0D9492B2C6}" type="slidenum">
              <a:rPr lang="en-US"/>
              <a:pPr/>
              <a:t>35</a:t>
            </a:fld>
            <a:endParaRPr lang="en-US"/>
          </a:p>
        </p:txBody>
      </p:sp>
      <p:sp>
        <p:nvSpPr>
          <p:cNvPr id="34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Spanning Tree</a:t>
            </a:r>
          </a:p>
        </p:txBody>
      </p:sp>
      <p:sp>
        <p:nvSpPr>
          <p:cNvPr id="848929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229600" cy="220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The solution is a </a:t>
            </a:r>
            <a:r>
              <a:rPr lang="en-US" sz="2000">
                <a:solidFill>
                  <a:srgbClr val="FF3300"/>
                </a:solidFill>
              </a:rPr>
              <a:t>spanning tree</a:t>
            </a:r>
            <a:r>
              <a:rPr lang="en-US" sz="2000"/>
              <a:t> with R8 as the root of the tree.</a:t>
            </a:r>
          </a:p>
          <a:p>
            <a:pPr>
              <a:lnSpc>
                <a:spcPct val="80000"/>
              </a:lnSpc>
            </a:pPr>
            <a:r>
              <a:rPr lang="en-US" sz="2000"/>
              <a:t> </a:t>
            </a:r>
            <a:r>
              <a:rPr lang="en-US" sz="2000">
                <a:solidFill>
                  <a:srgbClr val="FF3300"/>
                </a:solidFill>
              </a:rPr>
              <a:t>Tree:</a:t>
            </a:r>
            <a:r>
              <a:rPr lang="en-US" sz="2000"/>
              <a:t> There are no loops. </a:t>
            </a:r>
          </a:p>
          <a:p>
            <a:pPr>
              <a:lnSpc>
                <a:spcPct val="80000"/>
              </a:lnSpc>
            </a:pPr>
            <a:r>
              <a:rPr lang="en-US" sz="2000"/>
              <a:t> </a:t>
            </a:r>
            <a:r>
              <a:rPr lang="en-US" sz="2000">
                <a:solidFill>
                  <a:srgbClr val="FF3300"/>
                </a:solidFill>
              </a:rPr>
              <a:t>Spanning:</a:t>
            </a:r>
            <a:r>
              <a:rPr lang="en-US" sz="2000"/>
              <a:t> All nodes included.</a:t>
            </a:r>
          </a:p>
          <a:p>
            <a:pPr>
              <a:lnSpc>
                <a:spcPct val="80000"/>
              </a:lnSpc>
            </a:pPr>
            <a:r>
              <a:rPr lang="en-US" sz="2000"/>
              <a:t> We’ll see two algorithms that build spanning trees automatically: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The distributed Bellman-Ford algorithm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Dijkstra’s shortest path first algorithm</a:t>
            </a:r>
          </a:p>
        </p:txBody>
      </p:sp>
      <p:sp>
        <p:nvSpPr>
          <p:cNvPr id="848899" name="Oval 3"/>
          <p:cNvSpPr>
            <a:spLocks noChangeArrowheads="1"/>
          </p:cNvSpPr>
          <p:nvPr/>
        </p:nvSpPr>
        <p:spPr bwMode="auto">
          <a:xfrm>
            <a:off x="1809750" y="3381375"/>
            <a:ext cx="7620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</a:rPr>
              <a:t>3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48900" name="Oval 4"/>
          <p:cNvSpPr>
            <a:spLocks noChangeArrowheads="1"/>
          </p:cNvSpPr>
          <p:nvPr/>
        </p:nvSpPr>
        <p:spPr bwMode="auto">
          <a:xfrm>
            <a:off x="1047750" y="1400175"/>
            <a:ext cx="7620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</a:rPr>
              <a:t>1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48901" name="Oval 5"/>
          <p:cNvSpPr>
            <a:spLocks noChangeArrowheads="1"/>
          </p:cNvSpPr>
          <p:nvPr/>
        </p:nvSpPr>
        <p:spPr bwMode="auto">
          <a:xfrm>
            <a:off x="3867150" y="2771775"/>
            <a:ext cx="7620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</a:rPr>
              <a:t>5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48902" name="Oval 6"/>
          <p:cNvSpPr>
            <a:spLocks noChangeArrowheads="1"/>
          </p:cNvSpPr>
          <p:nvPr/>
        </p:nvSpPr>
        <p:spPr bwMode="auto">
          <a:xfrm>
            <a:off x="5010150" y="1476375"/>
            <a:ext cx="7620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</a:rPr>
              <a:t>4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48903" name="Oval 7"/>
          <p:cNvSpPr>
            <a:spLocks noChangeArrowheads="1"/>
          </p:cNvSpPr>
          <p:nvPr/>
        </p:nvSpPr>
        <p:spPr bwMode="auto">
          <a:xfrm>
            <a:off x="7219950" y="3381375"/>
            <a:ext cx="781050" cy="73501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</a:rPr>
              <a:t>8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48904" name="Oval 8"/>
          <p:cNvSpPr>
            <a:spLocks noChangeArrowheads="1"/>
          </p:cNvSpPr>
          <p:nvPr/>
        </p:nvSpPr>
        <p:spPr bwMode="auto">
          <a:xfrm>
            <a:off x="7067550" y="1476375"/>
            <a:ext cx="7620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</a:rPr>
              <a:t>6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48905" name="Line 9"/>
          <p:cNvSpPr>
            <a:spLocks noChangeShapeType="1"/>
          </p:cNvSpPr>
          <p:nvPr/>
        </p:nvSpPr>
        <p:spPr bwMode="auto">
          <a:xfrm>
            <a:off x="1809750" y="1704975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8906" name="Line 10"/>
          <p:cNvSpPr>
            <a:spLocks noChangeShapeType="1"/>
          </p:cNvSpPr>
          <p:nvPr/>
        </p:nvSpPr>
        <p:spPr bwMode="auto">
          <a:xfrm flipH="1">
            <a:off x="3714750" y="1704975"/>
            <a:ext cx="1295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8907" name="Line 11"/>
          <p:cNvSpPr>
            <a:spLocks noChangeShapeType="1"/>
          </p:cNvSpPr>
          <p:nvPr/>
        </p:nvSpPr>
        <p:spPr bwMode="auto">
          <a:xfrm>
            <a:off x="5772150" y="1704975"/>
            <a:ext cx="1295400" cy="0"/>
          </a:xfrm>
          <a:prstGeom prst="line">
            <a:avLst/>
          </a:prstGeom>
          <a:noFill/>
          <a:ln w="38100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8908" name="Line 12"/>
          <p:cNvSpPr>
            <a:spLocks noChangeShapeType="1"/>
          </p:cNvSpPr>
          <p:nvPr/>
        </p:nvSpPr>
        <p:spPr bwMode="auto">
          <a:xfrm>
            <a:off x="1504950" y="2009775"/>
            <a:ext cx="533400" cy="1371600"/>
          </a:xfrm>
          <a:prstGeom prst="line">
            <a:avLst/>
          </a:prstGeom>
          <a:noFill/>
          <a:ln w="38100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8909" name="Line 13"/>
          <p:cNvSpPr>
            <a:spLocks noChangeShapeType="1"/>
          </p:cNvSpPr>
          <p:nvPr/>
        </p:nvSpPr>
        <p:spPr bwMode="auto">
          <a:xfrm>
            <a:off x="2571750" y="3686175"/>
            <a:ext cx="464820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8910" name="Line 14"/>
          <p:cNvSpPr>
            <a:spLocks noChangeShapeType="1"/>
          </p:cNvSpPr>
          <p:nvPr/>
        </p:nvSpPr>
        <p:spPr bwMode="auto">
          <a:xfrm>
            <a:off x="6496050" y="2924175"/>
            <a:ext cx="8001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8911" name="Line 15"/>
          <p:cNvSpPr>
            <a:spLocks noChangeShapeType="1"/>
          </p:cNvSpPr>
          <p:nvPr/>
        </p:nvSpPr>
        <p:spPr bwMode="auto">
          <a:xfrm>
            <a:off x="7499350" y="2085975"/>
            <a:ext cx="101600" cy="1295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8912" name="Line 16"/>
          <p:cNvSpPr>
            <a:spLocks noChangeShapeType="1"/>
          </p:cNvSpPr>
          <p:nvPr/>
        </p:nvSpPr>
        <p:spPr bwMode="auto">
          <a:xfrm>
            <a:off x="3486150" y="2009775"/>
            <a:ext cx="6858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8913" name="Line 17"/>
          <p:cNvSpPr>
            <a:spLocks noChangeShapeType="1"/>
          </p:cNvSpPr>
          <p:nvPr/>
        </p:nvSpPr>
        <p:spPr bwMode="auto">
          <a:xfrm>
            <a:off x="5543550" y="2085975"/>
            <a:ext cx="498475" cy="550862"/>
          </a:xfrm>
          <a:prstGeom prst="line">
            <a:avLst/>
          </a:prstGeom>
          <a:noFill/>
          <a:ln w="38100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8914" name="Line 18"/>
          <p:cNvSpPr>
            <a:spLocks noChangeShapeType="1"/>
          </p:cNvSpPr>
          <p:nvPr/>
        </p:nvSpPr>
        <p:spPr bwMode="auto">
          <a:xfrm>
            <a:off x="4629150" y="3152775"/>
            <a:ext cx="25908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8916" name="Oval 20"/>
          <p:cNvSpPr>
            <a:spLocks noChangeArrowheads="1"/>
          </p:cNvSpPr>
          <p:nvPr/>
        </p:nvSpPr>
        <p:spPr bwMode="auto">
          <a:xfrm>
            <a:off x="2952750" y="1476375"/>
            <a:ext cx="7620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</a:rPr>
              <a:t>2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48917" name="Oval 21"/>
          <p:cNvSpPr>
            <a:spLocks noChangeArrowheads="1"/>
          </p:cNvSpPr>
          <p:nvPr/>
        </p:nvSpPr>
        <p:spPr bwMode="auto">
          <a:xfrm>
            <a:off x="5924550" y="2543175"/>
            <a:ext cx="7620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</a:rPr>
              <a:t>7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48918" name="Text Box 22"/>
          <p:cNvSpPr txBox="1">
            <a:spLocks noChangeArrowheads="1"/>
          </p:cNvSpPr>
          <p:nvPr/>
        </p:nvSpPr>
        <p:spPr bwMode="auto">
          <a:xfrm>
            <a:off x="2038350" y="1295400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8919" name="Text Box 23"/>
          <p:cNvSpPr txBox="1">
            <a:spLocks noChangeArrowheads="1"/>
          </p:cNvSpPr>
          <p:nvPr/>
        </p:nvSpPr>
        <p:spPr bwMode="auto">
          <a:xfrm>
            <a:off x="4365625" y="1330325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8920" name="Text Box 24"/>
          <p:cNvSpPr txBox="1">
            <a:spLocks noChangeArrowheads="1"/>
          </p:cNvSpPr>
          <p:nvPr/>
        </p:nvSpPr>
        <p:spPr bwMode="auto">
          <a:xfrm>
            <a:off x="6042025" y="1330325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848921" name="Text Box 25"/>
          <p:cNvSpPr txBox="1">
            <a:spLocks noChangeArrowheads="1"/>
          </p:cNvSpPr>
          <p:nvPr/>
        </p:nvSpPr>
        <p:spPr bwMode="auto">
          <a:xfrm>
            <a:off x="7677150" y="2455862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48922" name="Text Box 26"/>
          <p:cNvSpPr txBox="1">
            <a:spLocks noChangeArrowheads="1"/>
          </p:cNvSpPr>
          <p:nvPr/>
        </p:nvSpPr>
        <p:spPr bwMode="auto">
          <a:xfrm>
            <a:off x="3222625" y="3308350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848923" name="Text Box 27"/>
          <p:cNvSpPr txBox="1">
            <a:spLocks noChangeArrowheads="1"/>
          </p:cNvSpPr>
          <p:nvPr/>
        </p:nvSpPr>
        <p:spPr bwMode="auto">
          <a:xfrm>
            <a:off x="1714500" y="2341562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48924" name="Text Box 28"/>
          <p:cNvSpPr txBox="1">
            <a:spLocks noChangeArrowheads="1"/>
          </p:cNvSpPr>
          <p:nvPr/>
        </p:nvSpPr>
        <p:spPr bwMode="auto">
          <a:xfrm>
            <a:off x="3390900" y="2273300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48925" name="Text Box 29"/>
          <p:cNvSpPr txBox="1">
            <a:spLocks noChangeArrowheads="1"/>
          </p:cNvSpPr>
          <p:nvPr/>
        </p:nvSpPr>
        <p:spPr bwMode="auto">
          <a:xfrm>
            <a:off x="5718175" y="2012950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48926" name="Text Box 30"/>
          <p:cNvSpPr txBox="1">
            <a:spLocks noChangeArrowheads="1"/>
          </p:cNvSpPr>
          <p:nvPr/>
        </p:nvSpPr>
        <p:spPr bwMode="auto">
          <a:xfrm>
            <a:off x="4975225" y="2824162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48927" name="Text Box 31"/>
          <p:cNvSpPr txBox="1">
            <a:spLocks noChangeArrowheads="1"/>
          </p:cNvSpPr>
          <p:nvPr/>
        </p:nvSpPr>
        <p:spPr bwMode="auto">
          <a:xfrm>
            <a:off x="6743700" y="2824162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FF3300"/>
                </a:solidFill>
                <a:latin typeface="Calibri" pitchFamily="34" charset="0"/>
              </a:rPr>
              <a:t>3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Technique 2: Distance Vector</a:t>
            </a:r>
            <a:br>
              <a:rPr lang="en-US"/>
            </a:br>
            <a:r>
              <a:rPr lang="en-US"/>
              <a:t>Distributed Bellman-Ford Algorithm</a:t>
            </a:r>
            <a:endParaRPr lang="en-US" dirty="0"/>
          </a:p>
        </p:txBody>
      </p:sp>
      <p:sp>
        <p:nvSpPr>
          <p:cNvPr id="122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distances at each node x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d</a:t>
            </a:r>
            <a:r>
              <a:rPr lang="en-US" baseline="-25000" dirty="0" err="1"/>
              <a:t>x</a:t>
            </a:r>
            <a:r>
              <a:rPr lang="en-US" dirty="0"/>
              <a:t>(y) = cost of least-cost path from x to y</a:t>
            </a:r>
          </a:p>
          <a:p>
            <a:r>
              <a:rPr lang="en-US" dirty="0"/>
              <a:t>Update distances based on neighbors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d</a:t>
            </a:r>
            <a:r>
              <a:rPr lang="en-US" baseline="-25000" dirty="0" err="1"/>
              <a:t>x</a:t>
            </a:r>
            <a:r>
              <a:rPr lang="en-US" dirty="0"/>
              <a:t>(y) = min {c(</a:t>
            </a:r>
            <a:r>
              <a:rPr lang="en-US" dirty="0" err="1"/>
              <a:t>x,v</a:t>
            </a:r>
            <a:r>
              <a:rPr lang="en-US" dirty="0"/>
              <a:t>) + </a:t>
            </a:r>
            <a:r>
              <a:rPr lang="en-US" dirty="0" err="1"/>
              <a:t>d</a:t>
            </a:r>
            <a:r>
              <a:rPr lang="en-US" baseline="-25000" dirty="0" err="1"/>
              <a:t>v</a:t>
            </a:r>
            <a:r>
              <a:rPr lang="en-US" dirty="0"/>
              <a:t>(y)} over all neighbors v</a:t>
            </a:r>
          </a:p>
        </p:txBody>
      </p:sp>
      <p:sp>
        <p:nvSpPr>
          <p:cNvPr id="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E8F10E-6127-4B8B-920D-D8427CC39AE2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221636" name="Oval 4"/>
          <p:cNvSpPr>
            <a:spLocks noChangeArrowheads="1"/>
          </p:cNvSpPr>
          <p:nvPr/>
        </p:nvSpPr>
        <p:spPr bwMode="auto">
          <a:xfrm>
            <a:off x="1114425" y="4410075"/>
            <a:ext cx="287337" cy="25241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37" name="Oval 5"/>
          <p:cNvSpPr>
            <a:spLocks noChangeArrowheads="1"/>
          </p:cNvSpPr>
          <p:nvPr/>
        </p:nvSpPr>
        <p:spPr bwMode="auto">
          <a:xfrm>
            <a:off x="1976437" y="5081587"/>
            <a:ext cx="287338" cy="25241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38" name="Oval 6"/>
          <p:cNvSpPr>
            <a:spLocks noChangeArrowheads="1"/>
          </p:cNvSpPr>
          <p:nvPr/>
        </p:nvSpPr>
        <p:spPr bwMode="auto">
          <a:xfrm>
            <a:off x="2071687" y="3822700"/>
            <a:ext cx="287338" cy="25082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39" name="Oval 7"/>
          <p:cNvSpPr>
            <a:spLocks noChangeArrowheads="1"/>
          </p:cNvSpPr>
          <p:nvPr/>
        </p:nvSpPr>
        <p:spPr bwMode="auto">
          <a:xfrm>
            <a:off x="2838450" y="4494212"/>
            <a:ext cx="287337" cy="252413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40" name="Oval 8"/>
          <p:cNvSpPr>
            <a:spLocks noChangeArrowheads="1"/>
          </p:cNvSpPr>
          <p:nvPr/>
        </p:nvSpPr>
        <p:spPr bwMode="auto">
          <a:xfrm>
            <a:off x="3700462" y="5081587"/>
            <a:ext cx="287338" cy="252413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41" name="Oval 9"/>
          <p:cNvSpPr>
            <a:spLocks noChangeArrowheads="1"/>
          </p:cNvSpPr>
          <p:nvPr/>
        </p:nvSpPr>
        <p:spPr bwMode="auto">
          <a:xfrm>
            <a:off x="3700462" y="3822700"/>
            <a:ext cx="287338" cy="250825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42" name="Oval 10"/>
          <p:cNvSpPr>
            <a:spLocks noChangeArrowheads="1"/>
          </p:cNvSpPr>
          <p:nvPr/>
        </p:nvSpPr>
        <p:spPr bwMode="auto">
          <a:xfrm>
            <a:off x="2933700" y="5586412"/>
            <a:ext cx="287337" cy="252413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43" name="Oval 11"/>
          <p:cNvSpPr>
            <a:spLocks noChangeArrowheads="1"/>
          </p:cNvSpPr>
          <p:nvPr/>
        </p:nvSpPr>
        <p:spPr bwMode="auto">
          <a:xfrm>
            <a:off x="4657725" y="4410075"/>
            <a:ext cx="287337" cy="252412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44" name="Line 12"/>
          <p:cNvSpPr>
            <a:spLocks noChangeShapeType="1"/>
          </p:cNvSpPr>
          <p:nvPr/>
        </p:nvSpPr>
        <p:spPr bwMode="auto">
          <a:xfrm flipV="1">
            <a:off x="1401762" y="3989387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45" name="Line 13"/>
          <p:cNvSpPr>
            <a:spLocks noChangeShapeType="1"/>
          </p:cNvSpPr>
          <p:nvPr/>
        </p:nvSpPr>
        <p:spPr bwMode="auto">
          <a:xfrm>
            <a:off x="1346200" y="4649787"/>
            <a:ext cx="623887" cy="531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46" name="Line 14"/>
          <p:cNvSpPr>
            <a:spLocks noChangeShapeType="1"/>
          </p:cNvSpPr>
          <p:nvPr/>
        </p:nvSpPr>
        <p:spPr bwMode="auto">
          <a:xfrm>
            <a:off x="2311400" y="4003675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47" name="Line 15"/>
          <p:cNvSpPr>
            <a:spLocks noChangeShapeType="1"/>
          </p:cNvSpPr>
          <p:nvPr/>
        </p:nvSpPr>
        <p:spPr bwMode="auto">
          <a:xfrm>
            <a:off x="2216150" y="5249862"/>
            <a:ext cx="717550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48" name="Line 16"/>
          <p:cNvSpPr>
            <a:spLocks noChangeShapeType="1"/>
          </p:cNvSpPr>
          <p:nvPr/>
        </p:nvSpPr>
        <p:spPr bwMode="auto">
          <a:xfrm flipV="1">
            <a:off x="2247900" y="4703762"/>
            <a:ext cx="638175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49" name="Line 17"/>
          <p:cNvSpPr>
            <a:spLocks noChangeShapeType="1"/>
          </p:cNvSpPr>
          <p:nvPr/>
        </p:nvSpPr>
        <p:spPr bwMode="auto">
          <a:xfrm>
            <a:off x="3078162" y="4718050"/>
            <a:ext cx="654050" cy="392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50" name="Line 18"/>
          <p:cNvSpPr>
            <a:spLocks noChangeShapeType="1"/>
          </p:cNvSpPr>
          <p:nvPr/>
        </p:nvSpPr>
        <p:spPr bwMode="auto">
          <a:xfrm flipV="1">
            <a:off x="3173412" y="5292725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51" name="Line 19"/>
          <p:cNvSpPr>
            <a:spLocks noChangeShapeType="1"/>
          </p:cNvSpPr>
          <p:nvPr/>
        </p:nvSpPr>
        <p:spPr bwMode="auto">
          <a:xfrm flipV="1">
            <a:off x="3125787" y="4535487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52" name="Line 20"/>
          <p:cNvSpPr>
            <a:spLocks noChangeShapeType="1"/>
          </p:cNvSpPr>
          <p:nvPr/>
        </p:nvSpPr>
        <p:spPr bwMode="auto">
          <a:xfrm>
            <a:off x="2327275" y="3933825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53" name="Line 21"/>
          <p:cNvSpPr>
            <a:spLocks noChangeShapeType="1"/>
          </p:cNvSpPr>
          <p:nvPr/>
        </p:nvSpPr>
        <p:spPr bwMode="auto">
          <a:xfrm>
            <a:off x="3971925" y="4032250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1654" name="Text Box 22"/>
          <p:cNvSpPr txBox="1">
            <a:spLocks noChangeArrowheads="1"/>
          </p:cNvSpPr>
          <p:nvPr/>
        </p:nvSpPr>
        <p:spPr bwMode="auto">
          <a:xfrm>
            <a:off x="1444625" y="3778250"/>
            <a:ext cx="33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3</a:t>
            </a:r>
          </a:p>
        </p:txBody>
      </p:sp>
      <p:sp>
        <p:nvSpPr>
          <p:cNvPr id="1221655" name="Text Box 23"/>
          <p:cNvSpPr txBox="1">
            <a:spLocks noChangeArrowheads="1"/>
          </p:cNvSpPr>
          <p:nvPr/>
        </p:nvSpPr>
        <p:spPr bwMode="auto">
          <a:xfrm>
            <a:off x="2801937" y="3429000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2</a:t>
            </a:r>
          </a:p>
        </p:txBody>
      </p:sp>
      <p:sp>
        <p:nvSpPr>
          <p:cNvPr id="1221656" name="Text Box 24"/>
          <p:cNvSpPr txBox="1">
            <a:spLocks noChangeArrowheads="1"/>
          </p:cNvSpPr>
          <p:nvPr/>
        </p:nvSpPr>
        <p:spPr bwMode="auto">
          <a:xfrm>
            <a:off x="1557337" y="4451350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2</a:t>
            </a:r>
          </a:p>
        </p:txBody>
      </p:sp>
      <p:sp>
        <p:nvSpPr>
          <p:cNvPr id="1221657" name="Text Box 25"/>
          <p:cNvSpPr txBox="1">
            <a:spLocks noChangeArrowheads="1"/>
          </p:cNvSpPr>
          <p:nvPr/>
        </p:nvSpPr>
        <p:spPr bwMode="auto">
          <a:xfrm>
            <a:off x="2562225" y="3876675"/>
            <a:ext cx="33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1</a:t>
            </a:r>
          </a:p>
        </p:txBody>
      </p:sp>
      <p:sp>
        <p:nvSpPr>
          <p:cNvPr id="1221658" name="Text Box 26"/>
          <p:cNvSpPr txBox="1">
            <a:spLocks noChangeArrowheads="1"/>
          </p:cNvSpPr>
          <p:nvPr/>
        </p:nvSpPr>
        <p:spPr bwMode="auto">
          <a:xfrm>
            <a:off x="2259012" y="4521200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1</a:t>
            </a:r>
          </a:p>
        </p:txBody>
      </p:sp>
      <p:sp>
        <p:nvSpPr>
          <p:cNvPr id="1221659" name="Text Box 27"/>
          <p:cNvSpPr txBox="1">
            <a:spLocks noChangeArrowheads="1"/>
          </p:cNvSpPr>
          <p:nvPr/>
        </p:nvSpPr>
        <p:spPr bwMode="auto">
          <a:xfrm>
            <a:off x="3536950" y="4114800"/>
            <a:ext cx="33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4</a:t>
            </a:r>
          </a:p>
        </p:txBody>
      </p:sp>
      <p:sp>
        <p:nvSpPr>
          <p:cNvPr id="1221660" name="Text Box 28"/>
          <p:cNvSpPr txBox="1">
            <a:spLocks noChangeArrowheads="1"/>
          </p:cNvSpPr>
          <p:nvPr/>
        </p:nvSpPr>
        <p:spPr bwMode="auto">
          <a:xfrm>
            <a:off x="4238625" y="3708400"/>
            <a:ext cx="33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1</a:t>
            </a:r>
          </a:p>
        </p:txBody>
      </p:sp>
      <p:sp>
        <p:nvSpPr>
          <p:cNvPr id="1221661" name="Text Box 29"/>
          <p:cNvSpPr txBox="1">
            <a:spLocks noChangeArrowheads="1"/>
          </p:cNvSpPr>
          <p:nvPr/>
        </p:nvSpPr>
        <p:spPr bwMode="auto">
          <a:xfrm>
            <a:off x="2211387" y="5334000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4</a:t>
            </a:r>
          </a:p>
        </p:txBody>
      </p:sp>
      <p:sp>
        <p:nvSpPr>
          <p:cNvPr id="1221662" name="Text Box 30"/>
          <p:cNvSpPr txBox="1">
            <a:spLocks noChangeArrowheads="1"/>
          </p:cNvSpPr>
          <p:nvPr/>
        </p:nvSpPr>
        <p:spPr bwMode="auto">
          <a:xfrm>
            <a:off x="3060700" y="4794250"/>
            <a:ext cx="33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5</a:t>
            </a:r>
          </a:p>
        </p:txBody>
      </p:sp>
      <p:sp>
        <p:nvSpPr>
          <p:cNvPr id="1221663" name="Text Box 31"/>
          <p:cNvSpPr txBox="1">
            <a:spLocks noChangeArrowheads="1"/>
          </p:cNvSpPr>
          <p:nvPr/>
        </p:nvSpPr>
        <p:spPr bwMode="auto">
          <a:xfrm>
            <a:off x="3457575" y="5360987"/>
            <a:ext cx="33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3</a:t>
            </a:r>
          </a:p>
        </p:txBody>
      </p:sp>
      <p:sp>
        <p:nvSpPr>
          <p:cNvPr id="1221664" name="Text Box 32"/>
          <p:cNvSpPr txBox="1">
            <a:spLocks noChangeArrowheads="1"/>
          </p:cNvSpPr>
          <p:nvPr/>
        </p:nvSpPr>
        <p:spPr bwMode="auto">
          <a:xfrm>
            <a:off x="728662" y="4313237"/>
            <a:ext cx="32067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1221665" name="Text Box 33"/>
          <p:cNvSpPr txBox="1">
            <a:spLocks noChangeArrowheads="1"/>
          </p:cNvSpPr>
          <p:nvPr/>
        </p:nvSpPr>
        <p:spPr bwMode="auto">
          <a:xfrm>
            <a:off x="2000250" y="3443287"/>
            <a:ext cx="30480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221666" name="Text Box 34"/>
          <p:cNvSpPr txBox="1">
            <a:spLocks noChangeArrowheads="1"/>
          </p:cNvSpPr>
          <p:nvPr/>
        </p:nvSpPr>
        <p:spPr bwMode="auto">
          <a:xfrm>
            <a:off x="1922462" y="5311775"/>
            <a:ext cx="373063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w</a:t>
            </a:r>
          </a:p>
        </p:txBody>
      </p:sp>
      <p:sp>
        <p:nvSpPr>
          <p:cNvPr id="1221667" name="Text Box 35"/>
          <p:cNvSpPr txBox="1">
            <a:spLocks noChangeArrowheads="1"/>
          </p:cNvSpPr>
          <p:nvPr/>
        </p:nvSpPr>
        <p:spPr bwMode="auto">
          <a:xfrm>
            <a:off x="2901950" y="4146550"/>
            <a:ext cx="30162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1221668" name="Text Box 36"/>
          <p:cNvSpPr txBox="1">
            <a:spLocks noChangeArrowheads="1"/>
          </p:cNvSpPr>
          <p:nvPr/>
        </p:nvSpPr>
        <p:spPr bwMode="auto">
          <a:xfrm>
            <a:off x="3706812" y="3454400"/>
            <a:ext cx="30480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221669" name="Text Box 37"/>
          <p:cNvSpPr txBox="1">
            <a:spLocks noChangeArrowheads="1"/>
          </p:cNvSpPr>
          <p:nvPr/>
        </p:nvSpPr>
        <p:spPr bwMode="auto">
          <a:xfrm>
            <a:off x="4986337" y="4300537"/>
            <a:ext cx="28575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z</a:t>
            </a:r>
          </a:p>
        </p:txBody>
      </p:sp>
      <p:sp>
        <p:nvSpPr>
          <p:cNvPr id="1221670" name="Text Box 38"/>
          <p:cNvSpPr txBox="1">
            <a:spLocks noChangeArrowheads="1"/>
          </p:cNvSpPr>
          <p:nvPr/>
        </p:nvSpPr>
        <p:spPr bwMode="auto">
          <a:xfrm>
            <a:off x="3159125" y="5657850"/>
            <a:ext cx="28575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s</a:t>
            </a:r>
          </a:p>
        </p:txBody>
      </p:sp>
      <p:sp>
        <p:nvSpPr>
          <p:cNvPr id="1221671" name="Text Box 39"/>
          <p:cNvSpPr txBox="1">
            <a:spLocks noChangeArrowheads="1"/>
          </p:cNvSpPr>
          <p:nvPr/>
        </p:nvSpPr>
        <p:spPr bwMode="auto">
          <a:xfrm>
            <a:off x="4032250" y="4991100"/>
            <a:ext cx="271462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t</a:t>
            </a:r>
          </a:p>
        </p:txBody>
      </p:sp>
      <p:sp>
        <p:nvSpPr>
          <p:cNvPr id="1221672" name="Text Box 40"/>
          <p:cNvSpPr txBox="1">
            <a:spLocks noChangeArrowheads="1"/>
          </p:cNvSpPr>
          <p:nvPr/>
        </p:nvSpPr>
        <p:spPr bwMode="auto">
          <a:xfrm>
            <a:off x="4559300" y="4987925"/>
            <a:ext cx="38227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>
                <a:latin typeface="Calibri" pitchFamily="34" charset="0"/>
              </a:rPr>
              <a:t>d</a:t>
            </a:r>
            <a:r>
              <a:rPr lang="en-US" sz="2800" baseline="-25000">
                <a:latin typeface="Calibri" pitchFamily="34" charset="0"/>
              </a:rPr>
              <a:t>u</a:t>
            </a:r>
            <a:r>
              <a:rPr lang="en-US" sz="2800">
                <a:latin typeface="Calibri" pitchFamily="34" charset="0"/>
              </a:rPr>
              <a:t>(z) = min{c(u,v) + d</a:t>
            </a:r>
            <a:r>
              <a:rPr lang="en-US" sz="2800" baseline="-25000">
                <a:latin typeface="Calibri" pitchFamily="34" charset="0"/>
              </a:rPr>
              <a:t>v</a:t>
            </a:r>
            <a:r>
              <a:rPr lang="en-US" sz="2800">
                <a:latin typeface="Calibri" pitchFamily="34" charset="0"/>
              </a:rPr>
              <a:t>(z), </a:t>
            </a:r>
          </a:p>
          <a:p>
            <a:pPr eaLnBrk="0" hangingPunct="0"/>
            <a:r>
              <a:rPr lang="en-US" sz="2800">
                <a:latin typeface="Calibri" pitchFamily="34" charset="0"/>
              </a:rPr>
              <a:t>                  c(u,w) + d</a:t>
            </a:r>
            <a:r>
              <a:rPr lang="en-US" sz="2800" baseline="-25000">
                <a:latin typeface="Calibri" pitchFamily="34" charset="0"/>
              </a:rPr>
              <a:t>w</a:t>
            </a:r>
            <a:r>
              <a:rPr lang="en-US" sz="2800">
                <a:latin typeface="Calibri" pitchFamily="34" charset="0"/>
              </a:rPr>
              <a:t>(z)}</a:t>
            </a:r>
            <a:endParaRPr lang="en-US" sz="2400" b="1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8FFBFB-B11D-46A1-A960-BD78D9E067AB}" type="slidenum">
              <a:rPr lang="en-US"/>
              <a:pPr/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 Vector Algorithm 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c(x,v) = cost for direct link from x to v</a:t>
            </a:r>
          </a:p>
          <a:p>
            <a:pPr lvl="1"/>
            <a:r>
              <a:rPr lang="en-US" sz="2400"/>
              <a:t>Node x maintains costs of direct links </a:t>
            </a:r>
            <a:r>
              <a:rPr lang="en-US" sz="2400">
                <a:solidFill>
                  <a:srgbClr val="FF0000"/>
                </a:solidFill>
              </a:rPr>
              <a:t>c(x,v)</a:t>
            </a:r>
            <a:endParaRPr lang="en-US" sz="2400"/>
          </a:p>
          <a:p>
            <a:r>
              <a:rPr lang="en-US" sz="2800"/>
              <a:t>D</a:t>
            </a:r>
            <a:r>
              <a:rPr lang="en-US" sz="2800" baseline="-25000"/>
              <a:t>x</a:t>
            </a:r>
            <a:r>
              <a:rPr lang="en-US" sz="2800"/>
              <a:t>(y) = estimate of least cost from x to y</a:t>
            </a:r>
          </a:p>
          <a:p>
            <a:pPr lvl="1"/>
            <a:r>
              <a:rPr lang="en-US" sz="2400"/>
              <a:t>Node x maintains distance vector </a:t>
            </a:r>
            <a:r>
              <a:rPr lang="en-US" sz="2400" b="1">
                <a:solidFill>
                  <a:srgbClr val="FF0000"/>
                </a:solidFill>
              </a:rPr>
              <a:t>D</a:t>
            </a:r>
            <a:r>
              <a:rPr lang="en-US" sz="2400" baseline="-25000">
                <a:solidFill>
                  <a:srgbClr val="FF0000"/>
                </a:solidFill>
              </a:rPr>
              <a:t>x</a:t>
            </a:r>
            <a:r>
              <a:rPr lang="en-US" sz="2400">
                <a:solidFill>
                  <a:srgbClr val="FF0000"/>
                </a:solidFill>
              </a:rPr>
              <a:t> = [D</a:t>
            </a:r>
            <a:r>
              <a:rPr lang="en-US" sz="2400" baseline="-25000">
                <a:solidFill>
                  <a:srgbClr val="FF0000"/>
                </a:solidFill>
              </a:rPr>
              <a:t>x</a:t>
            </a:r>
            <a:r>
              <a:rPr lang="en-US" sz="2400">
                <a:solidFill>
                  <a:srgbClr val="FF0000"/>
                </a:solidFill>
              </a:rPr>
              <a:t>(y): y </a:t>
            </a:r>
            <a:r>
              <a:rPr lang="ru-RU" sz="2400">
                <a:solidFill>
                  <a:srgbClr val="FF0000"/>
                </a:solidFill>
              </a:rPr>
              <a:t>є</a:t>
            </a:r>
            <a:r>
              <a:rPr lang="en-US" sz="2400">
                <a:solidFill>
                  <a:srgbClr val="FF0000"/>
                </a:solidFill>
              </a:rPr>
              <a:t> N ]</a:t>
            </a:r>
            <a:endParaRPr lang="ru-RU" sz="2400">
              <a:solidFill>
                <a:srgbClr val="FF0000"/>
              </a:solidFill>
            </a:endParaRPr>
          </a:p>
          <a:p>
            <a:r>
              <a:rPr lang="en-US" sz="2800"/>
              <a:t>Node x maintains its neighbors’ distance vectors</a:t>
            </a:r>
          </a:p>
          <a:p>
            <a:pPr lvl="1"/>
            <a:r>
              <a:rPr lang="en-US" sz="2400"/>
              <a:t>For each neighbor v, x maintains </a:t>
            </a:r>
            <a:r>
              <a:rPr lang="en-US" sz="2400" b="1">
                <a:solidFill>
                  <a:srgbClr val="FF0000"/>
                </a:solidFill>
              </a:rPr>
              <a:t>D</a:t>
            </a:r>
            <a:r>
              <a:rPr lang="en-US" sz="2400" baseline="-25000">
                <a:solidFill>
                  <a:srgbClr val="FF0000"/>
                </a:solidFill>
              </a:rPr>
              <a:t>v</a:t>
            </a:r>
            <a:r>
              <a:rPr lang="en-US" sz="2400">
                <a:solidFill>
                  <a:srgbClr val="FF0000"/>
                </a:solidFill>
              </a:rPr>
              <a:t> = [D</a:t>
            </a:r>
            <a:r>
              <a:rPr lang="en-US" sz="2400" baseline="-25000">
                <a:solidFill>
                  <a:srgbClr val="FF0000"/>
                </a:solidFill>
              </a:rPr>
              <a:t>v</a:t>
            </a:r>
            <a:r>
              <a:rPr lang="en-US" sz="2400">
                <a:solidFill>
                  <a:srgbClr val="FF0000"/>
                </a:solidFill>
              </a:rPr>
              <a:t>(y): y </a:t>
            </a:r>
            <a:r>
              <a:rPr lang="ru-RU" sz="2400">
                <a:solidFill>
                  <a:srgbClr val="FF0000"/>
                </a:solidFill>
              </a:rPr>
              <a:t>є</a:t>
            </a:r>
            <a:r>
              <a:rPr lang="en-US" sz="2400">
                <a:solidFill>
                  <a:srgbClr val="FF0000"/>
                </a:solidFill>
              </a:rPr>
              <a:t> N ]</a:t>
            </a:r>
          </a:p>
          <a:p>
            <a:r>
              <a:rPr lang="en-US" sz="2800"/>
              <a:t>Each node v periodically sends D</a:t>
            </a:r>
            <a:r>
              <a:rPr lang="en-US" sz="2800" baseline="-25000"/>
              <a:t>v</a:t>
            </a:r>
            <a:r>
              <a:rPr lang="en-US" sz="2800"/>
              <a:t> to its neighbors</a:t>
            </a:r>
          </a:p>
          <a:p>
            <a:pPr lvl="1"/>
            <a:r>
              <a:rPr lang="en-US" sz="2400"/>
              <a:t>And neighbors update their own distance vectors</a:t>
            </a:r>
          </a:p>
          <a:p>
            <a:pPr lvl="1"/>
            <a:r>
              <a:rPr lang="en-US" sz="2400"/>
              <a:t>D</a:t>
            </a:r>
            <a:r>
              <a:rPr lang="en-US" sz="2400" baseline="-25000"/>
              <a:t>x</a:t>
            </a:r>
            <a:r>
              <a:rPr lang="en-US" sz="2400"/>
              <a:t>(y) ← min</a:t>
            </a:r>
            <a:r>
              <a:rPr lang="en-US" sz="2400" baseline="-25000"/>
              <a:t>v</a:t>
            </a:r>
            <a:r>
              <a:rPr lang="en-US" sz="2400"/>
              <a:t>{c(x,v) + D</a:t>
            </a:r>
            <a:r>
              <a:rPr lang="en-US" sz="2400" baseline="-25000"/>
              <a:t>v</a:t>
            </a:r>
            <a:r>
              <a:rPr lang="en-US" sz="2400"/>
              <a:t>(y)}    for each node y ∊ N</a:t>
            </a:r>
          </a:p>
          <a:p>
            <a:r>
              <a:rPr lang="en-US" sz="2800"/>
              <a:t>Over time, the distance vector D</a:t>
            </a:r>
            <a:r>
              <a:rPr lang="en-US" sz="2800" baseline="-25000"/>
              <a:t>x</a:t>
            </a:r>
            <a:r>
              <a:rPr lang="en-US" sz="2800"/>
              <a:t> converges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368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Iterative, asynchronous: each local iteration caused by: </a:t>
            </a:r>
          </a:p>
          <a:p>
            <a:pPr lvl="1"/>
            <a:r>
              <a:rPr lang="en-US" dirty="0"/>
              <a:t>Local link cost change </a:t>
            </a:r>
          </a:p>
          <a:p>
            <a:pPr lvl="1"/>
            <a:r>
              <a:rPr lang="en-US" dirty="0"/>
              <a:t>Distance vector update message from neighbor</a:t>
            </a:r>
          </a:p>
          <a:p>
            <a:r>
              <a:rPr lang="en-US" dirty="0"/>
              <a:t>Distributed:</a:t>
            </a:r>
          </a:p>
          <a:p>
            <a:pPr lvl="1"/>
            <a:r>
              <a:rPr lang="en-US" dirty="0"/>
              <a:t>Each node notifies neighbors only when its DV changes</a:t>
            </a:r>
          </a:p>
          <a:p>
            <a:pPr lvl="1"/>
            <a:r>
              <a:rPr lang="en-US" dirty="0"/>
              <a:t>Neighbors then notify their neighbors if necessary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 Vector Algorithm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2702CE-7B2A-4B63-814D-B50E0046148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10163" y="1954213"/>
            <a:ext cx="3840162" cy="4141787"/>
            <a:chOff x="3354" y="954"/>
            <a:chExt cx="2238" cy="2609"/>
          </a:xfrm>
        </p:grpSpPr>
        <p:sp>
          <p:nvSpPr>
            <p:cNvPr id="1225733" name="Text Box 5"/>
            <p:cNvSpPr txBox="1">
              <a:spLocks noChangeArrowheads="1"/>
            </p:cNvSpPr>
            <p:nvPr/>
          </p:nvSpPr>
          <p:spPr bwMode="auto">
            <a:xfrm>
              <a:off x="3372" y="954"/>
              <a:ext cx="2220" cy="2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sz="2400">
                <a:latin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alibri" pitchFamily="34" charset="0"/>
                </a:rPr>
                <a:t>wait</a:t>
              </a:r>
              <a:r>
                <a:rPr lang="en-US" sz="2000">
                  <a:latin typeface="Calibri" pitchFamily="34" charset="0"/>
                </a:rPr>
                <a:t> for (change in local link cost or message from neighbor)</a:t>
              </a:r>
            </a:p>
            <a:p>
              <a:pPr eaLnBrk="0" hangingPunct="0">
                <a:spcBef>
                  <a:spcPct val="50000"/>
                </a:spcBef>
              </a:pPr>
              <a:endParaRPr lang="en-US" sz="2000">
                <a:latin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alibri" pitchFamily="34" charset="0"/>
                </a:rPr>
                <a:t>recompute</a:t>
              </a:r>
              <a:r>
                <a:rPr lang="en-US" sz="2000">
                  <a:latin typeface="Calibri" pitchFamily="34" charset="0"/>
                </a:rPr>
                <a:t> estimates</a:t>
              </a:r>
            </a:p>
            <a:p>
              <a:pPr eaLnBrk="0" hangingPunct="0">
                <a:spcBef>
                  <a:spcPct val="50000"/>
                </a:spcBef>
              </a:pPr>
              <a:endParaRPr lang="en-US" sz="2000">
                <a:latin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Calibri" pitchFamily="34" charset="0"/>
                </a:rPr>
                <a:t>if DV to any destination has changed, </a:t>
              </a:r>
              <a:r>
                <a:rPr lang="en-US" sz="2400" i="1">
                  <a:solidFill>
                    <a:schemeClr val="accent2"/>
                  </a:solidFill>
                  <a:latin typeface="Calibri" pitchFamily="34" charset="0"/>
                </a:rPr>
                <a:t>notify</a:t>
              </a:r>
              <a:r>
                <a:rPr lang="en-US" sz="2000">
                  <a:latin typeface="Calibri" pitchFamily="34" charset="0"/>
                </a:rPr>
                <a:t> neighbors </a:t>
              </a:r>
              <a:endParaRPr lang="en-US" sz="2400">
                <a:latin typeface="Calibri" pitchFamily="34" charset="0"/>
              </a:endParaRPr>
            </a:p>
            <a:p>
              <a:pPr algn="ctr" eaLnBrk="0" hangingPunct="0">
                <a:spcBef>
                  <a:spcPct val="50000"/>
                </a:spcBef>
              </a:pPr>
              <a:endParaRPr lang="en-US" sz="2400">
                <a:latin typeface="Calibri" pitchFamily="34" charset="0"/>
              </a:endParaRPr>
            </a:p>
          </p:txBody>
        </p:sp>
        <p:sp>
          <p:nvSpPr>
            <p:cNvPr id="1225734" name="Line 6"/>
            <p:cNvSpPr>
              <a:spLocks noChangeShapeType="1"/>
            </p:cNvSpPr>
            <p:nvPr/>
          </p:nvSpPr>
          <p:spPr bwMode="auto">
            <a:xfrm>
              <a:off x="4344" y="1776"/>
              <a:ext cx="0" cy="3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5" name="Line 7"/>
            <p:cNvSpPr>
              <a:spLocks noChangeShapeType="1"/>
            </p:cNvSpPr>
            <p:nvPr/>
          </p:nvSpPr>
          <p:spPr bwMode="auto">
            <a:xfrm>
              <a:off x="4338" y="2418"/>
              <a:ext cx="0" cy="3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6" name="Freeform 8"/>
            <p:cNvSpPr>
              <a:spLocks/>
            </p:cNvSpPr>
            <p:nvPr/>
          </p:nvSpPr>
          <p:spPr bwMode="auto">
            <a:xfrm>
              <a:off x="3354" y="1212"/>
              <a:ext cx="978" cy="2256"/>
            </a:xfrm>
            <a:custGeom>
              <a:avLst/>
              <a:gdLst/>
              <a:ahLst/>
              <a:cxnLst>
                <a:cxn ang="0">
                  <a:pos x="960" y="2010"/>
                </a:cxn>
                <a:cxn ang="0">
                  <a:pos x="961" y="2256"/>
                </a:cxn>
                <a:cxn ang="0">
                  <a:pos x="0" y="2256"/>
                </a:cxn>
                <a:cxn ang="0">
                  <a:pos x="0" y="0"/>
                </a:cxn>
                <a:cxn ang="0">
                  <a:pos x="978" y="0"/>
                </a:cxn>
                <a:cxn ang="0">
                  <a:pos x="978" y="155"/>
                </a:cxn>
              </a:cxnLst>
              <a:rect l="0" t="0" r="r" b="b"/>
              <a:pathLst>
                <a:path w="978" h="2256">
                  <a:moveTo>
                    <a:pt x="960" y="2010"/>
                  </a:moveTo>
                  <a:lnTo>
                    <a:pt x="961" y="2256"/>
                  </a:lnTo>
                  <a:lnTo>
                    <a:pt x="0" y="2256"/>
                  </a:lnTo>
                  <a:lnTo>
                    <a:pt x="0" y="0"/>
                  </a:lnTo>
                  <a:lnTo>
                    <a:pt x="978" y="0"/>
                  </a:lnTo>
                  <a:lnTo>
                    <a:pt x="978" y="155"/>
                  </a:ln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5737" name="Text Box 9"/>
          <p:cNvSpPr txBox="1">
            <a:spLocks noChangeArrowheads="1"/>
          </p:cNvSpPr>
          <p:nvPr/>
        </p:nvSpPr>
        <p:spPr bwMode="auto">
          <a:xfrm>
            <a:off x="4953000" y="1600200"/>
            <a:ext cx="155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FF0000"/>
                </a:solidFill>
                <a:latin typeface="Calibri" pitchFamily="34" charset="0"/>
              </a:rPr>
              <a:t>Each node:</a:t>
            </a:r>
            <a:endParaRPr lang="en-US" sz="240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4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641EAC-7DB3-4641-B0CE-B739917BB949}" type="slidenum">
              <a:rPr lang="en-US"/>
              <a:pPr/>
              <a:t>39</a:t>
            </a:fld>
            <a:endParaRPr lang="en-US"/>
          </a:p>
        </p:txBody>
      </p:sp>
      <p:sp>
        <p:nvSpPr>
          <p:cNvPr id="24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227778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7779" name="Line 3"/>
          <p:cNvSpPr>
            <a:spLocks noChangeShapeType="1"/>
          </p:cNvSpPr>
          <p:nvPr/>
        </p:nvSpPr>
        <p:spPr bwMode="auto">
          <a:xfrm flipH="1">
            <a:off x="4572000" y="1981200"/>
            <a:ext cx="2286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27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 Example: </a:t>
            </a:r>
            <a:r>
              <a:rPr lang="en-US"/>
              <a:t>Step 1</a:t>
            </a:r>
            <a:endParaRPr lang="en-US" dirty="0"/>
          </a:p>
        </p:txBody>
      </p:sp>
      <p:sp>
        <p:nvSpPr>
          <p:cNvPr id="1227781" name="Line 5"/>
          <p:cNvSpPr>
            <a:spLocks noChangeShapeType="1"/>
          </p:cNvSpPr>
          <p:nvPr/>
        </p:nvSpPr>
        <p:spPr bwMode="auto">
          <a:xfrm flipH="1" flipV="1">
            <a:off x="48006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7782" name="Line 6"/>
          <p:cNvSpPr>
            <a:spLocks noChangeShapeType="1"/>
          </p:cNvSpPr>
          <p:nvPr/>
        </p:nvSpPr>
        <p:spPr bwMode="auto">
          <a:xfrm flipV="1">
            <a:off x="62484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7783" name="Line 7"/>
          <p:cNvSpPr>
            <a:spLocks noChangeShapeType="1"/>
          </p:cNvSpPr>
          <p:nvPr/>
        </p:nvSpPr>
        <p:spPr bwMode="auto">
          <a:xfrm>
            <a:off x="7696200" y="1981200"/>
            <a:ext cx="5334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7784" name="Line 8"/>
          <p:cNvSpPr>
            <a:spLocks noChangeShapeType="1"/>
          </p:cNvSpPr>
          <p:nvPr/>
        </p:nvSpPr>
        <p:spPr bwMode="auto">
          <a:xfrm flipV="1">
            <a:off x="6781800" y="3352800"/>
            <a:ext cx="1447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7785" name="Line 9"/>
          <p:cNvSpPr>
            <a:spLocks noChangeShapeType="1"/>
          </p:cNvSpPr>
          <p:nvPr/>
        </p:nvSpPr>
        <p:spPr bwMode="auto">
          <a:xfrm flipH="1" flipV="1">
            <a:off x="6248400" y="2590800"/>
            <a:ext cx="533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7786" name="Line 10"/>
          <p:cNvSpPr>
            <a:spLocks noChangeShapeType="1"/>
          </p:cNvSpPr>
          <p:nvPr/>
        </p:nvSpPr>
        <p:spPr bwMode="auto">
          <a:xfrm flipV="1">
            <a:off x="4648200" y="2590800"/>
            <a:ext cx="1600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7787" name="Line 11"/>
          <p:cNvSpPr>
            <a:spLocks noChangeShapeType="1"/>
          </p:cNvSpPr>
          <p:nvPr/>
        </p:nvSpPr>
        <p:spPr bwMode="auto">
          <a:xfrm>
            <a:off x="4572000" y="3505200"/>
            <a:ext cx="2209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7788" name="Oval 12"/>
          <p:cNvSpPr>
            <a:spLocks noChangeArrowheads="1"/>
          </p:cNvSpPr>
          <p:nvPr/>
        </p:nvSpPr>
        <p:spPr bwMode="auto">
          <a:xfrm>
            <a:off x="4343400" y="3276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1227789" name="Oval 13"/>
          <p:cNvSpPr>
            <a:spLocks noChangeArrowheads="1"/>
          </p:cNvSpPr>
          <p:nvPr/>
        </p:nvSpPr>
        <p:spPr bwMode="auto">
          <a:xfrm>
            <a:off x="45720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1227790" name="Oval 14"/>
          <p:cNvSpPr>
            <a:spLocks noChangeArrowheads="1"/>
          </p:cNvSpPr>
          <p:nvPr/>
        </p:nvSpPr>
        <p:spPr bwMode="auto">
          <a:xfrm>
            <a:off x="6019800" y="2362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1227791" name="Oval 15"/>
          <p:cNvSpPr>
            <a:spLocks noChangeArrowheads="1"/>
          </p:cNvSpPr>
          <p:nvPr/>
        </p:nvSpPr>
        <p:spPr bwMode="auto">
          <a:xfrm>
            <a:off x="74676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1227792" name="Oval 16"/>
          <p:cNvSpPr>
            <a:spLocks noChangeArrowheads="1"/>
          </p:cNvSpPr>
          <p:nvPr/>
        </p:nvSpPr>
        <p:spPr bwMode="auto">
          <a:xfrm>
            <a:off x="8001000" y="3124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1227793" name="Oval 17"/>
          <p:cNvSpPr>
            <a:spLocks noChangeArrowheads="1"/>
          </p:cNvSpPr>
          <p:nvPr/>
        </p:nvSpPr>
        <p:spPr bwMode="auto">
          <a:xfrm>
            <a:off x="6553200" y="35814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1227794" name="Text Box 18"/>
          <p:cNvSpPr txBox="1">
            <a:spLocks noChangeArrowheads="1"/>
          </p:cNvSpPr>
          <p:nvPr/>
        </p:nvSpPr>
        <p:spPr bwMode="auto">
          <a:xfrm>
            <a:off x="4343400" y="25193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2</a:t>
            </a:r>
          </a:p>
        </p:txBody>
      </p:sp>
      <p:sp>
        <p:nvSpPr>
          <p:cNvPr id="1227795" name="Text Box 19"/>
          <p:cNvSpPr txBox="1">
            <a:spLocks noChangeArrowheads="1"/>
          </p:cNvSpPr>
          <p:nvPr/>
        </p:nvSpPr>
        <p:spPr bwMode="auto">
          <a:xfrm>
            <a:off x="5410200" y="19097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3</a:t>
            </a:r>
          </a:p>
        </p:txBody>
      </p:sp>
      <p:sp>
        <p:nvSpPr>
          <p:cNvPr id="1227796" name="Text Box 20"/>
          <p:cNvSpPr txBox="1">
            <a:spLocks noChangeArrowheads="1"/>
          </p:cNvSpPr>
          <p:nvPr/>
        </p:nvSpPr>
        <p:spPr bwMode="auto">
          <a:xfrm>
            <a:off x="5105400" y="27479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6</a:t>
            </a:r>
          </a:p>
        </p:txBody>
      </p:sp>
      <p:sp>
        <p:nvSpPr>
          <p:cNvPr id="1227797" name="Text Box 21"/>
          <p:cNvSpPr txBox="1">
            <a:spLocks noChangeArrowheads="1"/>
          </p:cNvSpPr>
          <p:nvPr/>
        </p:nvSpPr>
        <p:spPr bwMode="auto">
          <a:xfrm>
            <a:off x="5638800" y="33575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4</a:t>
            </a:r>
          </a:p>
        </p:txBody>
      </p:sp>
      <p:sp>
        <p:nvSpPr>
          <p:cNvPr id="1227798" name="Text Box 22"/>
          <p:cNvSpPr txBox="1">
            <a:spLocks noChangeArrowheads="1"/>
          </p:cNvSpPr>
          <p:nvPr/>
        </p:nvSpPr>
        <p:spPr bwMode="auto">
          <a:xfrm>
            <a:off x="6553200" y="29765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1</a:t>
            </a:r>
          </a:p>
        </p:txBody>
      </p:sp>
      <p:sp>
        <p:nvSpPr>
          <p:cNvPr id="1227799" name="Text Box 23"/>
          <p:cNvSpPr txBox="1">
            <a:spLocks noChangeArrowheads="1"/>
          </p:cNvSpPr>
          <p:nvPr/>
        </p:nvSpPr>
        <p:spPr bwMode="auto">
          <a:xfrm>
            <a:off x="6705600" y="19859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1</a:t>
            </a:r>
          </a:p>
        </p:txBody>
      </p:sp>
      <p:sp>
        <p:nvSpPr>
          <p:cNvPr id="1227800" name="Text Box 24"/>
          <p:cNvSpPr txBox="1">
            <a:spLocks noChangeArrowheads="1"/>
          </p:cNvSpPr>
          <p:nvPr/>
        </p:nvSpPr>
        <p:spPr bwMode="auto">
          <a:xfrm>
            <a:off x="7924800" y="23669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1</a:t>
            </a:r>
          </a:p>
        </p:txBody>
      </p:sp>
      <p:sp>
        <p:nvSpPr>
          <p:cNvPr id="1227801" name="Text Box 25"/>
          <p:cNvSpPr txBox="1">
            <a:spLocks noChangeArrowheads="1"/>
          </p:cNvSpPr>
          <p:nvPr/>
        </p:nvSpPr>
        <p:spPr bwMode="auto">
          <a:xfrm>
            <a:off x="7391400" y="32051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3</a:t>
            </a:r>
          </a:p>
        </p:txBody>
      </p:sp>
      <p:graphicFrame>
        <p:nvGraphicFramePr>
          <p:cNvPr id="1228024" name="Group 248"/>
          <p:cNvGraphicFramePr>
            <a:graphicFrameLocks noGrp="1"/>
          </p:cNvGraphicFramePr>
          <p:nvPr/>
        </p:nvGraphicFramePr>
        <p:xfrm>
          <a:off x="685800" y="1368425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28023" name="Group 247"/>
          <p:cNvGraphicFramePr>
            <a:graphicFrameLocks noGrp="1"/>
          </p:cNvGraphicFramePr>
          <p:nvPr/>
        </p:nvGraphicFramePr>
        <p:xfrm>
          <a:off x="2286000" y="137160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28022" name="Group 246"/>
          <p:cNvGraphicFramePr>
            <a:graphicFrameLocks noGrp="1"/>
          </p:cNvGraphicFramePr>
          <p:nvPr/>
        </p:nvGraphicFramePr>
        <p:xfrm>
          <a:off x="685800" y="4108450"/>
          <a:ext cx="1600200" cy="2682240"/>
        </p:xfrm>
        <a:graphic>
          <a:graphicData uri="http://schemas.openxmlformats.org/drawingml/2006/table">
            <a:tbl>
              <a:tblPr/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28021" name="Group 245"/>
          <p:cNvGraphicFramePr>
            <a:graphicFrameLocks noGrp="1"/>
          </p:cNvGraphicFramePr>
          <p:nvPr/>
        </p:nvGraphicFramePr>
        <p:xfrm>
          <a:off x="2286000" y="410845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28020" name="Group 244"/>
          <p:cNvGraphicFramePr>
            <a:graphicFrameLocks noGrp="1"/>
          </p:cNvGraphicFramePr>
          <p:nvPr/>
        </p:nvGraphicFramePr>
        <p:xfrm>
          <a:off x="3886200" y="410845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28019" name="Group 243"/>
          <p:cNvGraphicFramePr>
            <a:graphicFrameLocks noGrp="1"/>
          </p:cNvGraphicFramePr>
          <p:nvPr/>
        </p:nvGraphicFramePr>
        <p:xfrm>
          <a:off x="5486400" y="410845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28018" name="Text Box 242"/>
          <p:cNvSpPr txBox="1">
            <a:spLocks noChangeArrowheads="1"/>
          </p:cNvSpPr>
          <p:nvPr/>
        </p:nvSpPr>
        <p:spPr bwMode="auto">
          <a:xfrm>
            <a:off x="457200" y="914400"/>
            <a:ext cx="2046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Calibri" pitchFamily="34" charset="0"/>
              </a:rPr>
              <a:t>Optimum 1-hop paths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7FFDF9-94C1-44B7-9AC7-0FF3F14A2BB9}" type="slidenum">
              <a:rPr lang="en-US"/>
              <a:pPr/>
              <a:t>4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Story 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dirty="0"/>
              <a:t>So far …</a:t>
            </a:r>
          </a:p>
          <a:p>
            <a:pPr lvl="1"/>
            <a:r>
              <a:rPr lang="en-US" dirty="0"/>
              <a:t>Layers, and protocols</a:t>
            </a:r>
          </a:p>
          <a:p>
            <a:pPr lvl="1"/>
            <a:r>
              <a:rPr lang="en-US" dirty="0"/>
              <a:t>Link layer</a:t>
            </a:r>
          </a:p>
          <a:p>
            <a:pPr lvl="1"/>
            <a:r>
              <a:rPr lang="en-US" dirty="0"/>
              <a:t>Interconnecting LANs</a:t>
            </a:r>
          </a:p>
          <a:p>
            <a:pPr lvl="2"/>
            <a:r>
              <a:rPr lang="en-US" dirty="0"/>
              <a:t>Hubs, switches, and bridges</a:t>
            </a:r>
          </a:p>
          <a:p>
            <a:pPr lvl="1"/>
            <a:r>
              <a:rPr lang="en-US" dirty="0"/>
              <a:t>The Internet Protocol</a:t>
            </a:r>
          </a:p>
          <a:p>
            <a:pPr lvl="2"/>
            <a:r>
              <a:rPr lang="en-US" dirty="0"/>
              <a:t>IP datagram, fragmentation</a:t>
            </a:r>
          </a:p>
          <a:p>
            <a:pPr lvl="2"/>
            <a:r>
              <a:rPr lang="en-US" dirty="0"/>
              <a:t>Naming and addressing</a:t>
            </a:r>
          </a:p>
          <a:p>
            <a:pPr lvl="2"/>
            <a:r>
              <a:rPr lang="en-US" dirty="0"/>
              <a:t>CIDR, DNS</a:t>
            </a:r>
          </a:p>
          <a:p>
            <a:r>
              <a:rPr lang="en-US" dirty="0"/>
              <a:t>This time</a:t>
            </a:r>
          </a:p>
          <a:p>
            <a:pPr lvl="1"/>
            <a:r>
              <a:rPr lang="en-US" dirty="0"/>
              <a:t>Routing and forwarding</a:t>
            </a:r>
          </a:p>
        </p:txBody>
      </p:sp>
      <p:sp>
        <p:nvSpPr>
          <p:cNvPr id="824324" name="Rectangle 4"/>
          <p:cNvSpPr>
            <a:spLocks noChangeArrowheads="1"/>
          </p:cNvSpPr>
          <p:nvPr/>
        </p:nvSpPr>
        <p:spPr bwMode="auto">
          <a:xfrm>
            <a:off x="6754813" y="4791075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4325" name="Rectangle 5"/>
          <p:cNvSpPr>
            <a:spLocks noChangeArrowheads="1"/>
          </p:cNvSpPr>
          <p:nvPr/>
        </p:nvSpPr>
        <p:spPr bwMode="auto">
          <a:xfrm>
            <a:off x="6754813" y="4410075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4326" name="Rectangle 6"/>
          <p:cNvSpPr>
            <a:spLocks noChangeArrowheads="1"/>
          </p:cNvSpPr>
          <p:nvPr/>
        </p:nvSpPr>
        <p:spPr bwMode="auto">
          <a:xfrm>
            <a:off x="6754813" y="4029075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4327" name="Rectangle 7"/>
          <p:cNvSpPr>
            <a:spLocks noChangeArrowheads="1"/>
          </p:cNvSpPr>
          <p:nvPr/>
        </p:nvSpPr>
        <p:spPr bwMode="auto">
          <a:xfrm>
            <a:off x="6754813" y="3648075"/>
            <a:ext cx="1447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4328" name="Rectangle 8"/>
          <p:cNvSpPr>
            <a:spLocks noChangeArrowheads="1"/>
          </p:cNvSpPr>
          <p:nvPr/>
        </p:nvSpPr>
        <p:spPr bwMode="auto">
          <a:xfrm>
            <a:off x="6754813" y="3267075"/>
            <a:ext cx="1447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4329" name="Rectangle 9"/>
          <p:cNvSpPr>
            <a:spLocks noChangeArrowheads="1"/>
          </p:cNvSpPr>
          <p:nvPr/>
        </p:nvSpPr>
        <p:spPr bwMode="auto">
          <a:xfrm>
            <a:off x="6754813" y="2886075"/>
            <a:ext cx="1447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4330" name="Rectangle 10"/>
          <p:cNvSpPr>
            <a:spLocks noChangeArrowheads="1"/>
          </p:cNvSpPr>
          <p:nvPr/>
        </p:nvSpPr>
        <p:spPr bwMode="auto">
          <a:xfrm>
            <a:off x="6754813" y="2505075"/>
            <a:ext cx="1447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4331" name="Text Box 11"/>
          <p:cNvSpPr txBox="1">
            <a:spLocks noChangeArrowheads="1"/>
          </p:cNvSpPr>
          <p:nvPr/>
        </p:nvSpPr>
        <p:spPr bwMode="auto">
          <a:xfrm>
            <a:off x="6943015" y="4784725"/>
            <a:ext cx="10856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latin typeface="Optima" panose="02000503060000020004" pitchFamily="2" charset="0"/>
              </a:rPr>
              <a:t>Physical</a:t>
            </a:r>
          </a:p>
        </p:txBody>
      </p:sp>
      <p:sp>
        <p:nvSpPr>
          <p:cNvPr id="824332" name="Text Box 12"/>
          <p:cNvSpPr txBox="1">
            <a:spLocks noChangeArrowheads="1"/>
          </p:cNvSpPr>
          <p:nvPr/>
        </p:nvSpPr>
        <p:spPr bwMode="auto">
          <a:xfrm>
            <a:off x="6849413" y="4419600"/>
            <a:ext cx="12506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latin typeface="Optima" panose="02000503060000020004" pitchFamily="2" charset="0"/>
              </a:rPr>
              <a:t>Data Link</a:t>
            </a:r>
          </a:p>
        </p:txBody>
      </p:sp>
      <p:sp>
        <p:nvSpPr>
          <p:cNvPr id="824333" name="Text Box 13"/>
          <p:cNvSpPr txBox="1">
            <a:spLocks noChangeArrowheads="1"/>
          </p:cNvSpPr>
          <p:nvPr/>
        </p:nvSpPr>
        <p:spPr bwMode="auto">
          <a:xfrm>
            <a:off x="6895952" y="4054475"/>
            <a:ext cx="11337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latin typeface="Optima" panose="02000503060000020004" pitchFamily="2" charset="0"/>
              </a:rPr>
              <a:t>Network</a:t>
            </a:r>
          </a:p>
        </p:txBody>
      </p:sp>
      <p:sp>
        <p:nvSpPr>
          <p:cNvPr id="824334" name="Text Box 14"/>
          <p:cNvSpPr txBox="1">
            <a:spLocks noChangeArrowheads="1"/>
          </p:cNvSpPr>
          <p:nvPr/>
        </p:nvSpPr>
        <p:spPr bwMode="auto">
          <a:xfrm>
            <a:off x="6858000" y="3657600"/>
            <a:ext cx="119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latin typeface="Optima" panose="02000503060000020004" pitchFamily="2" charset="0"/>
              </a:rPr>
              <a:t>Transport</a:t>
            </a:r>
          </a:p>
        </p:txBody>
      </p:sp>
      <p:sp>
        <p:nvSpPr>
          <p:cNvPr id="824335" name="Text Box 15"/>
          <p:cNvSpPr txBox="1">
            <a:spLocks noChangeArrowheads="1"/>
          </p:cNvSpPr>
          <p:nvPr/>
        </p:nvSpPr>
        <p:spPr bwMode="auto">
          <a:xfrm>
            <a:off x="6945102" y="3276600"/>
            <a:ext cx="9957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latin typeface="Optima" panose="02000503060000020004" pitchFamily="2" charset="0"/>
              </a:rPr>
              <a:t>Session</a:t>
            </a:r>
          </a:p>
        </p:txBody>
      </p:sp>
      <p:sp>
        <p:nvSpPr>
          <p:cNvPr id="824336" name="Text Box 16"/>
          <p:cNvSpPr txBox="1">
            <a:spLocks noChangeArrowheads="1"/>
          </p:cNvSpPr>
          <p:nvPr/>
        </p:nvSpPr>
        <p:spPr bwMode="auto">
          <a:xfrm>
            <a:off x="6705951" y="2863850"/>
            <a:ext cx="15359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latin typeface="Optima" panose="02000503060000020004" pitchFamily="2" charset="0"/>
              </a:rPr>
              <a:t>Presentation</a:t>
            </a:r>
          </a:p>
        </p:txBody>
      </p:sp>
      <p:sp>
        <p:nvSpPr>
          <p:cNvPr id="824337" name="Text Box 17"/>
          <p:cNvSpPr txBox="1">
            <a:spLocks noChangeArrowheads="1"/>
          </p:cNvSpPr>
          <p:nvPr/>
        </p:nvSpPr>
        <p:spPr bwMode="auto">
          <a:xfrm>
            <a:off x="6803924" y="2498725"/>
            <a:ext cx="14654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latin typeface="Optima" panose="02000503060000020004" pitchFamily="2" charset="0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3531514486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4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C999A1-AAF2-4569-8A16-660022C27CCA}" type="slidenum">
              <a:rPr lang="en-US"/>
              <a:pPr/>
              <a:t>40</a:t>
            </a:fld>
            <a:endParaRPr lang="en-US"/>
          </a:p>
        </p:txBody>
      </p:sp>
      <p:sp>
        <p:nvSpPr>
          <p:cNvPr id="24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229826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8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 Example: Step 2</a:t>
            </a:r>
          </a:p>
        </p:txBody>
      </p:sp>
      <p:graphicFrame>
        <p:nvGraphicFramePr>
          <p:cNvPr id="1230072" name="Group 248"/>
          <p:cNvGraphicFramePr>
            <a:graphicFrameLocks noGrp="1"/>
          </p:cNvGraphicFramePr>
          <p:nvPr/>
        </p:nvGraphicFramePr>
        <p:xfrm>
          <a:off x="685800" y="137160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30071" name="Group 247"/>
          <p:cNvGraphicFramePr>
            <a:graphicFrameLocks noGrp="1"/>
          </p:cNvGraphicFramePr>
          <p:nvPr/>
        </p:nvGraphicFramePr>
        <p:xfrm>
          <a:off x="2286000" y="137160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30070" name="Group 246"/>
          <p:cNvGraphicFramePr>
            <a:graphicFrameLocks noGrp="1"/>
          </p:cNvGraphicFramePr>
          <p:nvPr/>
        </p:nvGraphicFramePr>
        <p:xfrm>
          <a:off x="685800" y="410210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30069" name="Group 245"/>
          <p:cNvGraphicFramePr>
            <a:graphicFrameLocks noGrp="1"/>
          </p:cNvGraphicFramePr>
          <p:nvPr/>
        </p:nvGraphicFramePr>
        <p:xfrm>
          <a:off x="2286000" y="410210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30068" name="Group 244"/>
          <p:cNvGraphicFramePr>
            <a:graphicFrameLocks noGrp="1"/>
          </p:cNvGraphicFramePr>
          <p:nvPr/>
        </p:nvGraphicFramePr>
        <p:xfrm>
          <a:off x="3886200" y="410210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30067" name="Group 243"/>
          <p:cNvGraphicFramePr>
            <a:graphicFrameLocks noGrp="1"/>
          </p:cNvGraphicFramePr>
          <p:nvPr/>
        </p:nvGraphicFramePr>
        <p:xfrm>
          <a:off x="5486400" y="410210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30044" name="Text Box 220"/>
          <p:cNvSpPr txBox="1">
            <a:spLocks noChangeArrowheads="1"/>
          </p:cNvSpPr>
          <p:nvPr/>
        </p:nvSpPr>
        <p:spPr bwMode="auto">
          <a:xfrm>
            <a:off x="457200" y="958850"/>
            <a:ext cx="2046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Calibri" pitchFamily="34" charset="0"/>
              </a:rPr>
              <a:t>Optimum 2-hop paths</a:t>
            </a:r>
          </a:p>
        </p:txBody>
      </p:sp>
      <p:sp>
        <p:nvSpPr>
          <p:cNvPr id="1230045" name="Line 221"/>
          <p:cNvSpPr>
            <a:spLocks noChangeShapeType="1"/>
          </p:cNvSpPr>
          <p:nvPr/>
        </p:nvSpPr>
        <p:spPr bwMode="auto">
          <a:xfrm flipH="1">
            <a:off x="4572000" y="1981200"/>
            <a:ext cx="2286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0046" name="Line 222"/>
          <p:cNvSpPr>
            <a:spLocks noChangeShapeType="1"/>
          </p:cNvSpPr>
          <p:nvPr/>
        </p:nvSpPr>
        <p:spPr bwMode="auto">
          <a:xfrm flipH="1" flipV="1">
            <a:off x="48006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047" name="Line 223"/>
          <p:cNvSpPr>
            <a:spLocks noChangeShapeType="1"/>
          </p:cNvSpPr>
          <p:nvPr/>
        </p:nvSpPr>
        <p:spPr bwMode="auto">
          <a:xfrm flipV="1">
            <a:off x="62484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048" name="Line 224"/>
          <p:cNvSpPr>
            <a:spLocks noChangeShapeType="1"/>
          </p:cNvSpPr>
          <p:nvPr/>
        </p:nvSpPr>
        <p:spPr bwMode="auto">
          <a:xfrm>
            <a:off x="7696200" y="1981200"/>
            <a:ext cx="5334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049" name="Line 225"/>
          <p:cNvSpPr>
            <a:spLocks noChangeShapeType="1"/>
          </p:cNvSpPr>
          <p:nvPr/>
        </p:nvSpPr>
        <p:spPr bwMode="auto">
          <a:xfrm flipV="1">
            <a:off x="6781800" y="3352800"/>
            <a:ext cx="1447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050" name="Line 226"/>
          <p:cNvSpPr>
            <a:spLocks noChangeShapeType="1"/>
          </p:cNvSpPr>
          <p:nvPr/>
        </p:nvSpPr>
        <p:spPr bwMode="auto">
          <a:xfrm flipH="1" flipV="1">
            <a:off x="6248400" y="2590800"/>
            <a:ext cx="533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051" name="Line 227"/>
          <p:cNvSpPr>
            <a:spLocks noChangeShapeType="1"/>
          </p:cNvSpPr>
          <p:nvPr/>
        </p:nvSpPr>
        <p:spPr bwMode="auto">
          <a:xfrm flipV="1">
            <a:off x="4648200" y="2590800"/>
            <a:ext cx="1600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052" name="Line 228"/>
          <p:cNvSpPr>
            <a:spLocks noChangeShapeType="1"/>
          </p:cNvSpPr>
          <p:nvPr/>
        </p:nvSpPr>
        <p:spPr bwMode="auto">
          <a:xfrm>
            <a:off x="4572000" y="3505200"/>
            <a:ext cx="2209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053" name="Oval 229"/>
          <p:cNvSpPr>
            <a:spLocks noChangeArrowheads="1"/>
          </p:cNvSpPr>
          <p:nvPr/>
        </p:nvSpPr>
        <p:spPr bwMode="auto">
          <a:xfrm>
            <a:off x="4343400" y="3276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1230054" name="Oval 230"/>
          <p:cNvSpPr>
            <a:spLocks noChangeArrowheads="1"/>
          </p:cNvSpPr>
          <p:nvPr/>
        </p:nvSpPr>
        <p:spPr bwMode="auto">
          <a:xfrm>
            <a:off x="45720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1230055" name="Oval 231"/>
          <p:cNvSpPr>
            <a:spLocks noChangeArrowheads="1"/>
          </p:cNvSpPr>
          <p:nvPr/>
        </p:nvSpPr>
        <p:spPr bwMode="auto">
          <a:xfrm>
            <a:off x="6019800" y="2362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1230056" name="Oval 232"/>
          <p:cNvSpPr>
            <a:spLocks noChangeArrowheads="1"/>
          </p:cNvSpPr>
          <p:nvPr/>
        </p:nvSpPr>
        <p:spPr bwMode="auto">
          <a:xfrm>
            <a:off x="74676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1230057" name="Oval 233"/>
          <p:cNvSpPr>
            <a:spLocks noChangeArrowheads="1"/>
          </p:cNvSpPr>
          <p:nvPr/>
        </p:nvSpPr>
        <p:spPr bwMode="auto">
          <a:xfrm>
            <a:off x="8001000" y="3124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1230058" name="Oval 234"/>
          <p:cNvSpPr>
            <a:spLocks noChangeArrowheads="1"/>
          </p:cNvSpPr>
          <p:nvPr/>
        </p:nvSpPr>
        <p:spPr bwMode="auto">
          <a:xfrm>
            <a:off x="6553200" y="35814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1230059" name="Text Box 235"/>
          <p:cNvSpPr txBox="1">
            <a:spLocks noChangeArrowheads="1"/>
          </p:cNvSpPr>
          <p:nvPr/>
        </p:nvSpPr>
        <p:spPr bwMode="auto">
          <a:xfrm>
            <a:off x="4343400" y="25193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2</a:t>
            </a:r>
          </a:p>
        </p:txBody>
      </p:sp>
      <p:sp>
        <p:nvSpPr>
          <p:cNvPr id="1230060" name="Text Box 236"/>
          <p:cNvSpPr txBox="1">
            <a:spLocks noChangeArrowheads="1"/>
          </p:cNvSpPr>
          <p:nvPr/>
        </p:nvSpPr>
        <p:spPr bwMode="auto">
          <a:xfrm>
            <a:off x="5410200" y="19097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3</a:t>
            </a:r>
          </a:p>
        </p:txBody>
      </p:sp>
      <p:sp>
        <p:nvSpPr>
          <p:cNvPr id="1230061" name="Text Box 237"/>
          <p:cNvSpPr txBox="1">
            <a:spLocks noChangeArrowheads="1"/>
          </p:cNvSpPr>
          <p:nvPr/>
        </p:nvSpPr>
        <p:spPr bwMode="auto">
          <a:xfrm>
            <a:off x="5105400" y="27479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6</a:t>
            </a:r>
          </a:p>
        </p:txBody>
      </p:sp>
      <p:sp>
        <p:nvSpPr>
          <p:cNvPr id="1230062" name="Text Box 238"/>
          <p:cNvSpPr txBox="1">
            <a:spLocks noChangeArrowheads="1"/>
          </p:cNvSpPr>
          <p:nvPr/>
        </p:nvSpPr>
        <p:spPr bwMode="auto">
          <a:xfrm>
            <a:off x="5638800" y="33575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4</a:t>
            </a:r>
          </a:p>
        </p:txBody>
      </p:sp>
      <p:sp>
        <p:nvSpPr>
          <p:cNvPr id="1230063" name="Text Box 239"/>
          <p:cNvSpPr txBox="1">
            <a:spLocks noChangeArrowheads="1"/>
          </p:cNvSpPr>
          <p:nvPr/>
        </p:nvSpPr>
        <p:spPr bwMode="auto">
          <a:xfrm>
            <a:off x="6553200" y="29765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1</a:t>
            </a:r>
          </a:p>
        </p:txBody>
      </p:sp>
      <p:sp>
        <p:nvSpPr>
          <p:cNvPr id="1230064" name="Text Box 240"/>
          <p:cNvSpPr txBox="1">
            <a:spLocks noChangeArrowheads="1"/>
          </p:cNvSpPr>
          <p:nvPr/>
        </p:nvSpPr>
        <p:spPr bwMode="auto">
          <a:xfrm>
            <a:off x="6705600" y="19859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1</a:t>
            </a:r>
          </a:p>
        </p:txBody>
      </p:sp>
      <p:sp>
        <p:nvSpPr>
          <p:cNvPr id="1230065" name="Text Box 241"/>
          <p:cNvSpPr txBox="1">
            <a:spLocks noChangeArrowheads="1"/>
          </p:cNvSpPr>
          <p:nvPr/>
        </p:nvSpPr>
        <p:spPr bwMode="auto">
          <a:xfrm>
            <a:off x="7924800" y="23669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1</a:t>
            </a:r>
          </a:p>
        </p:txBody>
      </p:sp>
      <p:sp>
        <p:nvSpPr>
          <p:cNvPr id="1230066" name="Text Box 242"/>
          <p:cNvSpPr txBox="1">
            <a:spLocks noChangeArrowheads="1"/>
          </p:cNvSpPr>
          <p:nvPr/>
        </p:nvSpPr>
        <p:spPr bwMode="auto">
          <a:xfrm>
            <a:off x="7391400" y="32051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3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4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6D94E0-D2D1-4D76-96F4-6FF10DF5CCBB}" type="slidenum">
              <a:rPr lang="en-US"/>
              <a:pPr/>
              <a:t>41</a:t>
            </a:fld>
            <a:endParaRPr lang="en-US"/>
          </a:p>
        </p:txBody>
      </p:sp>
      <p:sp>
        <p:nvSpPr>
          <p:cNvPr id="24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231874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 Example: Step 3</a:t>
            </a:r>
          </a:p>
        </p:txBody>
      </p:sp>
      <p:graphicFrame>
        <p:nvGraphicFramePr>
          <p:cNvPr id="1232120" name="Group 248"/>
          <p:cNvGraphicFramePr>
            <a:graphicFrameLocks noGrp="1"/>
          </p:cNvGraphicFramePr>
          <p:nvPr/>
        </p:nvGraphicFramePr>
        <p:xfrm>
          <a:off x="685800" y="137160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32119" name="Group 247"/>
          <p:cNvGraphicFramePr>
            <a:graphicFrameLocks noGrp="1"/>
          </p:cNvGraphicFramePr>
          <p:nvPr/>
        </p:nvGraphicFramePr>
        <p:xfrm>
          <a:off x="2286000" y="137160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32118" name="Group 246"/>
          <p:cNvGraphicFramePr>
            <a:graphicFrameLocks noGrp="1"/>
          </p:cNvGraphicFramePr>
          <p:nvPr/>
        </p:nvGraphicFramePr>
        <p:xfrm>
          <a:off x="685800" y="410210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32117" name="Group 245"/>
          <p:cNvGraphicFramePr>
            <a:graphicFrameLocks noGrp="1"/>
          </p:cNvGraphicFramePr>
          <p:nvPr/>
        </p:nvGraphicFramePr>
        <p:xfrm>
          <a:off x="2286000" y="410210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32116" name="Group 244"/>
          <p:cNvGraphicFramePr>
            <a:graphicFrameLocks noGrp="1"/>
          </p:cNvGraphicFramePr>
          <p:nvPr/>
        </p:nvGraphicFramePr>
        <p:xfrm>
          <a:off x="3886200" y="410210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32115" name="Group 243"/>
          <p:cNvGraphicFramePr>
            <a:graphicFrameLocks noGrp="1"/>
          </p:cNvGraphicFramePr>
          <p:nvPr/>
        </p:nvGraphicFramePr>
        <p:xfrm>
          <a:off x="5486400" y="4102100"/>
          <a:ext cx="1600200" cy="26822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Table for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32092" name="Text Box 220"/>
          <p:cNvSpPr txBox="1">
            <a:spLocks noChangeArrowheads="1"/>
          </p:cNvSpPr>
          <p:nvPr/>
        </p:nvSpPr>
        <p:spPr bwMode="auto">
          <a:xfrm>
            <a:off x="533400" y="914400"/>
            <a:ext cx="2046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Calibri" pitchFamily="34" charset="0"/>
              </a:rPr>
              <a:t>Optimum 3-hop paths</a:t>
            </a:r>
          </a:p>
        </p:txBody>
      </p:sp>
      <p:sp>
        <p:nvSpPr>
          <p:cNvPr id="1232093" name="Line 221"/>
          <p:cNvSpPr>
            <a:spLocks noChangeShapeType="1"/>
          </p:cNvSpPr>
          <p:nvPr/>
        </p:nvSpPr>
        <p:spPr bwMode="auto">
          <a:xfrm flipH="1">
            <a:off x="4572000" y="1981200"/>
            <a:ext cx="2286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2094" name="Line 222"/>
          <p:cNvSpPr>
            <a:spLocks noChangeShapeType="1"/>
          </p:cNvSpPr>
          <p:nvPr/>
        </p:nvSpPr>
        <p:spPr bwMode="auto">
          <a:xfrm flipH="1" flipV="1">
            <a:off x="48006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2095" name="Line 223"/>
          <p:cNvSpPr>
            <a:spLocks noChangeShapeType="1"/>
          </p:cNvSpPr>
          <p:nvPr/>
        </p:nvSpPr>
        <p:spPr bwMode="auto">
          <a:xfrm flipV="1">
            <a:off x="62484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2096" name="Line 224"/>
          <p:cNvSpPr>
            <a:spLocks noChangeShapeType="1"/>
          </p:cNvSpPr>
          <p:nvPr/>
        </p:nvSpPr>
        <p:spPr bwMode="auto">
          <a:xfrm>
            <a:off x="7696200" y="1981200"/>
            <a:ext cx="5334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2097" name="Line 225"/>
          <p:cNvSpPr>
            <a:spLocks noChangeShapeType="1"/>
          </p:cNvSpPr>
          <p:nvPr/>
        </p:nvSpPr>
        <p:spPr bwMode="auto">
          <a:xfrm flipV="1">
            <a:off x="6781800" y="3352800"/>
            <a:ext cx="1447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2098" name="Line 226"/>
          <p:cNvSpPr>
            <a:spLocks noChangeShapeType="1"/>
          </p:cNvSpPr>
          <p:nvPr/>
        </p:nvSpPr>
        <p:spPr bwMode="auto">
          <a:xfrm flipH="1" flipV="1">
            <a:off x="6248400" y="2590800"/>
            <a:ext cx="533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2099" name="Line 227"/>
          <p:cNvSpPr>
            <a:spLocks noChangeShapeType="1"/>
          </p:cNvSpPr>
          <p:nvPr/>
        </p:nvSpPr>
        <p:spPr bwMode="auto">
          <a:xfrm flipV="1">
            <a:off x="4648200" y="2590800"/>
            <a:ext cx="1600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2100" name="Line 228"/>
          <p:cNvSpPr>
            <a:spLocks noChangeShapeType="1"/>
          </p:cNvSpPr>
          <p:nvPr/>
        </p:nvSpPr>
        <p:spPr bwMode="auto">
          <a:xfrm>
            <a:off x="4572000" y="3505200"/>
            <a:ext cx="2209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2101" name="Oval 229"/>
          <p:cNvSpPr>
            <a:spLocks noChangeArrowheads="1"/>
          </p:cNvSpPr>
          <p:nvPr/>
        </p:nvSpPr>
        <p:spPr bwMode="auto">
          <a:xfrm>
            <a:off x="4343400" y="3276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1232102" name="Oval 230"/>
          <p:cNvSpPr>
            <a:spLocks noChangeArrowheads="1"/>
          </p:cNvSpPr>
          <p:nvPr/>
        </p:nvSpPr>
        <p:spPr bwMode="auto">
          <a:xfrm>
            <a:off x="45720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1232103" name="Oval 231"/>
          <p:cNvSpPr>
            <a:spLocks noChangeArrowheads="1"/>
          </p:cNvSpPr>
          <p:nvPr/>
        </p:nvSpPr>
        <p:spPr bwMode="auto">
          <a:xfrm>
            <a:off x="6019800" y="2362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1232104" name="Oval 232"/>
          <p:cNvSpPr>
            <a:spLocks noChangeArrowheads="1"/>
          </p:cNvSpPr>
          <p:nvPr/>
        </p:nvSpPr>
        <p:spPr bwMode="auto">
          <a:xfrm>
            <a:off x="74676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1232105" name="Oval 233"/>
          <p:cNvSpPr>
            <a:spLocks noChangeArrowheads="1"/>
          </p:cNvSpPr>
          <p:nvPr/>
        </p:nvSpPr>
        <p:spPr bwMode="auto">
          <a:xfrm>
            <a:off x="8001000" y="3124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1232106" name="Oval 234"/>
          <p:cNvSpPr>
            <a:spLocks noChangeArrowheads="1"/>
          </p:cNvSpPr>
          <p:nvPr/>
        </p:nvSpPr>
        <p:spPr bwMode="auto">
          <a:xfrm>
            <a:off x="6553200" y="35814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1232107" name="Text Box 235"/>
          <p:cNvSpPr txBox="1">
            <a:spLocks noChangeArrowheads="1"/>
          </p:cNvSpPr>
          <p:nvPr/>
        </p:nvSpPr>
        <p:spPr bwMode="auto">
          <a:xfrm>
            <a:off x="4343400" y="25193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2</a:t>
            </a:r>
          </a:p>
        </p:txBody>
      </p:sp>
      <p:sp>
        <p:nvSpPr>
          <p:cNvPr id="1232108" name="Text Box 236"/>
          <p:cNvSpPr txBox="1">
            <a:spLocks noChangeArrowheads="1"/>
          </p:cNvSpPr>
          <p:nvPr/>
        </p:nvSpPr>
        <p:spPr bwMode="auto">
          <a:xfrm>
            <a:off x="5410200" y="19097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3</a:t>
            </a:r>
          </a:p>
        </p:txBody>
      </p:sp>
      <p:sp>
        <p:nvSpPr>
          <p:cNvPr id="1232109" name="Text Box 237"/>
          <p:cNvSpPr txBox="1">
            <a:spLocks noChangeArrowheads="1"/>
          </p:cNvSpPr>
          <p:nvPr/>
        </p:nvSpPr>
        <p:spPr bwMode="auto">
          <a:xfrm>
            <a:off x="5105400" y="27479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6</a:t>
            </a:r>
          </a:p>
        </p:txBody>
      </p:sp>
      <p:sp>
        <p:nvSpPr>
          <p:cNvPr id="1232110" name="Text Box 238"/>
          <p:cNvSpPr txBox="1">
            <a:spLocks noChangeArrowheads="1"/>
          </p:cNvSpPr>
          <p:nvPr/>
        </p:nvSpPr>
        <p:spPr bwMode="auto">
          <a:xfrm>
            <a:off x="5638800" y="33575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4</a:t>
            </a:r>
          </a:p>
        </p:txBody>
      </p:sp>
      <p:sp>
        <p:nvSpPr>
          <p:cNvPr id="1232111" name="Text Box 239"/>
          <p:cNvSpPr txBox="1">
            <a:spLocks noChangeArrowheads="1"/>
          </p:cNvSpPr>
          <p:nvPr/>
        </p:nvSpPr>
        <p:spPr bwMode="auto">
          <a:xfrm>
            <a:off x="6553200" y="29765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1</a:t>
            </a:r>
          </a:p>
        </p:txBody>
      </p:sp>
      <p:sp>
        <p:nvSpPr>
          <p:cNvPr id="1232112" name="Text Box 240"/>
          <p:cNvSpPr txBox="1">
            <a:spLocks noChangeArrowheads="1"/>
          </p:cNvSpPr>
          <p:nvPr/>
        </p:nvSpPr>
        <p:spPr bwMode="auto">
          <a:xfrm>
            <a:off x="6705600" y="19859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1</a:t>
            </a:r>
          </a:p>
        </p:txBody>
      </p:sp>
      <p:sp>
        <p:nvSpPr>
          <p:cNvPr id="1232113" name="Text Box 241"/>
          <p:cNvSpPr txBox="1">
            <a:spLocks noChangeArrowheads="1"/>
          </p:cNvSpPr>
          <p:nvPr/>
        </p:nvSpPr>
        <p:spPr bwMode="auto">
          <a:xfrm>
            <a:off x="7924800" y="23669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1</a:t>
            </a:r>
          </a:p>
        </p:txBody>
      </p:sp>
      <p:sp>
        <p:nvSpPr>
          <p:cNvPr id="1232114" name="Text Box 242"/>
          <p:cNvSpPr txBox="1">
            <a:spLocks noChangeArrowheads="1"/>
          </p:cNvSpPr>
          <p:nvPr/>
        </p:nvSpPr>
        <p:spPr bwMode="auto">
          <a:xfrm>
            <a:off x="7391400" y="3205163"/>
            <a:ext cx="2746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3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Bellman-Ford Algorithm</a:t>
            </a:r>
          </a:p>
        </p:txBody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Questions: </a:t>
            </a:r>
          </a:p>
          <a:p>
            <a:pPr lvl="1"/>
            <a:r>
              <a:rPr lang="en-US"/>
              <a:t>How long can the algorithm take to run?</a:t>
            </a:r>
          </a:p>
          <a:p>
            <a:pPr lvl="1"/>
            <a:r>
              <a:rPr lang="en-US"/>
              <a:t>How do we know that the algorithm always converges?</a:t>
            </a:r>
          </a:p>
          <a:p>
            <a:pPr lvl="1"/>
            <a:r>
              <a:rPr lang="en-US"/>
              <a:t>What happens when link costs change, or when routers/links fail?</a:t>
            </a:r>
          </a:p>
          <a:p>
            <a:endParaRPr lang="en-US"/>
          </a:p>
          <a:p>
            <a:r>
              <a:rPr lang="en-US"/>
              <a:t>Topology changes make life hard for the Bellman-Ford algorithm…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BE0A7D-7393-4A82-B2BF-FE04643633D6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5E26BD-F8B3-40F6-ACF2-B6945566D869}" type="slidenum">
              <a:rPr lang="en-US"/>
              <a:pPr/>
              <a:t>43</a:t>
            </a:fld>
            <a:endParaRPr lang="en-US"/>
          </a:p>
        </p:txBody>
      </p:sp>
      <p:sp>
        <p:nvSpPr>
          <p:cNvPr id="5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 Problem with Bellman-Ford</a:t>
            </a:r>
            <a:br>
              <a:rPr lang="en-US"/>
            </a:br>
            <a:r>
              <a:rPr lang="en-US" sz="2800"/>
              <a:t>Bad news travels slowly</a:t>
            </a:r>
          </a:p>
        </p:txBody>
      </p:sp>
      <p:sp>
        <p:nvSpPr>
          <p:cNvPr id="859139" name="Oval 3"/>
          <p:cNvSpPr>
            <a:spLocks noChangeArrowheads="1"/>
          </p:cNvSpPr>
          <p:nvPr/>
        </p:nvSpPr>
        <p:spPr bwMode="auto">
          <a:xfrm>
            <a:off x="7362825" y="1397000"/>
            <a:ext cx="7620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</a:rPr>
              <a:t>4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59140" name="Oval 4"/>
          <p:cNvSpPr>
            <a:spLocks noChangeArrowheads="1"/>
          </p:cNvSpPr>
          <p:nvPr/>
        </p:nvSpPr>
        <p:spPr bwMode="auto">
          <a:xfrm>
            <a:off x="5457825" y="1397000"/>
            <a:ext cx="7620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</a:rPr>
              <a:t>3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59141" name="Oval 5"/>
          <p:cNvSpPr>
            <a:spLocks noChangeArrowheads="1"/>
          </p:cNvSpPr>
          <p:nvPr/>
        </p:nvSpPr>
        <p:spPr bwMode="auto">
          <a:xfrm>
            <a:off x="3476625" y="1397000"/>
            <a:ext cx="7620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</a:rPr>
              <a:t>2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59142" name="Oval 6"/>
          <p:cNvSpPr>
            <a:spLocks noChangeArrowheads="1"/>
          </p:cNvSpPr>
          <p:nvPr/>
        </p:nvSpPr>
        <p:spPr bwMode="auto">
          <a:xfrm>
            <a:off x="1571625" y="1397000"/>
            <a:ext cx="7620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</a:rPr>
              <a:t>1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59143" name="Line 7"/>
          <p:cNvSpPr>
            <a:spLocks noChangeShapeType="1"/>
          </p:cNvSpPr>
          <p:nvPr/>
        </p:nvSpPr>
        <p:spPr bwMode="auto">
          <a:xfrm>
            <a:off x="4238625" y="17018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9144" name="Text Box 8"/>
          <p:cNvSpPr txBox="1">
            <a:spLocks noChangeArrowheads="1"/>
          </p:cNvSpPr>
          <p:nvPr/>
        </p:nvSpPr>
        <p:spPr bwMode="auto">
          <a:xfrm>
            <a:off x="2698750" y="1295400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1</a:t>
            </a:r>
          </a:p>
        </p:txBody>
      </p:sp>
      <p:sp>
        <p:nvSpPr>
          <p:cNvPr id="859145" name="Text Box 9"/>
          <p:cNvSpPr txBox="1">
            <a:spLocks noChangeArrowheads="1"/>
          </p:cNvSpPr>
          <p:nvPr/>
        </p:nvSpPr>
        <p:spPr bwMode="auto">
          <a:xfrm>
            <a:off x="4756150" y="1295400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1</a:t>
            </a:r>
          </a:p>
        </p:txBody>
      </p:sp>
      <p:sp>
        <p:nvSpPr>
          <p:cNvPr id="859146" name="Text Box 10"/>
          <p:cNvSpPr txBox="1">
            <a:spLocks noChangeArrowheads="1"/>
          </p:cNvSpPr>
          <p:nvPr/>
        </p:nvSpPr>
        <p:spPr bwMode="auto">
          <a:xfrm>
            <a:off x="6584950" y="1295400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1</a:t>
            </a:r>
          </a:p>
        </p:txBody>
      </p:sp>
      <p:sp>
        <p:nvSpPr>
          <p:cNvPr id="859148" name="Text Box 12"/>
          <p:cNvSpPr txBox="1">
            <a:spLocks noChangeArrowheads="1"/>
          </p:cNvSpPr>
          <p:nvPr/>
        </p:nvSpPr>
        <p:spPr bwMode="auto">
          <a:xfrm>
            <a:off x="352425" y="2316162"/>
            <a:ext cx="557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Calibri" pitchFamily="34" charset="0"/>
              </a:rPr>
              <a:t>Consider the calculation of distances to R</a:t>
            </a:r>
            <a:r>
              <a:rPr lang="en-US" sz="2400" b="1" baseline="-25000">
                <a:latin typeface="Calibri" pitchFamily="34" charset="0"/>
              </a:rPr>
              <a:t>4</a:t>
            </a:r>
            <a:r>
              <a:rPr lang="en-US" sz="2400" b="1">
                <a:latin typeface="Calibri" pitchFamily="34" charset="0"/>
              </a:rPr>
              <a:t>: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59149" name="Text Box 13"/>
          <p:cNvSpPr txBox="1">
            <a:spLocks noChangeArrowheads="1"/>
          </p:cNvSpPr>
          <p:nvPr/>
        </p:nvSpPr>
        <p:spPr bwMode="auto">
          <a:xfrm>
            <a:off x="1403350" y="4362450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400">
              <a:latin typeface="Calibri" pitchFamily="34" charset="0"/>
            </a:endParaRPr>
          </a:p>
          <a:p>
            <a:pPr eaLnBrk="0" hangingPunct="0"/>
            <a:endParaRPr lang="en-US" sz="2400">
              <a:latin typeface="Calibri" pitchFamily="34" charset="0"/>
            </a:endParaRPr>
          </a:p>
        </p:txBody>
      </p:sp>
      <p:sp>
        <p:nvSpPr>
          <p:cNvPr id="859150" name="Line 14"/>
          <p:cNvSpPr>
            <a:spLocks noChangeShapeType="1"/>
          </p:cNvSpPr>
          <p:nvPr/>
        </p:nvSpPr>
        <p:spPr bwMode="auto">
          <a:xfrm>
            <a:off x="2333625" y="1701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9151" name="Line 15"/>
          <p:cNvSpPr>
            <a:spLocks noChangeShapeType="1"/>
          </p:cNvSpPr>
          <p:nvPr/>
        </p:nvSpPr>
        <p:spPr bwMode="auto">
          <a:xfrm>
            <a:off x="6219825" y="1701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9152" name="Rectangle 16"/>
          <p:cNvSpPr>
            <a:spLocks noChangeArrowheads="1"/>
          </p:cNvSpPr>
          <p:nvPr/>
        </p:nvSpPr>
        <p:spPr bwMode="auto">
          <a:xfrm>
            <a:off x="4562475" y="5095875"/>
            <a:ext cx="11239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…</a:t>
            </a:r>
          </a:p>
        </p:txBody>
      </p:sp>
      <p:sp>
        <p:nvSpPr>
          <p:cNvPr id="859153" name="Rectangle 17"/>
          <p:cNvSpPr>
            <a:spLocks noChangeArrowheads="1"/>
          </p:cNvSpPr>
          <p:nvPr/>
        </p:nvSpPr>
        <p:spPr bwMode="auto">
          <a:xfrm>
            <a:off x="3438525" y="5095875"/>
            <a:ext cx="11239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…</a:t>
            </a:r>
          </a:p>
        </p:txBody>
      </p:sp>
      <p:sp>
        <p:nvSpPr>
          <p:cNvPr id="859154" name="Rectangle 18"/>
          <p:cNvSpPr>
            <a:spLocks noChangeArrowheads="1"/>
          </p:cNvSpPr>
          <p:nvPr/>
        </p:nvSpPr>
        <p:spPr bwMode="auto">
          <a:xfrm>
            <a:off x="2314575" y="5095875"/>
            <a:ext cx="11239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…</a:t>
            </a:r>
          </a:p>
        </p:txBody>
      </p:sp>
      <p:sp>
        <p:nvSpPr>
          <p:cNvPr id="859155" name="Rectangle 19"/>
          <p:cNvSpPr>
            <a:spLocks noChangeArrowheads="1"/>
          </p:cNvSpPr>
          <p:nvPr/>
        </p:nvSpPr>
        <p:spPr bwMode="auto">
          <a:xfrm>
            <a:off x="1190625" y="5095875"/>
            <a:ext cx="11239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…</a:t>
            </a:r>
          </a:p>
        </p:txBody>
      </p:sp>
      <p:sp>
        <p:nvSpPr>
          <p:cNvPr id="859156" name="Rectangle 20"/>
          <p:cNvSpPr>
            <a:spLocks noChangeArrowheads="1"/>
          </p:cNvSpPr>
          <p:nvPr/>
        </p:nvSpPr>
        <p:spPr bwMode="auto">
          <a:xfrm>
            <a:off x="4562475" y="4583112"/>
            <a:ext cx="112395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5,R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59157" name="Rectangle 21"/>
          <p:cNvSpPr>
            <a:spLocks noChangeArrowheads="1"/>
          </p:cNvSpPr>
          <p:nvPr/>
        </p:nvSpPr>
        <p:spPr bwMode="auto">
          <a:xfrm>
            <a:off x="3438525" y="4583112"/>
            <a:ext cx="112395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4,R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59158" name="Rectangle 22"/>
          <p:cNvSpPr>
            <a:spLocks noChangeArrowheads="1"/>
          </p:cNvSpPr>
          <p:nvPr/>
        </p:nvSpPr>
        <p:spPr bwMode="auto">
          <a:xfrm>
            <a:off x="2314575" y="4583112"/>
            <a:ext cx="112395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5,R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59159" name="Rectangle 23"/>
          <p:cNvSpPr>
            <a:spLocks noChangeArrowheads="1"/>
          </p:cNvSpPr>
          <p:nvPr/>
        </p:nvSpPr>
        <p:spPr bwMode="auto">
          <a:xfrm>
            <a:off x="1190625" y="4583112"/>
            <a:ext cx="112395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59160" name="Rectangle 24"/>
          <p:cNvSpPr>
            <a:spLocks noChangeArrowheads="1"/>
          </p:cNvSpPr>
          <p:nvPr/>
        </p:nvSpPr>
        <p:spPr bwMode="auto">
          <a:xfrm>
            <a:off x="4562475" y="4127500"/>
            <a:ext cx="11239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3,R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59161" name="Rectangle 25"/>
          <p:cNvSpPr>
            <a:spLocks noChangeArrowheads="1"/>
          </p:cNvSpPr>
          <p:nvPr/>
        </p:nvSpPr>
        <p:spPr bwMode="auto">
          <a:xfrm>
            <a:off x="3438525" y="4127500"/>
            <a:ext cx="11239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4,R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59162" name="Rectangle 26"/>
          <p:cNvSpPr>
            <a:spLocks noChangeArrowheads="1"/>
          </p:cNvSpPr>
          <p:nvPr/>
        </p:nvSpPr>
        <p:spPr bwMode="auto">
          <a:xfrm>
            <a:off x="2314575" y="4127500"/>
            <a:ext cx="11239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3,R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59163" name="Rectangle 27"/>
          <p:cNvSpPr>
            <a:spLocks noChangeArrowheads="1"/>
          </p:cNvSpPr>
          <p:nvPr/>
        </p:nvSpPr>
        <p:spPr bwMode="auto">
          <a:xfrm>
            <a:off x="1190625" y="4127500"/>
            <a:ext cx="11239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59164" name="Rectangle 28"/>
          <p:cNvSpPr>
            <a:spLocks noChangeArrowheads="1"/>
          </p:cNvSpPr>
          <p:nvPr/>
        </p:nvSpPr>
        <p:spPr bwMode="auto">
          <a:xfrm>
            <a:off x="4562475" y="3671887"/>
            <a:ext cx="112395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3,R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59165" name="Rectangle 29"/>
          <p:cNvSpPr>
            <a:spLocks noChangeArrowheads="1"/>
          </p:cNvSpPr>
          <p:nvPr/>
        </p:nvSpPr>
        <p:spPr bwMode="auto">
          <a:xfrm>
            <a:off x="3438525" y="3671887"/>
            <a:ext cx="112395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2,R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59166" name="Rectangle 30"/>
          <p:cNvSpPr>
            <a:spLocks noChangeArrowheads="1"/>
          </p:cNvSpPr>
          <p:nvPr/>
        </p:nvSpPr>
        <p:spPr bwMode="auto">
          <a:xfrm>
            <a:off x="2314575" y="3671887"/>
            <a:ext cx="112395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3,R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59167" name="Rectangle 31"/>
          <p:cNvSpPr>
            <a:spLocks noChangeArrowheads="1"/>
          </p:cNvSpPr>
          <p:nvPr/>
        </p:nvSpPr>
        <p:spPr bwMode="auto">
          <a:xfrm>
            <a:off x="1190625" y="3671887"/>
            <a:ext cx="112395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59168" name="Rectangle 32"/>
          <p:cNvSpPr>
            <a:spLocks noChangeArrowheads="1"/>
          </p:cNvSpPr>
          <p:nvPr/>
        </p:nvSpPr>
        <p:spPr bwMode="auto">
          <a:xfrm>
            <a:off x="4562475" y="3216275"/>
            <a:ext cx="11239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1, 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859169" name="Rectangle 33"/>
          <p:cNvSpPr>
            <a:spLocks noChangeArrowheads="1"/>
          </p:cNvSpPr>
          <p:nvPr/>
        </p:nvSpPr>
        <p:spPr bwMode="auto">
          <a:xfrm>
            <a:off x="3438525" y="3216275"/>
            <a:ext cx="11239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2,R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59170" name="Rectangle 34"/>
          <p:cNvSpPr>
            <a:spLocks noChangeArrowheads="1"/>
          </p:cNvSpPr>
          <p:nvPr/>
        </p:nvSpPr>
        <p:spPr bwMode="auto">
          <a:xfrm>
            <a:off x="2314575" y="3216275"/>
            <a:ext cx="11239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3,R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59171" name="Rectangle 35"/>
          <p:cNvSpPr>
            <a:spLocks noChangeArrowheads="1"/>
          </p:cNvSpPr>
          <p:nvPr/>
        </p:nvSpPr>
        <p:spPr bwMode="auto">
          <a:xfrm>
            <a:off x="1190625" y="3216275"/>
            <a:ext cx="11239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859172" name="Rectangle 36"/>
          <p:cNvSpPr>
            <a:spLocks noChangeArrowheads="1"/>
          </p:cNvSpPr>
          <p:nvPr/>
        </p:nvSpPr>
        <p:spPr bwMode="auto">
          <a:xfrm>
            <a:off x="4562475" y="2760662"/>
            <a:ext cx="112395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59173" name="Rectangle 37"/>
          <p:cNvSpPr>
            <a:spLocks noChangeArrowheads="1"/>
          </p:cNvSpPr>
          <p:nvPr/>
        </p:nvSpPr>
        <p:spPr bwMode="auto">
          <a:xfrm>
            <a:off x="3438525" y="2760662"/>
            <a:ext cx="112395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59174" name="Rectangle 38"/>
          <p:cNvSpPr>
            <a:spLocks noChangeArrowheads="1"/>
          </p:cNvSpPr>
          <p:nvPr/>
        </p:nvSpPr>
        <p:spPr bwMode="auto">
          <a:xfrm>
            <a:off x="2314575" y="2760662"/>
            <a:ext cx="112395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R</a:t>
            </a:r>
            <a:r>
              <a:rPr lang="en-US" sz="2800" baseline="-25000">
                <a:solidFill>
                  <a:schemeClr val="accent2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59175" name="Rectangle 39"/>
          <p:cNvSpPr>
            <a:spLocks noChangeArrowheads="1"/>
          </p:cNvSpPr>
          <p:nvPr/>
        </p:nvSpPr>
        <p:spPr bwMode="auto">
          <a:xfrm>
            <a:off x="1190625" y="2760662"/>
            <a:ext cx="112395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859176" name="Line 40"/>
          <p:cNvSpPr>
            <a:spLocks noChangeShapeType="1"/>
          </p:cNvSpPr>
          <p:nvPr/>
        </p:nvSpPr>
        <p:spPr bwMode="auto">
          <a:xfrm>
            <a:off x="1190625" y="3273425"/>
            <a:ext cx="449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77" name="Line 41"/>
          <p:cNvSpPr>
            <a:spLocks noChangeShapeType="1"/>
          </p:cNvSpPr>
          <p:nvPr/>
        </p:nvSpPr>
        <p:spPr bwMode="auto">
          <a:xfrm>
            <a:off x="1190625" y="3729037"/>
            <a:ext cx="449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78" name="Line 42"/>
          <p:cNvSpPr>
            <a:spLocks noChangeShapeType="1"/>
          </p:cNvSpPr>
          <p:nvPr/>
        </p:nvSpPr>
        <p:spPr bwMode="auto">
          <a:xfrm>
            <a:off x="1190625" y="4184650"/>
            <a:ext cx="449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79" name="Line 43"/>
          <p:cNvSpPr>
            <a:spLocks noChangeShapeType="1"/>
          </p:cNvSpPr>
          <p:nvPr/>
        </p:nvSpPr>
        <p:spPr bwMode="auto">
          <a:xfrm>
            <a:off x="1190625" y="4640262"/>
            <a:ext cx="449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80" name="Line 44"/>
          <p:cNvSpPr>
            <a:spLocks noChangeShapeType="1"/>
          </p:cNvSpPr>
          <p:nvPr/>
        </p:nvSpPr>
        <p:spPr bwMode="auto">
          <a:xfrm>
            <a:off x="1190625" y="5095875"/>
            <a:ext cx="449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81" name="Line 45"/>
          <p:cNvSpPr>
            <a:spLocks noChangeShapeType="1"/>
          </p:cNvSpPr>
          <p:nvPr/>
        </p:nvSpPr>
        <p:spPr bwMode="auto">
          <a:xfrm>
            <a:off x="1190625" y="5551487"/>
            <a:ext cx="44958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82" name="Line 46"/>
          <p:cNvSpPr>
            <a:spLocks noChangeShapeType="1"/>
          </p:cNvSpPr>
          <p:nvPr/>
        </p:nvSpPr>
        <p:spPr bwMode="auto">
          <a:xfrm>
            <a:off x="1190625" y="2817812"/>
            <a:ext cx="0" cy="27336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83" name="Line 47"/>
          <p:cNvSpPr>
            <a:spLocks noChangeShapeType="1"/>
          </p:cNvSpPr>
          <p:nvPr/>
        </p:nvSpPr>
        <p:spPr bwMode="auto">
          <a:xfrm>
            <a:off x="2314575" y="2817812"/>
            <a:ext cx="0" cy="273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84" name="Line 48"/>
          <p:cNvSpPr>
            <a:spLocks noChangeShapeType="1"/>
          </p:cNvSpPr>
          <p:nvPr/>
        </p:nvSpPr>
        <p:spPr bwMode="auto">
          <a:xfrm>
            <a:off x="3438525" y="2817812"/>
            <a:ext cx="0" cy="273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85" name="Line 49"/>
          <p:cNvSpPr>
            <a:spLocks noChangeShapeType="1"/>
          </p:cNvSpPr>
          <p:nvPr/>
        </p:nvSpPr>
        <p:spPr bwMode="auto">
          <a:xfrm>
            <a:off x="4562475" y="2817812"/>
            <a:ext cx="0" cy="273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86" name="Line 50"/>
          <p:cNvSpPr>
            <a:spLocks noChangeShapeType="1"/>
          </p:cNvSpPr>
          <p:nvPr/>
        </p:nvSpPr>
        <p:spPr bwMode="auto">
          <a:xfrm>
            <a:off x="5686425" y="2817812"/>
            <a:ext cx="0" cy="27336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87" name="Line 51"/>
          <p:cNvSpPr>
            <a:spLocks noChangeShapeType="1"/>
          </p:cNvSpPr>
          <p:nvPr/>
        </p:nvSpPr>
        <p:spPr bwMode="auto">
          <a:xfrm>
            <a:off x="4562475" y="2817812"/>
            <a:ext cx="112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88" name="Line 52"/>
          <p:cNvSpPr>
            <a:spLocks noChangeShapeType="1"/>
          </p:cNvSpPr>
          <p:nvPr/>
        </p:nvSpPr>
        <p:spPr bwMode="auto">
          <a:xfrm>
            <a:off x="1190625" y="2817812"/>
            <a:ext cx="44958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89" name="Text Box 53"/>
          <p:cNvSpPr txBox="1">
            <a:spLocks noChangeArrowheads="1"/>
          </p:cNvSpPr>
          <p:nvPr/>
        </p:nvSpPr>
        <p:spPr bwMode="auto">
          <a:xfrm>
            <a:off x="2286000" y="5148262"/>
            <a:ext cx="21653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“Counting to infinity”</a:t>
            </a:r>
          </a:p>
        </p:txBody>
      </p:sp>
      <p:sp>
        <p:nvSpPr>
          <p:cNvPr id="859190" name="Line 54"/>
          <p:cNvSpPr>
            <a:spLocks noChangeShapeType="1"/>
          </p:cNvSpPr>
          <p:nvPr/>
        </p:nvSpPr>
        <p:spPr bwMode="auto">
          <a:xfrm flipH="1">
            <a:off x="5762625" y="3960812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9191" name="Text Box 55"/>
          <p:cNvSpPr txBox="1">
            <a:spLocks noChangeArrowheads="1"/>
          </p:cNvSpPr>
          <p:nvPr/>
        </p:nvSpPr>
        <p:spPr bwMode="auto">
          <a:xfrm>
            <a:off x="6219825" y="3355975"/>
            <a:ext cx="193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</a:rPr>
              <a:t>3</a:t>
            </a:r>
            <a:r>
              <a:rPr lang="en-US" sz="2400">
                <a:latin typeface="Calibri" pitchFamily="34" charset="0"/>
              </a:rPr>
              <a:t>	R</a:t>
            </a:r>
            <a:r>
              <a:rPr lang="en-US" sz="2400" baseline="-25000">
                <a:latin typeface="Calibri" pitchFamily="34" charset="0"/>
              </a:rPr>
              <a:t>4</a:t>
            </a:r>
            <a:r>
              <a:rPr lang="en-US" sz="2400">
                <a:latin typeface="Calibri" pitchFamily="34" charset="0"/>
              </a:rPr>
              <a:t> fails</a:t>
            </a:r>
          </a:p>
        </p:txBody>
      </p:sp>
      <p:sp>
        <p:nvSpPr>
          <p:cNvPr id="859192" name="Line 56"/>
          <p:cNvSpPr>
            <a:spLocks noChangeShapeType="1"/>
          </p:cNvSpPr>
          <p:nvPr/>
        </p:nvSpPr>
        <p:spPr bwMode="auto">
          <a:xfrm>
            <a:off x="6683375" y="357505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to Infinity Problem – Solutions</a:t>
            </a:r>
          </a:p>
        </p:txBody>
      </p:sp>
      <p:sp>
        <p:nvSpPr>
          <p:cNvPr id="86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 infinity = “some small integer” (e.g. 16). Stop when count = 16.</a:t>
            </a:r>
          </a:p>
          <a:p>
            <a:r>
              <a:rPr lang="en-US" dirty="0"/>
              <a:t>Split Horizon: Because R</a:t>
            </a:r>
            <a:r>
              <a:rPr lang="en-US" baseline="-25000" dirty="0"/>
              <a:t>2</a:t>
            </a:r>
            <a:r>
              <a:rPr lang="en-US" dirty="0"/>
              <a:t> received lowest cost path from R</a:t>
            </a:r>
            <a:r>
              <a:rPr lang="en-US" baseline="-25000" dirty="0"/>
              <a:t>3</a:t>
            </a:r>
            <a:r>
              <a:rPr lang="en-US" dirty="0"/>
              <a:t>, it does not advertise cost to R</a:t>
            </a:r>
            <a:r>
              <a:rPr lang="en-US" baseline="-25000" dirty="0"/>
              <a:t>3</a:t>
            </a:r>
          </a:p>
          <a:p>
            <a:r>
              <a:rPr lang="en-US" dirty="0"/>
              <a:t>Split-horizon with poison reverse: R</a:t>
            </a:r>
            <a:r>
              <a:rPr lang="en-US" baseline="-25000" dirty="0"/>
              <a:t>2</a:t>
            </a:r>
            <a:r>
              <a:rPr lang="en-US" dirty="0"/>
              <a:t> advertises infinity to R</a:t>
            </a:r>
            <a:r>
              <a:rPr lang="en-US" baseline="-25000" dirty="0"/>
              <a:t>3</a:t>
            </a:r>
          </a:p>
          <a:p>
            <a:r>
              <a:rPr lang="en-US" dirty="0"/>
              <a:t>There are many problems with (and fixes for) the Bellman-Ford algorithm.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C4D524-5AE6-48D5-855D-83CCB4184688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Technique 3: Link State </a:t>
            </a:r>
            <a:br>
              <a:rPr lang="en-US" dirty="0"/>
            </a:br>
            <a:r>
              <a:rPr lang="en-US" sz="2200" dirty="0" err="1"/>
              <a:t>Dijkstra’s</a:t>
            </a:r>
            <a:r>
              <a:rPr lang="en-US" sz="2200" dirty="0"/>
              <a:t> Shortest Path First Algorithm</a:t>
            </a:r>
          </a:p>
        </p:txBody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Routers send out update messages whenever the state of an incident link changes. </a:t>
            </a:r>
          </a:p>
          <a:p>
            <a:pPr lvl="1"/>
            <a:r>
              <a:rPr lang="en-US"/>
              <a:t>Called “Link State Updates”</a:t>
            </a:r>
          </a:p>
          <a:p>
            <a:pPr lvl="1"/>
            <a:endParaRPr lang="en-US"/>
          </a:p>
          <a:p>
            <a:r>
              <a:rPr lang="en-US"/>
              <a:t>Based on all link state updates received each router calculates lowest cost path to all others, starting from itself.</a:t>
            </a:r>
          </a:p>
          <a:p>
            <a:pPr lvl="1"/>
            <a:r>
              <a:rPr lang="en-US"/>
              <a:t>Use Dijkstra’s single-source shortest path algorithm</a:t>
            </a:r>
          </a:p>
          <a:p>
            <a:pPr lvl="1"/>
            <a:r>
              <a:rPr lang="en-US"/>
              <a:t>Assume all updates are consistent</a:t>
            </a:r>
          </a:p>
          <a:p>
            <a:pPr lvl="1"/>
            <a:endParaRPr lang="en-US"/>
          </a:p>
          <a:p>
            <a:r>
              <a:rPr lang="en-US"/>
              <a:t>At each step of the algorithm, router adds the next shortest (i.e. lowest-cost) path to the tree. </a:t>
            </a:r>
          </a:p>
          <a:p>
            <a:endParaRPr lang="en-US"/>
          </a:p>
          <a:p>
            <a:r>
              <a:rPr lang="en-US"/>
              <a:t>Finds spanning tree rooted at the router.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E4A05-8211-4061-8F1C-78FD1E13A48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C114D5-147F-48F3-9F87-148D7A31CD1D}" type="slidenum">
              <a:rPr lang="en-US"/>
              <a:pPr/>
              <a:t>46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20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Dijsktra’s Algorithm</a:t>
            </a:r>
          </a:p>
        </p:txBody>
      </p:sp>
      <p:sp>
        <p:nvSpPr>
          <p:cNvPr id="1203203" name="Text Box 3"/>
          <p:cNvSpPr txBox="1">
            <a:spLocks noChangeArrowheads="1"/>
          </p:cNvSpPr>
          <p:nvPr/>
        </p:nvSpPr>
        <p:spPr bwMode="auto">
          <a:xfrm>
            <a:off x="914400" y="1066800"/>
            <a:ext cx="664686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1  </a:t>
            </a:r>
            <a:r>
              <a:rPr lang="en-US" sz="2400" b="1" i="1">
                <a:latin typeface="Calibri" pitchFamily="34" charset="0"/>
              </a:rPr>
              <a:t>Initialization:</a:t>
            </a:r>
            <a:r>
              <a:rPr lang="en-US" sz="2400">
                <a:latin typeface="Calibri" pitchFamily="34" charset="0"/>
              </a:rPr>
              <a:t> </a:t>
            </a:r>
          </a:p>
          <a:p>
            <a:pPr eaLnBrk="0" hangingPunct="0"/>
            <a:r>
              <a:rPr lang="en-US" sz="2400">
                <a:latin typeface="Calibri" pitchFamily="34" charset="0"/>
              </a:rPr>
              <a:t>2    S = {u} </a:t>
            </a:r>
          </a:p>
          <a:p>
            <a:pPr eaLnBrk="0" hangingPunct="0"/>
            <a:r>
              <a:rPr lang="en-US" sz="2400">
                <a:latin typeface="Calibri" pitchFamily="34" charset="0"/>
              </a:rPr>
              <a:t>3    for all nodes v </a:t>
            </a:r>
          </a:p>
          <a:p>
            <a:pPr eaLnBrk="0" hangingPunct="0"/>
            <a:r>
              <a:rPr lang="en-US" sz="2400">
                <a:latin typeface="Calibri" pitchFamily="34" charset="0"/>
              </a:rPr>
              <a:t>4      if v adjacent to u {</a:t>
            </a:r>
          </a:p>
          <a:p>
            <a:pPr eaLnBrk="0" hangingPunct="0"/>
            <a:r>
              <a:rPr lang="en-US" sz="2400">
                <a:latin typeface="Calibri" pitchFamily="34" charset="0"/>
              </a:rPr>
              <a:t>5          D(v) = c(u,v) </a:t>
            </a:r>
          </a:p>
          <a:p>
            <a:pPr eaLnBrk="0" hangingPunct="0"/>
            <a:r>
              <a:rPr lang="en-US" sz="2400">
                <a:latin typeface="Calibri" pitchFamily="34" charset="0"/>
              </a:rPr>
              <a:t>6      else D(v) = ∞ </a:t>
            </a:r>
          </a:p>
          <a:p>
            <a:pPr eaLnBrk="0" hangingPunct="0"/>
            <a:r>
              <a:rPr lang="en-US" sz="2400">
                <a:latin typeface="Calibri" pitchFamily="34" charset="0"/>
              </a:rPr>
              <a:t>7 </a:t>
            </a:r>
          </a:p>
          <a:p>
            <a:pPr eaLnBrk="0" hangingPunct="0"/>
            <a:r>
              <a:rPr lang="en-US" sz="2400">
                <a:latin typeface="Calibri" pitchFamily="34" charset="0"/>
              </a:rPr>
              <a:t>8   </a:t>
            </a:r>
            <a:r>
              <a:rPr lang="en-US" sz="2400" b="1" i="1">
                <a:latin typeface="Calibri" pitchFamily="34" charset="0"/>
              </a:rPr>
              <a:t>Loop</a:t>
            </a:r>
            <a:r>
              <a:rPr lang="en-US" sz="2400" i="1">
                <a:latin typeface="Calibri" pitchFamily="34" charset="0"/>
              </a:rPr>
              <a:t> </a:t>
            </a:r>
            <a:endParaRPr lang="en-US" sz="2400">
              <a:latin typeface="Calibri" pitchFamily="34" charset="0"/>
            </a:endParaRPr>
          </a:p>
          <a:p>
            <a:pPr eaLnBrk="0" hangingPunct="0"/>
            <a:r>
              <a:rPr lang="en-US" sz="2400">
                <a:latin typeface="Calibri" pitchFamily="34" charset="0"/>
              </a:rPr>
              <a:t>9     find w not in S with the smallest D(w)</a:t>
            </a:r>
          </a:p>
          <a:p>
            <a:pPr eaLnBrk="0" hangingPunct="0"/>
            <a:r>
              <a:rPr lang="en-US" sz="2400">
                <a:latin typeface="Calibri" pitchFamily="34" charset="0"/>
              </a:rPr>
              <a:t>10    add w to S </a:t>
            </a:r>
          </a:p>
          <a:p>
            <a:pPr eaLnBrk="0" hangingPunct="0"/>
            <a:r>
              <a:rPr lang="en-US" sz="2400">
                <a:latin typeface="Calibri" pitchFamily="34" charset="0"/>
              </a:rPr>
              <a:t>11    update D(v) for all v adjacent to w and not in S: </a:t>
            </a:r>
          </a:p>
          <a:p>
            <a:pPr eaLnBrk="0" hangingPunct="0"/>
            <a:r>
              <a:rPr lang="en-US" sz="2400">
                <a:latin typeface="Calibri" pitchFamily="34" charset="0"/>
              </a:rPr>
              <a:t>12       </a:t>
            </a:r>
            <a:r>
              <a:rPr lang="en-US" sz="2400">
                <a:solidFill>
                  <a:srgbClr val="FF0000"/>
                </a:solidFill>
                <a:latin typeface="Calibri" pitchFamily="34" charset="0"/>
              </a:rPr>
              <a:t>D(v) = min{D(v), D(w) + c(w,v)} </a:t>
            </a:r>
            <a:endParaRPr lang="en-US" sz="2400">
              <a:latin typeface="Calibri" pitchFamily="34" charset="0"/>
            </a:endParaRPr>
          </a:p>
          <a:p>
            <a:pPr eaLnBrk="0" hangingPunct="0"/>
            <a:r>
              <a:rPr lang="en-US" sz="2400">
                <a:latin typeface="Calibri" pitchFamily="34" charset="0"/>
              </a:rPr>
              <a:t>13  </a:t>
            </a:r>
            <a:r>
              <a:rPr lang="en-US" sz="2400" b="1" i="1">
                <a:latin typeface="Calibri" pitchFamily="34" charset="0"/>
              </a:rPr>
              <a:t>until all nodes in S</a:t>
            </a:r>
            <a:r>
              <a:rPr lang="en-US" sz="2400">
                <a:latin typeface="Calibri" pitchFamily="34" charset="0"/>
              </a:rPr>
              <a:t> </a:t>
            </a:r>
          </a:p>
        </p:txBody>
      </p:sp>
      <p:sp>
        <p:nvSpPr>
          <p:cNvPr id="1203204" name="Freeform 4"/>
          <p:cNvSpPr>
            <a:spLocks/>
          </p:cNvSpPr>
          <p:nvPr/>
        </p:nvSpPr>
        <p:spPr bwMode="auto">
          <a:xfrm>
            <a:off x="228600" y="3352800"/>
            <a:ext cx="800100" cy="2947988"/>
          </a:xfrm>
          <a:custGeom>
            <a:avLst/>
            <a:gdLst/>
            <a:ahLst/>
            <a:cxnLst>
              <a:cxn ang="0">
                <a:pos x="504" y="1596"/>
              </a:cxn>
              <a:cxn ang="0">
                <a:pos x="120" y="1602"/>
              </a:cxn>
              <a:cxn ang="0">
                <a:pos x="90" y="192"/>
              </a:cxn>
              <a:cxn ang="0">
                <a:pos x="396" y="144"/>
              </a:cxn>
            </a:cxnLst>
            <a:rect l="0" t="0" r="r" b="b"/>
            <a:pathLst>
              <a:path w="504" h="1818">
                <a:moveTo>
                  <a:pt x="504" y="1596"/>
                </a:moveTo>
                <a:cubicBezTo>
                  <a:pt x="444" y="1728"/>
                  <a:pt x="240" y="1818"/>
                  <a:pt x="120" y="1602"/>
                </a:cubicBezTo>
                <a:cubicBezTo>
                  <a:pt x="0" y="1386"/>
                  <a:pt x="48" y="444"/>
                  <a:pt x="90" y="192"/>
                </a:cubicBezTo>
                <a:cubicBezTo>
                  <a:pt x="162" y="0"/>
                  <a:pt x="294" y="84"/>
                  <a:pt x="396" y="14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2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A200E5-C454-4F56-BBE2-1C4D3D8A383A}" type="slidenum">
              <a:rPr lang="en-US"/>
              <a:pPr/>
              <a:t>47</a:t>
            </a:fld>
            <a:endParaRPr lang="en-US"/>
          </a:p>
        </p:txBody>
      </p:sp>
      <p:sp>
        <p:nvSpPr>
          <p:cNvPr id="122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205250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525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Dijkstra’s Algorithm Example</a:t>
            </a:r>
            <a:br>
              <a:rPr lang="en-US" sz="3200" dirty="0"/>
            </a:br>
            <a:r>
              <a:rPr lang="en-US" sz="2800" dirty="0"/>
              <a:t>Find Routes for the Red (Leftmost) Node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750" y="1249363"/>
            <a:ext cx="3830638" cy="2409825"/>
            <a:chOff x="340" y="787"/>
            <a:chExt cx="2413" cy="1518"/>
          </a:xfrm>
        </p:grpSpPr>
        <p:sp>
          <p:nvSpPr>
            <p:cNvPr id="1205253" name="Oval 5"/>
            <p:cNvSpPr>
              <a:spLocks noChangeArrowheads="1"/>
            </p:cNvSpPr>
            <p:nvPr/>
          </p:nvSpPr>
          <p:spPr bwMode="auto">
            <a:xfrm>
              <a:off x="340" y="1405"/>
              <a:ext cx="181" cy="159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54" name="Oval 6"/>
            <p:cNvSpPr>
              <a:spLocks noChangeArrowheads="1"/>
            </p:cNvSpPr>
            <p:nvPr/>
          </p:nvSpPr>
          <p:spPr bwMode="auto">
            <a:xfrm>
              <a:off x="883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55" name="Oval 7"/>
            <p:cNvSpPr>
              <a:spLocks noChangeArrowheads="1"/>
            </p:cNvSpPr>
            <p:nvPr/>
          </p:nvSpPr>
          <p:spPr bwMode="auto">
            <a:xfrm>
              <a:off x="943" y="1035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56" name="Oval 8"/>
            <p:cNvSpPr>
              <a:spLocks noChangeArrowheads="1"/>
            </p:cNvSpPr>
            <p:nvPr/>
          </p:nvSpPr>
          <p:spPr bwMode="auto">
            <a:xfrm>
              <a:off x="1426" y="145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57" name="Oval 9"/>
            <p:cNvSpPr>
              <a:spLocks noChangeArrowheads="1"/>
            </p:cNvSpPr>
            <p:nvPr/>
          </p:nvSpPr>
          <p:spPr bwMode="auto">
            <a:xfrm>
              <a:off x="1969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58" name="Oval 10"/>
            <p:cNvSpPr>
              <a:spLocks noChangeArrowheads="1"/>
            </p:cNvSpPr>
            <p:nvPr/>
          </p:nvSpPr>
          <p:spPr bwMode="auto">
            <a:xfrm>
              <a:off x="1969" y="1035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59" name="Oval 11"/>
            <p:cNvSpPr>
              <a:spLocks noChangeArrowheads="1"/>
            </p:cNvSpPr>
            <p:nvPr/>
          </p:nvSpPr>
          <p:spPr bwMode="auto">
            <a:xfrm>
              <a:off x="1486" y="2146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60" name="Oval 12"/>
            <p:cNvSpPr>
              <a:spLocks noChangeArrowheads="1"/>
            </p:cNvSpPr>
            <p:nvPr/>
          </p:nvSpPr>
          <p:spPr bwMode="auto">
            <a:xfrm>
              <a:off x="2572" y="140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61" name="Line 13"/>
            <p:cNvSpPr>
              <a:spLocks noChangeShapeType="1"/>
            </p:cNvSpPr>
            <p:nvPr/>
          </p:nvSpPr>
          <p:spPr bwMode="auto">
            <a:xfrm flipV="1">
              <a:off x="521" y="114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62" name="Line 14"/>
            <p:cNvSpPr>
              <a:spLocks noChangeShapeType="1"/>
            </p:cNvSpPr>
            <p:nvPr/>
          </p:nvSpPr>
          <p:spPr bwMode="auto">
            <a:xfrm>
              <a:off x="486" y="155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63" name="Line 15"/>
            <p:cNvSpPr>
              <a:spLocks noChangeShapeType="1"/>
            </p:cNvSpPr>
            <p:nvPr/>
          </p:nvSpPr>
          <p:spPr bwMode="auto">
            <a:xfrm>
              <a:off x="1094" y="114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64" name="Line 16"/>
            <p:cNvSpPr>
              <a:spLocks noChangeShapeType="1"/>
            </p:cNvSpPr>
            <p:nvPr/>
          </p:nvSpPr>
          <p:spPr bwMode="auto">
            <a:xfrm>
              <a:off x="1034" y="1934"/>
              <a:ext cx="452" cy="2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65" name="Line 17"/>
            <p:cNvSpPr>
              <a:spLocks noChangeShapeType="1"/>
            </p:cNvSpPr>
            <p:nvPr/>
          </p:nvSpPr>
          <p:spPr bwMode="auto">
            <a:xfrm flipV="1">
              <a:off x="1054" y="1590"/>
              <a:ext cx="402" cy="2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66" name="Line 18"/>
            <p:cNvSpPr>
              <a:spLocks noChangeShapeType="1"/>
            </p:cNvSpPr>
            <p:nvPr/>
          </p:nvSpPr>
          <p:spPr bwMode="auto">
            <a:xfrm>
              <a:off x="1577" y="1599"/>
              <a:ext cx="412" cy="2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67" name="Line 19"/>
            <p:cNvSpPr>
              <a:spLocks noChangeShapeType="1"/>
            </p:cNvSpPr>
            <p:nvPr/>
          </p:nvSpPr>
          <p:spPr bwMode="auto">
            <a:xfrm flipV="1">
              <a:off x="1637" y="196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68" name="Line 20"/>
            <p:cNvSpPr>
              <a:spLocks noChangeShapeType="1"/>
            </p:cNvSpPr>
            <p:nvPr/>
          </p:nvSpPr>
          <p:spPr bwMode="auto">
            <a:xfrm flipV="1">
              <a:off x="1607" y="148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69" name="Line 21"/>
            <p:cNvSpPr>
              <a:spLocks noChangeShapeType="1"/>
            </p:cNvSpPr>
            <p:nvPr/>
          </p:nvSpPr>
          <p:spPr bwMode="auto">
            <a:xfrm>
              <a:off x="1104" y="1105"/>
              <a:ext cx="865" cy="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70" name="Line 22"/>
            <p:cNvSpPr>
              <a:spLocks noChangeShapeType="1"/>
            </p:cNvSpPr>
            <p:nvPr/>
          </p:nvSpPr>
          <p:spPr bwMode="auto">
            <a:xfrm>
              <a:off x="2140" y="1167"/>
              <a:ext cx="483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71" name="Text Box 23"/>
            <p:cNvSpPr txBox="1">
              <a:spLocks noChangeArrowheads="1"/>
            </p:cNvSpPr>
            <p:nvPr/>
          </p:nvSpPr>
          <p:spPr bwMode="auto">
            <a:xfrm>
              <a:off x="548" y="100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  <p:sp>
          <p:nvSpPr>
            <p:cNvPr id="1205272" name="Text Box 24"/>
            <p:cNvSpPr txBox="1">
              <a:spLocks noChangeArrowheads="1"/>
            </p:cNvSpPr>
            <p:nvPr/>
          </p:nvSpPr>
          <p:spPr bwMode="auto">
            <a:xfrm>
              <a:off x="1403" y="78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2</a:t>
              </a:r>
            </a:p>
          </p:txBody>
        </p:sp>
        <p:sp>
          <p:nvSpPr>
            <p:cNvPr id="1205273" name="Text Box 25"/>
            <p:cNvSpPr txBox="1">
              <a:spLocks noChangeArrowheads="1"/>
            </p:cNvSpPr>
            <p:nvPr/>
          </p:nvSpPr>
          <p:spPr bwMode="auto">
            <a:xfrm>
              <a:off x="619" y="143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2</a:t>
              </a:r>
            </a:p>
          </p:txBody>
        </p:sp>
        <p:sp>
          <p:nvSpPr>
            <p:cNvPr id="1205274" name="Text Box 26"/>
            <p:cNvSpPr txBox="1">
              <a:spLocks noChangeArrowheads="1"/>
            </p:cNvSpPr>
            <p:nvPr/>
          </p:nvSpPr>
          <p:spPr bwMode="auto">
            <a:xfrm>
              <a:off x="1252" y="1069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5275" name="Text Box 27"/>
            <p:cNvSpPr txBox="1">
              <a:spLocks noChangeArrowheads="1"/>
            </p:cNvSpPr>
            <p:nvPr/>
          </p:nvSpPr>
          <p:spPr bwMode="auto">
            <a:xfrm>
              <a:off x="1061" y="1475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5276" name="Text Box 28"/>
            <p:cNvSpPr txBox="1">
              <a:spLocks noChangeArrowheads="1"/>
            </p:cNvSpPr>
            <p:nvPr/>
          </p:nvSpPr>
          <p:spPr bwMode="auto">
            <a:xfrm>
              <a:off x="1866" y="1219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5277" name="Text Box 29"/>
            <p:cNvSpPr txBox="1">
              <a:spLocks noChangeArrowheads="1"/>
            </p:cNvSpPr>
            <p:nvPr/>
          </p:nvSpPr>
          <p:spPr bwMode="auto">
            <a:xfrm>
              <a:off x="2308" y="963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5278" name="Text Box 30"/>
            <p:cNvSpPr txBox="1">
              <a:spLocks noChangeArrowheads="1"/>
            </p:cNvSpPr>
            <p:nvPr/>
          </p:nvSpPr>
          <p:spPr bwMode="auto">
            <a:xfrm>
              <a:off x="1031" y="198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5279" name="Text Box 31"/>
            <p:cNvSpPr txBox="1">
              <a:spLocks noChangeArrowheads="1"/>
            </p:cNvSpPr>
            <p:nvPr/>
          </p:nvSpPr>
          <p:spPr bwMode="auto">
            <a:xfrm>
              <a:off x="1566" y="164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5</a:t>
              </a:r>
            </a:p>
          </p:txBody>
        </p:sp>
        <p:sp>
          <p:nvSpPr>
            <p:cNvPr id="1205280" name="Text Box 32"/>
            <p:cNvSpPr txBox="1">
              <a:spLocks noChangeArrowheads="1"/>
            </p:cNvSpPr>
            <p:nvPr/>
          </p:nvSpPr>
          <p:spPr bwMode="auto">
            <a:xfrm>
              <a:off x="1816" y="2004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4956175" y="1249363"/>
            <a:ext cx="3830638" cy="2409825"/>
            <a:chOff x="3122" y="787"/>
            <a:chExt cx="2413" cy="1518"/>
          </a:xfrm>
        </p:grpSpPr>
        <p:sp>
          <p:nvSpPr>
            <p:cNvPr id="1205282" name="Oval 34"/>
            <p:cNvSpPr>
              <a:spLocks noChangeArrowheads="1"/>
            </p:cNvSpPr>
            <p:nvPr/>
          </p:nvSpPr>
          <p:spPr bwMode="auto">
            <a:xfrm>
              <a:off x="3122" y="1405"/>
              <a:ext cx="181" cy="159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83" name="Oval 35"/>
            <p:cNvSpPr>
              <a:spLocks noChangeArrowheads="1"/>
            </p:cNvSpPr>
            <p:nvPr/>
          </p:nvSpPr>
          <p:spPr bwMode="auto">
            <a:xfrm>
              <a:off x="3665" y="1828"/>
              <a:ext cx="181" cy="159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84" name="Oval 36"/>
            <p:cNvSpPr>
              <a:spLocks noChangeArrowheads="1"/>
            </p:cNvSpPr>
            <p:nvPr/>
          </p:nvSpPr>
          <p:spPr bwMode="auto">
            <a:xfrm>
              <a:off x="3725" y="1035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85" name="Oval 37"/>
            <p:cNvSpPr>
              <a:spLocks noChangeArrowheads="1"/>
            </p:cNvSpPr>
            <p:nvPr/>
          </p:nvSpPr>
          <p:spPr bwMode="auto">
            <a:xfrm>
              <a:off x="4208" y="145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86" name="Oval 38"/>
            <p:cNvSpPr>
              <a:spLocks noChangeArrowheads="1"/>
            </p:cNvSpPr>
            <p:nvPr/>
          </p:nvSpPr>
          <p:spPr bwMode="auto">
            <a:xfrm>
              <a:off x="4751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87" name="Oval 39"/>
            <p:cNvSpPr>
              <a:spLocks noChangeArrowheads="1"/>
            </p:cNvSpPr>
            <p:nvPr/>
          </p:nvSpPr>
          <p:spPr bwMode="auto">
            <a:xfrm>
              <a:off x="4751" y="1035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88" name="Oval 40"/>
            <p:cNvSpPr>
              <a:spLocks noChangeArrowheads="1"/>
            </p:cNvSpPr>
            <p:nvPr/>
          </p:nvSpPr>
          <p:spPr bwMode="auto">
            <a:xfrm>
              <a:off x="4268" y="2146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89" name="Oval 41"/>
            <p:cNvSpPr>
              <a:spLocks noChangeArrowheads="1"/>
            </p:cNvSpPr>
            <p:nvPr/>
          </p:nvSpPr>
          <p:spPr bwMode="auto">
            <a:xfrm>
              <a:off x="5354" y="140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90" name="Line 42"/>
            <p:cNvSpPr>
              <a:spLocks noChangeShapeType="1"/>
            </p:cNvSpPr>
            <p:nvPr/>
          </p:nvSpPr>
          <p:spPr bwMode="auto">
            <a:xfrm flipV="1">
              <a:off x="3303" y="114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91" name="Line 43"/>
            <p:cNvSpPr>
              <a:spLocks noChangeShapeType="1"/>
            </p:cNvSpPr>
            <p:nvPr/>
          </p:nvSpPr>
          <p:spPr bwMode="auto">
            <a:xfrm>
              <a:off x="3268" y="155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92" name="Line 44"/>
            <p:cNvSpPr>
              <a:spLocks noChangeShapeType="1"/>
            </p:cNvSpPr>
            <p:nvPr/>
          </p:nvSpPr>
          <p:spPr bwMode="auto">
            <a:xfrm>
              <a:off x="3876" y="114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93" name="Line 45"/>
            <p:cNvSpPr>
              <a:spLocks noChangeShapeType="1"/>
            </p:cNvSpPr>
            <p:nvPr/>
          </p:nvSpPr>
          <p:spPr bwMode="auto">
            <a:xfrm>
              <a:off x="3824" y="1942"/>
              <a:ext cx="444" cy="25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94" name="Line 46"/>
            <p:cNvSpPr>
              <a:spLocks noChangeShapeType="1"/>
            </p:cNvSpPr>
            <p:nvPr/>
          </p:nvSpPr>
          <p:spPr bwMode="auto">
            <a:xfrm flipV="1">
              <a:off x="3836" y="1590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95" name="Line 47"/>
            <p:cNvSpPr>
              <a:spLocks noChangeShapeType="1"/>
            </p:cNvSpPr>
            <p:nvPr/>
          </p:nvSpPr>
          <p:spPr bwMode="auto">
            <a:xfrm>
              <a:off x="4359" y="1599"/>
              <a:ext cx="412" cy="2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96" name="Line 48"/>
            <p:cNvSpPr>
              <a:spLocks noChangeShapeType="1"/>
            </p:cNvSpPr>
            <p:nvPr/>
          </p:nvSpPr>
          <p:spPr bwMode="auto">
            <a:xfrm flipV="1">
              <a:off x="4419" y="196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97" name="Line 49"/>
            <p:cNvSpPr>
              <a:spLocks noChangeShapeType="1"/>
            </p:cNvSpPr>
            <p:nvPr/>
          </p:nvSpPr>
          <p:spPr bwMode="auto">
            <a:xfrm flipV="1">
              <a:off x="4389" y="148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98" name="Line 50"/>
            <p:cNvSpPr>
              <a:spLocks noChangeShapeType="1"/>
            </p:cNvSpPr>
            <p:nvPr/>
          </p:nvSpPr>
          <p:spPr bwMode="auto">
            <a:xfrm>
              <a:off x="3886" y="1105"/>
              <a:ext cx="865" cy="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299" name="Line 51"/>
            <p:cNvSpPr>
              <a:spLocks noChangeShapeType="1"/>
            </p:cNvSpPr>
            <p:nvPr/>
          </p:nvSpPr>
          <p:spPr bwMode="auto">
            <a:xfrm>
              <a:off x="4922" y="1167"/>
              <a:ext cx="483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00" name="Text Box 52"/>
            <p:cNvSpPr txBox="1">
              <a:spLocks noChangeArrowheads="1"/>
            </p:cNvSpPr>
            <p:nvPr/>
          </p:nvSpPr>
          <p:spPr bwMode="auto">
            <a:xfrm>
              <a:off x="3330" y="100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  <p:sp>
          <p:nvSpPr>
            <p:cNvPr id="1205301" name="Text Box 53"/>
            <p:cNvSpPr txBox="1">
              <a:spLocks noChangeArrowheads="1"/>
            </p:cNvSpPr>
            <p:nvPr/>
          </p:nvSpPr>
          <p:spPr bwMode="auto">
            <a:xfrm>
              <a:off x="4185" y="78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2</a:t>
              </a:r>
            </a:p>
          </p:txBody>
        </p:sp>
        <p:sp>
          <p:nvSpPr>
            <p:cNvPr id="1205302" name="Text Box 54"/>
            <p:cNvSpPr txBox="1">
              <a:spLocks noChangeArrowheads="1"/>
            </p:cNvSpPr>
            <p:nvPr/>
          </p:nvSpPr>
          <p:spPr bwMode="auto">
            <a:xfrm>
              <a:off x="3401" y="143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2</a:t>
              </a:r>
            </a:p>
          </p:txBody>
        </p:sp>
        <p:sp>
          <p:nvSpPr>
            <p:cNvPr id="1205303" name="Text Box 55"/>
            <p:cNvSpPr txBox="1">
              <a:spLocks noChangeArrowheads="1"/>
            </p:cNvSpPr>
            <p:nvPr/>
          </p:nvSpPr>
          <p:spPr bwMode="auto">
            <a:xfrm>
              <a:off x="4034" y="1069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5304" name="Text Box 56"/>
            <p:cNvSpPr txBox="1">
              <a:spLocks noChangeArrowheads="1"/>
            </p:cNvSpPr>
            <p:nvPr/>
          </p:nvSpPr>
          <p:spPr bwMode="auto">
            <a:xfrm>
              <a:off x="3843" y="1475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5305" name="Text Box 57"/>
            <p:cNvSpPr txBox="1">
              <a:spLocks noChangeArrowheads="1"/>
            </p:cNvSpPr>
            <p:nvPr/>
          </p:nvSpPr>
          <p:spPr bwMode="auto">
            <a:xfrm>
              <a:off x="4648" y="1219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5306" name="Text Box 58"/>
            <p:cNvSpPr txBox="1">
              <a:spLocks noChangeArrowheads="1"/>
            </p:cNvSpPr>
            <p:nvPr/>
          </p:nvSpPr>
          <p:spPr bwMode="auto">
            <a:xfrm>
              <a:off x="5090" y="963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5307" name="Text Box 59"/>
            <p:cNvSpPr txBox="1">
              <a:spLocks noChangeArrowheads="1"/>
            </p:cNvSpPr>
            <p:nvPr/>
          </p:nvSpPr>
          <p:spPr bwMode="auto">
            <a:xfrm>
              <a:off x="3813" y="198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5308" name="Text Box 60"/>
            <p:cNvSpPr txBox="1">
              <a:spLocks noChangeArrowheads="1"/>
            </p:cNvSpPr>
            <p:nvPr/>
          </p:nvSpPr>
          <p:spPr bwMode="auto">
            <a:xfrm>
              <a:off x="4348" y="164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5</a:t>
              </a:r>
            </a:p>
          </p:txBody>
        </p:sp>
        <p:sp>
          <p:nvSpPr>
            <p:cNvPr id="1205309" name="Text Box 61"/>
            <p:cNvSpPr txBox="1">
              <a:spLocks noChangeArrowheads="1"/>
            </p:cNvSpPr>
            <p:nvPr/>
          </p:nvSpPr>
          <p:spPr bwMode="auto">
            <a:xfrm>
              <a:off x="4598" y="2004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4" name="Group 126"/>
          <p:cNvGrpSpPr>
            <a:grpSpLocks/>
          </p:cNvGrpSpPr>
          <p:nvPr/>
        </p:nvGrpSpPr>
        <p:grpSpPr bwMode="auto">
          <a:xfrm>
            <a:off x="549275" y="4143375"/>
            <a:ext cx="3830638" cy="2409825"/>
            <a:chOff x="346" y="2610"/>
            <a:chExt cx="2413" cy="1518"/>
          </a:xfrm>
        </p:grpSpPr>
        <p:sp>
          <p:nvSpPr>
            <p:cNvPr id="1205372" name="Line 124"/>
            <p:cNvSpPr>
              <a:spLocks noChangeShapeType="1"/>
            </p:cNvSpPr>
            <p:nvPr/>
          </p:nvSpPr>
          <p:spPr bwMode="auto">
            <a:xfrm>
              <a:off x="1092" y="2982"/>
              <a:ext cx="384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11" name="Oval 63"/>
            <p:cNvSpPr>
              <a:spLocks noChangeArrowheads="1"/>
            </p:cNvSpPr>
            <p:nvPr/>
          </p:nvSpPr>
          <p:spPr bwMode="auto">
            <a:xfrm>
              <a:off x="346" y="3228"/>
              <a:ext cx="181" cy="159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12" name="Oval 64"/>
            <p:cNvSpPr>
              <a:spLocks noChangeArrowheads="1"/>
            </p:cNvSpPr>
            <p:nvPr/>
          </p:nvSpPr>
          <p:spPr bwMode="auto">
            <a:xfrm>
              <a:off x="889" y="3651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13" name="Oval 65"/>
            <p:cNvSpPr>
              <a:spLocks noChangeArrowheads="1"/>
            </p:cNvSpPr>
            <p:nvPr/>
          </p:nvSpPr>
          <p:spPr bwMode="auto">
            <a:xfrm>
              <a:off x="949" y="2858"/>
              <a:ext cx="181" cy="15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14" name="Oval 66"/>
            <p:cNvSpPr>
              <a:spLocks noChangeArrowheads="1"/>
            </p:cNvSpPr>
            <p:nvPr/>
          </p:nvSpPr>
          <p:spPr bwMode="auto">
            <a:xfrm>
              <a:off x="1432" y="3281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15" name="Oval 67"/>
            <p:cNvSpPr>
              <a:spLocks noChangeArrowheads="1"/>
            </p:cNvSpPr>
            <p:nvPr/>
          </p:nvSpPr>
          <p:spPr bwMode="auto">
            <a:xfrm>
              <a:off x="1975" y="3651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16" name="Oval 68"/>
            <p:cNvSpPr>
              <a:spLocks noChangeArrowheads="1"/>
            </p:cNvSpPr>
            <p:nvPr/>
          </p:nvSpPr>
          <p:spPr bwMode="auto">
            <a:xfrm>
              <a:off x="1975" y="2858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17" name="Oval 69"/>
            <p:cNvSpPr>
              <a:spLocks noChangeArrowheads="1"/>
            </p:cNvSpPr>
            <p:nvPr/>
          </p:nvSpPr>
          <p:spPr bwMode="auto">
            <a:xfrm>
              <a:off x="1492" y="3969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18" name="Oval 70"/>
            <p:cNvSpPr>
              <a:spLocks noChangeArrowheads="1"/>
            </p:cNvSpPr>
            <p:nvPr/>
          </p:nvSpPr>
          <p:spPr bwMode="auto">
            <a:xfrm>
              <a:off x="2578" y="32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19" name="Line 71"/>
            <p:cNvSpPr>
              <a:spLocks noChangeShapeType="1"/>
            </p:cNvSpPr>
            <p:nvPr/>
          </p:nvSpPr>
          <p:spPr bwMode="auto">
            <a:xfrm flipV="1">
              <a:off x="527" y="2963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20" name="Line 72"/>
            <p:cNvSpPr>
              <a:spLocks noChangeShapeType="1"/>
            </p:cNvSpPr>
            <p:nvPr/>
          </p:nvSpPr>
          <p:spPr bwMode="auto">
            <a:xfrm>
              <a:off x="492" y="3379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22" name="Line 74"/>
            <p:cNvSpPr>
              <a:spLocks noChangeShapeType="1"/>
            </p:cNvSpPr>
            <p:nvPr/>
          </p:nvSpPr>
          <p:spPr bwMode="auto">
            <a:xfrm>
              <a:off x="1040" y="3757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23" name="Line 75"/>
            <p:cNvSpPr>
              <a:spLocks noChangeShapeType="1"/>
            </p:cNvSpPr>
            <p:nvPr/>
          </p:nvSpPr>
          <p:spPr bwMode="auto">
            <a:xfrm flipV="1">
              <a:off x="1060" y="3413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24" name="Line 76"/>
            <p:cNvSpPr>
              <a:spLocks noChangeShapeType="1"/>
            </p:cNvSpPr>
            <p:nvPr/>
          </p:nvSpPr>
          <p:spPr bwMode="auto">
            <a:xfrm>
              <a:off x="1583" y="3422"/>
              <a:ext cx="412" cy="2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25" name="Line 77"/>
            <p:cNvSpPr>
              <a:spLocks noChangeShapeType="1"/>
            </p:cNvSpPr>
            <p:nvPr/>
          </p:nvSpPr>
          <p:spPr bwMode="auto">
            <a:xfrm flipV="1">
              <a:off x="1643" y="3784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26" name="Line 78"/>
            <p:cNvSpPr>
              <a:spLocks noChangeShapeType="1"/>
            </p:cNvSpPr>
            <p:nvPr/>
          </p:nvSpPr>
          <p:spPr bwMode="auto">
            <a:xfrm flipV="1">
              <a:off x="1613" y="3307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27" name="Line 79"/>
            <p:cNvSpPr>
              <a:spLocks noChangeShapeType="1"/>
            </p:cNvSpPr>
            <p:nvPr/>
          </p:nvSpPr>
          <p:spPr bwMode="auto">
            <a:xfrm>
              <a:off x="1138" y="2918"/>
              <a:ext cx="837" cy="1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28" name="Line 80"/>
            <p:cNvSpPr>
              <a:spLocks noChangeShapeType="1"/>
            </p:cNvSpPr>
            <p:nvPr/>
          </p:nvSpPr>
          <p:spPr bwMode="auto">
            <a:xfrm>
              <a:off x="2146" y="2990"/>
              <a:ext cx="483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29" name="Text Box 81"/>
            <p:cNvSpPr txBox="1">
              <a:spLocks noChangeArrowheads="1"/>
            </p:cNvSpPr>
            <p:nvPr/>
          </p:nvSpPr>
          <p:spPr bwMode="auto">
            <a:xfrm>
              <a:off x="554" y="2830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3</a:t>
              </a:r>
            </a:p>
          </p:txBody>
        </p:sp>
        <p:sp>
          <p:nvSpPr>
            <p:cNvPr id="1205330" name="Text Box 82"/>
            <p:cNvSpPr txBox="1">
              <a:spLocks noChangeArrowheads="1"/>
            </p:cNvSpPr>
            <p:nvPr/>
          </p:nvSpPr>
          <p:spPr bwMode="auto">
            <a:xfrm>
              <a:off x="1409" y="2610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2</a:t>
              </a:r>
            </a:p>
          </p:txBody>
        </p:sp>
        <p:sp>
          <p:nvSpPr>
            <p:cNvPr id="1205331" name="Text Box 83"/>
            <p:cNvSpPr txBox="1">
              <a:spLocks noChangeArrowheads="1"/>
            </p:cNvSpPr>
            <p:nvPr/>
          </p:nvSpPr>
          <p:spPr bwMode="auto">
            <a:xfrm>
              <a:off x="625" y="3254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2</a:t>
              </a:r>
            </a:p>
          </p:txBody>
        </p:sp>
        <p:sp>
          <p:nvSpPr>
            <p:cNvPr id="1205332" name="Text Box 84"/>
            <p:cNvSpPr txBox="1">
              <a:spLocks noChangeArrowheads="1"/>
            </p:cNvSpPr>
            <p:nvPr/>
          </p:nvSpPr>
          <p:spPr bwMode="auto">
            <a:xfrm>
              <a:off x="1258" y="2892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5333" name="Text Box 85"/>
            <p:cNvSpPr txBox="1">
              <a:spLocks noChangeArrowheads="1"/>
            </p:cNvSpPr>
            <p:nvPr/>
          </p:nvSpPr>
          <p:spPr bwMode="auto">
            <a:xfrm>
              <a:off x="1067" y="3298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5334" name="Text Box 86"/>
            <p:cNvSpPr txBox="1">
              <a:spLocks noChangeArrowheads="1"/>
            </p:cNvSpPr>
            <p:nvPr/>
          </p:nvSpPr>
          <p:spPr bwMode="auto">
            <a:xfrm>
              <a:off x="1872" y="3042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5335" name="Text Box 87"/>
            <p:cNvSpPr txBox="1">
              <a:spLocks noChangeArrowheads="1"/>
            </p:cNvSpPr>
            <p:nvPr/>
          </p:nvSpPr>
          <p:spPr bwMode="auto">
            <a:xfrm>
              <a:off x="2314" y="2786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5336" name="Text Box 88"/>
            <p:cNvSpPr txBox="1">
              <a:spLocks noChangeArrowheads="1"/>
            </p:cNvSpPr>
            <p:nvPr/>
          </p:nvSpPr>
          <p:spPr bwMode="auto">
            <a:xfrm>
              <a:off x="1037" y="3810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5337" name="Text Box 89"/>
            <p:cNvSpPr txBox="1">
              <a:spLocks noChangeArrowheads="1"/>
            </p:cNvSpPr>
            <p:nvPr/>
          </p:nvSpPr>
          <p:spPr bwMode="auto">
            <a:xfrm>
              <a:off x="1572" y="3470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5</a:t>
              </a:r>
            </a:p>
          </p:txBody>
        </p:sp>
        <p:sp>
          <p:nvSpPr>
            <p:cNvPr id="1205338" name="Text Box 90"/>
            <p:cNvSpPr txBox="1">
              <a:spLocks noChangeArrowheads="1"/>
            </p:cNvSpPr>
            <p:nvPr/>
          </p:nvSpPr>
          <p:spPr bwMode="auto">
            <a:xfrm>
              <a:off x="1822" y="382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5" name="Group 127"/>
          <p:cNvGrpSpPr>
            <a:grpSpLocks/>
          </p:cNvGrpSpPr>
          <p:nvPr/>
        </p:nvGrpSpPr>
        <p:grpSpPr bwMode="auto">
          <a:xfrm>
            <a:off x="4927600" y="4168775"/>
            <a:ext cx="3830638" cy="2409825"/>
            <a:chOff x="3104" y="2626"/>
            <a:chExt cx="2413" cy="1518"/>
          </a:xfrm>
        </p:grpSpPr>
        <p:sp>
          <p:nvSpPr>
            <p:cNvPr id="1205373" name="Line 125"/>
            <p:cNvSpPr>
              <a:spLocks noChangeShapeType="1"/>
            </p:cNvSpPr>
            <p:nvPr/>
          </p:nvSpPr>
          <p:spPr bwMode="auto">
            <a:xfrm>
              <a:off x="3840" y="2994"/>
              <a:ext cx="384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40" name="Oval 92"/>
            <p:cNvSpPr>
              <a:spLocks noChangeArrowheads="1"/>
            </p:cNvSpPr>
            <p:nvPr/>
          </p:nvSpPr>
          <p:spPr bwMode="auto">
            <a:xfrm>
              <a:off x="3104" y="3244"/>
              <a:ext cx="181" cy="159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41" name="Oval 93"/>
            <p:cNvSpPr>
              <a:spLocks noChangeArrowheads="1"/>
            </p:cNvSpPr>
            <p:nvPr/>
          </p:nvSpPr>
          <p:spPr bwMode="auto">
            <a:xfrm>
              <a:off x="3647" y="3667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42" name="Oval 94"/>
            <p:cNvSpPr>
              <a:spLocks noChangeArrowheads="1"/>
            </p:cNvSpPr>
            <p:nvPr/>
          </p:nvSpPr>
          <p:spPr bwMode="auto">
            <a:xfrm>
              <a:off x="3707" y="2874"/>
              <a:ext cx="181" cy="15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43" name="Oval 95"/>
            <p:cNvSpPr>
              <a:spLocks noChangeArrowheads="1"/>
            </p:cNvSpPr>
            <p:nvPr/>
          </p:nvSpPr>
          <p:spPr bwMode="auto">
            <a:xfrm>
              <a:off x="4190" y="3297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44" name="Oval 96"/>
            <p:cNvSpPr>
              <a:spLocks noChangeArrowheads="1"/>
            </p:cNvSpPr>
            <p:nvPr/>
          </p:nvSpPr>
          <p:spPr bwMode="auto">
            <a:xfrm>
              <a:off x="4733" y="3667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45" name="Oval 97"/>
            <p:cNvSpPr>
              <a:spLocks noChangeArrowheads="1"/>
            </p:cNvSpPr>
            <p:nvPr/>
          </p:nvSpPr>
          <p:spPr bwMode="auto">
            <a:xfrm>
              <a:off x="4733" y="2874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46" name="Oval 98"/>
            <p:cNvSpPr>
              <a:spLocks noChangeArrowheads="1"/>
            </p:cNvSpPr>
            <p:nvPr/>
          </p:nvSpPr>
          <p:spPr bwMode="auto">
            <a:xfrm>
              <a:off x="4250" y="398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47" name="Oval 99"/>
            <p:cNvSpPr>
              <a:spLocks noChangeArrowheads="1"/>
            </p:cNvSpPr>
            <p:nvPr/>
          </p:nvSpPr>
          <p:spPr bwMode="auto">
            <a:xfrm>
              <a:off x="5336" y="3244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48" name="Line 100"/>
            <p:cNvSpPr>
              <a:spLocks noChangeShapeType="1"/>
            </p:cNvSpPr>
            <p:nvPr/>
          </p:nvSpPr>
          <p:spPr bwMode="auto">
            <a:xfrm flipV="1">
              <a:off x="3285" y="2979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49" name="Line 101"/>
            <p:cNvSpPr>
              <a:spLocks noChangeShapeType="1"/>
            </p:cNvSpPr>
            <p:nvPr/>
          </p:nvSpPr>
          <p:spPr bwMode="auto">
            <a:xfrm>
              <a:off x="3250" y="3395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51" name="Line 103"/>
            <p:cNvSpPr>
              <a:spLocks noChangeShapeType="1"/>
            </p:cNvSpPr>
            <p:nvPr/>
          </p:nvSpPr>
          <p:spPr bwMode="auto">
            <a:xfrm>
              <a:off x="3798" y="3773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52" name="Line 104"/>
            <p:cNvSpPr>
              <a:spLocks noChangeShapeType="1"/>
            </p:cNvSpPr>
            <p:nvPr/>
          </p:nvSpPr>
          <p:spPr bwMode="auto">
            <a:xfrm flipV="1">
              <a:off x="3818" y="3429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53" name="Line 105"/>
            <p:cNvSpPr>
              <a:spLocks noChangeShapeType="1"/>
            </p:cNvSpPr>
            <p:nvPr/>
          </p:nvSpPr>
          <p:spPr bwMode="auto">
            <a:xfrm>
              <a:off x="4341" y="3438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54" name="Line 106"/>
            <p:cNvSpPr>
              <a:spLocks noChangeShapeType="1"/>
            </p:cNvSpPr>
            <p:nvPr/>
          </p:nvSpPr>
          <p:spPr bwMode="auto">
            <a:xfrm flipV="1">
              <a:off x="4401" y="3800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55" name="Line 107"/>
            <p:cNvSpPr>
              <a:spLocks noChangeShapeType="1"/>
            </p:cNvSpPr>
            <p:nvPr/>
          </p:nvSpPr>
          <p:spPr bwMode="auto">
            <a:xfrm flipV="1">
              <a:off x="4371" y="3323"/>
              <a:ext cx="965" cy="62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56" name="Line 108"/>
            <p:cNvSpPr>
              <a:spLocks noChangeShapeType="1"/>
            </p:cNvSpPr>
            <p:nvPr/>
          </p:nvSpPr>
          <p:spPr bwMode="auto">
            <a:xfrm>
              <a:off x="3868" y="2944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57" name="Line 109"/>
            <p:cNvSpPr>
              <a:spLocks noChangeShapeType="1"/>
            </p:cNvSpPr>
            <p:nvPr/>
          </p:nvSpPr>
          <p:spPr bwMode="auto">
            <a:xfrm>
              <a:off x="4904" y="3006"/>
              <a:ext cx="483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358" name="Text Box 110"/>
            <p:cNvSpPr txBox="1">
              <a:spLocks noChangeArrowheads="1"/>
            </p:cNvSpPr>
            <p:nvPr/>
          </p:nvSpPr>
          <p:spPr bwMode="auto">
            <a:xfrm>
              <a:off x="3312" y="2846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  <p:sp>
          <p:nvSpPr>
            <p:cNvPr id="1205359" name="Text Box 111"/>
            <p:cNvSpPr txBox="1">
              <a:spLocks noChangeArrowheads="1"/>
            </p:cNvSpPr>
            <p:nvPr/>
          </p:nvSpPr>
          <p:spPr bwMode="auto">
            <a:xfrm>
              <a:off x="4167" y="2626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2</a:t>
              </a:r>
            </a:p>
          </p:txBody>
        </p:sp>
        <p:sp>
          <p:nvSpPr>
            <p:cNvPr id="1205360" name="Text Box 112"/>
            <p:cNvSpPr txBox="1">
              <a:spLocks noChangeArrowheads="1"/>
            </p:cNvSpPr>
            <p:nvPr/>
          </p:nvSpPr>
          <p:spPr bwMode="auto">
            <a:xfrm>
              <a:off x="3383" y="3270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2</a:t>
              </a:r>
            </a:p>
          </p:txBody>
        </p:sp>
        <p:sp>
          <p:nvSpPr>
            <p:cNvPr id="1205361" name="Text Box 113"/>
            <p:cNvSpPr txBox="1">
              <a:spLocks noChangeArrowheads="1"/>
            </p:cNvSpPr>
            <p:nvPr/>
          </p:nvSpPr>
          <p:spPr bwMode="auto">
            <a:xfrm>
              <a:off x="4016" y="2908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5362" name="Text Box 114"/>
            <p:cNvSpPr txBox="1">
              <a:spLocks noChangeArrowheads="1"/>
            </p:cNvSpPr>
            <p:nvPr/>
          </p:nvSpPr>
          <p:spPr bwMode="auto">
            <a:xfrm>
              <a:off x="3825" y="3314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1</a:t>
              </a:r>
            </a:p>
          </p:txBody>
        </p:sp>
        <p:sp>
          <p:nvSpPr>
            <p:cNvPr id="1205363" name="Text Box 115"/>
            <p:cNvSpPr txBox="1">
              <a:spLocks noChangeArrowheads="1"/>
            </p:cNvSpPr>
            <p:nvPr/>
          </p:nvSpPr>
          <p:spPr bwMode="auto">
            <a:xfrm>
              <a:off x="4630" y="3058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5364" name="Text Box 116"/>
            <p:cNvSpPr txBox="1">
              <a:spLocks noChangeArrowheads="1"/>
            </p:cNvSpPr>
            <p:nvPr/>
          </p:nvSpPr>
          <p:spPr bwMode="auto">
            <a:xfrm>
              <a:off x="5072" y="2802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5365" name="Text Box 117"/>
            <p:cNvSpPr txBox="1">
              <a:spLocks noChangeArrowheads="1"/>
            </p:cNvSpPr>
            <p:nvPr/>
          </p:nvSpPr>
          <p:spPr bwMode="auto">
            <a:xfrm>
              <a:off x="3795" y="3826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5366" name="Text Box 118"/>
            <p:cNvSpPr txBox="1">
              <a:spLocks noChangeArrowheads="1"/>
            </p:cNvSpPr>
            <p:nvPr/>
          </p:nvSpPr>
          <p:spPr bwMode="auto">
            <a:xfrm>
              <a:off x="4330" y="3486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5</a:t>
              </a:r>
            </a:p>
          </p:txBody>
        </p:sp>
        <p:sp>
          <p:nvSpPr>
            <p:cNvPr id="1205367" name="Text Box 119"/>
            <p:cNvSpPr txBox="1">
              <a:spLocks noChangeArrowheads="1"/>
            </p:cNvSpPr>
            <p:nvPr/>
          </p:nvSpPr>
          <p:spPr bwMode="auto">
            <a:xfrm>
              <a:off x="4580" y="3843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2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33624B-7857-4A29-9D58-7B4DF8431670}" type="slidenum">
              <a:rPr lang="en-US"/>
              <a:pPr/>
              <a:t>48</a:t>
            </a:fld>
            <a:endParaRPr lang="en-US"/>
          </a:p>
        </p:txBody>
      </p:sp>
      <p:sp>
        <p:nvSpPr>
          <p:cNvPr id="122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207298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72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Dijkstra’s Algorithm Example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9275" y="1249363"/>
            <a:ext cx="3830638" cy="2409825"/>
            <a:chOff x="346" y="787"/>
            <a:chExt cx="2413" cy="1518"/>
          </a:xfrm>
        </p:grpSpPr>
        <p:sp>
          <p:nvSpPr>
            <p:cNvPr id="1207301" name="Oval 5"/>
            <p:cNvSpPr>
              <a:spLocks noChangeArrowheads="1"/>
            </p:cNvSpPr>
            <p:nvPr/>
          </p:nvSpPr>
          <p:spPr bwMode="auto">
            <a:xfrm>
              <a:off x="346" y="1405"/>
              <a:ext cx="181" cy="159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207302" name="Oval 6"/>
            <p:cNvSpPr>
              <a:spLocks noChangeArrowheads="1"/>
            </p:cNvSpPr>
            <p:nvPr/>
          </p:nvSpPr>
          <p:spPr bwMode="auto">
            <a:xfrm>
              <a:off x="889" y="1828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03" name="Oval 7"/>
            <p:cNvSpPr>
              <a:spLocks noChangeArrowheads="1"/>
            </p:cNvSpPr>
            <p:nvPr/>
          </p:nvSpPr>
          <p:spPr bwMode="auto">
            <a:xfrm>
              <a:off x="949" y="1035"/>
              <a:ext cx="181" cy="15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04" name="Oval 8"/>
            <p:cNvSpPr>
              <a:spLocks noChangeArrowheads="1"/>
            </p:cNvSpPr>
            <p:nvPr/>
          </p:nvSpPr>
          <p:spPr bwMode="auto">
            <a:xfrm>
              <a:off x="1432" y="1458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05" name="Oval 9"/>
            <p:cNvSpPr>
              <a:spLocks noChangeArrowheads="1"/>
            </p:cNvSpPr>
            <p:nvPr/>
          </p:nvSpPr>
          <p:spPr bwMode="auto">
            <a:xfrm>
              <a:off x="1975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06" name="Oval 10"/>
            <p:cNvSpPr>
              <a:spLocks noChangeArrowheads="1"/>
            </p:cNvSpPr>
            <p:nvPr/>
          </p:nvSpPr>
          <p:spPr bwMode="auto">
            <a:xfrm>
              <a:off x="1975" y="1035"/>
              <a:ext cx="181" cy="158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07" name="Oval 11"/>
            <p:cNvSpPr>
              <a:spLocks noChangeArrowheads="1"/>
            </p:cNvSpPr>
            <p:nvPr/>
          </p:nvSpPr>
          <p:spPr bwMode="auto">
            <a:xfrm>
              <a:off x="1492" y="2146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08" name="Oval 12"/>
            <p:cNvSpPr>
              <a:spLocks noChangeArrowheads="1"/>
            </p:cNvSpPr>
            <p:nvPr/>
          </p:nvSpPr>
          <p:spPr bwMode="auto">
            <a:xfrm>
              <a:off x="2578" y="140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09" name="Line 13"/>
            <p:cNvSpPr>
              <a:spLocks noChangeShapeType="1"/>
            </p:cNvSpPr>
            <p:nvPr/>
          </p:nvSpPr>
          <p:spPr bwMode="auto">
            <a:xfrm flipV="1">
              <a:off x="527" y="114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10" name="Line 14"/>
            <p:cNvSpPr>
              <a:spLocks noChangeShapeType="1"/>
            </p:cNvSpPr>
            <p:nvPr/>
          </p:nvSpPr>
          <p:spPr bwMode="auto">
            <a:xfrm>
              <a:off x="492" y="155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11" name="Line 15"/>
            <p:cNvSpPr>
              <a:spLocks noChangeShapeType="1"/>
            </p:cNvSpPr>
            <p:nvPr/>
          </p:nvSpPr>
          <p:spPr bwMode="auto">
            <a:xfrm>
              <a:off x="1100" y="114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12" name="Line 16"/>
            <p:cNvSpPr>
              <a:spLocks noChangeShapeType="1"/>
            </p:cNvSpPr>
            <p:nvPr/>
          </p:nvSpPr>
          <p:spPr bwMode="auto">
            <a:xfrm>
              <a:off x="1040" y="1934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13" name="Line 17"/>
            <p:cNvSpPr>
              <a:spLocks noChangeShapeType="1"/>
            </p:cNvSpPr>
            <p:nvPr/>
          </p:nvSpPr>
          <p:spPr bwMode="auto">
            <a:xfrm flipV="1">
              <a:off x="1060" y="1590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14" name="Line 18"/>
            <p:cNvSpPr>
              <a:spLocks noChangeShapeType="1"/>
            </p:cNvSpPr>
            <p:nvPr/>
          </p:nvSpPr>
          <p:spPr bwMode="auto">
            <a:xfrm>
              <a:off x="1583" y="1599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15" name="Line 19"/>
            <p:cNvSpPr>
              <a:spLocks noChangeShapeType="1"/>
            </p:cNvSpPr>
            <p:nvPr/>
          </p:nvSpPr>
          <p:spPr bwMode="auto">
            <a:xfrm flipV="1">
              <a:off x="1643" y="196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16" name="Line 20"/>
            <p:cNvSpPr>
              <a:spLocks noChangeShapeType="1"/>
            </p:cNvSpPr>
            <p:nvPr/>
          </p:nvSpPr>
          <p:spPr bwMode="auto">
            <a:xfrm flipV="1">
              <a:off x="1613" y="148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17" name="Line 21"/>
            <p:cNvSpPr>
              <a:spLocks noChangeShapeType="1"/>
            </p:cNvSpPr>
            <p:nvPr/>
          </p:nvSpPr>
          <p:spPr bwMode="auto">
            <a:xfrm>
              <a:off x="1110" y="1105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18" name="Line 22"/>
            <p:cNvSpPr>
              <a:spLocks noChangeShapeType="1"/>
            </p:cNvSpPr>
            <p:nvPr/>
          </p:nvSpPr>
          <p:spPr bwMode="auto">
            <a:xfrm>
              <a:off x="2146" y="1167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19" name="Text Box 23"/>
            <p:cNvSpPr txBox="1">
              <a:spLocks noChangeArrowheads="1"/>
            </p:cNvSpPr>
            <p:nvPr/>
          </p:nvSpPr>
          <p:spPr bwMode="auto">
            <a:xfrm>
              <a:off x="554" y="100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3</a:t>
              </a:r>
            </a:p>
          </p:txBody>
        </p:sp>
        <p:sp>
          <p:nvSpPr>
            <p:cNvPr id="1207320" name="Text Box 24"/>
            <p:cNvSpPr txBox="1">
              <a:spLocks noChangeArrowheads="1"/>
            </p:cNvSpPr>
            <p:nvPr/>
          </p:nvSpPr>
          <p:spPr bwMode="auto">
            <a:xfrm>
              <a:off x="1409" y="78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2</a:t>
              </a:r>
            </a:p>
          </p:txBody>
        </p:sp>
        <p:sp>
          <p:nvSpPr>
            <p:cNvPr id="1207321" name="Text Box 25"/>
            <p:cNvSpPr txBox="1">
              <a:spLocks noChangeArrowheads="1"/>
            </p:cNvSpPr>
            <p:nvPr/>
          </p:nvSpPr>
          <p:spPr bwMode="auto">
            <a:xfrm>
              <a:off x="625" y="143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2</a:t>
              </a:r>
            </a:p>
          </p:txBody>
        </p:sp>
        <p:sp>
          <p:nvSpPr>
            <p:cNvPr id="1207322" name="Text Box 26"/>
            <p:cNvSpPr txBox="1">
              <a:spLocks noChangeArrowheads="1"/>
            </p:cNvSpPr>
            <p:nvPr/>
          </p:nvSpPr>
          <p:spPr bwMode="auto">
            <a:xfrm>
              <a:off x="1258" y="1069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7323" name="Text Box 27"/>
            <p:cNvSpPr txBox="1">
              <a:spLocks noChangeArrowheads="1"/>
            </p:cNvSpPr>
            <p:nvPr/>
          </p:nvSpPr>
          <p:spPr bwMode="auto">
            <a:xfrm>
              <a:off x="1067" y="1475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7324" name="Text Box 28"/>
            <p:cNvSpPr txBox="1">
              <a:spLocks noChangeArrowheads="1"/>
            </p:cNvSpPr>
            <p:nvPr/>
          </p:nvSpPr>
          <p:spPr bwMode="auto">
            <a:xfrm>
              <a:off x="1872" y="1219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7325" name="Text Box 29"/>
            <p:cNvSpPr txBox="1">
              <a:spLocks noChangeArrowheads="1"/>
            </p:cNvSpPr>
            <p:nvPr/>
          </p:nvSpPr>
          <p:spPr bwMode="auto">
            <a:xfrm>
              <a:off x="2314" y="963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7326" name="Text Box 30"/>
            <p:cNvSpPr txBox="1">
              <a:spLocks noChangeArrowheads="1"/>
            </p:cNvSpPr>
            <p:nvPr/>
          </p:nvSpPr>
          <p:spPr bwMode="auto">
            <a:xfrm>
              <a:off x="1037" y="198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7327" name="Text Box 31"/>
            <p:cNvSpPr txBox="1">
              <a:spLocks noChangeArrowheads="1"/>
            </p:cNvSpPr>
            <p:nvPr/>
          </p:nvSpPr>
          <p:spPr bwMode="auto">
            <a:xfrm>
              <a:off x="1572" y="164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5</a:t>
              </a:r>
            </a:p>
          </p:txBody>
        </p:sp>
        <p:sp>
          <p:nvSpPr>
            <p:cNvPr id="1207328" name="Text Box 32"/>
            <p:cNvSpPr txBox="1">
              <a:spLocks noChangeArrowheads="1"/>
            </p:cNvSpPr>
            <p:nvPr/>
          </p:nvSpPr>
          <p:spPr bwMode="auto">
            <a:xfrm>
              <a:off x="1822" y="2004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4927600" y="1249363"/>
            <a:ext cx="3830638" cy="2409825"/>
            <a:chOff x="3104" y="787"/>
            <a:chExt cx="2413" cy="1518"/>
          </a:xfrm>
        </p:grpSpPr>
        <p:sp>
          <p:nvSpPr>
            <p:cNvPr id="1207330" name="Oval 34"/>
            <p:cNvSpPr>
              <a:spLocks noChangeArrowheads="1"/>
            </p:cNvSpPr>
            <p:nvPr/>
          </p:nvSpPr>
          <p:spPr bwMode="auto">
            <a:xfrm>
              <a:off x="3104" y="1405"/>
              <a:ext cx="181" cy="159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31" name="Oval 35"/>
            <p:cNvSpPr>
              <a:spLocks noChangeArrowheads="1"/>
            </p:cNvSpPr>
            <p:nvPr/>
          </p:nvSpPr>
          <p:spPr bwMode="auto">
            <a:xfrm>
              <a:off x="3647" y="1828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32" name="Oval 36"/>
            <p:cNvSpPr>
              <a:spLocks noChangeArrowheads="1"/>
            </p:cNvSpPr>
            <p:nvPr/>
          </p:nvSpPr>
          <p:spPr bwMode="auto">
            <a:xfrm>
              <a:off x="3707" y="1035"/>
              <a:ext cx="181" cy="15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33" name="Oval 37"/>
            <p:cNvSpPr>
              <a:spLocks noChangeArrowheads="1"/>
            </p:cNvSpPr>
            <p:nvPr/>
          </p:nvSpPr>
          <p:spPr bwMode="auto">
            <a:xfrm>
              <a:off x="4190" y="1458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34" name="Oval 38"/>
            <p:cNvSpPr>
              <a:spLocks noChangeArrowheads="1"/>
            </p:cNvSpPr>
            <p:nvPr/>
          </p:nvSpPr>
          <p:spPr bwMode="auto">
            <a:xfrm>
              <a:off x="4733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35" name="Oval 39"/>
            <p:cNvSpPr>
              <a:spLocks noChangeArrowheads="1"/>
            </p:cNvSpPr>
            <p:nvPr/>
          </p:nvSpPr>
          <p:spPr bwMode="auto">
            <a:xfrm>
              <a:off x="4733" y="1035"/>
              <a:ext cx="181" cy="158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36" name="Oval 40"/>
            <p:cNvSpPr>
              <a:spLocks noChangeArrowheads="1"/>
            </p:cNvSpPr>
            <p:nvPr/>
          </p:nvSpPr>
          <p:spPr bwMode="auto">
            <a:xfrm>
              <a:off x="4250" y="2146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37" name="Oval 41"/>
            <p:cNvSpPr>
              <a:spLocks noChangeArrowheads="1"/>
            </p:cNvSpPr>
            <p:nvPr/>
          </p:nvSpPr>
          <p:spPr bwMode="auto">
            <a:xfrm>
              <a:off x="5336" y="1405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38" name="Line 42"/>
            <p:cNvSpPr>
              <a:spLocks noChangeShapeType="1"/>
            </p:cNvSpPr>
            <p:nvPr/>
          </p:nvSpPr>
          <p:spPr bwMode="auto">
            <a:xfrm flipV="1">
              <a:off x="3285" y="114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39" name="Line 43"/>
            <p:cNvSpPr>
              <a:spLocks noChangeShapeType="1"/>
            </p:cNvSpPr>
            <p:nvPr/>
          </p:nvSpPr>
          <p:spPr bwMode="auto">
            <a:xfrm>
              <a:off x="3250" y="155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40" name="Line 44"/>
            <p:cNvSpPr>
              <a:spLocks noChangeShapeType="1"/>
            </p:cNvSpPr>
            <p:nvPr/>
          </p:nvSpPr>
          <p:spPr bwMode="auto">
            <a:xfrm>
              <a:off x="3858" y="114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41" name="Line 45"/>
            <p:cNvSpPr>
              <a:spLocks noChangeShapeType="1"/>
            </p:cNvSpPr>
            <p:nvPr/>
          </p:nvSpPr>
          <p:spPr bwMode="auto">
            <a:xfrm>
              <a:off x="3798" y="1934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42" name="Line 46"/>
            <p:cNvSpPr>
              <a:spLocks noChangeShapeType="1"/>
            </p:cNvSpPr>
            <p:nvPr/>
          </p:nvSpPr>
          <p:spPr bwMode="auto">
            <a:xfrm flipV="1">
              <a:off x="3818" y="1590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43" name="Line 47"/>
            <p:cNvSpPr>
              <a:spLocks noChangeShapeType="1"/>
            </p:cNvSpPr>
            <p:nvPr/>
          </p:nvSpPr>
          <p:spPr bwMode="auto">
            <a:xfrm>
              <a:off x="4341" y="1599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44" name="Line 48"/>
            <p:cNvSpPr>
              <a:spLocks noChangeShapeType="1"/>
            </p:cNvSpPr>
            <p:nvPr/>
          </p:nvSpPr>
          <p:spPr bwMode="auto">
            <a:xfrm flipV="1">
              <a:off x="4401" y="196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45" name="Line 49"/>
            <p:cNvSpPr>
              <a:spLocks noChangeShapeType="1"/>
            </p:cNvSpPr>
            <p:nvPr/>
          </p:nvSpPr>
          <p:spPr bwMode="auto">
            <a:xfrm flipV="1">
              <a:off x="4371" y="148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46" name="Line 50"/>
            <p:cNvSpPr>
              <a:spLocks noChangeShapeType="1"/>
            </p:cNvSpPr>
            <p:nvPr/>
          </p:nvSpPr>
          <p:spPr bwMode="auto">
            <a:xfrm>
              <a:off x="3868" y="1105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47" name="Line 51"/>
            <p:cNvSpPr>
              <a:spLocks noChangeShapeType="1"/>
            </p:cNvSpPr>
            <p:nvPr/>
          </p:nvSpPr>
          <p:spPr bwMode="auto">
            <a:xfrm>
              <a:off x="4904" y="1167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48" name="Text Box 52"/>
            <p:cNvSpPr txBox="1">
              <a:spLocks noChangeArrowheads="1"/>
            </p:cNvSpPr>
            <p:nvPr/>
          </p:nvSpPr>
          <p:spPr bwMode="auto">
            <a:xfrm>
              <a:off x="3312" y="100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3</a:t>
              </a:r>
            </a:p>
          </p:txBody>
        </p:sp>
        <p:sp>
          <p:nvSpPr>
            <p:cNvPr id="1207349" name="Text Box 53"/>
            <p:cNvSpPr txBox="1">
              <a:spLocks noChangeArrowheads="1"/>
            </p:cNvSpPr>
            <p:nvPr/>
          </p:nvSpPr>
          <p:spPr bwMode="auto">
            <a:xfrm>
              <a:off x="4167" y="78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2</a:t>
              </a:r>
            </a:p>
          </p:txBody>
        </p:sp>
        <p:sp>
          <p:nvSpPr>
            <p:cNvPr id="1207350" name="Text Box 54"/>
            <p:cNvSpPr txBox="1">
              <a:spLocks noChangeArrowheads="1"/>
            </p:cNvSpPr>
            <p:nvPr/>
          </p:nvSpPr>
          <p:spPr bwMode="auto">
            <a:xfrm>
              <a:off x="3383" y="143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2</a:t>
              </a:r>
            </a:p>
          </p:txBody>
        </p:sp>
        <p:sp>
          <p:nvSpPr>
            <p:cNvPr id="1207351" name="Text Box 55"/>
            <p:cNvSpPr txBox="1">
              <a:spLocks noChangeArrowheads="1"/>
            </p:cNvSpPr>
            <p:nvPr/>
          </p:nvSpPr>
          <p:spPr bwMode="auto">
            <a:xfrm>
              <a:off x="4016" y="1069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7352" name="Text Box 56"/>
            <p:cNvSpPr txBox="1">
              <a:spLocks noChangeArrowheads="1"/>
            </p:cNvSpPr>
            <p:nvPr/>
          </p:nvSpPr>
          <p:spPr bwMode="auto">
            <a:xfrm>
              <a:off x="3825" y="1475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7353" name="Text Box 57"/>
            <p:cNvSpPr txBox="1">
              <a:spLocks noChangeArrowheads="1"/>
            </p:cNvSpPr>
            <p:nvPr/>
          </p:nvSpPr>
          <p:spPr bwMode="auto">
            <a:xfrm>
              <a:off x="4630" y="1219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7354" name="Text Box 58"/>
            <p:cNvSpPr txBox="1">
              <a:spLocks noChangeArrowheads="1"/>
            </p:cNvSpPr>
            <p:nvPr/>
          </p:nvSpPr>
          <p:spPr bwMode="auto">
            <a:xfrm>
              <a:off x="5072" y="963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1</a:t>
              </a:r>
            </a:p>
          </p:txBody>
        </p:sp>
        <p:sp>
          <p:nvSpPr>
            <p:cNvPr id="1207355" name="Text Box 59"/>
            <p:cNvSpPr txBox="1">
              <a:spLocks noChangeArrowheads="1"/>
            </p:cNvSpPr>
            <p:nvPr/>
          </p:nvSpPr>
          <p:spPr bwMode="auto">
            <a:xfrm>
              <a:off x="3795" y="198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7356" name="Text Box 60"/>
            <p:cNvSpPr txBox="1">
              <a:spLocks noChangeArrowheads="1"/>
            </p:cNvSpPr>
            <p:nvPr/>
          </p:nvSpPr>
          <p:spPr bwMode="auto">
            <a:xfrm>
              <a:off x="4330" y="164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5</a:t>
              </a:r>
            </a:p>
          </p:txBody>
        </p:sp>
        <p:sp>
          <p:nvSpPr>
            <p:cNvPr id="1207357" name="Text Box 61"/>
            <p:cNvSpPr txBox="1">
              <a:spLocks noChangeArrowheads="1"/>
            </p:cNvSpPr>
            <p:nvPr/>
          </p:nvSpPr>
          <p:spPr bwMode="auto">
            <a:xfrm>
              <a:off x="4580" y="2004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539750" y="4130675"/>
            <a:ext cx="3830638" cy="2409825"/>
            <a:chOff x="340" y="2602"/>
            <a:chExt cx="2413" cy="1518"/>
          </a:xfrm>
        </p:grpSpPr>
        <p:sp>
          <p:nvSpPr>
            <p:cNvPr id="1207359" name="Oval 63"/>
            <p:cNvSpPr>
              <a:spLocks noChangeArrowheads="1"/>
            </p:cNvSpPr>
            <p:nvPr/>
          </p:nvSpPr>
          <p:spPr bwMode="auto">
            <a:xfrm>
              <a:off x="340" y="3220"/>
              <a:ext cx="181" cy="159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60" name="Oval 64"/>
            <p:cNvSpPr>
              <a:spLocks noChangeArrowheads="1"/>
            </p:cNvSpPr>
            <p:nvPr/>
          </p:nvSpPr>
          <p:spPr bwMode="auto">
            <a:xfrm>
              <a:off x="883" y="3643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61" name="Oval 65"/>
            <p:cNvSpPr>
              <a:spLocks noChangeArrowheads="1"/>
            </p:cNvSpPr>
            <p:nvPr/>
          </p:nvSpPr>
          <p:spPr bwMode="auto">
            <a:xfrm>
              <a:off x="943" y="2850"/>
              <a:ext cx="181" cy="15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62" name="Oval 66"/>
            <p:cNvSpPr>
              <a:spLocks noChangeArrowheads="1"/>
            </p:cNvSpPr>
            <p:nvPr/>
          </p:nvSpPr>
          <p:spPr bwMode="auto">
            <a:xfrm>
              <a:off x="1426" y="3273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63" name="Oval 67"/>
            <p:cNvSpPr>
              <a:spLocks noChangeArrowheads="1"/>
            </p:cNvSpPr>
            <p:nvPr/>
          </p:nvSpPr>
          <p:spPr bwMode="auto">
            <a:xfrm>
              <a:off x="1969" y="3643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64" name="Oval 68"/>
            <p:cNvSpPr>
              <a:spLocks noChangeArrowheads="1"/>
            </p:cNvSpPr>
            <p:nvPr/>
          </p:nvSpPr>
          <p:spPr bwMode="auto">
            <a:xfrm>
              <a:off x="1969" y="2850"/>
              <a:ext cx="181" cy="158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65" name="Oval 69"/>
            <p:cNvSpPr>
              <a:spLocks noChangeArrowheads="1"/>
            </p:cNvSpPr>
            <p:nvPr/>
          </p:nvSpPr>
          <p:spPr bwMode="auto">
            <a:xfrm>
              <a:off x="1486" y="3961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66" name="Oval 70"/>
            <p:cNvSpPr>
              <a:spLocks noChangeArrowheads="1"/>
            </p:cNvSpPr>
            <p:nvPr/>
          </p:nvSpPr>
          <p:spPr bwMode="auto">
            <a:xfrm>
              <a:off x="2572" y="3220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67" name="Line 71"/>
            <p:cNvSpPr>
              <a:spLocks noChangeShapeType="1"/>
            </p:cNvSpPr>
            <p:nvPr/>
          </p:nvSpPr>
          <p:spPr bwMode="auto">
            <a:xfrm flipV="1">
              <a:off x="521" y="2955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68" name="Line 72"/>
            <p:cNvSpPr>
              <a:spLocks noChangeShapeType="1"/>
            </p:cNvSpPr>
            <p:nvPr/>
          </p:nvSpPr>
          <p:spPr bwMode="auto">
            <a:xfrm>
              <a:off x="486" y="3371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69" name="Line 73"/>
            <p:cNvSpPr>
              <a:spLocks noChangeShapeType="1"/>
            </p:cNvSpPr>
            <p:nvPr/>
          </p:nvSpPr>
          <p:spPr bwMode="auto">
            <a:xfrm>
              <a:off x="1094" y="2964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70" name="Line 74"/>
            <p:cNvSpPr>
              <a:spLocks noChangeShapeType="1"/>
            </p:cNvSpPr>
            <p:nvPr/>
          </p:nvSpPr>
          <p:spPr bwMode="auto">
            <a:xfrm>
              <a:off x="1034" y="3749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71" name="Line 75"/>
            <p:cNvSpPr>
              <a:spLocks noChangeShapeType="1"/>
            </p:cNvSpPr>
            <p:nvPr/>
          </p:nvSpPr>
          <p:spPr bwMode="auto">
            <a:xfrm flipV="1">
              <a:off x="1054" y="3405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72" name="Line 76"/>
            <p:cNvSpPr>
              <a:spLocks noChangeShapeType="1"/>
            </p:cNvSpPr>
            <p:nvPr/>
          </p:nvSpPr>
          <p:spPr bwMode="auto">
            <a:xfrm>
              <a:off x="1577" y="3414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73" name="Line 77"/>
            <p:cNvSpPr>
              <a:spLocks noChangeShapeType="1"/>
            </p:cNvSpPr>
            <p:nvPr/>
          </p:nvSpPr>
          <p:spPr bwMode="auto">
            <a:xfrm flipV="1">
              <a:off x="1637" y="3776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74" name="Line 78"/>
            <p:cNvSpPr>
              <a:spLocks noChangeShapeType="1"/>
            </p:cNvSpPr>
            <p:nvPr/>
          </p:nvSpPr>
          <p:spPr bwMode="auto">
            <a:xfrm flipV="1">
              <a:off x="1607" y="3299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75" name="Line 79"/>
            <p:cNvSpPr>
              <a:spLocks noChangeShapeType="1"/>
            </p:cNvSpPr>
            <p:nvPr/>
          </p:nvSpPr>
          <p:spPr bwMode="auto">
            <a:xfrm>
              <a:off x="1104" y="2920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76" name="Line 80"/>
            <p:cNvSpPr>
              <a:spLocks noChangeShapeType="1"/>
            </p:cNvSpPr>
            <p:nvPr/>
          </p:nvSpPr>
          <p:spPr bwMode="auto">
            <a:xfrm>
              <a:off x="2140" y="2982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77" name="Text Box 81"/>
            <p:cNvSpPr txBox="1">
              <a:spLocks noChangeArrowheads="1"/>
            </p:cNvSpPr>
            <p:nvPr/>
          </p:nvSpPr>
          <p:spPr bwMode="auto">
            <a:xfrm>
              <a:off x="548" y="2822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  <p:sp>
          <p:nvSpPr>
            <p:cNvPr id="1207378" name="Text Box 82"/>
            <p:cNvSpPr txBox="1">
              <a:spLocks noChangeArrowheads="1"/>
            </p:cNvSpPr>
            <p:nvPr/>
          </p:nvSpPr>
          <p:spPr bwMode="auto">
            <a:xfrm>
              <a:off x="1403" y="2602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2</a:t>
              </a:r>
            </a:p>
          </p:txBody>
        </p:sp>
        <p:sp>
          <p:nvSpPr>
            <p:cNvPr id="1207379" name="Text Box 83"/>
            <p:cNvSpPr txBox="1">
              <a:spLocks noChangeArrowheads="1"/>
            </p:cNvSpPr>
            <p:nvPr/>
          </p:nvSpPr>
          <p:spPr bwMode="auto">
            <a:xfrm>
              <a:off x="619" y="3246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2</a:t>
              </a:r>
            </a:p>
          </p:txBody>
        </p:sp>
        <p:sp>
          <p:nvSpPr>
            <p:cNvPr id="1207380" name="Text Box 84"/>
            <p:cNvSpPr txBox="1">
              <a:spLocks noChangeArrowheads="1"/>
            </p:cNvSpPr>
            <p:nvPr/>
          </p:nvSpPr>
          <p:spPr bwMode="auto">
            <a:xfrm>
              <a:off x="1252" y="2884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7381" name="Text Box 85"/>
            <p:cNvSpPr txBox="1">
              <a:spLocks noChangeArrowheads="1"/>
            </p:cNvSpPr>
            <p:nvPr/>
          </p:nvSpPr>
          <p:spPr bwMode="auto">
            <a:xfrm>
              <a:off x="1061" y="3290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7382" name="Text Box 86"/>
            <p:cNvSpPr txBox="1">
              <a:spLocks noChangeArrowheads="1"/>
            </p:cNvSpPr>
            <p:nvPr/>
          </p:nvSpPr>
          <p:spPr bwMode="auto">
            <a:xfrm>
              <a:off x="1866" y="3034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7383" name="Text Box 87"/>
            <p:cNvSpPr txBox="1">
              <a:spLocks noChangeArrowheads="1"/>
            </p:cNvSpPr>
            <p:nvPr/>
          </p:nvSpPr>
          <p:spPr bwMode="auto">
            <a:xfrm>
              <a:off x="2308" y="2778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7384" name="Text Box 88"/>
            <p:cNvSpPr txBox="1">
              <a:spLocks noChangeArrowheads="1"/>
            </p:cNvSpPr>
            <p:nvPr/>
          </p:nvSpPr>
          <p:spPr bwMode="auto">
            <a:xfrm>
              <a:off x="1031" y="3802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4</a:t>
              </a:r>
            </a:p>
          </p:txBody>
        </p:sp>
        <p:sp>
          <p:nvSpPr>
            <p:cNvPr id="1207385" name="Text Box 89"/>
            <p:cNvSpPr txBox="1">
              <a:spLocks noChangeArrowheads="1"/>
            </p:cNvSpPr>
            <p:nvPr/>
          </p:nvSpPr>
          <p:spPr bwMode="auto">
            <a:xfrm>
              <a:off x="1566" y="3462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5</a:t>
              </a:r>
            </a:p>
          </p:txBody>
        </p:sp>
        <p:sp>
          <p:nvSpPr>
            <p:cNvPr id="1207386" name="Text Box 90"/>
            <p:cNvSpPr txBox="1">
              <a:spLocks noChangeArrowheads="1"/>
            </p:cNvSpPr>
            <p:nvPr/>
          </p:nvSpPr>
          <p:spPr bwMode="auto">
            <a:xfrm>
              <a:off x="1816" y="3819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4927600" y="4129088"/>
            <a:ext cx="3830638" cy="2409825"/>
            <a:chOff x="3104" y="2601"/>
            <a:chExt cx="2413" cy="1518"/>
          </a:xfrm>
        </p:grpSpPr>
        <p:sp>
          <p:nvSpPr>
            <p:cNvPr id="1207388" name="Oval 92"/>
            <p:cNvSpPr>
              <a:spLocks noChangeArrowheads="1"/>
            </p:cNvSpPr>
            <p:nvPr/>
          </p:nvSpPr>
          <p:spPr bwMode="auto">
            <a:xfrm>
              <a:off x="3104" y="3219"/>
              <a:ext cx="181" cy="159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89" name="Oval 93"/>
            <p:cNvSpPr>
              <a:spLocks noChangeArrowheads="1"/>
            </p:cNvSpPr>
            <p:nvPr/>
          </p:nvSpPr>
          <p:spPr bwMode="auto">
            <a:xfrm>
              <a:off x="3647" y="3642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90" name="Oval 94"/>
            <p:cNvSpPr>
              <a:spLocks noChangeArrowheads="1"/>
            </p:cNvSpPr>
            <p:nvPr/>
          </p:nvSpPr>
          <p:spPr bwMode="auto">
            <a:xfrm>
              <a:off x="3707" y="2849"/>
              <a:ext cx="181" cy="15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91" name="Oval 95"/>
            <p:cNvSpPr>
              <a:spLocks noChangeArrowheads="1"/>
            </p:cNvSpPr>
            <p:nvPr/>
          </p:nvSpPr>
          <p:spPr bwMode="auto">
            <a:xfrm>
              <a:off x="4190" y="3272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92" name="Oval 96"/>
            <p:cNvSpPr>
              <a:spLocks noChangeArrowheads="1"/>
            </p:cNvSpPr>
            <p:nvPr/>
          </p:nvSpPr>
          <p:spPr bwMode="auto">
            <a:xfrm>
              <a:off x="4733" y="3642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93" name="Oval 97"/>
            <p:cNvSpPr>
              <a:spLocks noChangeArrowheads="1"/>
            </p:cNvSpPr>
            <p:nvPr/>
          </p:nvSpPr>
          <p:spPr bwMode="auto">
            <a:xfrm>
              <a:off x="4733" y="2849"/>
              <a:ext cx="181" cy="158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94" name="Oval 98"/>
            <p:cNvSpPr>
              <a:spLocks noChangeArrowheads="1"/>
            </p:cNvSpPr>
            <p:nvPr/>
          </p:nvSpPr>
          <p:spPr bwMode="auto">
            <a:xfrm>
              <a:off x="4250" y="3960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95" name="Oval 99"/>
            <p:cNvSpPr>
              <a:spLocks noChangeArrowheads="1"/>
            </p:cNvSpPr>
            <p:nvPr/>
          </p:nvSpPr>
          <p:spPr bwMode="auto">
            <a:xfrm>
              <a:off x="5336" y="3219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96" name="Line 100"/>
            <p:cNvSpPr>
              <a:spLocks noChangeShapeType="1"/>
            </p:cNvSpPr>
            <p:nvPr/>
          </p:nvSpPr>
          <p:spPr bwMode="auto">
            <a:xfrm flipV="1">
              <a:off x="3285" y="2954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97" name="Line 101"/>
            <p:cNvSpPr>
              <a:spLocks noChangeShapeType="1"/>
            </p:cNvSpPr>
            <p:nvPr/>
          </p:nvSpPr>
          <p:spPr bwMode="auto">
            <a:xfrm>
              <a:off x="3250" y="3370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98" name="Line 102"/>
            <p:cNvSpPr>
              <a:spLocks noChangeShapeType="1"/>
            </p:cNvSpPr>
            <p:nvPr/>
          </p:nvSpPr>
          <p:spPr bwMode="auto">
            <a:xfrm>
              <a:off x="3858" y="2963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399" name="Line 103"/>
            <p:cNvSpPr>
              <a:spLocks noChangeShapeType="1"/>
            </p:cNvSpPr>
            <p:nvPr/>
          </p:nvSpPr>
          <p:spPr bwMode="auto">
            <a:xfrm>
              <a:off x="3798" y="3748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400" name="Line 104"/>
            <p:cNvSpPr>
              <a:spLocks noChangeShapeType="1"/>
            </p:cNvSpPr>
            <p:nvPr/>
          </p:nvSpPr>
          <p:spPr bwMode="auto">
            <a:xfrm flipV="1">
              <a:off x="3818" y="3404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401" name="Line 105"/>
            <p:cNvSpPr>
              <a:spLocks noChangeShapeType="1"/>
            </p:cNvSpPr>
            <p:nvPr/>
          </p:nvSpPr>
          <p:spPr bwMode="auto">
            <a:xfrm>
              <a:off x="4341" y="3413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402" name="Line 106"/>
            <p:cNvSpPr>
              <a:spLocks noChangeShapeType="1"/>
            </p:cNvSpPr>
            <p:nvPr/>
          </p:nvSpPr>
          <p:spPr bwMode="auto">
            <a:xfrm flipV="1">
              <a:off x="4401" y="3775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403" name="Line 107"/>
            <p:cNvSpPr>
              <a:spLocks noChangeShapeType="1"/>
            </p:cNvSpPr>
            <p:nvPr/>
          </p:nvSpPr>
          <p:spPr bwMode="auto">
            <a:xfrm flipV="1">
              <a:off x="4371" y="3298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404" name="Line 108"/>
            <p:cNvSpPr>
              <a:spLocks noChangeShapeType="1"/>
            </p:cNvSpPr>
            <p:nvPr/>
          </p:nvSpPr>
          <p:spPr bwMode="auto">
            <a:xfrm>
              <a:off x="3868" y="2919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405" name="Line 109"/>
            <p:cNvSpPr>
              <a:spLocks noChangeShapeType="1"/>
            </p:cNvSpPr>
            <p:nvPr/>
          </p:nvSpPr>
          <p:spPr bwMode="auto">
            <a:xfrm>
              <a:off x="4904" y="2981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406" name="Text Box 110"/>
            <p:cNvSpPr txBox="1">
              <a:spLocks noChangeArrowheads="1"/>
            </p:cNvSpPr>
            <p:nvPr/>
          </p:nvSpPr>
          <p:spPr bwMode="auto">
            <a:xfrm>
              <a:off x="3312" y="282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  <p:sp>
          <p:nvSpPr>
            <p:cNvPr id="1207407" name="Text Box 111"/>
            <p:cNvSpPr txBox="1">
              <a:spLocks noChangeArrowheads="1"/>
            </p:cNvSpPr>
            <p:nvPr/>
          </p:nvSpPr>
          <p:spPr bwMode="auto">
            <a:xfrm>
              <a:off x="4167" y="260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2</a:t>
              </a:r>
            </a:p>
          </p:txBody>
        </p:sp>
        <p:sp>
          <p:nvSpPr>
            <p:cNvPr id="1207408" name="Text Box 112"/>
            <p:cNvSpPr txBox="1">
              <a:spLocks noChangeArrowheads="1"/>
            </p:cNvSpPr>
            <p:nvPr/>
          </p:nvSpPr>
          <p:spPr bwMode="auto">
            <a:xfrm>
              <a:off x="3383" y="3245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2</a:t>
              </a:r>
            </a:p>
          </p:txBody>
        </p:sp>
        <p:sp>
          <p:nvSpPr>
            <p:cNvPr id="1207409" name="Text Box 113"/>
            <p:cNvSpPr txBox="1">
              <a:spLocks noChangeArrowheads="1"/>
            </p:cNvSpPr>
            <p:nvPr/>
          </p:nvSpPr>
          <p:spPr bwMode="auto">
            <a:xfrm>
              <a:off x="4016" y="2883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7410" name="Text Box 114"/>
            <p:cNvSpPr txBox="1">
              <a:spLocks noChangeArrowheads="1"/>
            </p:cNvSpPr>
            <p:nvPr/>
          </p:nvSpPr>
          <p:spPr bwMode="auto">
            <a:xfrm>
              <a:off x="3825" y="3289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1</a:t>
              </a:r>
            </a:p>
          </p:txBody>
        </p:sp>
        <p:sp>
          <p:nvSpPr>
            <p:cNvPr id="1207411" name="Text Box 115"/>
            <p:cNvSpPr txBox="1">
              <a:spLocks noChangeArrowheads="1"/>
            </p:cNvSpPr>
            <p:nvPr/>
          </p:nvSpPr>
          <p:spPr bwMode="auto">
            <a:xfrm>
              <a:off x="4630" y="3033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7412" name="Text Box 116"/>
            <p:cNvSpPr txBox="1">
              <a:spLocks noChangeArrowheads="1"/>
            </p:cNvSpPr>
            <p:nvPr/>
          </p:nvSpPr>
          <p:spPr bwMode="auto">
            <a:xfrm>
              <a:off x="5072" y="277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7413" name="Text Box 117"/>
            <p:cNvSpPr txBox="1">
              <a:spLocks noChangeArrowheads="1"/>
            </p:cNvSpPr>
            <p:nvPr/>
          </p:nvSpPr>
          <p:spPr bwMode="auto">
            <a:xfrm>
              <a:off x="3795" y="380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7414" name="Text Box 118"/>
            <p:cNvSpPr txBox="1">
              <a:spLocks noChangeArrowheads="1"/>
            </p:cNvSpPr>
            <p:nvPr/>
          </p:nvSpPr>
          <p:spPr bwMode="auto">
            <a:xfrm>
              <a:off x="4330" y="346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5</a:t>
              </a:r>
            </a:p>
          </p:txBody>
        </p:sp>
        <p:sp>
          <p:nvSpPr>
            <p:cNvPr id="1207415" name="Text Box 119"/>
            <p:cNvSpPr txBox="1">
              <a:spLocks noChangeArrowheads="1"/>
            </p:cNvSpPr>
            <p:nvPr/>
          </p:nvSpPr>
          <p:spPr bwMode="auto">
            <a:xfrm>
              <a:off x="4580" y="3818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A71B3F-6C79-445A-86B4-90B062A3DAF9}" type="slidenum">
              <a:rPr lang="en-US"/>
              <a:pPr/>
              <a:t>49</a:t>
            </a:fld>
            <a:endParaRPr lang="en-US"/>
          </a:p>
        </p:txBody>
      </p:sp>
      <p:sp>
        <p:nvSpPr>
          <p:cNvPr id="68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Shortest-Path Tree</a:t>
            </a:r>
          </a:p>
        </p:txBody>
      </p:sp>
      <p:sp>
        <p:nvSpPr>
          <p:cNvPr id="1209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452755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Shortest-path tree from u</a:t>
            </a:r>
          </a:p>
        </p:txBody>
      </p:sp>
      <p:sp>
        <p:nvSpPr>
          <p:cNvPr id="12093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75250" y="1447800"/>
            <a:ext cx="396875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Forwarding table at u</a:t>
            </a:r>
          </a:p>
          <a:p>
            <a:pPr marL="0" indent="0"/>
            <a:endParaRPr lang="en-US" sz="32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87375" y="2093913"/>
            <a:ext cx="4543425" cy="2625725"/>
            <a:chOff x="1313" y="1077"/>
            <a:chExt cx="2862" cy="1654"/>
          </a:xfrm>
        </p:grpSpPr>
        <p:sp>
          <p:nvSpPr>
            <p:cNvPr id="1209350" name="Oval 6"/>
            <p:cNvSpPr>
              <a:spLocks noChangeArrowheads="1"/>
            </p:cNvSpPr>
            <p:nvPr/>
          </p:nvSpPr>
          <p:spPr bwMode="auto">
            <a:xfrm>
              <a:off x="1556" y="1695"/>
              <a:ext cx="181" cy="159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51" name="Oval 7"/>
            <p:cNvSpPr>
              <a:spLocks noChangeArrowheads="1"/>
            </p:cNvSpPr>
            <p:nvPr/>
          </p:nvSpPr>
          <p:spPr bwMode="auto">
            <a:xfrm>
              <a:off x="2099" y="2118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52" name="Oval 8"/>
            <p:cNvSpPr>
              <a:spLocks noChangeArrowheads="1"/>
            </p:cNvSpPr>
            <p:nvPr/>
          </p:nvSpPr>
          <p:spPr bwMode="auto">
            <a:xfrm>
              <a:off x="2159" y="1325"/>
              <a:ext cx="181" cy="15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53" name="Oval 9"/>
            <p:cNvSpPr>
              <a:spLocks noChangeArrowheads="1"/>
            </p:cNvSpPr>
            <p:nvPr/>
          </p:nvSpPr>
          <p:spPr bwMode="auto">
            <a:xfrm>
              <a:off x="2642" y="1748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54" name="Oval 10"/>
            <p:cNvSpPr>
              <a:spLocks noChangeArrowheads="1"/>
            </p:cNvSpPr>
            <p:nvPr/>
          </p:nvSpPr>
          <p:spPr bwMode="auto">
            <a:xfrm>
              <a:off x="3185" y="2118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55" name="Oval 11"/>
            <p:cNvSpPr>
              <a:spLocks noChangeArrowheads="1"/>
            </p:cNvSpPr>
            <p:nvPr/>
          </p:nvSpPr>
          <p:spPr bwMode="auto">
            <a:xfrm>
              <a:off x="3185" y="1325"/>
              <a:ext cx="181" cy="158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56" name="Oval 12"/>
            <p:cNvSpPr>
              <a:spLocks noChangeArrowheads="1"/>
            </p:cNvSpPr>
            <p:nvPr/>
          </p:nvSpPr>
          <p:spPr bwMode="auto">
            <a:xfrm>
              <a:off x="2702" y="2436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57" name="Oval 13"/>
            <p:cNvSpPr>
              <a:spLocks noChangeArrowheads="1"/>
            </p:cNvSpPr>
            <p:nvPr/>
          </p:nvSpPr>
          <p:spPr bwMode="auto">
            <a:xfrm>
              <a:off x="3788" y="1695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58" name="Line 14"/>
            <p:cNvSpPr>
              <a:spLocks noChangeShapeType="1"/>
            </p:cNvSpPr>
            <p:nvPr/>
          </p:nvSpPr>
          <p:spPr bwMode="auto">
            <a:xfrm flipV="1">
              <a:off x="1737" y="143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59" name="Line 15"/>
            <p:cNvSpPr>
              <a:spLocks noChangeShapeType="1"/>
            </p:cNvSpPr>
            <p:nvPr/>
          </p:nvSpPr>
          <p:spPr bwMode="auto">
            <a:xfrm>
              <a:off x="1702" y="184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60" name="Line 16"/>
            <p:cNvSpPr>
              <a:spLocks noChangeShapeType="1"/>
            </p:cNvSpPr>
            <p:nvPr/>
          </p:nvSpPr>
          <p:spPr bwMode="auto">
            <a:xfrm>
              <a:off x="2310" y="143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61" name="Line 17"/>
            <p:cNvSpPr>
              <a:spLocks noChangeShapeType="1"/>
            </p:cNvSpPr>
            <p:nvPr/>
          </p:nvSpPr>
          <p:spPr bwMode="auto">
            <a:xfrm>
              <a:off x="2250" y="2224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62" name="Line 18"/>
            <p:cNvSpPr>
              <a:spLocks noChangeShapeType="1"/>
            </p:cNvSpPr>
            <p:nvPr/>
          </p:nvSpPr>
          <p:spPr bwMode="auto">
            <a:xfrm flipV="1">
              <a:off x="2270" y="1880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63" name="Line 19"/>
            <p:cNvSpPr>
              <a:spLocks noChangeShapeType="1"/>
            </p:cNvSpPr>
            <p:nvPr/>
          </p:nvSpPr>
          <p:spPr bwMode="auto">
            <a:xfrm>
              <a:off x="2793" y="1889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64" name="Line 20"/>
            <p:cNvSpPr>
              <a:spLocks noChangeShapeType="1"/>
            </p:cNvSpPr>
            <p:nvPr/>
          </p:nvSpPr>
          <p:spPr bwMode="auto">
            <a:xfrm flipV="1">
              <a:off x="2853" y="225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65" name="Line 21"/>
            <p:cNvSpPr>
              <a:spLocks noChangeShapeType="1"/>
            </p:cNvSpPr>
            <p:nvPr/>
          </p:nvSpPr>
          <p:spPr bwMode="auto">
            <a:xfrm flipV="1">
              <a:off x="2823" y="177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66" name="Line 22"/>
            <p:cNvSpPr>
              <a:spLocks noChangeShapeType="1"/>
            </p:cNvSpPr>
            <p:nvPr/>
          </p:nvSpPr>
          <p:spPr bwMode="auto">
            <a:xfrm>
              <a:off x="2320" y="1395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67" name="Line 23"/>
            <p:cNvSpPr>
              <a:spLocks noChangeShapeType="1"/>
            </p:cNvSpPr>
            <p:nvPr/>
          </p:nvSpPr>
          <p:spPr bwMode="auto">
            <a:xfrm>
              <a:off x="3356" y="1457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368" name="Text Box 24"/>
            <p:cNvSpPr txBox="1">
              <a:spLocks noChangeArrowheads="1"/>
            </p:cNvSpPr>
            <p:nvPr/>
          </p:nvSpPr>
          <p:spPr bwMode="auto">
            <a:xfrm>
              <a:off x="1764" y="129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  <p:sp>
          <p:nvSpPr>
            <p:cNvPr id="1209369" name="Text Box 25"/>
            <p:cNvSpPr txBox="1">
              <a:spLocks noChangeArrowheads="1"/>
            </p:cNvSpPr>
            <p:nvPr/>
          </p:nvSpPr>
          <p:spPr bwMode="auto">
            <a:xfrm>
              <a:off x="2619" y="107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2</a:t>
              </a:r>
            </a:p>
          </p:txBody>
        </p:sp>
        <p:sp>
          <p:nvSpPr>
            <p:cNvPr id="1209370" name="Text Box 26"/>
            <p:cNvSpPr txBox="1">
              <a:spLocks noChangeArrowheads="1"/>
            </p:cNvSpPr>
            <p:nvPr/>
          </p:nvSpPr>
          <p:spPr bwMode="auto">
            <a:xfrm>
              <a:off x="1835" y="172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2</a:t>
              </a:r>
            </a:p>
          </p:txBody>
        </p:sp>
        <p:sp>
          <p:nvSpPr>
            <p:cNvPr id="1209371" name="Text Box 27"/>
            <p:cNvSpPr txBox="1">
              <a:spLocks noChangeArrowheads="1"/>
            </p:cNvSpPr>
            <p:nvPr/>
          </p:nvSpPr>
          <p:spPr bwMode="auto">
            <a:xfrm>
              <a:off x="2468" y="1359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9372" name="Text Box 28"/>
            <p:cNvSpPr txBox="1">
              <a:spLocks noChangeArrowheads="1"/>
            </p:cNvSpPr>
            <p:nvPr/>
          </p:nvSpPr>
          <p:spPr bwMode="auto">
            <a:xfrm>
              <a:off x="2277" y="1765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1</a:t>
              </a:r>
            </a:p>
          </p:txBody>
        </p:sp>
        <p:sp>
          <p:nvSpPr>
            <p:cNvPr id="1209373" name="Text Box 29"/>
            <p:cNvSpPr txBox="1">
              <a:spLocks noChangeArrowheads="1"/>
            </p:cNvSpPr>
            <p:nvPr/>
          </p:nvSpPr>
          <p:spPr bwMode="auto">
            <a:xfrm>
              <a:off x="3082" y="1509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9374" name="Text Box 30"/>
            <p:cNvSpPr txBox="1">
              <a:spLocks noChangeArrowheads="1"/>
            </p:cNvSpPr>
            <p:nvPr/>
          </p:nvSpPr>
          <p:spPr bwMode="auto">
            <a:xfrm>
              <a:off x="3524" y="1253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1</a:t>
              </a:r>
            </a:p>
          </p:txBody>
        </p:sp>
        <p:sp>
          <p:nvSpPr>
            <p:cNvPr id="1209375" name="Text Box 31"/>
            <p:cNvSpPr txBox="1">
              <a:spLocks noChangeArrowheads="1"/>
            </p:cNvSpPr>
            <p:nvPr/>
          </p:nvSpPr>
          <p:spPr bwMode="auto">
            <a:xfrm>
              <a:off x="2247" y="227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4</a:t>
              </a:r>
            </a:p>
          </p:txBody>
        </p:sp>
        <p:sp>
          <p:nvSpPr>
            <p:cNvPr id="1209376" name="Text Box 32"/>
            <p:cNvSpPr txBox="1">
              <a:spLocks noChangeArrowheads="1"/>
            </p:cNvSpPr>
            <p:nvPr/>
          </p:nvSpPr>
          <p:spPr bwMode="auto">
            <a:xfrm>
              <a:off x="2782" y="1937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latin typeface="Calibri" pitchFamily="34" charset="0"/>
                </a:rPr>
                <a:t>5</a:t>
              </a:r>
            </a:p>
          </p:txBody>
        </p:sp>
        <p:sp>
          <p:nvSpPr>
            <p:cNvPr id="1209377" name="Text Box 33"/>
            <p:cNvSpPr txBox="1">
              <a:spLocks noChangeArrowheads="1"/>
            </p:cNvSpPr>
            <p:nvPr/>
          </p:nvSpPr>
          <p:spPr bwMode="auto">
            <a:xfrm>
              <a:off x="3032" y="2294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alibri" pitchFamily="34" charset="0"/>
                </a:rPr>
                <a:t>3</a:t>
              </a:r>
            </a:p>
          </p:txBody>
        </p:sp>
        <p:sp>
          <p:nvSpPr>
            <p:cNvPr id="1209378" name="Text Box 34"/>
            <p:cNvSpPr txBox="1">
              <a:spLocks noChangeArrowheads="1"/>
            </p:cNvSpPr>
            <p:nvPr/>
          </p:nvSpPr>
          <p:spPr bwMode="auto">
            <a:xfrm>
              <a:off x="1313" y="1634"/>
              <a:ext cx="202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FF"/>
                  </a:solidFill>
                  <a:latin typeface="Calibri" pitchFamily="34" charset="0"/>
                </a:rPr>
                <a:t>u</a:t>
              </a:r>
            </a:p>
          </p:txBody>
        </p:sp>
        <p:sp>
          <p:nvSpPr>
            <p:cNvPr id="1209379" name="Text Box 35"/>
            <p:cNvSpPr txBox="1">
              <a:spLocks noChangeArrowheads="1"/>
            </p:cNvSpPr>
            <p:nvPr/>
          </p:nvSpPr>
          <p:spPr bwMode="auto">
            <a:xfrm>
              <a:off x="2114" y="1086"/>
              <a:ext cx="192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FF"/>
                  </a:solidFill>
                  <a:latin typeface="Calibri" pitchFamily="34" charset="0"/>
                </a:rPr>
                <a:t>v</a:t>
              </a:r>
            </a:p>
          </p:txBody>
        </p:sp>
        <p:sp>
          <p:nvSpPr>
            <p:cNvPr id="1209380" name="Text Box 36"/>
            <p:cNvSpPr txBox="1">
              <a:spLocks noChangeArrowheads="1"/>
            </p:cNvSpPr>
            <p:nvPr/>
          </p:nvSpPr>
          <p:spPr bwMode="auto">
            <a:xfrm>
              <a:off x="2065" y="2263"/>
              <a:ext cx="235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FF"/>
                  </a:solidFill>
                  <a:latin typeface="Calibri" pitchFamily="34" charset="0"/>
                </a:rPr>
                <a:t>w</a:t>
              </a:r>
            </a:p>
          </p:txBody>
        </p:sp>
        <p:sp>
          <p:nvSpPr>
            <p:cNvPr id="1209381" name="Text Box 37"/>
            <p:cNvSpPr txBox="1">
              <a:spLocks noChangeArrowheads="1"/>
            </p:cNvSpPr>
            <p:nvPr/>
          </p:nvSpPr>
          <p:spPr bwMode="auto">
            <a:xfrm>
              <a:off x="2682" y="1529"/>
              <a:ext cx="190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FF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209382" name="Text Box 38"/>
            <p:cNvSpPr txBox="1">
              <a:spLocks noChangeArrowheads="1"/>
            </p:cNvSpPr>
            <p:nvPr/>
          </p:nvSpPr>
          <p:spPr bwMode="auto">
            <a:xfrm>
              <a:off x="3189" y="1093"/>
              <a:ext cx="192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FF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209383" name="Text Box 39"/>
            <p:cNvSpPr txBox="1">
              <a:spLocks noChangeArrowheads="1"/>
            </p:cNvSpPr>
            <p:nvPr/>
          </p:nvSpPr>
          <p:spPr bwMode="auto">
            <a:xfrm>
              <a:off x="3995" y="1626"/>
              <a:ext cx="180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FF"/>
                  </a:solidFill>
                  <a:latin typeface="Calibri" pitchFamily="34" charset="0"/>
                </a:rPr>
                <a:t>z</a:t>
              </a:r>
            </a:p>
          </p:txBody>
        </p:sp>
        <p:sp>
          <p:nvSpPr>
            <p:cNvPr id="1209384" name="Text Box 40"/>
            <p:cNvSpPr txBox="1">
              <a:spLocks noChangeArrowheads="1"/>
            </p:cNvSpPr>
            <p:nvPr/>
          </p:nvSpPr>
          <p:spPr bwMode="auto">
            <a:xfrm>
              <a:off x="2844" y="2481"/>
              <a:ext cx="180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FF"/>
                  </a:solidFill>
                  <a:latin typeface="Calibri" pitchFamily="34" charset="0"/>
                </a:rPr>
                <a:t>s</a:t>
              </a:r>
            </a:p>
          </p:txBody>
        </p:sp>
        <p:sp>
          <p:nvSpPr>
            <p:cNvPr id="1209385" name="Text Box 41"/>
            <p:cNvSpPr txBox="1">
              <a:spLocks noChangeArrowheads="1"/>
            </p:cNvSpPr>
            <p:nvPr/>
          </p:nvSpPr>
          <p:spPr bwMode="auto">
            <a:xfrm>
              <a:off x="3394" y="2061"/>
              <a:ext cx="171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0000FF"/>
                  </a:solidFill>
                  <a:latin typeface="Calibri" pitchFamily="34" charset="0"/>
                </a:rPr>
                <a:t>t</a:t>
              </a:r>
            </a:p>
          </p:txBody>
        </p:sp>
      </p:grpSp>
      <p:sp>
        <p:nvSpPr>
          <p:cNvPr id="1209386" name="Line 42"/>
          <p:cNvSpPr>
            <a:spLocks noChangeShapeType="1"/>
          </p:cNvSpPr>
          <p:nvPr/>
        </p:nvSpPr>
        <p:spPr bwMode="auto">
          <a:xfrm>
            <a:off x="7069138" y="2343150"/>
            <a:ext cx="38100" cy="3851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09387" name="Line 43"/>
          <p:cNvSpPr>
            <a:spLocks noChangeShapeType="1"/>
          </p:cNvSpPr>
          <p:nvPr/>
        </p:nvSpPr>
        <p:spPr bwMode="auto">
          <a:xfrm flipV="1">
            <a:off x="5762625" y="2646363"/>
            <a:ext cx="2879725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6334125" y="2705100"/>
            <a:ext cx="1857375" cy="519113"/>
            <a:chOff x="3990" y="1729"/>
            <a:chExt cx="1170" cy="327"/>
          </a:xfrm>
        </p:grpSpPr>
        <p:sp>
          <p:nvSpPr>
            <p:cNvPr id="1209389" name="Text Box 45"/>
            <p:cNvSpPr txBox="1">
              <a:spLocks noChangeArrowheads="1"/>
            </p:cNvSpPr>
            <p:nvPr/>
          </p:nvSpPr>
          <p:spPr bwMode="auto">
            <a:xfrm>
              <a:off x="3990" y="1729"/>
              <a:ext cx="21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v</a:t>
              </a:r>
            </a:p>
          </p:txBody>
        </p:sp>
        <p:sp>
          <p:nvSpPr>
            <p:cNvPr id="1209390" name="Text Box 46"/>
            <p:cNvSpPr txBox="1">
              <a:spLocks noChangeArrowheads="1"/>
            </p:cNvSpPr>
            <p:nvPr/>
          </p:nvSpPr>
          <p:spPr bwMode="auto">
            <a:xfrm>
              <a:off x="4633" y="1729"/>
              <a:ext cx="5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(u,v)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311900" y="3192463"/>
            <a:ext cx="1949450" cy="519112"/>
            <a:chOff x="3976" y="2025"/>
            <a:chExt cx="1228" cy="327"/>
          </a:xfrm>
        </p:grpSpPr>
        <p:sp>
          <p:nvSpPr>
            <p:cNvPr id="1209392" name="Text Box 48"/>
            <p:cNvSpPr txBox="1">
              <a:spLocks noChangeArrowheads="1"/>
            </p:cNvSpPr>
            <p:nvPr/>
          </p:nvSpPr>
          <p:spPr bwMode="auto">
            <a:xfrm>
              <a:off x="3976" y="2025"/>
              <a:ext cx="2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w</a:t>
              </a:r>
            </a:p>
          </p:txBody>
        </p:sp>
        <p:sp>
          <p:nvSpPr>
            <p:cNvPr id="1209393" name="Text Box 49"/>
            <p:cNvSpPr txBox="1">
              <a:spLocks noChangeArrowheads="1"/>
            </p:cNvSpPr>
            <p:nvPr/>
          </p:nvSpPr>
          <p:spPr bwMode="auto">
            <a:xfrm>
              <a:off x="4618" y="2025"/>
              <a:ext cx="58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(u,w)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323013" y="3679825"/>
            <a:ext cx="1938337" cy="520700"/>
            <a:chOff x="3983" y="2320"/>
            <a:chExt cx="1221" cy="328"/>
          </a:xfrm>
        </p:grpSpPr>
        <p:sp>
          <p:nvSpPr>
            <p:cNvPr id="1209395" name="Text Box 51"/>
            <p:cNvSpPr txBox="1">
              <a:spLocks noChangeArrowheads="1"/>
            </p:cNvSpPr>
            <p:nvPr/>
          </p:nvSpPr>
          <p:spPr bwMode="auto">
            <a:xfrm>
              <a:off x="3983" y="2320"/>
              <a:ext cx="21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x</a:t>
              </a:r>
            </a:p>
          </p:txBody>
        </p:sp>
        <p:sp>
          <p:nvSpPr>
            <p:cNvPr id="1209396" name="Text Box 52"/>
            <p:cNvSpPr txBox="1">
              <a:spLocks noChangeArrowheads="1"/>
            </p:cNvSpPr>
            <p:nvPr/>
          </p:nvSpPr>
          <p:spPr bwMode="auto">
            <a:xfrm>
              <a:off x="4618" y="2321"/>
              <a:ext cx="58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(u,w)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6330950" y="4168775"/>
            <a:ext cx="1858963" cy="519113"/>
            <a:chOff x="3988" y="2616"/>
            <a:chExt cx="1171" cy="327"/>
          </a:xfrm>
        </p:grpSpPr>
        <p:sp>
          <p:nvSpPr>
            <p:cNvPr id="1209398" name="Text Box 54"/>
            <p:cNvSpPr txBox="1">
              <a:spLocks noChangeArrowheads="1"/>
            </p:cNvSpPr>
            <p:nvPr/>
          </p:nvSpPr>
          <p:spPr bwMode="auto">
            <a:xfrm>
              <a:off x="3988" y="2616"/>
              <a:ext cx="21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y</a:t>
              </a:r>
            </a:p>
          </p:txBody>
        </p:sp>
        <p:sp>
          <p:nvSpPr>
            <p:cNvPr id="1209399" name="Text Box 55"/>
            <p:cNvSpPr txBox="1">
              <a:spLocks noChangeArrowheads="1"/>
            </p:cNvSpPr>
            <p:nvPr/>
          </p:nvSpPr>
          <p:spPr bwMode="auto">
            <a:xfrm>
              <a:off x="4632" y="2616"/>
              <a:ext cx="5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(u,v)</a:t>
              </a:r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6329363" y="4656138"/>
            <a:ext cx="1860550" cy="520700"/>
            <a:chOff x="3987" y="2911"/>
            <a:chExt cx="1172" cy="328"/>
          </a:xfrm>
        </p:grpSpPr>
        <p:sp>
          <p:nvSpPr>
            <p:cNvPr id="1209401" name="Text Box 57"/>
            <p:cNvSpPr txBox="1">
              <a:spLocks noChangeArrowheads="1"/>
            </p:cNvSpPr>
            <p:nvPr/>
          </p:nvSpPr>
          <p:spPr bwMode="auto">
            <a:xfrm>
              <a:off x="3987" y="2911"/>
              <a:ext cx="20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z</a:t>
              </a:r>
            </a:p>
          </p:txBody>
        </p:sp>
        <p:sp>
          <p:nvSpPr>
            <p:cNvPr id="1209402" name="Text Box 58"/>
            <p:cNvSpPr txBox="1">
              <a:spLocks noChangeArrowheads="1"/>
            </p:cNvSpPr>
            <p:nvPr/>
          </p:nvSpPr>
          <p:spPr bwMode="auto">
            <a:xfrm>
              <a:off x="4632" y="2912"/>
              <a:ext cx="5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(u,v)</a:t>
              </a:r>
            </a:p>
          </p:txBody>
        </p:sp>
      </p:grpSp>
      <p:sp>
        <p:nvSpPr>
          <p:cNvPr id="1209403" name="Text Box 59"/>
          <p:cNvSpPr txBox="1">
            <a:spLocks noChangeArrowheads="1"/>
          </p:cNvSpPr>
          <p:nvPr/>
        </p:nvSpPr>
        <p:spPr bwMode="auto">
          <a:xfrm>
            <a:off x="7399338" y="2166938"/>
            <a:ext cx="695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>
                <a:latin typeface="Calibri" pitchFamily="34" charset="0"/>
              </a:rPr>
              <a:t>link</a:t>
            </a:r>
          </a:p>
        </p:txBody>
      </p:sp>
      <p:grpSp>
        <p:nvGrpSpPr>
          <p:cNvPr id="8" name="Group 60"/>
          <p:cNvGrpSpPr>
            <a:grpSpLocks/>
          </p:cNvGrpSpPr>
          <p:nvPr/>
        </p:nvGrpSpPr>
        <p:grpSpPr bwMode="auto">
          <a:xfrm>
            <a:off x="6335713" y="5145088"/>
            <a:ext cx="1925637" cy="519112"/>
            <a:chOff x="3991" y="3207"/>
            <a:chExt cx="1213" cy="327"/>
          </a:xfrm>
        </p:grpSpPr>
        <p:sp>
          <p:nvSpPr>
            <p:cNvPr id="1209405" name="Text Box 61"/>
            <p:cNvSpPr txBox="1">
              <a:spLocks noChangeArrowheads="1"/>
            </p:cNvSpPr>
            <p:nvPr/>
          </p:nvSpPr>
          <p:spPr bwMode="auto">
            <a:xfrm>
              <a:off x="3991" y="3207"/>
              <a:ext cx="20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s</a:t>
              </a:r>
            </a:p>
          </p:txBody>
        </p:sp>
        <p:sp>
          <p:nvSpPr>
            <p:cNvPr id="1209406" name="Text Box 62"/>
            <p:cNvSpPr txBox="1">
              <a:spLocks noChangeArrowheads="1"/>
            </p:cNvSpPr>
            <p:nvPr/>
          </p:nvSpPr>
          <p:spPr bwMode="auto">
            <a:xfrm>
              <a:off x="4618" y="3207"/>
              <a:ext cx="58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(u,w)</a:t>
              </a:r>
            </a:p>
          </p:txBody>
        </p:sp>
      </p:grpSp>
      <p:grpSp>
        <p:nvGrpSpPr>
          <p:cNvPr id="9" name="Group 63"/>
          <p:cNvGrpSpPr>
            <a:grpSpLocks/>
          </p:cNvGrpSpPr>
          <p:nvPr/>
        </p:nvGrpSpPr>
        <p:grpSpPr bwMode="auto">
          <a:xfrm>
            <a:off x="6337300" y="5630863"/>
            <a:ext cx="1924050" cy="530225"/>
            <a:chOff x="3992" y="3547"/>
            <a:chExt cx="1212" cy="334"/>
          </a:xfrm>
        </p:grpSpPr>
        <p:sp>
          <p:nvSpPr>
            <p:cNvPr id="1209408" name="Text Box 64"/>
            <p:cNvSpPr txBox="1">
              <a:spLocks noChangeArrowheads="1"/>
            </p:cNvSpPr>
            <p:nvPr/>
          </p:nvSpPr>
          <p:spPr bwMode="auto">
            <a:xfrm>
              <a:off x="3992" y="3554"/>
              <a:ext cx="19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t</a:t>
              </a:r>
            </a:p>
          </p:txBody>
        </p:sp>
        <p:sp>
          <p:nvSpPr>
            <p:cNvPr id="1209409" name="Text Box 65"/>
            <p:cNvSpPr txBox="1">
              <a:spLocks noChangeArrowheads="1"/>
            </p:cNvSpPr>
            <p:nvPr/>
          </p:nvSpPr>
          <p:spPr bwMode="auto">
            <a:xfrm>
              <a:off x="4618" y="3547"/>
              <a:ext cx="58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>
                  <a:latin typeface="Calibri" pitchFamily="34" charset="0"/>
                </a:rPr>
                <a:t>(u,w)</a:t>
              </a:r>
            </a:p>
          </p:txBody>
        </p: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8793D-63A4-4F48-AC97-61364EE78462}" type="slidenum">
              <a:rPr lang="en-US"/>
              <a:pPr/>
              <a:t>5</a:t>
            </a:fld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IP Datagram -- Recap </a:t>
            </a:r>
          </a:p>
        </p:txBody>
      </p:sp>
      <p:sp>
        <p:nvSpPr>
          <p:cNvPr id="663555" name="Text Box 3"/>
          <p:cNvSpPr txBox="1">
            <a:spLocks noChangeArrowheads="1"/>
          </p:cNvSpPr>
          <p:nvPr/>
        </p:nvSpPr>
        <p:spPr bwMode="auto">
          <a:xfrm>
            <a:off x="4108450" y="2425700"/>
            <a:ext cx="603250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200">
                <a:latin typeface="Optima" panose="02000503060000020004" pitchFamily="2" charset="0"/>
              </a:rPr>
              <a:t>Flags</a:t>
            </a:r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1282700" y="1905000"/>
            <a:ext cx="706438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vers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1282700" y="2946400"/>
            <a:ext cx="1412875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TTL</a:t>
            </a:r>
          </a:p>
        </p:txBody>
      </p:sp>
      <p:sp>
        <p:nvSpPr>
          <p:cNvPr id="663558" name="Text Box 6"/>
          <p:cNvSpPr txBox="1">
            <a:spLocks noChangeArrowheads="1"/>
          </p:cNvSpPr>
          <p:nvPr/>
        </p:nvSpPr>
        <p:spPr bwMode="auto">
          <a:xfrm>
            <a:off x="2695575" y="1905000"/>
            <a:ext cx="1412875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TOS</a:t>
            </a:r>
          </a:p>
        </p:txBody>
      </p:sp>
      <p:sp>
        <p:nvSpPr>
          <p:cNvPr id="663559" name="Text Box 7"/>
          <p:cNvSpPr txBox="1">
            <a:spLocks noChangeArrowheads="1"/>
          </p:cNvSpPr>
          <p:nvPr/>
        </p:nvSpPr>
        <p:spPr bwMode="auto">
          <a:xfrm>
            <a:off x="4108450" y="2946400"/>
            <a:ext cx="2825750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checksum</a:t>
            </a:r>
          </a:p>
        </p:txBody>
      </p:sp>
      <p:sp>
        <p:nvSpPr>
          <p:cNvPr id="663560" name="Text Box 8"/>
          <p:cNvSpPr txBox="1">
            <a:spLocks noChangeArrowheads="1"/>
          </p:cNvSpPr>
          <p:nvPr/>
        </p:nvSpPr>
        <p:spPr bwMode="auto">
          <a:xfrm>
            <a:off x="1989138" y="1905000"/>
            <a:ext cx="706437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HLen</a:t>
            </a:r>
          </a:p>
        </p:txBody>
      </p:sp>
      <p:sp>
        <p:nvSpPr>
          <p:cNvPr id="663561" name="Text Box 9"/>
          <p:cNvSpPr txBox="1">
            <a:spLocks noChangeArrowheads="1"/>
          </p:cNvSpPr>
          <p:nvPr/>
        </p:nvSpPr>
        <p:spPr bwMode="auto">
          <a:xfrm>
            <a:off x="4108450" y="1905000"/>
            <a:ext cx="2825750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Total Length</a:t>
            </a:r>
          </a:p>
        </p:txBody>
      </p:sp>
      <p:sp>
        <p:nvSpPr>
          <p:cNvPr id="663562" name="Text Box 10"/>
          <p:cNvSpPr txBox="1">
            <a:spLocks noChangeArrowheads="1"/>
          </p:cNvSpPr>
          <p:nvPr/>
        </p:nvSpPr>
        <p:spPr bwMode="auto">
          <a:xfrm>
            <a:off x="1282700" y="2425700"/>
            <a:ext cx="2825750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ID</a:t>
            </a:r>
          </a:p>
        </p:txBody>
      </p:sp>
      <p:sp>
        <p:nvSpPr>
          <p:cNvPr id="663563" name="Text Box 11"/>
          <p:cNvSpPr txBox="1">
            <a:spLocks noChangeArrowheads="1"/>
          </p:cNvSpPr>
          <p:nvPr/>
        </p:nvSpPr>
        <p:spPr bwMode="auto">
          <a:xfrm>
            <a:off x="4711700" y="2425700"/>
            <a:ext cx="2222500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FRAG Offset</a:t>
            </a:r>
          </a:p>
        </p:txBody>
      </p:sp>
      <p:sp>
        <p:nvSpPr>
          <p:cNvPr id="663564" name="Text Box 12"/>
          <p:cNvSpPr txBox="1">
            <a:spLocks noChangeArrowheads="1"/>
          </p:cNvSpPr>
          <p:nvPr/>
        </p:nvSpPr>
        <p:spPr bwMode="auto">
          <a:xfrm>
            <a:off x="2695575" y="2946400"/>
            <a:ext cx="1412875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Protocol</a:t>
            </a:r>
          </a:p>
        </p:txBody>
      </p:sp>
      <p:sp>
        <p:nvSpPr>
          <p:cNvPr id="663565" name="Text Box 13"/>
          <p:cNvSpPr txBox="1">
            <a:spLocks noChangeArrowheads="1"/>
          </p:cNvSpPr>
          <p:nvPr/>
        </p:nvSpPr>
        <p:spPr bwMode="auto">
          <a:xfrm>
            <a:off x="1282700" y="3467100"/>
            <a:ext cx="5651500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SRC IP Address</a:t>
            </a:r>
          </a:p>
        </p:txBody>
      </p:sp>
      <p:sp>
        <p:nvSpPr>
          <p:cNvPr id="663566" name="Text Box 14"/>
          <p:cNvSpPr txBox="1">
            <a:spLocks noChangeArrowheads="1"/>
          </p:cNvSpPr>
          <p:nvPr/>
        </p:nvSpPr>
        <p:spPr bwMode="auto">
          <a:xfrm>
            <a:off x="1282700" y="3987800"/>
            <a:ext cx="5651500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DST IP Address</a:t>
            </a:r>
          </a:p>
        </p:txBody>
      </p:sp>
      <p:sp>
        <p:nvSpPr>
          <p:cNvPr id="663567" name="Text Box 15"/>
          <p:cNvSpPr txBox="1">
            <a:spLocks noChangeArrowheads="1"/>
          </p:cNvSpPr>
          <p:nvPr/>
        </p:nvSpPr>
        <p:spPr bwMode="auto">
          <a:xfrm>
            <a:off x="1282700" y="4508500"/>
            <a:ext cx="4945063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(OPTIONS)</a:t>
            </a:r>
          </a:p>
        </p:txBody>
      </p:sp>
      <p:sp>
        <p:nvSpPr>
          <p:cNvPr id="663568" name="Text Box 16"/>
          <p:cNvSpPr txBox="1">
            <a:spLocks noChangeArrowheads="1"/>
          </p:cNvSpPr>
          <p:nvPr/>
        </p:nvSpPr>
        <p:spPr bwMode="auto">
          <a:xfrm>
            <a:off x="6227763" y="4508500"/>
            <a:ext cx="706437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n-US" sz="1400">
                <a:latin typeface="Optima" panose="02000503060000020004" pitchFamily="2" charset="0"/>
              </a:rPr>
              <a:t>(PAD)</a:t>
            </a:r>
          </a:p>
        </p:txBody>
      </p:sp>
      <p:sp>
        <p:nvSpPr>
          <p:cNvPr id="663569" name="Line 17"/>
          <p:cNvSpPr>
            <a:spLocks noChangeShapeType="1"/>
          </p:cNvSpPr>
          <p:nvPr/>
        </p:nvSpPr>
        <p:spPr bwMode="auto">
          <a:xfrm>
            <a:off x="6934200" y="4876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3570" name="Line 18"/>
          <p:cNvSpPr>
            <a:spLocks noChangeShapeType="1"/>
          </p:cNvSpPr>
          <p:nvPr/>
        </p:nvSpPr>
        <p:spPr bwMode="auto">
          <a:xfrm>
            <a:off x="1285875" y="4876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3571" name="Line 19"/>
          <p:cNvSpPr>
            <a:spLocks noChangeShapeType="1"/>
          </p:cNvSpPr>
          <p:nvPr/>
        </p:nvSpPr>
        <p:spPr bwMode="auto">
          <a:xfrm flipV="1">
            <a:off x="7223125" y="1905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3572" name="Text Box 20"/>
          <p:cNvSpPr txBox="1">
            <a:spLocks noChangeArrowheads="1"/>
          </p:cNvSpPr>
          <p:nvPr/>
        </p:nvSpPr>
        <p:spPr bwMode="auto">
          <a:xfrm>
            <a:off x="7239000" y="3657600"/>
            <a:ext cx="1377950" cy="5207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en-US" sz="1600">
                <a:latin typeface="Optima" panose="02000503060000020004" pitchFamily="2" charset="0"/>
              </a:rPr>
              <a:t>&lt;=64 KBytes</a:t>
            </a:r>
          </a:p>
        </p:txBody>
      </p:sp>
      <p:sp>
        <p:nvSpPr>
          <p:cNvPr id="663573" name="Line 21"/>
          <p:cNvSpPr>
            <a:spLocks noChangeShapeType="1"/>
          </p:cNvSpPr>
          <p:nvPr/>
        </p:nvSpPr>
        <p:spPr bwMode="auto">
          <a:xfrm>
            <a:off x="7077075" y="1905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3574" name="Line 22"/>
          <p:cNvSpPr>
            <a:spLocks noChangeShapeType="1"/>
          </p:cNvSpPr>
          <p:nvPr/>
        </p:nvSpPr>
        <p:spPr bwMode="auto">
          <a:xfrm>
            <a:off x="7077075" y="586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3575" name="Text Box 23"/>
          <p:cNvSpPr txBox="1">
            <a:spLocks noChangeArrowheads="1"/>
          </p:cNvSpPr>
          <p:nvPr/>
        </p:nvSpPr>
        <p:spPr bwMode="auto">
          <a:xfrm>
            <a:off x="7391400" y="1905000"/>
            <a:ext cx="1600200" cy="762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Offset within original packet</a:t>
            </a:r>
          </a:p>
        </p:txBody>
      </p:sp>
      <p:sp>
        <p:nvSpPr>
          <p:cNvPr id="663576" name="Line 24"/>
          <p:cNvSpPr>
            <a:spLocks noChangeShapeType="1"/>
          </p:cNvSpPr>
          <p:nvPr/>
        </p:nvSpPr>
        <p:spPr bwMode="auto">
          <a:xfrm flipH="1">
            <a:off x="6324600" y="22860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3577" name="Text Box 25"/>
          <p:cNvSpPr txBox="1">
            <a:spLocks noChangeArrowheads="1"/>
          </p:cNvSpPr>
          <p:nvPr/>
        </p:nvSpPr>
        <p:spPr bwMode="auto">
          <a:xfrm>
            <a:off x="152400" y="2667000"/>
            <a:ext cx="1303338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en-US" sz="1400">
                <a:latin typeface="Optima" panose="02000503060000020004" pitchFamily="2" charset="0"/>
              </a:rPr>
              <a:t>Hop count</a:t>
            </a:r>
          </a:p>
        </p:txBody>
      </p:sp>
      <p:sp>
        <p:nvSpPr>
          <p:cNvPr id="663578" name="Line 26"/>
          <p:cNvSpPr>
            <a:spLocks noChangeShapeType="1"/>
          </p:cNvSpPr>
          <p:nvPr/>
        </p:nvSpPr>
        <p:spPr bwMode="auto">
          <a:xfrm>
            <a:off x="1066800" y="2946400"/>
            <a:ext cx="388938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3579" name="Text Box 27"/>
          <p:cNvSpPr txBox="1">
            <a:spLocks noChangeArrowheads="1"/>
          </p:cNvSpPr>
          <p:nvPr/>
        </p:nvSpPr>
        <p:spPr bwMode="auto">
          <a:xfrm>
            <a:off x="2447925" y="1539875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Optima" panose="02000503060000020004" pitchFamily="2" charset="0"/>
              </a:rPr>
              <a:t>8</a:t>
            </a:r>
          </a:p>
        </p:txBody>
      </p:sp>
      <p:sp>
        <p:nvSpPr>
          <p:cNvPr id="663580" name="Text Box 28"/>
          <p:cNvSpPr txBox="1">
            <a:spLocks noChangeArrowheads="1"/>
          </p:cNvSpPr>
          <p:nvPr/>
        </p:nvSpPr>
        <p:spPr bwMode="auto">
          <a:xfrm>
            <a:off x="3752850" y="1539875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Optima" panose="02000503060000020004" pitchFamily="2" charset="0"/>
              </a:rPr>
              <a:t>16</a:t>
            </a:r>
          </a:p>
        </p:txBody>
      </p:sp>
      <p:sp>
        <p:nvSpPr>
          <p:cNvPr id="663581" name="Text Box 29"/>
          <p:cNvSpPr txBox="1">
            <a:spLocks noChangeArrowheads="1"/>
          </p:cNvSpPr>
          <p:nvPr/>
        </p:nvSpPr>
        <p:spPr bwMode="auto">
          <a:xfrm>
            <a:off x="6594475" y="1539875"/>
            <a:ext cx="383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Optima" panose="02000503060000020004" pitchFamily="2" charset="0"/>
              </a:rPr>
              <a:t>32</a:t>
            </a:r>
          </a:p>
        </p:txBody>
      </p:sp>
      <p:sp>
        <p:nvSpPr>
          <p:cNvPr id="663582" name="Text Box 30"/>
          <p:cNvSpPr txBox="1">
            <a:spLocks noChangeArrowheads="1"/>
          </p:cNvSpPr>
          <p:nvPr/>
        </p:nvSpPr>
        <p:spPr bwMode="auto">
          <a:xfrm>
            <a:off x="554038" y="1543050"/>
            <a:ext cx="9012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Optima" panose="02000503060000020004" pitchFamily="2" charset="0"/>
              </a:rPr>
              <a:t>bits       0</a:t>
            </a: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Reliable Flooding of LSP</a:t>
            </a:r>
          </a:p>
        </p:txBody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The Link State Packet:</a:t>
            </a:r>
          </a:p>
          <a:p>
            <a:pPr lvl="1"/>
            <a:r>
              <a:rPr lang="en-US"/>
              <a:t>The ID of the router that created the LSP</a:t>
            </a:r>
          </a:p>
          <a:p>
            <a:pPr lvl="1"/>
            <a:r>
              <a:rPr lang="en-US"/>
              <a:t>List of directly connected neighbors, and cost</a:t>
            </a:r>
          </a:p>
          <a:p>
            <a:pPr lvl="1"/>
            <a:r>
              <a:rPr lang="en-US"/>
              <a:t>Sequence number</a:t>
            </a:r>
          </a:p>
          <a:p>
            <a:pPr lvl="1"/>
            <a:r>
              <a:rPr lang="en-US"/>
              <a:t>TTL</a:t>
            </a:r>
          </a:p>
          <a:p>
            <a:pPr lvl="1"/>
            <a:endParaRPr lang="en-US"/>
          </a:p>
          <a:p>
            <a:r>
              <a:rPr lang="en-US"/>
              <a:t>Reliable Flooding</a:t>
            </a:r>
          </a:p>
          <a:p>
            <a:pPr lvl="1"/>
            <a:r>
              <a:rPr lang="en-US"/>
              <a:t>Resend LSP over all links other than incident link, if the sequence number is newer.  Otherwise drop it.</a:t>
            </a:r>
          </a:p>
          <a:p>
            <a:pPr lvl="1"/>
            <a:endParaRPr lang="en-US"/>
          </a:p>
          <a:p>
            <a:r>
              <a:rPr lang="en-US"/>
              <a:t>Link State Detection: </a:t>
            </a:r>
          </a:p>
          <a:p>
            <a:pPr lvl="1"/>
            <a:r>
              <a:rPr lang="en-US"/>
              <a:t>Link layer failure </a:t>
            </a:r>
          </a:p>
          <a:p>
            <a:pPr lvl="1"/>
            <a:r>
              <a:rPr lang="en-US"/>
              <a:t>Loss of “hello” packets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35C96-BA96-4793-B006-5AA462698FBD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81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Message complexity</a:t>
            </a: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u="sng" dirty="0">
                <a:solidFill>
                  <a:srgbClr val="FF0000"/>
                </a:solidFill>
              </a:rPr>
              <a:t>LS:</a:t>
            </a:r>
            <a:r>
              <a:rPr lang="en-US" sz="2400" dirty="0"/>
              <a:t> with n nodes, E links, O(</a:t>
            </a:r>
            <a:r>
              <a:rPr lang="en-US" sz="2400" dirty="0" err="1"/>
              <a:t>nE</a:t>
            </a:r>
            <a:r>
              <a:rPr lang="en-US" sz="2400" dirty="0"/>
              <a:t>) messages sent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u="sng" dirty="0">
                <a:solidFill>
                  <a:srgbClr val="FF0000"/>
                </a:solidFill>
              </a:rPr>
              <a:t>DV: </a:t>
            </a:r>
            <a:r>
              <a:rPr lang="en-US" sz="2400" dirty="0"/>
              <a:t>exchange between neighbors only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Convergence time varies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Speed of Convergence</a:t>
            </a: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u="sng" dirty="0">
                <a:solidFill>
                  <a:srgbClr val="FF0000"/>
                </a:solidFill>
              </a:rPr>
              <a:t>LS:</a:t>
            </a:r>
            <a:r>
              <a:rPr lang="en-US" sz="2400" dirty="0"/>
              <a:t> O(n</a:t>
            </a:r>
            <a:r>
              <a:rPr lang="en-US" sz="2400" b="1" baseline="30000" dirty="0"/>
              <a:t>2</a:t>
            </a:r>
            <a:r>
              <a:rPr lang="en-US" sz="2400" dirty="0"/>
              <a:t>) algorithm requires O(</a:t>
            </a:r>
            <a:r>
              <a:rPr lang="en-US" sz="2400" dirty="0" err="1"/>
              <a:t>nE</a:t>
            </a:r>
            <a:r>
              <a:rPr lang="en-US" sz="2400" dirty="0"/>
              <a:t>) messages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u="sng" dirty="0">
                <a:solidFill>
                  <a:srgbClr val="FF0000"/>
                </a:solidFill>
              </a:rPr>
              <a:t>DV</a:t>
            </a:r>
            <a:r>
              <a:rPr lang="en-US" sz="2400" dirty="0"/>
              <a:t>: convergence time varies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May be routing loops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Count-to-infinity problem</a:t>
            </a:r>
          </a:p>
        </p:txBody>
      </p:sp>
      <p:sp>
        <p:nvSpPr>
          <p:cNvPr id="114381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Robustness:</a:t>
            </a:r>
            <a:r>
              <a:rPr lang="en-US" sz="2400" dirty="0"/>
              <a:t> what happens if router malfunctions?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u="sng" dirty="0">
                <a:solidFill>
                  <a:srgbClr val="FF0000"/>
                </a:solidFill>
              </a:rPr>
              <a:t>LS: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Node can advertise incorrect </a:t>
            </a:r>
            <a:r>
              <a:rPr lang="en-US" i="1" dirty="0"/>
              <a:t>link</a:t>
            </a:r>
            <a:r>
              <a:rPr lang="en-US" dirty="0"/>
              <a:t> cost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Each node computes only its </a:t>
            </a:r>
            <a:r>
              <a:rPr lang="en-US" i="1" dirty="0"/>
              <a:t>own</a:t>
            </a:r>
            <a:r>
              <a:rPr lang="en-US" dirty="0"/>
              <a:t> table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u="sng" dirty="0">
                <a:solidFill>
                  <a:srgbClr val="FF0000"/>
                </a:solidFill>
              </a:rPr>
              <a:t>DV:</a:t>
            </a:r>
            <a:endParaRPr lang="en-US" sz="2400" dirty="0"/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DV node can advertise incorrect </a:t>
            </a:r>
            <a:r>
              <a:rPr lang="en-US" i="1" dirty="0"/>
              <a:t>path</a:t>
            </a:r>
            <a:r>
              <a:rPr lang="en-US" dirty="0"/>
              <a:t> cost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Each node’s table used by others (error propagates)</a:t>
            </a:r>
          </a:p>
        </p:txBody>
      </p:sp>
      <p:sp>
        <p:nvSpPr>
          <p:cNvPr id="114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Comparison of LS and DV algorithms</a:t>
            </a:r>
            <a:endParaRPr lang="en-US" sz="44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EE0EEC-24FE-4D21-8367-4BA34CDF5A60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9" name="Rectangle 3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</a:p>
        </p:txBody>
      </p:sp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2D48D1-B42B-4123-9B46-6B4ED241ADA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665603" name="Line 3"/>
          <p:cNvSpPr>
            <a:spLocks noChangeShapeType="1"/>
          </p:cNvSpPr>
          <p:nvPr/>
        </p:nvSpPr>
        <p:spPr bwMode="auto">
          <a:xfrm>
            <a:off x="762000" y="27051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90625" y="2038350"/>
            <a:ext cx="381000" cy="381000"/>
            <a:chOff x="1296" y="1104"/>
            <a:chExt cx="240" cy="240"/>
          </a:xfrm>
        </p:grpSpPr>
        <p:sp>
          <p:nvSpPr>
            <p:cNvPr id="665605" name="Oval 5"/>
            <p:cNvSpPr>
              <a:spLocks noChangeArrowheads="1"/>
            </p:cNvSpPr>
            <p:nvPr/>
          </p:nvSpPr>
          <p:spPr bwMode="auto">
            <a:xfrm>
              <a:off x="1296" y="1104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665606" name="Text Box 6"/>
            <p:cNvSpPr txBox="1">
              <a:spLocks noChangeArrowheads="1"/>
            </p:cNvSpPr>
            <p:nvPr/>
          </p:nvSpPr>
          <p:spPr bwMode="auto">
            <a:xfrm>
              <a:off x="1314" y="1117"/>
              <a:ext cx="20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Optima" panose="02000503060000020004" pitchFamily="2" charset="0"/>
                </a:rPr>
                <a:t>A</a:t>
              </a:r>
            </a:p>
          </p:txBody>
        </p:sp>
      </p:grpSp>
      <p:sp>
        <p:nvSpPr>
          <p:cNvPr id="665607" name="Line 7"/>
          <p:cNvSpPr>
            <a:spLocks noChangeShapeType="1"/>
          </p:cNvSpPr>
          <p:nvPr/>
        </p:nvSpPr>
        <p:spPr bwMode="auto">
          <a:xfrm>
            <a:off x="1371600" y="241935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5608" name="Text Box 8"/>
          <p:cNvSpPr txBox="1">
            <a:spLocks noChangeArrowheads="1"/>
          </p:cNvSpPr>
          <p:nvPr/>
        </p:nvSpPr>
        <p:spPr bwMode="auto">
          <a:xfrm>
            <a:off x="381000" y="2400300"/>
            <a:ext cx="9906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en-US" sz="1200">
                <a:latin typeface="Optima" panose="02000503060000020004" pitchFamily="2" charset="0"/>
              </a:rPr>
              <a:t>Ethernet</a:t>
            </a:r>
          </a:p>
        </p:txBody>
      </p:sp>
      <p:sp>
        <p:nvSpPr>
          <p:cNvPr id="665609" name="Text Box 9"/>
          <p:cNvSpPr txBox="1">
            <a:spLocks noChangeArrowheads="1"/>
          </p:cNvSpPr>
          <p:nvPr/>
        </p:nvSpPr>
        <p:spPr bwMode="auto">
          <a:xfrm>
            <a:off x="1390650" y="2266950"/>
            <a:ext cx="193357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en-US" sz="1600">
                <a:latin typeface="Optima" panose="02000503060000020004" pitchFamily="2" charset="0"/>
              </a:rPr>
              <a:t>MTU=1500 bytes</a:t>
            </a:r>
          </a:p>
        </p:txBody>
      </p:sp>
      <p:sp>
        <p:nvSpPr>
          <p:cNvPr id="665610" name="Line 10"/>
          <p:cNvSpPr>
            <a:spLocks noChangeShapeType="1"/>
          </p:cNvSpPr>
          <p:nvPr/>
        </p:nvSpPr>
        <p:spPr bwMode="auto">
          <a:xfrm>
            <a:off x="2366963" y="2724150"/>
            <a:ext cx="223837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5611" name="Line 11"/>
          <p:cNvSpPr>
            <a:spLocks noChangeShapeType="1"/>
          </p:cNvSpPr>
          <p:nvPr/>
        </p:nvSpPr>
        <p:spPr bwMode="auto">
          <a:xfrm>
            <a:off x="2833688" y="3378200"/>
            <a:ext cx="26527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5612" name="Line 12"/>
          <p:cNvSpPr>
            <a:spLocks noChangeShapeType="1"/>
          </p:cNvSpPr>
          <p:nvPr/>
        </p:nvSpPr>
        <p:spPr bwMode="auto">
          <a:xfrm flipH="1">
            <a:off x="5670550" y="2724150"/>
            <a:ext cx="654050" cy="654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5613" name="Line 13"/>
          <p:cNvSpPr>
            <a:spLocks noChangeShapeType="1"/>
          </p:cNvSpPr>
          <p:nvPr/>
        </p:nvSpPr>
        <p:spPr bwMode="auto">
          <a:xfrm>
            <a:off x="5670550" y="27051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5614" name="Text Box 14"/>
          <p:cNvSpPr txBox="1">
            <a:spLocks noChangeArrowheads="1"/>
          </p:cNvSpPr>
          <p:nvPr/>
        </p:nvSpPr>
        <p:spPr bwMode="auto">
          <a:xfrm>
            <a:off x="5584825" y="2266950"/>
            <a:ext cx="193357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en-US" sz="1600">
                <a:latin typeface="Optima" panose="02000503060000020004" pitchFamily="2" charset="0"/>
              </a:rPr>
              <a:t>MTU=1500 bytes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7346950" y="2038350"/>
            <a:ext cx="381000" cy="381000"/>
            <a:chOff x="1296" y="1104"/>
            <a:chExt cx="240" cy="240"/>
          </a:xfrm>
        </p:grpSpPr>
        <p:sp>
          <p:nvSpPr>
            <p:cNvPr id="665616" name="Oval 16"/>
            <p:cNvSpPr>
              <a:spLocks noChangeArrowheads="1"/>
            </p:cNvSpPr>
            <p:nvPr/>
          </p:nvSpPr>
          <p:spPr bwMode="auto">
            <a:xfrm>
              <a:off x="1296" y="1104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665617" name="Text Box 17"/>
            <p:cNvSpPr txBox="1">
              <a:spLocks noChangeArrowheads="1"/>
            </p:cNvSpPr>
            <p:nvPr/>
          </p:nvSpPr>
          <p:spPr bwMode="auto">
            <a:xfrm>
              <a:off x="1314" y="1117"/>
              <a:ext cx="19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Optima" panose="02000503060000020004" pitchFamily="2" charset="0"/>
                </a:rPr>
                <a:t>B</a:t>
              </a:r>
            </a:p>
          </p:txBody>
        </p:sp>
      </p:grpSp>
      <p:sp>
        <p:nvSpPr>
          <p:cNvPr id="665618" name="Line 18"/>
          <p:cNvSpPr>
            <a:spLocks noChangeShapeType="1"/>
          </p:cNvSpPr>
          <p:nvPr/>
        </p:nvSpPr>
        <p:spPr bwMode="auto">
          <a:xfrm>
            <a:off x="7527925" y="24003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5619" name="Text Box 19"/>
          <p:cNvSpPr txBox="1">
            <a:spLocks noChangeArrowheads="1"/>
          </p:cNvSpPr>
          <p:nvPr/>
        </p:nvSpPr>
        <p:spPr bwMode="auto">
          <a:xfrm>
            <a:off x="1030288" y="1752600"/>
            <a:ext cx="969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latin typeface="Optima" panose="02000503060000020004" pitchFamily="2" charset="0"/>
              </a:rPr>
              <a:t>Source</a:t>
            </a:r>
          </a:p>
        </p:txBody>
      </p:sp>
      <p:sp>
        <p:nvSpPr>
          <p:cNvPr id="665620" name="Text Box 20"/>
          <p:cNvSpPr txBox="1">
            <a:spLocks noChangeArrowheads="1"/>
          </p:cNvSpPr>
          <p:nvPr/>
        </p:nvSpPr>
        <p:spPr bwMode="auto">
          <a:xfrm>
            <a:off x="7061200" y="1752600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latin typeface="Optima" panose="02000503060000020004" pitchFamily="2" charset="0"/>
              </a:rPr>
              <a:t>Destination</a:t>
            </a:r>
          </a:p>
        </p:txBody>
      </p:sp>
      <p:sp>
        <p:nvSpPr>
          <p:cNvPr id="665621" name="Text Box 21"/>
          <p:cNvSpPr txBox="1">
            <a:spLocks noChangeArrowheads="1"/>
          </p:cNvSpPr>
          <p:nvPr/>
        </p:nvSpPr>
        <p:spPr bwMode="auto">
          <a:xfrm>
            <a:off x="3400425" y="2952750"/>
            <a:ext cx="193357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en-US" sz="1600">
                <a:latin typeface="Optima" panose="02000503060000020004" pitchFamily="2" charset="0"/>
              </a:rPr>
              <a:t>MTU&lt;1500 bytes</a:t>
            </a:r>
          </a:p>
        </p:txBody>
      </p:sp>
      <p:sp>
        <p:nvSpPr>
          <p:cNvPr id="665622" name="Text Box 22"/>
          <p:cNvSpPr txBox="1">
            <a:spLocks noChangeArrowheads="1"/>
          </p:cNvSpPr>
          <p:nvPr/>
        </p:nvSpPr>
        <p:spPr bwMode="auto">
          <a:xfrm>
            <a:off x="381000" y="1066800"/>
            <a:ext cx="8191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99"/>
                </a:solidFill>
                <a:latin typeface="Calibri" pitchFamily="34" charset="0"/>
              </a:rPr>
              <a:t>Problem:</a:t>
            </a:r>
            <a:r>
              <a:rPr lang="en-US" sz="2000">
                <a:latin typeface="Calibri" pitchFamily="34" charset="0"/>
              </a:rPr>
              <a:t> A router may receive a packet larger than the maximum transmission unit (MTU) of the outgoing link.</a:t>
            </a:r>
          </a:p>
        </p:txBody>
      </p:sp>
      <p:sp>
        <p:nvSpPr>
          <p:cNvPr id="665623" name="Oval 23"/>
          <p:cNvSpPr>
            <a:spLocks noChangeArrowheads="1"/>
          </p:cNvSpPr>
          <p:nvPr/>
        </p:nvSpPr>
        <p:spPr bwMode="auto">
          <a:xfrm>
            <a:off x="2376488" y="310515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Optima" panose="02000503060000020004" pitchFamily="2" charset="0"/>
              </a:rPr>
              <a:t>R1</a:t>
            </a:r>
          </a:p>
        </p:txBody>
      </p:sp>
      <p:sp>
        <p:nvSpPr>
          <p:cNvPr id="665624" name="Oval 24"/>
          <p:cNvSpPr>
            <a:spLocks noChangeArrowheads="1"/>
          </p:cNvSpPr>
          <p:nvPr/>
        </p:nvSpPr>
        <p:spPr bwMode="auto">
          <a:xfrm>
            <a:off x="5486400" y="31496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Optima" panose="02000503060000020004" pitchFamily="2" charset="0"/>
              </a:rPr>
              <a:t>R2</a:t>
            </a:r>
          </a:p>
        </p:txBody>
      </p:sp>
      <p:sp>
        <p:nvSpPr>
          <p:cNvPr id="665625" name="Text Box 25"/>
          <p:cNvSpPr txBox="1">
            <a:spLocks noChangeArrowheads="1"/>
          </p:cNvSpPr>
          <p:nvPr/>
        </p:nvSpPr>
        <p:spPr bwMode="auto">
          <a:xfrm>
            <a:off x="381000" y="4129088"/>
            <a:ext cx="9296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000099"/>
                </a:solidFill>
                <a:latin typeface="Optima" panose="02000503060000020004" pitchFamily="2" charset="0"/>
              </a:rPr>
              <a:t>Solution:</a:t>
            </a:r>
            <a:r>
              <a:rPr lang="en-US">
                <a:latin typeface="Optima" panose="02000503060000020004" pitchFamily="2" charset="0"/>
              </a:rPr>
              <a:t> R1 fragments the IP datagram into multiple, self-contained datagrams.</a:t>
            </a:r>
          </a:p>
        </p:txBody>
      </p:sp>
      <p:sp>
        <p:nvSpPr>
          <p:cNvPr id="665626" name="Rectangle 26"/>
          <p:cNvSpPr>
            <a:spLocks noChangeArrowheads="1"/>
          </p:cNvSpPr>
          <p:nvPr/>
        </p:nvSpPr>
        <p:spPr bwMode="auto">
          <a:xfrm>
            <a:off x="2376488" y="4786313"/>
            <a:ext cx="2728912" cy="395287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>
                <a:latin typeface="Optima" panose="02000503060000020004" pitchFamily="2" charset="0"/>
              </a:rPr>
              <a:t>Data</a:t>
            </a:r>
          </a:p>
        </p:txBody>
      </p:sp>
      <p:sp>
        <p:nvSpPr>
          <p:cNvPr id="665627" name="Rectangle 27"/>
          <p:cNvSpPr>
            <a:spLocks noChangeArrowheads="1"/>
          </p:cNvSpPr>
          <p:nvPr/>
        </p:nvSpPr>
        <p:spPr bwMode="auto">
          <a:xfrm>
            <a:off x="5105400" y="4786313"/>
            <a:ext cx="1219200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>
                <a:latin typeface="Optima" panose="02000503060000020004" pitchFamily="2" charset="0"/>
              </a:rPr>
              <a:t>HDR </a:t>
            </a:r>
            <a:r>
              <a:rPr lang="en-US" sz="1400">
                <a:latin typeface="Optima" panose="02000503060000020004" pitchFamily="2" charset="0"/>
              </a:rPr>
              <a:t>(ID=x)</a:t>
            </a:r>
          </a:p>
        </p:txBody>
      </p:sp>
      <p:sp>
        <p:nvSpPr>
          <p:cNvPr id="665628" name="Rectangle 28"/>
          <p:cNvSpPr>
            <a:spLocks noChangeArrowheads="1"/>
          </p:cNvSpPr>
          <p:nvPr/>
        </p:nvSpPr>
        <p:spPr bwMode="auto">
          <a:xfrm>
            <a:off x="685800" y="5791200"/>
            <a:ext cx="1185863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>
                <a:latin typeface="Optima" panose="02000503060000020004" pitchFamily="2" charset="0"/>
              </a:rPr>
              <a:t>Data</a:t>
            </a:r>
          </a:p>
        </p:txBody>
      </p:sp>
      <p:sp>
        <p:nvSpPr>
          <p:cNvPr id="665629" name="Rectangle 29"/>
          <p:cNvSpPr>
            <a:spLocks noChangeArrowheads="1"/>
          </p:cNvSpPr>
          <p:nvPr/>
        </p:nvSpPr>
        <p:spPr bwMode="auto">
          <a:xfrm>
            <a:off x="1857375" y="5791200"/>
            <a:ext cx="103822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HDR </a:t>
            </a:r>
            <a:r>
              <a:rPr lang="en-US" sz="1200">
                <a:latin typeface="Optima" panose="02000503060000020004" pitchFamily="2" charset="0"/>
              </a:rPr>
              <a:t>(ID=x)</a:t>
            </a:r>
          </a:p>
        </p:txBody>
      </p:sp>
      <p:sp>
        <p:nvSpPr>
          <p:cNvPr id="665630" name="Rectangle 30"/>
          <p:cNvSpPr>
            <a:spLocks noChangeArrowheads="1"/>
          </p:cNvSpPr>
          <p:nvPr/>
        </p:nvSpPr>
        <p:spPr bwMode="auto">
          <a:xfrm>
            <a:off x="3000375" y="5791200"/>
            <a:ext cx="1185863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>
                <a:latin typeface="Optima" panose="02000503060000020004" pitchFamily="2" charset="0"/>
              </a:rPr>
              <a:t>Data</a:t>
            </a:r>
          </a:p>
        </p:txBody>
      </p:sp>
      <p:sp>
        <p:nvSpPr>
          <p:cNvPr id="665631" name="Rectangle 31"/>
          <p:cNvSpPr>
            <a:spLocks noChangeArrowheads="1"/>
          </p:cNvSpPr>
          <p:nvPr/>
        </p:nvSpPr>
        <p:spPr bwMode="auto">
          <a:xfrm>
            <a:off x="4171950" y="5791200"/>
            <a:ext cx="103822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HDR </a:t>
            </a:r>
            <a:r>
              <a:rPr lang="en-US" sz="1200">
                <a:latin typeface="Optima" panose="02000503060000020004" pitchFamily="2" charset="0"/>
              </a:rPr>
              <a:t>(ID=x)</a:t>
            </a:r>
          </a:p>
        </p:txBody>
      </p:sp>
      <p:sp>
        <p:nvSpPr>
          <p:cNvPr id="665632" name="Rectangle 32"/>
          <p:cNvSpPr>
            <a:spLocks noChangeArrowheads="1"/>
          </p:cNvSpPr>
          <p:nvPr/>
        </p:nvSpPr>
        <p:spPr bwMode="auto">
          <a:xfrm>
            <a:off x="6324600" y="5791200"/>
            <a:ext cx="1185863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>
                <a:latin typeface="Optima" panose="02000503060000020004" pitchFamily="2" charset="0"/>
              </a:rPr>
              <a:t>Data</a:t>
            </a:r>
          </a:p>
        </p:txBody>
      </p:sp>
      <p:sp>
        <p:nvSpPr>
          <p:cNvPr id="665633" name="Rectangle 33"/>
          <p:cNvSpPr>
            <a:spLocks noChangeArrowheads="1"/>
          </p:cNvSpPr>
          <p:nvPr/>
        </p:nvSpPr>
        <p:spPr bwMode="auto">
          <a:xfrm>
            <a:off x="7496175" y="5791200"/>
            <a:ext cx="103822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Optima" panose="02000503060000020004" pitchFamily="2" charset="0"/>
              </a:rPr>
              <a:t>HDR </a:t>
            </a:r>
            <a:r>
              <a:rPr lang="en-US" sz="1200">
                <a:latin typeface="Optima" panose="02000503060000020004" pitchFamily="2" charset="0"/>
              </a:rPr>
              <a:t>(ID=x)</a:t>
            </a:r>
          </a:p>
        </p:txBody>
      </p:sp>
      <p:sp>
        <p:nvSpPr>
          <p:cNvPr id="665634" name="Line 34"/>
          <p:cNvSpPr>
            <a:spLocks noChangeShapeType="1"/>
          </p:cNvSpPr>
          <p:nvPr/>
        </p:nvSpPr>
        <p:spPr bwMode="auto">
          <a:xfrm flipH="1">
            <a:off x="685800" y="5181600"/>
            <a:ext cx="1690688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5635" name="Line 35"/>
          <p:cNvSpPr>
            <a:spLocks noChangeShapeType="1"/>
          </p:cNvSpPr>
          <p:nvPr/>
        </p:nvSpPr>
        <p:spPr bwMode="auto">
          <a:xfrm>
            <a:off x="5105400" y="5181600"/>
            <a:ext cx="2390775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5636" name="AutoShape 36"/>
          <p:cNvSpPr>
            <a:spLocks noChangeArrowheads="1"/>
          </p:cNvSpPr>
          <p:nvPr/>
        </p:nvSpPr>
        <p:spPr bwMode="auto">
          <a:xfrm>
            <a:off x="381000" y="4953000"/>
            <a:ext cx="1476375" cy="533400"/>
          </a:xfrm>
          <a:prstGeom prst="wedgeRoundRectCallout">
            <a:avLst>
              <a:gd name="adj1" fmla="val 92796"/>
              <a:gd name="adj2" fmla="val 103569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400">
                <a:latin typeface="Optima" panose="02000503060000020004" pitchFamily="2" charset="0"/>
              </a:rPr>
              <a:t>Offset&gt;0</a:t>
            </a:r>
          </a:p>
          <a:p>
            <a:pPr algn="ctr" eaLnBrk="0" hangingPunct="0"/>
            <a:r>
              <a:rPr lang="en-US" sz="1400">
                <a:latin typeface="Optima" panose="02000503060000020004" pitchFamily="2" charset="0"/>
              </a:rPr>
              <a:t>More Frag=0</a:t>
            </a:r>
          </a:p>
        </p:txBody>
      </p:sp>
      <p:sp>
        <p:nvSpPr>
          <p:cNvPr id="665637" name="Line 37"/>
          <p:cNvSpPr>
            <a:spLocks noChangeShapeType="1"/>
          </p:cNvSpPr>
          <p:nvPr/>
        </p:nvSpPr>
        <p:spPr bwMode="auto">
          <a:xfrm>
            <a:off x="5334000" y="5943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665638" name="AutoShape 38"/>
          <p:cNvSpPr>
            <a:spLocks noChangeArrowheads="1"/>
          </p:cNvSpPr>
          <p:nvPr/>
        </p:nvSpPr>
        <p:spPr bwMode="auto">
          <a:xfrm>
            <a:off x="7294563" y="4786313"/>
            <a:ext cx="1476375" cy="533400"/>
          </a:xfrm>
          <a:prstGeom prst="wedgeRoundRectCallout">
            <a:avLst>
              <a:gd name="adj1" fmla="val -13870"/>
              <a:gd name="adj2" fmla="val 139880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400">
                <a:latin typeface="Optima" panose="02000503060000020004" pitchFamily="2" charset="0"/>
              </a:rPr>
              <a:t>Offset=0</a:t>
            </a:r>
          </a:p>
          <a:p>
            <a:pPr algn="ctr" eaLnBrk="0" hangingPunct="0"/>
            <a:r>
              <a:rPr lang="en-US" sz="1400">
                <a:latin typeface="Optima" panose="02000503060000020004" pitchFamily="2" charset="0"/>
              </a:rPr>
              <a:t>More Frag=1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Fragments are re-assembled by the destination host; not by intermediate routers. </a:t>
            </a:r>
          </a:p>
          <a:p>
            <a:r>
              <a:rPr lang="en-US" dirty="0"/>
              <a:t>To avoid fragmentation, hosts commonly use path MTU discovery to find the smallest MTU along the path. </a:t>
            </a:r>
          </a:p>
          <a:p>
            <a:r>
              <a:rPr lang="en-US" dirty="0"/>
              <a:t>Path MTU discovery involves sending various size </a:t>
            </a:r>
            <a:r>
              <a:rPr lang="en-US" dirty="0" err="1"/>
              <a:t>datagrams</a:t>
            </a:r>
            <a:r>
              <a:rPr lang="en-US" dirty="0"/>
              <a:t> until they do not require fragmentation along the path. </a:t>
            </a:r>
          </a:p>
          <a:p>
            <a:r>
              <a:rPr lang="en-US" dirty="0"/>
              <a:t>Most links use MTU&gt;=1500bytes today. </a:t>
            </a:r>
          </a:p>
          <a:p>
            <a:r>
              <a:rPr lang="en-US" dirty="0"/>
              <a:t>Try: </a:t>
            </a:r>
            <a:br>
              <a:rPr lang="en-US" dirty="0"/>
            </a:br>
            <a:r>
              <a:rPr lang="en-US" sz="2200" dirty="0">
                <a:latin typeface="Courier New" pitchFamily="49" charset="0"/>
                <a:cs typeface="Courier New" pitchFamily="49" charset="0"/>
              </a:rPr>
              <a:t>traceroute –F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www.uwaterloo.ca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1500 and</a:t>
            </a:r>
            <a:br>
              <a:rPr lang="en-US" sz="2200" dirty="0">
                <a:latin typeface="Courier New" pitchFamily="49" charset="0"/>
                <a:cs typeface="Courier New" pitchFamily="49" charset="0"/>
              </a:rPr>
            </a:br>
            <a:r>
              <a:rPr lang="en-US" sz="2200" dirty="0">
                <a:latin typeface="Courier New" pitchFamily="49" charset="0"/>
                <a:cs typeface="Courier New" pitchFamily="49" charset="0"/>
              </a:rPr>
              <a:t>traceroute –F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www.uwaterloo.ca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1501</a:t>
            </a:r>
          </a:p>
          <a:p>
            <a:r>
              <a:rPr lang="en-US" dirty="0"/>
              <a:t>(DF=1 set in IP header; routers send “ICMP” error message, which is shown as “!F”).</a:t>
            </a:r>
          </a:p>
          <a:p>
            <a:r>
              <a:rPr lang="en-US" dirty="0"/>
              <a:t>Bonus: Can you find a destination for which the path MTU &lt; 1500 bytes?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AB2FD4-5705-47B5-B549-1EA108C9C69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Switches vs. Routers</a:t>
            </a:r>
          </a:p>
        </p:txBody>
      </p:sp>
      <p:sp>
        <p:nvSpPr>
          <p:cNvPr id="162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talked about switches (Link Layer).</a:t>
            </a:r>
          </a:p>
          <a:p>
            <a:pPr lvl="1"/>
            <a:r>
              <a:rPr lang="en-US" dirty="0"/>
              <a:t>In network layer, we use “routers” to forward packets.</a:t>
            </a:r>
          </a:p>
          <a:p>
            <a:endParaRPr lang="en-US" dirty="0"/>
          </a:p>
          <a:p>
            <a:r>
              <a:rPr lang="en-US" dirty="0"/>
              <a:t>Advantages of switches over routers: </a:t>
            </a:r>
          </a:p>
          <a:p>
            <a:pPr lvl="1"/>
            <a:r>
              <a:rPr lang="en-US" dirty="0"/>
              <a:t>Plug-and-play</a:t>
            </a:r>
          </a:p>
          <a:p>
            <a:pPr lvl="1"/>
            <a:r>
              <a:rPr lang="en-US" dirty="0"/>
              <a:t>Fast filtering and forwarding of frames</a:t>
            </a:r>
          </a:p>
          <a:p>
            <a:pPr lvl="1"/>
            <a:r>
              <a:rPr lang="en-US" dirty="0"/>
              <a:t>No pronunciation ambiguity (e.g., “rooter” vs. “</a:t>
            </a:r>
            <a:r>
              <a:rPr lang="en-US" dirty="0" err="1"/>
              <a:t>rowter</a:t>
            </a:r>
            <a:r>
              <a:rPr lang="en-US" dirty="0"/>
              <a:t>”)!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Disadvantages of switches over routers</a:t>
            </a:r>
          </a:p>
          <a:p>
            <a:pPr lvl="1"/>
            <a:r>
              <a:rPr lang="en-US" dirty="0"/>
              <a:t>Topology is restricted to a spanning tree</a:t>
            </a:r>
          </a:p>
          <a:p>
            <a:pPr lvl="1"/>
            <a:r>
              <a:rPr lang="en-US" dirty="0"/>
              <a:t>Large networks require large ARP tables</a:t>
            </a:r>
          </a:p>
          <a:p>
            <a:pPr lvl="1"/>
            <a:r>
              <a:rPr lang="en-US" dirty="0"/>
              <a:t>Broadcast storms can cause the network to collapse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6B2CAC-6563-40DB-AE6E-1B1AA55C633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  <p:extLst>
      <p:ext uri="{BB962C8B-B14F-4D97-AF65-F5344CB8AC3E}">
        <p14:creationId xmlns:p14="http://schemas.microsoft.com/office/powerpoint/2010/main" val="1614720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Routing and Forwarding</a:t>
            </a:r>
          </a:p>
        </p:txBody>
      </p:sp>
      <p:sp>
        <p:nvSpPr>
          <p:cNvPr id="105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Forwarding IP datagrams</a:t>
            </a:r>
          </a:p>
          <a:p>
            <a:pPr lvl="1"/>
            <a:r>
              <a:rPr lang="en-US" dirty="0"/>
              <a:t>Class-based vs. CIDR </a:t>
            </a:r>
          </a:p>
          <a:p>
            <a:pPr lvl="1"/>
            <a:endParaRPr lang="en-US" dirty="0"/>
          </a:p>
          <a:p>
            <a:r>
              <a:rPr lang="en-US" dirty="0"/>
              <a:t>Routing Techniques</a:t>
            </a:r>
          </a:p>
          <a:p>
            <a:pPr lvl="1"/>
            <a:r>
              <a:rPr lang="en-US" dirty="0"/>
              <a:t>Naïve: Flooding</a:t>
            </a:r>
          </a:p>
          <a:p>
            <a:pPr lvl="1"/>
            <a:r>
              <a:rPr lang="en-US" dirty="0"/>
              <a:t>Distance vector: Distributed Bellman Ford Algorithm</a:t>
            </a:r>
          </a:p>
          <a:p>
            <a:pPr lvl="1"/>
            <a:r>
              <a:rPr lang="en-US" dirty="0"/>
              <a:t>Link state: </a:t>
            </a:r>
            <a:r>
              <a:rPr lang="en-US" dirty="0" err="1"/>
              <a:t>Dijkstra’s</a:t>
            </a:r>
            <a:r>
              <a:rPr lang="en-US" dirty="0"/>
              <a:t> Shortest Path First-based Algorithm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AE4761-A93F-4494-9471-DE3ED8B4ED8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051652" name="AutoShape 4"/>
          <p:cNvSpPr>
            <a:spLocks noChangeArrowheads="1"/>
          </p:cNvSpPr>
          <p:nvPr/>
        </p:nvSpPr>
        <p:spPr bwMode="auto">
          <a:xfrm>
            <a:off x="457200" y="980975"/>
            <a:ext cx="3048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1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1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165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YG-Custom">
      <a:dk1>
        <a:sysClr val="windowText" lastClr="000000"/>
      </a:dk1>
      <a:lt1>
        <a:sysClr val="window" lastClr="FFFFFF"/>
      </a:lt1>
      <a:dk2>
        <a:srgbClr val="000082"/>
      </a:dk2>
      <a:lt2>
        <a:srgbClr val="BFBFBF"/>
      </a:lt2>
      <a:accent1>
        <a:srgbClr val="C5C0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1B1BFF"/>
      </a:hlink>
      <a:folHlink>
        <a:srgbClr val="ACC0DE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</TotalTime>
  <Words>4294</Words>
  <Application>Microsoft Macintosh PowerPoint</Application>
  <PresentationFormat>On-screen Show (4:3)</PresentationFormat>
  <Paragraphs>1420</Paragraphs>
  <Slides>51</Slides>
  <Notes>51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Calibri</vt:lpstr>
      <vt:lpstr>Courier New</vt:lpstr>
      <vt:lpstr>Optima</vt:lpstr>
      <vt:lpstr>Wingdings</vt:lpstr>
      <vt:lpstr>Wingdings 2</vt:lpstr>
      <vt:lpstr>Flow</vt:lpstr>
      <vt:lpstr>Handout # 9:  The Internet Protocol, Routing and Forwarding</vt:lpstr>
      <vt:lpstr>Announcements</vt:lpstr>
      <vt:lpstr>Announcements – Cont’d</vt:lpstr>
      <vt:lpstr>The Story </vt:lpstr>
      <vt:lpstr>The IP Datagram -- Recap </vt:lpstr>
      <vt:lpstr>Fragmentation</vt:lpstr>
      <vt:lpstr>Fragmentation</vt:lpstr>
      <vt:lpstr>Switches vs. Routers</vt:lpstr>
      <vt:lpstr>Packet Routing and Forwarding</vt:lpstr>
      <vt:lpstr>Hop-by-Hop Packet Forwarding</vt:lpstr>
      <vt:lpstr>Inside a Router</vt:lpstr>
      <vt:lpstr>Inside a Router</vt:lpstr>
      <vt:lpstr>Forwarding in an IP Router</vt:lpstr>
      <vt:lpstr>Separate Table Entries Per Address</vt:lpstr>
      <vt:lpstr>Separate Entry Class-based Address</vt:lpstr>
      <vt:lpstr>Example – Class-based Addressing</vt:lpstr>
      <vt:lpstr>CIDR Makes Packet Forwarding Harder</vt:lpstr>
      <vt:lpstr>Longest Prefix Match Forwarding</vt:lpstr>
      <vt:lpstr>Classless Inter-Domain Routing (CIDR) – Addressing </vt:lpstr>
      <vt:lpstr>How a Router Forwards Datagrams</vt:lpstr>
      <vt:lpstr>Simplest Algorithm is Too Slow</vt:lpstr>
      <vt:lpstr>Lookup Performance Required </vt:lpstr>
      <vt:lpstr>Fast Lookups</vt:lpstr>
      <vt:lpstr>Where do Forwarding Tables Come From?</vt:lpstr>
      <vt:lpstr>Packet Routing and Forwarding</vt:lpstr>
      <vt:lpstr>The Problem</vt:lpstr>
      <vt:lpstr>What is Routing?</vt:lpstr>
      <vt:lpstr>Forwarding vs. Routing</vt:lpstr>
      <vt:lpstr>Why Does Routing Matter?</vt:lpstr>
      <vt:lpstr>Example Network</vt:lpstr>
      <vt:lpstr>Example Network</vt:lpstr>
      <vt:lpstr>What about this Network...!?</vt:lpstr>
      <vt:lpstr>Technique 1: Naïve Approach</vt:lpstr>
      <vt:lpstr>Lowest Cost Routes</vt:lpstr>
      <vt:lpstr>A Spanning Tree</vt:lpstr>
      <vt:lpstr>Technique 2: Distance Vector Distributed Bellman-Ford Algorithm</vt:lpstr>
      <vt:lpstr>Distance Vector Algorithm </vt:lpstr>
      <vt:lpstr>Distance Vector Algorithm</vt:lpstr>
      <vt:lpstr>Distance Vector Example: Step 1</vt:lpstr>
      <vt:lpstr>Distance Vector Example: Step 2</vt:lpstr>
      <vt:lpstr>Distance Vector Example: Step 3</vt:lpstr>
      <vt:lpstr>Bellman-Ford Algorithm</vt:lpstr>
      <vt:lpstr>A Problem with Bellman-Ford Bad news travels slowly</vt:lpstr>
      <vt:lpstr>Counting to Infinity Problem – Solutions</vt:lpstr>
      <vt:lpstr>Technique 3: Link State  Dijkstra’s Shortest Path First Algorithm</vt:lpstr>
      <vt:lpstr>Dijsktra’s Algorithm</vt:lpstr>
      <vt:lpstr>Dijkstra’s Algorithm Example Find Routes for the Red (Leftmost) Node</vt:lpstr>
      <vt:lpstr>Dijkstra’s Algorithm Example</vt:lpstr>
      <vt:lpstr>Shortest-Path Tree</vt:lpstr>
      <vt:lpstr>Reliable Flooding of LSP</vt:lpstr>
      <vt:lpstr>Comparison of LS and DV algorithms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Yashar</dc:creator>
  <cp:lastModifiedBy>Yashar Ganjali</cp:lastModifiedBy>
  <cp:revision>377</cp:revision>
  <cp:lastPrinted>2019-09-06T15:14:07Z</cp:lastPrinted>
  <dcterms:created xsi:type="dcterms:W3CDTF">2010-09-14T14:57:17Z</dcterms:created>
  <dcterms:modified xsi:type="dcterms:W3CDTF">2025-01-26T23:17:45Z</dcterms:modified>
</cp:coreProperties>
</file>