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embeddedFontLst>
    <p:embeddedFont>
      <p:font typeface="Noto Sans Arabic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B47605D-35D0-48CF-8B9D-F138A3D06BA1}">
  <a:tblStyle styleId="{1B47605D-35D0-48CF-8B9D-F138A3D06B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font" Target="fonts/NotoSansArabic-bold.fntdata"/><Relationship Id="rId10" Type="http://schemas.openxmlformats.org/officeDocument/2006/relationships/slide" Target="slides/slide4.xml"/><Relationship Id="rId21" Type="http://schemas.openxmlformats.org/officeDocument/2006/relationships/font" Target="fonts/NotoSansArabic-regular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276908df28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3276908df28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0089ca1f52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0089ca1f52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00bf85e43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300bf85e43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276908df2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276908df2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276908df2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3276908df2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1c5932fd7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1c5932fd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0089ca1f52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0089ca1f52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0089ca1f52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0089ca1f52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0089ca1f52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0089ca1f52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00da725d4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00da725d4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0089ca1f52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0089ca1f52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0089ca1f52_0_2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30089ca1f52_0_2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0089ca1f52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30089ca1f52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stanford.edu/class/cs144/vm_howto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900"/>
              <a:t>CSC458 PA1</a:t>
            </a:r>
            <a:endParaRPr b="1"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900"/>
              <a:t>Packaging IP in Ethernet</a:t>
            </a:r>
            <a:endParaRPr b="1" sz="49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7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879">
                <a:latin typeface="Noto Sans Arabic"/>
                <a:ea typeface="Noto Sans Arabic"/>
                <a:cs typeface="Noto Sans Arabic"/>
                <a:sym typeface="Noto Sans Arabic"/>
              </a:rPr>
              <a:t>Ehsan Etesami</a:t>
            </a:r>
            <a:endParaRPr sz="1879">
              <a:latin typeface="Noto Sans Arabic"/>
              <a:ea typeface="Noto Sans Arabic"/>
              <a:cs typeface="Noto Sans Arabic"/>
              <a:sym typeface="Noto Sans Arabic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472">
                <a:latin typeface="Noto Sans Arabic"/>
                <a:ea typeface="Noto Sans Arabic"/>
                <a:cs typeface="Noto Sans Arabic"/>
                <a:sym typeface="Noto Sans Arabic"/>
              </a:rPr>
              <a:t>ehsan.etesami@utoronto.ca</a:t>
            </a:r>
            <a:endParaRPr sz="1472">
              <a:latin typeface="Noto Sans Arabic"/>
              <a:ea typeface="Noto Sans Arabic"/>
              <a:cs typeface="Noto Sans Arabic"/>
              <a:sym typeface="Noto Sans Arabic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472">
              <a:latin typeface="Noto Sans Arabic"/>
              <a:ea typeface="Noto Sans Arabic"/>
              <a:cs typeface="Noto Sans Arabic"/>
              <a:sym typeface="Noto Sans Arabic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372">
                <a:latin typeface="Noto Sans Arabic"/>
                <a:ea typeface="Noto Sans Arabic"/>
                <a:cs typeface="Noto Sans Arabic"/>
                <a:sym typeface="Noto Sans Arabic"/>
              </a:rPr>
              <a:t>Thanks to Farid Zandi and Parsa </a:t>
            </a:r>
            <a:r>
              <a:rPr lang="en" sz="1372">
                <a:latin typeface="Noto Sans Arabic"/>
                <a:ea typeface="Noto Sans Arabic"/>
                <a:cs typeface="Noto Sans Arabic"/>
                <a:sym typeface="Noto Sans Arabic"/>
              </a:rPr>
              <a:t>Pazhooheshy</a:t>
            </a:r>
            <a:endParaRPr sz="1372">
              <a:latin typeface="Noto Sans Arabic"/>
              <a:ea typeface="Noto Sans Arabic"/>
              <a:cs typeface="Noto Sans Arabic"/>
              <a:sym typeface="Noto Sans Arabic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496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496"/>
              <a:t>Winter</a:t>
            </a:r>
            <a:r>
              <a:rPr lang="en" sz="1496"/>
              <a:t> 2025</a:t>
            </a:r>
            <a:endParaRPr sz="1496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496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396">
                <a:latin typeface="Times New Roman"/>
                <a:ea typeface="Times New Roman"/>
                <a:cs typeface="Times New Roman"/>
                <a:sym typeface="Times New Roman"/>
              </a:rPr>
              <a:t>Department of Computer Science</a:t>
            </a:r>
            <a:endParaRPr sz="1396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396">
                <a:latin typeface="Times New Roman"/>
                <a:ea typeface="Times New Roman"/>
                <a:cs typeface="Times New Roman"/>
                <a:sym typeface="Times New Roman"/>
              </a:rPr>
              <a:t>University of Toronto</a:t>
            </a:r>
            <a:endParaRPr sz="1396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PA1: Understanding the Tick Function</a:t>
            </a:r>
            <a:endParaRPr/>
          </a:p>
        </p:txBody>
      </p:sp>
      <p:sp>
        <p:nvSpPr>
          <p:cNvPr id="215" name="Google Shape;21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simulate the passage of time, we will call the </a:t>
            </a:r>
            <a:r>
              <a:rPr b="1" lang="en" u="sng">
                <a:highlight>
                  <a:srgbClr val="FFF2CC"/>
                </a:highlight>
              </a:rPr>
              <a:t>tick function</a:t>
            </a:r>
            <a:r>
              <a:rPr lang="en"/>
              <a:t> with a given value of X milliseconds.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means that X milliseconds have passed </a:t>
            </a:r>
            <a:r>
              <a:rPr b="1" lang="en" u="sng"/>
              <a:t>since the last time</a:t>
            </a:r>
            <a:r>
              <a:rPr lang="en"/>
              <a:t> the tick function was called.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Inside the function, you should check the Time-To-Live (TTL) of all entries and ensure that </a:t>
            </a:r>
            <a:r>
              <a:rPr b="1" lang="en" u="sng"/>
              <a:t>none</a:t>
            </a:r>
            <a:r>
              <a:rPr lang="en"/>
              <a:t> of them have expired.</a:t>
            </a:r>
            <a:endParaRPr/>
          </a:p>
        </p:txBody>
      </p:sp>
      <p:sp>
        <p:nvSpPr>
          <p:cNvPr id="216" name="Google Shape;216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PA1: Notes</a:t>
            </a:r>
            <a:endParaRPr/>
          </a:p>
        </p:txBody>
      </p:sp>
      <p:sp>
        <p:nvSpPr>
          <p:cNvPr id="222" name="Google Shape;22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</a:t>
            </a:r>
            <a:r>
              <a:rPr lang="en"/>
              <a:t>ou can modify both </a:t>
            </a:r>
            <a:r>
              <a:rPr b="1" lang="en"/>
              <a:t>network_interface.cc</a:t>
            </a:r>
            <a:r>
              <a:rPr lang="en"/>
              <a:t> and </a:t>
            </a:r>
            <a:r>
              <a:rPr b="1" lang="en"/>
              <a:t>network_interface.hh</a:t>
            </a:r>
            <a:r>
              <a:rPr lang="en"/>
              <a:t> files.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You will only submit </a:t>
            </a:r>
            <a:r>
              <a:rPr b="1" lang="en"/>
              <a:t>these two files </a:t>
            </a:r>
            <a:r>
              <a:rPr lang="en"/>
              <a:t>along with </a:t>
            </a:r>
            <a:r>
              <a:rPr b="1" lang="en"/>
              <a:t>writeups/pa1.md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We will use the </a:t>
            </a:r>
            <a:r>
              <a:rPr b="1" lang="en"/>
              <a:t>MarkUs</a:t>
            </a:r>
            <a:r>
              <a:rPr lang="en"/>
              <a:t> submission system.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We will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Check your submission with automated tests </a:t>
            </a:r>
            <a:r>
              <a:rPr b="1" lang="en">
                <a:solidFill>
                  <a:srgbClr val="980000"/>
                </a:solidFill>
              </a:rPr>
              <a:t>(90%)</a:t>
            </a:r>
            <a:endParaRPr b="1">
              <a:solidFill>
                <a:srgbClr val="98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lang="en"/>
              <a:t>50%</a:t>
            </a:r>
            <a:r>
              <a:rPr lang="en"/>
              <a:t> is dedicated to public tests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40% is dedicated to private tests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Read your source code and asses its coding style </a:t>
            </a:r>
            <a:r>
              <a:rPr b="1" lang="en"/>
              <a:t>(5%)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Check completeness of the pa1.md </a:t>
            </a:r>
            <a:r>
              <a:rPr b="1" lang="en"/>
              <a:t>(5%)</a:t>
            </a:r>
            <a:endParaRPr b="1"/>
          </a:p>
        </p:txBody>
      </p:sp>
      <p:sp>
        <p:nvSpPr>
          <p:cNvPr id="223" name="Google Shape;22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PA1: </a:t>
            </a:r>
            <a:r>
              <a:rPr lang="en"/>
              <a:t>Environment Setup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On Intel/AMD computers:</a:t>
            </a:r>
            <a:r>
              <a:rPr lang="en"/>
              <a:t> 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Use a VM image in VirtualBox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On ARM MacBooks and Macs</a:t>
            </a:r>
            <a:r>
              <a:rPr lang="en"/>
              <a:t>: 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Install the UTM virtual machine software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Use the provided ARM64 GNU/Linux virtual machine image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</a:rPr>
              <a:t>Using your own GNU/Linux installation</a:t>
            </a:r>
            <a:endParaRPr>
              <a:solidFill>
                <a:srgbClr val="999999"/>
              </a:solidFill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Clr>
                <a:srgbClr val="999999"/>
              </a:buClr>
              <a:buSzPct val="100000"/>
              <a:buChar char="●"/>
            </a:pPr>
            <a:r>
              <a:rPr lang="en">
                <a:solidFill>
                  <a:srgbClr val="999999"/>
                </a:solidFill>
              </a:rPr>
              <a:t>Require </a:t>
            </a:r>
            <a:r>
              <a:rPr b="1" lang="en">
                <a:solidFill>
                  <a:srgbClr val="999999"/>
                </a:solidFill>
              </a:rPr>
              <a:t>C++20 compiler</a:t>
            </a:r>
            <a:r>
              <a:rPr lang="en">
                <a:solidFill>
                  <a:srgbClr val="999999"/>
                </a:solidFill>
              </a:rPr>
              <a:t> (</a:t>
            </a:r>
            <a:r>
              <a:rPr b="1" lang="en">
                <a:solidFill>
                  <a:srgbClr val="999999"/>
                </a:solidFill>
              </a:rPr>
              <a:t>GCC</a:t>
            </a:r>
            <a:r>
              <a:rPr lang="en">
                <a:solidFill>
                  <a:srgbClr val="999999"/>
                </a:solidFill>
              </a:rPr>
              <a:t> 13 or later, </a:t>
            </a:r>
            <a:r>
              <a:rPr b="1" lang="en">
                <a:solidFill>
                  <a:srgbClr val="999999"/>
                </a:solidFill>
              </a:rPr>
              <a:t>clang</a:t>
            </a:r>
            <a:r>
              <a:rPr lang="en">
                <a:solidFill>
                  <a:srgbClr val="999999"/>
                </a:solidFill>
              </a:rPr>
              <a:t> 16 or later)</a:t>
            </a:r>
            <a:endParaRPr>
              <a:solidFill>
                <a:srgbClr val="999999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Char char="●"/>
            </a:pPr>
            <a:r>
              <a:rPr lang="en">
                <a:solidFill>
                  <a:srgbClr val="999999"/>
                </a:solidFill>
              </a:rPr>
              <a:t>Ubuntu 23.04+</a:t>
            </a:r>
            <a:endParaRPr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4"/>
          <p:cNvSpPr txBox="1"/>
          <p:nvPr/>
        </p:nvSpPr>
        <p:spPr>
          <a:xfrm>
            <a:off x="777350" y="4340225"/>
            <a:ext cx="7462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https://stanford.edu/class/cs144/vm_howto/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31" name="Google Shape;231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Download the VM image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Connect to your VM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Clone the repository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Use VSCode to connect to your VM through SSH</a:t>
            </a:r>
            <a:endParaRPr/>
          </a:p>
        </p:txBody>
      </p:sp>
      <p:sp>
        <p:nvSpPr>
          <p:cNvPr id="237" name="Google Shape;23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PA1: Walkthrough: </a:t>
            </a:r>
            <a:r>
              <a:rPr lang="en"/>
              <a:t>Environment Setup</a:t>
            </a:r>
            <a:endParaRPr/>
          </a:p>
        </p:txBody>
      </p:sp>
      <p:sp>
        <p:nvSpPr>
          <p:cNvPr id="238" name="Google Shape;23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9" name="Google Shape;239;p25"/>
          <p:cNvSpPr txBox="1"/>
          <p:nvPr/>
        </p:nvSpPr>
        <p:spPr>
          <a:xfrm>
            <a:off x="1269675" y="2863250"/>
            <a:ext cx="3549900" cy="507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</a:rPr>
              <a:t>Let’s put it into practice.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PA1: Writeups</a:t>
            </a:r>
            <a:endParaRPr/>
          </a:p>
        </p:txBody>
      </p:sp>
      <p:sp>
        <p:nvSpPr>
          <p:cNvPr id="245" name="Google Shape;245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"</a:t>
            </a:r>
            <a:r>
              <a:rPr b="1" lang="en"/>
              <a:t>Credit/Thank</a:t>
            </a:r>
            <a:r>
              <a:rPr lang="en"/>
              <a:t>" Section: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Acknowledge anyone who assisted you in completing the assignment.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"</a:t>
            </a:r>
            <a:r>
              <a:rPr b="1" lang="en"/>
              <a:t>Collaborate</a:t>
            </a:r>
            <a:r>
              <a:rPr lang="en"/>
              <a:t>" Section: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Any kind of equal collaboration. We just want to make sure we understand the nature of any potential collaboration.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"</a:t>
            </a:r>
            <a:r>
              <a:rPr b="1" lang="en"/>
              <a:t>Program Structure and Design</a:t>
            </a:r>
            <a:r>
              <a:rPr lang="en"/>
              <a:t>" Section: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Explain the key design decisions you made to help reviewers understand your code. Start with a high-level overview of your approach, highlighting the most important choices. This section is not a substitute for inline comments but should be read before the reviewer examines your code in detail.</a:t>
            </a:r>
            <a:endParaRPr/>
          </a:p>
        </p:txBody>
      </p:sp>
      <p:sp>
        <p:nvSpPr>
          <p:cNvPr id="246" name="Google Shape;24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403325"/>
            <a:ext cx="1401626" cy="1401626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1658350" y="1969300"/>
            <a:ext cx="30447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IP Address:       </a:t>
            </a:r>
            <a:r>
              <a:rPr lang="en" sz="1300">
                <a:solidFill>
                  <a:schemeClr val="dk1"/>
                </a:solidFill>
                <a:highlight>
                  <a:srgbClr val="CFE2F3"/>
                </a:highlight>
              </a:rPr>
              <a:t>10.0.0.1</a:t>
            </a:r>
            <a:endParaRPr sz="1300">
              <a:solidFill>
                <a:schemeClr val="dk1"/>
              </a:solidFill>
              <a:highlight>
                <a:srgbClr val="CFE2F3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MAC Address:  </a:t>
            </a:r>
            <a:r>
              <a:rPr lang="en" sz="1300">
                <a:solidFill>
                  <a:schemeClr val="dk1"/>
                </a:solidFill>
                <a:highlight>
                  <a:srgbClr val="FFF2CC"/>
                </a:highlight>
              </a:rPr>
              <a:t>00:1B:44:11:3A:B7</a:t>
            </a:r>
            <a:endParaRPr sz="1300">
              <a:solidFill>
                <a:schemeClr val="dk1"/>
              </a:solidFill>
              <a:highlight>
                <a:srgbClr val="FFF2CC"/>
              </a:highlight>
            </a:endParaRPr>
          </a:p>
        </p:txBody>
      </p:sp>
      <p:grpSp>
        <p:nvGrpSpPr>
          <p:cNvPr id="63" name="Google Shape;63;p14"/>
          <p:cNvGrpSpPr/>
          <p:nvPr/>
        </p:nvGrpSpPr>
        <p:grpSpPr>
          <a:xfrm>
            <a:off x="2228425" y="2500625"/>
            <a:ext cx="3200100" cy="760500"/>
            <a:chOff x="2228425" y="2500625"/>
            <a:chExt cx="3200100" cy="760500"/>
          </a:xfrm>
        </p:grpSpPr>
        <p:sp>
          <p:nvSpPr>
            <p:cNvPr id="64" name="Google Shape;64;p14"/>
            <p:cNvSpPr txBox="1"/>
            <p:nvPr/>
          </p:nvSpPr>
          <p:spPr>
            <a:xfrm>
              <a:off x="2228425" y="2876225"/>
              <a:ext cx="3200100" cy="3849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</a:rPr>
                <a:t>unique to every network card or interface </a:t>
              </a:r>
              <a:endParaRPr sz="1300">
                <a:solidFill>
                  <a:schemeClr val="dk1"/>
                </a:solidFill>
              </a:endParaRPr>
            </a:p>
          </p:txBody>
        </p:sp>
        <p:cxnSp>
          <p:nvCxnSpPr>
            <p:cNvPr id="65" name="Google Shape;65;p14"/>
            <p:cNvCxnSpPr>
              <a:endCxn id="64" idx="0"/>
            </p:cNvCxnSpPr>
            <p:nvPr/>
          </p:nvCxnSpPr>
          <p:spPr>
            <a:xfrm>
              <a:off x="3459175" y="2500625"/>
              <a:ext cx="369300" cy="3756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stealth"/>
              <a:tailEnd len="med" w="med" type="none"/>
            </a:ln>
          </p:spPr>
        </p:cxnSp>
      </p:grpSp>
      <p:grpSp>
        <p:nvGrpSpPr>
          <p:cNvPr id="66" name="Google Shape;66;p14"/>
          <p:cNvGrpSpPr/>
          <p:nvPr/>
        </p:nvGrpSpPr>
        <p:grpSpPr>
          <a:xfrm>
            <a:off x="3132275" y="826100"/>
            <a:ext cx="2438700" cy="1143300"/>
            <a:chOff x="3132275" y="826100"/>
            <a:chExt cx="2438700" cy="1143300"/>
          </a:xfrm>
        </p:grpSpPr>
        <p:sp>
          <p:nvSpPr>
            <p:cNvPr id="67" name="Google Shape;67;p14"/>
            <p:cNvSpPr txBox="1"/>
            <p:nvPr/>
          </p:nvSpPr>
          <p:spPr>
            <a:xfrm>
              <a:off x="3132275" y="826100"/>
              <a:ext cx="2438700" cy="3849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</a:rPr>
                <a:t>IP address can be changed</a:t>
              </a:r>
              <a:endParaRPr sz="1300">
                <a:solidFill>
                  <a:schemeClr val="dk1"/>
                </a:solidFill>
              </a:endParaRPr>
            </a:p>
          </p:txBody>
        </p:sp>
        <p:cxnSp>
          <p:nvCxnSpPr>
            <p:cNvPr id="68" name="Google Shape;68;p14"/>
            <p:cNvCxnSpPr>
              <a:stCxn id="67" idx="2"/>
              <a:endCxn id="62" idx="0"/>
            </p:cNvCxnSpPr>
            <p:nvPr/>
          </p:nvCxnSpPr>
          <p:spPr>
            <a:xfrm flipH="1">
              <a:off x="3180725" y="1211000"/>
              <a:ext cx="1170900" cy="758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69" name="Google Shape;69;p14"/>
          <p:cNvSpPr txBox="1"/>
          <p:nvPr/>
        </p:nvSpPr>
        <p:spPr>
          <a:xfrm>
            <a:off x="5819025" y="1502875"/>
            <a:ext cx="3200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When data is sent over a network, it uses the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highlight>
                  <a:srgbClr val="CFE2F3"/>
                </a:highlight>
              </a:rPr>
              <a:t>IP address</a:t>
            </a:r>
            <a:r>
              <a:rPr lang="en" sz="1800">
                <a:solidFill>
                  <a:schemeClr val="dk2"/>
                </a:solidFill>
              </a:rPr>
              <a:t> to find the correct destination.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0" name="Google Shape;7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5819025" y="2876225"/>
            <a:ext cx="3000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Within the local network, it needs the </a:t>
            </a:r>
            <a:r>
              <a:rPr lang="en" sz="1800">
                <a:solidFill>
                  <a:schemeClr val="dk2"/>
                </a:solidFill>
                <a:highlight>
                  <a:srgbClr val="FFF2CC"/>
                </a:highlight>
              </a:rPr>
              <a:t>MAC address</a:t>
            </a:r>
            <a:r>
              <a:rPr lang="en" sz="1800">
                <a:solidFill>
                  <a:schemeClr val="dk2"/>
                </a:solidFill>
              </a:rPr>
              <a:t> to actually deliver the data to the right device.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/>
          <p:nvPr/>
        </p:nvSpPr>
        <p:spPr>
          <a:xfrm>
            <a:off x="4075375" y="1731925"/>
            <a:ext cx="18657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Data</a:t>
            </a:r>
            <a:endParaRPr/>
          </a:p>
        </p:txBody>
      </p:sp>
      <p:sp>
        <p:nvSpPr>
          <p:cNvPr id="77" name="Google Shape;77;p15"/>
          <p:cNvSpPr/>
          <p:nvPr/>
        </p:nvSpPr>
        <p:spPr>
          <a:xfrm>
            <a:off x="5941075" y="1725913"/>
            <a:ext cx="10272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Header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</a:rPr>
              <a:t>Dest IP: 10.0.0.1</a:t>
            </a:r>
            <a:endParaRPr b="1">
              <a:highlight>
                <a:srgbClr val="FFFF00"/>
              </a:highlight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6046975" y="1931975"/>
            <a:ext cx="2892600" cy="572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4075375" y="2713388"/>
            <a:ext cx="28926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Ethernet Data</a:t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6967925" y="2713388"/>
            <a:ext cx="18657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Ethernet Header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</a:rPr>
              <a:t>Dest MAC address:</a:t>
            </a:r>
            <a:endParaRPr b="1">
              <a:highlight>
                <a:srgbClr val="FFFF00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</a:rPr>
              <a:t>00:1B:44:11:3A:DD</a:t>
            </a:r>
            <a:endParaRPr b="1">
              <a:highlight>
                <a:srgbClr val="FFFF00"/>
              </a:highlight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3842325" y="2713388"/>
            <a:ext cx="2370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3" name="Google Shape;83;p15"/>
          <p:cNvGraphicFramePr/>
          <p:nvPr/>
        </p:nvGraphicFramePr>
        <p:xfrm>
          <a:off x="671400" y="3823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{1B47605D-35D0-48CF-8B9D-F138A3D06BA1}</a:tableStyleId>
              </a:tblPr>
              <a:tblGrid>
                <a:gridCol w="1285200"/>
                <a:gridCol w="2085600"/>
                <a:gridCol w="943950"/>
              </a:tblGrid>
              <a:tr h="212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IP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MAC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TTL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  <a:tr h="30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10.0.0.1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00:1B:44:11:3A:DD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30000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cxnSp>
        <p:nvCxnSpPr>
          <p:cNvPr id="84" name="Google Shape;84;p15"/>
          <p:cNvCxnSpPr>
            <a:endCxn id="80" idx="0"/>
          </p:cNvCxnSpPr>
          <p:nvPr/>
        </p:nvCxnSpPr>
        <p:spPr>
          <a:xfrm flipH="1">
            <a:off x="5521675" y="2457488"/>
            <a:ext cx="3900" cy="25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297275"/>
            <a:ext cx="1401626" cy="140162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5"/>
          <p:cNvSpPr txBox="1"/>
          <p:nvPr/>
        </p:nvSpPr>
        <p:spPr>
          <a:xfrm>
            <a:off x="1596900" y="1270050"/>
            <a:ext cx="7462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2"/>
                </a:solidFill>
              </a:rPr>
              <a:t>Assumption</a:t>
            </a:r>
            <a:r>
              <a:rPr lang="en" sz="1700">
                <a:solidFill>
                  <a:schemeClr val="dk2"/>
                </a:solidFill>
              </a:rPr>
              <a:t>: We have the IP packet and the IP address of the next hop.</a:t>
            </a:r>
            <a:endParaRPr sz="1700">
              <a:solidFill>
                <a:schemeClr val="dk2"/>
              </a:solidFill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6949075" y="1922425"/>
            <a:ext cx="2034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2"/>
                </a:solidFill>
              </a:rPr>
              <a:t>Should </a:t>
            </a:r>
            <a:r>
              <a:rPr b="1" lang="en" sz="1300">
                <a:solidFill>
                  <a:schemeClr val="dk2"/>
                </a:solidFill>
              </a:rPr>
              <a:t>reside</a:t>
            </a:r>
            <a:r>
              <a:rPr b="1" lang="en" sz="1300">
                <a:solidFill>
                  <a:schemeClr val="dk2"/>
                </a:solidFill>
              </a:rPr>
              <a:t> in the same physical network</a:t>
            </a:r>
            <a:endParaRPr b="1" sz="1300">
              <a:solidFill>
                <a:schemeClr val="dk2"/>
              </a:solidFill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1127175" y="3437600"/>
            <a:ext cx="1788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ARP Table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2780925" y="1826775"/>
            <a:ext cx="129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IP Layer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2614025" y="2538925"/>
            <a:ext cx="129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Link</a:t>
            </a:r>
            <a:r>
              <a:rPr lang="en" sz="1800">
                <a:solidFill>
                  <a:schemeClr val="dk2"/>
                </a:solidFill>
              </a:rPr>
              <a:t> Layer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155475" y="2110050"/>
            <a:ext cx="102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Sender</a:t>
            </a:r>
            <a:endParaRPr b="1" sz="1800">
              <a:solidFill>
                <a:schemeClr val="dk2"/>
              </a:solidFill>
            </a:endParaRPr>
          </a:p>
        </p:txBody>
      </p:sp>
      <p:grpSp>
        <p:nvGrpSpPr>
          <p:cNvPr id="92" name="Google Shape;92;p15"/>
          <p:cNvGrpSpPr/>
          <p:nvPr/>
        </p:nvGrpSpPr>
        <p:grpSpPr>
          <a:xfrm>
            <a:off x="5052900" y="3694875"/>
            <a:ext cx="3116100" cy="1075200"/>
            <a:chOff x="5052900" y="3694875"/>
            <a:chExt cx="3116100" cy="1075200"/>
          </a:xfrm>
        </p:grpSpPr>
        <p:sp>
          <p:nvSpPr>
            <p:cNvPr id="93" name="Google Shape;93;p15"/>
            <p:cNvSpPr txBox="1"/>
            <p:nvPr/>
          </p:nvSpPr>
          <p:spPr>
            <a:xfrm>
              <a:off x="5461500" y="3694875"/>
              <a:ext cx="2707500" cy="10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n" sz="1300">
                  <a:solidFill>
                    <a:schemeClr val="dk2"/>
                  </a:solidFill>
                </a:rPr>
                <a:t>It only caches each record for a limited time (30 seconds); </a:t>
              </a:r>
              <a:r>
                <a:rPr i="1" lang="en" sz="1300">
                  <a:solidFill>
                    <a:srgbClr val="0000FF"/>
                  </a:solidFill>
                </a:rPr>
                <a:t>C</a:t>
              </a:r>
              <a:r>
                <a:rPr i="1" lang="en" sz="1300">
                  <a:solidFill>
                    <a:srgbClr val="0000FF"/>
                  </a:solidFill>
                </a:rPr>
                <a:t>omputers can move between networks!</a:t>
              </a:r>
              <a:endParaRPr i="1" sz="1300">
                <a:solidFill>
                  <a:srgbClr val="0000FF"/>
                </a:solidFill>
              </a:endParaRPr>
            </a:p>
          </p:txBody>
        </p:sp>
        <p:cxnSp>
          <p:nvCxnSpPr>
            <p:cNvPr id="94" name="Google Shape;94;p15"/>
            <p:cNvCxnSpPr>
              <a:stCxn id="93" idx="1"/>
            </p:cNvCxnSpPr>
            <p:nvPr/>
          </p:nvCxnSpPr>
          <p:spPr>
            <a:xfrm rot="10800000">
              <a:off x="5052900" y="4127475"/>
              <a:ext cx="408600" cy="105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95" name="Google Shape;95;p15"/>
          <p:cNvSpPr txBox="1"/>
          <p:nvPr/>
        </p:nvSpPr>
        <p:spPr>
          <a:xfrm>
            <a:off x="683575" y="4603950"/>
            <a:ext cx="2785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ARP: Address Resolution Protocol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96" name="Google Shape;9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6"/>
          <p:cNvGraphicFramePr/>
          <p:nvPr/>
        </p:nvGraphicFramePr>
        <p:xfrm>
          <a:off x="4001925" y="2028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{1B47605D-35D0-48CF-8B9D-F138A3D06BA1}</a:tableStyleId>
              </a:tblPr>
              <a:tblGrid>
                <a:gridCol w="1285200"/>
                <a:gridCol w="2085600"/>
                <a:gridCol w="943950"/>
              </a:tblGrid>
              <a:tr h="212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IP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MAC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TTL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  <a:tr h="30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10.0.0.1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2" name="Google Shape;10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218475" y="4145300"/>
            <a:ext cx="3770100" cy="461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Who has </a:t>
            </a:r>
            <a:r>
              <a:rPr b="1" lang="en" sz="1800">
                <a:solidFill>
                  <a:schemeClr val="dk2"/>
                </a:solidFill>
                <a:highlight>
                  <a:srgbClr val="F4CCCC"/>
                </a:highlight>
              </a:rPr>
              <a:t>10.0.0.1</a:t>
            </a:r>
            <a:r>
              <a:rPr b="1" lang="en" sz="1800">
                <a:solidFill>
                  <a:schemeClr val="dk2"/>
                </a:solidFill>
              </a:rPr>
              <a:t>? Tell </a:t>
            </a:r>
            <a:r>
              <a:rPr b="1" lang="en" sz="1800">
                <a:solidFill>
                  <a:schemeClr val="dk2"/>
                </a:solidFill>
              </a:rPr>
              <a:t>10.0.0.5</a:t>
            </a:r>
            <a:r>
              <a:rPr b="1" lang="en" sz="1800">
                <a:solidFill>
                  <a:schemeClr val="dk2"/>
                </a:solidFill>
              </a:rPr>
              <a:t>?</a:t>
            </a:r>
            <a:endParaRPr b="1" sz="1800">
              <a:solidFill>
                <a:schemeClr val="dk2"/>
              </a:solidFill>
            </a:endParaRPr>
          </a:p>
        </p:txBody>
      </p:sp>
      <p:graphicFrame>
        <p:nvGraphicFramePr>
          <p:cNvPr id="104" name="Google Shape;104;p16"/>
          <p:cNvGraphicFramePr/>
          <p:nvPr/>
        </p:nvGraphicFramePr>
        <p:xfrm>
          <a:off x="4687725" y="4221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{1B47605D-35D0-48CF-8B9D-F138A3D06BA1}</a:tableStyleId>
              </a:tblPr>
              <a:tblGrid>
                <a:gridCol w="1285200"/>
                <a:gridCol w="2085600"/>
                <a:gridCol w="943950"/>
              </a:tblGrid>
              <a:tr h="212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IP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MAC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TTL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  <a:tr h="30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10.0.0.5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00:1B:44:11:3A:AA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30000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5" name="Google Shape;105;p16"/>
          <p:cNvSpPr txBox="1"/>
          <p:nvPr/>
        </p:nvSpPr>
        <p:spPr>
          <a:xfrm>
            <a:off x="3925725" y="1592675"/>
            <a:ext cx="226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ARP Table at 10.0.0.5</a:t>
            </a:r>
            <a:endParaRPr b="1" sz="1600">
              <a:solidFill>
                <a:schemeClr val="dk2"/>
              </a:solidFill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4687725" y="3800625"/>
            <a:ext cx="226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ARP Table at 10.0.0.1</a:t>
            </a:r>
            <a:endParaRPr b="1" sz="1600">
              <a:solidFill>
                <a:schemeClr val="dk2"/>
              </a:solidFill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3925725" y="941725"/>
            <a:ext cx="4173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2"/>
                </a:solidFill>
              </a:rPr>
              <a:t>What is the corresponding MAC address of the destination IP address?</a:t>
            </a:r>
            <a:endParaRPr b="1" sz="1500">
              <a:solidFill>
                <a:schemeClr val="dk2"/>
              </a:solidFill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4116600" y="2759263"/>
            <a:ext cx="47679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2"/>
                </a:solidFill>
              </a:rPr>
              <a:t>No r</a:t>
            </a:r>
            <a:r>
              <a:rPr lang="en" sz="1500">
                <a:solidFill>
                  <a:schemeClr val="dk2"/>
                </a:solidFill>
              </a:rPr>
              <a:t>esponse after 5 seconds? </a:t>
            </a:r>
            <a:br>
              <a:rPr lang="en" sz="1500">
                <a:solidFill>
                  <a:schemeClr val="dk2"/>
                </a:solidFill>
              </a:rPr>
            </a:br>
            <a:r>
              <a:rPr lang="en" sz="1500">
                <a:solidFill>
                  <a:schemeClr val="dk2"/>
                </a:solidFill>
              </a:rPr>
              <a:t>Assume the next hop is not active anymore.</a:t>
            </a:r>
            <a:endParaRPr sz="1500">
              <a:solidFill>
                <a:schemeClr val="dk2"/>
              </a:solidFill>
            </a:endParaRPr>
          </a:p>
        </p:txBody>
      </p:sp>
      <p:pic>
        <p:nvPicPr>
          <p:cNvPr id="109" name="Google Shape;10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475" y="1406961"/>
            <a:ext cx="3657599" cy="2738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6475" y="1402098"/>
            <a:ext cx="3657599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6475" y="1404999"/>
            <a:ext cx="3657599" cy="2740298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6"/>
          <p:cNvSpPr/>
          <p:nvPr/>
        </p:nvSpPr>
        <p:spPr>
          <a:xfrm>
            <a:off x="142275" y="1406950"/>
            <a:ext cx="1373400" cy="1295400"/>
          </a:xfrm>
          <a:prstGeom prst="ellipse">
            <a:avLst/>
          </a:prstGeom>
          <a:noFill/>
          <a:ln cap="flat" cmpd="sng" w="19050">
            <a:solidFill>
              <a:srgbClr val="98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3" name="Google Shape;113;p16"/>
          <p:cNvCxnSpPr>
            <a:stCxn id="106" idx="1"/>
          </p:cNvCxnSpPr>
          <p:nvPr/>
        </p:nvCxnSpPr>
        <p:spPr>
          <a:xfrm rot="10800000">
            <a:off x="3498225" y="3575775"/>
            <a:ext cx="1189500" cy="440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4" name="Google Shape;114;p16"/>
          <p:cNvSpPr txBox="1"/>
          <p:nvPr/>
        </p:nvSpPr>
        <p:spPr>
          <a:xfrm>
            <a:off x="66075" y="4611325"/>
            <a:ext cx="4469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This is a </a:t>
            </a:r>
            <a:r>
              <a:rPr lang="en" sz="1000">
                <a:solidFill>
                  <a:schemeClr val="dk2"/>
                </a:solidFill>
              </a:rPr>
              <a:t>broadcast</a:t>
            </a:r>
            <a:r>
              <a:rPr lang="en" sz="1000">
                <a:solidFill>
                  <a:schemeClr val="dk2"/>
                </a:solidFill>
              </a:rPr>
              <a:t> message, the dst MAC address is FF:FF:FF:FF:FF:FF</a:t>
            </a:r>
            <a:endParaRPr sz="1000">
              <a:solidFill>
                <a:schemeClr val="dk2"/>
              </a:solidFill>
            </a:endParaRPr>
          </a:p>
        </p:txBody>
      </p:sp>
      <p:sp>
        <p:nvSpPr>
          <p:cNvPr id="115" name="Google Shape;115;p16"/>
          <p:cNvSpPr txBox="1"/>
          <p:nvPr/>
        </p:nvSpPr>
        <p:spPr>
          <a:xfrm>
            <a:off x="76200" y="1188925"/>
            <a:ext cx="1373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00:1B:44:11:3A:AA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16" name="Google Shape;116;p16"/>
          <p:cNvSpPr txBox="1"/>
          <p:nvPr/>
        </p:nvSpPr>
        <p:spPr>
          <a:xfrm>
            <a:off x="2340225" y="3610198"/>
            <a:ext cx="1189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chemeClr val="dk1"/>
                </a:solidFill>
                <a:highlight>
                  <a:srgbClr val="FFFF00"/>
                </a:highlight>
                <a:latin typeface="Courier New"/>
                <a:ea typeface="Courier New"/>
                <a:cs typeface="Courier New"/>
                <a:sym typeface="Courier New"/>
              </a:rPr>
              <a:t>00:1B:44:11:3A:DD</a:t>
            </a:r>
            <a:endParaRPr b="1" sz="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7" name="Google Shape;11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p17"/>
          <p:cNvGraphicFramePr/>
          <p:nvPr/>
        </p:nvGraphicFramePr>
        <p:xfrm>
          <a:off x="4001925" y="2028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{1B47605D-35D0-48CF-8B9D-F138A3D06BA1}</a:tableStyleId>
              </a:tblPr>
              <a:tblGrid>
                <a:gridCol w="1285200"/>
                <a:gridCol w="2085600"/>
                <a:gridCol w="943950"/>
              </a:tblGrid>
              <a:tr h="212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IP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MAC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TTL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  <a:tr h="30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10.0.0.1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00:1B:44:11:3A:DD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23" name="Google Shape;12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124" name="Google Shape;124;p17"/>
          <p:cNvSpPr txBox="1"/>
          <p:nvPr/>
        </p:nvSpPr>
        <p:spPr>
          <a:xfrm>
            <a:off x="218475" y="4145300"/>
            <a:ext cx="3770100" cy="461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Who has </a:t>
            </a:r>
            <a:r>
              <a:rPr b="1" lang="en" sz="1800">
                <a:solidFill>
                  <a:schemeClr val="dk2"/>
                </a:solidFill>
                <a:highlight>
                  <a:srgbClr val="F4CCCC"/>
                </a:highlight>
              </a:rPr>
              <a:t>10.0.0.1</a:t>
            </a:r>
            <a:r>
              <a:rPr b="1" lang="en" sz="1800">
                <a:solidFill>
                  <a:schemeClr val="dk2"/>
                </a:solidFill>
              </a:rPr>
              <a:t>? Tell 10.0.0.5?</a:t>
            </a:r>
            <a:endParaRPr b="1" sz="1800">
              <a:solidFill>
                <a:schemeClr val="dk2"/>
              </a:solidFill>
            </a:endParaRPr>
          </a:p>
        </p:txBody>
      </p:sp>
      <p:graphicFrame>
        <p:nvGraphicFramePr>
          <p:cNvPr id="125" name="Google Shape;125;p17"/>
          <p:cNvGraphicFramePr/>
          <p:nvPr/>
        </p:nvGraphicFramePr>
        <p:xfrm>
          <a:off x="4687725" y="4221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{1B47605D-35D0-48CF-8B9D-F138A3D06BA1}</a:tableStyleId>
              </a:tblPr>
              <a:tblGrid>
                <a:gridCol w="1285200"/>
                <a:gridCol w="2085600"/>
                <a:gridCol w="943950"/>
              </a:tblGrid>
              <a:tr h="212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IP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MAC Address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TTL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  <a:tr h="30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10.0.0.5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00:1B:44:11:3A:AA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30000</a:t>
                      </a:r>
                      <a:endParaRPr b="1" sz="13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26" name="Google Shape;126;p17"/>
          <p:cNvSpPr txBox="1"/>
          <p:nvPr/>
        </p:nvSpPr>
        <p:spPr>
          <a:xfrm>
            <a:off x="3925725" y="1592675"/>
            <a:ext cx="226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ARP Table at 10.0.0.5</a:t>
            </a:r>
            <a:endParaRPr b="1" sz="1600">
              <a:solidFill>
                <a:schemeClr val="dk2"/>
              </a:solidFill>
            </a:endParaRPr>
          </a:p>
        </p:txBody>
      </p:sp>
      <p:sp>
        <p:nvSpPr>
          <p:cNvPr id="127" name="Google Shape;127;p17"/>
          <p:cNvSpPr txBox="1"/>
          <p:nvPr/>
        </p:nvSpPr>
        <p:spPr>
          <a:xfrm>
            <a:off x="4687725" y="3800625"/>
            <a:ext cx="226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ARP Table at 10.0.0.1</a:t>
            </a:r>
            <a:endParaRPr b="1" sz="1600">
              <a:solidFill>
                <a:schemeClr val="dk2"/>
              </a:solidFill>
            </a:endParaRPr>
          </a:p>
        </p:txBody>
      </p:sp>
      <p:sp>
        <p:nvSpPr>
          <p:cNvPr id="128" name="Google Shape;128;p17"/>
          <p:cNvSpPr txBox="1"/>
          <p:nvPr/>
        </p:nvSpPr>
        <p:spPr>
          <a:xfrm>
            <a:off x="3925725" y="941725"/>
            <a:ext cx="4173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2"/>
                </a:solidFill>
              </a:rPr>
              <a:t>What is the corresponding MAC address of the destination IP address?</a:t>
            </a:r>
            <a:endParaRPr b="1" sz="1500">
              <a:solidFill>
                <a:schemeClr val="dk2"/>
              </a:solidFill>
            </a:endParaRPr>
          </a:p>
        </p:txBody>
      </p:sp>
      <p:sp>
        <p:nvSpPr>
          <p:cNvPr id="129" name="Google Shape;129;p17"/>
          <p:cNvSpPr txBox="1"/>
          <p:nvPr/>
        </p:nvSpPr>
        <p:spPr>
          <a:xfrm>
            <a:off x="4116600" y="2759263"/>
            <a:ext cx="47679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No response after 5 seconds? </a:t>
            </a:r>
            <a:br>
              <a:rPr lang="en" sz="1500">
                <a:solidFill>
                  <a:schemeClr val="dk2"/>
                </a:solidFill>
              </a:rPr>
            </a:br>
            <a:r>
              <a:rPr lang="en" sz="1500">
                <a:solidFill>
                  <a:schemeClr val="dk2"/>
                </a:solidFill>
              </a:rPr>
              <a:t>Assume the next hop is not active anymore.</a:t>
            </a:r>
            <a:endParaRPr sz="1500">
              <a:solidFill>
                <a:schemeClr val="dk2"/>
              </a:solidFill>
            </a:endParaRPr>
          </a:p>
        </p:txBody>
      </p:sp>
      <p:pic>
        <p:nvPicPr>
          <p:cNvPr id="130" name="Google Shape;13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475" y="1406961"/>
            <a:ext cx="3657599" cy="2738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6475" y="1402098"/>
            <a:ext cx="3657599" cy="27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7"/>
          <p:cNvSpPr/>
          <p:nvPr/>
        </p:nvSpPr>
        <p:spPr>
          <a:xfrm>
            <a:off x="142275" y="1406950"/>
            <a:ext cx="1373400" cy="1295400"/>
          </a:xfrm>
          <a:prstGeom prst="ellipse">
            <a:avLst/>
          </a:prstGeom>
          <a:noFill/>
          <a:ln cap="flat" cmpd="sng" w="19050">
            <a:solidFill>
              <a:srgbClr val="98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3" name="Google Shape;133;p17"/>
          <p:cNvCxnSpPr>
            <a:stCxn id="127" idx="1"/>
          </p:cNvCxnSpPr>
          <p:nvPr/>
        </p:nvCxnSpPr>
        <p:spPr>
          <a:xfrm rot="10800000">
            <a:off x="3498225" y="3575775"/>
            <a:ext cx="1189500" cy="440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4" name="Google Shape;134;p17"/>
          <p:cNvSpPr txBox="1"/>
          <p:nvPr/>
        </p:nvSpPr>
        <p:spPr>
          <a:xfrm>
            <a:off x="422700" y="4645868"/>
            <a:ext cx="3770100" cy="461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highlight>
                  <a:srgbClr val="F4CCCC"/>
                </a:highlight>
              </a:rPr>
              <a:t>10.0.0.1</a:t>
            </a:r>
            <a:r>
              <a:rPr b="1" lang="en" sz="1800">
                <a:solidFill>
                  <a:schemeClr val="dk2"/>
                </a:solidFill>
              </a:rPr>
              <a:t> is at </a:t>
            </a:r>
            <a:r>
              <a:rPr b="1" lang="en" sz="1800">
                <a:solidFill>
                  <a:schemeClr val="dk2"/>
                </a:solidFill>
                <a:highlight>
                  <a:srgbClr val="FFFF00"/>
                </a:highlight>
              </a:rPr>
              <a:t>00:1B:44:11:3A:DD</a:t>
            </a:r>
            <a:endParaRPr b="1" sz="1800">
              <a:solidFill>
                <a:schemeClr val="dk2"/>
              </a:solidFill>
              <a:highlight>
                <a:srgbClr val="FFFF00"/>
              </a:highlight>
            </a:endParaRPr>
          </a:p>
        </p:txBody>
      </p:sp>
      <p:pic>
        <p:nvPicPr>
          <p:cNvPr id="135" name="Google Shape;13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6475" y="1410276"/>
            <a:ext cx="3657599" cy="2735021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7"/>
          <p:cNvSpPr txBox="1"/>
          <p:nvPr/>
        </p:nvSpPr>
        <p:spPr>
          <a:xfrm>
            <a:off x="76200" y="1188925"/>
            <a:ext cx="1373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00:1B:44:11:3A:AA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7" name="Google Shape;137;p17"/>
          <p:cNvSpPr txBox="1"/>
          <p:nvPr/>
        </p:nvSpPr>
        <p:spPr>
          <a:xfrm>
            <a:off x="2340225" y="3610198"/>
            <a:ext cx="1189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chemeClr val="dk1"/>
                </a:solidFill>
                <a:highlight>
                  <a:srgbClr val="FFFF00"/>
                </a:highlight>
                <a:latin typeface="Courier New"/>
                <a:ea typeface="Courier New"/>
                <a:cs typeface="Courier New"/>
                <a:sym typeface="Courier New"/>
              </a:rPr>
              <a:t>00:1B:44:11:3A:DD</a:t>
            </a:r>
            <a:endParaRPr b="1" sz="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PA1: D</a:t>
            </a:r>
            <a:r>
              <a:rPr lang="en"/>
              <a:t>eliverables</a:t>
            </a:r>
            <a:endParaRPr/>
          </a:p>
        </p:txBody>
      </p:sp>
      <p:sp>
        <p:nvSpPr>
          <p:cNvPr id="144" name="Google Shape;144;p18"/>
          <p:cNvSpPr/>
          <p:nvPr/>
        </p:nvSpPr>
        <p:spPr>
          <a:xfrm>
            <a:off x="403175" y="2024225"/>
            <a:ext cx="2798400" cy="5727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network_interface.hh</a:t>
            </a:r>
            <a:endParaRPr sz="2000"/>
          </a:p>
        </p:txBody>
      </p:sp>
      <p:sp>
        <p:nvSpPr>
          <p:cNvPr id="145" name="Google Shape;145;p18"/>
          <p:cNvSpPr/>
          <p:nvPr/>
        </p:nvSpPr>
        <p:spPr>
          <a:xfrm>
            <a:off x="403175" y="2785550"/>
            <a:ext cx="2798400" cy="5727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network_interface.cpp</a:t>
            </a:r>
            <a:endParaRPr sz="2000"/>
          </a:p>
        </p:txBody>
      </p:sp>
      <p:sp>
        <p:nvSpPr>
          <p:cNvPr id="146" name="Google Shape;146;p18"/>
          <p:cNvSpPr/>
          <p:nvPr/>
        </p:nvSpPr>
        <p:spPr>
          <a:xfrm>
            <a:off x="403175" y="3546875"/>
            <a:ext cx="2798400" cy="5727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pa1.md</a:t>
            </a:r>
            <a:endParaRPr sz="2000"/>
          </a:p>
        </p:txBody>
      </p:sp>
      <p:grpSp>
        <p:nvGrpSpPr>
          <p:cNvPr id="147" name="Google Shape;147;p18"/>
          <p:cNvGrpSpPr/>
          <p:nvPr/>
        </p:nvGrpSpPr>
        <p:grpSpPr>
          <a:xfrm>
            <a:off x="3212850" y="140975"/>
            <a:ext cx="5791600" cy="4885925"/>
            <a:chOff x="3212850" y="140975"/>
            <a:chExt cx="5791600" cy="4885925"/>
          </a:xfrm>
        </p:grpSpPr>
        <p:sp>
          <p:nvSpPr>
            <p:cNvPr id="148" name="Google Shape;148;p18"/>
            <p:cNvSpPr/>
            <p:nvPr/>
          </p:nvSpPr>
          <p:spPr>
            <a:xfrm>
              <a:off x="3744250" y="140975"/>
              <a:ext cx="5260200" cy="48843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class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NetworkInterface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{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 private:</a:t>
              </a:r>
              <a:endParaRPr sz="13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   EthernetAddress ethernet_address_;</a:t>
              </a:r>
              <a:endParaRPr sz="13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   Address ip_address_;</a:t>
              </a:r>
              <a:endParaRPr sz="13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 Public:</a:t>
              </a:r>
              <a:endParaRPr sz="13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74531F"/>
                  </a:solidFill>
                  <a:highlight>
                    <a:srgbClr val="FFF2CC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NetworkInterface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const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EthernetAddress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&amp; </a:t>
              </a:r>
              <a:r>
                <a:rPr lang="en" sz="1300">
                  <a:solidFill>
                    <a:srgbClr val="808080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ethernet_address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, 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const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Address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&amp; </a:t>
              </a:r>
              <a:r>
                <a:rPr lang="en" sz="1300">
                  <a:solidFill>
                    <a:srgbClr val="808080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ip_address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);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3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std::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optional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&lt;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EthernetFrame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&gt; </a:t>
              </a:r>
              <a:r>
                <a:rPr lang="en" sz="1300">
                  <a:solidFill>
                    <a:srgbClr val="74531F"/>
                  </a:solidFill>
                  <a:highlight>
                    <a:srgbClr val="FFF2CC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maybe_send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();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   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void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300">
                  <a:solidFill>
                    <a:srgbClr val="74531F"/>
                  </a:solidFill>
                  <a:highlight>
                    <a:srgbClr val="FFF2CC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send_datagram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const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InternetDatagram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&amp; </a:t>
              </a:r>
              <a:r>
                <a:rPr lang="en" sz="1300">
                  <a:solidFill>
                    <a:srgbClr val="808080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dgram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, 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const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Address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&amp; </a:t>
              </a:r>
              <a:r>
                <a:rPr lang="en" sz="1300">
                  <a:solidFill>
                    <a:srgbClr val="808080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next_hop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);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std::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optional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&lt;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InternetDatagram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&gt; </a:t>
              </a:r>
              <a:r>
                <a:rPr lang="en" sz="1300">
                  <a:solidFill>
                    <a:srgbClr val="74531F"/>
                  </a:solidFill>
                  <a:highlight>
                    <a:srgbClr val="FFF2CC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recv_frame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const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300">
                  <a:solidFill>
                    <a:srgbClr val="2B91A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EthernetFrame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&amp; </a:t>
              </a:r>
              <a:r>
                <a:rPr lang="en" sz="1300">
                  <a:solidFill>
                    <a:srgbClr val="808080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frame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);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45720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void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300">
                  <a:solidFill>
                    <a:srgbClr val="74531F"/>
                  </a:solidFill>
                  <a:highlight>
                    <a:srgbClr val="FFF2CC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tick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r>
                <a:rPr lang="en" sz="1300">
                  <a:solidFill>
                    <a:srgbClr val="0000FF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size_t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lang="en" sz="1300">
                  <a:solidFill>
                    <a:srgbClr val="808080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ms_since_last_tick</a:t>
              </a: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);</a:t>
              </a:r>
              <a:endParaRPr sz="13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1"/>
                  </a:solidFill>
                  <a:highlight>
                    <a:srgbClr val="FFFFFF"/>
                  </a:highlight>
                  <a:latin typeface="Courier New"/>
                  <a:ea typeface="Courier New"/>
                  <a:cs typeface="Courier New"/>
                  <a:sym typeface="Courier New"/>
                </a:rPr>
                <a:t>};</a:t>
              </a:r>
              <a:endParaRPr sz="1300">
                <a:solidFill>
                  <a:srgbClr val="569CD6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149" name="Google Shape;149;p18"/>
            <p:cNvCxnSpPr/>
            <p:nvPr/>
          </p:nvCxnSpPr>
          <p:spPr>
            <a:xfrm flipH="1">
              <a:off x="3226050" y="181375"/>
              <a:ext cx="492300" cy="1839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50" name="Google Shape;150;p18"/>
            <p:cNvCxnSpPr/>
            <p:nvPr/>
          </p:nvCxnSpPr>
          <p:spPr>
            <a:xfrm rot="10800000">
              <a:off x="3212850" y="2604100"/>
              <a:ext cx="505500" cy="2422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51" name="Google Shape;15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 to Complete</a:t>
            </a:r>
            <a:endParaRPr/>
          </a:p>
        </p:txBody>
      </p:sp>
      <p:sp>
        <p:nvSpPr>
          <p:cNvPr id="157" name="Google Shape;157;p19"/>
          <p:cNvSpPr txBox="1"/>
          <p:nvPr/>
        </p:nvSpPr>
        <p:spPr>
          <a:xfrm>
            <a:off x="259125" y="1130225"/>
            <a:ext cx="8573100" cy="780300"/>
          </a:xfrm>
          <a:prstGeom prst="rect">
            <a:avLst/>
          </a:prstGeom>
          <a:noFill/>
          <a:ln cap="flat" cmpd="sng" w="9525">
            <a:solidFill>
              <a:srgbClr val="66666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NetworkInterface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b="1" lang="en" sz="1800">
                <a:solidFill>
                  <a:schemeClr val="dk1"/>
                </a:solidFill>
                <a:highlight>
                  <a:srgbClr val="FCE5CD"/>
                </a:highlight>
                <a:latin typeface="Consolas"/>
                <a:ea typeface="Consolas"/>
                <a:cs typeface="Consolas"/>
                <a:sym typeface="Consolas"/>
              </a:rPr>
              <a:t>send_datagram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b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	const InternetDatagram&amp; dgram, const Address&amp; next_hop)</a:t>
            </a:r>
            <a:endParaRPr sz="18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8" name="Google Shape;158;p19"/>
          <p:cNvSpPr/>
          <p:nvPr/>
        </p:nvSpPr>
        <p:spPr>
          <a:xfrm>
            <a:off x="330450" y="2029025"/>
            <a:ext cx="18657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Data</a:t>
            </a:r>
            <a:endParaRPr/>
          </a:p>
        </p:txBody>
      </p:sp>
      <p:sp>
        <p:nvSpPr>
          <p:cNvPr id="159" name="Google Shape;159;p19"/>
          <p:cNvSpPr/>
          <p:nvPr/>
        </p:nvSpPr>
        <p:spPr>
          <a:xfrm>
            <a:off x="2196150" y="2023013"/>
            <a:ext cx="10272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Header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</a:rPr>
              <a:t>Dest IP: 10.0.0.1</a:t>
            </a:r>
            <a:endParaRPr b="1">
              <a:highlight>
                <a:srgbClr val="FFFF00"/>
              </a:highlight>
            </a:endParaRPr>
          </a:p>
        </p:txBody>
      </p:sp>
      <p:sp>
        <p:nvSpPr>
          <p:cNvPr id="160" name="Google Shape;160;p19"/>
          <p:cNvSpPr/>
          <p:nvPr/>
        </p:nvSpPr>
        <p:spPr>
          <a:xfrm>
            <a:off x="330450" y="3010488"/>
            <a:ext cx="28926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Ethernet Data</a:t>
            </a:r>
            <a:endParaRPr/>
          </a:p>
        </p:txBody>
      </p:sp>
      <p:sp>
        <p:nvSpPr>
          <p:cNvPr id="161" name="Google Shape;161;p19"/>
          <p:cNvSpPr/>
          <p:nvPr/>
        </p:nvSpPr>
        <p:spPr>
          <a:xfrm>
            <a:off x="3223000" y="3010488"/>
            <a:ext cx="18657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Ethernet Header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</a:rPr>
              <a:t>Dest MAC address:</a:t>
            </a:r>
            <a:endParaRPr b="1">
              <a:highlight>
                <a:srgbClr val="FFFF00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</a:rPr>
              <a:t>?</a:t>
            </a:r>
            <a:endParaRPr b="1">
              <a:highlight>
                <a:srgbClr val="FFFF00"/>
              </a:highlight>
            </a:endParaRPr>
          </a:p>
        </p:txBody>
      </p:sp>
      <p:sp>
        <p:nvSpPr>
          <p:cNvPr id="162" name="Google Shape;162;p19"/>
          <p:cNvSpPr/>
          <p:nvPr/>
        </p:nvSpPr>
        <p:spPr>
          <a:xfrm>
            <a:off x="97400" y="3010488"/>
            <a:ext cx="2370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3" name="Google Shape;163;p19"/>
          <p:cNvCxnSpPr>
            <a:endCxn id="160" idx="0"/>
          </p:cNvCxnSpPr>
          <p:nvPr/>
        </p:nvCxnSpPr>
        <p:spPr>
          <a:xfrm flipH="1">
            <a:off x="1776750" y="2754588"/>
            <a:ext cx="3900" cy="25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4" name="Google Shape;164;p19"/>
          <p:cNvSpPr txBox="1"/>
          <p:nvPr/>
        </p:nvSpPr>
        <p:spPr>
          <a:xfrm>
            <a:off x="6051925" y="2023025"/>
            <a:ext cx="1865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Destination IP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10.0.0.1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5960725" y="3077000"/>
            <a:ext cx="2048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Destination Mac is Known?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66" name="Google Shape;166;p19"/>
          <p:cNvSpPr txBox="1"/>
          <p:nvPr/>
        </p:nvSpPr>
        <p:spPr>
          <a:xfrm>
            <a:off x="4863925" y="4124100"/>
            <a:ext cx="1920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Create Ethernet Frame, Send it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167" name="Google Shape;167;p19"/>
          <p:cNvSpPr txBox="1"/>
          <p:nvPr/>
        </p:nvSpPr>
        <p:spPr>
          <a:xfrm>
            <a:off x="6946600" y="4130975"/>
            <a:ext cx="20481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Broadcast an ARP request, Queue IP datagram</a:t>
            </a:r>
            <a:endParaRPr sz="1500">
              <a:solidFill>
                <a:schemeClr val="dk2"/>
              </a:solidFill>
            </a:endParaRPr>
          </a:p>
        </p:txBody>
      </p:sp>
      <p:cxnSp>
        <p:nvCxnSpPr>
          <p:cNvPr id="168" name="Google Shape;168;p19"/>
          <p:cNvCxnSpPr>
            <a:stCxn id="164" idx="2"/>
            <a:endCxn id="165" idx="0"/>
          </p:cNvCxnSpPr>
          <p:nvPr/>
        </p:nvCxnSpPr>
        <p:spPr>
          <a:xfrm>
            <a:off x="6984775" y="2761925"/>
            <a:ext cx="0" cy="315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9" name="Google Shape;169;p19"/>
          <p:cNvCxnSpPr>
            <a:stCxn id="165" idx="2"/>
            <a:endCxn id="166" idx="0"/>
          </p:cNvCxnSpPr>
          <p:nvPr/>
        </p:nvCxnSpPr>
        <p:spPr>
          <a:xfrm flipH="1">
            <a:off x="5824375" y="3815900"/>
            <a:ext cx="1160400" cy="30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0" name="Google Shape;170;p19"/>
          <p:cNvCxnSpPr>
            <a:stCxn id="165" idx="2"/>
            <a:endCxn id="167" idx="0"/>
          </p:cNvCxnSpPr>
          <p:nvPr/>
        </p:nvCxnSpPr>
        <p:spPr>
          <a:xfrm>
            <a:off x="6984775" y="3815900"/>
            <a:ext cx="985800" cy="315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1" name="Google Shape;171;p19"/>
          <p:cNvSpPr txBox="1"/>
          <p:nvPr/>
        </p:nvSpPr>
        <p:spPr>
          <a:xfrm>
            <a:off x="6102850" y="3767225"/>
            <a:ext cx="4971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Yes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72" name="Google Shape;172;p19"/>
          <p:cNvSpPr txBox="1"/>
          <p:nvPr/>
        </p:nvSpPr>
        <p:spPr>
          <a:xfrm>
            <a:off x="7244725" y="3767225"/>
            <a:ext cx="497100" cy="4002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No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73" name="Google Shape;173;p19"/>
          <p:cNvSpPr txBox="1"/>
          <p:nvPr/>
        </p:nvSpPr>
        <p:spPr>
          <a:xfrm>
            <a:off x="72150" y="4258675"/>
            <a:ext cx="48219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980000"/>
                </a:solidFill>
              </a:rPr>
              <a:t>Note: Don’t flood the network with ARP requests:</a:t>
            </a:r>
            <a:r>
              <a:rPr lang="en" sz="1500">
                <a:solidFill>
                  <a:srgbClr val="980000"/>
                </a:solidFill>
              </a:rPr>
              <a:t> </a:t>
            </a:r>
            <a:endParaRPr sz="1500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If you have sent an ARP request for the same IP address in the last 5 seconds, you should NOT send a new ARP request.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174" name="Google Shape;17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 to Complete</a:t>
            </a:r>
            <a:endParaRPr/>
          </a:p>
        </p:txBody>
      </p:sp>
      <p:sp>
        <p:nvSpPr>
          <p:cNvPr id="180" name="Google Shape;180;p20"/>
          <p:cNvSpPr txBox="1"/>
          <p:nvPr/>
        </p:nvSpPr>
        <p:spPr>
          <a:xfrm>
            <a:off x="259125" y="1054025"/>
            <a:ext cx="8573100" cy="780300"/>
          </a:xfrm>
          <a:prstGeom prst="rect">
            <a:avLst/>
          </a:prstGeom>
          <a:noFill/>
          <a:ln cap="flat" cmpd="sng" w="9525">
            <a:solidFill>
              <a:srgbClr val="66666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optional&lt;InternetDatagram&gt; </a:t>
            </a:r>
            <a:r>
              <a:rPr b="1"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NetworkInterface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800">
                <a:solidFill>
                  <a:schemeClr val="dk1"/>
                </a:solidFill>
                <a:highlight>
                  <a:srgbClr val="FCE5CD"/>
                </a:highlight>
                <a:latin typeface="Consolas"/>
                <a:ea typeface="Consolas"/>
                <a:cs typeface="Consolas"/>
                <a:sym typeface="Consolas"/>
              </a:rPr>
              <a:t>recv_frame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b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		const EthernetFrame&amp; frame)</a:t>
            </a:r>
            <a:endParaRPr sz="18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1" name="Google Shape;181;p20"/>
          <p:cNvSpPr/>
          <p:nvPr/>
        </p:nvSpPr>
        <p:spPr>
          <a:xfrm>
            <a:off x="330450" y="2181425"/>
            <a:ext cx="18657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Data</a:t>
            </a:r>
            <a:endParaRPr/>
          </a:p>
        </p:txBody>
      </p:sp>
      <p:sp>
        <p:nvSpPr>
          <p:cNvPr id="182" name="Google Shape;182;p20"/>
          <p:cNvSpPr/>
          <p:nvPr/>
        </p:nvSpPr>
        <p:spPr>
          <a:xfrm>
            <a:off x="2196150" y="2175413"/>
            <a:ext cx="10272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Header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</a:rPr>
              <a:t>Dest IP: 10.0.0.1</a:t>
            </a:r>
            <a:endParaRPr b="1">
              <a:highlight>
                <a:srgbClr val="FFFF00"/>
              </a:highlight>
            </a:endParaRPr>
          </a:p>
        </p:txBody>
      </p:sp>
      <p:sp>
        <p:nvSpPr>
          <p:cNvPr id="183" name="Google Shape;183;p20"/>
          <p:cNvSpPr/>
          <p:nvPr/>
        </p:nvSpPr>
        <p:spPr>
          <a:xfrm>
            <a:off x="330450" y="3162888"/>
            <a:ext cx="28926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Ethernet Data</a:t>
            </a:r>
            <a:endParaRPr/>
          </a:p>
        </p:txBody>
      </p:sp>
      <p:sp>
        <p:nvSpPr>
          <p:cNvPr id="184" name="Google Shape;184;p20"/>
          <p:cNvSpPr/>
          <p:nvPr/>
        </p:nvSpPr>
        <p:spPr>
          <a:xfrm>
            <a:off x="3223000" y="3162888"/>
            <a:ext cx="18657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Ethernet Header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CE5CD"/>
                </a:highlight>
              </a:rPr>
              <a:t>Type</a:t>
            </a:r>
            <a:endParaRPr b="1">
              <a:highlight>
                <a:srgbClr val="FCE5CD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</a:rPr>
              <a:t>Dst</a:t>
            </a:r>
            <a:r>
              <a:rPr b="1" lang="en">
                <a:highlight>
                  <a:srgbClr val="FFFF00"/>
                </a:highlight>
              </a:rPr>
              <a:t> MAC address</a:t>
            </a:r>
            <a:endParaRPr b="1">
              <a:highlight>
                <a:srgbClr val="FFFF00"/>
              </a:highlight>
            </a:endParaRPr>
          </a:p>
        </p:txBody>
      </p:sp>
      <p:sp>
        <p:nvSpPr>
          <p:cNvPr id="185" name="Google Shape;185;p20"/>
          <p:cNvSpPr/>
          <p:nvPr/>
        </p:nvSpPr>
        <p:spPr>
          <a:xfrm>
            <a:off x="97400" y="3162888"/>
            <a:ext cx="237000" cy="725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6" name="Google Shape;186;p20"/>
          <p:cNvCxnSpPr>
            <a:endCxn id="183" idx="0"/>
          </p:cNvCxnSpPr>
          <p:nvPr/>
        </p:nvCxnSpPr>
        <p:spPr>
          <a:xfrm flipH="1">
            <a:off x="1776750" y="2906988"/>
            <a:ext cx="3900" cy="25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stealth"/>
            <a:tailEnd len="med" w="med" type="none"/>
          </a:ln>
        </p:spPr>
      </p:cxnSp>
      <p:sp>
        <p:nvSpPr>
          <p:cNvPr id="187" name="Google Shape;187;p20"/>
          <p:cNvSpPr txBox="1"/>
          <p:nvPr/>
        </p:nvSpPr>
        <p:spPr>
          <a:xfrm>
            <a:off x="1308750" y="2701200"/>
            <a:ext cx="624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??</a:t>
            </a:r>
            <a:endParaRPr b="1" sz="1800">
              <a:solidFill>
                <a:srgbClr val="FF0000"/>
              </a:solidFill>
            </a:endParaRPr>
          </a:p>
        </p:txBody>
      </p:sp>
      <p:sp>
        <p:nvSpPr>
          <p:cNvPr id="188" name="Google Shape;188;p20"/>
          <p:cNvSpPr txBox="1"/>
          <p:nvPr/>
        </p:nvSpPr>
        <p:spPr>
          <a:xfrm>
            <a:off x="5088700" y="2009325"/>
            <a:ext cx="3920100" cy="461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Destined </a:t>
            </a:r>
            <a:r>
              <a:rPr lang="en" sz="1800">
                <a:solidFill>
                  <a:schemeClr val="dk2"/>
                </a:solidFill>
              </a:rPr>
              <a:t>for this host or Broadcast?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9" name="Google Shape;189;p20"/>
          <p:cNvSpPr txBox="1"/>
          <p:nvPr/>
        </p:nvSpPr>
        <p:spPr>
          <a:xfrm>
            <a:off x="5249700" y="2874625"/>
            <a:ext cx="1690200" cy="738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Is it’s type ARP?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0" name="Google Shape;190;p20"/>
          <p:cNvSpPr txBox="1"/>
          <p:nvPr/>
        </p:nvSpPr>
        <p:spPr>
          <a:xfrm>
            <a:off x="5173500" y="3864725"/>
            <a:ext cx="1865700" cy="1015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Is it ARP Request? Or Reply?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1" name="Google Shape;191;p20"/>
          <p:cNvSpPr txBox="1"/>
          <p:nvPr/>
        </p:nvSpPr>
        <p:spPr>
          <a:xfrm>
            <a:off x="7191600" y="2874625"/>
            <a:ext cx="1865700" cy="738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Is it’s type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IPv4?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2" name="Google Shape;192;p20"/>
          <p:cNvSpPr txBox="1"/>
          <p:nvPr/>
        </p:nvSpPr>
        <p:spPr>
          <a:xfrm>
            <a:off x="7191600" y="3864725"/>
            <a:ext cx="1865700" cy="1015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Parse ip datagram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193" name="Google Shape;193;p20"/>
          <p:cNvCxnSpPr>
            <a:stCxn id="188" idx="2"/>
            <a:endCxn id="189" idx="0"/>
          </p:cNvCxnSpPr>
          <p:nvPr/>
        </p:nvCxnSpPr>
        <p:spPr>
          <a:xfrm flipH="1">
            <a:off x="6094750" y="2471025"/>
            <a:ext cx="954000" cy="40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4" name="Google Shape;194;p20"/>
          <p:cNvCxnSpPr>
            <a:stCxn id="188" idx="2"/>
            <a:endCxn id="191" idx="0"/>
          </p:cNvCxnSpPr>
          <p:nvPr/>
        </p:nvCxnSpPr>
        <p:spPr>
          <a:xfrm>
            <a:off x="7048750" y="2471025"/>
            <a:ext cx="1075800" cy="40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5" name="Google Shape;195;p20"/>
          <p:cNvCxnSpPr>
            <a:stCxn id="189" idx="2"/>
            <a:endCxn id="190" idx="0"/>
          </p:cNvCxnSpPr>
          <p:nvPr/>
        </p:nvCxnSpPr>
        <p:spPr>
          <a:xfrm>
            <a:off x="6094800" y="3613525"/>
            <a:ext cx="11700" cy="25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6" name="Google Shape;196;p20"/>
          <p:cNvCxnSpPr>
            <a:stCxn id="191" idx="2"/>
            <a:endCxn id="192" idx="0"/>
          </p:cNvCxnSpPr>
          <p:nvPr/>
        </p:nvCxnSpPr>
        <p:spPr>
          <a:xfrm>
            <a:off x="8124450" y="3613525"/>
            <a:ext cx="0" cy="25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7" name="Google Shape;197;p20"/>
          <p:cNvSpPr txBox="1"/>
          <p:nvPr/>
        </p:nvSpPr>
        <p:spPr>
          <a:xfrm>
            <a:off x="6724000" y="2447850"/>
            <a:ext cx="497100" cy="338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2"/>
                </a:solidFill>
              </a:rPr>
              <a:t>Yes</a:t>
            </a:r>
            <a:endParaRPr b="1" sz="1000">
              <a:solidFill>
                <a:schemeClr val="dk2"/>
              </a:solidFill>
            </a:endParaRPr>
          </a:p>
        </p:txBody>
      </p:sp>
      <p:sp>
        <p:nvSpPr>
          <p:cNvPr id="198" name="Google Shape;19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9" name="Google Shape;199;p20"/>
          <p:cNvSpPr txBox="1"/>
          <p:nvPr/>
        </p:nvSpPr>
        <p:spPr>
          <a:xfrm>
            <a:off x="246150" y="4068150"/>
            <a:ext cx="4547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Each time an ARP reply/request is received for an existing ARP entry you need to </a:t>
            </a:r>
            <a:r>
              <a:rPr b="1" lang="en" sz="1600" u="sng">
                <a:solidFill>
                  <a:schemeClr val="dk2"/>
                </a:solidFill>
              </a:rPr>
              <a:t>update</a:t>
            </a:r>
            <a:r>
              <a:rPr lang="en" sz="1600">
                <a:solidFill>
                  <a:schemeClr val="dk2"/>
                </a:solidFill>
              </a:rPr>
              <a:t> </a:t>
            </a:r>
            <a:r>
              <a:rPr b="1" lang="en" sz="1600">
                <a:solidFill>
                  <a:schemeClr val="dk2"/>
                </a:solidFill>
              </a:rPr>
              <a:t>entry's data including the </a:t>
            </a:r>
            <a:r>
              <a:rPr b="1" lang="en" sz="1600" u="sng">
                <a:solidFill>
                  <a:schemeClr val="dk2"/>
                </a:solidFill>
              </a:rPr>
              <a:t>TTL field</a:t>
            </a:r>
            <a:r>
              <a:rPr lang="en" sz="1600">
                <a:solidFill>
                  <a:schemeClr val="dk2"/>
                </a:solidFill>
              </a:rPr>
              <a:t>.</a:t>
            </a:r>
            <a:endParaRPr sz="16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1"/>
          <p:cNvSpPr txBox="1"/>
          <p:nvPr/>
        </p:nvSpPr>
        <p:spPr>
          <a:xfrm>
            <a:off x="285375" y="1756650"/>
            <a:ext cx="8520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Whenever the physical layer of the network is ready to send out a packet, it will call this function to check if there is any packet ready to be sent.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5" name="Google Shape;2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 to Complete</a:t>
            </a:r>
            <a:endParaRPr/>
          </a:p>
        </p:txBody>
      </p:sp>
      <p:sp>
        <p:nvSpPr>
          <p:cNvPr id="206" name="Google Shape;206;p21"/>
          <p:cNvSpPr txBox="1"/>
          <p:nvPr/>
        </p:nvSpPr>
        <p:spPr>
          <a:xfrm>
            <a:off x="259125" y="1282625"/>
            <a:ext cx="8573100" cy="461700"/>
          </a:xfrm>
          <a:prstGeom prst="rect">
            <a:avLst/>
          </a:prstGeom>
          <a:noFill/>
          <a:ln cap="flat" cmpd="sng" w="9525">
            <a:solidFill>
              <a:srgbClr val="66666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optional&lt;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EthernetFrame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&gt; </a:t>
            </a:r>
            <a:r>
              <a:rPr b="1"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NetworkInterface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800">
                <a:solidFill>
                  <a:schemeClr val="dk1"/>
                </a:solidFill>
                <a:highlight>
                  <a:srgbClr val="FCE5CD"/>
                </a:highlight>
                <a:latin typeface="Consolas"/>
                <a:ea typeface="Consolas"/>
                <a:cs typeface="Consolas"/>
                <a:sym typeface="Consolas"/>
              </a:rPr>
              <a:t>maybe_send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endParaRPr sz="18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7" name="Google Shape;207;p21"/>
          <p:cNvSpPr txBox="1"/>
          <p:nvPr/>
        </p:nvSpPr>
        <p:spPr>
          <a:xfrm>
            <a:off x="285375" y="3200900"/>
            <a:ext cx="8520600" cy="18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This is the callback function that informs you about the passage of time. You need to check: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Expire any entry in ARP cache table that was learnt more than 30 seconds ago.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en" sz="1800">
                <a:solidFill>
                  <a:schemeClr val="dk2"/>
                </a:solidFill>
              </a:rPr>
              <a:t>Remove the pending ARP reply wait for any next hop IP that was sent more than 5 seconds ago.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8" name="Google Shape;208;p21"/>
          <p:cNvSpPr txBox="1"/>
          <p:nvPr/>
        </p:nvSpPr>
        <p:spPr>
          <a:xfrm>
            <a:off x="259125" y="2724150"/>
            <a:ext cx="8573100" cy="461700"/>
          </a:xfrm>
          <a:prstGeom prst="rect">
            <a:avLst/>
          </a:prstGeom>
          <a:noFill/>
          <a:ln cap="flat" cmpd="sng" w="9525">
            <a:solidFill>
              <a:srgbClr val="66666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NetworkInterface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800">
                <a:solidFill>
                  <a:schemeClr val="dk1"/>
                </a:solidFill>
                <a:highlight>
                  <a:srgbClr val="FCE5CD"/>
                </a:highlight>
                <a:latin typeface="Consolas"/>
                <a:ea typeface="Consolas"/>
                <a:cs typeface="Consolas"/>
                <a:sym typeface="Consolas"/>
              </a:rPr>
              <a:t>tick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(const size_t ms_since_last_tick)</a:t>
            </a:r>
            <a:endParaRPr sz="18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9" name="Google Shape;20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