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7"/>
  </p:notesMasterIdLst>
  <p:handoutMasterIdLst>
    <p:handoutMasterId r:id="rId58"/>
  </p:handoutMasterIdLst>
  <p:sldIdLst>
    <p:sldId id="307" r:id="rId2"/>
    <p:sldId id="257" r:id="rId3"/>
    <p:sldId id="258" r:id="rId4"/>
    <p:sldId id="259" r:id="rId5"/>
    <p:sldId id="260" r:id="rId6"/>
    <p:sldId id="316" r:id="rId7"/>
    <p:sldId id="261" r:id="rId8"/>
    <p:sldId id="315" r:id="rId9"/>
    <p:sldId id="314" r:id="rId10"/>
    <p:sldId id="262" r:id="rId11"/>
    <p:sldId id="263" r:id="rId12"/>
    <p:sldId id="312" r:id="rId13"/>
    <p:sldId id="264" r:id="rId14"/>
    <p:sldId id="265" r:id="rId15"/>
    <p:sldId id="310" r:id="rId16"/>
    <p:sldId id="266" r:id="rId17"/>
    <p:sldId id="311" r:id="rId18"/>
    <p:sldId id="267" r:id="rId19"/>
    <p:sldId id="313" r:id="rId20"/>
    <p:sldId id="268" r:id="rId21"/>
    <p:sldId id="269" r:id="rId22"/>
    <p:sldId id="270" r:id="rId23"/>
    <p:sldId id="317" r:id="rId24"/>
    <p:sldId id="272" r:id="rId25"/>
    <p:sldId id="273" r:id="rId26"/>
    <p:sldId id="274" r:id="rId27"/>
    <p:sldId id="275" r:id="rId28"/>
    <p:sldId id="318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5" r:id="rId48"/>
    <p:sldId id="296" r:id="rId49"/>
    <p:sldId id="297" r:id="rId50"/>
    <p:sldId id="308" r:id="rId51"/>
    <p:sldId id="299" r:id="rId52"/>
    <p:sldId id="300" r:id="rId53"/>
    <p:sldId id="301" r:id="rId54"/>
    <p:sldId id="302" r:id="rId55"/>
    <p:sldId id="309" r:id="rId56"/>
  </p:sldIdLst>
  <p:sldSz cx="9144000" cy="5143500" type="screen16x9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7C8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3" autoAdjust="0"/>
    <p:restoredTop sz="91044" autoAdjust="0"/>
  </p:normalViewPr>
  <p:slideViewPr>
    <p:cSldViewPr>
      <p:cViewPr varScale="1">
        <p:scale>
          <a:sx n="263" d="100"/>
          <a:sy n="263" d="100"/>
        </p:scale>
        <p:origin x="1752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318" y="-8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E8FB5F-E7AB-4BA0-A6C1-C4CE60F54423}" type="datetimeFigureOut">
              <a:rPr lang="en-US" smtClean="0"/>
              <a:pPr/>
              <a:t>1/5/25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8D444D-285E-4E75-BF9B-6D3E847ED87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71474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2B8EC05-3D9B-431F-86FE-1307797B1786}" type="datetimeFigureOut">
              <a:rPr lang="en-US" smtClean="0"/>
              <a:pPr/>
              <a:t>1/5/25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78AD40-17FD-4B63-B1F1-12D759FB841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751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B2339E-9B7D-486F-A787-A80E23C65B1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4D989-653E-409C-B4C1-6C0AA7F7180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A3B38B-35A8-4104-94A7-4D4D8E258C0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98A58-22DE-4E5A-8566-274F9E1BA06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DCCD7-82D6-4D93-AACF-CE2A784F447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16B04-6CDE-4F63-A7CB-037DB66A887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3391-18C8-42D3-97F0-C0EC3247D76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B09127-A507-40B9-934B-5B6A6D17C00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F790F3-BBAD-4F3B-B662-693E879D848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3391-18C8-42D3-97F0-C0EC3247D76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231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A5603-391D-4C82-9CC2-09F2340A6B3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2C8FE9-552C-4D24-9943-2CB81904DAE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587E8-4582-41C4-A372-5A2205D595A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651EE5-67A3-4322-B9CE-6C8D9348838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3391-18C8-42D3-97F0-C0EC3247D76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227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42ACE7-9E48-4D00-9069-A476C5F59AD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8492B7-7CC9-40DD-BB17-68A5D148046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F8305-C146-4AE6-B8CC-025163BA7CB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BAE876-1E3A-4FE9-A586-161F1B41F8D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95921-CAD3-4CC7-931E-741FC10B7489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1D0504-34EA-447E-98DD-F7824786037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9D43E1-561B-4ACF-A4FB-C6850348412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BB0703-5252-4890-B390-DCBA8B6B695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AB0A66-034D-4EC8-901C-977F21ACDC1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F96C9-6C4C-4085-9552-739E7A229AC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30CCD5-5284-4439-9042-BEF469930B3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5235B-2C4E-43E1-A707-F6668DC6EA36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943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3CAB02-F6A2-43AC-8E68-19BE69F8A4F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83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4F5DD-2C25-4082-94C8-602BE0A6790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64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6F23D-A441-4B51-AA8D-B332E62095B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4B5908-7244-491B-938B-CA5574124C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6641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80DFC-EB49-48F0-AD01-46EE094E81F1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609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7F0F81-3DE1-430C-B5DD-38F7392AEAF2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689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A6B41-DEDF-4050-BDF9-2248AFE4ECA8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5995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F8B9B-8534-44EC-BD6C-07BA3B63E6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 lIns="95376" tIns="47687" rIns="95376" bIns="47687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4187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A07B95-F425-4DCB-B841-F2D0877AA28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 lIns="95376" tIns="47687" rIns="95376" bIns="47687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686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3221C9-6DCB-4C75-A808-5A96824E0A87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917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B5FA87-3F40-4764-8535-345AF78368FA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699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337DE-96E5-4880-B597-5EB423518EED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0230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1091A-5425-4752-B728-572218605B9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20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EDC262-1311-4E41-B850-633C9553852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F0C4B0-B35A-476E-81CC-B07D2C9F11E7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7246" y="3474963"/>
            <a:ext cx="7046714" cy="3291114"/>
          </a:xfrm>
          <a:noFill/>
          <a:ln/>
        </p:spPr>
        <p:txBody>
          <a:bodyPr lIns="95210" tIns="47605" rIns="95210" bIns="47605"/>
          <a:lstStyle/>
          <a:p>
            <a:pPr eaLnBrk="1" hangingPunct="1"/>
            <a:r>
              <a:rPr lang="en-US">
                <a:latin typeface="Comic Sans MS" pitchFamily="66" charset="0"/>
              </a:rPr>
              <a:t>Statistical multiplexing</a:t>
            </a:r>
          </a:p>
          <a:p>
            <a:pPr lvl="1" eaLnBrk="1" hangingPunct="1"/>
            <a:r>
              <a:rPr lang="en-US">
                <a:latin typeface="Comic Sans MS" pitchFamily="66" charset="0"/>
              </a:rPr>
              <a:t>Important if traffic is bursty</a:t>
            </a:r>
          </a:p>
          <a:p>
            <a:pPr eaLnBrk="1" hangingPunct="1"/>
            <a:r>
              <a:rPr lang="en-US">
                <a:latin typeface="Comic Sans MS" pitchFamily="66" charset="0"/>
              </a:rPr>
              <a:t>Less expensive</a:t>
            </a:r>
          </a:p>
          <a:p>
            <a:pPr eaLnBrk="1" hangingPunct="1"/>
            <a:r>
              <a:rPr lang="en-US">
                <a:latin typeface="Comic Sans MS" pitchFamily="66" charset="0"/>
              </a:rPr>
              <a:t>Contention requires buffering</a:t>
            </a:r>
          </a:p>
          <a:p>
            <a:pPr lvl="1" eaLnBrk="1" hangingPunct="1"/>
            <a:r>
              <a:rPr lang="en-US">
                <a:latin typeface="Comic Sans MS" pitchFamily="66" charset="0"/>
              </a:rPr>
              <a:t>Variable delay =&gt; no QoS guarantees	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708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66564-6A5B-4AB5-A994-A03BF7707217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7246" y="3474963"/>
            <a:ext cx="7046714" cy="3291114"/>
          </a:xfrm>
          <a:noFill/>
          <a:ln/>
        </p:spPr>
        <p:txBody>
          <a:bodyPr lIns="95210" tIns="47605" rIns="95210" bIns="47605"/>
          <a:lstStyle/>
          <a:p>
            <a:pPr eaLnBrk="1" hangingPunct="1"/>
            <a:r>
              <a:rPr lang="en-US">
                <a:latin typeface="Comic Sans MS" pitchFamily="66" charset="0"/>
              </a:rPr>
              <a:t>Statistical multiplexing</a:t>
            </a:r>
          </a:p>
          <a:p>
            <a:pPr lvl="1" eaLnBrk="1" hangingPunct="1"/>
            <a:r>
              <a:rPr lang="en-US">
                <a:latin typeface="Comic Sans MS" pitchFamily="66" charset="0"/>
              </a:rPr>
              <a:t>Important if traffic is bursty</a:t>
            </a:r>
          </a:p>
          <a:p>
            <a:pPr eaLnBrk="1" hangingPunct="1"/>
            <a:r>
              <a:rPr lang="en-US">
                <a:latin typeface="Comic Sans MS" pitchFamily="66" charset="0"/>
              </a:rPr>
              <a:t>Less expensive</a:t>
            </a:r>
          </a:p>
          <a:p>
            <a:pPr eaLnBrk="1" hangingPunct="1"/>
            <a:r>
              <a:rPr lang="en-US">
                <a:latin typeface="Comic Sans MS" pitchFamily="66" charset="0"/>
              </a:rPr>
              <a:t>Contention requires buffering</a:t>
            </a:r>
          </a:p>
          <a:p>
            <a:pPr lvl="1" eaLnBrk="1" hangingPunct="1"/>
            <a:r>
              <a:rPr lang="en-US">
                <a:latin typeface="Comic Sans MS" pitchFamily="66" charset="0"/>
              </a:rPr>
              <a:t>Variable delay =&gt; no QoS guarantees	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0F5CB-F9F1-40C0-B0DE-E0321BA102D0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  <a:buSzPct val="150000"/>
              <a:buFontTx/>
              <a:buChar char="•"/>
            </a:pPr>
            <a:r>
              <a:rPr lang="en-US">
                <a:latin typeface="Comic Sans MS" pitchFamily="66" charset="0"/>
              </a:rPr>
              <a:t>Breaking message into packets allows parallel transmission across all links, reducing network latency.</a:t>
            </a:r>
          </a:p>
          <a:p>
            <a:pPr eaLnBrk="1" hangingPunct="1"/>
            <a:r>
              <a:rPr lang="en-US"/>
              <a:t>In summary the benefits that of packet switched networks can be summarized as follows:</a:t>
            </a:r>
          </a:p>
          <a:p>
            <a:pPr eaLnBrk="1" hangingPunct="1">
              <a:buFontTx/>
              <a:buChar char="•"/>
            </a:pPr>
            <a:r>
              <a:rPr lang="en-US"/>
              <a:t>They use the bandwidth efficiently, meaning that a trunk link uses less resources than the sum of its tributaries, as they multiplex and conserve bandwidth</a:t>
            </a:r>
          </a:p>
          <a:p>
            <a:pPr eaLnBrk="1" hangingPunct="1">
              <a:buFontTx/>
              <a:buChar char="•"/>
            </a:pPr>
            <a:r>
              <a:rPr lang="en-US"/>
              <a:t>They have little state in the intermediate nodes</a:t>
            </a:r>
          </a:p>
          <a:p>
            <a:pPr eaLnBrk="1" hangingPunct="1">
              <a:buFontTx/>
              <a:buChar char="•"/>
            </a:pPr>
            <a:r>
              <a:rPr lang="en-US"/>
              <a:t>They are robust, some claim that they were designed to withstand a nuclear attack</a:t>
            </a:r>
          </a:p>
          <a:p>
            <a:pPr eaLnBrk="1" hangingPunct="1">
              <a:buFontTx/>
              <a:buChar char="•"/>
            </a:pPr>
            <a:r>
              <a:rPr lang="en-US"/>
              <a:t>They do not have a central authority from whom we need permission to run experiments</a:t>
            </a:r>
          </a:p>
          <a:p>
            <a:pPr eaLnBrk="1" hangingPunct="1">
              <a:buFontTx/>
              <a:buChar char="•"/>
            </a:pPr>
            <a:endParaRPr lang="en-US"/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6033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55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9126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67DFE-E3FB-4AF1-95D5-C4C784A6D7B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67DFE-E3FB-4AF1-95D5-C4C784A6D7B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67DFE-E3FB-4AF1-95D5-C4C784A6D7B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D9033-526C-4C23-83CC-3F90D703698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971550"/>
            <a:ext cx="8153400" cy="1257300"/>
          </a:xfrm>
          <a:ln>
            <a:noFill/>
          </a:ln>
        </p:spPr>
        <p:txBody>
          <a:bodyPr vert="horz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00" b="1">
                <a:ln>
                  <a:noFill/>
                </a:ln>
                <a:solidFill>
                  <a:schemeClr val="accent6"/>
                </a:solidFill>
                <a:effectLst/>
                <a:latin typeface="Optima" panose="02000503060000020004" pitchFamily="2" charset="0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752600" y="2343150"/>
            <a:ext cx="6934200" cy="2400300"/>
          </a:xfrm>
        </p:spPr>
        <p:txBody>
          <a:bodyPr lIns="0" rIns="18288">
            <a:normAutofit/>
          </a:bodyPr>
          <a:lstStyle>
            <a:lvl1pPr marL="0" marR="45720" indent="0" algn="l">
              <a:buNone/>
              <a:defRPr sz="2000" b="1">
                <a:solidFill>
                  <a:schemeClr val="bg2">
                    <a:lumMod val="25000"/>
                  </a:schemeClr>
                </a:solidFill>
                <a:latin typeface="Optima" panose="02000503060000020004" pitchFamily="2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435592" y="2400300"/>
            <a:ext cx="1088408" cy="1657350"/>
            <a:chOff x="435592" y="3200400"/>
            <a:chExt cx="1371600" cy="2209800"/>
          </a:xfrm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21" name="Rounded Rectangle 20"/>
            <p:cNvSpPr/>
            <p:nvPr userDrawn="1"/>
          </p:nvSpPr>
          <p:spPr>
            <a:xfrm>
              <a:off x="435592" y="3200400"/>
              <a:ext cx="1371600" cy="2209800"/>
            </a:xfrm>
            <a:prstGeom prst="roundRect">
              <a:avLst/>
            </a:prstGeom>
            <a:solidFill>
              <a:schemeClr val="bg1"/>
            </a:solidFill>
            <a:ln w="34925">
              <a:noFill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800"/>
            </a:p>
          </p:txBody>
        </p:sp>
        <p:pic>
          <p:nvPicPr>
            <p:cNvPr id="10" name="Picture 17" descr="UofT-Logo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024" y="3352800"/>
              <a:ext cx="1100376" cy="1918164"/>
            </a:xfrm>
            <a:prstGeom prst="rect">
              <a:avLst/>
            </a:prstGeom>
            <a:noFill/>
            <a:ln w="34925">
              <a:noFill/>
            </a:ln>
            <a:effectLst/>
          </p:spPr>
        </p:pic>
      </p:grp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2" name="Title 8">
            <a:extLst>
              <a:ext uri="{FF2B5EF4-FFF2-40B4-BE49-F238E27FC236}">
                <a16:creationId xmlns:a16="http://schemas.microsoft.com/office/drawing/2014/main" id="{B9812787-C815-1FEE-D067-3B9ACAE91D11}"/>
              </a:ext>
            </a:extLst>
          </p:cNvPr>
          <p:cNvSpPr txBox="1">
            <a:spLocks/>
          </p:cNvSpPr>
          <p:nvPr userDrawn="1"/>
        </p:nvSpPr>
        <p:spPr>
          <a:xfrm>
            <a:off x="495300" y="528290"/>
            <a:ext cx="8153400" cy="32896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tx2"/>
                </a:solidFill>
                <a:latin typeface="Optima" panose="02000503060000020004" pitchFamily="2" charset="0"/>
                <a:ea typeface="+mj-ea"/>
                <a:cs typeface="+mj-cs"/>
              </a:rPr>
              <a:t>CSC 458/2209 – Computer Networking Systems</a:t>
            </a:r>
            <a:endParaRPr lang="en-US" sz="2400" dirty="0">
              <a:latin typeface="Optima" panose="02000503060000020004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828"/>
            <a:ext cx="8229600" cy="708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5850"/>
            <a:ext cx="4038600" cy="360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85850"/>
            <a:ext cx="4038600" cy="1743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43225"/>
            <a:ext cx="4038600" cy="1743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722A-30FE-4606-B981-44514D85D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Optima" panose="02000503060000020004" pitchFamily="2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Optima" panose="02000503060000020004" pitchFamily="2" charset="0"/>
              </a:defRPr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  <a:latin typeface="Optima" panose="02000503060000020004" pitchFamily="2" charset="0"/>
              </a:defRPr>
            </a:lvl2pPr>
            <a:lvl3pPr>
              <a:buClr>
                <a:schemeClr val="accent3"/>
              </a:buClr>
              <a:defRPr sz="2400">
                <a:latin typeface="Optima" panose="02000503060000020004" pitchFamily="2" charset="0"/>
              </a:defRPr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  <a:latin typeface="Optima" panose="02000503060000020004" pitchFamily="2" charset="0"/>
              </a:defRPr>
            </a:lvl4pPr>
            <a:lvl5pPr>
              <a:defRPr sz="2200">
                <a:latin typeface="Optima" panose="02000503060000020004" pitchFamily="2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ate Placeholder 20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latin typeface="Optima" panose="02000503060000020004" pitchFamily="2" charset="0"/>
              </a:defRPr>
            </a:lvl1pPr>
          </a:lstStyle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>
                <a:latin typeface="Optima" panose="02000503060000020004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>
                <a:latin typeface="Optima" panose="02000503060000020004" pitchFamily="2" charset="0"/>
              </a:defRPr>
            </a:lvl1pPr>
          </a:lstStyle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42950"/>
            <a:ext cx="4038600" cy="402324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2950"/>
            <a:ext cx="4038600" cy="402324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1" name="Title 1"/>
          <p:cNvSpPr>
            <a:spLocks noGrp="1"/>
          </p:cNvSpPr>
          <p:nvPr userDrawn="1"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2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42950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744642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257300"/>
            <a:ext cx="4040188" cy="351294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57300"/>
            <a:ext cx="4041775" cy="351294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3" name="Title 1"/>
          <p:cNvSpPr>
            <a:spLocks noGrp="1"/>
          </p:cNvSpPr>
          <p:nvPr userDrawn="1"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ate Placeholder 2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1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0" name="Date Placeholder 19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8" name="Date Placeholder 17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742950"/>
            <a:ext cx="8229600" cy="40005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4419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953000" y="4767263"/>
            <a:ext cx="2895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ln>
            <a:noFill/>
          </a:ln>
          <a:solidFill>
            <a:schemeClr val="tx2"/>
          </a:solidFill>
          <a:effectLst/>
          <a:latin typeface="Optima" panose="02000503060000020004" pitchFamily="2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8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6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tx2"/>
        </a:buClr>
        <a:buSzPct val="65000"/>
        <a:buFont typeface="Wingdings 2"/>
        <a:buChar char=""/>
        <a:defRPr kumimoji="0" sz="22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ganjali@cs.toronto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s.toronto.edu/~yganjali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azza.com/utoronto.ca/winter2025/csc458csc220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oronto.edu/~fpitt/documents/plagiarism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toronto.edu/~clarke/acoffence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life.utoronto.ca/department/accessibility-service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w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.systemsapproach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oronto.edu/~yganjali/teaching/csc458-fall-2024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971550"/>
            <a:ext cx="8153400" cy="1257300"/>
          </a:xfrm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en-US" dirty="0"/>
              <a:t>Handout # 2:</a:t>
            </a:r>
            <a:br>
              <a:rPr lang="en-US" dirty="0"/>
            </a:br>
            <a:r>
              <a:rPr lang="en-US" dirty="0"/>
              <a:t>Course Logistics and Introduction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52600" y="2343150"/>
            <a:ext cx="6934200" cy="2400300"/>
          </a:xfrm>
        </p:spPr>
        <p:txBody>
          <a:bodyPr>
            <a:normAutofit/>
          </a:bodyPr>
          <a:lstStyle/>
          <a:p>
            <a:r>
              <a:rPr lang="en-US" dirty="0"/>
              <a:t>Professor Yashar Ganjali</a:t>
            </a:r>
          </a:p>
          <a:p>
            <a:r>
              <a:rPr lang="en-US" dirty="0"/>
              <a:t>Department of Computer Science</a:t>
            </a:r>
          </a:p>
          <a:p>
            <a:r>
              <a:rPr lang="en-US" dirty="0"/>
              <a:t>University of Toronto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ganjali7@cs.toronto.edu</a:t>
            </a:r>
            <a:endParaRPr lang="en-US" dirty="0"/>
          </a:p>
          <a:p>
            <a:r>
              <a:rPr lang="en-US" dirty="0">
                <a:hlinkClick r:id="rId4"/>
              </a:rPr>
              <a:t>http://www.cs.toronto.edu/~yganjali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Mailing List, Bulletin Board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Bulletin board</a:t>
            </a:r>
          </a:p>
          <a:p>
            <a:pPr lvl="1"/>
            <a:r>
              <a:rPr lang="en-US" dirty="0"/>
              <a:t>We will use Piazza for announcements and Q&amp;A</a:t>
            </a:r>
          </a:p>
          <a:p>
            <a:pPr lvl="2"/>
            <a:r>
              <a:rPr lang="en-CA" dirty="0">
                <a:hlinkClick r:id="rId3"/>
              </a:rPr>
              <a:t>https://piazza.com/utoronto.ca/winter2025/csc458csc2209</a:t>
            </a:r>
            <a:endParaRPr lang="en-US" dirty="0"/>
          </a:p>
          <a:p>
            <a:pPr lvl="2"/>
            <a:r>
              <a:rPr lang="en-US" dirty="0">
                <a:solidFill>
                  <a:srgbClr val="FF0000"/>
                </a:solidFill>
              </a:rPr>
              <a:t>Sign up link on class web site</a:t>
            </a:r>
          </a:p>
          <a:p>
            <a:pPr lvl="1"/>
            <a:r>
              <a:rPr lang="en-US" dirty="0"/>
              <a:t>Post any questions related to the course.</a:t>
            </a:r>
          </a:p>
          <a:p>
            <a:pPr lvl="1"/>
            <a:r>
              <a:rPr lang="en-US" dirty="0"/>
              <a:t>Check previous posts before asking a question.</a:t>
            </a:r>
          </a:p>
          <a:p>
            <a:pPr lvl="1"/>
            <a:r>
              <a:rPr lang="en-US" dirty="0"/>
              <a:t>We guarantee to respond within 48 hours.</a:t>
            </a:r>
          </a:p>
          <a:p>
            <a:pPr lvl="1"/>
            <a:endParaRPr lang="en-US" dirty="0"/>
          </a:p>
          <a:p>
            <a:r>
              <a:rPr lang="en-US" dirty="0"/>
              <a:t>Class mailing list</a:t>
            </a:r>
          </a:p>
          <a:p>
            <a:pPr lvl="1"/>
            <a:r>
              <a:rPr lang="en-US" dirty="0"/>
              <a:t>Based on e-mail address you have defined on ACORN.</a:t>
            </a:r>
          </a:p>
          <a:p>
            <a:pPr lvl="1"/>
            <a:r>
              <a:rPr lang="en-US" dirty="0"/>
              <a:t>The TAs and I will use this list for announcements only.</a:t>
            </a:r>
          </a:p>
          <a:p>
            <a:pPr lvl="1"/>
            <a:r>
              <a:rPr lang="en-US" dirty="0"/>
              <a:t>Do not send e-mails to this list!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Grading</a:t>
            </a:r>
            <a:endParaRPr lang="en-US" dirty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Grading for undergraduate AND graduate students</a:t>
            </a:r>
          </a:p>
          <a:p>
            <a:pPr lvl="1"/>
            <a:r>
              <a:rPr lang="en-US" dirty="0"/>
              <a:t>Assignments: 50%</a:t>
            </a:r>
          </a:p>
          <a:p>
            <a:pPr lvl="2"/>
            <a:r>
              <a:rPr lang="en-US" dirty="0"/>
              <a:t>Two problem sets: 20%</a:t>
            </a:r>
          </a:p>
          <a:p>
            <a:pPr lvl="2"/>
            <a:r>
              <a:rPr lang="en-US" dirty="0"/>
              <a:t>Two programming: 30%</a:t>
            </a:r>
          </a:p>
          <a:p>
            <a:pPr lvl="1"/>
            <a:r>
              <a:rPr lang="en-US" dirty="0"/>
              <a:t>Midterm exam: 20% - In class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L0101: Feb. 24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L0201: Feb. 25</a:t>
            </a:r>
          </a:p>
          <a:p>
            <a:pPr lvl="1"/>
            <a:r>
              <a:rPr lang="en-US" dirty="0"/>
              <a:t>Final exam: 30% - TBA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Please note that grading is the same for graduate and undergraduate students.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-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/>
          </a:bodyPr>
          <a:lstStyle/>
          <a:p>
            <a:r>
              <a:rPr lang="en-US" dirty="0"/>
              <a:t>Assignment deadlines</a:t>
            </a:r>
          </a:p>
          <a:p>
            <a:pPr lvl="1"/>
            <a:r>
              <a:rPr lang="en-US" dirty="0"/>
              <a:t>One free late submission of 24 hours</a:t>
            </a:r>
          </a:p>
          <a:p>
            <a:pPr lvl="2"/>
            <a:r>
              <a:rPr lang="en-US" dirty="0"/>
              <a:t>Use on assignment of your choice</a:t>
            </a:r>
          </a:p>
          <a:p>
            <a:pPr lvl="2"/>
            <a:r>
              <a:rPr lang="en-US" dirty="0"/>
              <a:t>E-mail TAs before the deadline</a:t>
            </a:r>
          </a:p>
          <a:p>
            <a:pPr lvl="1"/>
            <a:r>
              <a:rPr lang="en-US" dirty="0"/>
              <a:t>10% deduction for each day late</a:t>
            </a:r>
          </a:p>
          <a:p>
            <a:pPr lvl="2"/>
            <a:r>
              <a:rPr lang="en-US" dirty="0"/>
              <a:t>Up to 20%</a:t>
            </a:r>
          </a:p>
          <a:p>
            <a:pPr lvl="2"/>
            <a:r>
              <a:rPr lang="en-US" dirty="0"/>
              <a:t>Assignment not accepted after two days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Programming Assignments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Implementing a simple network stack</a:t>
            </a:r>
          </a:p>
          <a:p>
            <a:endParaRPr lang="en-US" dirty="0"/>
          </a:p>
          <a:p>
            <a:r>
              <a:rPr lang="en-US" dirty="0"/>
              <a:t>To be completed individually.</a:t>
            </a:r>
          </a:p>
          <a:p>
            <a:endParaRPr lang="en-US" dirty="0"/>
          </a:p>
          <a:p>
            <a:r>
              <a:rPr lang="en-US" dirty="0"/>
              <a:t>You can submit your assignment during a seven- day period before the deadline</a:t>
            </a:r>
          </a:p>
          <a:p>
            <a:pPr lvl="1"/>
            <a:r>
              <a:rPr lang="en-US" dirty="0"/>
              <a:t>Your last submission before the deadline will be marked</a:t>
            </a:r>
          </a:p>
          <a:p>
            <a:pPr lvl="1"/>
            <a:endParaRPr lang="en-US" dirty="0"/>
          </a:p>
          <a:p>
            <a:r>
              <a:rPr lang="en-US" dirty="0"/>
              <a:t>Marking:</a:t>
            </a:r>
          </a:p>
          <a:p>
            <a:pPr lvl="1"/>
            <a:r>
              <a:rPr lang="en-US" dirty="0"/>
              <a:t>Public tests: 50% of the mark</a:t>
            </a:r>
          </a:p>
          <a:p>
            <a:pPr lvl="1"/>
            <a:r>
              <a:rPr lang="en-US" dirty="0"/>
              <a:t>Private tests: 40% </a:t>
            </a:r>
          </a:p>
          <a:p>
            <a:pPr lvl="1"/>
            <a:r>
              <a:rPr lang="en-US" dirty="0"/>
              <a:t>Style and documentation: 10%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Academic Integrity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All submissions must present original, independent work.</a:t>
            </a:r>
          </a:p>
          <a:p>
            <a:endParaRPr lang="en-US" dirty="0"/>
          </a:p>
          <a:p>
            <a:r>
              <a:rPr lang="en-US" dirty="0"/>
              <a:t>We take academic offenses very seriously. </a:t>
            </a:r>
          </a:p>
          <a:p>
            <a:endParaRPr lang="en-US" dirty="0"/>
          </a:p>
          <a:p>
            <a:r>
              <a:rPr lang="en-US" dirty="0"/>
              <a:t>Please read </a:t>
            </a:r>
          </a:p>
          <a:p>
            <a:pPr lvl="1"/>
            <a:r>
              <a:rPr lang="en-US" dirty="0"/>
              <a:t>Handout # 1 (course information sheet)</a:t>
            </a:r>
          </a:p>
          <a:p>
            <a:pPr lvl="1"/>
            <a:r>
              <a:rPr lang="en-US" dirty="0"/>
              <a:t>“Guideline for avoiding plagiarism”</a:t>
            </a:r>
          </a:p>
          <a:p>
            <a:pPr lvl="1"/>
            <a:r>
              <a:rPr lang="en-US" dirty="0">
                <a:hlinkClick r:id="rId3"/>
              </a:rPr>
              <a:t>http://www.cs.toronto.edu/~fpitt/documents/plagiarism.html</a:t>
            </a:r>
            <a:endParaRPr lang="en-US" dirty="0"/>
          </a:p>
          <a:p>
            <a:pPr lvl="1"/>
            <a:r>
              <a:rPr lang="en-US" dirty="0"/>
              <a:t>“Advice about academic offenses”</a:t>
            </a:r>
          </a:p>
          <a:p>
            <a:pPr lvl="1"/>
            <a:r>
              <a:rPr lang="en-US" dirty="0">
                <a:hlinkClick r:id="rId4"/>
              </a:rPr>
              <a:t>http://www.cs.toronto.edu/~clarke/acoffences/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Use of AI tools: OK to use for general questions, not specific ones related to assignments. </a:t>
            </a:r>
          </a:p>
          <a:p>
            <a:pPr lvl="2"/>
            <a:r>
              <a:rPr lang="en-US" dirty="0"/>
              <a:t>Please see Handout #1 for more information.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-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/>
          </a:bodyPr>
          <a:lstStyle/>
          <a:p>
            <a:r>
              <a:rPr lang="en-US" dirty="0"/>
              <a:t>Accessibility Needs</a:t>
            </a:r>
          </a:p>
          <a:p>
            <a:pPr lvl="1"/>
            <a:r>
              <a:rPr lang="en-US" dirty="0"/>
              <a:t>The University of Toronto is committed to accessibility. If you require accommodations or have any accessibility concerns, please visit accessibility services as soon as possible.</a:t>
            </a:r>
          </a:p>
          <a:p>
            <a:pPr lvl="1"/>
            <a:r>
              <a:rPr lang="en-US" dirty="0">
                <a:hlinkClick r:id="rId3"/>
              </a:rPr>
              <a:t>https://studentlife.utoronto.ca/department/accessibility-services/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Acknowledgements	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/>
          <a:lstStyle/>
          <a:p>
            <a:r>
              <a:rPr lang="en-US" dirty="0"/>
              <a:t>Special thanks to:</a:t>
            </a:r>
          </a:p>
          <a:p>
            <a:pPr lvl="1"/>
            <a:r>
              <a:rPr lang="en-US" dirty="0"/>
              <a:t>Prof. Nick McKeown from Stanford University</a:t>
            </a:r>
          </a:p>
          <a:p>
            <a:pPr lvl="1"/>
            <a:r>
              <a:rPr lang="en-US" dirty="0"/>
              <a:t>Prof. Jennifer Rexford from Princeton University</a:t>
            </a:r>
          </a:p>
          <a:p>
            <a:pPr lvl="1"/>
            <a:r>
              <a:rPr lang="en-US" dirty="0"/>
              <a:t>Prof. David Wetherall from University of Washington</a:t>
            </a:r>
          </a:p>
          <a:p>
            <a:pPr lvl="1"/>
            <a:r>
              <a:rPr lang="en-US" dirty="0"/>
              <a:t>Prof. Nick </a:t>
            </a:r>
            <a:r>
              <a:rPr lang="en-US" dirty="0" err="1"/>
              <a:t>Feamster</a:t>
            </a:r>
            <a:r>
              <a:rPr lang="en-US" dirty="0"/>
              <a:t> from University of Chicago</a:t>
            </a:r>
          </a:p>
          <a:p>
            <a:pPr lvl="1"/>
            <a:r>
              <a:rPr lang="en-US" dirty="0"/>
              <a:t>Dr. Soheil </a:t>
            </a:r>
            <a:r>
              <a:rPr lang="en-US" dirty="0" err="1"/>
              <a:t>Abbasloo</a:t>
            </a:r>
            <a:r>
              <a:rPr lang="en-US" dirty="0"/>
              <a:t> from Microsoft Research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Quick Survey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Have you taken another networking course before?</a:t>
            </a:r>
          </a:p>
          <a:p>
            <a:r>
              <a:rPr lang="en-US" dirty="0"/>
              <a:t>Are you familiar with </a:t>
            </a:r>
          </a:p>
          <a:p>
            <a:pPr lvl="1"/>
            <a:r>
              <a:rPr lang="en-US" dirty="0"/>
              <a:t>Socket programming?</a:t>
            </a:r>
          </a:p>
          <a:p>
            <a:pPr lvl="1"/>
            <a:r>
              <a:rPr lang="en-US" dirty="0"/>
              <a:t>Ethernet, framing, encoding, error detection/correction?</a:t>
            </a:r>
          </a:p>
          <a:p>
            <a:pPr lvl="1"/>
            <a:r>
              <a:rPr lang="en-US" dirty="0"/>
              <a:t>UDP, TCP and congestion control?</a:t>
            </a:r>
          </a:p>
          <a:p>
            <a:pPr lvl="1"/>
            <a:r>
              <a:rPr lang="en-US" dirty="0"/>
              <a:t>DNS, SNMP, BGP?</a:t>
            </a:r>
          </a:p>
          <a:p>
            <a:pPr lvl="1"/>
            <a:r>
              <a:rPr lang="en-US" dirty="0"/>
              <a:t>Voice and video over IP?</a:t>
            </a:r>
          </a:p>
          <a:p>
            <a:pPr lvl="1"/>
            <a:r>
              <a:rPr lang="en-US" dirty="0"/>
              <a:t>Network security?</a:t>
            </a:r>
          </a:p>
          <a:p>
            <a:pPr lvl="1"/>
            <a:r>
              <a:rPr lang="en-US" dirty="0"/>
              <a:t>Software-defined networking?</a:t>
            </a:r>
          </a:p>
          <a:p>
            <a:pPr lvl="1"/>
            <a:r>
              <a:rPr lang="en-US" dirty="0"/>
              <a:t>Control plane vs. data path?</a:t>
            </a:r>
          </a:p>
          <a:p>
            <a:pPr lvl="1"/>
            <a:r>
              <a:rPr lang="en-US" dirty="0"/>
              <a:t>Datacenter networks? </a:t>
            </a:r>
          </a:p>
          <a:p>
            <a:pPr lvl="1"/>
            <a:r>
              <a:rPr lang="en-US" dirty="0"/>
              <a:t>Networks for </a:t>
            </a:r>
            <a:r>
              <a:rPr lang="en-US"/>
              <a:t>machine learning?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Questions?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sz="4000" dirty="0"/>
          </a:p>
          <a:p>
            <a:pPr algn="ctr" eaLnBrk="1" hangingPunct="1">
              <a:buNone/>
            </a:pPr>
            <a:endParaRPr lang="en-US" sz="4000" dirty="0"/>
          </a:p>
          <a:p>
            <a:pPr algn="ctr" eaLnBrk="1" hangingPunct="1">
              <a:buNone/>
            </a:pPr>
            <a:r>
              <a:rPr lang="en-US" sz="4000" dirty="0"/>
              <a:t>What else do you want to know </a:t>
            </a:r>
          </a:p>
          <a:p>
            <a:pPr algn="ctr" eaLnBrk="1" hangingPunct="1">
              <a:buNone/>
            </a:pPr>
            <a:r>
              <a:rPr lang="en-US" sz="4000" dirty="0"/>
              <a:t>about this course?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tutorial </a:t>
            </a:r>
          </a:p>
          <a:p>
            <a:pPr lvl="1"/>
            <a:r>
              <a:rPr lang="en-US" dirty="0"/>
              <a:t>Next week</a:t>
            </a:r>
          </a:p>
          <a:p>
            <a:endParaRPr lang="en-US" dirty="0"/>
          </a:p>
          <a:p>
            <a:r>
              <a:rPr lang="en-US" dirty="0"/>
              <a:t>Covers </a:t>
            </a:r>
            <a:r>
              <a:rPr lang="en-US" i="1" dirty="0"/>
              <a:t>socket programming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CA"/>
              <a:t>Today</a:t>
            </a:r>
            <a:endParaRPr lang="en-US"/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Outline</a:t>
            </a:r>
          </a:p>
          <a:p>
            <a:pPr lvl="1"/>
            <a:r>
              <a:rPr lang="en-CA" dirty="0"/>
              <a:t>What this course is about</a:t>
            </a:r>
          </a:p>
          <a:p>
            <a:r>
              <a:rPr lang="en-CA" dirty="0"/>
              <a:t>Logistics</a:t>
            </a:r>
          </a:p>
          <a:p>
            <a:pPr lvl="1"/>
            <a:r>
              <a:rPr lang="en-CA" dirty="0"/>
              <a:t>Course structure, assignments, evaluation </a:t>
            </a:r>
          </a:p>
          <a:p>
            <a:pPr lvl="1"/>
            <a:r>
              <a:rPr lang="en-CA" dirty="0"/>
              <a:t>What is expected from you</a:t>
            </a:r>
          </a:p>
          <a:p>
            <a:pPr lvl="1"/>
            <a:r>
              <a:rPr lang="en-CA" dirty="0"/>
              <a:t>What you can expect from this course</a:t>
            </a:r>
          </a:p>
          <a:p>
            <a:r>
              <a:rPr lang="en-CA"/>
              <a:t>Review</a:t>
            </a:r>
            <a:endParaRPr lang="en-CA" dirty="0"/>
          </a:p>
          <a:p>
            <a:pPr lvl="1"/>
            <a:r>
              <a:rPr lang="en-CA" dirty="0"/>
              <a:t>Simple example – mail vs. FTP</a:t>
            </a:r>
          </a:p>
          <a:p>
            <a:r>
              <a:rPr lang="en-CA" dirty="0"/>
              <a:t>Foundations and basic concepts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41316" name="AutoShape 4"/>
          <p:cNvSpPr>
            <a:spLocks/>
          </p:cNvSpPr>
          <p:nvPr/>
        </p:nvSpPr>
        <p:spPr bwMode="auto">
          <a:xfrm>
            <a:off x="152400" y="819150"/>
            <a:ext cx="304800" cy="2286000"/>
          </a:xfrm>
          <a:prstGeom prst="leftBrace">
            <a:avLst>
              <a:gd name="adj1" fmla="val 83333"/>
              <a:gd name="adj2" fmla="val 49532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C51DB915-5B39-E9CB-4CA4-22F6C96AE7BE}"/>
              </a:ext>
            </a:extLst>
          </p:cNvPr>
          <p:cNvSpPr>
            <a:spLocks/>
          </p:cNvSpPr>
          <p:nvPr/>
        </p:nvSpPr>
        <p:spPr bwMode="auto">
          <a:xfrm>
            <a:off x="152400" y="3238500"/>
            <a:ext cx="304800" cy="1238250"/>
          </a:xfrm>
          <a:prstGeom prst="leftBrace">
            <a:avLst>
              <a:gd name="adj1" fmla="val 83333"/>
              <a:gd name="adj2" fmla="val 49532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Let’s Begin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introduction to the mail system</a:t>
            </a:r>
          </a:p>
          <a:p>
            <a:r>
              <a:rPr lang="en-US"/>
              <a:t>An introduction to the Internet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An Introduction to the Mail System</a:t>
            </a:r>
          </a:p>
        </p:txBody>
      </p:sp>
      <p:sp>
        <p:nvSpPr>
          <p:cNvPr id="5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5867400" y="10477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685800" y="11239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12192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209675" y="1557338"/>
            <a:ext cx="101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Yashar</a:t>
            </a:r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64770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6597650" y="1585913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Nick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1219201" y="752475"/>
            <a:ext cx="91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U of T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6367464" y="676275"/>
            <a:ext cx="125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Stanford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09800" y="1428750"/>
            <a:ext cx="4267200" cy="668338"/>
            <a:chOff x="1392" y="1440"/>
            <a:chExt cx="2688" cy="421"/>
          </a:xfrm>
        </p:grpSpPr>
        <p:sp>
          <p:nvSpPr>
            <p:cNvPr id="30777" name="Line 12"/>
            <p:cNvSpPr>
              <a:spLocks noChangeShapeType="1"/>
            </p:cNvSpPr>
            <p:nvPr/>
          </p:nvSpPr>
          <p:spPr bwMode="auto">
            <a:xfrm>
              <a:off x="1392" y="1680"/>
              <a:ext cx="2688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8" name="Picture 13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00" y="1440"/>
              <a:ext cx="37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86000" y="2724150"/>
            <a:ext cx="4038600" cy="571500"/>
            <a:chOff x="1440" y="2256"/>
            <a:chExt cx="2544" cy="360"/>
          </a:xfrm>
        </p:grpSpPr>
        <p:sp>
          <p:nvSpPr>
            <p:cNvPr id="30772" name="Line 15"/>
            <p:cNvSpPr>
              <a:spLocks noChangeShapeType="1"/>
            </p:cNvSpPr>
            <p:nvPr/>
          </p:nvSpPr>
          <p:spPr bwMode="auto">
            <a:xfrm>
              <a:off x="1440" y="2448"/>
              <a:ext cx="254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3" name="Picture 16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6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4" name="Picture 17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32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5" name="Picture 18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0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6" name="Picture 19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76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04800" y="2114550"/>
            <a:ext cx="8229600" cy="1219200"/>
            <a:chOff x="192" y="1872"/>
            <a:chExt cx="5184" cy="768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92" y="1968"/>
              <a:ext cx="5184" cy="672"/>
              <a:chOff x="192" y="1968"/>
              <a:chExt cx="5184" cy="672"/>
            </a:xfrm>
          </p:grpSpPr>
          <p:sp>
            <p:nvSpPr>
              <p:cNvPr id="30767" name="Line 22"/>
              <p:cNvSpPr>
                <a:spLocks noChangeShapeType="1"/>
              </p:cNvSpPr>
              <p:nvPr/>
            </p:nvSpPr>
            <p:spPr bwMode="auto">
              <a:xfrm>
                <a:off x="192" y="1968"/>
                <a:ext cx="51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8" name="Oval 23"/>
              <p:cNvSpPr>
                <a:spLocks noChangeArrowheads="1"/>
              </p:cNvSpPr>
              <p:nvPr/>
            </p:nvSpPr>
            <p:spPr bwMode="auto">
              <a:xfrm>
                <a:off x="672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9" name="Text Box 24"/>
              <p:cNvSpPr txBox="1">
                <a:spLocks noChangeArrowheads="1"/>
              </p:cNvSpPr>
              <p:nvPr/>
            </p:nvSpPr>
            <p:spPr bwMode="auto">
              <a:xfrm>
                <a:off x="720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  <p:sp>
            <p:nvSpPr>
              <p:cNvPr id="30770" name="Oval 25"/>
              <p:cNvSpPr>
                <a:spLocks noChangeArrowheads="1"/>
              </p:cNvSpPr>
              <p:nvPr/>
            </p:nvSpPr>
            <p:spPr bwMode="auto">
              <a:xfrm>
                <a:off x="3984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1" name="Text Box 26"/>
              <p:cNvSpPr txBox="1">
                <a:spLocks noChangeArrowheads="1"/>
              </p:cNvSpPr>
              <p:nvPr/>
            </p:nvSpPr>
            <p:spPr bwMode="auto">
              <a:xfrm>
                <a:off x="4032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</p:grpSp>
        <p:sp>
          <p:nvSpPr>
            <p:cNvPr id="30763" name="Line 27"/>
            <p:cNvSpPr>
              <a:spLocks noChangeShapeType="1"/>
            </p:cNvSpPr>
            <p:nvPr/>
          </p:nvSpPr>
          <p:spPr bwMode="auto">
            <a:xfrm>
              <a:off x="1056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28"/>
            <p:cNvSpPr>
              <a:spLocks noChangeShapeType="1"/>
            </p:cNvSpPr>
            <p:nvPr/>
          </p:nvSpPr>
          <p:spPr bwMode="auto">
            <a:xfrm>
              <a:off x="4368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65" name="Picture 29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6" name="Picture 30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64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28600" y="3257550"/>
            <a:ext cx="8382000" cy="2590800"/>
            <a:chOff x="144" y="2592"/>
            <a:chExt cx="5280" cy="1632"/>
          </a:xfrm>
        </p:grpSpPr>
        <p:sp>
          <p:nvSpPr>
            <p:cNvPr id="30744" name="Line 32"/>
            <p:cNvSpPr>
              <a:spLocks noChangeShapeType="1"/>
            </p:cNvSpPr>
            <p:nvPr/>
          </p:nvSpPr>
          <p:spPr bwMode="auto">
            <a:xfrm>
              <a:off x="144" y="2688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008" y="2592"/>
              <a:ext cx="3360" cy="1632"/>
              <a:chOff x="1008" y="2592"/>
              <a:chExt cx="3360" cy="1632"/>
            </a:xfrm>
          </p:grpSpPr>
          <p:sp>
            <p:nvSpPr>
              <p:cNvPr id="30746" name="Freeform 34"/>
              <p:cNvSpPr>
                <a:spLocks/>
              </p:cNvSpPr>
              <p:nvPr/>
            </p:nvSpPr>
            <p:spPr bwMode="auto">
              <a:xfrm>
                <a:off x="1488" y="2592"/>
                <a:ext cx="2440" cy="1632"/>
              </a:xfrm>
              <a:custGeom>
                <a:avLst/>
                <a:gdLst>
                  <a:gd name="T0" fmla="*/ 515 w 2440"/>
                  <a:gd name="T1" fmla="*/ 1140 h 2077"/>
                  <a:gd name="T2" fmla="*/ 277 w 2440"/>
                  <a:gd name="T3" fmla="*/ 1071 h 2077"/>
                  <a:gd name="T4" fmla="*/ 83 w 2440"/>
                  <a:gd name="T5" fmla="*/ 1027 h 2077"/>
                  <a:gd name="T6" fmla="*/ 22 w 2440"/>
                  <a:gd name="T7" fmla="*/ 1001 h 2077"/>
                  <a:gd name="T8" fmla="*/ 111 w 2440"/>
                  <a:gd name="T9" fmla="*/ 914 h 2077"/>
                  <a:gd name="T10" fmla="*/ 177 w 2440"/>
                  <a:gd name="T11" fmla="*/ 853 h 2077"/>
                  <a:gd name="T12" fmla="*/ 166 w 2440"/>
                  <a:gd name="T13" fmla="*/ 827 h 2077"/>
                  <a:gd name="T14" fmla="*/ 56 w 2440"/>
                  <a:gd name="T15" fmla="*/ 670 h 2077"/>
                  <a:gd name="T16" fmla="*/ 67 w 2440"/>
                  <a:gd name="T17" fmla="*/ 540 h 2077"/>
                  <a:gd name="T18" fmla="*/ 144 w 2440"/>
                  <a:gd name="T19" fmla="*/ 422 h 2077"/>
                  <a:gd name="T20" fmla="*/ 105 w 2440"/>
                  <a:gd name="T21" fmla="*/ 322 h 2077"/>
                  <a:gd name="T22" fmla="*/ 83 w 2440"/>
                  <a:gd name="T23" fmla="*/ 170 h 2077"/>
                  <a:gd name="T24" fmla="*/ 189 w 2440"/>
                  <a:gd name="T25" fmla="*/ 122 h 2077"/>
                  <a:gd name="T26" fmla="*/ 537 w 2440"/>
                  <a:gd name="T27" fmla="*/ 231 h 2077"/>
                  <a:gd name="T28" fmla="*/ 587 w 2440"/>
                  <a:gd name="T29" fmla="*/ 213 h 2077"/>
                  <a:gd name="T30" fmla="*/ 931 w 2440"/>
                  <a:gd name="T31" fmla="*/ 122 h 2077"/>
                  <a:gd name="T32" fmla="*/ 1008 w 2440"/>
                  <a:gd name="T33" fmla="*/ 139 h 2077"/>
                  <a:gd name="T34" fmla="*/ 1130 w 2440"/>
                  <a:gd name="T35" fmla="*/ 200 h 2077"/>
                  <a:gd name="T36" fmla="*/ 1584 w 2440"/>
                  <a:gd name="T37" fmla="*/ 0 h 2077"/>
                  <a:gd name="T38" fmla="*/ 1817 w 2440"/>
                  <a:gd name="T39" fmla="*/ 122 h 2077"/>
                  <a:gd name="T40" fmla="*/ 2022 w 2440"/>
                  <a:gd name="T41" fmla="*/ 196 h 2077"/>
                  <a:gd name="T42" fmla="*/ 2061 w 2440"/>
                  <a:gd name="T43" fmla="*/ 383 h 2077"/>
                  <a:gd name="T44" fmla="*/ 2221 w 2440"/>
                  <a:gd name="T45" fmla="*/ 470 h 2077"/>
                  <a:gd name="T46" fmla="*/ 2321 w 2440"/>
                  <a:gd name="T47" fmla="*/ 605 h 2077"/>
                  <a:gd name="T48" fmla="*/ 2260 w 2440"/>
                  <a:gd name="T49" fmla="*/ 718 h 2077"/>
                  <a:gd name="T50" fmla="*/ 2421 w 2440"/>
                  <a:gd name="T51" fmla="*/ 905 h 2077"/>
                  <a:gd name="T52" fmla="*/ 2138 w 2440"/>
                  <a:gd name="T53" fmla="*/ 1136 h 2077"/>
                  <a:gd name="T54" fmla="*/ 1811 w 2440"/>
                  <a:gd name="T55" fmla="*/ 1318 h 2077"/>
                  <a:gd name="T56" fmla="*/ 1712 w 2440"/>
                  <a:gd name="T57" fmla="*/ 1279 h 2077"/>
                  <a:gd name="T58" fmla="*/ 1485 w 2440"/>
                  <a:gd name="T59" fmla="*/ 1449 h 2077"/>
                  <a:gd name="T60" fmla="*/ 1291 w 2440"/>
                  <a:gd name="T61" fmla="*/ 1349 h 2077"/>
                  <a:gd name="T62" fmla="*/ 1147 w 2440"/>
                  <a:gd name="T63" fmla="*/ 1467 h 2077"/>
                  <a:gd name="T64" fmla="*/ 859 w 2440"/>
                  <a:gd name="T65" fmla="*/ 1632 h 2077"/>
                  <a:gd name="T66" fmla="*/ 792 w 2440"/>
                  <a:gd name="T67" fmla="*/ 1571 h 2077"/>
                  <a:gd name="T68" fmla="*/ 776 w 2440"/>
                  <a:gd name="T69" fmla="*/ 1375 h 2077"/>
                  <a:gd name="T70" fmla="*/ 654 w 2440"/>
                  <a:gd name="T71" fmla="*/ 1362 h 2077"/>
                  <a:gd name="T72" fmla="*/ 576 w 2440"/>
                  <a:gd name="T73" fmla="*/ 1284 h 207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40"/>
                  <a:gd name="T112" fmla="*/ 0 h 2077"/>
                  <a:gd name="T113" fmla="*/ 2440 w 2440"/>
                  <a:gd name="T114" fmla="*/ 2077 h 207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40" h="2077">
                    <a:moveTo>
                      <a:pt x="537" y="1523"/>
                    </a:moveTo>
                    <a:cubicBezTo>
                      <a:pt x="526" y="1501"/>
                      <a:pt x="515" y="1451"/>
                      <a:pt x="515" y="1451"/>
                    </a:cubicBezTo>
                    <a:cubicBezTo>
                      <a:pt x="521" y="1421"/>
                      <a:pt x="532" y="1402"/>
                      <a:pt x="543" y="1374"/>
                    </a:cubicBezTo>
                    <a:cubicBezTo>
                      <a:pt x="434" y="1371"/>
                      <a:pt x="371" y="1373"/>
                      <a:pt x="277" y="1363"/>
                    </a:cubicBezTo>
                    <a:cubicBezTo>
                      <a:pt x="242" y="1359"/>
                      <a:pt x="172" y="1346"/>
                      <a:pt x="172" y="1346"/>
                    </a:cubicBezTo>
                    <a:cubicBezTo>
                      <a:pt x="141" y="1334"/>
                      <a:pt x="113" y="1322"/>
                      <a:pt x="83" y="1307"/>
                    </a:cubicBezTo>
                    <a:cubicBezTo>
                      <a:pt x="74" y="1303"/>
                      <a:pt x="65" y="1301"/>
                      <a:pt x="56" y="1296"/>
                    </a:cubicBezTo>
                    <a:cubicBezTo>
                      <a:pt x="44" y="1290"/>
                      <a:pt x="22" y="1274"/>
                      <a:pt x="22" y="1274"/>
                    </a:cubicBezTo>
                    <a:cubicBezTo>
                      <a:pt x="0" y="1239"/>
                      <a:pt x="25" y="1244"/>
                      <a:pt x="45" y="1219"/>
                    </a:cubicBezTo>
                    <a:cubicBezTo>
                      <a:pt x="65" y="1194"/>
                      <a:pt x="83" y="1182"/>
                      <a:pt x="111" y="1163"/>
                    </a:cubicBezTo>
                    <a:cubicBezTo>
                      <a:pt x="131" y="1150"/>
                      <a:pt x="145" y="1123"/>
                      <a:pt x="166" y="1108"/>
                    </a:cubicBezTo>
                    <a:cubicBezTo>
                      <a:pt x="170" y="1101"/>
                      <a:pt x="172" y="1093"/>
                      <a:pt x="177" y="1086"/>
                    </a:cubicBezTo>
                    <a:cubicBezTo>
                      <a:pt x="180" y="1082"/>
                      <a:pt x="191" y="1080"/>
                      <a:pt x="189" y="1075"/>
                    </a:cubicBezTo>
                    <a:cubicBezTo>
                      <a:pt x="186" y="1065"/>
                      <a:pt x="173" y="1060"/>
                      <a:pt x="166" y="1052"/>
                    </a:cubicBezTo>
                    <a:cubicBezTo>
                      <a:pt x="147" y="1030"/>
                      <a:pt x="129" y="1009"/>
                      <a:pt x="111" y="986"/>
                    </a:cubicBezTo>
                    <a:cubicBezTo>
                      <a:pt x="94" y="941"/>
                      <a:pt x="74" y="898"/>
                      <a:pt x="56" y="853"/>
                    </a:cubicBezTo>
                    <a:cubicBezTo>
                      <a:pt x="41" y="815"/>
                      <a:pt x="37" y="775"/>
                      <a:pt x="22" y="737"/>
                    </a:cubicBezTo>
                    <a:cubicBezTo>
                      <a:pt x="31" y="712"/>
                      <a:pt x="46" y="702"/>
                      <a:pt x="67" y="687"/>
                    </a:cubicBezTo>
                    <a:cubicBezTo>
                      <a:pt x="95" y="644"/>
                      <a:pt x="152" y="627"/>
                      <a:pt x="189" y="593"/>
                    </a:cubicBezTo>
                    <a:cubicBezTo>
                      <a:pt x="171" y="577"/>
                      <a:pt x="144" y="537"/>
                      <a:pt x="144" y="537"/>
                    </a:cubicBezTo>
                    <a:cubicBezTo>
                      <a:pt x="139" y="517"/>
                      <a:pt x="134" y="496"/>
                      <a:pt x="128" y="476"/>
                    </a:cubicBezTo>
                    <a:cubicBezTo>
                      <a:pt x="121" y="454"/>
                      <a:pt x="105" y="410"/>
                      <a:pt x="105" y="410"/>
                    </a:cubicBezTo>
                    <a:cubicBezTo>
                      <a:pt x="99" y="374"/>
                      <a:pt x="86" y="340"/>
                      <a:pt x="78" y="305"/>
                    </a:cubicBezTo>
                    <a:cubicBezTo>
                      <a:pt x="80" y="275"/>
                      <a:pt x="73" y="244"/>
                      <a:pt x="83" y="216"/>
                    </a:cubicBezTo>
                    <a:cubicBezTo>
                      <a:pt x="87" y="203"/>
                      <a:pt x="106" y="201"/>
                      <a:pt x="117" y="194"/>
                    </a:cubicBezTo>
                    <a:cubicBezTo>
                      <a:pt x="142" y="178"/>
                      <a:pt x="161" y="165"/>
                      <a:pt x="189" y="155"/>
                    </a:cubicBezTo>
                    <a:cubicBezTo>
                      <a:pt x="284" y="167"/>
                      <a:pt x="367" y="211"/>
                      <a:pt x="454" y="249"/>
                    </a:cubicBezTo>
                    <a:cubicBezTo>
                      <a:pt x="483" y="262"/>
                      <a:pt x="508" y="283"/>
                      <a:pt x="537" y="294"/>
                    </a:cubicBezTo>
                    <a:cubicBezTo>
                      <a:pt x="541" y="298"/>
                      <a:pt x="544" y="305"/>
                      <a:pt x="549" y="305"/>
                    </a:cubicBezTo>
                    <a:cubicBezTo>
                      <a:pt x="566" y="305"/>
                      <a:pt x="574" y="282"/>
                      <a:pt x="587" y="271"/>
                    </a:cubicBezTo>
                    <a:cubicBezTo>
                      <a:pt x="608" y="253"/>
                      <a:pt x="634" y="238"/>
                      <a:pt x="659" y="227"/>
                    </a:cubicBezTo>
                    <a:cubicBezTo>
                      <a:pt x="751" y="186"/>
                      <a:pt x="830" y="162"/>
                      <a:pt x="931" y="155"/>
                    </a:cubicBezTo>
                    <a:cubicBezTo>
                      <a:pt x="949" y="157"/>
                      <a:pt x="968" y="156"/>
                      <a:pt x="986" y="161"/>
                    </a:cubicBezTo>
                    <a:cubicBezTo>
                      <a:pt x="995" y="163"/>
                      <a:pt x="1001" y="172"/>
                      <a:pt x="1008" y="177"/>
                    </a:cubicBezTo>
                    <a:cubicBezTo>
                      <a:pt x="1024" y="188"/>
                      <a:pt x="1043" y="192"/>
                      <a:pt x="1058" y="205"/>
                    </a:cubicBezTo>
                    <a:cubicBezTo>
                      <a:pt x="1081" y="224"/>
                      <a:pt x="1101" y="245"/>
                      <a:pt x="1130" y="255"/>
                    </a:cubicBezTo>
                    <a:cubicBezTo>
                      <a:pt x="1163" y="222"/>
                      <a:pt x="1188" y="173"/>
                      <a:pt x="1224" y="144"/>
                    </a:cubicBezTo>
                    <a:cubicBezTo>
                      <a:pt x="1327" y="61"/>
                      <a:pt x="1455" y="18"/>
                      <a:pt x="1584" y="0"/>
                    </a:cubicBezTo>
                    <a:cubicBezTo>
                      <a:pt x="1632" y="5"/>
                      <a:pt x="1668" y="11"/>
                      <a:pt x="1712" y="28"/>
                    </a:cubicBezTo>
                    <a:cubicBezTo>
                      <a:pt x="1768" y="74"/>
                      <a:pt x="1779" y="99"/>
                      <a:pt x="1817" y="155"/>
                    </a:cubicBezTo>
                    <a:cubicBezTo>
                      <a:pt x="1844" y="247"/>
                      <a:pt x="1787" y="220"/>
                      <a:pt x="1917" y="227"/>
                    </a:cubicBezTo>
                    <a:cubicBezTo>
                      <a:pt x="1954" y="232"/>
                      <a:pt x="1986" y="243"/>
                      <a:pt x="2022" y="249"/>
                    </a:cubicBezTo>
                    <a:cubicBezTo>
                      <a:pt x="2047" y="284"/>
                      <a:pt x="2065" y="335"/>
                      <a:pt x="2077" y="377"/>
                    </a:cubicBezTo>
                    <a:cubicBezTo>
                      <a:pt x="2074" y="415"/>
                      <a:pt x="2069" y="450"/>
                      <a:pt x="2061" y="487"/>
                    </a:cubicBezTo>
                    <a:cubicBezTo>
                      <a:pt x="2083" y="534"/>
                      <a:pt x="2103" y="536"/>
                      <a:pt x="2155" y="554"/>
                    </a:cubicBezTo>
                    <a:cubicBezTo>
                      <a:pt x="2176" y="570"/>
                      <a:pt x="2201" y="581"/>
                      <a:pt x="2221" y="598"/>
                    </a:cubicBezTo>
                    <a:cubicBezTo>
                      <a:pt x="2244" y="618"/>
                      <a:pt x="2260" y="643"/>
                      <a:pt x="2282" y="665"/>
                    </a:cubicBezTo>
                    <a:cubicBezTo>
                      <a:pt x="2319" y="751"/>
                      <a:pt x="2309" y="715"/>
                      <a:pt x="2321" y="770"/>
                    </a:cubicBezTo>
                    <a:cubicBezTo>
                      <a:pt x="2312" y="802"/>
                      <a:pt x="2300" y="836"/>
                      <a:pt x="2282" y="864"/>
                    </a:cubicBezTo>
                    <a:cubicBezTo>
                      <a:pt x="2277" y="887"/>
                      <a:pt x="2266" y="892"/>
                      <a:pt x="2260" y="914"/>
                    </a:cubicBezTo>
                    <a:cubicBezTo>
                      <a:pt x="2307" y="961"/>
                      <a:pt x="2360" y="1011"/>
                      <a:pt x="2393" y="1069"/>
                    </a:cubicBezTo>
                    <a:cubicBezTo>
                      <a:pt x="2407" y="1094"/>
                      <a:pt x="2421" y="1152"/>
                      <a:pt x="2421" y="1152"/>
                    </a:cubicBezTo>
                    <a:cubicBezTo>
                      <a:pt x="2427" y="1196"/>
                      <a:pt x="2440" y="1244"/>
                      <a:pt x="2415" y="1285"/>
                    </a:cubicBezTo>
                    <a:cubicBezTo>
                      <a:pt x="2355" y="1381"/>
                      <a:pt x="2245" y="1431"/>
                      <a:pt x="2138" y="1446"/>
                    </a:cubicBezTo>
                    <a:cubicBezTo>
                      <a:pt x="2184" y="1538"/>
                      <a:pt x="2053" y="1666"/>
                      <a:pt x="1972" y="1695"/>
                    </a:cubicBezTo>
                    <a:cubicBezTo>
                      <a:pt x="1915" y="1691"/>
                      <a:pt x="1866" y="1685"/>
                      <a:pt x="1811" y="1678"/>
                    </a:cubicBezTo>
                    <a:cubicBezTo>
                      <a:pt x="1780" y="1668"/>
                      <a:pt x="1750" y="1663"/>
                      <a:pt x="1723" y="1645"/>
                    </a:cubicBezTo>
                    <a:cubicBezTo>
                      <a:pt x="1719" y="1639"/>
                      <a:pt x="1719" y="1629"/>
                      <a:pt x="1712" y="1628"/>
                    </a:cubicBezTo>
                    <a:cubicBezTo>
                      <a:pt x="1696" y="1624"/>
                      <a:pt x="1664" y="1681"/>
                      <a:pt x="1662" y="1684"/>
                    </a:cubicBezTo>
                    <a:cubicBezTo>
                      <a:pt x="1614" y="1750"/>
                      <a:pt x="1558" y="1807"/>
                      <a:pt x="1485" y="1844"/>
                    </a:cubicBezTo>
                    <a:cubicBezTo>
                      <a:pt x="1470" y="1842"/>
                      <a:pt x="1455" y="1843"/>
                      <a:pt x="1440" y="1839"/>
                    </a:cubicBezTo>
                    <a:cubicBezTo>
                      <a:pt x="1400" y="1828"/>
                      <a:pt x="1327" y="1746"/>
                      <a:pt x="1291" y="1717"/>
                    </a:cubicBezTo>
                    <a:cubicBezTo>
                      <a:pt x="1255" y="1727"/>
                      <a:pt x="1260" y="1743"/>
                      <a:pt x="1235" y="1772"/>
                    </a:cubicBezTo>
                    <a:cubicBezTo>
                      <a:pt x="1207" y="1804"/>
                      <a:pt x="1175" y="1835"/>
                      <a:pt x="1147" y="1867"/>
                    </a:cubicBezTo>
                    <a:cubicBezTo>
                      <a:pt x="1125" y="1892"/>
                      <a:pt x="1099" y="1905"/>
                      <a:pt x="1075" y="1927"/>
                    </a:cubicBezTo>
                    <a:cubicBezTo>
                      <a:pt x="1009" y="1987"/>
                      <a:pt x="943" y="2045"/>
                      <a:pt x="859" y="2077"/>
                    </a:cubicBezTo>
                    <a:cubicBezTo>
                      <a:pt x="819" y="2057"/>
                      <a:pt x="841" y="2072"/>
                      <a:pt x="803" y="2016"/>
                    </a:cubicBezTo>
                    <a:cubicBezTo>
                      <a:pt x="799" y="2010"/>
                      <a:pt x="792" y="1999"/>
                      <a:pt x="792" y="1999"/>
                    </a:cubicBezTo>
                    <a:cubicBezTo>
                      <a:pt x="786" y="1981"/>
                      <a:pt x="777" y="1967"/>
                      <a:pt x="770" y="1950"/>
                    </a:cubicBezTo>
                    <a:cubicBezTo>
                      <a:pt x="760" y="1885"/>
                      <a:pt x="772" y="1815"/>
                      <a:pt x="776" y="1750"/>
                    </a:cubicBezTo>
                    <a:cubicBezTo>
                      <a:pt x="752" y="1745"/>
                      <a:pt x="739" y="1750"/>
                      <a:pt x="715" y="1745"/>
                    </a:cubicBezTo>
                    <a:cubicBezTo>
                      <a:pt x="695" y="1741"/>
                      <a:pt x="654" y="1734"/>
                      <a:pt x="654" y="1734"/>
                    </a:cubicBezTo>
                    <a:cubicBezTo>
                      <a:pt x="630" y="1718"/>
                      <a:pt x="615" y="1691"/>
                      <a:pt x="598" y="1667"/>
                    </a:cubicBezTo>
                    <a:cubicBezTo>
                      <a:pt x="590" y="1656"/>
                      <a:pt x="576" y="1634"/>
                      <a:pt x="576" y="1634"/>
                    </a:cubicBezTo>
                    <a:cubicBezTo>
                      <a:pt x="565" y="1596"/>
                      <a:pt x="550" y="1560"/>
                      <a:pt x="537" y="1523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7" name="Freeform 35"/>
              <p:cNvSpPr>
                <a:spLocks/>
              </p:cNvSpPr>
              <p:nvPr/>
            </p:nvSpPr>
            <p:spPr bwMode="auto">
              <a:xfrm>
                <a:off x="1008" y="2640"/>
                <a:ext cx="576" cy="720"/>
              </a:xfrm>
              <a:custGeom>
                <a:avLst/>
                <a:gdLst>
                  <a:gd name="T0" fmla="*/ 0 w 576"/>
                  <a:gd name="T1" fmla="*/ 0 h 720"/>
                  <a:gd name="T2" fmla="*/ 0 w 576"/>
                  <a:gd name="T3" fmla="*/ 720 h 720"/>
                  <a:gd name="T4" fmla="*/ 576 w 576"/>
                  <a:gd name="T5" fmla="*/ 720 h 72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720"/>
                  <a:gd name="T11" fmla="*/ 576 w 576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720">
                    <a:moveTo>
                      <a:pt x="0" y="0"/>
                    </a:moveTo>
                    <a:lnTo>
                      <a:pt x="0" y="720"/>
                    </a:lnTo>
                    <a:lnTo>
                      <a:pt x="576" y="72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8" name="Freeform 36"/>
              <p:cNvSpPr>
                <a:spLocks/>
              </p:cNvSpPr>
              <p:nvPr/>
            </p:nvSpPr>
            <p:spPr bwMode="auto">
              <a:xfrm>
                <a:off x="3840" y="2640"/>
                <a:ext cx="528" cy="720"/>
              </a:xfrm>
              <a:custGeom>
                <a:avLst/>
                <a:gdLst>
                  <a:gd name="T0" fmla="*/ 0 w 528"/>
                  <a:gd name="T1" fmla="*/ 720 h 720"/>
                  <a:gd name="T2" fmla="*/ 528 w 528"/>
                  <a:gd name="T3" fmla="*/ 720 h 720"/>
                  <a:gd name="T4" fmla="*/ 528 w 528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720"/>
                  <a:gd name="T11" fmla="*/ 528 w 528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720">
                    <a:moveTo>
                      <a:pt x="0" y="720"/>
                    </a:moveTo>
                    <a:lnTo>
                      <a:pt x="528" y="720"/>
                    </a:lnTo>
                    <a:lnTo>
                      <a:pt x="528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9" name="Line 37"/>
              <p:cNvSpPr>
                <a:spLocks noChangeShapeType="1"/>
              </p:cNvSpPr>
              <p:nvPr/>
            </p:nvSpPr>
            <p:spPr bwMode="auto">
              <a:xfrm flipV="1">
                <a:off x="1776" y="307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0" name="Line 38"/>
              <p:cNvSpPr>
                <a:spLocks noChangeShapeType="1"/>
              </p:cNvSpPr>
              <p:nvPr/>
            </p:nvSpPr>
            <p:spPr bwMode="auto">
              <a:xfrm flipV="1">
                <a:off x="2160" y="2976"/>
                <a:ext cx="432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1" name="Line 39"/>
              <p:cNvSpPr>
                <a:spLocks noChangeShapeType="1"/>
              </p:cNvSpPr>
              <p:nvPr/>
            </p:nvSpPr>
            <p:spPr bwMode="auto">
              <a:xfrm flipV="1">
                <a:off x="2736" y="336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2" name="Line 40"/>
              <p:cNvSpPr>
                <a:spLocks noChangeShapeType="1"/>
              </p:cNvSpPr>
              <p:nvPr/>
            </p:nvSpPr>
            <p:spPr bwMode="auto">
              <a:xfrm>
                <a:off x="2640" y="30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3" name="Line 41"/>
              <p:cNvSpPr>
                <a:spLocks noChangeShapeType="1"/>
              </p:cNvSpPr>
              <p:nvPr/>
            </p:nvSpPr>
            <p:spPr bwMode="auto">
              <a:xfrm>
                <a:off x="2640" y="34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4" name="Line 42"/>
              <p:cNvSpPr>
                <a:spLocks noChangeShapeType="1"/>
              </p:cNvSpPr>
              <p:nvPr/>
            </p:nvSpPr>
            <p:spPr bwMode="auto">
              <a:xfrm>
                <a:off x="2736" y="3024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5" name="Line 43"/>
              <p:cNvSpPr>
                <a:spLocks noChangeShapeType="1"/>
              </p:cNvSpPr>
              <p:nvPr/>
            </p:nvSpPr>
            <p:spPr bwMode="auto">
              <a:xfrm flipH="1" flipV="1">
                <a:off x="1776" y="3408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6" name="Oval 44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Oval 45"/>
              <p:cNvSpPr>
                <a:spLocks noChangeArrowheads="1"/>
              </p:cNvSpPr>
              <p:nvPr/>
            </p:nvSpPr>
            <p:spPr bwMode="auto">
              <a:xfrm>
                <a:off x="2496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Oval 46"/>
              <p:cNvSpPr>
                <a:spLocks noChangeArrowheads="1"/>
              </p:cNvSpPr>
              <p:nvPr/>
            </p:nvSpPr>
            <p:spPr bwMode="auto">
              <a:xfrm>
                <a:off x="2496" y="360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9" name="Oval 47"/>
              <p:cNvSpPr>
                <a:spLocks noChangeArrowheads="1"/>
              </p:cNvSpPr>
              <p:nvPr/>
            </p:nvSpPr>
            <p:spPr bwMode="auto">
              <a:xfrm>
                <a:off x="3552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0" name="Oval 48"/>
              <p:cNvSpPr>
                <a:spLocks noChangeArrowheads="1"/>
              </p:cNvSpPr>
              <p:nvPr/>
            </p:nvSpPr>
            <p:spPr bwMode="auto">
              <a:xfrm>
                <a:off x="1584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1" name="Oval 49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1295400" y="3257550"/>
            <a:ext cx="609600" cy="381000"/>
            <a:chOff x="288" y="96"/>
            <a:chExt cx="1392" cy="816"/>
          </a:xfrm>
        </p:grpSpPr>
        <p:sp>
          <p:nvSpPr>
            <p:cNvPr id="176179" name="Rectangle 51"/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1" name="Line 53"/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2" name="Line 54"/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3" name="Line 55"/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21965E-6 L -2.77778E-7 0.14566 L 0.1158 0.14797 " pathEditMode="relative" ptsTypes="AAA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233 0.14659 L 0.28368 0.23538 L 0.28212 0.14659 L 0.58368 0.15098 L 0.58212 -0.00555 " pathEditMode="relative" ptsTypes="AAA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Characteristics of the Mail System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Each envelope is individually routed.</a:t>
            </a:r>
          </a:p>
          <a:p>
            <a:r>
              <a:rPr lang="en-US"/>
              <a:t>No time guarantee for delivery.</a:t>
            </a:r>
          </a:p>
          <a:p>
            <a:r>
              <a:rPr lang="en-US"/>
              <a:t>No guarantee of delivery in sequence.</a:t>
            </a:r>
          </a:p>
          <a:p>
            <a:r>
              <a:rPr lang="en-US"/>
              <a:t>No guarantee of delivery at all!</a:t>
            </a:r>
          </a:p>
          <a:p>
            <a:pPr lvl="1"/>
            <a:r>
              <a:rPr lang="en-US"/>
              <a:t>Things get lost</a:t>
            </a:r>
          </a:p>
          <a:p>
            <a:pPr lvl="1"/>
            <a:r>
              <a:rPr lang="en-US"/>
              <a:t>How can we acknowledge delivery?</a:t>
            </a:r>
          </a:p>
          <a:p>
            <a:pPr lvl="1"/>
            <a:r>
              <a:rPr lang="en-US"/>
              <a:t>Retransmission</a:t>
            </a:r>
          </a:p>
          <a:p>
            <a:pPr lvl="2"/>
            <a:r>
              <a:rPr lang="en-US"/>
              <a:t>How to determine when to retransmit? Timeout?</a:t>
            </a:r>
          </a:p>
          <a:p>
            <a:pPr lvl="2"/>
            <a:r>
              <a:rPr lang="en-US"/>
              <a:t>Need local copies of contents of each envelope.</a:t>
            </a:r>
          </a:p>
          <a:p>
            <a:pPr lvl="2"/>
            <a:r>
              <a:rPr lang="en-US"/>
              <a:t>How long to keep each copy.</a:t>
            </a:r>
          </a:p>
          <a:p>
            <a:pPr lvl="2"/>
            <a:r>
              <a:rPr lang="en-US"/>
              <a:t>What if an acknowledgement is lost?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An Introduction to the Mail System</a:t>
            </a:r>
          </a:p>
        </p:txBody>
      </p:sp>
      <p:sp>
        <p:nvSpPr>
          <p:cNvPr id="5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5867400" y="10477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685800" y="11239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12192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209675" y="1557338"/>
            <a:ext cx="101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Yashar</a:t>
            </a:r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64770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6597650" y="1585913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Nick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1219201" y="752475"/>
            <a:ext cx="91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U of T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6367464" y="676275"/>
            <a:ext cx="125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Stanford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09800" y="1428750"/>
            <a:ext cx="4267200" cy="668338"/>
            <a:chOff x="1392" y="1440"/>
            <a:chExt cx="2688" cy="421"/>
          </a:xfrm>
        </p:grpSpPr>
        <p:sp>
          <p:nvSpPr>
            <p:cNvPr id="30777" name="Line 12"/>
            <p:cNvSpPr>
              <a:spLocks noChangeShapeType="1"/>
            </p:cNvSpPr>
            <p:nvPr/>
          </p:nvSpPr>
          <p:spPr bwMode="auto">
            <a:xfrm>
              <a:off x="1392" y="1680"/>
              <a:ext cx="2688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8" name="Picture 13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00" y="1440"/>
              <a:ext cx="37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86000" y="2724150"/>
            <a:ext cx="4038600" cy="571500"/>
            <a:chOff x="1440" y="2256"/>
            <a:chExt cx="2544" cy="360"/>
          </a:xfrm>
        </p:grpSpPr>
        <p:sp>
          <p:nvSpPr>
            <p:cNvPr id="30772" name="Line 15"/>
            <p:cNvSpPr>
              <a:spLocks noChangeShapeType="1"/>
            </p:cNvSpPr>
            <p:nvPr/>
          </p:nvSpPr>
          <p:spPr bwMode="auto">
            <a:xfrm>
              <a:off x="1440" y="2448"/>
              <a:ext cx="254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3" name="Picture 16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6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4" name="Picture 17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32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5" name="Picture 18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0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6" name="Picture 19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76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04800" y="2114550"/>
            <a:ext cx="8229600" cy="1219200"/>
            <a:chOff x="192" y="1872"/>
            <a:chExt cx="5184" cy="768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92" y="1968"/>
              <a:ext cx="5184" cy="672"/>
              <a:chOff x="192" y="1968"/>
              <a:chExt cx="5184" cy="672"/>
            </a:xfrm>
          </p:grpSpPr>
          <p:sp>
            <p:nvSpPr>
              <p:cNvPr id="30767" name="Line 22"/>
              <p:cNvSpPr>
                <a:spLocks noChangeShapeType="1"/>
              </p:cNvSpPr>
              <p:nvPr/>
            </p:nvSpPr>
            <p:spPr bwMode="auto">
              <a:xfrm>
                <a:off x="192" y="1968"/>
                <a:ext cx="51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8" name="Oval 23"/>
              <p:cNvSpPr>
                <a:spLocks noChangeArrowheads="1"/>
              </p:cNvSpPr>
              <p:nvPr/>
            </p:nvSpPr>
            <p:spPr bwMode="auto">
              <a:xfrm>
                <a:off x="672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9" name="Text Box 24"/>
              <p:cNvSpPr txBox="1">
                <a:spLocks noChangeArrowheads="1"/>
              </p:cNvSpPr>
              <p:nvPr/>
            </p:nvSpPr>
            <p:spPr bwMode="auto">
              <a:xfrm>
                <a:off x="720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  <p:sp>
            <p:nvSpPr>
              <p:cNvPr id="30770" name="Oval 25"/>
              <p:cNvSpPr>
                <a:spLocks noChangeArrowheads="1"/>
              </p:cNvSpPr>
              <p:nvPr/>
            </p:nvSpPr>
            <p:spPr bwMode="auto">
              <a:xfrm>
                <a:off x="3984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1" name="Text Box 26"/>
              <p:cNvSpPr txBox="1">
                <a:spLocks noChangeArrowheads="1"/>
              </p:cNvSpPr>
              <p:nvPr/>
            </p:nvSpPr>
            <p:spPr bwMode="auto">
              <a:xfrm>
                <a:off x="4032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</p:grpSp>
        <p:sp>
          <p:nvSpPr>
            <p:cNvPr id="30763" name="Line 27"/>
            <p:cNvSpPr>
              <a:spLocks noChangeShapeType="1"/>
            </p:cNvSpPr>
            <p:nvPr/>
          </p:nvSpPr>
          <p:spPr bwMode="auto">
            <a:xfrm>
              <a:off x="1056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28"/>
            <p:cNvSpPr>
              <a:spLocks noChangeShapeType="1"/>
            </p:cNvSpPr>
            <p:nvPr/>
          </p:nvSpPr>
          <p:spPr bwMode="auto">
            <a:xfrm>
              <a:off x="4368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65" name="Picture 29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6" name="Picture 30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64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28600" y="3257550"/>
            <a:ext cx="8382000" cy="2590800"/>
            <a:chOff x="144" y="2592"/>
            <a:chExt cx="5280" cy="1632"/>
          </a:xfrm>
        </p:grpSpPr>
        <p:sp>
          <p:nvSpPr>
            <p:cNvPr id="30744" name="Line 32"/>
            <p:cNvSpPr>
              <a:spLocks noChangeShapeType="1"/>
            </p:cNvSpPr>
            <p:nvPr/>
          </p:nvSpPr>
          <p:spPr bwMode="auto">
            <a:xfrm>
              <a:off x="144" y="2688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008" y="2592"/>
              <a:ext cx="3360" cy="1632"/>
              <a:chOff x="1008" y="2592"/>
              <a:chExt cx="3360" cy="1632"/>
            </a:xfrm>
          </p:grpSpPr>
          <p:sp>
            <p:nvSpPr>
              <p:cNvPr id="30746" name="Freeform 34"/>
              <p:cNvSpPr>
                <a:spLocks/>
              </p:cNvSpPr>
              <p:nvPr/>
            </p:nvSpPr>
            <p:spPr bwMode="auto">
              <a:xfrm>
                <a:off x="1488" y="2592"/>
                <a:ext cx="2440" cy="1632"/>
              </a:xfrm>
              <a:custGeom>
                <a:avLst/>
                <a:gdLst>
                  <a:gd name="T0" fmla="*/ 515 w 2440"/>
                  <a:gd name="T1" fmla="*/ 1140 h 2077"/>
                  <a:gd name="T2" fmla="*/ 277 w 2440"/>
                  <a:gd name="T3" fmla="*/ 1071 h 2077"/>
                  <a:gd name="T4" fmla="*/ 83 w 2440"/>
                  <a:gd name="T5" fmla="*/ 1027 h 2077"/>
                  <a:gd name="T6" fmla="*/ 22 w 2440"/>
                  <a:gd name="T7" fmla="*/ 1001 h 2077"/>
                  <a:gd name="T8" fmla="*/ 111 w 2440"/>
                  <a:gd name="T9" fmla="*/ 914 h 2077"/>
                  <a:gd name="T10" fmla="*/ 177 w 2440"/>
                  <a:gd name="T11" fmla="*/ 853 h 2077"/>
                  <a:gd name="T12" fmla="*/ 166 w 2440"/>
                  <a:gd name="T13" fmla="*/ 827 h 2077"/>
                  <a:gd name="T14" fmla="*/ 56 w 2440"/>
                  <a:gd name="T15" fmla="*/ 670 h 2077"/>
                  <a:gd name="T16" fmla="*/ 67 w 2440"/>
                  <a:gd name="T17" fmla="*/ 540 h 2077"/>
                  <a:gd name="T18" fmla="*/ 144 w 2440"/>
                  <a:gd name="T19" fmla="*/ 422 h 2077"/>
                  <a:gd name="T20" fmla="*/ 105 w 2440"/>
                  <a:gd name="T21" fmla="*/ 322 h 2077"/>
                  <a:gd name="T22" fmla="*/ 83 w 2440"/>
                  <a:gd name="T23" fmla="*/ 170 h 2077"/>
                  <a:gd name="T24" fmla="*/ 189 w 2440"/>
                  <a:gd name="T25" fmla="*/ 122 h 2077"/>
                  <a:gd name="T26" fmla="*/ 537 w 2440"/>
                  <a:gd name="T27" fmla="*/ 231 h 2077"/>
                  <a:gd name="T28" fmla="*/ 587 w 2440"/>
                  <a:gd name="T29" fmla="*/ 213 h 2077"/>
                  <a:gd name="T30" fmla="*/ 931 w 2440"/>
                  <a:gd name="T31" fmla="*/ 122 h 2077"/>
                  <a:gd name="T32" fmla="*/ 1008 w 2440"/>
                  <a:gd name="T33" fmla="*/ 139 h 2077"/>
                  <a:gd name="T34" fmla="*/ 1130 w 2440"/>
                  <a:gd name="T35" fmla="*/ 200 h 2077"/>
                  <a:gd name="T36" fmla="*/ 1584 w 2440"/>
                  <a:gd name="T37" fmla="*/ 0 h 2077"/>
                  <a:gd name="T38" fmla="*/ 1817 w 2440"/>
                  <a:gd name="T39" fmla="*/ 122 h 2077"/>
                  <a:gd name="T40" fmla="*/ 2022 w 2440"/>
                  <a:gd name="T41" fmla="*/ 196 h 2077"/>
                  <a:gd name="T42" fmla="*/ 2061 w 2440"/>
                  <a:gd name="T43" fmla="*/ 383 h 2077"/>
                  <a:gd name="T44" fmla="*/ 2221 w 2440"/>
                  <a:gd name="T45" fmla="*/ 470 h 2077"/>
                  <a:gd name="T46" fmla="*/ 2321 w 2440"/>
                  <a:gd name="T47" fmla="*/ 605 h 2077"/>
                  <a:gd name="T48" fmla="*/ 2260 w 2440"/>
                  <a:gd name="T49" fmla="*/ 718 h 2077"/>
                  <a:gd name="T50" fmla="*/ 2421 w 2440"/>
                  <a:gd name="T51" fmla="*/ 905 h 2077"/>
                  <a:gd name="T52" fmla="*/ 2138 w 2440"/>
                  <a:gd name="T53" fmla="*/ 1136 h 2077"/>
                  <a:gd name="T54" fmla="*/ 1811 w 2440"/>
                  <a:gd name="T55" fmla="*/ 1318 h 2077"/>
                  <a:gd name="T56" fmla="*/ 1712 w 2440"/>
                  <a:gd name="T57" fmla="*/ 1279 h 2077"/>
                  <a:gd name="T58" fmla="*/ 1485 w 2440"/>
                  <a:gd name="T59" fmla="*/ 1449 h 2077"/>
                  <a:gd name="T60" fmla="*/ 1291 w 2440"/>
                  <a:gd name="T61" fmla="*/ 1349 h 2077"/>
                  <a:gd name="T62" fmla="*/ 1147 w 2440"/>
                  <a:gd name="T63" fmla="*/ 1467 h 2077"/>
                  <a:gd name="T64" fmla="*/ 859 w 2440"/>
                  <a:gd name="T65" fmla="*/ 1632 h 2077"/>
                  <a:gd name="T66" fmla="*/ 792 w 2440"/>
                  <a:gd name="T67" fmla="*/ 1571 h 2077"/>
                  <a:gd name="T68" fmla="*/ 776 w 2440"/>
                  <a:gd name="T69" fmla="*/ 1375 h 2077"/>
                  <a:gd name="T70" fmla="*/ 654 w 2440"/>
                  <a:gd name="T71" fmla="*/ 1362 h 2077"/>
                  <a:gd name="T72" fmla="*/ 576 w 2440"/>
                  <a:gd name="T73" fmla="*/ 1284 h 207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40"/>
                  <a:gd name="T112" fmla="*/ 0 h 2077"/>
                  <a:gd name="T113" fmla="*/ 2440 w 2440"/>
                  <a:gd name="T114" fmla="*/ 2077 h 207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40" h="2077">
                    <a:moveTo>
                      <a:pt x="537" y="1523"/>
                    </a:moveTo>
                    <a:cubicBezTo>
                      <a:pt x="526" y="1501"/>
                      <a:pt x="515" y="1451"/>
                      <a:pt x="515" y="1451"/>
                    </a:cubicBezTo>
                    <a:cubicBezTo>
                      <a:pt x="521" y="1421"/>
                      <a:pt x="532" y="1402"/>
                      <a:pt x="543" y="1374"/>
                    </a:cubicBezTo>
                    <a:cubicBezTo>
                      <a:pt x="434" y="1371"/>
                      <a:pt x="371" y="1373"/>
                      <a:pt x="277" y="1363"/>
                    </a:cubicBezTo>
                    <a:cubicBezTo>
                      <a:pt x="242" y="1359"/>
                      <a:pt x="172" y="1346"/>
                      <a:pt x="172" y="1346"/>
                    </a:cubicBezTo>
                    <a:cubicBezTo>
                      <a:pt x="141" y="1334"/>
                      <a:pt x="113" y="1322"/>
                      <a:pt x="83" y="1307"/>
                    </a:cubicBezTo>
                    <a:cubicBezTo>
                      <a:pt x="74" y="1303"/>
                      <a:pt x="65" y="1301"/>
                      <a:pt x="56" y="1296"/>
                    </a:cubicBezTo>
                    <a:cubicBezTo>
                      <a:pt x="44" y="1290"/>
                      <a:pt x="22" y="1274"/>
                      <a:pt x="22" y="1274"/>
                    </a:cubicBezTo>
                    <a:cubicBezTo>
                      <a:pt x="0" y="1239"/>
                      <a:pt x="25" y="1244"/>
                      <a:pt x="45" y="1219"/>
                    </a:cubicBezTo>
                    <a:cubicBezTo>
                      <a:pt x="65" y="1194"/>
                      <a:pt x="83" y="1182"/>
                      <a:pt x="111" y="1163"/>
                    </a:cubicBezTo>
                    <a:cubicBezTo>
                      <a:pt x="131" y="1150"/>
                      <a:pt x="145" y="1123"/>
                      <a:pt x="166" y="1108"/>
                    </a:cubicBezTo>
                    <a:cubicBezTo>
                      <a:pt x="170" y="1101"/>
                      <a:pt x="172" y="1093"/>
                      <a:pt x="177" y="1086"/>
                    </a:cubicBezTo>
                    <a:cubicBezTo>
                      <a:pt x="180" y="1082"/>
                      <a:pt x="191" y="1080"/>
                      <a:pt x="189" y="1075"/>
                    </a:cubicBezTo>
                    <a:cubicBezTo>
                      <a:pt x="186" y="1065"/>
                      <a:pt x="173" y="1060"/>
                      <a:pt x="166" y="1052"/>
                    </a:cubicBezTo>
                    <a:cubicBezTo>
                      <a:pt x="147" y="1030"/>
                      <a:pt x="129" y="1009"/>
                      <a:pt x="111" y="986"/>
                    </a:cubicBezTo>
                    <a:cubicBezTo>
                      <a:pt x="94" y="941"/>
                      <a:pt x="74" y="898"/>
                      <a:pt x="56" y="853"/>
                    </a:cubicBezTo>
                    <a:cubicBezTo>
                      <a:pt x="41" y="815"/>
                      <a:pt x="37" y="775"/>
                      <a:pt x="22" y="737"/>
                    </a:cubicBezTo>
                    <a:cubicBezTo>
                      <a:pt x="31" y="712"/>
                      <a:pt x="46" y="702"/>
                      <a:pt x="67" y="687"/>
                    </a:cubicBezTo>
                    <a:cubicBezTo>
                      <a:pt x="95" y="644"/>
                      <a:pt x="152" y="627"/>
                      <a:pt x="189" y="593"/>
                    </a:cubicBezTo>
                    <a:cubicBezTo>
                      <a:pt x="171" y="577"/>
                      <a:pt x="144" y="537"/>
                      <a:pt x="144" y="537"/>
                    </a:cubicBezTo>
                    <a:cubicBezTo>
                      <a:pt x="139" y="517"/>
                      <a:pt x="134" y="496"/>
                      <a:pt x="128" y="476"/>
                    </a:cubicBezTo>
                    <a:cubicBezTo>
                      <a:pt x="121" y="454"/>
                      <a:pt x="105" y="410"/>
                      <a:pt x="105" y="410"/>
                    </a:cubicBezTo>
                    <a:cubicBezTo>
                      <a:pt x="99" y="374"/>
                      <a:pt x="86" y="340"/>
                      <a:pt x="78" y="305"/>
                    </a:cubicBezTo>
                    <a:cubicBezTo>
                      <a:pt x="80" y="275"/>
                      <a:pt x="73" y="244"/>
                      <a:pt x="83" y="216"/>
                    </a:cubicBezTo>
                    <a:cubicBezTo>
                      <a:pt x="87" y="203"/>
                      <a:pt x="106" y="201"/>
                      <a:pt x="117" y="194"/>
                    </a:cubicBezTo>
                    <a:cubicBezTo>
                      <a:pt x="142" y="178"/>
                      <a:pt x="161" y="165"/>
                      <a:pt x="189" y="155"/>
                    </a:cubicBezTo>
                    <a:cubicBezTo>
                      <a:pt x="284" y="167"/>
                      <a:pt x="367" y="211"/>
                      <a:pt x="454" y="249"/>
                    </a:cubicBezTo>
                    <a:cubicBezTo>
                      <a:pt x="483" y="262"/>
                      <a:pt x="508" y="283"/>
                      <a:pt x="537" y="294"/>
                    </a:cubicBezTo>
                    <a:cubicBezTo>
                      <a:pt x="541" y="298"/>
                      <a:pt x="544" y="305"/>
                      <a:pt x="549" y="305"/>
                    </a:cubicBezTo>
                    <a:cubicBezTo>
                      <a:pt x="566" y="305"/>
                      <a:pt x="574" y="282"/>
                      <a:pt x="587" y="271"/>
                    </a:cubicBezTo>
                    <a:cubicBezTo>
                      <a:pt x="608" y="253"/>
                      <a:pt x="634" y="238"/>
                      <a:pt x="659" y="227"/>
                    </a:cubicBezTo>
                    <a:cubicBezTo>
                      <a:pt x="751" y="186"/>
                      <a:pt x="830" y="162"/>
                      <a:pt x="931" y="155"/>
                    </a:cubicBezTo>
                    <a:cubicBezTo>
                      <a:pt x="949" y="157"/>
                      <a:pt x="968" y="156"/>
                      <a:pt x="986" y="161"/>
                    </a:cubicBezTo>
                    <a:cubicBezTo>
                      <a:pt x="995" y="163"/>
                      <a:pt x="1001" y="172"/>
                      <a:pt x="1008" y="177"/>
                    </a:cubicBezTo>
                    <a:cubicBezTo>
                      <a:pt x="1024" y="188"/>
                      <a:pt x="1043" y="192"/>
                      <a:pt x="1058" y="205"/>
                    </a:cubicBezTo>
                    <a:cubicBezTo>
                      <a:pt x="1081" y="224"/>
                      <a:pt x="1101" y="245"/>
                      <a:pt x="1130" y="255"/>
                    </a:cubicBezTo>
                    <a:cubicBezTo>
                      <a:pt x="1163" y="222"/>
                      <a:pt x="1188" y="173"/>
                      <a:pt x="1224" y="144"/>
                    </a:cubicBezTo>
                    <a:cubicBezTo>
                      <a:pt x="1327" y="61"/>
                      <a:pt x="1455" y="18"/>
                      <a:pt x="1584" y="0"/>
                    </a:cubicBezTo>
                    <a:cubicBezTo>
                      <a:pt x="1632" y="5"/>
                      <a:pt x="1668" y="11"/>
                      <a:pt x="1712" y="28"/>
                    </a:cubicBezTo>
                    <a:cubicBezTo>
                      <a:pt x="1768" y="74"/>
                      <a:pt x="1779" y="99"/>
                      <a:pt x="1817" y="155"/>
                    </a:cubicBezTo>
                    <a:cubicBezTo>
                      <a:pt x="1844" y="247"/>
                      <a:pt x="1787" y="220"/>
                      <a:pt x="1917" y="227"/>
                    </a:cubicBezTo>
                    <a:cubicBezTo>
                      <a:pt x="1954" y="232"/>
                      <a:pt x="1986" y="243"/>
                      <a:pt x="2022" y="249"/>
                    </a:cubicBezTo>
                    <a:cubicBezTo>
                      <a:pt x="2047" y="284"/>
                      <a:pt x="2065" y="335"/>
                      <a:pt x="2077" y="377"/>
                    </a:cubicBezTo>
                    <a:cubicBezTo>
                      <a:pt x="2074" y="415"/>
                      <a:pt x="2069" y="450"/>
                      <a:pt x="2061" y="487"/>
                    </a:cubicBezTo>
                    <a:cubicBezTo>
                      <a:pt x="2083" y="534"/>
                      <a:pt x="2103" y="536"/>
                      <a:pt x="2155" y="554"/>
                    </a:cubicBezTo>
                    <a:cubicBezTo>
                      <a:pt x="2176" y="570"/>
                      <a:pt x="2201" y="581"/>
                      <a:pt x="2221" y="598"/>
                    </a:cubicBezTo>
                    <a:cubicBezTo>
                      <a:pt x="2244" y="618"/>
                      <a:pt x="2260" y="643"/>
                      <a:pt x="2282" y="665"/>
                    </a:cubicBezTo>
                    <a:cubicBezTo>
                      <a:pt x="2319" y="751"/>
                      <a:pt x="2309" y="715"/>
                      <a:pt x="2321" y="770"/>
                    </a:cubicBezTo>
                    <a:cubicBezTo>
                      <a:pt x="2312" y="802"/>
                      <a:pt x="2300" y="836"/>
                      <a:pt x="2282" y="864"/>
                    </a:cubicBezTo>
                    <a:cubicBezTo>
                      <a:pt x="2277" y="887"/>
                      <a:pt x="2266" y="892"/>
                      <a:pt x="2260" y="914"/>
                    </a:cubicBezTo>
                    <a:cubicBezTo>
                      <a:pt x="2307" y="961"/>
                      <a:pt x="2360" y="1011"/>
                      <a:pt x="2393" y="1069"/>
                    </a:cubicBezTo>
                    <a:cubicBezTo>
                      <a:pt x="2407" y="1094"/>
                      <a:pt x="2421" y="1152"/>
                      <a:pt x="2421" y="1152"/>
                    </a:cubicBezTo>
                    <a:cubicBezTo>
                      <a:pt x="2427" y="1196"/>
                      <a:pt x="2440" y="1244"/>
                      <a:pt x="2415" y="1285"/>
                    </a:cubicBezTo>
                    <a:cubicBezTo>
                      <a:pt x="2355" y="1381"/>
                      <a:pt x="2245" y="1431"/>
                      <a:pt x="2138" y="1446"/>
                    </a:cubicBezTo>
                    <a:cubicBezTo>
                      <a:pt x="2184" y="1538"/>
                      <a:pt x="2053" y="1666"/>
                      <a:pt x="1972" y="1695"/>
                    </a:cubicBezTo>
                    <a:cubicBezTo>
                      <a:pt x="1915" y="1691"/>
                      <a:pt x="1866" y="1685"/>
                      <a:pt x="1811" y="1678"/>
                    </a:cubicBezTo>
                    <a:cubicBezTo>
                      <a:pt x="1780" y="1668"/>
                      <a:pt x="1750" y="1663"/>
                      <a:pt x="1723" y="1645"/>
                    </a:cubicBezTo>
                    <a:cubicBezTo>
                      <a:pt x="1719" y="1639"/>
                      <a:pt x="1719" y="1629"/>
                      <a:pt x="1712" y="1628"/>
                    </a:cubicBezTo>
                    <a:cubicBezTo>
                      <a:pt x="1696" y="1624"/>
                      <a:pt x="1664" y="1681"/>
                      <a:pt x="1662" y="1684"/>
                    </a:cubicBezTo>
                    <a:cubicBezTo>
                      <a:pt x="1614" y="1750"/>
                      <a:pt x="1558" y="1807"/>
                      <a:pt x="1485" y="1844"/>
                    </a:cubicBezTo>
                    <a:cubicBezTo>
                      <a:pt x="1470" y="1842"/>
                      <a:pt x="1455" y="1843"/>
                      <a:pt x="1440" y="1839"/>
                    </a:cubicBezTo>
                    <a:cubicBezTo>
                      <a:pt x="1400" y="1828"/>
                      <a:pt x="1327" y="1746"/>
                      <a:pt x="1291" y="1717"/>
                    </a:cubicBezTo>
                    <a:cubicBezTo>
                      <a:pt x="1255" y="1727"/>
                      <a:pt x="1260" y="1743"/>
                      <a:pt x="1235" y="1772"/>
                    </a:cubicBezTo>
                    <a:cubicBezTo>
                      <a:pt x="1207" y="1804"/>
                      <a:pt x="1175" y="1835"/>
                      <a:pt x="1147" y="1867"/>
                    </a:cubicBezTo>
                    <a:cubicBezTo>
                      <a:pt x="1125" y="1892"/>
                      <a:pt x="1099" y="1905"/>
                      <a:pt x="1075" y="1927"/>
                    </a:cubicBezTo>
                    <a:cubicBezTo>
                      <a:pt x="1009" y="1987"/>
                      <a:pt x="943" y="2045"/>
                      <a:pt x="859" y="2077"/>
                    </a:cubicBezTo>
                    <a:cubicBezTo>
                      <a:pt x="819" y="2057"/>
                      <a:pt x="841" y="2072"/>
                      <a:pt x="803" y="2016"/>
                    </a:cubicBezTo>
                    <a:cubicBezTo>
                      <a:pt x="799" y="2010"/>
                      <a:pt x="792" y="1999"/>
                      <a:pt x="792" y="1999"/>
                    </a:cubicBezTo>
                    <a:cubicBezTo>
                      <a:pt x="786" y="1981"/>
                      <a:pt x="777" y="1967"/>
                      <a:pt x="770" y="1950"/>
                    </a:cubicBezTo>
                    <a:cubicBezTo>
                      <a:pt x="760" y="1885"/>
                      <a:pt x="772" y="1815"/>
                      <a:pt x="776" y="1750"/>
                    </a:cubicBezTo>
                    <a:cubicBezTo>
                      <a:pt x="752" y="1745"/>
                      <a:pt x="739" y="1750"/>
                      <a:pt x="715" y="1745"/>
                    </a:cubicBezTo>
                    <a:cubicBezTo>
                      <a:pt x="695" y="1741"/>
                      <a:pt x="654" y="1734"/>
                      <a:pt x="654" y="1734"/>
                    </a:cubicBezTo>
                    <a:cubicBezTo>
                      <a:pt x="630" y="1718"/>
                      <a:pt x="615" y="1691"/>
                      <a:pt x="598" y="1667"/>
                    </a:cubicBezTo>
                    <a:cubicBezTo>
                      <a:pt x="590" y="1656"/>
                      <a:pt x="576" y="1634"/>
                      <a:pt x="576" y="1634"/>
                    </a:cubicBezTo>
                    <a:cubicBezTo>
                      <a:pt x="565" y="1596"/>
                      <a:pt x="550" y="1560"/>
                      <a:pt x="537" y="1523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7" name="Freeform 35"/>
              <p:cNvSpPr>
                <a:spLocks/>
              </p:cNvSpPr>
              <p:nvPr/>
            </p:nvSpPr>
            <p:spPr bwMode="auto">
              <a:xfrm>
                <a:off x="1008" y="2640"/>
                <a:ext cx="576" cy="720"/>
              </a:xfrm>
              <a:custGeom>
                <a:avLst/>
                <a:gdLst>
                  <a:gd name="T0" fmla="*/ 0 w 576"/>
                  <a:gd name="T1" fmla="*/ 0 h 720"/>
                  <a:gd name="T2" fmla="*/ 0 w 576"/>
                  <a:gd name="T3" fmla="*/ 720 h 720"/>
                  <a:gd name="T4" fmla="*/ 576 w 576"/>
                  <a:gd name="T5" fmla="*/ 720 h 72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720"/>
                  <a:gd name="T11" fmla="*/ 576 w 576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720">
                    <a:moveTo>
                      <a:pt x="0" y="0"/>
                    </a:moveTo>
                    <a:lnTo>
                      <a:pt x="0" y="720"/>
                    </a:lnTo>
                    <a:lnTo>
                      <a:pt x="576" y="72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8" name="Freeform 36"/>
              <p:cNvSpPr>
                <a:spLocks/>
              </p:cNvSpPr>
              <p:nvPr/>
            </p:nvSpPr>
            <p:spPr bwMode="auto">
              <a:xfrm>
                <a:off x="3840" y="2640"/>
                <a:ext cx="528" cy="720"/>
              </a:xfrm>
              <a:custGeom>
                <a:avLst/>
                <a:gdLst>
                  <a:gd name="T0" fmla="*/ 0 w 528"/>
                  <a:gd name="T1" fmla="*/ 720 h 720"/>
                  <a:gd name="T2" fmla="*/ 528 w 528"/>
                  <a:gd name="T3" fmla="*/ 720 h 720"/>
                  <a:gd name="T4" fmla="*/ 528 w 528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720"/>
                  <a:gd name="T11" fmla="*/ 528 w 528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720">
                    <a:moveTo>
                      <a:pt x="0" y="720"/>
                    </a:moveTo>
                    <a:lnTo>
                      <a:pt x="528" y="720"/>
                    </a:lnTo>
                    <a:lnTo>
                      <a:pt x="528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9" name="Line 37"/>
              <p:cNvSpPr>
                <a:spLocks noChangeShapeType="1"/>
              </p:cNvSpPr>
              <p:nvPr/>
            </p:nvSpPr>
            <p:spPr bwMode="auto">
              <a:xfrm flipV="1">
                <a:off x="1776" y="307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0" name="Line 38"/>
              <p:cNvSpPr>
                <a:spLocks noChangeShapeType="1"/>
              </p:cNvSpPr>
              <p:nvPr/>
            </p:nvSpPr>
            <p:spPr bwMode="auto">
              <a:xfrm flipV="1">
                <a:off x="2160" y="2976"/>
                <a:ext cx="432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1" name="Line 39"/>
              <p:cNvSpPr>
                <a:spLocks noChangeShapeType="1"/>
              </p:cNvSpPr>
              <p:nvPr/>
            </p:nvSpPr>
            <p:spPr bwMode="auto">
              <a:xfrm flipV="1">
                <a:off x="2736" y="336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2" name="Line 40"/>
              <p:cNvSpPr>
                <a:spLocks noChangeShapeType="1"/>
              </p:cNvSpPr>
              <p:nvPr/>
            </p:nvSpPr>
            <p:spPr bwMode="auto">
              <a:xfrm>
                <a:off x="2640" y="30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3" name="Line 41"/>
              <p:cNvSpPr>
                <a:spLocks noChangeShapeType="1"/>
              </p:cNvSpPr>
              <p:nvPr/>
            </p:nvSpPr>
            <p:spPr bwMode="auto">
              <a:xfrm>
                <a:off x="2640" y="34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4" name="Line 42"/>
              <p:cNvSpPr>
                <a:spLocks noChangeShapeType="1"/>
              </p:cNvSpPr>
              <p:nvPr/>
            </p:nvSpPr>
            <p:spPr bwMode="auto">
              <a:xfrm>
                <a:off x="2736" y="3024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5" name="Line 43"/>
              <p:cNvSpPr>
                <a:spLocks noChangeShapeType="1"/>
              </p:cNvSpPr>
              <p:nvPr/>
            </p:nvSpPr>
            <p:spPr bwMode="auto">
              <a:xfrm flipH="1" flipV="1">
                <a:off x="1776" y="3408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6" name="Oval 44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Oval 45"/>
              <p:cNvSpPr>
                <a:spLocks noChangeArrowheads="1"/>
              </p:cNvSpPr>
              <p:nvPr/>
            </p:nvSpPr>
            <p:spPr bwMode="auto">
              <a:xfrm>
                <a:off x="2496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Oval 46"/>
              <p:cNvSpPr>
                <a:spLocks noChangeArrowheads="1"/>
              </p:cNvSpPr>
              <p:nvPr/>
            </p:nvSpPr>
            <p:spPr bwMode="auto">
              <a:xfrm>
                <a:off x="2496" y="360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9" name="Oval 47"/>
              <p:cNvSpPr>
                <a:spLocks noChangeArrowheads="1"/>
              </p:cNvSpPr>
              <p:nvPr/>
            </p:nvSpPr>
            <p:spPr bwMode="auto">
              <a:xfrm>
                <a:off x="3552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0" name="Oval 48"/>
              <p:cNvSpPr>
                <a:spLocks noChangeArrowheads="1"/>
              </p:cNvSpPr>
              <p:nvPr/>
            </p:nvSpPr>
            <p:spPr bwMode="auto">
              <a:xfrm>
                <a:off x="1584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1" name="Oval 49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1295400" y="3257550"/>
            <a:ext cx="609600" cy="381000"/>
            <a:chOff x="288" y="96"/>
            <a:chExt cx="1392" cy="816"/>
          </a:xfrm>
        </p:grpSpPr>
        <p:sp>
          <p:nvSpPr>
            <p:cNvPr id="176179" name="Rectangle 51"/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1" name="Line 53"/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2" name="Line 54"/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3" name="Line 55"/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Text Box 60">
            <a:extLst>
              <a:ext uri="{FF2B5EF4-FFF2-40B4-BE49-F238E27FC236}">
                <a16:creationId xmlns:a16="http://schemas.microsoft.com/office/drawing/2014/main" id="{C969BF65-1FBB-9D47-873E-90DDEF10C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1062038"/>
            <a:ext cx="179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Application Layer</a:t>
            </a:r>
          </a:p>
        </p:txBody>
      </p:sp>
      <p:sp>
        <p:nvSpPr>
          <p:cNvPr id="10" name="Text Box 61">
            <a:extLst>
              <a:ext uri="{FF2B5EF4-FFF2-40B4-BE49-F238E27FC236}">
                <a16:creationId xmlns:a16="http://schemas.microsoft.com/office/drawing/2014/main" id="{72BB7818-5DB9-36AB-64C5-2B36E5FD6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2" y="2295525"/>
            <a:ext cx="1646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Transport Layer</a:t>
            </a:r>
          </a:p>
        </p:txBody>
      </p:sp>
      <p:sp>
        <p:nvSpPr>
          <p:cNvPr id="11" name="Text Box 64">
            <a:extLst>
              <a:ext uri="{FF2B5EF4-FFF2-40B4-BE49-F238E27FC236}">
                <a16:creationId xmlns:a16="http://schemas.microsoft.com/office/drawing/2014/main" id="{D7CA8154-4F06-DDD7-9E69-D64ABE26C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162" y="3504406"/>
            <a:ext cx="1544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Network Layer</a:t>
            </a:r>
          </a:p>
        </p:txBody>
      </p: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8AA633B-97F3-FF17-704B-2D5E9C04179E}"/>
              </a:ext>
            </a:extLst>
          </p:cNvPr>
          <p:cNvGrpSpPr>
            <a:grpSpLocks/>
          </p:cNvGrpSpPr>
          <p:nvPr/>
        </p:nvGrpSpPr>
        <p:grpSpPr bwMode="auto">
          <a:xfrm>
            <a:off x="5300664" y="3801173"/>
            <a:ext cx="1546226" cy="1331914"/>
            <a:chOff x="3312" y="2953"/>
            <a:chExt cx="974" cy="839"/>
          </a:xfrm>
        </p:grpSpPr>
        <p:grpSp>
          <p:nvGrpSpPr>
            <p:cNvPr id="13" name="Group 66">
              <a:extLst>
                <a:ext uri="{FF2B5EF4-FFF2-40B4-BE49-F238E27FC236}">
                  <a16:creationId xmlns:a16="http://schemas.microsoft.com/office/drawing/2014/main" id="{00505CD0-7B93-5F50-9E2C-54868DCA0B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953"/>
              <a:ext cx="974" cy="839"/>
              <a:chOff x="2160" y="2281"/>
              <a:chExt cx="974" cy="839"/>
            </a:xfrm>
          </p:grpSpPr>
          <p:sp>
            <p:nvSpPr>
              <p:cNvPr id="15" name="Rectangle 67">
                <a:extLst>
                  <a:ext uri="{FF2B5EF4-FFF2-40B4-BE49-F238E27FC236}">
                    <a16:creationId xmlns:a16="http://schemas.microsoft.com/office/drawing/2014/main" id="{1EAEE77E-4AC6-E6A0-BC8D-01E126BE1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928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68">
                <a:extLst>
                  <a:ext uri="{FF2B5EF4-FFF2-40B4-BE49-F238E27FC236}">
                    <a16:creationId xmlns:a16="http://schemas.microsoft.com/office/drawing/2014/main" id="{5AE288CB-CEEE-9419-E3B6-FD9C010B91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33" y="2281"/>
                <a:ext cx="7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Link Layer</a:t>
                </a:r>
              </a:p>
            </p:txBody>
          </p:sp>
        </p:grpSp>
        <p:sp>
          <p:nvSpPr>
            <p:cNvPr id="14" name="Line 69">
              <a:extLst>
                <a:ext uri="{FF2B5EF4-FFF2-40B4-BE49-F238E27FC236}">
                  <a16:creationId xmlns:a16="http://schemas.microsoft.com/office/drawing/2014/main" id="{4515FF82-DF79-374D-38EB-EA34D04FA1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9" y="3091"/>
              <a:ext cx="174" cy="257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50">
            <a:extLst>
              <a:ext uri="{FF2B5EF4-FFF2-40B4-BE49-F238E27FC236}">
                <a16:creationId xmlns:a16="http://schemas.microsoft.com/office/drawing/2014/main" id="{4F19BC16-480C-F3A0-58F4-8E858DC1CED3}"/>
              </a:ext>
            </a:extLst>
          </p:cNvPr>
          <p:cNvGrpSpPr>
            <a:grpSpLocks/>
          </p:cNvGrpSpPr>
          <p:nvPr/>
        </p:nvGrpSpPr>
        <p:grpSpPr bwMode="auto">
          <a:xfrm>
            <a:off x="1240821" y="4215451"/>
            <a:ext cx="609600" cy="381000"/>
            <a:chOff x="288" y="96"/>
            <a:chExt cx="1392" cy="816"/>
          </a:xfrm>
        </p:grpSpPr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A2B6D606-3B9C-8535-7E9E-07573CFB0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E564100D-3881-780D-B695-BE3A6BD6B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53">
              <a:extLst>
                <a:ext uri="{FF2B5EF4-FFF2-40B4-BE49-F238E27FC236}">
                  <a16:creationId xmlns:a16="http://schemas.microsoft.com/office/drawing/2014/main" id="{9E99CE1B-56AF-5325-6000-01020F806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54">
              <a:extLst>
                <a:ext uri="{FF2B5EF4-FFF2-40B4-BE49-F238E27FC236}">
                  <a16:creationId xmlns:a16="http://schemas.microsoft.com/office/drawing/2014/main" id="{2C85A222-B9EC-928F-ACF4-1738D82B1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55">
              <a:extLst>
                <a:ext uri="{FF2B5EF4-FFF2-40B4-BE49-F238E27FC236}">
                  <a16:creationId xmlns:a16="http://schemas.microsoft.com/office/drawing/2014/main" id="{5BF6A945-10B9-0008-A039-292EE619CA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3" name="Group 50">
            <a:extLst>
              <a:ext uri="{FF2B5EF4-FFF2-40B4-BE49-F238E27FC236}">
                <a16:creationId xmlns:a16="http://schemas.microsoft.com/office/drawing/2014/main" id="{FB658525-54C1-AC7F-09CB-CC1A85B7D375}"/>
              </a:ext>
            </a:extLst>
          </p:cNvPr>
          <p:cNvGrpSpPr>
            <a:grpSpLocks/>
          </p:cNvGrpSpPr>
          <p:nvPr/>
        </p:nvGrpSpPr>
        <p:grpSpPr bwMode="auto">
          <a:xfrm>
            <a:off x="2380756" y="4269857"/>
            <a:ext cx="609600" cy="381000"/>
            <a:chOff x="288" y="96"/>
            <a:chExt cx="1392" cy="816"/>
          </a:xfrm>
        </p:grpSpPr>
        <p:sp>
          <p:nvSpPr>
            <p:cNvPr id="24" name="Rectangle 51">
              <a:extLst>
                <a:ext uri="{FF2B5EF4-FFF2-40B4-BE49-F238E27FC236}">
                  <a16:creationId xmlns:a16="http://schemas.microsoft.com/office/drawing/2014/main" id="{E44FF9A8-38C2-5448-B067-343B610EB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Rectangle 52">
              <a:extLst>
                <a:ext uri="{FF2B5EF4-FFF2-40B4-BE49-F238E27FC236}">
                  <a16:creationId xmlns:a16="http://schemas.microsoft.com/office/drawing/2014/main" id="{E484D3C0-1786-F67A-244E-69676681B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53">
              <a:extLst>
                <a:ext uri="{FF2B5EF4-FFF2-40B4-BE49-F238E27FC236}">
                  <a16:creationId xmlns:a16="http://schemas.microsoft.com/office/drawing/2014/main" id="{A81B1B7E-E2F5-BC0E-0A3B-D4A071D64A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54">
              <a:extLst>
                <a:ext uri="{FF2B5EF4-FFF2-40B4-BE49-F238E27FC236}">
                  <a16:creationId xmlns:a16="http://schemas.microsoft.com/office/drawing/2014/main" id="{D7CAF14F-7760-80B4-27A4-0E89023021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55">
              <a:extLst>
                <a:ext uri="{FF2B5EF4-FFF2-40B4-BE49-F238E27FC236}">
                  <a16:creationId xmlns:a16="http://schemas.microsoft.com/office/drawing/2014/main" id="{CAB6BE25-633E-4D52-42D3-169378D58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9" name="Group 50">
            <a:extLst>
              <a:ext uri="{FF2B5EF4-FFF2-40B4-BE49-F238E27FC236}">
                <a16:creationId xmlns:a16="http://schemas.microsoft.com/office/drawing/2014/main" id="{7B0E4268-8CA8-7544-CBF5-504F8D4D1C93}"/>
              </a:ext>
            </a:extLst>
          </p:cNvPr>
          <p:cNvGrpSpPr>
            <a:grpSpLocks/>
          </p:cNvGrpSpPr>
          <p:nvPr/>
        </p:nvGrpSpPr>
        <p:grpSpPr bwMode="auto">
          <a:xfrm>
            <a:off x="3078511" y="4574150"/>
            <a:ext cx="609600" cy="381000"/>
            <a:chOff x="288" y="96"/>
            <a:chExt cx="1392" cy="816"/>
          </a:xfrm>
        </p:grpSpPr>
        <p:sp>
          <p:nvSpPr>
            <p:cNvPr id="30" name="Rectangle 51">
              <a:extLst>
                <a:ext uri="{FF2B5EF4-FFF2-40B4-BE49-F238E27FC236}">
                  <a16:creationId xmlns:a16="http://schemas.microsoft.com/office/drawing/2014/main" id="{07230ABE-D284-8DD2-2563-272BF7978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Rectangle 52">
              <a:extLst>
                <a:ext uri="{FF2B5EF4-FFF2-40B4-BE49-F238E27FC236}">
                  <a16:creationId xmlns:a16="http://schemas.microsoft.com/office/drawing/2014/main" id="{3416FFEC-4FD5-3E82-7642-A9925FC0B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Line 53">
              <a:extLst>
                <a:ext uri="{FF2B5EF4-FFF2-40B4-BE49-F238E27FC236}">
                  <a16:creationId xmlns:a16="http://schemas.microsoft.com/office/drawing/2014/main" id="{B0CF7A28-6B1F-4257-8CB5-01E185306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Line 54">
              <a:extLst>
                <a:ext uri="{FF2B5EF4-FFF2-40B4-BE49-F238E27FC236}">
                  <a16:creationId xmlns:a16="http://schemas.microsoft.com/office/drawing/2014/main" id="{255966CD-4595-C61F-D078-611395700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Line 55">
              <a:extLst>
                <a:ext uri="{FF2B5EF4-FFF2-40B4-BE49-F238E27FC236}">
                  <a16:creationId xmlns:a16="http://schemas.microsoft.com/office/drawing/2014/main" id="{C10A8B14-077C-8E99-2AF9-91FF8F9FF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5" name="Group 50">
            <a:extLst>
              <a:ext uri="{FF2B5EF4-FFF2-40B4-BE49-F238E27FC236}">
                <a16:creationId xmlns:a16="http://schemas.microsoft.com/office/drawing/2014/main" id="{6FE9DDAB-DEC9-9BD5-765F-5638BD3D22B9}"/>
              </a:ext>
            </a:extLst>
          </p:cNvPr>
          <p:cNvGrpSpPr>
            <a:grpSpLocks/>
          </p:cNvGrpSpPr>
          <p:nvPr/>
        </p:nvGrpSpPr>
        <p:grpSpPr bwMode="auto">
          <a:xfrm>
            <a:off x="3849256" y="4797029"/>
            <a:ext cx="609600" cy="381000"/>
            <a:chOff x="288" y="96"/>
            <a:chExt cx="1392" cy="816"/>
          </a:xfrm>
        </p:grpSpPr>
        <p:sp>
          <p:nvSpPr>
            <p:cNvPr id="36" name="Rectangle 51">
              <a:extLst>
                <a:ext uri="{FF2B5EF4-FFF2-40B4-BE49-F238E27FC236}">
                  <a16:creationId xmlns:a16="http://schemas.microsoft.com/office/drawing/2014/main" id="{6F2748BD-C649-BC42-6195-801710D9F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Rectangle 52">
              <a:extLst>
                <a:ext uri="{FF2B5EF4-FFF2-40B4-BE49-F238E27FC236}">
                  <a16:creationId xmlns:a16="http://schemas.microsoft.com/office/drawing/2014/main" id="{6B509B47-6D80-E080-81A6-D97B7B6C6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Line 53">
              <a:extLst>
                <a:ext uri="{FF2B5EF4-FFF2-40B4-BE49-F238E27FC236}">
                  <a16:creationId xmlns:a16="http://schemas.microsoft.com/office/drawing/2014/main" id="{A347AA39-E4A3-E2A1-0528-88617A8BE7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Line 54">
              <a:extLst>
                <a:ext uri="{FF2B5EF4-FFF2-40B4-BE49-F238E27FC236}">
                  <a16:creationId xmlns:a16="http://schemas.microsoft.com/office/drawing/2014/main" id="{F629601A-222A-4236-2837-33A64A6AE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Line 55">
              <a:extLst>
                <a:ext uri="{FF2B5EF4-FFF2-40B4-BE49-F238E27FC236}">
                  <a16:creationId xmlns:a16="http://schemas.microsoft.com/office/drawing/2014/main" id="{CB85CDFC-98DC-1EF4-C136-5F09CB4793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1" name="Group 50">
            <a:extLst>
              <a:ext uri="{FF2B5EF4-FFF2-40B4-BE49-F238E27FC236}">
                <a16:creationId xmlns:a16="http://schemas.microsoft.com/office/drawing/2014/main" id="{AA0DAA0C-2781-0211-990F-70840B4F8B22}"/>
              </a:ext>
            </a:extLst>
          </p:cNvPr>
          <p:cNvGrpSpPr>
            <a:grpSpLocks/>
          </p:cNvGrpSpPr>
          <p:nvPr/>
        </p:nvGrpSpPr>
        <p:grpSpPr bwMode="auto">
          <a:xfrm>
            <a:off x="3848100" y="4291245"/>
            <a:ext cx="609600" cy="381000"/>
            <a:chOff x="288" y="96"/>
            <a:chExt cx="1392" cy="816"/>
          </a:xfrm>
        </p:grpSpPr>
        <p:sp>
          <p:nvSpPr>
            <p:cNvPr id="42" name="Rectangle 51">
              <a:extLst>
                <a:ext uri="{FF2B5EF4-FFF2-40B4-BE49-F238E27FC236}">
                  <a16:creationId xmlns:a16="http://schemas.microsoft.com/office/drawing/2014/main" id="{9FC4510A-EDE9-8A64-2E95-F4C3EDB50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Rectangle 52">
              <a:extLst>
                <a:ext uri="{FF2B5EF4-FFF2-40B4-BE49-F238E27FC236}">
                  <a16:creationId xmlns:a16="http://schemas.microsoft.com/office/drawing/2014/main" id="{966D5334-A0B3-65DC-6746-D86415041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Line 53">
              <a:extLst>
                <a:ext uri="{FF2B5EF4-FFF2-40B4-BE49-F238E27FC236}">
                  <a16:creationId xmlns:a16="http://schemas.microsoft.com/office/drawing/2014/main" id="{65A9C3AF-0E8D-34E0-4DDE-4C869EF86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Line 54">
              <a:extLst>
                <a:ext uri="{FF2B5EF4-FFF2-40B4-BE49-F238E27FC236}">
                  <a16:creationId xmlns:a16="http://schemas.microsoft.com/office/drawing/2014/main" id="{12C539D5-F115-F0DD-137D-63D3BFAE0B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Line 55">
              <a:extLst>
                <a:ext uri="{FF2B5EF4-FFF2-40B4-BE49-F238E27FC236}">
                  <a16:creationId xmlns:a16="http://schemas.microsoft.com/office/drawing/2014/main" id="{2AC96747-B513-47C9-3593-9F4E00C8CE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7" name="Group 50">
            <a:extLst>
              <a:ext uri="{FF2B5EF4-FFF2-40B4-BE49-F238E27FC236}">
                <a16:creationId xmlns:a16="http://schemas.microsoft.com/office/drawing/2014/main" id="{3515933F-7225-4758-449B-DBA65DECDD85}"/>
              </a:ext>
            </a:extLst>
          </p:cNvPr>
          <p:cNvGrpSpPr>
            <a:grpSpLocks/>
          </p:cNvGrpSpPr>
          <p:nvPr/>
        </p:nvGrpSpPr>
        <p:grpSpPr bwMode="auto">
          <a:xfrm>
            <a:off x="5552256" y="4260272"/>
            <a:ext cx="609600" cy="381000"/>
            <a:chOff x="288" y="96"/>
            <a:chExt cx="1392" cy="816"/>
          </a:xfrm>
        </p:grpSpPr>
        <p:sp>
          <p:nvSpPr>
            <p:cNvPr id="48" name="Rectangle 51">
              <a:extLst>
                <a:ext uri="{FF2B5EF4-FFF2-40B4-BE49-F238E27FC236}">
                  <a16:creationId xmlns:a16="http://schemas.microsoft.com/office/drawing/2014/main" id="{9BFD5561-6F05-3444-F5A2-2F8B996C2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Rectangle 52">
              <a:extLst>
                <a:ext uri="{FF2B5EF4-FFF2-40B4-BE49-F238E27FC236}">
                  <a16:creationId xmlns:a16="http://schemas.microsoft.com/office/drawing/2014/main" id="{DADE8BA3-D82E-DD31-DE15-7328E8DE8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Line 53">
              <a:extLst>
                <a:ext uri="{FF2B5EF4-FFF2-40B4-BE49-F238E27FC236}">
                  <a16:creationId xmlns:a16="http://schemas.microsoft.com/office/drawing/2014/main" id="{6CB23093-7395-204D-2090-AD93B8FD4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Line 54">
              <a:extLst>
                <a:ext uri="{FF2B5EF4-FFF2-40B4-BE49-F238E27FC236}">
                  <a16:creationId xmlns:a16="http://schemas.microsoft.com/office/drawing/2014/main" id="{161CF9E4-AB1D-5B99-3697-4174015017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Line 55">
              <a:extLst>
                <a:ext uri="{FF2B5EF4-FFF2-40B4-BE49-F238E27FC236}">
                  <a16:creationId xmlns:a16="http://schemas.microsoft.com/office/drawing/2014/main" id="{3DC2206B-BFA0-6341-74B3-3262C350B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3" name="Group 50">
            <a:extLst>
              <a:ext uri="{FF2B5EF4-FFF2-40B4-BE49-F238E27FC236}">
                <a16:creationId xmlns:a16="http://schemas.microsoft.com/office/drawing/2014/main" id="{26FB52EA-A707-C672-EB1A-BA27AA2EFF69}"/>
              </a:ext>
            </a:extLst>
          </p:cNvPr>
          <p:cNvGrpSpPr>
            <a:grpSpLocks/>
          </p:cNvGrpSpPr>
          <p:nvPr/>
        </p:nvGrpSpPr>
        <p:grpSpPr bwMode="auto">
          <a:xfrm>
            <a:off x="6597650" y="4236789"/>
            <a:ext cx="609600" cy="381000"/>
            <a:chOff x="288" y="96"/>
            <a:chExt cx="1392" cy="816"/>
          </a:xfrm>
        </p:grpSpPr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EBFE89C0-0C3C-4013-1524-B66CF86DC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Rectangle 52">
              <a:extLst>
                <a:ext uri="{FF2B5EF4-FFF2-40B4-BE49-F238E27FC236}">
                  <a16:creationId xmlns:a16="http://schemas.microsoft.com/office/drawing/2014/main" id="{2B858E71-A829-A4E3-EAEA-44B1514AE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Line 53">
              <a:extLst>
                <a:ext uri="{FF2B5EF4-FFF2-40B4-BE49-F238E27FC236}">
                  <a16:creationId xmlns:a16="http://schemas.microsoft.com/office/drawing/2014/main" id="{D223ACCE-106D-58AC-7185-AC2CCF6B40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Line 54">
              <a:extLst>
                <a:ext uri="{FF2B5EF4-FFF2-40B4-BE49-F238E27FC236}">
                  <a16:creationId xmlns:a16="http://schemas.microsoft.com/office/drawing/2014/main" id="{79116062-9954-EF3A-89D3-655E2FD26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Line 55">
              <a:extLst>
                <a:ext uri="{FF2B5EF4-FFF2-40B4-BE49-F238E27FC236}">
                  <a16:creationId xmlns:a16="http://schemas.microsoft.com/office/drawing/2014/main" id="{21475859-080B-F10D-01D1-0CB03BE46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62" name="Group 50">
            <a:extLst>
              <a:ext uri="{FF2B5EF4-FFF2-40B4-BE49-F238E27FC236}">
                <a16:creationId xmlns:a16="http://schemas.microsoft.com/office/drawing/2014/main" id="{9E9418B6-E6F2-88DE-B7F0-7D60870EFD95}"/>
              </a:ext>
            </a:extLst>
          </p:cNvPr>
          <p:cNvGrpSpPr>
            <a:grpSpLocks/>
          </p:cNvGrpSpPr>
          <p:nvPr/>
        </p:nvGrpSpPr>
        <p:grpSpPr bwMode="auto">
          <a:xfrm>
            <a:off x="6621462" y="3214687"/>
            <a:ext cx="609600" cy="381000"/>
            <a:chOff x="288" y="96"/>
            <a:chExt cx="1392" cy="816"/>
          </a:xfrm>
        </p:grpSpPr>
        <p:sp>
          <p:nvSpPr>
            <p:cNvPr id="63" name="Rectangle 51">
              <a:extLst>
                <a:ext uri="{FF2B5EF4-FFF2-40B4-BE49-F238E27FC236}">
                  <a16:creationId xmlns:a16="http://schemas.microsoft.com/office/drawing/2014/main" id="{C1B61BDE-D23A-9015-AF9D-92C00C138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28" name="Rectangle 52">
              <a:extLst>
                <a:ext uri="{FF2B5EF4-FFF2-40B4-BE49-F238E27FC236}">
                  <a16:creationId xmlns:a16="http://schemas.microsoft.com/office/drawing/2014/main" id="{717FA47D-CB83-9CE6-A7F2-D9E2AB465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29" name="Line 53">
              <a:extLst>
                <a:ext uri="{FF2B5EF4-FFF2-40B4-BE49-F238E27FC236}">
                  <a16:creationId xmlns:a16="http://schemas.microsoft.com/office/drawing/2014/main" id="{919D7459-8546-8652-71D9-C83562AEEA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0" name="Line 54">
              <a:extLst>
                <a:ext uri="{FF2B5EF4-FFF2-40B4-BE49-F238E27FC236}">
                  <a16:creationId xmlns:a16="http://schemas.microsoft.com/office/drawing/2014/main" id="{68544469-ED20-D531-8090-526D5980C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1" name="Line 55">
              <a:extLst>
                <a:ext uri="{FF2B5EF4-FFF2-40B4-BE49-F238E27FC236}">
                  <a16:creationId xmlns:a16="http://schemas.microsoft.com/office/drawing/2014/main" id="{89EB0C79-974C-9D6D-0DE5-787EC9C85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6132" name="Group 50">
            <a:extLst>
              <a:ext uri="{FF2B5EF4-FFF2-40B4-BE49-F238E27FC236}">
                <a16:creationId xmlns:a16="http://schemas.microsoft.com/office/drawing/2014/main" id="{1212186E-4B7F-CD64-8ED8-BFE4BF535B5D}"/>
              </a:ext>
            </a:extLst>
          </p:cNvPr>
          <p:cNvGrpSpPr>
            <a:grpSpLocks/>
          </p:cNvGrpSpPr>
          <p:nvPr/>
        </p:nvGrpSpPr>
        <p:grpSpPr bwMode="auto">
          <a:xfrm>
            <a:off x="4673601" y="4279107"/>
            <a:ext cx="609600" cy="381000"/>
            <a:chOff x="288" y="96"/>
            <a:chExt cx="1392" cy="816"/>
          </a:xfrm>
        </p:grpSpPr>
        <p:sp>
          <p:nvSpPr>
            <p:cNvPr id="176133" name="Rectangle 51">
              <a:extLst>
                <a:ext uri="{FF2B5EF4-FFF2-40B4-BE49-F238E27FC236}">
                  <a16:creationId xmlns:a16="http://schemas.microsoft.com/office/drawing/2014/main" id="{9CA227B2-31BC-F789-A80B-36AC354E1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4" name="Rectangle 52">
              <a:extLst>
                <a:ext uri="{FF2B5EF4-FFF2-40B4-BE49-F238E27FC236}">
                  <a16:creationId xmlns:a16="http://schemas.microsoft.com/office/drawing/2014/main" id="{F2AA2465-A5AF-BF52-C3F3-D818EB022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5" name="Line 53">
              <a:extLst>
                <a:ext uri="{FF2B5EF4-FFF2-40B4-BE49-F238E27FC236}">
                  <a16:creationId xmlns:a16="http://schemas.microsoft.com/office/drawing/2014/main" id="{048D49B4-5D71-8D98-11C3-C10488A34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6" name="Line 54">
              <a:extLst>
                <a:ext uri="{FF2B5EF4-FFF2-40B4-BE49-F238E27FC236}">
                  <a16:creationId xmlns:a16="http://schemas.microsoft.com/office/drawing/2014/main" id="{07844149-C039-41DA-E8D3-252ACFC966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7" name="Line 55">
              <a:extLst>
                <a:ext uri="{FF2B5EF4-FFF2-40B4-BE49-F238E27FC236}">
                  <a16:creationId xmlns:a16="http://schemas.microsoft.com/office/drawing/2014/main" id="{1AD04CA5-93D6-3B89-083F-E30BEF7D2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10391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3BF6E50-AF4C-D5E4-5D44-AF8C5C40C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An Introduction to the Internet</a:t>
            </a:r>
          </a:p>
        </p:txBody>
      </p:sp>
      <p:sp>
        <p:nvSpPr>
          <p:cNvPr id="6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1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33797" name="Rectangle 2"/>
          <p:cNvSpPr>
            <a:spLocks noChangeArrowheads="1"/>
          </p:cNvSpPr>
          <p:nvPr/>
        </p:nvSpPr>
        <p:spPr bwMode="auto">
          <a:xfrm>
            <a:off x="5867400" y="11239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3"/>
          <p:cNvSpPr>
            <a:spLocks noChangeArrowheads="1"/>
          </p:cNvSpPr>
          <p:nvPr/>
        </p:nvSpPr>
        <p:spPr bwMode="auto">
          <a:xfrm>
            <a:off x="685800" y="13525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Oval 5"/>
          <p:cNvSpPr>
            <a:spLocks noChangeArrowheads="1"/>
          </p:cNvSpPr>
          <p:nvPr/>
        </p:nvSpPr>
        <p:spPr bwMode="auto">
          <a:xfrm>
            <a:off x="1219200" y="15049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1209675" y="1609725"/>
            <a:ext cx="101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Yashar</a:t>
            </a:r>
          </a:p>
        </p:txBody>
      </p:sp>
      <p:sp>
        <p:nvSpPr>
          <p:cNvPr id="33802" name="Oval 7"/>
          <p:cNvSpPr>
            <a:spLocks noChangeArrowheads="1"/>
          </p:cNvSpPr>
          <p:nvPr/>
        </p:nvSpPr>
        <p:spPr bwMode="auto">
          <a:xfrm>
            <a:off x="6477000" y="15049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Text Box 8"/>
          <p:cNvSpPr txBox="1">
            <a:spLocks noChangeArrowheads="1"/>
          </p:cNvSpPr>
          <p:nvPr/>
        </p:nvSpPr>
        <p:spPr bwMode="auto">
          <a:xfrm>
            <a:off x="6597650" y="1581150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Nick</a:t>
            </a:r>
          </a:p>
        </p:txBody>
      </p:sp>
      <p:sp>
        <p:nvSpPr>
          <p:cNvPr id="33804" name="Text Box 9"/>
          <p:cNvSpPr txBox="1">
            <a:spLocks noChangeArrowheads="1"/>
          </p:cNvSpPr>
          <p:nvPr/>
        </p:nvSpPr>
        <p:spPr bwMode="auto">
          <a:xfrm>
            <a:off x="735014" y="828675"/>
            <a:ext cx="2008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err="1">
                <a:latin typeface="Calibri" pitchFamily="34" charset="0"/>
              </a:rPr>
              <a:t>cs.toronto.edu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3805" name="Text Box 10"/>
          <p:cNvSpPr txBox="1">
            <a:spLocks noChangeArrowheads="1"/>
          </p:cNvSpPr>
          <p:nvPr/>
        </p:nvSpPr>
        <p:spPr bwMode="auto">
          <a:xfrm>
            <a:off x="5715000" y="752475"/>
            <a:ext cx="261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leland.stanford.edu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3333750"/>
            <a:ext cx="8382000" cy="2590800"/>
            <a:chOff x="144" y="2592"/>
            <a:chExt cx="5280" cy="1632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44" y="2592"/>
              <a:ext cx="5280" cy="1632"/>
              <a:chOff x="144" y="2592"/>
              <a:chExt cx="5280" cy="1632"/>
            </a:xfrm>
          </p:grpSpPr>
          <p:sp>
            <p:nvSpPr>
              <p:cNvPr id="33846" name="Line 13"/>
              <p:cNvSpPr>
                <a:spLocks noChangeShapeType="1"/>
              </p:cNvSpPr>
              <p:nvPr/>
            </p:nvSpPr>
            <p:spPr bwMode="auto">
              <a:xfrm>
                <a:off x="144" y="2688"/>
                <a:ext cx="52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1008" y="2592"/>
                <a:ext cx="3360" cy="1632"/>
                <a:chOff x="1008" y="2592"/>
                <a:chExt cx="3360" cy="1632"/>
              </a:xfrm>
            </p:grpSpPr>
            <p:sp>
              <p:nvSpPr>
                <p:cNvPr id="33848" name="Freeform 15"/>
                <p:cNvSpPr>
                  <a:spLocks/>
                </p:cNvSpPr>
                <p:nvPr/>
              </p:nvSpPr>
              <p:spPr bwMode="auto">
                <a:xfrm>
                  <a:off x="1488" y="2592"/>
                  <a:ext cx="2440" cy="1632"/>
                </a:xfrm>
                <a:custGeom>
                  <a:avLst/>
                  <a:gdLst>
                    <a:gd name="T0" fmla="*/ 515 w 2440"/>
                    <a:gd name="T1" fmla="*/ 1140 h 2077"/>
                    <a:gd name="T2" fmla="*/ 277 w 2440"/>
                    <a:gd name="T3" fmla="*/ 1071 h 2077"/>
                    <a:gd name="T4" fmla="*/ 83 w 2440"/>
                    <a:gd name="T5" fmla="*/ 1027 h 2077"/>
                    <a:gd name="T6" fmla="*/ 22 w 2440"/>
                    <a:gd name="T7" fmla="*/ 1001 h 2077"/>
                    <a:gd name="T8" fmla="*/ 111 w 2440"/>
                    <a:gd name="T9" fmla="*/ 914 h 2077"/>
                    <a:gd name="T10" fmla="*/ 177 w 2440"/>
                    <a:gd name="T11" fmla="*/ 853 h 2077"/>
                    <a:gd name="T12" fmla="*/ 166 w 2440"/>
                    <a:gd name="T13" fmla="*/ 827 h 2077"/>
                    <a:gd name="T14" fmla="*/ 56 w 2440"/>
                    <a:gd name="T15" fmla="*/ 670 h 2077"/>
                    <a:gd name="T16" fmla="*/ 67 w 2440"/>
                    <a:gd name="T17" fmla="*/ 540 h 2077"/>
                    <a:gd name="T18" fmla="*/ 144 w 2440"/>
                    <a:gd name="T19" fmla="*/ 422 h 2077"/>
                    <a:gd name="T20" fmla="*/ 105 w 2440"/>
                    <a:gd name="T21" fmla="*/ 322 h 2077"/>
                    <a:gd name="T22" fmla="*/ 83 w 2440"/>
                    <a:gd name="T23" fmla="*/ 170 h 2077"/>
                    <a:gd name="T24" fmla="*/ 189 w 2440"/>
                    <a:gd name="T25" fmla="*/ 122 h 2077"/>
                    <a:gd name="T26" fmla="*/ 537 w 2440"/>
                    <a:gd name="T27" fmla="*/ 231 h 2077"/>
                    <a:gd name="T28" fmla="*/ 587 w 2440"/>
                    <a:gd name="T29" fmla="*/ 213 h 2077"/>
                    <a:gd name="T30" fmla="*/ 931 w 2440"/>
                    <a:gd name="T31" fmla="*/ 122 h 2077"/>
                    <a:gd name="T32" fmla="*/ 1008 w 2440"/>
                    <a:gd name="T33" fmla="*/ 139 h 2077"/>
                    <a:gd name="T34" fmla="*/ 1130 w 2440"/>
                    <a:gd name="T35" fmla="*/ 200 h 2077"/>
                    <a:gd name="T36" fmla="*/ 1584 w 2440"/>
                    <a:gd name="T37" fmla="*/ 0 h 2077"/>
                    <a:gd name="T38" fmla="*/ 1817 w 2440"/>
                    <a:gd name="T39" fmla="*/ 122 h 2077"/>
                    <a:gd name="T40" fmla="*/ 2022 w 2440"/>
                    <a:gd name="T41" fmla="*/ 196 h 2077"/>
                    <a:gd name="T42" fmla="*/ 2061 w 2440"/>
                    <a:gd name="T43" fmla="*/ 383 h 2077"/>
                    <a:gd name="T44" fmla="*/ 2221 w 2440"/>
                    <a:gd name="T45" fmla="*/ 470 h 2077"/>
                    <a:gd name="T46" fmla="*/ 2321 w 2440"/>
                    <a:gd name="T47" fmla="*/ 605 h 2077"/>
                    <a:gd name="T48" fmla="*/ 2260 w 2440"/>
                    <a:gd name="T49" fmla="*/ 718 h 2077"/>
                    <a:gd name="T50" fmla="*/ 2421 w 2440"/>
                    <a:gd name="T51" fmla="*/ 905 h 2077"/>
                    <a:gd name="T52" fmla="*/ 2138 w 2440"/>
                    <a:gd name="T53" fmla="*/ 1136 h 2077"/>
                    <a:gd name="T54" fmla="*/ 1811 w 2440"/>
                    <a:gd name="T55" fmla="*/ 1318 h 2077"/>
                    <a:gd name="T56" fmla="*/ 1712 w 2440"/>
                    <a:gd name="T57" fmla="*/ 1279 h 2077"/>
                    <a:gd name="T58" fmla="*/ 1485 w 2440"/>
                    <a:gd name="T59" fmla="*/ 1449 h 2077"/>
                    <a:gd name="T60" fmla="*/ 1291 w 2440"/>
                    <a:gd name="T61" fmla="*/ 1349 h 2077"/>
                    <a:gd name="T62" fmla="*/ 1147 w 2440"/>
                    <a:gd name="T63" fmla="*/ 1467 h 2077"/>
                    <a:gd name="T64" fmla="*/ 859 w 2440"/>
                    <a:gd name="T65" fmla="*/ 1632 h 2077"/>
                    <a:gd name="T66" fmla="*/ 792 w 2440"/>
                    <a:gd name="T67" fmla="*/ 1571 h 2077"/>
                    <a:gd name="T68" fmla="*/ 776 w 2440"/>
                    <a:gd name="T69" fmla="*/ 1375 h 2077"/>
                    <a:gd name="T70" fmla="*/ 654 w 2440"/>
                    <a:gd name="T71" fmla="*/ 1362 h 2077"/>
                    <a:gd name="T72" fmla="*/ 576 w 2440"/>
                    <a:gd name="T73" fmla="*/ 1284 h 2077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2440"/>
                    <a:gd name="T112" fmla="*/ 0 h 2077"/>
                    <a:gd name="T113" fmla="*/ 2440 w 2440"/>
                    <a:gd name="T114" fmla="*/ 2077 h 2077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2440" h="2077">
                      <a:moveTo>
                        <a:pt x="537" y="1523"/>
                      </a:moveTo>
                      <a:cubicBezTo>
                        <a:pt x="526" y="1501"/>
                        <a:pt x="515" y="1451"/>
                        <a:pt x="515" y="1451"/>
                      </a:cubicBezTo>
                      <a:cubicBezTo>
                        <a:pt x="521" y="1421"/>
                        <a:pt x="532" y="1402"/>
                        <a:pt x="543" y="1374"/>
                      </a:cubicBezTo>
                      <a:cubicBezTo>
                        <a:pt x="434" y="1371"/>
                        <a:pt x="371" y="1373"/>
                        <a:pt x="277" y="1363"/>
                      </a:cubicBezTo>
                      <a:cubicBezTo>
                        <a:pt x="242" y="1359"/>
                        <a:pt x="172" y="1346"/>
                        <a:pt x="172" y="1346"/>
                      </a:cubicBezTo>
                      <a:cubicBezTo>
                        <a:pt x="141" y="1334"/>
                        <a:pt x="113" y="1322"/>
                        <a:pt x="83" y="1307"/>
                      </a:cubicBezTo>
                      <a:cubicBezTo>
                        <a:pt x="74" y="1303"/>
                        <a:pt x="65" y="1301"/>
                        <a:pt x="56" y="1296"/>
                      </a:cubicBezTo>
                      <a:cubicBezTo>
                        <a:pt x="44" y="1290"/>
                        <a:pt x="22" y="1274"/>
                        <a:pt x="22" y="1274"/>
                      </a:cubicBezTo>
                      <a:cubicBezTo>
                        <a:pt x="0" y="1239"/>
                        <a:pt x="25" y="1244"/>
                        <a:pt x="45" y="1219"/>
                      </a:cubicBezTo>
                      <a:cubicBezTo>
                        <a:pt x="65" y="1194"/>
                        <a:pt x="83" y="1182"/>
                        <a:pt x="111" y="1163"/>
                      </a:cubicBezTo>
                      <a:cubicBezTo>
                        <a:pt x="131" y="1150"/>
                        <a:pt x="145" y="1123"/>
                        <a:pt x="166" y="1108"/>
                      </a:cubicBezTo>
                      <a:cubicBezTo>
                        <a:pt x="170" y="1101"/>
                        <a:pt x="172" y="1093"/>
                        <a:pt x="177" y="1086"/>
                      </a:cubicBezTo>
                      <a:cubicBezTo>
                        <a:pt x="180" y="1082"/>
                        <a:pt x="191" y="1080"/>
                        <a:pt x="189" y="1075"/>
                      </a:cubicBezTo>
                      <a:cubicBezTo>
                        <a:pt x="186" y="1065"/>
                        <a:pt x="173" y="1060"/>
                        <a:pt x="166" y="1052"/>
                      </a:cubicBezTo>
                      <a:cubicBezTo>
                        <a:pt x="147" y="1030"/>
                        <a:pt x="129" y="1009"/>
                        <a:pt x="111" y="986"/>
                      </a:cubicBezTo>
                      <a:cubicBezTo>
                        <a:pt x="94" y="941"/>
                        <a:pt x="74" y="898"/>
                        <a:pt x="56" y="853"/>
                      </a:cubicBezTo>
                      <a:cubicBezTo>
                        <a:pt x="41" y="815"/>
                        <a:pt x="37" y="775"/>
                        <a:pt x="22" y="737"/>
                      </a:cubicBezTo>
                      <a:cubicBezTo>
                        <a:pt x="31" y="712"/>
                        <a:pt x="46" y="702"/>
                        <a:pt x="67" y="687"/>
                      </a:cubicBezTo>
                      <a:cubicBezTo>
                        <a:pt x="95" y="644"/>
                        <a:pt x="152" y="627"/>
                        <a:pt x="189" y="593"/>
                      </a:cubicBezTo>
                      <a:cubicBezTo>
                        <a:pt x="171" y="577"/>
                        <a:pt x="144" y="537"/>
                        <a:pt x="144" y="537"/>
                      </a:cubicBezTo>
                      <a:cubicBezTo>
                        <a:pt x="139" y="517"/>
                        <a:pt x="134" y="496"/>
                        <a:pt x="128" y="476"/>
                      </a:cubicBezTo>
                      <a:cubicBezTo>
                        <a:pt x="121" y="454"/>
                        <a:pt x="105" y="410"/>
                        <a:pt x="105" y="410"/>
                      </a:cubicBezTo>
                      <a:cubicBezTo>
                        <a:pt x="99" y="374"/>
                        <a:pt x="86" y="340"/>
                        <a:pt x="78" y="305"/>
                      </a:cubicBezTo>
                      <a:cubicBezTo>
                        <a:pt x="80" y="275"/>
                        <a:pt x="73" y="244"/>
                        <a:pt x="83" y="216"/>
                      </a:cubicBezTo>
                      <a:cubicBezTo>
                        <a:pt x="87" y="203"/>
                        <a:pt x="106" y="201"/>
                        <a:pt x="117" y="194"/>
                      </a:cubicBezTo>
                      <a:cubicBezTo>
                        <a:pt x="142" y="178"/>
                        <a:pt x="161" y="165"/>
                        <a:pt x="189" y="155"/>
                      </a:cubicBezTo>
                      <a:cubicBezTo>
                        <a:pt x="284" y="167"/>
                        <a:pt x="367" y="211"/>
                        <a:pt x="454" y="249"/>
                      </a:cubicBezTo>
                      <a:cubicBezTo>
                        <a:pt x="483" y="262"/>
                        <a:pt x="508" y="283"/>
                        <a:pt x="537" y="294"/>
                      </a:cubicBezTo>
                      <a:cubicBezTo>
                        <a:pt x="541" y="298"/>
                        <a:pt x="544" y="305"/>
                        <a:pt x="549" y="305"/>
                      </a:cubicBezTo>
                      <a:cubicBezTo>
                        <a:pt x="566" y="305"/>
                        <a:pt x="574" y="282"/>
                        <a:pt x="587" y="271"/>
                      </a:cubicBezTo>
                      <a:cubicBezTo>
                        <a:pt x="608" y="253"/>
                        <a:pt x="634" y="238"/>
                        <a:pt x="659" y="227"/>
                      </a:cubicBezTo>
                      <a:cubicBezTo>
                        <a:pt x="751" y="186"/>
                        <a:pt x="830" y="162"/>
                        <a:pt x="931" y="155"/>
                      </a:cubicBezTo>
                      <a:cubicBezTo>
                        <a:pt x="949" y="157"/>
                        <a:pt x="968" y="156"/>
                        <a:pt x="986" y="161"/>
                      </a:cubicBezTo>
                      <a:cubicBezTo>
                        <a:pt x="995" y="163"/>
                        <a:pt x="1001" y="172"/>
                        <a:pt x="1008" y="177"/>
                      </a:cubicBezTo>
                      <a:cubicBezTo>
                        <a:pt x="1024" y="188"/>
                        <a:pt x="1043" y="192"/>
                        <a:pt x="1058" y="205"/>
                      </a:cubicBezTo>
                      <a:cubicBezTo>
                        <a:pt x="1081" y="224"/>
                        <a:pt x="1101" y="245"/>
                        <a:pt x="1130" y="255"/>
                      </a:cubicBezTo>
                      <a:cubicBezTo>
                        <a:pt x="1163" y="222"/>
                        <a:pt x="1188" y="173"/>
                        <a:pt x="1224" y="144"/>
                      </a:cubicBezTo>
                      <a:cubicBezTo>
                        <a:pt x="1327" y="61"/>
                        <a:pt x="1455" y="18"/>
                        <a:pt x="1584" y="0"/>
                      </a:cubicBezTo>
                      <a:cubicBezTo>
                        <a:pt x="1632" y="5"/>
                        <a:pt x="1668" y="11"/>
                        <a:pt x="1712" y="28"/>
                      </a:cubicBezTo>
                      <a:cubicBezTo>
                        <a:pt x="1768" y="74"/>
                        <a:pt x="1779" y="99"/>
                        <a:pt x="1817" y="155"/>
                      </a:cubicBezTo>
                      <a:cubicBezTo>
                        <a:pt x="1844" y="247"/>
                        <a:pt x="1787" y="220"/>
                        <a:pt x="1917" y="227"/>
                      </a:cubicBezTo>
                      <a:cubicBezTo>
                        <a:pt x="1954" y="232"/>
                        <a:pt x="1986" y="243"/>
                        <a:pt x="2022" y="249"/>
                      </a:cubicBezTo>
                      <a:cubicBezTo>
                        <a:pt x="2047" y="284"/>
                        <a:pt x="2065" y="335"/>
                        <a:pt x="2077" y="377"/>
                      </a:cubicBezTo>
                      <a:cubicBezTo>
                        <a:pt x="2074" y="415"/>
                        <a:pt x="2069" y="450"/>
                        <a:pt x="2061" y="487"/>
                      </a:cubicBezTo>
                      <a:cubicBezTo>
                        <a:pt x="2083" y="534"/>
                        <a:pt x="2103" y="536"/>
                        <a:pt x="2155" y="554"/>
                      </a:cubicBezTo>
                      <a:cubicBezTo>
                        <a:pt x="2176" y="570"/>
                        <a:pt x="2201" y="581"/>
                        <a:pt x="2221" y="598"/>
                      </a:cubicBezTo>
                      <a:cubicBezTo>
                        <a:pt x="2244" y="618"/>
                        <a:pt x="2260" y="643"/>
                        <a:pt x="2282" y="665"/>
                      </a:cubicBezTo>
                      <a:cubicBezTo>
                        <a:pt x="2319" y="751"/>
                        <a:pt x="2309" y="715"/>
                        <a:pt x="2321" y="770"/>
                      </a:cubicBezTo>
                      <a:cubicBezTo>
                        <a:pt x="2312" y="802"/>
                        <a:pt x="2300" y="836"/>
                        <a:pt x="2282" y="864"/>
                      </a:cubicBezTo>
                      <a:cubicBezTo>
                        <a:pt x="2277" y="887"/>
                        <a:pt x="2266" y="892"/>
                        <a:pt x="2260" y="914"/>
                      </a:cubicBezTo>
                      <a:cubicBezTo>
                        <a:pt x="2307" y="961"/>
                        <a:pt x="2360" y="1011"/>
                        <a:pt x="2393" y="1069"/>
                      </a:cubicBezTo>
                      <a:cubicBezTo>
                        <a:pt x="2407" y="1094"/>
                        <a:pt x="2421" y="1152"/>
                        <a:pt x="2421" y="1152"/>
                      </a:cubicBezTo>
                      <a:cubicBezTo>
                        <a:pt x="2427" y="1196"/>
                        <a:pt x="2440" y="1244"/>
                        <a:pt x="2415" y="1285"/>
                      </a:cubicBezTo>
                      <a:cubicBezTo>
                        <a:pt x="2355" y="1381"/>
                        <a:pt x="2245" y="1431"/>
                        <a:pt x="2138" y="1446"/>
                      </a:cubicBezTo>
                      <a:cubicBezTo>
                        <a:pt x="2184" y="1538"/>
                        <a:pt x="2053" y="1666"/>
                        <a:pt x="1972" y="1695"/>
                      </a:cubicBezTo>
                      <a:cubicBezTo>
                        <a:pt x="1915" y="1691"/>
                        <a:pt x="1866" y="1685"/>
                        <a:pt x="1811" y="1678"/>
                      </a:cubicBezTo>
                      <a:cubicBezTo>
                        <a:pt x="1780" y="1668"/>
                        <a:pt x="1750" y="1663"/>
                        <a:pt x="1723" y="1645"/>
                      </a:cubicBezTo>
                      <a:cubicBezTo>
                        <a:pt x="1719" y="1639"/>
                        <a:pt x="1719" y="1629"/>
                        <a:pt x="1712" y="1628"/>
                      </a:cubicBezTo>
                      <a:cubicBezTo>
                        <a:pt x="1696" y="1624"/>
                        <a:pt x="1664" y="1681"/>
                        <a:pt x="1662" y="1684"/>
                      </a:cubicBezTo>
                      <a:cubicBezTo>
                        <a:pt x="1614" y="1750"/>
                        <a:pt x="1558" y="1807"/>
                        <a:pt x="1485" y="1844"/>
                      </a:cubicBezTo>
                      <a:cubicBezTo>
                        <a:pt x="1470" y="1842"/>
                        <a:pt x="1455" y="1843"/>
                        <a:pt x="1440" y="1839"/>
                      </a:cubicBezTo>
                      <a:cubicBezTo>
                        <a:pt x="1400" y="1828"/>
                        <a:pt x="1327" y="1746"/>
                        <a:pt x="1291" y="1717"/>
                      </a:cubicBezTo>
                      <a:cubicBezTo>
                        <a:pt x="1255" y="1727"/>
                        <a:pt x="1260" y="1743"/>
                        <a:pt x="1235" y="1772"/>
                      </a:cubicBezTo>
                      <a:cubicBezTo>
                        <a:pt x="1207" y="1804"/>
                        <a:pt x="1175" y="1835"/>
                        <a:pt x="1147" y="1867"/>
                      </a:cubicBezTo>
                      <a:cubicBezTo>
                        <a:pt x="1125" y="1892"/>
                        <a:pt x="1099" y="1905"/>
                        <a:pt x="1075" y="1927"/>
                      </a:cubicBezTo>
                      <a:cubicBezTo>
                        <a:pt x="1009" y="1987"/>
                        <a:pt x="943" y="2045"/>
                        <a:pt x="859" y="2077"/>
                      </a:cubicBezTo>
                      <a:cubicBezTo>
                        <a:pt x="819" y="2057"/>
                        <a:pt x="841" y="2072"/>
                        <a:pt x="803" y="2016"/>
                      </a:cubicBezTo>
                      <a:cubicBezTo>
                        <a:pt x="799" y="2010"/>
                        <a:pt x="792" y="1999"/>
                        <a:pt x="792" y="1999"/>
                      </a:cubicBezTo>
                      <a:cubicBezTo>
                        <a:pt x="786" y="1981"/>
                        <a:pt x="777" y="1967"/>
                        <a:pt x="770" y="1950"/>
                      </a:cubicBezTo>
                      <a:cubicBezTo>
                        <a:pt x="760" y="1885"/>
                        <a:pt x="772" y="1815"/>
                        <a:pt x="776" y="1750"/>
                      </a:cubicBezTo>
                      <a:cubicBezTo>
                        <a:pt x="752" y="1745"/>
                        <a:pt x="739" y="1750"/>
                        <a:pt x="715" y="1745"/>
                      </a:cubicBezTo>
                      <a:cubicBezTo>
                        <a:pt x="695" y="1741"/>
                        <a:pt x="654" y="1734"/>
                        <a:pt x="654" y="1734"/>
                      </a:cubicBezTo>
                      <a:cubicBezTo>
                        <a:pt x="630" y="1718"/>
                        <a:pt x="615" y="1691"/>
                        <a:pt x="598" y="1667"/>
                      </a:cubicBezTo>
                      <a:cubicBezTo>
                        <a:pt x="590" y="1656"/>
                        <a:pt x="576" y="1634"/>
                        <a:pt x="576" y="1634"/>
                      </a:cubicBezTo>
                      <a:cubicBezTo>
                        <a:pt x="565" y="1596"/>
                        <a:pt x="550" y="1560"/>
                        <a:pt x="537" y="15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849" name="Freeform 16"/>
                <p:cNvSpPr>
                  <a:spLocks/>
                </p:cNvSpPr>
                <p:nvPr/>
              </p:nvSpPr>
              <p:spPr bwMode="auto">
                <a:xfrm>
                  <a:off x="1008" y="2640"/>
                  <a:ext cx="576" cy="720"/>
                </a:xfrm>
                <a:custGeom>
                  <a:avLst/>
                  <a:gdLst>
                    <a:gd name="T0" fmla="*/ 0 w 576"/>
                    <a:gd name="T1" fmla="*/ 0 h 720"/>
                    <a:gd name="T2" fmla="*/ 0 w 576"/>
                    <a:gd name="T3" fmla="*/ 720 h 720"/>
                    <a:gd name="T4" fmla="*/ 576 w 576"/>
                    <a:gd name="T5" fmla="*/ 720 h 720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720"/>
                    <a:gd name="T11" fmla="*/ 576 w 576"/>
                    <a:gd name="T12" fmla="*/ 720 h 72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720">
                      <a:moveTo>
                        <a:pt x="0" y="0"/>
                      </a:moveTo>
                      <a:lnTo>
                        <a:pt x="0" y="720"/>
                      </a:lnTo>
                      <a:lnTo>
                        <a:pt x="576" y="72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0" name="Freeform 17"/>
                <p:cNvSpPr>
                  <a:spLocks/>
                </p:cNvSpPr>
                <p:nvPr/>
              </p:nvSpPr>
              <p:spPr bwMode="auto">
                <a:xfrm>
                  <a:off x="3840" y="2640"/>
                  <a:ext cx="528" cy="720"/>
                </a:xfrm>
                <a:custGeom>
                  <a:avLst/>
                  <a:gdLst>
                    <a:gd name="T0" fmla="*/ 0 w 528"/>
                    <a:gd name="T1" fmla="*/ 720 h 720"/>
                    <a:gd name="T2" fmla="*/ 528 w 528"/>
                    <a:gd name="T3" fmla="*/ 720 h 720"/>
                    <a:gd name="T4" fmla="*/ 528 w 528"/>
                    <a:gd name="T5" fmla="*/ 0 h 720"/>
                    <a:gd name="T6" fmla="*/ 0 60000 65536"/>
                    <a:gd name="T7" fmla="*/ 0 60000 65536"/>
                    <a:gd name="T8" fmla="*/ 0 60000 65536"/>
                    <a:gd name="T9" fmla="*/ 0 w 528"/>
                    <a:gd name="T10" fmla="*/ 0 h 720"/>
                    <a:gd name="T11" fmla="*/ 528 w 528"/>
                    <a:gd name="T12" fmla="*/ 720 h 72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28" h="720">
                      <a:moveTo>
                        <a:pt x="0" y="720"/>
                      </a:moveTo>
                      <a:lnTo>
                        <a:pt x="528" y="720"/>
                      </a:lnTo>
                      <a:lnTo>
                        <a:pt x="528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1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776" y="3072"/>
                  <a:ext cx="24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160" y="2976"/>
                  <a:ext cx="432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736" y="3360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4" name="Line 21"/>
                <p:cNvSpPr>
                  <a:spLocks noChangeShapeType="1"/>
                </p:cNvSpPr>
                <p:nvPr/>
              </p:nvSpPr>
              <p:spPr bwMode="auto">
                <a:xfrm>
                  <a:off x="2640" y="3072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5" name="Line 22"/>
                <p:cNvSpPr>
                  <a:spLocks noChangeShapeType="1"/>
                </p:cNvSpPr>
                <p:nvPr/>
              </p:nvSpPr>
              <p:spPr bwMode="auto">
                <a:xfrm>
                  <a:off x="2640" y="3408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6" name="Line 23"/>
                <p:cNvSpPr>
                  <a:spLocks noChangeShapeType="1"/>
                </p:cNvSpPr>
                <p:nvPr/>
              </p:nvSpPr>
              <p:spPr bwMode="auto">
                <a:xfrm>
                  <a:off x="2736" y="3024"/>
                  <a:ext cx="912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7" name="Line 24"/>
                <p:cNvSpPr>
                  <a:spLocks noChangeShapeType="1"/>
                </p:cNvSpPr>
                <p:nvPr/>
              </p:nvSpPr>
              <p:spPr bwMode="auto">
                <a:xfrm flipH="1" flipV="1">
                  <a:off x="1776" y="3408"/>
                  <a:ext cx="912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8" name="Oval 25"/>
                <p:cNvSpPr>
                  <a:spLocks noChangeArrowheads="1"/>
                </p:cNvSpPr>
                <p:nvPr/>
              </p:nvSpPr>
              <p:spPr bwMode="auto">
                <a:xfrm>
                  <a:off x="2496" y="288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9" name="Oval 26"/>
                <p:cNvSpPr>
                  <a:spLocks noChangeArrowheads="1"/>
                </p:cNvSpPr>
                <p:nvPr/>
              </p:nvSpPr>
              <p:spPr bwMode="auto">
                <a:xfrm>
                  <a:off x="2496" y="321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60" name="Oval 27"/>
                <p:cNvSpPr>
                  <a:spLocks noChangeArrowheads="1"/>
                </p:cNvSpPr>
                <p:nvPr/>
              </p:nvSpPr>
              <p:spPr bwMode="auto">
                <a:xfrm>
                  <a:off x="2496" y="360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61" name="Oval 28"/>
                <p:cNvSpPr>
                  <a:spLocks noChangeArrowheads="1"/>
                </p:cNvSpPr>
                <p:nvPr/>
              </p:nvSpPr>
              <p:spPr bwMode="auto">
                <a:xfrm>
                  <a:off x="3552" y="321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62" name="Oval 29"/>
                <p:cNvSpPr>
                  <a:spLocks noChangeArrowheads="1"/>
                </p:cNvSpPr>
                <p:nvPr/>
              </p:nvSpPr>
              <p:spPr bwMode="auto">
                <a:xfrm>
                  <a:off x="1584" y="321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63" name="Oval 30"/>
                <p:cNvSpPr>
                  <a:spLocks noChangeArrowheads="1"/>
                </p:cNvSpPr>
                <p:nvPr/>
              </p:nvSpPr>
              <p:spPr bwMode="auto">
                <a:xfrm>
                  <a:off x="1968" y="288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2180" y="2697"/>
              <a:ext cx="973" cy="233"/>
              <a:chOff x="2160" y="2928"/>
              <a:chExt cx="973" cy="233"/>
            </a:xfrm>
          </p:grpSpPr>
          <p:sp>
            <p:nvSpPr>
              <p:cNvPr id="33844" name="Rectangle 32"/>
              <p:cNvSpPr>
                <a:spLocks noChangeArrowheads="1"/>
              </p:cNvSpPr>
              <p:nvPr/>
            </p:nvSpPr>
            <p:spPr bwMode="auto">
              <a:xfrm>
                <a:off x="2160" y="2928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5" name="Text Box 33"/>
              <p:cNvSpPr txBox="1">
                <a:spLocks noChangeArrowheads="1"/>
              </p:cNvSpPr>
              <p:nvPr/>
            </p:nvSpPr>
            <p:spPr bwMode="auto">
              <a:xfrm>
                <a:off x="2160" y="2930"/>
                <a:ext cx="97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99"/>
                    </a:solidFill>
                    <a:latin typeface="Calibri" pitchFamily="34" charset="0"/>
                  </a:rPr>
                  <a:t>Network Layer</a:t>
                </a:r>
              </a:p>
            </p:txBody>
          </p:sp>
        </p:grp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2880" y="2927"/>
              <a:ext cx="1070" cy="433"/>
              <a:chOff x="2880" y="2927"/>
              <a:chExt cx="1070" cy="433"/>
            </a:xfrm>
          </p:grpSpPr>
          <p:sp>
            <p:nvSpPr>
              <p:cNvPr id="33843" name="Text Box 37"/>
              <p:cNvSpPr txBox="1">
                <a:spLocks noChangeArrowheads="1"/>
              </p:cNvSpPr>
              <p:nvPr/>
            </p:nvSpPr>
            <p:spPr bwMode="auto">
              <a:xfrm>
                <a:off x="3249" y="2927"/>
                <a:ext cx="7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Link Layer</a:t>
                </a:r>
              </a:p>
            </p:txBody>
          </p:sp>
          <p:sp>
            <p:nvSpPr>
              <p:cNvPr id="33841" name="Line 38"/>
              <p:cNvSpPr>
                <a:spLocks noChangeShapeType="1"/>
              </p:cNvSpPr>
              <p:nvPr/>
            </p:nvSpPr>
            <p:spPr bwMode="auto">
              <a:xfrm flipH="1">
                <a:off x="2880" y="3076"/>
                <a:ext cx="416" cy="284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2209800" y="1127126"/>
            <a:ext cx="4267200" cy="981075"/>
            <a:chOff x="1392" y="1202"/>
            <a:chExt cx="2688" cy="618"/>
          </a:xfrm>
        </p:grpSpPr>
        <p:sp>
          <p:nvSpPr>
            <p:cNvPr id="33834" name="Line 40"/>
            <p:cNvSpPr>
              <a:spLocks noChangeShapeType="1"/>
            </p:cNvSpPr>
            <p:nvPr/>
          </p:nvSpPr>
          <p:spPr bwMode="auto">
            <a:xfrm>
              <a:off x="1392" y="1680"/>
              <a:ext cx="2688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5" name="Text Box 41"/>
            <p:cNvSpPr txBox="1">
              <a:spLocks noChangeArrowheads="1"/>
            </p:cNvSpPr>
            <p:nvPr/>
          </p:nvSpPr>
          <p:spPr bwMode="auto">
            <a:xfrm>
              <a:off x="2112" y="1202"/>
              <a:ext cx="11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99"/>
                  </a:solidFill>
                  <a:latin typeface="Calibri" pitchFamily="34" charset="0"/>
                </a:rPr>
                <a:t>Application Layer</a:t>
              </a:r>
            </a:p>
          </p:txBody>
        </p:sp>
        <p:pic>
          <p:nvPicPr>
            <p:cNvPr id="33836" name="Picture 42" descr="bs00449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44" y="1536"/>
              <a:ext cx="284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04800" y="2190750"/>
            <a:ext cx="8229600" cy="1219200"/>
            <a:chOff x="192" y="1872"/>
            <a:chExt cx="5184" cy="768"/>
          </a:xfrm>
        </p:grpSpPr>
        <p:sp>
          <p:nvSpPr>
            <p:cNvPr id="33822" name="Text Box 44"/>
            <p:cNvSpPr txBox="1">
              <a:spLocks noChangeArrowheads="1"/>
            </p:cNvSpPr>
            <p:nvPr/>
          </p:nvSpPr>
          <p:spPr bwMode="auto">
            <a:xfrm>
              <a:off x="2112" y="1979"/>
              <a:ext cx="10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99"/>
                  </a:solidFill>
                  <a:latin typeface="Calibri" pitchFamily="34" charset="0"/>
                </a:rPr>
                <a:t>Transport Layer</a:t>
              </a:r>
            </a:p>
          </p:txBody>
        </p: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192" y="1872"/>
              <a:ext cx="5184" cy="768"/>
              <a:chOff x="192" y="1872"/>
              <a:chExt cx="5184" cy="768"/>
            </a:xfrm>
          </p:grpSpPr>
          <p:grpSp>
            <p:nvGrpSpPr>
              <p:cNvPr id="11" name="Group 46"/>
              <p:cNvGrpSpPr>
                <a:grpSpLocks/>
              </p:cNvGrpSpPr>
              <p:nvPr/>
            </p:nvGrpSpPr>
            <p:grpSpPr bwMode="auto">
              <a:xfrm>
                <a:off x="192" y="1968"/>
                <a:ext cx="5184" cy="672"/>
                <a:chOff x="192" y="1968"/>
                <a:chExt cx="5184" cy="672"/>
              </a:xfrm>
            </p:grpSpPr>
            <p:sp>
              <p:nvSpPr>
                <p:cNvPr id="33829" name="Line 47"/>
                <p:cNvSpPr>
                  <a:spLocks noChangeShapeType="1"/>
                </p:cNvSpPr>
                <p:nvPr/>
              </p:nvSpPr>
              <p:spPr bwMode="auto">
                <a:xfrm>
                  <a:off x="192" y="1968"/>
                  <a:ext cx="51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0" name="Oval 48"/>
                <p:cNvSpPr>
                  <a:spLocks noChangeArrowheads="1"/>
                </p:cNvSpPr>
                <p:nvPr/>
              </p:nvSpPr>
              <p:spPr bwMode="auto">
                <a:xfrm>
                  <a:off x="672" y="2208"/>
                  <a:ext cx="768" cy="432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31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720" y="2307"/>
                  <a:ext cx="558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 dirty="0">
                      <a:latin typeface="Calibri" pitchFamily="34" charset="0"/>
                    </a:rPr>
                    <a:t>   O.S.</a:t>
                  </a:r>
                </a:p>
              </p:txBody>
            </p:sp>
            <p:sp>
              <p:nvSpPr>
                <p:cNvPr id="33832" name="Oval 50"/>
                <p:cNvSpPr>
                  <a:spLocks noChangeArrowheads="1"/>
                </p:cNvSpPr>
                <p:nvPr/>
              </p:nvSpPr>
              <p:spPr bwMode="auto">
                <a:xfrm>
                  <a:off x="3984" y="2208"/>
                  <a:ext cx="768" cy="432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33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4032" y="2307"/>
                  <a:ext cx="558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 dirty="0">
                      <a:latin typeface="Calibri" pitchFamily="34" charset="0"/>
                    </a:rPr>
                    <a:t>   O.S.</a:t>
                  </a:r>
                </a:p>
              </p:txBody>
            </p:sp>
          </p:grpSp>
          <p:sp>
            <p:nvSpPr>
              <p:cNvPr id="33825" name="Line 52"/>
              <p:cNvSpPr>
                <a:spLocks noChangeShapeType="1"/>
              </p:cNvSpPr>
              <p:nvPr/>
            </p:nvSpPr>
            <p:spPr bwMode="auto">
              <a:xfrm>
                <a:off x="1056" y="1872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6" name="Line 53"/>
              <p:cNvSpPr>
                <a:spLocks noChangeShapeType="1"/>
              </p:cNvSpPr>
              <p:nvPr/>
            </p:nvSpPr>
            <p:spPr bwMode="auto">
              <a:xfrm>
                <a:off x="4368" y="1872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33827" name="Picture 54" descr="bs00449_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24" y="1872"/>
                <a:ext cx="284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828" name="Picture 55" descr="bs00449_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12" y="1872"/>
                <a:ext cx="284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2286000" y="2952750"/>
            <a:ext cx="4038600" cy="304800"/>
            <a:chOff x="1440" y="2352"/>
            <a:chExt cx="2544" cy="192"/>
          </a:xfrm>
        </p:grpSpPr>
        <p:sp>
          <p:nvSpPr>
            <p:cNvPr id="33811" name="Line 57"/>
            <p:cNvSpPr>
              <a:spLocks noChangeShapeType="1"/>
            </p:cNvSpPr>
            <p:nvPr/>
          </p:nvSpPr>
          <p:spPr bwMode="auto">
            <a:xfrm>
              <a:off x="1440" y="2448"/>
              <a:ext cx="254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58"/>
            <p:cNvGrpSpPr>
              <a:grpSpLocks/>
            </p:cNvGrpSpPr>
            <p:nvPr/>
          </p:nvGrpSpPr>
          <p:grpSpPr bwMode="auto">
            <a:xfrm>
              <a:off x="1584" y="2352"/>
              <a:ext cx="976" cy="192"/>
              <a:chOff x="240" y="3600"/>
              <a:chExt cx="976" cy="192"/>
            </a:xfrm>
          </p:grpSpPr>
          <p:sp>
            <p:nvSpPr>
              <p:cNvPr id="33818" name="Rectangle 59"/>
              <p:cNvSpPr>
                <a:spLocks noChangeArrowheads="1"/>
              </p:cNvSpPr>
              <p:nvPr/>
            </p:nvSpPr>
            <p:spPr bwMode="auto">
              <a:xfrm>
                <a:off x="240" y="3600"/>
                <a:ext cx="976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9" name="Line 60"/>
              <p:cNvSpPr>
                <a:spLocks noChangeShapeType="1"/>
              </p:cNvSpPr>
              <p:nvPr/>
            </p:nvSpPr>
            <p:spPr bwMode="auto">
              <a:xfrm>
                <a:off x="864" y="360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0" name="Text Box 61"/>
              <p:cNvSpPr txBox="1">
                <a:spLocks noChangeArrowheads="1"/>
              </p:cNvSpPr>
              <p:nvPr/>
            </p:nvSpPr>
            <p:spPr bwMode="auto">
              <a:xfrm>
                <a:off x="901" y="3632"/>
                <a:ext cx="30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800">
                    <a:latin typeface="Calibri" pitchFamily="34" charset="0"/>
                  </a:rPr>
                  <a:t>Header</a:t>
                </a:r>
              </a:p>
            </p:txBody>
          </p:sp>
          <p:sp>
            <p:nvSpPr>
              <p:cNvPr id="33821" name="Text Box 62"/>
              <p:cNvSpPr txBox="1">
                <a:spLocks noChangeArrowheads="1"/>
              </p:cNvSpPr>
              <p:nvPr/>
            </p:nvSpPr>
            <p:spPr bwMode="auto">
              <a:xfrm>
                <a:off x="468" y="3632"/>
                <a:ext cx="23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800">
                    <a:latin typeface="Calibri" pitchFamily="34" charset="0"/>
                  </a:rPr>
                  <a:t>Data</a:t>
                </a:r>
              </a:p>
            </p:txBody>
          </p:sp>
        </p:grpSp>
        <p:grpSp>
          <p:nvGrpSpPr>
            <p:cNvPr id="14" name="Group 63"/>
            <p:cNvGrpSpPr>
              <a:grpSpLocks/>
            </p:cNvGrpSpPr>
            <p:nvPr/>
          </p:nvGrpSpPr>
          <p:grpSpPr bwMode="auto">
            <a:xfrm>
              <a:off x="2672" y="2352"/>
              <a:ext cx="976" cy="192"/>
              <a:chOff x="240" y="3600"/>
              <a:chExt cx="976" cy="192"/>
            </a:xfrm>
          </p:grpSpPr>
          <p:sp>
            <p:nvSpPr>
              <p:cNvPr id="33814" name="Rectangle 64"/>
              <p:cNvSpPr>
                <a:spLocks noChangeArrowheads="1"/>
              </p:cNvSpPr>
              <p:nvPr/>
            </p:nvSpPr>
            <p:spPr bwMode="auto">
              <a:xfrm>
                <a:off x="240" y="3600"/>
                <a:ext cx="976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5" name="Line 65"/>
              <p:cNvSpPr>
                <a:spLocks noChangeShapeType="1"/>
              </p:cNvSpPr>
              <p:nvPr/>
            </p:nvSpPr>
            <p:spPr bwMode="auto">
              <a:xfrm>
                <a:off x="864" y="360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6" name="Text Box 66"/>
              <p:cNvSpPr txBox="1">
                <a:spLocks noChangeArrowheads="1"/>
              </p:cNvSpPr>
              <p:nvPr/>
            </p:nvSpPr>
            <p:spPr bwMode="auto">
              <a:xfrm>
                <a:off x="901" y="3632"/>
                <a:ext cx="30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800">
                    <a:latin typeface="Calibri" pitchFamily="34" charset="0"/>
                  </a:rPr>
                  <a:t>Header</a:t>
                </a:r>
              </a:p>
            </p:txBody>
          </p:sp>
          <p:sp>
            <p:nvSpPr>
              <p:cNvPr id="33817" name="Text Box 67"/>
              <p:cNvSpPr txBox="1">
                <a:spLocks noChangeArrowheads="1"/>
              </p:cNvSpPr>
              <p:nvPr/>
            </p:nvSpPr>
            <p:spPr bwMode="auto">
              <a:xfrm>
                <a:off x="468" y="3632"/>
                <a:ext cx="23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800">
                    <a:latin typeface="Calibri" pitchFamily="34" charset="0"/>
                  </a:rPr>
                  <a:t>Data</a:t>
                </a:r>
              </a:p>
            </p:txBody>
          </p:sp>
        </p:grpSp>
      </p:grpSp>
      <p:sp>
        <p:nvSpPr>
          <p:cNvPr id="182340" name="Rectangle 68"/>
          <p:cNvSpPr>
            <a:spLocks noChangeArrowheads="1"/>
          </p:cNvSpPr>
          <p:nvPr/>
        </p:nvSpPr>
        <p:spPr bwMode="auto">
          <a:xfrm>
            <a:off x="914400" y="3333750"/>
            <a:ext cx="1295400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latin typeface="Calibri" pitchFamily="34" charset="0"/>
              </a:rPr>
              <a:t>Datagram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2902 L 0.00382 0.14692 L 0.12917 0.14692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7" y="58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17 0.14692 L 0.29271 0.23365 L 0.29271 0.14692 L 0.59584 0.14692 L 0.59584 -0.02623 " pathEditMode="relative" rAng="0" ptsTypes="AAAAA">
                                      <p:cBhvr>
                                        <p:cTn id="32" dur="2000" fill="hold"/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33" y="-43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340" grpId="0" animBg="1"/>
      <p:bldP spid="182340" grpId="1" animBg="1"/>
      <p:bldP spid="182340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Characteristics of the Internet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Each packet is individually routed.</a:t>
            </a:r>
          </a:p>
          <a:p>
            <a:r>
              <a:rPr lang="en-US"/>
              <a:t>No time guarantee for delivery.</a:t>
            </a:r>
          </a:p>
          <a:p>
            <a:r>
              <a:rPr lang="en-US"/>
              <a:t>No guarantee of delivery in sequence.</a:t>
            </a:r>
          </a:p>
          <a:p>
            <a:r>
              <a:rPr lang="en-US"/>
              <a:t>No guarantee of delivery at all!</a:t>
            </a:r>
          </a:p>
          <a:p>
            <a:pPr lvl="1"/>
            <a:r>
              <a:rPr lang="en-US"/>
              <a:t>Things get lost</a:t>
            </a:r>
          </a:p>
          <a:p>
            <a:pPr lvl="1"/>
            <a:r>
              <a:rPr lang="en-US"/>
              <a:t>Acknowledgements</a:t>
            </a:r>
          </a:p>
          <a:p>
            <a:pPr lvl="1"/>
            <a:r>
              <a:rPr lang="en-US"/>
              <a:t>Retransmission</a:t>
            </a:r>
          </a:p>
          <a:p>
            <a:pPr lvl="2"/>
            <a:r>
              <a:rPr lang="en-US"/>
              <a:t>How to determine when to retransmit? Timeout?</a:t>
            </a:r>
          </a:p>
          <a:p>
            <a:pPr lvl="2"/>
            <a:r>
              <a:rPr lang="en-US"/>
              <a:t>Need local copies of contents of each packet.</a:t>
            </a:r>
          </a:p>
          <a:p>
            <a:pPr lvl="2"/>
            <a:r>
              <a:rPr lang="en-US"/>
              <a:t>How long to keep each copy?</a:t>
            </a:r>
          </a:p>
          <a:p>
            <a:pPr lvl="2"/>
            <a:r>
              <a:rPr lang="en-US"/>
              <a:t>What if an acknowledgement is lost?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Characteristics of the Internet – Cont’d</a:t>
            </a:r>
            <a:endParaRPr lang="en-US" dirty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 guarantee of integrity of data.</a:t>
            </a:r>
          </a:p>
          <a:p>
            <a:r>
              <a:rPr lang="en-US"/>
              <a:t>Packets can be fragmented.</a:t>
            </a:r>
          </a:p>
          <a:p>
            <a:r>
              <a:rPr lang="en-US"/>
              <a:t>Packets may be duplicated.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Layering in the Internet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/>
              <a:t>Transport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Provides reliable, in-sequence delivery of data from end-to-end on behalf of application.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Network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Provides “best-effort”, but unreliable, delivery of datagrams.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Link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Carries data over (usually) point-to-point links between hosts and routers; or between routers and routers.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An Introduction to the Mail System</a:t>
            </a:r>
          </a:p>
        </p:txBody>
      </p:sp>
      <p:sp>
        <p:nvSpPr>
          <p:cNvPr id="5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5867400" y="10477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685800" y="11239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12192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209675" y="1557338"/>
            <a:ext cx="101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Yashar</a:t>
            </a:r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64770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6597650" y="1585913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Nick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1219201" y="752475"/>
            <a:ext cx="91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U of T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6367464" y="676275"/>
            <a:ext cx="125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Stanford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09800" y="1428750"/>
            <a:ext cx="4267200" cy="668338"/>
            <a:chOff x="1392" y="1440"/>
            <a:chExt cx="2688" cy="421"/>
          </a:xfrm>
        </p:grpSpPr>
        <p:sp>
          <p:nvSpPr>
            <p:cNvPr id="30777" name="Line 12"/>
            <p:cNvSpPr>
              <a:spLocks noChangeShapeType="1"/>
            </p:cNvSpPr>
            <p:nvPr/>
          </p:nvSpPr>
          <p:spPr bwMode="auto">
            <a:xfrm>
              <a:off x="1392" y="1680"/>
              <a:ext cx="2688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8" name="Picture 13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00" y="1440"/>
              <a:ext cx="37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86000" y="2724150"/>
            <a:ext cx="4038600" cy="571500"/>
            <a:chOff x="1440" y="2256"/>
            <a:chExt cx="2544" cy="360"/>
          </a:xfrm>
        </p:grpSpPr>
        <p:sp>
          <p:nvSpPr>
            <p:cNvPr id="30772" name="Line 15"/>
            <p:cNvSpPr>
              <a:spLocks noChangeShapeType="1"/>
            </p:cNvSpPr>
            <p:nvPr/>
          </p:nvSpPr>
          <p:spPr bwMode="auto">
            <a:xfrm>
              <a:off x="1440" y="2448"/>
              <a:ext cx="254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3" name="Picture 16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6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4" name="Picture 17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32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5" name="Picture 18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0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6" name="Picture 19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76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04800" y="2114550"/>
            <a:ext cx="8229600" cy="1219200"/>
            <a:chOff x="192" y="1872"/>
            <a:chExt cx="5184" cy="768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92" y="1968"/>
              <a:ext cx="5184" cy="672"/>
              <a:chOff x="192" y="1968"/>
              <a:chExt cx="5184" cy="672"/>
            </a:xfrm>
          </p:grpSpPr>
          <p:sp>
            <p:nvSpPr>
              <p:cNvPr id="30767" name="Line 22"/>
              <p:cNvSpPr>
                <a:spLocks noChangeShapeType="1"/>
              </p:cNvSpPr>
              <p:nvPr/>
            </p:nvSpPr>
            <p:spPr bwMode="auto">
              <a:xfrm>
                <a:off x="192" y="1968"/>
                <a:ext cx="51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8" name="Oval 23"/>
              <p:cNvSpPr>
                <a:spLocks noChangeArrowheads="1"/>
              </p:cNvSpPr>
              <p:nvPr/>
            </p:nvSpPr>
            <p:spPr bwMode="auto">
              <a:xfrm>
                <a:off x="672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9" name="Text Box 24"/>
              <p:cNvSpPr txBox="1">
                <a:spLocks noChangeArrowheads="1"/>
              </p:cNvSpPr>
              <p:nvPr/>
            </p:nvSpPr>
            <p:spPr bwMode="auto">
              <a:xfrm>
                <a:off x="720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  <p:sp>
            <p:nvSpPr>
              <p:cNvPr id="30770" name="Oval 25"/>
              <p:cNvSpPr>
                <a:spLocks noChangeArrowheads="1"/>
              </p:cNvSpPr>
              <p:nvPr/>
            </p:nvSpPr>
            <p:spPr bwMode="auto">
              <a:xfrm>
                <a:off x="3984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1" name="Text Box 26"/>
              <p:cNvSpPr txBox="1">
                <a:spLocks noChangeArrowheads="1"/>
              </p:cNvSpPr>
              <p:nvPr/>
            </p:nvSpPr>
            <p:spPr bwMode="auto">
              <a:xfrm>
                <a:off x="4032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</p:grpSp>
        <p:sp>
          <p:nvSpPr>
            <p:cNvPr id="30763" name="Line 27"/>
            <p:cNvSpPr>
              <a:spLocks noChangeShapeType="1"/>
            </p:cNvSpPr>
            <p:nvPr/>
          </p:nvSpPr>
          <p:spPr bwMode="auto">
            <a:xfrm>
              <a:off x="1056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28"/>
            <p:cNvSpPr>
              <a:spLocks noChangeShapeType="1"/>
            </p:cNvSpPr>
            <p:nvPr/>
          </p:nvSpPr>
          <p:spPr bwMode="auto">
            <a:xfrm>
              <a:off x="4368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65" name="Picture 29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6" name="Picture 30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64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28600" y="3257550"/>
            <a:ext cx="8382000" cy="2590800"/>
            <a:chOff x="144" y="2592"/>
            <a:chExt cx="5280" cy="1632"/>
          </a:xfrm>
        </p:grpSpPr>
        <p:sp>
          <p:nvSpPr>
            <p:cNvPr id="30744" name="Line 32"/>
            <p:cNvSpPr>
              <a:spLocks noChangeShapeType="1"/>
            </p:cNvSpPr>
            <p:nvPr/>
          </p:nvSpPr>
          <p:spPr bwMode="auto">
            <a:xfrm>
              <a:off x="144" y="2688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008" y="2592"/>
              <a:ext cx="3360" cy="1632"/>
              <a:chOff x="1008" y="2592"/>
              <a:chExt cx="3360" cy="1632"/>
            </a:xfrm>
          </p:grpSpPr>
          <p:sp>
            <p:nvSpPr>
              <p:cNvPr id="30746" name="Freeform 34"/>
              <p:cNvSpPr>
                <a:spLocks/>
              </p:cNvSpPr>
              <p:nvPr/>
            </p:nvSpPr>
            <p:spPr bwMode="auto">
              <a:xfrm>
                <a:off x="1488" y="2592"/>
                <a:ext cx="2440" cy="1632"/>
              </a:xfrm>
              <a:custGeom>
                <a:avLst/>
                <a:gdLst>
                  <a:gd name="T0" fmla="*/ 515 w 2440"/>
                  <a:gd name="T1" fmla="*/ 1140 h 2077"/>
                  <a:gd name="T2" fmla="*/ 277 w 2440"/>
                  <a:gd name="T3" fmla="*/ 1071 h 2077"/>
                  <a:gd name="T4" fmla="*/ 83 w 2440"/>
                  <a:gd name="T5" fmla="*/ 1027 h 2077"/>
                  <a:gd name="T6" fmla="*/ 22 w 2440"/>
                  <a:gd name="T7" fmla="*/ 1001 h 2077"/>
                  <a:gd name="T8" fmla="*/ 111 w 2440"/>
                  <a:gd name="T9" fmla="*/ 914 h 2077"/>
                  <a:gd name="T10" fmla="*/ 177 w 2440"/>
                  <a:gd name="T11" fmla="*/ 853 h 2077"/>
                  <a:gd name="T12" fmla="*/ 166 w 2440"/>
                  <a:gd name="T13" fmla="*/ 827 h 2077"/>
                  <a:gd name="T14" fmla="*/ 56 w 2440"/>
                  <a:gd name="T15" fmla="*/ 670 h 2077"/>
                  <a:gd name="T16" fmla="*/ 67 w 2440"/>
                  <a:gd name="T17" fmla="*/ 540 h 2077"/>
                  <a:gd name="T18" fmla="*/ 144 w 2440"/>
                  <a:gd name="T19" fmla="*/ 422 h 2077"/>
                  <a:gd name="T20" fmla="*/ 105 w 2440"/>
                  <a:gd name="T21" fmla="*/ 322 h 2077"/>
                  <a:gd name="T22" fmla="*/ 83 w 2440"/>
                  <a:gd name="T23" fmla="*/ 170 h 2077"/>
                  <a:gd name="T24" fmla="*/ 189 w 2440"/>
                  <a:gd name="T25" fmla="*/ 122 h 2077"/>
                  <a:gd name="T26" fmla="*/ 537 w 2440"/>
                  <a:gd name="T27" fmla="*/ 231 h 2077"/>
                  <a:gd name="T28" fmla="*/ 587 w 2440"/>
                  <a:gd name="T29" fmla="*/ 213 h 2077"/>
                  <a:gd name="T30" fmla="*/ 931 w 2440"/>
                  <a:gd name="T31" fmla="*/ 122 h 2077"/>
                  <a:gd name="T32" fmla="*/ 1008 w 2440"/>
                  <a:gd name="T33" fmla="*/ 139 h 2077"/>
                  <a:gd name="T34" fmla="*/ 1130 w 2440"/>
                  <a:gd name="T35" fmla="*/ 200 h 2077"/>
                  <a:gd name="T36" fmla="*/ 1584 w 2440"/>
                  <a:gd name="T37" fmla="*/ 0 h 2077"/>
                  <a:gd name="T38" fmla="*/ 1817 w 2440"/>
                  <a:gd name="T39" fmla="*/ 122 h 2077"/>
                  <a:gd name="T40" fmla="*/ 2022 w 2440"/>
                  <a:gd name="T41" fmla="*/ 196 h 2077"/>
                  <a:gd name="T42" fmla="*/ 2061 w 2440"/>
                  <a:gd name="T43" fmla="*/ 383 h 2077"/>
                  <a:gd name="T44" fmla="*/ 2221 w 2440"/>
                  <a:gd name="T45" fmla="*/ 470 h 2077"/>
                  <a:gd name="T46" fmla="*/ 2321 w 2440"/>
                  <a:gd name="T47" fmla="*/ 605 h 2077"/>
                  <a:gd name="T48" fmla="*/ 2260 w 2440"/>
                  <a:gd name="T49" fmla="*/ 718 h 2077"/>
                  <a:gd name="T50" fmla="*/ 2421 w 2440"/>
                  <a:gd name="T51" fmla="*/ 905 h 2077"/>
                  <a:gd name="T52" fmla="*/ 2138 w 2440"/>
                  <a:gd name="T53" fmla="*/ 1136 h 2077"/>
                  <a:gd name="T54" fmla="*/ 1811 w 2440"/>
                  <a:gd name="T55" fmla="*/ 1318 h 2077"/>
                  <a:gd name="T56" fmla="*/ 1712 w 2440"/>
                  <a:gd name="T57" fmla="*/ 1279 h 2077"/>
                  <a:gd name="T58" fmla="*/ 1485 w 2440"/>
                  <a:gd name="T59" fmla="*/ 1449 h 2077"/>
                  <a:gd name="T60" fmla="*/ 1291 w 2440"/>
                  <a:gd name="T61" fmla="*/ 1349 h 2077"/>
                  <a:gd name="T62" fmla="*/ 1147 w 2440"/>
                  <a:gd name="T63" fmla="*/ 1467 h 2077"/>
                  <a:gd name="T64" fmla="*/ 859 w 2440"/>
                  <a:gd name="T65" fmla="*/ 1632 h 2077"/>
                  <a:gd name="T66" fmla="*/ 792 w 2440"/>
                  <a:gd name="T67" fmla="*/ 1571 h 2077"/>
                  <a:gd name="T68" fmla="*/ 776 w 2440"/>
                  <a:gd name="T69" fmla="*/ 1375 h 2077"/>
                  <a:gd name="T70" fmla="*/ 654 w 2440"/>
                  <a:gd name="T71" fmla="*/ 1362 h 2077"/>
                  <a:gd name="T72" fmla="*/ 576 w 2440"/>
                  <a:gd name="T73" fmla="*/ 1284 h 207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40"/>
                  <a:gd name="T112" fmla="*/ 0 h 2077"/>
                  <a:gd name="T113" fmla="*/ 2440 w 2440"/>
                  <a:gd name="T114" fmla="*/ 2077 h 207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40" h="2077">
                    <a:moveTo>
                      <a:pt x="537" y="1523"/>
                    </a:moveTo>
                    <a:cubicBezTo>
                      <a:pt x="526" y="1501"/>
                      <a:pt x="515" y="1451"/>
                      <a:pt x="515" y="1451"/>
                    </a:cubicBezTo>
                    <a:cubicBezTo>
                      <a:pt x="521" y="1421"/>
                      <a:pt x="532" y="1402"/>
                      <a:pt x="543" y="1374"/>
                    </a:cubicBezTo>
                    <a:cubicBezTo>
                      <a:pt x="434" y="1371"/>
                      <a:pt x="371" y="1373"/>
                      <a:pt x="277" y="1363"/>
                    </a:cubicBezTo>
                    <a:cubicBezTo>
                      <a:pt x="242" y="1359"/>
                      <a:pt x="172" y="1346"/>
                      <a:pt x="172" y="1346"/>
                    </a:cubicBezTo>
                    <a:cubicBezTo>
                      <a:pt x="141" y="1334"/>
                      <a:pt x="113" y="1322"/>
                      <a:pt x="83" y="1307"/>
                    </a:cubicBezTo>
                    <a:cubicBezTo>
                      <a:pt x="74" y="1303"/>
                      <a:pt x="65" y="1301"/>
                      <a:pt x="56" y="1296"/>
                    </a:cubicBezTo>
                    <a:cubicBezTo>
                      <a:pt x="44" y="1290"/>
                      <a:pt x="22" y="1274"/>
                      <a:pt x="22" y="1274"/>
                    </a:cubicBezTo>
                    <a:cubicBezTo>
                      <a:pt x="0" y="1239"/>
                      <a:pt x="25" y="1244"/>
                      <a:pt x="45" y="1219"/>
                    </a:cubicBezTo>
                    <a:cubicBezTo>
                      <a:pt x="65" y="1194"/>
                      <a:pt x="83" y="1182"/>
                      <a:pt x="111" y="1163"/>
                    </a:cubicBezTo>
                    <a:cubicBezTo>
                      <a:pt x="131" y="1150"/>
                      <a:pt x="145" y="1123"/>
                      <a:pt x="166" y="1108"/>
                    </a:cubicBezTo>
                    <a:cubicBezTo>
                      <a:pt x="170" y="1101"/>
                      <a:pt x="172" y="1093"/>
                      <a:pt x="177" y="1086"/>
                    </a:cubicBezTo>
                    <a:cubicBezTo>
                      <a:pt x="180" y="1082"/>
                      <a:pt x="191" y="1080"/>
                      <a:pt x="189" y="1075"/>
                    </a:cubicBezTo>
                    <a:cubicBezTo>
                      <a:pt x="186" y="1065"/>
                      <a:pt x="173" y="1060"/>
                      <a:pt x="166" y="1052"/>
                    </a:cubicBezTo>
                    <a:cubicBezTo>
                      <a:pt x="147" y="1030"/>
                      <a:pt x="129" y="1009"/>
                      <a:pt x="111" y="986"/>
                    </a:cubicBezTo>
                    <a:cubicBezTo>
                      <a:pt x="94" y="941"/>
                      <a:pt x="74" y="898"/>
                      <a:pt x="56" y="853"/>
                    </a:cubicBezTo>
                    <a:cubicBezTo>
                      <a:pt x="41" y="815"/>
                      <a:pt x="37" y="775"/>
                      <a:pt x="22" y="737"/>
                    </a:cubicBezTo>
                    <a:cubicBezTo>
                      <a:pt x="31" y="712"/>
                      <a:pt x="46" y="702"/>
                      <a:pt x="67" y="687"/>
                    </a:cubicBezTo>
                    <a:cubicBezTo>
                      <a:pt x="95" y="644"/>
                      <a:pt x="152" y="627"/>
                      <a:pt x="189" y="593"/>
                    </a:cubicBezTo>
                    <a:cubicBezTo>
                      <a:pt x="171" y="577"/>
                      <a:pt x="144" y="537"/>
                      <a:pt x="144" y="537"/>
                    </a:cubicBezTo>
                    <a:cubicBezTo>
                      <a:pt x="139" y="517"/>
                      <a:pt x="134" y="496"/>
                      <a:pt x="128" y="476"/>
                    </a:cubicBezTo>
                    <a:cubicBezTo>
                      <a:pt x="121" y="454"/>
                      <a:pt x="105" y="410"/>
                      <a:pt x="105" y="410"/>
                    </a:cubicBezTo>
                    <a:cubicBezTo>
                      <a:pt x="99" y="374"/>
                      <a:pt x="86" y="340"/>
                      <a:pt x="78" y="305"/>
                    </a:cubicBezTo>
                    <a:cubicBezTo>
                      <a:pt x="80" y="275"/>
                      <a:pt x="73" y="244"/>
                      <a:pt x="83" y="216"/>
                    </a:cubicBezTo>
                    <a:cubicBezTo>
                      <a:pt x="87" y="203"/>
                      <a:pt x="106" y="201"/>
                      <a:pt x="117" y="194"/>
                    </a:cubicBezTo>
                    <a:cubicBezTo>
                      <a:pt x="142" y="178"/>
                      <a:pt x="161" y="165"/>
                      <a:pt x="189" y="155"/>
                    </a:cubicBezTo>
                    <a:cubicBezTo>
                      <a:pt x="284" y="167"/>
                      <a:pt x="367" y="211"/>
                      <a:pt x="454" y="249"/>
                    </a:cubicBezTo>
                    <a:cubicBezTo>
                      <a:pt x="483" y="262"/>
                      <a:pt x="508" y="283"/>
                      <a:pt x="537" y="294"/>
                    </a:cubicBezTo>
                    <a:cubicBezTo>
                      <a:pt x="541" y="298"/>
                      <a:pt x="544" y="305"/>
                      <a:pt x="549" y="305"/>
                    </a:cubicBezTo>
                    <a:cubicBezTo>
                      <a:pt x="566" y="305"/>
                      <a:pt x="574" y="282"/>
                      <a:pt x="587" y="271"/>
                    </a:cubicBezTo>
                    <a:cubicBezTo>
                      <a:pt x="608" y="253"/>
                      <a:pt x="634" y="238"/>
                      <a:pt x="659" y="227"/>
                    </a:cubicBezTo>
                    <a:cubicBezTo>
                      <a:pt x="751" y="186"/>
                      <a:pt x="830" y="162"/>
                      <a:pt x="931" y="155"/>
                    </a:cubicBezTo>
                    <a:cubicBezTo>
                      <a:pt x="949" y="157"/>
                      <a:pt x="968" y="156"/>
                      <a:pt x="986" y="161"/>
                    </a:cubicBezTo>
                    <a:cubicBezTo>
                      <a:pt x="995" y="163"/>
                      <a:pt x="1001" y="172"/>
                      <a:pt x="1008" y="177"/>
                    </a:cubicBezTo>
                    <a:cubicBezTo>
                      <a:pt x="1024" y="188"/>
                      <a:pt x="1043" y="192"/>
                      <a:pt x="1058" y="205"/>
                    </a:cubicBezTo>
                    <a:cubicBezTo>
                      <a:pt x="1081" y="224"/>
                      <a:pt x="1101" y="245"/>
                      <a:pt x="1130" y="255"/>
                    </a:cubicBezTo>
                    <a:cubicBezTo>
                      <a:pt x="1163" y="222"/>
                      <a:pt x="1188" y="173"/>
                      <a:pt x="1224" y="144"/>
                    </a:cubicBezTo>
                    <a:cubicBezTo>
                      <a:pt x="1327" y="61"/>
                      <a:pt x="1455" y="18"/>
                      <a:pt x="1584" y="0"/>
                    </a:cubicBezTo>
                    <a:cubicBezTo>
                      <a:pt x="1632" y="5"/>
                      <a:pt x="1668" y="11"/>
                      <a:pt x="1712" y="28"/>
                    </a:cubicBezTo>
                    <a:cubicBezTo>
                      <a:pt x="1768" y="74"/>
                      <a:pt x="1779" y="99"/>
                      <a:pt x="1817" y="155"/>
                    </a:cubicBezTo>
                    <a:cubicBezTo>
                      <a:pt x="1844" y="247"/>
                      <a:pt x="1787" y="220"/>
                      <a:pt x="1917" y="227"/>
                    </a:cubicBezTo>
                    <a:cubicBezTo>
                      <a:pt x="1954" y="232"/>
                      <a:pt x="1986" y="243"/>
                      <a:pt x="2022" y="249"/>
                    </a:cubicBezTo>
                    <a:cubicBezTo>
                      <a:pt x="2047" y="284"/>
                      <a:pt x="2065" y="335"/>
                      <a:pt x="2077" y="377"/>
                    </a:cubicBezTo>
                    <a:cubicBezTo>
                      <a:pt x="2074" y="415"/>
                      <a:pt x="2069" y="450"/>
                      <a:pt x="2061" y="487"/>
                    </a:cubicBezTo>
                    <a:cubicBezTo>
                      <a:pt x="2083" y="534"/>
                      <a:pt x="2103" y="536"/>
                      <a:pt x="2155" y="554"/>
                    </a:cubicBezTo>
                    <a:cubicBezTo>
                      <a:pt x="2176" y="570"/>
                      <a:pt x="2201" y="581"/>
                      <a:pt x="2221" y="598"/>
                    </a:cubicBezTo>
                    <a:cubicBezTo>
                      <a:pt x="2244" y="618"/>
                      <a:pt x="2260" y="643"/>
                      <a:pt x="2282" y="665"/>
                    </a:cubicBezTo>
                    <a:cubicBezTo>
                      <a:pt x="2319" y="751"/>
                      <a:pt x="2309" y="715"/>
                      <a:pt x="2321" y="770"/>
                    </a:cubicBezTo>
                    <a:cubicBezTo>
                      <a:pt x="2312" y="802"/>
                      <a:pt x="2300" y="836"/>
                      <a:pt x="2282" y="864"/>
                    </a:cubicBezTo>
                    <a:cubicBezTo>
                      <a:pt x="2277" y="887"/>
                      <a:pt x="2266" y="892"/>
                      <a:pt x="2260" y="914"/>
                    </a:cubicBezTo>
                    <a:cubicBezTo>
                      <a:pt x="2307" y="961"/>
                      <a:pt x="2360" y="1011"/>
                      <a:pt x="2393" y="1069"/>
                    </a:cubicBezTo>
                    <a:cubicBezTo>
                      <a:pt x="2407" y="1094"/>
                      <a:pt x="2421" y="1152"/>
                      <a:pt x="2421" y="1152"/>
                    </a:cubicBezTo>
                    <a:cubicBezTo>
                      <a:pt x="2427" y="1196"/>
                      <a:pt x="2440" y="1244"/>
                      <a:pt x="2415" y="1285"/>
                    </a:cubicBezTo>
                    <a:cubicBezTo>
                      <a:pt x="2355" y="1381"/>
                      <a:pt x="2245" y="1431"/>
                      <a:pt x="2138" y="1446"/>
                    </a:cubicBezTo>
                    <a:cubicBezTo>
                      <a:pt x="2184" y="1538"/>
                      <a:pt x="2053" y="1666"/>
                      <a:pt x="1972" y="1695"/>
                    </a:cubicBezTo>
                    <a:cubicBezTo>
                      <a:pt x="1915" y="1691"/>
                      <a:pt x="1866" y="1685"/>
                      <a:pt x="1811" y="1678"/>
                    </a:cubicBezTo>
                    <a:cubicBezTo>
                      <a:pt x="1780" y="1668"/>
                      <a:pt x="1750" y="1663"/>
                      <a:pt x="1723" y="1645"/>
                    </a:cubicBezTo>
                    <a:cubicBezTo>
                      <a:pt x="1719" y="1639"/>
                      <a:pt x="1719" y="1629"/>
                      <a:pt x="1712" y="1628"/>
                    </a:cubicBezTo>
                    <a:cubicBezTo>
                      <a:pt x="1696" y="1624"/>
                      <a:pt x="1664" y="1681"/>
                      <a:pt x="1662" y="1684"/>
                    </a:cubicBezTo>
                    <a:cubicBezTo>
                      <a:pt x="1614" y="1750"/>
                      <a:pt x="1558" y="1807"/>
                      <a:pt x="1485" y="1844"/>
                    </a:cubicBezTo>
                    <a:cubicBezTo>
                      <a:pt x="1470" y="1842"/>
                      <a:pt x="1455" y="1843"/>
                      <a:pt x="1440" y="1839"/>
                    </a:cubicBezTo>
                    <a:cubicBezTo>
                      <a:pt x="1400" y="1828"/>
                      <a:pt x="1327" y="1746"/>
                      <a:pt x="1291" y="1717"/>
                    </a:cubicBezTo>
                    <a:cubicBezTo>
                      <a:pt x="1255" y="1727"/>
                      <a:pt x="1260" y="1743"/>
                      <a:pt x="1235" y="1772"/>
                    </a:cubicBezTo>
                    <a:cubicBezTo>
                      <a:pt x="1207" y="1804"/>
                      <a:pt x="1175" y="1835"/>
                      <a:pt x="1147" y="1867"/>
                    </a:cubicBezTo>
                    <a:cubicBezTo>
                      <a:pt x="1125" y="1892"/>
                      <a:pt x="1099" y="1905"/>
                      <a:pt x="1075" y="1927"/>
                    </a:cubicBezTo>
                    <a:cubicBezTo>
                      <a:pt x="1009" y="1987"/>
                      <a:pt x="943" y="2045"/>
                      <a:pt x="859" y="2077"/>
                    </a:cubicBezTo>
                    <a:cubicBezTo>
                      <a:pt x="819" y="2057"/>
                      <a:pt x="841" y="2072"/>
                      <a:pt x="803" y="2016"/>
                    </a:cubicBezTo>
                    <a:cubicBezTo>
                      <a:pt x="799" y="2010"/>
                      <a:pt x="792" y="1999"/>
                      <a:pt x="792" y="1999"/>
                    </a:cubicBezTo>
                    <a:cubicBezTo>
                      <a:pt x="786" y="1981"/>
                      <a:pt x="777" y="1967"/>
                      <a:pt x="770" y="1950"/>
                    </a:cubicBezTo>
                    <a:cubicBezTo>
                      <a:pt x="760" y="1885"/>
                      <a:pt x="772" y="1815"/>
                      <a:pt x="776" y="1750"/>
                    </a:cubicBezTo>
                    <a:cubicBezTo>
                      <a:pt x="752" y="1745"/>
                      <a:pt x="739" y="1750"/>
                      <a:pt x="715" y="1745"/>
                    </a:cubicBezTo>
                    <a:cubicBezTo>
                      <a:pt x="695" y="1741"/>
                      <a:pt x="654" y="1734"/>
                      <a:pt x="654" y="1734"/>
                    </a:cubicBezTo>
                    <a:cubicBezTo>
                      <a:pt x="630" y="1718"/>
                      <a:pt x="615" y="1691"/>
                      <a:pt x="598" y="1667"/>
                    </a:cubicBezTo>
                    <a:cubicBezTo>
                      <a:pt x="590" y="1656"/>
                      <a:pt x="576" y="1634"/>
                      <a:pt x="576" y="1634"/>
                    </a:cubicBezTo>
                    <a:cubicBezTo>
                      <a:pt x="565" y="1596"/>
                      <a:pt x="550" y="1560"/>
                      <a:pt x="537" y="1523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7" name="Freeform 35"/>
              <p:cNvSpPr>
                <a:spLocks/>
              </p:cNvSpPr>
              <p:nvPr/>
            </p:nvSpPr>
            <p:spPr bwMode="auto">
              <a:xfrm>
                <a:off x="1008" y="2640"/>
                <a:ext cx="576" cy="720"/>
              </a:xfrm>
              <a:custGeom>
                <a:avLst/>
                <a:gdLst>
                  <a:gd name="T0" fmla="*/ 0 w 576"/>
                  <a:gd name="T1" fmla="*/ 0 h 720"/>
                  <a:gd name="T2" fmla="*/ 0 w 576"/>
                  <a:gd name="T3" fmla="*/ 720 h 720"/>
                  <a:gd name="T4" fmla="*/ 576 w 576"/>
                  <a:gd name="T5" fmla="*/ 720 h 72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720"/>
                  <a:gd name="T11" fmla="*/ 576 w 576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720">
                    <a:moveTo>
                      <a:pt x="0" y="0"/>
                    </a:moveTo>
                    <a:lnTo>
                      <a:pt x="0" y="720"/>
                    </a:lnTo>
                    <a:lnTo>
                      <a:pt x="576" y="72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8" name="Freeform 36"/>
              <p:cNvSpPr>
                <a:spLocks/>
              </p:cNvSpPr>
              <p:nvPr/>
            </p:nvSpPr>
            <p:spPr bwMode="auto">
              <a:xfrm>
                <a:off x="3840" y="2640"/>
                <a:ext cx="528" cy="720"/>
              </a:xfrm>
              <a:custGeom>
                <a:avLst/>
                <a:gdLst>
                  <a:gd name="T0" fmla="*/ 0 w 528"/>
                  <a:gd name="T1" fmla="*/ 720 h 720"/>
                  <a:gd name="T2" fmla="*/ 528 w 528"/>
                  <a:gd name="T3" fmla="*/ 720 h 720"/>
                  <a:gd name="T4" fmla="*/ 528 w 528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720"/>
                  <a:gd name="T11" fmla="*/ 528 w 528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720">
                    <a:moveTo>
                      <a:pt x="0" y="720"/>
                    </a:moveTo>
                    <a:lnTo>
                      <a:pt x="528" y="720"/>
                    </a:lnTo>
                    <a:lnTo>
                      <a:pt x="528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9" name="Line 37"/>
              <p:cNvSpPr>
                <a:spLocks noChangeShapeType="1"/>
              </p:cNvSpPr>
              <p:nvPr/>
            </p:nvSpPr>
            <p:spPr bwMode="auto">
              <a:xfrm flipV="1">
                <a:off x="1776" y="307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0" name="Line 38"/>
              <p:cNvSpPr>
                <a:spLocks noChangeShapeType="1"/>
              </p:cNvSpPr>
              <p:nvPr/>
            </p:nvSpPr>
            <p:spPr bwMode="auto">
              <a:xfrm flipV="1">
                <a:off x="2160" y="2976"/>
                <a:ext cx="432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1" name="Line 39"/>
              <p:cNvSpPr>
                <a:spLocks noChangeShapeType="1"/>
              </p:cNvSpPr>
              <p:nvPr/>
            </p:nvSpPr>
            <p:spPr bwMode="auto">
              <a:xfrm flipV="1">
                <a:off x="2736" y="336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2" name="Line 40"/>
              <p:cNvSpPr>
                <a:spLocks noChangeShapeType="1"/>
              </p:cNvSpPr>
              <p:nvPr/>
            </p:nvSpPr>
            <p:spPr bwMode="auto">
              <a:xfrm>
                <a:off x="2640" y="30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3" name="Line 41"/>
              <p:cNvSpPr>
                <a:spLocks noChangeShapeType="1"/>
              </p:cNvSpPr>
              <p:nvPr/>
            </p:nvSpPr>
            <p:spPr bwMode="auto">
              <a:xfrm>
                <a:off x="2640" y="34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4" name="Line 42"/>
              <p:cNvSpPr>
                <a:spLocks noChangeShapeType="1"/>
              </p:cNvSpPr>
              <p:nvPr/>
            </p:nvSpPr>
            <p:spPr bwMode="auto">
              <a:xfrm>
                <a:off x="2736" y="3024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5" name="Line 43"/>
              <p:cNvSpPr>
                <a:spLocks noChangeShapeType="1"/>
              </p:cNvSpPr>
              <p:nvPr/>
            </p:nvSpPr>
            <p:spPr bwMode="auto">
              <a:xfrm flipH="1" flipV="1">
                <a:off x="1776" y="3408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6" name="Oval 44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Oval 45"/>
              <p:cNvSpPr>
                <a:spLocks noChangeArrowheads="1"/>
              </p:cNvSpPr>
              <p:nvPr/>
            </p:nvSpPr>
            <p:spPr bwMode="auto">
              <a:xfrm>
                <a:off x="2496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Oval 46"/>
              <p:cNvSpPr>
                <a:spLocks noChangeArrowheads="1"/>
              </p:cNvSpPr>
              <p:nvPr/>
            </p:nvSpPr>
            <p:spPr bwMode="auto">
              <a:xfrm>
                <a:off x="2496" y="360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9" name="Oval 47"/>
              <p:cNvSpPr>
                <a:spLocks noChangeArrowheads="1"/>
              </p:cNvSpPr>
              <p:nvPr/>
            </p:nvSpPr>
            <p:spPr bwMode="auto">
              <a:xfrm>
                <a:off x="3552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0" name="Oval 48"/>
              <p:cNvSpPr>
                <a:spLocks noChangeArrowheads="1"/>
              </p:cNvSpPr>
              <p:nvPr/>
            </p:nvSpPr>
            <p:spPr bwMode="auto">
              <a:xfrm>
                <a:off x="1584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1" name="Oval 49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1295400" y="3257550"/>
            <a:ext cx="609600" cy="381000"/>
            <a:chOff x="288" y="96"/>
            <a:chExt cx="1392" cy="816"/>
          </a:xfrm>
        </p:grpSpPr>
        <p:sp>
          <p:nvSpPr>
            <p:cNvPr id="176179" name="Rectangle 51"/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1" name="Line 53"/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2" name="Line 54"/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3" name="Line 55"/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Text Box 60">
            <a:extLst>
              <a:ext uri="{FF2B5EF4-FFF2-40B4-BE49-F238E27FC236}">
                <a16:creationId xmlns:a16="http://schemas.microsoft.com/office/drawing/2014/main" id="{C969BF65-1FBB-9D47-873E-90DDEF10C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1062038"/>
            <a:ext cx="179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Application Layer</a:t>
            </a:r>
          </a:p>
        </p:txBody>
      </p:sp>
      <p:sp>
        <p:nvSpPr>
          <p:cNvPr id="10" name="Text Box 61">
            <a:extLst>
              <a:ext uri="{FF2B5EF4-FFF2-40B4-BE49-F238E27FC236}">
                <a16:creationId xmlns:a16="http://schemas.microsoft.com/office/drawing/2014/main" id="{72BB7818-5DB9-36AB-64C5-2B36E5FD6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2" y="2295525"/>
            <a:ext cx="1646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Transport Layer</a:t>
            </a:r>
          </a:p>
        </p:txBody>
      </p:sp>
      <p:sp>
        <p:nvSpPr>
          <p:cNvPr id="11" name="Text Box 64">
            <a:extLst>
              <a:ext uri="{FF2B5EF4-FFF2-40B4-BE49-F238E27FC236}">
                <a16:creationId xmlns:a16="http://schemas.microsoft.com/office/drawing/2014/main" id="{D7CA8154-4F06-DDD7-9E69-D64ABE26C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162" y="3504406"/>
            <a:ext cx="1544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Network Layer</a:t>
            </a:r>
          </a:p>
        </p:txBody>
      </p: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8AA633B-97F3-FF17-704B-2D5E9C04179E}"/>
              </a:ext>
            </a:extLst>
          </p:cNvPr>
          <p:cNvGrpSpPr>
            <a:grpSpLocks/>
          </p:cNvGrpSpPr>
          <p:nvPr/>
        </p:nvGrpSpPr>
        <p:grpSpPr bwMode="auto">
          <a:xfrm>
            <a:off x="5300664" y="3801173"/>
            <a:ext cx="1546226" cy="1331914"/>
            <a:chOff x="3312" y="2953"/>
            <a:chExt cx="974" cy="839"/>
          </a:xfrm>
        </p:grpSpPr>
        <p:grpSp>
          <p:nvGrpSpPr>
            <p:cNvPr id="13" name="Group 66">
              <a:extLst>
                <a:ext uri="{FF2B5EF4-FFF2-40B4-BE49-F238E27FC236}">
                  <a16:creationId xmlns:a16="http://schemas.microsoft.com/office/drawing/2014/main" id="{00505CD0-7B93-5F50-9E2C-54868DCA0B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953"/>
              <a:ext cx="974" cy="839"/>
              <a:chOff x="2160" y="2281"/>
              <a:chExt cx="974" cy="839"/>
            </a:xfrm>
          </p:grpSpPr>
          <p:sp>
            <p:nvSpPr>
              <p:cNvPr id="15" name="Rectangle 67">
                <a:extLst>
                  <a:ext uri="{FF2B5EF4-FFF2-40B4-BE49-F238E27FC236}">
                    <a16:creationId xmlns:a16="http://schemas.microsoft.com/office/drawing/2014/main" id="{1EAEE77E-4AC6-E6A0-BC8D-01E126BE1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928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68">
                <a:extLst>
                  <a:ext uri="{FF2B5EF4-FFF2-40B4-BE49-F238E27FC236}">
                    <a16:creationId xmlns:a16="http://schemas.microsoft.com/office/drawing/2014/main" id="{5AE288CB-CEEE-9419-E3B6-FD9C010B91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33" y="2281"/>
                <a:ext cx="7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Link Layer</a:t>
                </a:r>
              </a:p>
            </p:txBody>
          </p:sp>
        </p:grpSp>
        <p:sp>
          <p:nvSpPr>
            <p:cNvPr id="14" name="Line 69">
              <a:extLst>
                <a:ext uri="{FF2B5EF4-FFF2-40B4-BE49-F238E27FC236}">
                  <a16:creationId xmlns:a16="http://schemas.microsoft.com/office/drawing/2014/main" id="{4515FF82-DF79-374D-38EB-EA34D04FA1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9" y="3091"/>
              <a:ext cx="174" cy="257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50">
            <a:extLst>
              <a:ext uri="{FF2B5EF4-FFF2-40B4-BE49-F238E27FC236}">
                <a16:creationId xmlns:a16="http://schemas.microsoft.com/office/drawing/2014/main" id="{4F19BC16-480C-F3A0-58F4-8E858DC1CED3}"/>
              </a:ext>
            </a:extLst>
          </p:cNvPr>
          <p:cNvGrpSpPr>
            <a:grpSpLocks/>
          </p:cNvGrpSpPr>
          <p:nvPr/>
        </p:nvGrpSpPr>
        <p:grpSpPr bwMode="auto">
          <a:xfrm>
            <a:off x="1240821" y="4215451"/>
            <a:ext cx="609600" cy="381000"/>
            <a:chOff x="288" y="96"/>
            <a:chExt cx="1392" cy="816"/>
          </a:xfrm>
        </p:grpSpPr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A2B6D606-3B9C-8535-7E9E-07573CFB0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E564100D-3881-780D-B695-BE3A6BD6B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53">
              <a:extLst>
                <a:ext uri="{FF2B5EF4-FFF2-40B4-BE49-F238E27FC236}">
                  <a16:creationId xmlns:a16="http://schemas.microsoft.com/office/drawing/2014/main" id="{9E99CE1B-56AF-5325-6000-01020F806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54">
              <a:extLst>
                <a:ext uri="{FF2B5EF4-FFF2-40B4-BE49-F238E27FC236}">
                  <a16:creationId xmlns:a16="http://schemas.microsoft.com/office/drawing/2014/main" id="{2C85A222-B9EC-928F-ACF4-1738D82B1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55">
              <a:extLst>
                <a:ext uri="{FF2B5EF4-FFF2-40B4-BE49-F238E27FC236}">
                  <a16:creationId xmlns:a16="http://schemas.microsoft.com/office/drawing/2014/main" id="{5BF6A945-10B9-0008-A039-292EE619CA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3" name="Group 50">
            <a:extLst>
              <a:ext uri="{FF2B5EF4-FFF2-40B4-BE49-F238E27FC236}">
                <a16:creationId xmlns:a16="http://schemas.microsoft.com/office/drawing/2014/main" id="{FB658525-54C1-AC7F-09CB-CC1A85B7D375}"/>
              </a:ext>
            </a:extLst>
          </p:cNvPr>
          <p:cNvGrpSpPr>
            <a:grpSpLocks/>
          </p:cNvGrpSpPr>
          <p:nvPr/>
        </p:nvGrpSpPr>
        <p:grpSpPr bwMode="auto">
          <a:xfrm>
            <a:off x="2380756" y="4269857"/>
            <a:ext cx="609600" cy="381000"/>
            <a:chOff x="288" y="96"/>
            <a:chExt cx="1392" cy="816"/>
          </a:xfrm>
        </p:grpSpPr>
        <p:sp>
          <p:nvSpPr>
            <p:cNvPr id="24" name="Rectangle 51">
              <a:extLst>
                <a:ext uri="{FF2B5EF4-FFF2-40B4-BE49-F238E27FC236}">
                  <a16:creationId xmlns:a16="http://schemas.microsoft.com/office/drawing/2014/main" id="{E44FF9A8-38C2-5448-B067-343B610EB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Rectangle 52">
              <a:extLst>
                <a:ext uri="{FF2B5EF4-FFF2-40B4-BE49-F238E27FC236}">
                  <a16:creationId xmlns:a16="http://schemas.microsoft.com/office/drawing/2014/main" id="{E484D3C0-1786-F67A-244E-69676681B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53">
              <a:extLst>
                <a:ext uri="{FF2B5EF4-FFF2-40B4-BE49-F238E27FC236}">
                  <a16:creationId xmlns:a16="http://schemas.microsoft.com/office/drawing/2014/main" id="{A81B1B7E-E2F5-BC0E-0A3B-D4A071D64A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54">
              <a:extLst>
                <a:ext uri="{FF2B5EF4-FFF2-40B4-BE49-F238E27FC236}">
                  <a16:creationId xmlns:a16="http://schemas.microsoft.com/office/drawing/2014/main" id="{D7CAF14F-7760-80B4-27A4-0E89023021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55">
              <a:extLst>
                <a:ext uri="{FF2B5EF4-FFF2-40B4-BE49-F238E27FC236}">
                  <a16:creationId xmlns:a16="http://schemas.microsoft.com/office/drawing/2014/main" id="{CAB6BE25-633E-4D52-42D3-169378D58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9" name="Group 50">
            <a:extLst>
              <a:ext uri="{FF2B5EF4-FFF2-40B4-BE49-F238E27FC236}">
                <a16:creationId xmlns:a16="http://schemas.microsoft.com/office/drawing/2014/main" id="{7B0E4268-8CA8-7544-CBF5-504F8D4D1C93}"/>
              </a:ext>
            </a:extLst>
          </p:cNvPr>
          <p:cNvGrpSpPr>
            <a:grpSpLocks/>
          </p:cNvGrpSpPr>
          <p:nvPr/>
        </p:nvGrpSpPr>
        <p:grpSpPr bwMode="auto">
          <a:xfrm>
            <a:off x="3078511" y="4574150"/>
            <a:ext cx="609600" cy="381000"/>
            <a:chOff x="288" y="96"/>
            <a:chExt cx="1392" cy="816"/>
          </a:xfrm>
        </p:grpSpPr>
        <p:sp>
          <p:nvSpPr>
            <p:cNvPr id="30" name="Rectangle 51">
              <a:extLst>
                <a:ext uri="{FF2B5EF4-FFF2-40B4-BE49-F238E27FC236}">
                  <a16:creationId xmlns:a16="http://schemas.microsoft.com/office/drawing/2014/main" id="{07230ABE-D284-8DD2-2563-272BF7978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Rectangle 52">
              <a:extLst>
                <a:ext uri="{FF2B5EF4-FFF2-40B4-BE49-F238E27FC236}">
                  <a16:creationId xmlns:a16="http://schemas.microsoft.com/office/drawing/2014/main" id="{3416FFEC-4FD5-3E82-7642-A9925FC0B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Line 53">
              <a:extLst>
                <a:ext uri="{FF2B5EF4-FFF2-40B4-BE49-F238E27FC236}">
                  <a16:creationId xmlns:a16="http://schemas.microsoft.com/office/drawing/2014/main" id="{B0CF7A28-6B1F-4257-8CB5-01E185306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Line 54">
              <a:extLst>
                <a:ext uri="{FF2B5EF4-FFF2-40B4-BE49-F238E27FC236}">
                  <a16:creationId xmlns:a16="http://schemas.microsoft.com/office/drawing/2014/main" id="{255966CD-4595-C61F-D078-611395700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Line 55">
              <a:extLst>
                <a:ext uri="{FF2B5EF4-FFF2-40B4-BE49-F238E27FC236}">
                  <a16:creationId xmlns:a16="http://schemas.microsoft.com/office/drawing/2014/main" id="{C10A8B14-077C-8E99-2AF9-91FF8F9FF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5" name="Group 50">
            <a:extLst>
              <a:ext uri="{FF2B5EF4-FFF2-40B4-BE49-F238E27FC236}">
                <a16:creationId xmlns:a16="http://schemas.microsoft.com/office/drawing/2014/main" id="{6FE9DDAB-DEC9-9BD5-765F-5638BD3D22B9}"/>
              </a:ext>
            </a:extLst>
          </p:cNvPr>
          <p:cNvGrpSpPr>
            <a:grpSpLocks/>
          </p:cNvGrpSpPr>
          <p:nvPr/>
        </p:nvGrpSpPr>
        <p:grpSpPr bwMode="auto">
          <a:xfrm>
            <a:off x="3849256" y="4797029"/>
            <a:ext cx="609600" cy="381000"/>
            <a:chOff x="288" y="96"/>
            <a:chExt cx="1392" cy="816"/>
          </a:xfrm>
        </p:grpSpPr>
        <p:sp>
          <p:nvSpPr>
            <p:cNvPr id="36" name="Rectangle 51">
              <a:extLst>
                <a:ext uri="{FF2B5EF4-FFF2-40B4-BE49-F238E27FC236}">
                  <a16:creationId xmlns:a16="http://schemas.microsoft.com/office/drawing/2014/main" id="{6F2748BD-C649-BC42-6195-801710D9F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Rectangle 52">
              <a:extLst>
                <a:ext uri="{FF2B5EF4-FFF2-40B4-BE49-F238E27FC236}">
                  <a16:creationId xmlns:a16="http://schemas.microsoft.com/office/drawing/2014/main" id="{6B509B47-6D80-E080-81A6-D97B7B6C6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Line 53">
              <a:extLst>
                <a:ext uri="{FF2B5EF4-FFF2-40B4-BE49-F238E27FC236}">
                  <a16:creationId xmlns:a16="http://schemas.microsoft.com/office/drawing/2014/main" id="{A347AA39-E4A3-E2A1-0528-88617A8BE7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Line 54">
              <a:extLst>
                <a:ext uri="{FF2B5EF4-FFF2-40B4-BE49-F238E27FC236}">
                  <a16:creationId xmlns:a16="http://schemas.microsoft.com/office/drawing/2014/main" id="{F629601A-222A-4236-2837-33A64A6AE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Line 55">
              <a:extLst>
                <a:ext uri="{FF2B5EF4-FFF2-40B4-BE49-F238E27FC236}">
                  <a16:creationId xmlns:a16="http://schemas.microsoft.com/office/drawing/2014/main" id="{CB85CDFC-98DC-1EF4-C136-5F09CB4793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1" name="Group 50">
            <a:extLst>
              <a:ext uri="{FF2B5EF4-FFF2-40B4-BE49-F238E27FC236}">
                <a16:creationId xmlns:a16="http://schemas.microsoft.com/office/drawing/2014/main" id="{AA0DAA0C-2781-0211-990F-70840B4F8B22}"/>
              </a:ext>
            </a:extLst>
          </p:cNvPr>
          <p:cNvGrpSpPr>
            <a:grpSpLocks/>
          </p:cNvGrpSpPr>
          <p:nvPr/>
        </p:nvGrpSpPr>
        <p:grpSpPr bwMode="auto">
          <a:xfrm>
            <a:off x="3848100" y="4291245"/>
            <a:ext cx="609600" cy="381000"/>
            <a:chOff x="288" y="96"/>
            <a:chExt cx="1392" cy="816"/>
          </a:xfrm>
        </p:grpSpPr>
        <p:sp>
          <p:nvSpPr>
            <p:cNvPr id="42" name="Rectangle 51">
              <a:extLst>
                <a:ext uri="{FF2B5EF4-FFF2-40B4-BE49-F238E27FC236}">
                  <a16:creationId xmlns:a16="http://schemas.microsoft.com/office/drawing/2014/main" id="{9FC4510A-EDE9-8A64-2E95-F4C3EDB50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Rectangle 52">
              <a:extLst>
                <a:ext uri="{FF2B5EF4-FFF2-40B4-BE49-F238E27FC236}">
                  <a16:creationId xmlns:a16="http://schemas.microsoft.com/office/drawing/2014/main" id="{966D5334-A0B3-65DC-6746-D86415041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Line 53">
              <a:extLst>
                <a:ext uri="{FF2B5EF4-FFF2-40B4-BE49-F238E27FC236}">
                  <a16:creationId xmlns:a16="http://schemas.microsoft.com/office/drawing/2014/main" id="{65A9C3AF-0E8D-34E0-4DDE-4C869EF86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Line 54">
              <a:extLst>
                <a:ext uri="{FF2B5EF4-FFF2-40B4-BE49-F238E27FC236}">
                  <a16:creationId xmlns:a16="http://schemas.microsoft.com/office/drawing/2014/main" id="{12C539D5-F115-F0DD-137D-63D3BFAE0B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Line 55">
              <a:extLst>
                <a:ext uri="{FF2B5EF4-FFF2-40B4-BE49-F238E27FC236}">
                  <a16:creationId xmlns:a16="http://schemas.microsoft.com/office/drawing/2014/main" id="{2AC96747-B513-47C9-3593-9F4E00C8CE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7" name="Group 50">
            <a:extLst>
              <a:ext uri="{FF2B5EF4-FFF2-40B4-BE49-F238E27FC236}">
                <a16:creationId xmlns:a16="http://schemas.microsoft.com/office/drawing/2014/main" id="{3515933F-7225-4758-449B-DBA65DECDD85}"/>
              </a:ext>
            </a:extLst>
          </p:cNvPr>
          <p:cNvGrpSpPr>
            <a:grpSpLocks/>
          </p:cNvGrpSpPr>
          <p:nvPr/>
        </p:nvGrpSpPr>
        <p:grpSpPr bwMode="auto">
          <a:xfrm>
            <a:off x="5552256" y="4260272"/>
            <a:ext cx="609600" cy="381000"/>
            <a:chOff x="288" y="96"/>
            <a:chExt cx="1392" cy="816"/>
          </a:xfrm>
        </p:grpSpPr>
        <p:sp>
          <p:nvSpPr>
            <p:cNvPr id="48" name="Rectangle 51">
              <a:extLst>
                <a:ext uri="{FF2B5EF4-FFF2-40B4-BE49-F238E27FC236}">
                  <a16:creationId xmlns:a16="http://schemas.microsoft.com/office/drawing/2014/main" id="{9BFD5561-6F05-3444-F5A2-2F8B996C2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Rectangle 52">
              <a:extLst>
                <a:ext uri="{FF2B5EF4-FFF2-40B4-BE49-F238E27FC236}">
                  <a16:creationId xmlns:a16="http://schemas.microsoft.com/office/drawing/2014/main" id="{DADE8BA3-D82E-DD31-DE15-7328E8DE8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Line 53">
              <a:extLst>
                <a:ext uri="{FF2B5EF4-FFF2-40B4-BE49-F238E27FC236}">
                  <a16:creationId xmlns:a16="http://schemas.microsoft.com/office/drawing/2014/main" id="{6CB23093-7395-204D-2090-AD93B8FD4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Line 54">
              <a:extLst>
                <a:ext uri="{FF2B5EF4-FFF2-40B4-BE49-F238E27FC236}">
                  <a16:creationId xmlns:a16="http://schemas.microsoft.com/office/drawing/2014/main" id="{161CF9E4-AB1D-5B99-3697-4174015017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Line 55">
              <a:extLst>
                <a:ext uri="{FF2B5EF4-FFF2-40B4-BE49-F238E27FC236}">
                  <a16:creationId xmlns:a16="http://schemas.microsoft.com/office/drawing/2014/main" id="{3DC2206B-BFA0-6341-74B3-3262C350B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3" name="Group 50">
            <a:extLst>
              <a:ext uri="{FF2B5EF4-FFF2-40B4-BE49-F238E27FC236}">
                <a16:creationId xmlns:a16="http://schemas.microsoft.com/office/drawing/2014/main" id="{26FB52EA-A707-C672-EB1A-BA27AA2EFF69}"/>
              </a:ext>
            </a:extLst>
          </p:cNvPr>
          <p:cNvGrpSpPr>
            <a:grpSpLocks/>
          </p:cNvGrpSpPr>
          <p:nvPr/>
        </p:nvGrpSpPr>
        <p:grpSpPr bwMode="auto">
          <a:xfrm>
            <a:off x="6597650" y="4236789"/>
            <a:ext cx="609600" cy="381000"/>
            <a:chOff x="288" y="96"/>
            <a:chExt cx="1392" cy="816"/>
          </a:xfrm>
        </p:grpSpPr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EBFE89C0-0C3C-4013-1524-B66CF86DC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Rectangle 52">
              <a:extLst>
                <a:ext uri="{FF2B5EF4-FFF2-40B4-BE49-F238E27FC236}">
                  <a16:creationId xmlns:a16="http://schemas.microsoft.com/office/drawing/2014/main" id="{2B858E71-A829-A4E3-EAEA-44B1514AE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Line 53">
              <a:extLst>
                <a:ext uri="{FF2B5EF4-FFF2-40B4-BE49-F238E27FC236}">
                  <a16:creationId xmlns:a16="http://schemas.microsoft.com/office/drawing/2014/main" id="{D223ACCE-106D-58AC-7185-AC2CCF6B40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Line 54">
              <a:extLst>
                <a:ext uri="{FF2B5EF4-FFF2-40B4-BE49-F238E27FC236}">
                  <a16:creationId xmlns:a16="http://schemas.microsoft.com/office/drawing/2014/main" id="{79116062-9954-EF3A-89D3-655E2FD26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Line 55">
              <a:extLst>
                <a:ext uri="{FF2B5EF4-FFF2-40B4-BE49-F238E27FC236}">
                  <a16:creationId xmlns:a16="http://schemas.microsoft.com/office/drawing/2014/main" id="{21475859-080B-F10D-01D1-0CB03BE46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62" name="Group 50">
            <a:extLst>
              <a:ext uri="{FF2B5EF4-FFF2-40B4-BE49-F238E27FC236}">
                <a16:creationId xmlns:a16="http://schemas.microsoft.com/office/drawing/2014/main" id="{9E9418B6-E6F2-88DE-B7F0-7D60870EFD95}"/>
              </a:ext>
            </a:extLst>
          </p:cNvPr>
          <p:cNvGrpSpPr>
            <a:grpSpLocks/>
          </p:cNvGrpSpPr>
          <p:nvPr/>
        </p:nvGrpSpPr>
        <p:grpSpPr bwMode="auto">
          <a:xfrm>
            <a:off x="6621462" y="3214687"/>
            <a:ext cx="609600" cy="381000"/>
            <a:chOff x="288" y="96"/>
            <a:chExt cx="1392" cy="816"/>
          </a:xfrm>
        </p:grpSpPr>
        <p:sp>
          <p:nvSpPr>
            <p:cNvPr id="63" name="Rectangle 51">
              <a:extLst>
                <a:ext uri="{FF2B5EF4-FFF2-40B4-BE49-F238E27FC236}">
                  <a16:creationId xmlns:a16="http://schemas.microsoft.com/office/drawing/2014/main" id="{C1B61BDE-D23A-9015-AF9D-92C00C138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28" name="Rectangle 52">
              <a:extLst>
                <a:ext uri="{FF2B5EF4-FFF2-40B4-BE49-F238E27FC236}">
                  <a16:creationId xmlns:a16="http://schemas.microsoft.com/office/drawing/2014/main" id="{717FA47D-CB83-9CE6-A7F2-D9E2AB465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29" name="Line 53">
              <a:extLst>
                <a:ext uri="{FF2B5EF4-FFF2-40B4-BE49-F238E27FC236}">
                  <a16:creationId xmlns:a16="http://schemas.microsoft.com/office/drawing/2014/main" id="{919D7459-8546-8652-71D9-C83562AEEA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0" name="Line 54">
              <a:extLst>
                <a:ext uri="{FF2B5EF4-FFF2-40B4-BE49-F238E27FC236}">
                  <a16:creationId xmlns:a16="http://schemas.microsoft.com/office/drawing/2014/main" id="{68544469-ED20-D531-8090-526D5980C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1" name="Line 55">
              <a:extLst>
                <a:ext uri="{FF2B5EF4-FFF2-40B4-BE49-F238E27FC236}">
                  <a16:creationId xmlns:a16="http://schemas.microsoft.com/office/drawing/2014/main" id="{89EB0C79-974C-9D6D-0DE5-787EC9C85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6132" name="Group 50">
            <a:extLst>
              <a:ext uri="{FF2B5EF4-FFF2-40B4-BE49-F238E27FC236}">
                <a16:creationId xmlns:a16="http://schemas.microsoft.com/office/drawing/2014/main" id="{1212186E-4B7F-CD64-8ED8-BFE4BF535B5D}"/>
              </a:ext>
            </a:extLst>
          </p:cNvPr>
          <p:cNvGrpSpPr>
            <a:grpSpLocks/>
          </p:cNvGrpSpPr>
          <p:nvPr/>
        </p:nvGrpSpPr>
        <p:grpSpPr bwMode="auto">
          <a:xfrm>
            <a:off x="4673601" y="4279107"/>
            <a:ext cx="609600" cy="381000"/>
            <a:chOff x="288" y="96"/>
            <a:chExt cx="1392" cy="816"/>
          </a:xfrm>
        </p:grpSpPr>
        <p:sp>
          <p:nvSpPr>
            <p:cNvPr id="176133" name="Rectangle 51">
              <a:extLst>
                <a:ext uri="{FF2B5EF4-FFF2-40B4-BE49-F238E27FC236}">
                  <a16:creationId xmlns:a16="http://schemas.microsoft.com/office/drawing/2014/main" id="{9CA227B2-31BC-F789-A80B-36AC354E1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4" name="Rectangle 52">
              <a:extLst>
                <a:ext uri="{FF2B5EF4-FFF2-40B4-BE49-F238E27FC236}">
                  <a16:creationId xmlns:a16="http://schemas.microsoft.com/office/drawing/2014/main" id="{F2AA2465-A5AF-BF52-C3F3-D818EB022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5" name="Line 53">
              <a:extLst>
                <a:ext uri="{FF2B5EF4-FFF2-40B4-BE49-F238E27FC236}">
                  <a16:creationId xmlns:a16="http://schemas.microsoft.com/office/drawing/2014/main" id="{048D49B4-5D71-8D98-11C3-C10488A34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6" name="Line 54">
              <a:extLst>
                <a:ext uri="{FF2B5EF4-FFF2-40B4-BE49-F238E27FC236}">
                  <a16:creationId xmlns:a16="http://schemas.microsoft.com/office/drawing/2014/main" id="{07844149-C039-41DA-E8D3-252ACFC966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7" name="Line 55">
              <a:extLst>
                <a:ext uri="{FF2B5EF4-FFF2-40B4-BE49-F238E27FC236}">
                  <a16:creationId xmlns:a16="http://schemas.microsoft.com/office/drawing/2014/main" id="{1AD04CA5-93D6-3B89-083F-E30BEF7D2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73401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Some Questions About the Mail System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How many sorting offices are needed and where should they be located?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How much sorting capacity is needed?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Should we allocate for Mother’s Day?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How can we guarantee timely delivery?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What prevents delay guarantees?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Or delay variation guarantees?</a:t>
            </a:r>
          </a:p>
          <a:p>
            <a:pPr>
              <a:lnSpc>
                <a:spcPct val="90000"/>
              </a:lnSpc>
            </a:pPr>
            <a:r>
              <a:rPr lang="en-US" dirty="0"/>
              <a:t>How can we build an infra-structure for overnight deliveries?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are the challenges for extremely tight deadlines?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How do we protect against fraudulent mail deliverers, or fraudulent senders?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What is This Course About?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Undergrad course; can be taken by grads</a:t>
            </a:r>
          </a:p>
          <a:p>
            <a:r>
              <a:rPr lang="en-US" dirty="0"/>
              <a:t>Computer networks</a:t>
            </a:r>
          </a:p>
          <a:p>
            <a:pPr lvl="1"/>
            <a:r>
              <a:rPr lang="en-US" dirty="0"/>
              <a:t>Basics: layers, naming, and addressing, network (socket) programming, routing, congestion control, …</a:t>
            </a:r>
          </a:p>
          <a:p>
            <a:pPr lvl="1"/>
            <a:r>
              <a:rPr lang="en-US" dirty="0"/>
              <a:t>Advanced networking: peer-to-peer, routers and switch architectures, software-defined networking, datacenter networking, networks for ML,  …</a:t>
            </a:r>
          </a:p>
          <a:p>
            <a:pPr lvl="1"/>
            <a:endParaRPr lang="en-US" dirty="0"/>
          </a:p>
          <a:p>
            <a:r>
              <a:rPr lang="en-US" dirty="0"/>
              <a:t>Theory vs. Practice</a:t>
            </a:r>
          </a:p>
          <a:p>
            <a:pPr lvl="1"/>
            <a:r>
              <a:rPr lang="en-US" dirty="0"/>
              <a:t>CSC 457: focus on foundation, principles, and theory</a:t>
            </a:r>
          </a:p>
          <a:p>
            <a:pPr lvl="1"/>
            <a:r>
              <a:rPr lang="en-US" dirty="0"/>
              <a:t>CSC 458: focus on networking systems and programming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Outline – Foundations &amp; Basic Concepts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/>
              <a:t>A detailed FTP example</a:t>
            </a:r>
          </a:p>
          <a:p>
            <a:pPr eaLnBrk="1" hangingPunct="1">
              <a:buFontTx/>
              <a:buChar char="•"/>
            </a:pPr>
            <a:r>
              <a:rPr lang="en-US"/>
              <a:t>Layering</a:t>
            </a:r>
          </a:p>
          <a:p>
            <a:pPr eaLnBrk="1" hangingPunct="1">
              <a:buFontTx/>
              <a:buChar char="•"/>
            </a:pPr>
            <a:r>
              <a:rPr lang="en-US"/>
              <a:t>Packet switching and circuit switching</a:t>
            </a:r>
          </a:p>
          <a:p>
            <a:pPr eaLnBrk="1" hangingPunct="1">
              <a:buFontTx/>
              <a:buChar char="•"/>
            </a:pPr>
            <a:endParaRPr lang="en-US"/>
          </a:p>
        </p:txBody>
      </p:sp>
      <p:sp>
        <p:nvSpPr>
          <p:cNvPr id="435204" name="AutoShape 4"/>
          <p:cNvSpPr>
            <a:spLocks noChangeArrowheads="1"/>
          </p:cNvSpPr>
          <p:nvPr/>
        </p:nvSpPr>
        <p:spPr bwMode="auto">
          <a:xfrm>
            <a:off x="190500" y="773430"/>
            <a:ext cx="571500" cy="502920"/>
          </a:xfrm>
          <a:prstGeom prst="rightArrow">
            <a:avLst>
              <a:gd name="adj1" fmla="val 63008"/>
              <a:gd name="adj2" fmla="val 49090"/>
            </a:avLst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4" name="Rectangle 6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2800" dirty="0"/>
              <a:t>Example: File Transfer over the Internet</a:t>
            </a:r>
            <a:br>
              <a:rPr lang="en-US" sz="2800" dirty="0"/>
            </a:br>
            <a:r>
              <a:rPr lang="en-US" sz="2000" dirty="0"/>
              <a:t>Using TCP/IP and Ethernet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0965" name="AutoShape 3"/>
          <p:cNvSpPr>
            <a:spLocks noChangeArrowheads="1"/>
          </p:cNvSpPr>
          <p:nvPr/>
        </p:nvSpPr>
        <p:spPr bwMode="auto">
          <a:xfrm>
            <a:off x="3200400" y="3790950"/>
            <a:ext cx="236220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4"/>
          <p:cNvSpPr>
            <a:spLocks noChangeShapeType="1"/>
          </p:cNvSpPr>
          <p:nvPr/>
        </p:nvSpPr>
        <p:spPr bwMode="auto">
          <a:xfrm flipH="1">
            <a:off x="304800" y="318135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838200" y="666750"/>
            <a:ext cx="7620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>
                <a:solidFill>
                  <a:srgbClr val="000099"/>
                </a:solidFill>
                <a:latin typeface="Calibri" pitchFamily="34" charset="0"/>
              </a:rPr>
              <a:t>App</a:t>
            </a:r>
          </a:p>
        </p:txBody>
      </p:sp>
      <p:sp>
        <p:nvSpPr>
          <p:cNvPr id="40968" name="Rectangle 6"/>
          <p:cNvSpPr>
            <a:spLocks noChangeArrowheads="1"/>
          </p:cNvSpPr>
          <p:nvPr/>
        </p:nvSpPr>
        <p:spPr bwMode="auto">
          <a:xfrm>
            <a:off x="838200" y="1428750"/>
            <a:ext cx="7620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>
                <a:solidFill>
                  <a:srgbClr val="000099"/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198663" name="AutoShape 7"/>
          <p:cNvSpPr>
            <a:spLocks noChangeArrowheads="1"/>
          </p:cNvSpPr>
          <p:nvPr/>
        </p:nvSpPr>
        <p:spPr bwMode="auto">
          <a:xfrm>
            <a:off x="3505200" y="39433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R2</a:t>
            </a:r>
          </a:p>
        </p:txBody>
      </p:sp>
      <p:sp>
        <p:nvSpPr>
          <p:cNvPr id="198664" name="AutoShape 8"/>
          <p:cNvSpPr>
            <a:spLocks noChangeArrowheads="1"/>
          </p:cNvSpPr>
          <p:nvPr/>
        </p:nvSpPr>
        <p:spPr bwMode="auto">
          <a:xfrm>
            <a:off x="4724400" y="39433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R3</a:t>
            </a:r>
          </a:p>
        </p:txBody>
      </p:sp>
      <p:sp>
        <p:nvSpPr>
          <p:cNvPr id="198665" name="AutoShape 9"/>
          <p:cNvSpPr>
            <a:spLocks noChangeArrowheads="1"/>
          </p:cNvSpPr>
          <p:nvPr/>
        </p:nvSpPr>
        <p:spPr bwMode="auto">
          <a:xfrm>
            <a:off x="4267200" y="44767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R4</a:t>
            </a:r>
          </a:p>
        </p:txBody>
      </p:sp>
      <p:sp>
        <p:nvSpPr>
          <p:cNvPr id="40972" name="Line 10"/>
          <p:cNvSpPr>
            <a:spLocks noChangeShapeType="1"/>
          </p:cNvSpPr>
          <p:nvPr/>
        </p:nvSpPr>
        <p:spPr bwMode="auto">
          <a:xfrm>
            <a:off x="4038600" y="424815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Line 11"/>
          <p:cNvSpPr>
            <a:spLocks noChangeShapeType="1"/>
          </p:cNvSpPr>
          <p:nvPr/>
        </p:nvSpPr>
        <p:spPr bwMode="auto">
          <a:xfrm flipH="1">
            <a:off x="4724400" y="4400550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4" name="Line 12"/>
          <p:cNvSpPr>
            <a:spLocks noChangeShapeType="1"/>
          </p:cNvSpPr>
          <p:nvPr/>
        </p:nvSpPr>
        <p:spPr bwMode="auto">
          <a:xfrm>
            <a:off x="3879850" y="4400550"/>
            <a:ext cx="38735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8669" name="AutoShape 13"/>
          <p:cNvSpPr>
            <a:spLocks noChangeArrowheads="1"/>
          </p:cNvSpPr>
          <p:nvPr/>
        </p:nvSpPr>
        <p:spPr bwMode="auto">
          <a:xfrm>
            <a:off x="2286000" y="34861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R1</a:t>
            </a:r>
          </a:p>
        </p:txBody>
      </p:sp>
      <p:sp>
        <p:nvSpPr>
          <p:cNvPr id="198670" name="AutoShape 14"/>
          <p:cNvSpPr>
            <a:spLocks noChangeArrowheads="1"/>
          </p:cNvSpPr>
          <p:nvPr/>
        </p:nvSpPr>
        <p:spPr bwMode="auto">
          <a:xfrm>
            <a:off x="6400800" y="34099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R5</a:t>
            </a:r>
          </a:p>
        </p:txBody>
      </p:sp>
      <p:sp>
        <p:nvSpPr>
          <p:cNvPr id="40977" name="Text Box 15"/>
          <p:cNvSpPr txBox="1">
            <a:spLocks noChangeArrowheads="1"/>
          </p:cNvSpPr>
          <p:nvPr/>
        </p:nvSpPr>
        <p:spPr bwMode="auto">
          <a:xfrm>
            <a:off x="533401" y="2879725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libri" pitchFamily="34" charset="0"/>
              </a:rPr>
              <a:t>Ethernet</a:t>
            </a:r>
          </a:p>
        </p:txBody>
      </p:sp>
      <p:sp>
        <p:nvSpPr>
          <p:cNvPr id="40978" name="Text Box 16"/>
          <p:cNvSpPr txBox="1">
            <a:spLocks noChangeArrowheads="1"/>
          </p:cNvSpPr>
          <p:nvPr/>
        </p:nvSpPr>
        <p:spPr bwMode="auto">
          <a:xfrm>
            <a:off x="1600200" y="822325"/>
            <a:ext cx="1009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“A” U of T</a:t>
            </a:r>
          </a:p>
        </p:txBody>
      </p:sp>
      <p:sp>
        <p:nvSpPr>
          <p:cNvPr id="40979" name="Text Box 17"/>
          <p:cNvSpPr txBox="1">
            <a:spLocks noChangeArrowheads="1"/>
          </p:cNvSpPr>
          <p:nvPr/>
        </p:nvSpPr>
        <p:spPr bwMode="auto">
          <a:xfrm>
            <a:off x="5791200" y="8255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“B” Stanford</a:t>
            </a:r>
          </a:p>
        </p:txBody>
      </p:sp>
      <p:sp>
        <p:nvSpPr>
          <p:cNvPr id="40980" name="Line 18"/>
          <p:cNvSpPr>
            <a:spLocks noChangeShapeType="1"/>
          </p:cNvSpPr>
          <p:nvPr/>
        </p:nvSpPr>
        <p:spPr bwMode="auto">
          <a:xfrm>
            <a:off x="2265363" y="196215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1" name="Line 19"/>
          <p:cNvSpPr>
            <a:spLocks noChangeShapeType="1"/>
          </p:cNvSpPr>
          <p:nvPr/>
        </p:nvSpPr>
        <p:spPr bwMode="auto">
          <a:xfrm>
            <a:off x="145415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0982" name="Picture 20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4364" y="1152526"/>
            <a:ext cx="725487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3" name="Picture 21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486150"/>
            <a:ext cx="54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4" name="Picture 22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6500" y="3486150"/>
            <a:ext cx="54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5" name="Line 23"/>
          <p:cNvSpPr>
            <a:spLocks noChangeShapeType="1"/>
          </p:cNvSpPr>
          <p:nvPr/>
        </p:nvSpPr>
        <p:spPr bwMode="auto">
          <a:xfrm>
            <a:off x="60960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6" name="Line 24"/>
          <p:cNvSpPr>
            <a:spLocks noChangeShapeType="1"/>
          </p:cNvSpPr>
          <p:nvPr/>
        </p:nvSpPr>
        <p:spPr bwMode="auto">
          <a:xfrm>
            <a:off x="685800" y="3333750"/>
            <a:ext cx="685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7" name="Line 25"/>
          <p:cNvSpPr>
            <a:spLocks noChangeShapeType="1"/>
          </p:cNvSpPr>
          <p:nvPr/>
        </p:nvSpPr>
        <p:spPr bwMode="auto">
          <a:xfrm flipH="1">
            <a:off x="6096000" y="318135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8" name="Text Box 26"/>
          <p:cNvSpPr txBox="1">
            <a:spLocks noChangeArrowheads="1"/>
          </p:cNvSpPr>
          <p:nvPr/>
        </p:nvSpPr>
        <p:spPr bwMode="auto">
          <a:xfrm>
            <a:off x="7634289" y="2879725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libri" pitchFamily="34" charset="0"/>
              </a:rPr>
              <a:t>Ethernet</a:t>
            </a:r>
          </a:p>
        </p:txBody>
      </p:sp>
      <p:sp>
        <p:nvSpPr>
          <p:cNvPr id="40989" name="Line 27"/>
          <p:cNvSpPr>
            <a:spLocks noChangeShapeType="1"/>
          </p:cNvSpPr>
          <p:nvPr/>
        </p:nvSpPr>
        <p:spPr bwMode="auto">
          <a:xfrm>
            <a:off x="6410325" y="196215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0" name="Line 28"/>
          <p:cNvSpPr>
            <a:spLocks noChangeShapeType="1"/>
          </p:cNvSpPr>
          <p:nvPr/>
        </p:nvSpPr>
        <p:spPr bwMode="auto">
          <a:xfrm>
            <a:off x="861695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0991" name="Picture 29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9325" y="1152526"/>
            <a:ext cx="72548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2" name="Picture 30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486150"/>
            <a:ext cx="54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3" name="Picture 31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9300" y="3486150"/>
            <a:ext cx="54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4" name="Line 32"/>
          <p:cNvSpPr>
            <a:spLocks noChangeShapeType="1"/>
          </p:cNvSpPr>
          <p:nvPr/>
        </p:nvSpPr>
        <p:spPr bwMode="auto">
          <a:xfrm>
            <a:off x="777240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5" name="Line 33"/>
          <p:cNvSpPr>
            <a:spLocks noChangeShapeType="1"/>
          </p:cNvSpPr>
          <p:nvPr/>
        </p:nvSpPr>
        <p:spPr bwMode="auto">
          <a:xfrm>
            <a:off x="7848600" y="3333750"/>
            <a:ext cx="685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6" name="Line 34"/>
          <p:cNvSpPr>
            <a:spLocks noChangeShapeType="1"/>
          </p:cNvSpPr>
          <p:nvPr/>
        </p:nvSpPr>
        <p:spPr bwMode="auto">
          <a:xfrm>
            <a:off x="251460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7" name="Rectangle 35"/>
          <p:cNvSpPr>
            <a:spLocks noChangeArrowheads="1"/>
          </p:cNvSpPr>
          <p:nvPr/>
        </p:nvSpPr>
        <p:spPr bwMode="auto">
          <a:xfrm>
            <a:off x="7620000" y="666750"/>
            <a:ext cx="7620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>
                <a:solidFill>
                  <a:srgbClr val="000099"/>
                </a:solidFill>
                <a:latin typeface="Calibri" pitchFamily="34" charset="0"/>
              </a:rPr>
              <a:t>App</a:t>
            </a:r>
          </a:p>
        </p:txBody>
      </p:sp>
      <p:sp>
        <p:nvSpPr>
          <p:cNvPr id="40998" name="Rectangle 36"/>
          <p:cNvSpPr>
            <a:spLocks noChangeArrowheads="1"/>
          </p:cNvSpPr>
          <p:nvPr/>
        </p:nvSpPr>
        <p:spPr bwMode="auto">
          <a:xfrm>
            <a:off x="7620000" y="1428750"/>
            <a:ext cx="7620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>
                <a:solidFill>
                  <a:srgbClr val="000099"/>
                </a:solidFill>
                <a:latin typeface="Calibri" pitchFamily="34" charset="0"/>
              </a:rPr>
              <a:t>OS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81000" y="681039"/>
            <a:ext cx="7335838" cy="4105275"/>
            <a:chOff x="240" y="969"/>
            <a:chExt cx="4621" cy="2586"/>
          </a:xfrm>
        </p:grpSpPr>
        <p:sp>
          <p:nvSpPr>
            <p:cNvPr id="41011" name="Rectangle 38"/>
            <p:cNvSpPr>
              <a:spLocks noChangeArrowheads="1"/>
            </p:cNvSpPr>
            <p:nvPr/>
          </p:nvSpPr>
          <p:spPr bwMode="auto">
            <a:xfrm>
              <a:off x="240" y="972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1012" name="Text Box 39"/>
            <p:cNvSpPr txBox="1">
              <a:spLocks noChangeArrowheads="1"/>
            </p:cNvSpPr>
            <p:nvPr/>
          </p:nvSpPr>
          <p:spPr bwMode="auto">
            <a:xfrm>
              <a:off x="240" y="1544"/>
              <a:ext cx="253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2</a:t>
              </a:r>
            </a:p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3</a:t>
              </a:r>
            </a:p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41013" name="Text Box 40"/>
            <p:cNvSpPr txBox="1">
              <a:spLocks noChangeArrowheads="1"/>
            </p:cNvSpPr>
            <p:nvPr/>
          </p:nvSpPr>
          <p:spPr bwMode="auto">
            <a:xfrm>
              <a:off x="1728" y="2748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41014" name="Text Box 41"/>
            <p:cNvSpPr txBox="1">
              <a:spLocks noChangeArrowheads="1"/>
            </p:cNvSpPr>
            <p:nvPr/>
          </p:nvSpPr>
          <p:spPr bwMode="auto">
            <a:xfrm>
              <a:off x="1728" y="2940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41015" name="Rectangle 42"/>
            <p:cNvSpPr>
              <a:spLocks noChangeArrowheads="1"/>
            </p:cNvSpPr>
            <p:nvPr/>
          </p:nvSpPr>
          <p:spPr bwMode="auto">
            <a:xfrm>
              <a:off x="4416" y="969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20</a:t>
              </a:r>
            </a:p>
          </p:txBody>
        </p:sp>
        <p:sp>
          <p:nvSpPr>
            <p:cNvPr id="41016" name="Text Box 43"/>
            <p:cNvSpPr txBox="1">
              <a:spLocks noChangeArrowheads="1"/>
            </p:cNvSpPr>
            <p:nvPr/>
          </p:nvSpPr>
          <p:spPr bwMode="auto">
            <a:xfrm>
              <a:off x="4416" y="1544"/>
              <a:ext cx="445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19</a:t>
              </a:r>
            </a:p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18</a:t>
              </a:r>
            </a:p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17</a:t>
              </a:r>
            </a:p>
          </p:txBody>
        </p:sp>
        <p:sp>
          <p:nvSpPr>
            <p:cNvPr id="41017" name="Text Box 44"/>
            <p:cNvSpPr txBox="1">
              <a:spLocks noChangeArrowheads="1"/>
            </p:cNvSpPr>
            <p:nvPr/>
          </p:nvSpPr>
          <p:spPr bwMode="auto">
            <a:xfrm>
              <a:off x="1728" y="2556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1018" name="Text Box 45"/>
            <p:cNvSpPr txBox="1">
              <a:spLocks noChangeArrowheads="1"/>
            </p:cNvSpPr>
            <p:nvPr/>
          </p:nvSpPr>
          <p:spPr bwMode="auto">
            <a:xfrm>
              <a:off x="2003" y="3036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1019" name="Text Box 46"/>
            <p:cNvSpPr txBox="1">
              <a:spLocks noChangeArrowheads="1"/>
            </p:cNvSpPr>
            <p:nvPr/>
          </p:nvSpPr>
          <p:spPr bwMode="auto">
            <a:xfrm>
              <a:off x="1872" y="3228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10</a:t>
              </a:r>
            </a:p>
          </p:txBody>
        </p:sp>
        <p:sp>
          <p:nvSpPr>
            <p:cNvPr id="41020" name="Text Box 47"/>
            <p:cNvSpPr txBox="1">
              <a:spLocks noChangeArrowheads="1"/>
            </p:cNvSpPr>
            <p:nvPr/>
          </p:nvSpPr>
          <p:spPr bwMode="auto">
            <a:xfrm>
              <a:off x="2003" y="2844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41021" name="Text Box 48"/>
            <p:cNvSpPr txBox="1">
              <a:spLocks noChangeArrowheads="1"/>
            </p:cNvSpPr>
            <p:nvPr/>
          </p:nvSpPr>
          <p:spPr bwMode="auto">
            <a:xfrm>
              <a:off x="3251" y="3027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12</a:t>
              </a:r>
            </a:p>
          </p:txBody>
        </p:sp>
        <p:sp>
          <p:nvSpPr>
            <p:cNvPr id="41022" name="Text Box 49"/>
            <p:cNvSpPr txBox="1">
              <a:spLocks noChangeArrowheads="1"/>
            </p:cNvSpPr>
            <p:nvPr/>
          </p:nvSpPr>
          <p:spPr bwMode="auto">
            <a:xfrm>
              <a:off x="3251" y="3219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13</a:t>
              </a:r>
            </a:p>
          </p:txBody>
        </p:sp>
        <p:sp>
          <p:nvSpPr>
            <p:cNvPr id="41023" name="Text Box 50"/>
            <p:cNvSpPr txBox="1">
              <a:spLocks noChangeArrowheads="1"/>
            </p:cNvSpPr>
            <p:nvPr/>
          </p:nvSpPr>
          <p:spPr bwMode="auto">
            <a:xfrm>
              <a:off x="3251" y="2835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41024" name="Text Box 51"/>
            <p:cNvSpPr txBox="1">
              <a:spLocks noChangeArrowheads="1"/>
            </p:cNvSpPr>
            <p:nvPr/>
          </p:nvSpPr>
          <p:spPr bwMode="auto">
            <a:xfrm>
              <a:off x="3690" y="2739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15</a:t>
              </a:r>
            </a:p>
          </p:txBody>
        </p:sp>
        <p:sp>
          <p:nvSpPr>
            <p:cNvPr id="41025" name="Text Box 52"/>
            <p:cNvSpPr txBox="1">
              <a:spLocks noChangeArrowheads="1"/>
            </p:cNvSpPr>
            <p:nvPr/>
          </p:nvSpPr>
          <p:spPr bwMode="auto">
            <a:xfrm>
              <a:off x="3690" y="2931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16</a:t>
              </a:r>
            </a:p>
          </p:txBody>
        </p:sp>
        <p:sp>
          <p:nvSpPr>
            <p:cNvPr id="41026" name="Text Box 53"/>
            <p:cNvSpPr txBox="1">
              <a:spLocks noChangeArrowheads="1"/>
            </p:cNvSpPr>
            <p:nvPr/>
          </p:nvSpPr>
          <p:spPr bwMode="auto">
            <a:xfrm>
              <a:off x="3690" y="2547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14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1219200" y="1200150"/>
            <a:ext cx="6781800" cy="3048000"/>
            <a:chOff x="768" y="1296"/>
            <a:chExt cx="4272" cy="1920"/>
          </a:xfrm>
        </p:grpSpPr>
        <p:grpSp>
          <p:nvGrpSpPr>
            <p:cNvPr id="4" name="Group 55"/>
            <p:cNvGrpSpPr>
              <a:grpSpLocks/>
            </p:cNvGrpSpPr>
            <p:nvPr/>
          </p:nvGrpSpPr>
          <p:grpSpPr bwMode="auto">
            <a:xfrm>
              <a:off x="768" y="2256"/>
              <a:ext cx="4224" cy="960"/>
              <a:chOff x="768" y="2256"/>
              <a:chExt cx="4224" cy="960"/>
            </a:xfrm>
          </p:grpSpPr>
          <p:sp>
            <p:nvSpPr>
              <p:cNvPr id="41008" name="Freeform 56"/>
              <p:cNvSpPr>
                <a:spLocks/>
              </p:cNvSpPr>
              <p:nvPr/>
            </p:nvSpPr>
            <p:spPr bwMode="auto">
              <a:xfrm>
                <a:off x="768" y="2256"/>
                <a:ext cx="768" cy="480"/>
              </a:xfrm>
              <a:custGeom>
                <a:avLst/>
                <a:gdLst>
                  <a:gd name="T0" fmla="*/ 0 w 768"/>
                  <a:gd name="T1" fmla="*/ 0 h 480"/>
                  <a:gd name="T2" fmla="*/ 0 w 768"/>
                  <a:gd name="T3" fmla="*/ 96 h 480"/>
                  <a:gd name="T4" fmla="*/ 768 w 768"/>
                  <a:gd name="T5" fmla="*/ 96 h 480"/>
                  <a:gd name="T6" fmla="*/ 768 w 768"/>
                  <a:gd name="T7" fmla="*/ 480 h 4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8"/>
                  <a:gd name="T13" fmla="*/ 0 h 480"/>
                  <a:gd name="T14" fmla="*/ 768 w 768"/>
                  <a:gd name="T15" fmla="*/ 480 h 4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8" h="480">
                    <a:moveTo>
                      <a:pt x="0" y="0"/>
                    </a:moveTo>
                    <a:lnTo>
                      <a:pt x="0" y="96"/>
                    </a:lnTo>
                    <a:lnTo>
                      <a:pt x="768" y="96"/>
                    </a:lnTo>
                    <a:lnTo>
                      <a:pt x="768" y="480"/>
                    </a:lnTo>
                  </a:path>
                </a:pathLst>
              </a:custGeom>
              <a:noFill/>
              <a:ln w="3810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9" name="Freeform 57"/>
              <p:cNvSpPr>
                <a:spLocks/>
              </p:cNvSpPr>
              <p:nvPr/>
            </p:nvSpPr>
            <p:spPr bwMode="auto">
              <a:xfrm>
                <a:off x="1536" y="2976"/>
                <a:ext cx="2640" cy="240"/>
              </a:xfrm>
              <a:custGeom>
                <a:avLst/>
                <a:gdLst>
                  <a:gd name="T0" fmla="*/ 0 w 2640"/>
                  <a:gd name="T1" fmla="*/ 103 h 336"/>
                  <a:gd name="T2" fmla="*/ 0 w 2640"/>
                  <a:gd name="T3" fmla="*/ 240 h 336"/>
                  <a:gd name="T4" fmla="*/ 2640 w 2640"/>
                  <a:gd name="T5" fmla="*/ 240 h 336"/>
                  <a:gd name="T6" fmla="*/ 2640 w 2640"/>
                  <a:gd name="T7" fmla="*/ 0 h 3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40"/>
                  <a:gd name="T13" fmla="*/ 0 h 336"/>
                  <a:gd name="T14" fmla="*/ 2640 w 2640"/>
                  <a:gd name="T15" fmla="*/ 336 h 3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40" h="336">
                    <a:moveTo>
                      <a:pt x="0" y="144"/>
                    </a:moveTo>
                    <a:lnTo>
                      <a:pt x="0" y="336"/>
                    </a:lnTo>
                    <a:lnTo>
                      <a:pt x="2640" y="336"/>
                    </a:lnTo>
                    <a:lnTo>
                      <a:pt x="2640" y="0"/>
                    </a:lnTo>
                  </a:path>
                </a:pathLst>
              </a:custGeom>
              <a:noFill/>
              <a:ln w="3810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0" name="Freeform 58"/>
              <p:cNvSpPr>
                <a:spLocks/>
              </p:cNvSpPr>
              <p:nvPr/>
            </p:nvSpPr>
            <p:spPr bwMode="auto">
              <a:xfrm>
                <a:off x="4176" y="2256"/>
                <a:ext cx="816" cy="432"/>
              </a:xfrm>
              <a:custGeom>
                <a:avLst/>
                <a:gdLst>
                  <a:gd name="T0" fmla="*/ 0 w 816"/>
                  <a:gd name="T1" fmla="*/ 432 h 432"/>
                  <a:gd name="T2" fmla="*/ 0 w 816"/>
                  <a:gd name="T3" fmla="*/ 144 h 432"/>
                  <a:gd name="T4" fmla="*/ 816 w 816"/>
                  <a:gd name="T5" fmla="*/ 144 h 432"/>
                  <a:gd name="T6" fmla="*/ 816 w 816"/>
                  <a:gd name="T7" fmla="*/ 0 h 4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6"/>
                  <a:gd name="T13" fmla="*/ 0 h 432"/>
                  <a:gd name="T14" fmla="*/ 816 w 816"/>
                  <a:gd name="T15" fmla="*/ 432 h 4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6" h="432">
                    <a:moveTo>
                      <a:pt x="0" y="432"/>
                    </a:moveTo>
                    <a:lnTo>
                      <a:pt x="0" y="144"/>
                    </a:lnTo>
                    <a:lnTo>
                      <a:pt x="816" y="144"/>
                    </a:lnTo>
                    <a:lnTo>
                      <a:pt x="816" y="0"/>
                    </a:lnTo>
                  </a:path>
                </a:pathLst>
              </a:custGeom>
              <a:noFill/>
              <a:ln w="3810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06" name="Line 59"/>
            <p:cNvSpPr>
              <a:spLocks noChangeShapeType="1"/>
            </p:cNvSpPr>
            <p:nvPr/>
          </p:nvSpPr>
          <p:spPr bwMode="auto">
            <a:xfrm>
              <a:off x="768" y="1296"/>
              <a:ext cx="0" cy="14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7" name="Line 60"/>
            <p:cNvSpPr>
              <a:spLocks noChangeShapeType="1"/>
            </p:cNvSpPr>
            <p:nvPr/>
          </p:nvSpPr>
          <p:spPr bwMode="auto">
            <a:xfrm>
              <a:off x="5040" y="1296"/>
              <a:ext cx="0" cy="14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01" name="Freeform 61"/>
          <p:cNvSpPr>
            <a:spLocks/>
          </p:cNvSpPr>
          <p:nvPr/>
        </p:nvSpPr>
        <p:spPr bwMode="auto">
          <a:xfrm>
            <a:off x="2590800" y="4019550"/>
            <a:ext cx="914400" cy="304800"/>
          </a:xfrm>
          <a:custGeom>
            <a:avLst/>
            <a:gdLst>
              <a:gd name="T0" fmla="*/ 0 w 576"/>
              <a:gd name="T1" fmla="*/ 0 h 192"/>
              <a:gd name="T2" fmla="*/ 0 w 576"/>
              <a:gd name="T3" fmla="*/ 304800 h 192"/>
              <a:gd name="T4" fmla="*/ 914400 w 576"/>
              <a:gd name="T5" fmla="*/ 304800 h 192"/>
              <a:gd name="T6" fmla="*/ 0 60000 65536"/>
              <a:gd name="T7" fmla="*/ 0 60000 65536"/>
              <a:gd name="T8" fmla="*/ 0 60000 65536"/>
              <a:gd name="T9" fmla="*/ 0 w 576"/>
              <a:gd name="T10" fmla="*/ 0 h 192"/>
              <a:gd name="T11" fmla="*/ 576 w 57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192">
                <a:moveTo>
                  <a:pt x="0" y="0"/>
                </a:moveTo>
                <a:lnTo>
                  <a:pt x="0" y="192"/>
                </a:lnTo>
                <a:lnTo>
                  <a:pt x="576" y="19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2" name="Freeform 62"/>
          <p:cNvSpPr>
            <a:spLocks/>
          </p:cNvSpPr>
          <p:nvPr/>
        </p:nvSpPr>
        <p:spPr bwMode="auto">
          <a:xfrm flipH="1">
            <a:off x="5181600" y="3867150"/>
            <a:ext cx="1600200" cy="533400"/>
          </a:xfrm>
          <a:custGeom>
            <a:avLst/>
            <a:gdLst>
              <a:gd name="T0" fmla="*/ 0 w 576"/>
              <a:gd name="T1" fmla="*/ 0 h 192"/>
              <a:gd name="T2" fmla="*/ 0 w 576"/>
              <a:gd name="T3" fmla="*/ 533400 h 192"/>
              <a:gd name="T4" fmla="*/ 1600200 w 576"/>
              <a:gd name="T5" fmla="*/ 533400 h 192"/>
              <a:gd name="T6" fmla="*/ 0 60000 65536"/>
              <a:gd name="T7" fmla="*/ 0 60000 65536"/>
              <a:gd name="T8" fmla="*/ 0 60000 65536"/>
              <a:gd name="T9" fmla="*/ 0 w 576"/>
              <a:gd name="T10" fmla="*/ 0 h 192"/>
              <a:gd name="T11" fmla="*/ 576 w 57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192">
                <a:moveTo>
                  <a:pt x="0" y="0"/>
                </a:moveTo>
                <a:lnTo>
                  <a:pt x="0" y="192"/>
                </a:lnTo>
                <a:lnTo>
                  <a:pt x="576" y="19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3" name="Line 63"/>
          <p:cNvSpPr>
            <a:spLocks noChangeShapeType="1"/>
          </p:cNvSpPr>
          <p:nvPr/>
        </p:nvSpPr>
        <p:spPr bwMode="auto">
          <a:xfrm>
            <a:off x="6705600" y="318135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10683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Sending Host</a:t>
            </a:r>
          </a:p>
        </p:txBody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0"/>
              </a:spcBef>
              <a:buClr>
                <a:schemeClr val="tx1"/>
              </a:buClr>
              <a:buNone/>
            </a:pPr>
            <a:r>
              <a:rPr lang="en-US" b="1" dirty="0"/>
              <a:t>1. Application-Programming Interface (API)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Application requests TCP connection with “B”</a:t>
            </a:r>
          </a:p>
          <a:p>
            <a:pPr marL="533400" indent="-533400">
              <a:spcBef>
                <a:spcPct val="0"/>
              </a:spcBef>
              <a:buClr>
                <a:schemeClr val="tx1"/>
              </a:buClr>
              <a:buNone/>
            </a:pPr>
            <a:r>
              <a:rPr lang="en-US" b="1" dirty="0"/>
              <a:t>2. Transmission Control Protocol (TCP)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Creates TCP “Connection setup” packet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TCP requests IP packet to be sent to “B”</a:t>
            </a:r>
            <a:endParaRPr lang="en-US" sz="3200" b="1" dirty="0"/>
          </a:p>
          <a:p>
            <a:pPr marL="533400" indent="-533400">
              <a:spcBef>
                <a:spcPct val="0"/>
              </a:spcBef>
            </a:pPr>
            <a:endParaRPr lang="en-US" b="1" dirty="0"/>
          </a:p>
          <a:p>
            <a:pPr marL="838200" lvl="1" indent="-381000">
              <a:spcBef>
                <a:spcPct val="0"/>
              </a:spcBef>
              <a:buFontTx/>
              <a:buAutoNum type="arabicPeriod"/>
            </a:pPr>
            <a:endParaRPr lang="en-US" b="1" dirty="0"/>
          </a:p>
          <a:p>
            <a:pPr marL="533400" indent="-533400">
              <a:spcBef>
                <a:spcPct val="0"/>
              </a:spcBef>
            </a:pPr>
            <a:endParaRPr lang="en-US" dirty="0"/>
          </a:p>
        </p:txBody>
      </p:sp>
      <p:sp>
        <p:nvSpPr>
          <p:cNvPr id="41992" name="Rectangle 4"/>
          <p:cNvSpPr>
            <a:spLocks noChangeArrowheads="1"/>
          </p:cNvSpPr>
          <p:nvPr/>
        </p:nvSpPr>
        <p:spPr bwMode="auto">
          <a:xfrm>
            <a:off x="1524000" y="4044950"/>
            <a:ext cx="2209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41993" name="Rectangle 5"/>
          <p:cNvSpPr>
            <a:spLocks noChangeArrowheads="1"/>
          </p:cNvSpPr>
          <p:nvPr/>
        </p:nvSpPr>
        <p:spPr bwMode="auto">
          <a:xfrm>
            <a:off x="3733800" y="4044950"/>
            <a:ext cx="1066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41994" name="Text Box 6"/>
          <p:cNvSpPr txBox="1">
            <a:spLocks noChangeArrowheads="1"/>
          </p:cNvSpPr>
          <p:nvPr/>
        </p:nvSpPr>
        <p:spPr bwMode="auto">
          <a:xfrm>
            <a:off x="2270125" y="3562350"/>
            <a:ext cx="154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TCP Packet</a:t>
            </a:r>
          </a:p>
        </p:txBody>
      </p:sp>
      <p:sp>
        <p:nvSpPr>
          <p:cNvPr id="41995" name="Line 7"/>
          <p:cNvSpPr>
            <a:spLocks noChangeShapeType="1"/>
          </p:cNvSpPr>
          <p:nvPr/>
        </p:nvSpPr>
        <p:spPr bwMode="auto">
          <a:xfrm>
            <a:off x="4038600" y="37798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Line 8"/>
          <p:cNvSpPr>
            <a:spLocks noChangeShapeType="1"/>
          </p:cNvSpPr>
          <p:nvPr/>
        </p:nvSpPr>
        <p:spPr bwMode="auto">
          <a:xfrm flipH="1" flipV="1">
            <a:off x="1524000" y="377983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Line 9"/>
          <p:cNvSpPr>
            <a:spLocks noChangeShapeType="1"/>
          </p:cNvSpPr>
          <p:nvPr/>
        </p:nvSpPr>
        <p:spPr bwMode="auto">
          <a:xfrm flipV="1">
            <a:off x="4724400" y="412115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Line 10"/>
          <p:cNvSpPr>
            <a:spLocks noChangeShapeType="1"/>
          </p:cNvSpPr>
          <p:nvPr/>
        </p:nvSpPr>
        <p:spPr bwMode="auto">
          <a:xfrm>
            <a:off x="4724400" y="442595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Text Box 11"/>
          <p:cNvSpPr txBox="1">
            <a:spLocks noChangeArrowheads="1"/>
          </p:cNvSpPr>
          <p:nvPr/>
        </p:nvSpPr>
        <p:spPr bwMode="auto">
          <a:xfrm>
            <a:off x="5257801" y="4178301"/>
            <a:ext cx="2506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Type = Connection Setup</a:t>
            </a:r>
          </a:p>
        </p:txBody>
      </p:sp>
      <p:sp>
        <p:nvSpPr>
          <p:cNvPr id="42000" name="Line 12"/>
          <p:cNvSpPr>
            <a:spLocks noChangeShapeType="1"/>
          </p:cNvSpPr>
          <p:nvPr/>
        </p:nvSpPr>
        <p:spPr bwMode="auto">
          <a:xfrm>
            <a:off x="3048000" y="4425950"/>
            <a:ext cx="777874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Text Box 13"/>
          <p:cNvSpPr txBox="1">
            <a:spLocks noChangeArrowheads="1"/>
          </p:cNvSpPr>
          <p:nvPr/>
        </p:nvSpPr>
        <p:spPr bwMode="auto">
          <a:xfrm>
            <a:off x="3825874" y="4828190"/>
            <a:ext cx="777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Empty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4437F9-16F3-4699-E044-0DACE3971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38561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In the Sending Host – Cont’d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0"/>
              </a:spcBef>
              <a:buNone/>
            </a:pPr>
            <a:r>
              <a:rPr lang="en-US" b="1" dirty="0"/>
              <a:t>3. Internet Protocol (IP)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Creates IP packet with correct addresses.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IP requests packet to be sent to router.</a:t>
            </a:r>
          </a:p>
          <a:p>
            <a:pPr marL="838200" lvl="1" indent="-381000">
              <a:spcBef>
                <a:spcPct val="0"/>
              </a:spcBef>
              <a:buNone/>
            </a:pPr>
            <a:endParaRPr lang="en-US" b="1" dirty="0"/>
          </a:p>
          <a:p>
            <a:pPr marL="533400" indent="-533400">
              <a:spcBef>
                <a:spcPct val="0"/>
              </a:spcBef>
            </a:pPr>
            <a:endParaRPr lang="en-US" dirty="0"/>
          </a:p>
        </p:txBody>
      </p:sp>
      <p:sp>
        <p:nvSpPr>
          <p:cNvPr id="43015" name="Rectangle 4"/>
          <p:cNvSpPr>
            <a:spLocks noChangeArrowheads="1"/>
          </p:cNvSpPr>
          <p:nvPr/>
        </p:nvSpPr>
        <p:spPr bwMode="auto">
          <a:xfrm>
            <a:off x="762000" y="2647950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5"/>
          <p:cNvSpPr>
            <a:spLocks noChangeArrowheads="1"/>
          </p:cNvSpPr>
          <p:nvPr/>
        </p:nvSpPr>
        <p:spPr bwMode="auto">
          <a:xfrm>
            <a:off x="762000" y="3943350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43017" name="Text Box 6"/>
          <p:cNvSpPr txBox="1">
            <a:spLocks noChangeArrowheads="1"/>
          </p:cNvSpPr>
          <p:nvPr/>
        </p:nvSpPr>
        <p:spPr bwMode="auto">
          <a:xfrm>
            <a:off x="1219200" y="2247901"/>
            <a:ext cx="1322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 Packet</a:t>
            </a:r>
          </a:p>
        </p:txBody>
      </p:sp>
      <p:sp>
        <p:nvSpPr>
          <p:cNvPr id="43018" name="Line 7"/>
          <p:cNvSpPr>
            <a:spLocks noChangeShapeType="1"/>
          </p:cNvSpPr>
          <p:nvPr/>
        </p:nvSpPr>
        <p:spPr bwMode="auto">
          <a:xfrm>
            <a:off x="2667000" y="24193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9" name="Line 8"/>
          <p:cNvSpPr>
            <a:spLocks noChangeShapeType="1"/>
          </p:cNvSpPr>
          <p:nvPr/>
        </p:nvSpPr>
        <p:spPr bwMode="auto">
          <a:xfrm flipH="1">
            <a:off x="762000" y="24193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0" name="Line 9"/>
          <p:cNvSpPr>
            <a:spLocks noChangeShapeType="1"/>
          </p:cNvSpPr>
          <p:nvPr/>
        </p:nvSpPr>
        <p:spPr bwMode="auto">
          <a:xfrm>
            <a:off x="3429000" y="32575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1" name="Line 10"/>
          <p:cNvSpPr>
            <a:spLocks noChangeShapeType="1"/>
          </p:cNvSpPr>
          <p:nvPr/>
        </p:nvSpPr>
        <p:spPr bwMode="auto">
          <a:xfrm>
            <a:off x="762000" y="32575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2" name="Text Box 11"/>
          <p:cNvSpPr txBox="1">
            <a:spLocks noChangeArrowheads="1"/>
          </p:cNvSpPr>
          <p:nvPr/>
        </p:nvSpPr>
        <p:spPr bwMode="auto">
          <a:xfrm>
            <a:off x="1271589" y="3413126"/>
            <a:ext cx="1482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Calibri" pitchFamily="34" charset="0"/>
              </a:rPr>
              <a:t>Encapsulation</a:t>
            </a:r>
          </a:p>
        </p:txBody>
      </p:sp>
      <p:sp>
        <p:nvSpPr>
          <p:cNvPr id="43023" name="Rectangle 12"/>
          <p:cNvSpPr>
            <a:spLocks noChangeArrowheads="1"/>
          </p:cNvSpPr>
          <p:nvPr/>
        </p:nvSpPr>
        <p:spPr bwMode="auto">
          <a:xfrm>
            <a:off x="3429000" y="3943350"/>
            <a:ext cx="106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43024" name="Text Box 13"/>
          <p:cNvSpPr txBox="1">
            <a:spLocks noChangeArrowheads="1"/>
          </p:cNvSpPr>
          <p:nvPr/>
        </p:nvSpPr>
        <p:spPr bwMode="auto">
          <a:xfrm>
            <a:off x="1371600" y="4638675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43025" name="Line 14"/>
          <p:cNvSpPr>
            <a:spLocks noChangeShapeType="1"/>
          </p:cNvSpPr>
          <p:nvPr/>
        </p:nvSpPr>
        <p:spPr bwMode="auto">
          <a:xfrm>
            <a:off x="2819400" y="48577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6" name="Line 15"/>
          <p:cNvSpPr>
            <a:spLocks noChangeShapeType="1"/>
          </p:cNvSpPr>
          <p:nvPr/>
        </p:nvSpPr>
        <p:spPr bwMode="auto">
          <a:xfrm flipH="1">
            <a:off x="762000" y="48577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7" name="Text Box 16"/>
          <p:cNvSpPr txBox="1">
            <a:spLocks noChangeArrowheads="1"/>
          </p:cNvSpPr>
          <p:nvPr/>
        </p:nvSpPr>
        <p:spPr bwMode="auto">
          <a:xfrm>
            <a:off x="4648201" y="3817938"/>
            <a:ext cx="24288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Destination Address: IP “B”</a:t>
            </a:r>
          </a:p>
          <a:p>
            <a:r>
              <a:rPr lang="en-US" sz="1600">
                <a:latin typeface="Calibri" pitchFamily="34" charset="0"/>
              </a:rPr>
              <a:t>Source Address: IP “A”</a:t>
            </a:r>
          </a:p>
          <a:p>
            <a:r>
              <a:rPr lang="en-US" sz="1600">
                <a:latin typeface="Calibri" pitchFamily="34" charset="0"/>
              </a:rPr>
              <a:t>Protocol = TCP</a:t>
            </a:r>
          </a:p>
        </p:txBody>
      </p:sp>
      <p:sp>
        <p:nvSpPr>
          <p:cNvPr id="43028" name="Line 17"/>
          <p:cNvSpPr>
            <a:spLocks noChangeShapeType="1"/>
          </p:cNvSpPr>
          <p:nvPr/>
        </p:nvSpPr>
        <p:spPr bwMode="auto">
          <a:xfrm flipV="1">
            <a:off x="4267200" y="394335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9" name="Line 18"/>
          <p:cNvSpPr>
            <a:spLocks noChangeShapeType="1"/>
          </p:cNvSpPr>
          <p:nvPr/>
        </p:nvSpPr>
        <p:spPr bwMode="auto">
          <a:xfrm>
            <a:off x="4267200" y="424815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62000" y="2647950"/>
            <a:ext cx="2667000" cy="609600"/>
            <a:chOff x="480" y="2208"/>
            <a:chExt cx="2064" cy="480"/>
          </a:xfrm>
        </p:grpSpPr>
        <p:sp>
          <p:nvSpPr>
            <p:cNvPr id="43032" name="Rectangle 20"/>
            <p:cNvSpPr>
              <a:spLocks noChangeArrowheads="1"/>
            </p:cNvSpPr>
            <p:nvPr/>
          </p:nvSpPr>
          <p:spPr bwMode="auto">
            <a:xfrm>
              <a:off x="480" y="2208"/>
              <a:ext cx="139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TCP</a:t>
              </a:r>
            </a:p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Data</a:t>
              </a:r>
            </a:p>
          </p:txBody>
        </p:sp>
        <p:sp>
          <p:nvSpPr>
            <p:cNvPr id="43033" name="Rectangle 21"/>
            <p:cNvSpPr>
              <a:spLocks noChangeArrowheads="1"/>
            </p:cNvSpPr>
            <p:nvPr/>
          </p:nvSpPr>
          <p:spPr bwMode="auto">
            <a:xfrm>
              <a:off x="1872" y="2208"/>
              <a:ext cx="67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TCP</a:t>
              </a:r>
            </a:p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16201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Sending Host – Cont’d</a:t>
            </a:r>
          </a:p>
        </p:txBody>
      </p:sp>
      <p:sp>
        <p:nvSpPr>
          <p:cNvPr id="440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4. Link (“MAC” or Ethernet) Protocol</a:t>
            </a:r>
            <a:endParaRPr lang="en-US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Creates MAC frame with Frame Check Sequence (FCS). 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Wait for Access to the line.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MAC requests PHY to send each bit of the frame</a:t>
            </a:r>
            <a:r>
              <a:rPr lang="en-US" sz="2400" dirty="0"/>
              <a:t>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endParaRPr lang="en-US" sz="2400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4041" name="Rectangle 4"/>
          <p:cNvSpPr>
            <a:spLocks noChangeArrowheads="1"/>
          </p:cNvSpPr>
          <p:nvPr/>
        </p:nvSpPr>
        <p:spPr bwMode="auto">
          <a:xfrm>
            <a:off x="1219200" y="31057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5"/>
          <p:cNvSpPr>
            <a:spLocks noChangeArrowheads="1"/>
          </p:cNvSpPr>
          <p:nvPr/>
        </p:nvSpPr>
        <p:spPr bwMode="auto">
          <a:xfrm>
            <a:off x="1219200" y="41513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44043" name="Text Box 6"/>
          <p:cNvSpPr txBox="1">
            <a:spLocks noChangeArrowheads="1"/>
          </p:cNvSpPr>
          <p:nvPr/>
        </p:nvSpPr>
        <p:spPr bwMode="auto">
          <a:xfrm>
            <a:off x="1584325" y="26479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44044" name="Line 7"/>
          <p:cNvSpPr>
            <a:spLocks noChangeShapeType="1"/>
          </p:cNvSpPr>
          <p:nvPr/>
        </p:nvSpPr>
        <p:spPr bwMode="auto">
          <a:xfrm>
            <a:off x="2971800" y="28670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5" name="Line 8"/>
          <p:cNvSpPr>
            <a:spLocks noChangeShapeType="1"/>
          </p:cNvSpPr>
          <p:nvPr/>
        </p:nvSpPr>
        <p:spPr bwMode="auto">
          <a:xfrm flipH="1">
            <a:off x="1219200" y="28670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Line 9"/>
          <p:cNvSpPr>
            <a:spLocks noChangeShapeType="1"/>
          </p:cNvSpPr>
          <p:nvPr/>
        </p:nvSpPr>
        <p:spPr bwMode="auto">
          <a:xfrm>
            <a:off x="1219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Rectangle 10"/>
          <p:cNvSpPr>
            <a:spLocks noChangeArrowheads="1"/>
          </p:cNvSpPr>
          <p:nvPr/>
        </p:nvSpPr>
        <p:spPr bwMode="auto">
          <a:xfrm>
            <a:off x="304800" y="41513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44048" name="Rectangle 11"/>
          <p:cNvSpPr>
            <a:spLocks noChangeArrowheads="1"/>
          </p:cNvSpPr>
          <p:nvPr/>
        </p:nvSpPr>
        <p:spPr bwMode="auto">
          <a:xfrm>
            <a:off x="3505200" y="41513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44049" name="Line 12"/>
          <p:cNvSpPr>
            <a:spLocks noChangeShapeType="1"/>
          </p:cNvSpPr>
          <p:nvPr/>
        </p:nvSpPr>
        <p:spPr bwMode="auto">
          <a:xfrm>
            <a:off x="3505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0" name="Text Box 13"/>
          <p:cNvSpPr txBox="1">
            <a:spLocks noChangeArrowheads="1"/>
          </p:cNvSpPr>
          <p:nvPr/>
        </p:nvSpPr>
        <p:spPr bwMode="auto">
          <a:xfrm>
            <a:off x="1279525" y="4552950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44051" name="Line 14"/>
          <p:cNvSpPr>
            <a:spLocks noChangeShapeType="1"/>
          </p:cNvSpPr>
          <p:nvPr/>
        </p:nvSpPr>
        <p:spPr bwMode="auto">
          <a:xfrm>
            <a:off x="3733800" y="47704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2" name="Line 15"/>
          <p:cNvSpPr>
            <a:spLocks noChangeShapeType="1"/>
          </p:cNvSpPr>
          <p:nvPr/>
        </p:nvSpPr>
        <p:spPr bwMode="auto">
          <a:xfrm flipH="1">
            <a:off x="304800" y="4770437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3" name="Text Box 16"/>
          <p:cNvSpPr txBox="1">
            <a:spLocks noChangeArrowheads="1"/>
          </p:cNvSpPr>
          <p:nvPr/>
        </p:nvSpPr>
        <p:spPr bwMode="auto">
          <a:xfrm>
            <a:off x="4860925" y="4019550"/>
            <a:ext cx="27749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Destination Address: MAC “R1”</a:t>
            </a:r>
          </a:p>
          <a:p>
            <a:r>
              <a:rPr lang="en-US" sz="1600">
                <a:latin typeface="Calibri" pitchFamily="34" charset="0"/>
              </a:rPr>
              <a:t>Source Address: MAC “A”</a:t>
            </a:r>
          </a:p>
          <a:p>
            <a:r>
              <a:rPr lang="en-US" sz="1600">
                <a:latin typeface="Calibri" pitchFamily="34" charset="0"/>
              </a:rPr>
              <a:t>Protocol = IP</a:t>
            </a:r>
          </a:p>
        </p:txBody>
      </p:sp>
      <p:sp>
        <p:nvSpPr>
          <p:cNvPr id="44054" name="Line 17"/>
          <p:cNvSpPr>
            <a:spLocks noChangeShapeType="1"/>
          </p:cNvSpPr>
          <p:nvPr/>
        </p:nvSpPr>
        <p:spPr bwMode="auto">
          <a:xfrm flipV="1">
            <a:off x="4419600" y="40798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5" name="Line 18"/>
          <p:cNvSpPr>
            <a:spLocks noChangeShapeType="1"/>
          </p:cNvSpPr>
          <p:nvPr/>
        </p:nvSpPr>
        <p:spPr bwMode="auto">
          <a:xfrm>
            <a:off x="4419600" y="43846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219200" y="3105750"/>
            <a:ext cx="2286000" cy="380405"/>
            <a:chOff x="480" y="3195"/>
            <a:chExt cx="2352" cy="213"/>
          </a:xfrm>
        </p:grpSpPr>
        <p:sp>
          <p:nvSpPr>
            <p:cNvPr id="44058" name="Rectangle 20"/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44059" name="Rectangle 21"/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44057" name="Text Box 22"/>
          <p:cNvSpPr txBox="1">
            <a:spLocks noChangeArrowheads="1"/>
          </p:cNvSpPr>
          <p:nvPr/>
        </p:nvSpPr>
        <p:spPr bwMode="auto">
          <a:xfrm>
            <a:off x="1537357" y="3690143"/>
            <a:ext cx="1482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Encapsulation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26016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Router R1</a:t>
            </a:r>
          </a:p>
        </p:txBody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5. Link (“MAC” or Ethernet) Protocol</a:t>
            </a:r>
            <a:endParaRPr lang="en-US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Accept MAC frame, check  address and Frame Check Sequence (FCS). 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Pass data to IP Protocol.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  <a:buNone/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91D90832-4924-8D3B-8C1E-660D3AB36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8009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22A4DFFD-F6E1-F493-C464-887EF1B7A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465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59B357D0-F397-21EC-5F30-CE47DF665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3431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29" name="Line 7">
            <a:extLst>
              <a:ext uri="{FF2B5EF4-FFF2-40B4-BE49-F238E27FC236}">
                <a16:creationId xmlns:a16="http://schemas.microsoft.com/office/drawing/2014/main" id="{6BADC362-531F-29CF-B36B-FB0C7DEF4C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5622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8">
            <a:extLst>
              <a:ext uri="{FF2B5EF4-FFF2-40B4-BE49-F238E27FC236}">
                <a16:creationId xmlns:a16="http://schemas.microsoft.com/office/drawing/2014/main" id="{2CF9CB9C-CB68-6E36-EAF4-3DE53EFD43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5622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9">
            <a:extLst>
              <a:ext uri="{FF2B5EF4-FFF2-40B4-BE49-F238E27FC236}">
                <a16:creationId xmlns:a16="http://schemas.microsoft.com/office/drawing/2014/main" id="{0883892E-1049-FED0-A56A-074C3274B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1813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10">
            <a:extLst>
              <a:ext uri="{FF2B5EF4-FFF2-40B4-BE49-F238E27FC236}">
                <a16:creationId xmlns:a16="http://schemas.microsoft.com/office/drawing/2014/main" id="{5D99B0F0-AC0F-BA4B-7006-CEC70F084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465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81DCD350-2FA5-5F44-5EB5-DE1B41727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8465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51FF8F11-5FA0-A361-7EA5-918CF59E1A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158359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5" name="Text Box 13">
            <a:extLst>
              <a:ext uri="{FF2B5EF4-FFF2-40B4-BE49-F238E27FC236}">
                <a16:creationId xmlns:a16="http://schemas.microsoft.com/office/drawing/2014/main" id="{01D92CD9-3A22-AE43-34C3-0BB5C3C08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371795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36" name="Line 14">
            <a:extLst>
              <a:ext uri="{FF2B5EF4-FFF2-40B4-BE49-F238E27FC236}">
                <a16:creationId xmlns:a16="http://schemas.microsoft.com/office/drawing/2014/main" id="{82323AE2-F7AC-D9BC-95D7-427DC40CBB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0039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15">
            <a:extLst>
              <a:ext uri="{FF2B5EF4-FFF2-40B4-BE49-F238E27FC236}">
                <a16:creationId xmlns:a16="http://schemas.microsoft.com/office/drawing/2014/main" id="{9BA3C2BC-DE1B-879B-04F6-2FC49BFB85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" y="45529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17">
            <a:extLst>
              <a:ext uri="{FF2B5EF4-FFF2-40B4-BE49-F238E27FC236}">
                <a16:creationId xmlns:a16="http://schemas.microsoft.com/office/drawing/2014/main" id="{591A9F0E-6550-82D8-2284-048BDBCDF8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7750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18">
            <a:extLst>
              <a:ext uri="{FF2B5EF4-FFF2-40B4-BE49-F238E27FC236}">
                <a16:creationId xmlns:a16="http://schemas.microsoft.com/office/drawing/2014/main" id="{752D93D8-AD3C-A4A9-530A-108EF0FEA7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0798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" name="Group 19">
            <a:extLst>
              <a:ext uri="{FF2B5EF4-FFF2-40B4-BE49-F238E27FC236}">
                <a16:creationId xmlns:a16="http://schemas.microsoft.com/office/drawing/2014/main" id="{5053FDAF-249F-BA69-3A96-8164E27BD71F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800950"/>
            <a:ext cx="2286000" cy="380405"/>
            <a:chOff x="480" y="3195"/>
            <a:chExt cx="2352" cy="213"/>
          </a:xfrm>
        </p:grpSpPr>
        <p:sp>
          <p:nvSpPr>
            <p:cNvPr id="42" name="Rectangle 20">
              <a:extLst>
                <a:ext uri="{FF2B5EF4-FFF2-40B4-BE49-F238E27FC236}">
                  <a16:creationId xmlns:a16="http://schemas.microsoft.com/office/drawing/2014/main" id="{278AB42C-AEB3-84C0-1B3F-D21AAAF35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43" name="Rectangle 21">
              <a:extLst>
                <a:ext uri="{FF2B5EF4-FFF2-40B4-BE49-F238E27FC236}">
                  <a16:creationId xmlns:a16="http://schemas.microsoft.com/office/drawing/2014/main" id="{9384E536-5A1B-5F48-7E47-E096CAD9B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44" name="Text Box 22">
            <a:extLst>
              <a:ext uri="{FF2B5EF4-FFF2-40B4-BE49-F238E27FC236}">
                <a16:creationId xmlns:a16="http://schemas.microsoft.com/office/drawing/2014/main" id="{7C963D49-F6B9-FBD1-BC1F-D2A9CDBD9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423" y="3306089"/>
            <a:ext cx="1515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Decapsulation</a:t>
            </a: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11C6837C-BCDA-C0B8-15B6-9AD09F060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575" y="3675421"/>
            <a:ext cx="27749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Destination Address: MAC “R1”</a:t>
            </a:r>
          </a:p>
          <a:p>
            <a:r>
              <a:rPr lang="en-US" sz="1600" dirty="0">
                <a:latin typeface="Calibri" pitchFamily="34" charset="0"/>
              </a:rPr>
              <a:t>Source Address: MAC “A”</a:t>
            </a:r>
          </a:p>
          <a:p>
            <a:r>
              <a:rPr lang="en-US" sz="1600" dirty="0">
                <a:latin typeface="Calibri" pitchFamily="34" charset="0"/>
              </a:rPr>
              <a:t>Protocol = IP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E38DBF-946C-4C54-DEAE-D98F57719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EF180-2EA4-C063-24C5-ACF881CE342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E83C2-589B-9162-3C60-6A413DB50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Router R1</a:t>
            </a:r>
          </a:p>
        </p:txBody>
      </p:sp>
      <p:sp>
        <p:nvSpPr>
          <p:cNvPr id="46087" name="Rectangle 4"/>
          <p:cNvSpPr>
            <a:spLocks noChangeArrowheads="1"/>
          </p:cNvSpPr>
          <p:nvPr/>
        </p:nvSpPr>
        <p:spPr bwMode="auto">
          <a:xfrm>
            <a:off x="1004888" y="2947988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3671888" y="2947988"/>
            <a:ext cx="106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1614489" y="3643313"/>
            <a:ext cx="1309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46090" name="Line 7"/>
          <p:cNvSpPr>
            <a:spLocks noChangeShapeType="1"/>
          </p:cNvSpPr>
          <p:nvPr/>
        </p:nvSpPr>
        <p:spPr bwMode="auto">
          <a:xfrm>
            <a:off x="3062288" y="38623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1" name="Line 8"/>
          <p:cNvSpPr>
            <a:spLocks noChangeShapeType="1"/>
          </p:cNvSpPr>
          <p:nvPr/>
        </p:nvSpPr>
        <p:spPr bwMode="auto">
          <a:xfrm flipH="1">
            <a:off x="1004888" y="38623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Text Box 9"/>
          <p:cNvSpPr txBox="1">
            <a:spLocks noChangeArrowheads="1"/>
          </p:cNvSpPr>
          <p:nvPr/>
        </p:nvSpPr>
        <p:spPr bwMode="auto">
          <a:xfrm>
            <a:off x="4891088" y="2822575"/>
            <a:ext cx="248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libri" pitchFamily="34" charset="0"/>
              </a:rPr>
              <a:t>Destination Address: IP “B”</a:t>
            </a:r>
          </a:p>
          <a:p>
            <a:r>
              <a:rPr lang="en-US" sz="1400">
                <a:latin typeface="Calibri" pitchFamily="34" charset="0"/>
              </a:rPr>
              <a:t>Source Address: IP “A”</a:t>
            </a:r>
          </a:p>
          <a:p>
            <a:r>
              <a:rPr lang="en-US" sz="1400">
                <a:latin typeface="Calibri" pitchFamily="34" charset="0"/>
              </a:rPr>
              <a:t>Protocol = TCP</a:t>
            </a:r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 flipV="1">
            <a:off x="4510088" y="294798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11"/>
          <p:cNvSpPr>
            <a:spLocks noChangeShapeType="1"/>
          </p:cNvSpPr>
          <p:nvPr/>
        </p:nvSpPr>
        <p:spPr bwMode="auto">
          <a:xfrm>
            <a:off x="4510088" y="3252788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609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0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0"/>
              </a:spcBef>
              <a:buNone/>
            </a:pPr>
            <a:r>
              <a:rPr lang="en-US" b="1" dirty="0"/>
              <a:t>6. Internet Protocol (IP)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Use IP destination address to decide where to send packet next (“next-hop routing”).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Request Link Protocol to transmit packet.</a:t>
            </a:r>
          </a:p>
          <a:p>
            <a:pPr marL="838200" lvl="1" indent="-381000">
              <a:spcBef>
                <a:spcPct val="0"/>
              </a:spcBef>
              <a:buNone/>
            </a:pPr>
            <a:endParaRPr lang="en-US" dirty="0"/>
          </a:p>
          <a:p>
            <a:pPr marL="838200" lvl="1" indent="-381000">
              <a:spcBef>
                <a:spcPct val="0"/>
              </a:spcBef>
              <a:buNone/>
            </a:pPr>
            <a:endParaRPr lang="en-US" sz="2400" b="1" dirty="0"/>
          </a:p>
          <a:p>
            <a:pPr marL="533400" indent="-533400">
              <a:spcBef>
                <a:spcPct val="0"/>
              </a:spcBef>
            </a:pPr>
            <a:endParaRPr lang="en-US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-2559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Router R1</a:t>
            </a:r>
          </a:p>
        </p:txBody>
      </p:sp>
      <p:sp>
        <p:nvSpPr>
          <p:cNvPr id="471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7. Link (“MAC” or Ethernet) Protocol</a:t>
            </a:r>
            <a:endParaRPr lang="en-US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Creates MAC frame with Frame Check Sequence (FCS). 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Wait for Access to the line.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MAC requests PHY to send each bit of the frame</a:t>
            </a:r>
            <a:r>
              <a:rPr lang="en-US" sz="2400" dirty="0"/>
              <a:t>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endParaRPr lang="en-US" sz="2400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48B56E-EB76-1E0B-2F73-30F4B4718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057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929B7A-11E0-9230-F794-05DCE38DC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1513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F9A3F9E-6354-670B-4617-C8AB75D95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6479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DE4E9B42-5166-3AE3-7E2F-5F64E5D4D4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8670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E848EB70-CBE3-8284-E79F-B90280ED7D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8670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6417F66B-C5C8-C041-D9C3-738C8AE2D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CFC82EF-2972-561B-7B0A-AA38E0EE6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513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ECAB591C-782B-C69B-C2AF-8FE74942E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513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AB073887-75A9-C396-FB5B-B87930B97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15338C1B-1BC4-84EA-0408-F61E46C7F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552950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EDB0D9A9-C642-937A-8560-4CC5E51FD2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7704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E0786345-EB1B-79C2-76A6-500F01774D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" y="4770437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2FB96C81-A537-35F5-C9DA-72FDDC593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4019550"/>
            <a:ext cx="27749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Destination Address: MAC “R2”</a:t>
            </a:r>
          </a:p>
          <a:p>
            <a:r>
              <a:rPr lang="en-US" sz="1600" dirty="0">
                <a:latin typeface="Calibri" pitchFamily="34" charset="0"/>
              </a:rPr>
              <a:t>Source Address: MAC “R1”</a:t>
            </a:r>
          </a:p>
          <a:p>
            <a:r>
              <a:rPr lang="en-US" sz="1600" dirty="0">
                <a:latin typeface="Calibri" pitchFamily="34" charset="0"/>
              </a:rPr>
              <a:t>Protocol = IP</a:t>
            </a:r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9887C2A2-14FB-AB6A-7B92-1D23C1068D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40798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F3BA32D9-F5BA-10B8-8DCC-A0A8B8739D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3846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" name="Group 19">
            <a:extLst>
              <a:ext uri="{FF2B5EF4-FFF2-40B4-BE49-F238E27FC236}">
                <a16:creationId xmlns:a16="http://schemas.microsoft.com/office/drawing/2014/main" id="{606E7E8D-8B94-8D13-117D-617FFE8D7E8B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105750"/>
            <a:ext cx="2286000" cy="380405"/>
            <a:chOff x="480" y="3195"/>
            <a:chExt cx="2352" cy="213"/>
          </a:xfrm>
        </p:grpSpPr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61874919-BD1D-E1EF-F469-9ED096231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EC9F3393-03E5-1440-7293-A4C0CCEFB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1" name="Text Box 22">
            <a:extLst>
              <a:ext uri="{FF2B5EF4-FFF2-40B4-BE49-F238E27FC236}">
                <a16:creationId xmlns:a16="http://schemas.microsoft.com/office/drawing/2014/main" id="{FFD4B406-F256-64AC-2FAE-B6219DEDC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357" y="3690143"/>
            <a:ext cx="1482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Encapsulation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093" y="0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Router R5</a:t>
            </a:r>
            <a:endParaRPr lang="en-US" sz="1800" i="1"/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b="1" dirty="0"/>
              <a:t>16. Link (“MAC” or Ethernet) Protocol</a:t>
            </a:r>
            <a:endParaRPr lang="en-US" dirty="0"/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dirty="0"/>
              <a:t>Creates MAC frame with Frame Check Sequence (FCS).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dirty="0"/>
              <a:t>Wait for Access to the line.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dirty="0"/>
              <a:t>MAC requests PHY to send each bit of the frame</a:t>
            </a:r>
            <a:r>
              <a:rPr lang="en-US" sz="2000" dirty="0"/>
              <a:t>.</a:t>
            </a:r>
            <a:endParaRPr lang="en-US" sz="2400" dirty="0"/>
          </a:p>
        </p:txBody>
      </p:sp>
      <p:sp>
        <p:nvSpPr>
          <p:cNvPr id="48135" name="Rectangle 4"/>
          <p:cNvSpPr>
            <a:spLocks noChangeArrowheads="1"/>
          </p:cNvSpPr>
          <p:nvPr/>
        </p:nvSpPr>
        <p:spPr bwMode="auto">
          <a:xfrm>
            <a:off x="533400" y="219075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lnSpc>
                <a:spcPct val="90000"/>
              </a:lnSpc>
              <a:buFontTx/>
              <a:buChar char="•"/>
            </a:pPr>
            <a:endParaRPr lang="en-US" sz="2000" b="1">
              <a:solidFill>
                <a:srgbClr val="000099"/>
              </a:solidFill>
              <a:latin typeface="Calibri" pitchFamily="34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sz="2800">
              <a:latin typeface="Calibri" pitchFamily="34" charset="0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88ED791-7976-92F6-491B-EEBCD9BCB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057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97DCF9-84C1-0068-8B59-4E3B28336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1513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4D73F75-B361-C8AA-5656-1C3900A26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6479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31C78668-2E2F-58AA-6F61-BE817998A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8670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A82204F3-490B-8962-2CB9-0F20FCF456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8670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5A09B4E8-A87C-CECE-12CF-B1C1DFBC2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B2E4395F-01CE-BC4D-9FF5-B7BAE2712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513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F570100B-CC7A-03C5-FD9F-C098A1A70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513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05C7DFCE-B5EA-9BFC-7B8B-C34F5FC44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BC5C9050-4CF0-6CB4-CC52-0613DB727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552950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C3DAF333-0418-53E7-E89D-B2D19AFE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7704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81C86961-E949-665A-2A46-1B0AE508FE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" y="4770437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05E0FACE-A82A-4D01-58D2-2FDDC83BB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4019550"/>
            <a:ext cx="2688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Destination Address: MAC “B”</a:t>
            </a:r>
          </a:p>
          <a:p>
            <a:r>
              <a:rPr lang="en-US" sz="1600" dirty="0">
                <a:latin typeface="Calibri" pitchFamily="34" charset="0"/>
              </a:rPr>
              <a:t>Source Address: MAC “R5”</a:t>
            </a:r>
          </a:p>
          <a:p>
            <a:r>
              <a:rPr lang="en-US" sz="1600" dirty="0">
                <a:latin typeface="Calibri" pitchFamily="34" charset="0"/>
              </a:rPr>
              <a:t>Protocol = IP</a:t>
            </a:r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B444FAE2-8F66-F8AD-4EC0-EBE23E7C2E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40798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0F4EA5F4-6AFD-3041-D008-4FCB92D51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3846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" name="Group 19">
            <a:extLst>
              <a:ext uri="{FF2B5EF4-FFF2-40B4-BE49-F238E27FC236}">
                <a16:creationId xmlns:a16="http://schemas.microsoft.com/office/drawing/2014/main" id="{411EA12F-B4C2-8768-EC86-43CFA3C6CDA9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105750"/>
            <a:ext cx="2286000" cy="380405"/>
            <a:chOff x="480" y="3195"/>
            <a:chExt cx="2352" cy="213"/>
          </a:xfrm>
        </p:grpSpPr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CDD0E46C-F8C7-A01D-E6CD-7864F4711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24618CA3-D5BB-AB55-8027-82C74B568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1" name="Text Box 22">
            <a:extLst>
              <a:ext uri="{FF2B5EF4-FFF2-40B4-BE49-F238E27FC236}">
                <a16:creationId xmlns:a16="http://schemas.microsoft.com/office/drawing/2014/main" id="{9CCE004A-CE95-C757-79A9-B8AF0D2F9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357" y="3690143"/>
            <a:ext cx="1482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Encapsulation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1" y="-19050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Receiving Host</a:t>
            </a:r>
          </a:p>
        </p:txBody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17. Link (“MAC” or Ethernet) Protocol</a:t>
            </a:r>
            <a:endParaRPr lang="en-US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Accept MAC frame, check  address and Frame Check Sequence (FCS). 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Pass data to IP Protocol.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  <a:buNone/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D7872FB-B1B6-903D-E5DA-6947A5179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8009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05BC54-33C8-09F7-74C0-70B6092B3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465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6CA33E1-30DD-BBB9-37E8-B70BF9815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3431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DF4E901D-E534-9C7E-C76B-82343E4B2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5622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2015FBB-28A4-9CDA-595F-8E39290ECD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5622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E3FBCF54-48E9-F6DD-CE7A-0B51433C7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1813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4F0B404-B937-B51F-2596-F63D36B3F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465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D6835BCE-0077-E926-AF63-87770C7D2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8465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73A4CA69-CB08-6FF9-9BE3-60C3032AF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158359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F3B24328-9700-B161-C405-BA10E0A04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371795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11DBCA1B-2666-B0A5-BDEE-055671914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0039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92E118C6-301D-C0D3-0BC9-F12173E038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" y="45529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D2891238-2732-A1DD-7D57-37CCDB12A1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7750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7D2E8955-8602-6D1F-CD30-D7BC818AA0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0798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" name="Group 19">
            <a:extLst>
              <a:ext uri="{FF2B5EF4-FFF2-40B4-BE49-F238E27FC236}">
                <a16:creationId xmlns:a16="http://schemas.microsoft.com/office/drawing/2014/main" id="{C9B7912B-E29A-0CBA-D49E-5066189EB077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800950"/>
            <a:ext cx="2286000" cy="380405"/>
            <a:chOff x="480" y="3195"/>
            <a:chExt cx="2352" cy="213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27632885-7E0A-7209-B621-909754F44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19" name="Rectangle 21">
              <a:extLst>
                <a:ext uri="{FF2B5EF4-FFF2-40B4-BE49-F238E27FC236}">
                  <a16:creationId xmlns:a16="http://schemas.microsoft.com/office/drawing/2014/main" id="{7BB3BA03-077A-18C9-1B79-1A713937C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0" name="Text Box 22">
            <a:extLst>
              <a:ext uri="{FF2B5EF4-FFF2-40B4-BE49-F238E27FC236}">
                <a16:creationId xmlns:a16="http://schemas.microsoft.com/office/drawing/2014/main" id="{2782A35C-777D-1690-8F5B-EA253251A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423" y="3306089"/>
            <a:ext cx="1515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Decapsulation</a:t>
            </a: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3E78810A-9A7A-7712-F3A7-8A6D4BFFC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575" y="3675421"/>
            <a:ext cx="2688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Destination Address: MAC “B”</a:t>
            </a:r>
          </a:p>
          <a:p>
            <a:r>
              <a:rPr lang="en-US" sz="1600" dirty="0">
                <a:latin typeface="Calibri" pitchFamily="34" charset="0"/>
              </a:rPr>
              <a:t>Source Address: MAC “R5”</a:t>
            </a:r>
          </a:p>
          <a:p>
            <a:r>
              <a:rPr lang="en-US" sz="1600" dirty="0">
                <a:latin typeface="Calibri" pitchFamily="34" charset="0"/>
              </a:rPr>
              <a:t>Protocol = IP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04B39D-E5E5-5564-88B7-F5287D76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206610FC-D51A-30CD-FBA8-3BBBA831234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A13C9897-7487-62C5-0E59-34D5B8FECF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Prerequisites, Readings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Prerequisites</a:t>
            </a:r>
          </a:p>
          <a:p>
            <a:pPr lvl="1"/>
            <a:r>
              <a:rPr lang="en-US" dirty="0"/>
              <a:t>Algorithms</a:t>
            </a:r>
          </a:p>
          <a:p>
            <a:pPr lvl="1"/>
            <a:r>
              <a:rPr lang="en-US" dirty="0"/>
              <a:t>Basic probability theory</a:t>
            </a:r>
          </a:p>
          <a:p>
            <a:pPr lvl="1"/>
            <a:r>
              <a:rPr lang="en-US" dirty="0"/>
              <a:t>Strong background in C programming and Unix environment</a:t>
            </a:r>
          </a:p>
          <a:p>
            <a:endParaRPr lang="en-US" dirty="0"/>
          </a:p>
          <a:p>
            <a:r>
              <a:rPr lang="en-US" dirty="0"/>
              <a:t>Note: CSC 457 is not a prerequisite.</a:t>
            </a:r>
          </a:p>
          <a:p>
            <a:endParaRPr lang="en-US" dirty="0"/>
          </a:p>
          <a:p>
            <a:r>
              <a:rPr lang="en-US" dirty="0"/>
              <a:t>Readings</a:t>
            </a:r>
          </a:p>
          <a:p>
            <a:pPr lvl="1"/>
            <a:r>
              <a:rPr lang="en-US" dirty="0"/>
              <a:t>Will be posted on course schedule web page</a:t>
            </a:r>
          </a:p>
          <a:p>
            <a:pPr lvl="1"/>
            <a:r>
              <a:rPr lang="en-US" dirty="0"/>
              <a:t>Read before 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1" y="-19050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Receiving Host - Cont’d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18. Internet Protocol (IP)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Verify IP address.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Extract/</a:t>
            </a:r>
            <a:r>
              <a:rPr lang="en-US" dirty="0" err="1"/>
              <a:t>decapsulate</a:t>
            </a:r>
            <a:r>
              <a:rPr lang="en-US" dirty="0"/>
              <a:t> TCP packet from IP packet.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Pass TCP packet to TCP Protocol</a:t>
            </a:r>
            <a:r>
              <a:rPr lang="en-US" b="1" dirty="0"/>
              <a:t>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  <a:buNone/>
            </a:pPr>
            <a:endParaRPr lang="en-US" sz="3200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  <a:buNone/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50183" name="Rectangle 4"/>
          <p:cNvSpPr>
            <a:spLocks noChangeArrowheads="1"/>
          </p:cNvSpPr>
          <p:nvPr/>
        </p:nvSpPr>
        <p:spPr bwMode="auto">
          <a:xfrm>
            <a:off x="847725" y="2743199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847725" y="4038599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50185" name="Text Box 6"/>
          <p:cNvSpPr txBox="1">
            <a:spLocks noChangeArrowheads="1"/>
          </p:cNvSpPr>
          <p:nvPr/>
        </p:nvSpPr>
        <p:spPr bwMode="auto">
          <a:xfrm>
            <a:off x="1304925" y="2343150"/>
            <a:ext cx="1322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 Packet</a:t>
            </a:r>
          </a:p>
        </p:txBody>
      </p:sp>
      <p:sp>
        <p:nvSpPr>
          <p:cNvPr id="50186" name="Line 7"/>
          <p:cNvSpPr>
            <a:spLocks noChangeShapeType="1"/>
          </p:cNvSpPr>
          <p:nvPr/>
        </p:nvSpPr>
        <p:spPr bwMode="auto">
          <a:xfrm>
            <a:off x="2752725" y="2514599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7" name="Line 8"/>
          <p:cNvSpPr>
            <a:spLocks noChangeShapeType="1"/>
          </p:cNvSpPr>
          <p:nvPr/>
        </p:nvSpPr>
        <p:spPr bwMode="auto">
          <a:xfrm flipH="1">
            <a:off x="847725" y="251459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8" name="Line 9"/>
          <p:cNvSpPr>
            <a:spLocks noChangeShapeType="1"/>
          </p:cNvSpPr>
          <p:nvPr/>
        </p:nvSpPr>
        <p:spPr bwMode="auto">
          <a:xfrm>
            <a:off x="3514725" y="3352799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9" name="Line 10"/>
          <p:cNvSpPr>
            <a:spLocks noChangeShapeType="1"/>
          </p:cNvSpPr>
          <p:nvPr/>
        </p:nvSpPr>
        <p:spPr bwMode="auto">
          <a:xfrm>
            <a:off x="847725" y="3352799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0" name="Text Box 11"/>
          <p:cNvSpPr txBox="1">
            <a:spLocks noChangeArrowheads="1"/>
          </p:cNvSpPr>
          <p:nvPr/>
        </p:nvSpPr>
        <p:spPr bwMode="auto">
          <a:xfrm>
            <a:off x="1357313" y="3508375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Calibri" pitchFamily="34" charset="0"/>
              </a:rPr>
              <a:t>Decapsulation</a:t>
            </a:r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3514725" y="4038599"/>
            <a:ext cx="106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50192" name="Text Box 13"/>
          <p:cNvSpPr txBox="1">
            <a:spLocks noChangeArrowheads="1"/>
          </p:cNvSpPr>
          <p:nvPr/>
        </p:nvSpPr>
        <p:spPr bwMode="auto">
          <a:xfrm>
            <a:off x="1471940" y="4746624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50193" name="Line 14"/>
          <p:cNvSpPr>
            <a:spLocks noChangeShapeType="1"/>
          </p:cNvSpPr>
          <p:nvPr/>
        </p:nvSpPr>
        <p:spPr bwMode="auto">
          <a:xfrm>
            <a:off x="2905125" y="4952999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94" name="Line 15"/>
          <p:cNvSpPr>
            <a:spLocks noChangeShapeType="1"/>
          </p:cNvSpPr>
          <p:nvPr/>
        </p:nvSpPr>
        <p:spPr bwMode="auto">
          <a:xfrm flipH="1">
            <a:off x="847725" y="4952999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95" name="Text Box 16"/>
          <p:cNvSpPr txBox="1">
            <a:spLocks noChangeArrowheads="1"/>
          </p:cNvSpPr>
          <p:nvPr/>
        </p:nvSpPr>
        <p:spPr bwMode="auto">
          <a:xfrm>
            <a:off x="4733926" y="3913187"/>
            <a:ext cx="24288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Destination Address: IP “B”</a:t>
            </a:r>
          </a:p>
          <a:p>
            <a:r>
              <a:rPr lang="en-US" sz="1600">
                <a:latin typeface="Calibri" pitchFamily="34" charset="0"/>
              </a:rPr>
              <a:t>Source Address: IP “A”</a:t>
            </a:r>
          </a:p>
          <a:p>
            <a:r>
              <a:rPr lang="en-US" sz="1600">
                <a:latin typeface="Calibri" pitchFamily="34" charset="0"/>
              </a:rPr>
              <a:t>Protocol = TCP</a:t>
            </a:r>
          </a:p>
        </p:txBody>
      </p:sp>
      <p:sp>
        <p:nvSpPr>
          <p:cNvPr id="50196" name="Line 17"/>
          <p:cNvSpPr>
            <a:spLocks noChangeShapeType="1"/>
          </p:cNvSpPr>
          <p:nvPr/>
        </p:nvSpPr>
        <p:spPr bwMode="auto">
          <a:xfrm flipV="1">
            <a:off x="4352925" y="4038599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7" name="Line 18"/>
          <p:cNvSpPr>
            <a:spLocks noChangeShapeType="1"/>
          </p:cNvSpPr>
          <p:nvPr/>
        </p:nvSpPr>
        <p:spPr bwMode="auto">
          <a:xfrm>
            <a:off x="4352925" y="4343399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847725" y="2743199"/>
            <a:ext cx="2667000" cy="609600"/>
            <a:chOff x="480" y="2208"/>
            <a:chExt cx="2064" cy="480"/>
          </a:xfrm>
        </p:grpSpPr>
        <p:sp>
          <p:nvSpPr>
            <p:cNvPr id="50200" name="Rectangle 20"/>
            <p:cNvSpPr>
              <a:spLocks noChangeArrowheads="1"/>
            </p:cNvSpPr>
            <p:nvPr/>
          </p:nvSpPr>
          <p:spPr bwMode="auto">
            <a:xfrm>
              <a:off x="480" y="2208"/>
              <a:ext cx="139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TCP</a:t>
              </a:r>
            </a:p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Data</a:t>
              </a:r>
            </a:p>
          </p:txBody>
        </p:sp>
        <p:sp>
          <p:nvSpPr>
            <p:cNvPr id="50201" name="Rectangle 21"/>
            <p:cNvSpPr>
              <a:spLocks noChangeArrowheads="1"/>
            </p:cNvSpPr>
            <p:nvPr/>
          </p:nvSpPr>
          <p:spPr bwMode="auto">
            <a:xfrm>
              <a:off x="1872" y="2208"/>
              <a:ext cx="67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TCP</a:t>
              </a:r>
            </a:p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42685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Receiving Host - Cont’d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0"/>
              </a:spcBef>
              <a:buNone/>
            </a:pPr>
            <a:r>
              <a:rPr lang="en-US" b="1" dirty="0"/>
              <a:t>19. Transmission Control Protocol (TCP)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Accepts TCP “Connection setup” packet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Establishes connection by sending “</a:t>
            </a:r>
            <a:r>
              <a:rPr lang="en-US" dirty="0" err="1"/>
              <a:t>Ack</a:t>
            </a:r>
            <a:r>
              <a:rPr lang="en-US" dirty="0"/>
              <a:t>”.</a:t>
            </a:r>
          </a:p>
          <a:p>
            <a:pPr marL="533400" indent="-533400">
              <a:spcBef>
                <a:spcPct val="0"/>
              </a:spcBef>
              <a:buNone/>
            </a:pPr>
            <a:r>
              <a:rPr lang="en-US" b="1" dirty="0"/>
              <a:t>20. Application-Programming Interface (API)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Application receives request for TCP connection with “A”.</a:t>
            </a:r>
          </a:p>
          <a:p>
            <a:pPr marL="838200" lvl="1" indent="-381000">
              <a:spcBef>
                <a:spcPct val="0"/>
              </a:spcBef>
            </a:pPr>
            <a:endParaRPr lang="en-US" b="1" dirty="0"/>
          </a:p>
          <a:p>
            <a:pPr marL="533400" indent="-533400">
              <a:spcBef>
                <a:spcPct val="0"/>
              </a:spcBef>
            </a:pPr>
            <a:endParaRPr lang="en-US" b="1" dirty="0"/>
          </a:p>
          <a:p>
            <a:pPr marL="838200" lvl="1" indent="-381000">
              <a:spcBef>
                <a:spcPct val="0"/>
              </a:spcBef>
              <a:buFontTx/>
              <a:buAutoNum type="arabicPeriod"/>
            </a:pPr>
            <a:endParaRPr lang="en-US" b="1" dirty="0"/>
          </a:p>
          <a:p>
            <a:pPr marL="533400" indent="-533400">
              <a:spcBef>
                <a:spcPct val="0"/>
              </a:spcBef>
            </a:pPr>
            <a:endParaRPr lang="en-US" dirty="0"/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1524000" y="3740150"/>
            <a:ext cx="2209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51208" name="Rectangle 5"/>
          <p:cNvSpPr>
            <a:spLocks noChangeArrowheads="1"/>
          </p:cNvSpPr>
          <p:nvPr/>
        </p:nvSpPr>
        <p:spPr bwMode="auto">
          <a:xfrm>
            <a:off x="3733800" y="3740150"/>
            <a:ext cx="1066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51209" name="Text Box 6"/>
          <p:cNvSpPr txBox="1">
            <a:spLocks noChangeArrowheads="1"/>
          </p:cNvSpPr>
          <p:nvPr/>
        </p:nvSpPr>
        <p:spPr bwMode="auto">
          <a:xfrm>
            <a:off x="2270125" y="3257550"/>
            <a:ext cx="154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TCP Packet</a:t>
            </a:r>
          </a:p>
        </p:txBody>
      </p:sp>
      <p:sp>
        <p:nvSpPr>
          <p:cNvPr id="51210" name="Line 7"/>
          <p:cNvSpPr>
            <a:spLocks noChangeShapeType="1"/>
          </p:cNvSpPr>
          <p:nvPr/>
        </p:nvSpPr>
        <p:spPr bwMode="auto">
          <a:xfrm>
            <a:off x="4038600" y="34750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1" name="Line 8"/>
          <p:cNvSpPr>
            <a:spLocks noChangeShapeType="1"/>
          </p:cNvSpPr>
          <p:nvPr/>
        </p:nvSpPr>
        <p:spPr bwMode="auto">
          <a:xfrm flipH="1" flipV="1">
            <a:off x="1524000" y="3475037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Line 9"/>
          <p:cNvSpPr>
            <a:spLocks noChangeShapeType="1"/>
          </p:cNvSpPr>
          <p:nvPr/>
        </p:nvSpPr>
        <p:spPr bwMode="auto">
          <a:xfrm flipV="1">
            <a:off x="4724400" y="381635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3" name="Line 10"/>
          <p:cNvSpPr>
            <a:spLocks noChangeShapeType="1"/>
          </p:cNvSpPr>
          <p:nvPr/>
        </p:nvSpPr>
        <p:spPr bwMode="auto">
          <a:xfrm>
            <a:off x="4724400" y="412115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4" name="Text Box 11"/>
          <p:cNvSpPr txBox="1">
            <a:spLocks noChangeArrowheads="1"/>
          </p:cNvSpPr>
          <p:nvPr/>
        </p:nvSpPr>
        <p:spPr bwMode="auto">
          <a:xfrm>
            <a:off x="5257801" y="3873500"/>
            <a:ext cx="2506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Type = Connection Setup</a:t>
            </a:r>
          </a:p>
        </p:txBody>
      </p:sp>
      <p:sp>
        <p:nvSpPr>
          <p:cNvPr id="51215" name="Line 12"/>
          <p:cNvSpPr>
            <a:spLocks noChangeShapeType="1"/>
          </p:cNvSpPr>
          <p:nvPr/>
        </p:nvSpPr>
        <p:spPr bwMode="auto">
          <a:xfrm>
            <a:off x="3086099" y="4119179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6" name="Text Box 13"/>
          <p:cNvSpPr txBox="1">
            <a:spLocks noChangeArrowheads="1"/>
          </p:cNvSpPr>
          <p:nvPr/>
        </p:nvSpPr>
        <p:spPr bwMode="auto">
          <a:xfrm>
            <a:off x="3543299" y="4583906"/>
            <a:ext cx="777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Empty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Outline – Foundations &amp; Basic Concepts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/>
              <a:t>A detailed FTP example</a:t>
            </a:r>
          </a:p>
          <a:p>
            <a:pPr eaLnBrk="1" hangingPunct="1">
              <a:buFontTx/>
              <a:buChar char="•"/>
            </a:pPr>
            <a:r>
              <a:rPr lang="en-US"/>
              <a:t>Layering</a:t>
            </a:r>
          </a:p>
          <a:p>
            <a:pPr eaLnBrk="1" hangingPunct="1">
              <a:buFontTx/>
              <a:buChar char="•"/>
            </a:pPr>
            <a:r>
              <a:rPr lang="en-US"/>
              <a:t>Packet switching and circuit switching</a:t>
            </a:r>
          </a:p>
          <a:p>
            <a:pPr eaLnBrk="1" hangingPunct="1">
              <a:buFontTx/>
              <a:buChar char="•"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3608BAAD-8291-8EB6-1CF0-7FAA2FA69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69" y="1265467"/>
            <a:ext cx="571500" cy="502920"/>
          </a:xfrm>
          <a:prstGeom prst="rightArrow">
            <a:avLst>
              <a:gd name="adj1" fmla="val 63008"/>
              <a:gd name="adj2" fmla="val 49090"/>
            </a:avLst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Layering – </a:t>
            </a:r>
            <a:r>
              <a:rPr lang="en-US" i="1" dirty="0"/>
              <a:t>The OSI Model</a:t>
            </a:r>
          </a:p>
        </p:txBody>
      </p:sp>
      <p:sp>
        <p:nvSpPr>
          <p:cNvPr id="66" name="Content Placeholder 6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481012" y="20288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Session</a:t>
            </a:r>
          </a:p>
        </p:txBody>
      </p:sp>
      <p:sp>
        <p:nvSpPr>
          <p:cNvPr id="53255" name="Rectangle 4"/>
          <p:cNvSpPr>
            <a:spLocks noChangeArrowheads="1"/>
          </p:cNvSpPr>
          <p:nvPr/>
        </p:nvSpPr>
        <p:spPr bwMode="auto">
          <a:xfrm>
            <a:off x="2462213" y="3095625"/>
            <a:ext cx="1903413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Network</a:t>
            </a:r>
          </a:p>
        </p:txBody>
      </p:sp>
      <p:sp>
        <p:nvSpPr>
          <p:cNvPr id="53256" name="Rectangle 5"/>
          <p:cNvSpPr>
            <a:spLocks noChangeArrowheads="1"/>
          </p:cNvSpPr>
          <p:nvPr/>
        </p:nvSpPr>
        <p:spPr bwMode="auto">
          <a:xfrm>
            <a:off x="2462213" y="3629025"/>
            <a:ext cx="1903413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Link</a:t>
            </a:r>
          </a:p>
        </p:txBody>
      </p:sp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6881812" y="41624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Physical</a:t>
            </a:r>
          </a:p>
        </p:txBody>
      </p:sp>
      <p:sp>
        <p:nvSpPr>
          <p:cNvPr id="53258" name="Rectangle 7"/>
          <p:cNvSpPr>
            <a:spLocks noChangeArrowheads="1"/>
          </p:cNvSpPr>
          <p:nvPr/>
        </p:nvSpPr>
        <p:spPr bwMode="auto">
          <a:xfrm>
            <a:off x="2462212" y="4162425"/>
            <a:ext cx="1905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Physical</a:t>
            </a:r>
          </a:p>
        </p:txBody>
      </p:sp>
      <p:sp>
        <p:nvSpPr>
          <p:cNvPr id="53259" name="Rectangle 8"/>
          <p:cNvSpPr>
            <a:spLocks noChangeArrowheads="1"/>
          </p:cNvSpPr>
          <p:nvPr/>
        </p:nvSpPr>
        <p:spPr bwMode="auto">
          <a:xfrm>
            <a:off x="481012" y="41624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Physical</a:t>
            </a:r>
          </a:p>
        </p:txBody>
      </p:sp>
      <p:sp>
        <p:nvSpPr>
          <p:cNvPr id="53260" name="Rectangle 9"/>
          <p:cNvSpPr>
            <a:spLocks noChangeArrowheads="1"/>
          </p:cNvSpPr>
          <p:nvPr/>
        </p:nvSpPr>
        <p:spPr bwMode="auto">
          <a:xfrm>
            <a:off x="481012" y="9620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Application</a:t>
            </a:r>
          </a:p>
        </p:txBody>
      </p:sp>
      <p:sp>
        <p:nvSpPr>
          <p:cNvPr id="53261" name="Rectangle 10"/>
          <p:cNvSpPr>
            <a:spLocks noChangeArrowheads="1"/>
          </p:cNvSpPr>
          <p:nvPr/>
        </p:nvSpPr>
        <p:spPr bwMode="auto">
          <a:xfrm>
            <a:off x="481012" y="14954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Presentation</a:t>
            </a:r>
          </a:p>
        </p:txBody>
      </p:sp>
      <p:sp>
        <p:nvSpPr>
          <p:cNvPr id="53262" name="Rectangle 11"/>
          <p:cNvSpPr>
            <a:spLocks noChangeArrowheads="1"/>
          </p:cNvSpPr>
          <p:nvPr/>
        </p:nvSpPr>
        <p:spPr bwMode="auto">
          <a:xfrm>
            <a:off x="481012" y="25622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Transport</a:t>
            </a:r>
          </a:p>
        </p:txBody>
      </p:sp>
      <p:sp>
        <p:nvSpPr>
          <p:cNvPr id="53263" name="Rectangle 12"/>
          <p:cNvSpPr>
            <a:spLocks noChangeArrowheads="1"/>
          </p:cNvSpPr>
          <p:nvPr/>
        </p:nvSpPr>
        <p:spPr bwMode="auto">
          <a:xfrm>
            <a:off x="481012" y="30956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Network</a:t>
            </a:r>
          </a:p>
        </p:txBody>
      </p:sp>
      <p:sp>
        <p:nvSpPr>
          <p:cNvPr id="53264" name="Rectangle 13"/>
          <p:cNvSpPr>
            <a:spLocks noChangeArrowheads="1"/>
          </p:cNvSpPr>
          <p:nvPr/>
        </p:nvSpPr>
        <p:spPr bwMode="auto">
          <a:xfrm>
            <a:off x="481012" y="36290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Link</a:t>
            </a:r>
          </a:p>
        </p:txBody>
      </p:sp>
      <p:sp>
        <p:nvSpPr>
          <p:cNvPr id="53265" name="Rectangle 14"/>
          <p:cNvSpPr>
            <a:spLocks noChangeArrowheads="1"/>
          </p:cNvSpPr>
          <p:nvPr/>
        </p:nvSpPr>
        <p:spPr bwMode="auto">
          <a:xfrm>
            <a:off x="6881812" y="36290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Link</a:t>
            </a:r>
          </a:p>
        </p:txBody>
      </p:sp>
      <p:sp>
        <p:nvSpPr>
          <p:cNvPr id="53266" name="Rectangle 15"/>
          <p:cNvSpPr>
            <a:spLocks noChangeArrowheads="1"/>
          </p:cNvSpPr>
          <p:nvPr/>
        </p:nvSpPr>
        <p:spPr bwMode="auto">
          <a:xfrm>
            <a:off x="6881812" y="30956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Network</a:t>
            </a:r>
          </a:p>
        </p:txBody>
      </p:sp>
      <p:sp>
        <p:nvSpPr>
          <p:cNvPr id="53267" name="Rectangle 16"/>
          <p:cNvSpPr>
            <a:spLocks noChangeArrowheads="1"/>
          </p:cNvSpPr>
          <p:nvPr/>
        </p:nvSpPr>
        <p:spPr bwMode="auto">
          <a:xfrm>
            <a:off x="6881812" y="25622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Transport</a:t>
            </a:r>
          </a:p>
        </p:txBody>
      </p:sp>
      <p:sp>
        <p:nvSpPr>
          <p:cNvPr id="53268" name="Rectangle 17"/>
          <p:cNvSpPr>
            <a:spLocks noChangeArrowheads="1"/>
          </p:cNvSpPr>
          <p:nvPr/>
        </p:nvSpPr>
        <p:spPr bwMode="auto">
          <a:xfrm>
            <a:off x="6881812" y="20288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Session</a:t>
            </a:r>
          </a:p>
        </p:txBody>
      </p:sp>
      <p:sp>
        <p:nvSpPr>
          <p:cNvPr id="53269" name="Rectangle 18"/>
          <p:cNvSpPr>
            <a:spLocks noChangeArrowheads="1"/>
          </p:cNvSpPr>
          <p:nvPr/>
        </p:nvSpPr>
        <p:spPr bwMode="auto">
          <a:xfrm>
            <a:off x="6881812" y="14954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Presentation</a:t>
            </a:r>
          </a:p>
        </p:txBody>
      </p:sp>
      <p:sp>
        <p:nvSpPr>
          <p:cNvPr id="53270" name="Rectangle 19"/>
          <p:cNvSpPr>
            <a:spLocks noChangeArrowheads="1"/>
          </p:cNvSpPr>
          <p:nvPr/>
        </p:nvSpPr>
        <p:spPr bwMode="auto">
          <a:xfrm>
            <a:off x="6881812" y="9620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Application</a:t>
            </a:r>
          </a:p>
        </p:txBody>
      </p:sp>
      <p:sp>
        <p:nvSpPr>
          <p:cNvPr id="53271" name="Rectangle 20"/>
          <p:cNvSpPr>
            <a:spLocks noChangeArrowheads="1"/>
          </p:cNvSpPr>
          <p:nvPr/>
        </p:nvSpPr>
        <p:spPr bwMode="auto">
          <a:xfrm>
            <a:off x="4672013" y="3095625"/>
            <a:ext cx="1903413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Network</a:t>
            </a:r>
          </a:p>
        </p:txBody>
      </p:sp>
      <p:sp>
        <p:nvSpPr>
          <p:cNvPr id="53272" name="Rectangle 21"/>
          <p:cNvSpPr>
            <a:spLocks noChangeArrowheads="1"/>
          </p:cNvSpPr>
          <p:nvPr/>
        </p:nvSpPr>
        <p:spPr bwMode="auto">
          <a:xfrm>
            <a:off x="4672013" y="3629025"/>
            <a:ext cx="1903413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Link</a:t>
            </a:r>
          </a:p>
        </p:txBody>
      </p:sp>
      <p:sp>
        <p:nvSpPr>
          <p:cNvPr id="53273" name="Rectangle 22"/>
          <p:cNvSpPr>
            <a:spLocks noChangeArrowheads="1"/>
          </p:cNvSpPr>
          <p:nvPr/>
        </p:nvSpPr>
        <p:spPr bwMode="auto">
          <a:xfrm>
            <a:off x="4672012" y="4162425"/>
            <a:ext cx="1905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Physical</a:t>
            </a:r>
          </a:p>
        </p:txBody>
      </p:sp>
      <p:sp>
        <p:nvSpPr>
          <p:cNvPr id="53274" name="Line 23"/>
          <p:cNvSpPr>
            <a:spLocks noChangeShapeType="1"/>
          </p:cNvSpPr>
          <p:nvPr/>
        </p:nvSpPr>
        <p:spPr bwMode="auto">
          <a:xfrm>
            <a:off x="2157412" y="1190625"/>
            <a:ext cx="4724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5" name="Line 24"/>
          <p:cNvSpPr>
            <a:spLocks noChangeShapeType="1"/>
          </p:cNvSpPr>
          <p:nvPr/>
        </p:nvSpPr>
        <p:spPr bwMode="auto">
          <a:xfrm>
            <a:off x="2157412" y="1724025"/>
            <a:ext cx="4724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6" name="Line 25"/>
          <p:cNvSpPr>
            <a:spLocks noChangeShapeType="1"/>
          </p:cNvSpPr>
          <p:nvPr/>
        </p:nvSpPr>
        <p:spPr bwMode="auto">
          <a:xfrm>
            <a:off x="2157412" y="2333625"/>
            <a:ext cx="4724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7" name="Line 26"/>
          <p:cNvSpPr>
            <a:spLocks noChangeShapeType="1"/>
          </p:cNvSpPr>
          <p:nvPr/>
        </p:nvSpPr>
        <p:spPr bwMode="auto">
          <a:xfrm>
            <a:off x="2157412" y="2790825"/>
            <a:ext cx="4724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8" name="Line 27"/>
          <p:cNvSpPr>
            <a:spLocks noChangeShapeType="1"/>
          </p:cNvSpPr>
          <p:nvPr/>
        </p:nvSpPr>
        <p:spPr bwMode="auto">
          <a:xfrm>
            <a:off x="2157412" y="33242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9" name="Line 28"/>
          <p:cNvSpPr>
            <a:spLocks noChangeShapeType="1"/>
          </p:cNvSpPr>
          <p:nvPr/>
        </p:nvSpPr>
        <p:spPr bwMode="auto">
          <a:xfrm>
            <a:off x="2157412" y="38576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0" name="Line 29"/>
          <p:cNvSpPr>
            <a:spLocks noChangeShapeType="1"/>
          </p:cNvSpPr>
          <p:nvPr/>
        </p:nvSpPr>
        <p:spPr bwMode="auto">
          <a:xfrm>
            <a:off x="2157412" y="43910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1" name="Line 30"/>
          <p:cNvSpPr>
            <a:spLocks noChangeShapeType="1"/>
          </p:cNvSpPr>
          <p:nvPr/>
        </p:nvSpPr>
        <p:spPr bwMode="auto">
          <a:xfrm>
            <a:off x="6577012" y="33242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2" name="Line 31"/>
          <p:cNvSpPr>
            <a:spLocks noChangeShapeType="1"/>
          </p:cNvSpPr>
          <p:nvPr/>
        </p:nvSpPr>
        <p:spPr bwMode="auto">
          <a:xfrm>
            <a:off x="6577012" y="38576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3" name="Line 32"/>
          <p:cNvSpPr>
            <a:spLocks noChangeShapeType="1"/>
          </p:cNvSpPr>
          <p:nvPr/>
        </p:nvSpPr>
        <p:spPr bwMode="auto">
          <a:xfrm>
            <a:off x="6577012" y="43910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4" name="Line 33"/>
          <p:cNvSpPr>
            <a:spLocks noChangeShapeType="1"/>
          </p:cNvSpPr>
          <p:nvPr/>
        </p:nvSpPr>
        <p:spPr bwMode="auto">
          <a:xfrm>
            <a:off x="1090612" y="5000625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5" name="Line 34"/>
          <p:cNvSpPr>
            <a:spLocks noChangeShapeType="1"/>
          </p:cNvSpPr>
          <p:nvPr/>
        </p:nvSpPr>
        <p:spPr bwMode="auto">
          <a:xfrm>
            <a:off x="3681412" y="5000625"/>
            <a:ext cx="1828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6" name="Line 35"/>
          <p:cNvSpPr>
            <a:spLocks noChangeShapeType="1"/>
          </p:cNvSpPr>
          <p:nvPr/>
        </p:nvSpPr>
        <p:spPr bwMode="auto">
          <a:xfrm>
            <a:off x="6043612" y="5000625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7" name="Line 36"/>
          <p:cNvSpPr>
            <a:spLocks noChangeShapeType="1"/>
          </p:cNvSpPr>
          <p:nvPr/>
        </p:nvSpPr>
        <p:spPr bwMode="auto">
          <a:xfrm flipV="1">
            <a:off x="10906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8" name="Line 37"/>
          <p:cNvSpPr>
            <a:spLocks noChangeShapeType="1"/>
          </p:cNvSpPr>
          <p:nvPr/>
        </p:nvSpPr>
        <p:spPr bwMode="auto">
          <a:xfrm flipV="1">
            <a:off x="32242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9" name="Line 38"/>
          <p:cNvSpPr>
            <a:spLocks noChangeShapeType="1"/>
          </p:cNvSpPr>
          <p:nvPr/>
        </p:nvSpPr>
        <p:spPr bwMode="auto">
          <a:xfrm flipV="1">
            <a:off x="36814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90" name="Line 39"/>
          <p:cNvSpPr>
            <a:spLocks noChangeShapeType="1"/>
          </p:cNvSpPr>
          <p:nvPr/>
        </p:nvSpPr>
        <p:spPr bwMode="auto">
          <a:xfrm flipV="1">
            <a:off x="55102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91" name="Line 40"/>
          <p:cNvSpPr>
            <a:spLocks noChangeShapeType="1"/>
          </p:cNvSpPr>
          <p:nvPr/>
        </p:nvSpPr>
        <p:spPr bwMode="auto">
          <a:xfrm flipV="1">
            <a:off x="60436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92" name="Line 41"/>
          <p:cNvSpPr>
            <a:spLocks noChangeShapeType="1"/>
          </p:cNvSpPr>
          <p:nvPr/>
        </p:nvSpPr>
        <p:spPr bwMode="auto">
          <a:xfrm flipV="1">
            <a:off x="77962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93" name="Text Box 42"/>
          <p:cNvSpPr txBox="1">
            <a:spLocks noChangeArrowheads="1"/>
          </p:cNvSpPr>
          <p:nvPr/>
        </p:nvSpPr>
        <p:spPr bwMode="auto">
          <a:xfrm>
            <a:off x="2979737" y="2430464"/>
            <a:ext cx="289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Calibri" pitchFamily="34" charset="0"/>
              </a:rPr>
              <a:t>Peer-layer communication</a:t>
            </a:r>
          </a:p>
        </p:txBody>
      </p:sp>
      <p:sp>
        <p:nvSpPr>
          <p:cNvPr id="53294" name="Text Box 43"/>
          <p:cNvSpPr txBox="1">
            <a:spLocks noChangeArrowheads="1"/>
          </p:cNvSpPr>
          <p:nvPr/>
        </p:nvSpPr>
        <p:spPr bwMode="auto">
          <a:xfrm>
            <a:off x="2843213" y="666751"/>
            <a:ext cx="323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Calibri" pitchFamily="34" charset="0"/>
              </a:rPr>
              <a:t>layer-to-layer communication</a:t>
            </a:r>
          </a:p>
        </p:txBody>
      </p:sp>
      <p:sp>
        <p:nvSpPr>
          <p:cNvPr id="53295" name="Oval 44"/>
          <p:cNvSpPr>
            <a:spLocks noChangeArrowheads="1"/>
          </p:cNvSpPr>
          <p:nvPr/>
        </p:nvSpPr>
        <p:spPr bwMode="auto">
          <a:xfrm>
            <a:off x="1776412" y="1876425"/>
            <a:ext cx="304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6" name="Line 45"/>
          <p:cNvSpPr>
            <a:spLocks noChangeShapeType="1"/>
          </p:cNvSpPr>
          <p:nvPr/>
        </p:nvSpPr>
        <p:spPr bwMode="auto">
          <a:xfrm flipV="1">
            <a:off x="2081212" y="962025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7" name="Text Box 46"/>
          <p:cNvSpPr txBox="1">
            <a:spLocks noChangeArrowheads="1"/>
          </p:cNvSpPr>
          <p:nvPr/>
        </p:nvSpPr>
        <p:spPr bwMode="auto">
          <a:xfrm>
            <a:off x="2897187" y="2724150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Router</a:t>
            </a:r>
          </a:p>
        </p:txBody>
      </p:sp>
      <p:sp>
        <p:nvSpPr>
          <p:cNvPr id="53298" name="Text Box 47"/>
          <p:cNvSpPr txBox="1">
            <a:spLocks noChangeArrowheads="1"/>
          </p:cNvSpPr>
          <p:nvPr/>
        </p:nvSpPr>
        <p:spPr bwMode="auto">
          <a:xfrm>
            <a:off x="5129212" y="2724150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Router</a:t>
            </a:r>
          </a:p>
        </p:txBody>
      </p:sp>
      <p:sp>
        <p:nvSpPr>
          <p:cNvPr id="53299" name="Text Box 48"/>
          <p:cNvSpPr txBox="1">
            <a:spLocks noChangeArrowheads="1"/>
          </p:cNvSpPr>
          <p:nvPr/>
        </p:nvSpPr>
        <p:spPr bwMode="auto">
          <a:xfrm>
            <a:off x="404812" y="43942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3300" name="Text Box 49"/>
          <p:cNvSpPr txBox="1">
            <a:spLocks noChangeArrowheads="1"/>
          </p:cNvSpPr>
          <p:nvPr/>
        </p:nvSpPr>
        <p:spPr bwMode="auto">
          <a:xfrm>
            <a:off x="404812" y="38608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301" name="Text Box 50"/>
          <p:cNvSpPr txBox="1">
            <a:spLocks noChangeArrowheads="1"/>
          </p:cNvSpPr>
          <p:nvPr/>
        </p:nvSpPr>
        <p:spPr bwMode="auto">
          <a:xfrm>
            <a:off x="404812" y="33274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3302" name="Text Box 51"/>
          <p:cNvSpPr txBox="1">
            <a:spLocks noChangeArrowheads="1"/>
          </p:cNvSpPr>
          <p:nvPr/>
        </p:nvSpPr>
        <p:spPr bwMode="auto">
          <a:xfrm>
            <a:off x="404812" y="27940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3303" name="Text Box 52"/>
          <p:cNvSpPr txBox="1">
            <a:spLocks noChangeArrowheads="1"/>
          </p:cNvSpPr>
          <p:nvPr/>
        </p:nvSpPr>
        <p:spPr bwMode="auto">
          <a:xfrm>
            <a:off x="404812" y="22606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3304" name="Text Box 53"/>
          <p:cNvSpPr txBox="1">
            <a:spLocks noChangeArrowheads="1"/>
          </p:cNvSpPr>
          <p:nvPr/>
        </p:nvSpPr>
        <p:spPr bwMode="auto">
          <a:xfrm>
            <a:off x="404812" y="17272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3305" name="Text Box 54"/>
          <p:cNvSpPr txBox="1">
            <a:spLocks noChangeArrowheads="1"/>
          </p:cNvSpPr>
          <p:nvPr/>
        </p:nvSpPr>
        <p:spPr bwMode="auto">
          <a:xfrm>
            <a:off x="404812" y="11938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53306" name="Text Box 55"/>
          <p:cNvSpPr txBox="1">
            <a:spLocks noChangeArrowheads="1"/>
          </p:cNvSpPr>
          <p:nvPr/>
        </p:nvSpPr>
        <p:spPr bwMode="auto">
          <a:xfrm>
            <a:off x="8310562" y="44084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3307" name="Text Box 56"/>
          <p:cNvSpPr txBox="1">
            <a:spLocks noChangeArrowheads="1"/>
          </p:cNvSpPr>
          <p:nvPr/>
        </p:nvSpPr>
        <p:spPr bwMode="auto">
          <a:xfrm>
            <a:off x="8310562" y="38750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308" name="Text Box 57"/>
          <p:cNvSpPr txBox="1">
            <a:spLocks noChangeArrowheads="1"/>
          </p:cNvSpPr>
          <p:nvPr/>
        </p:nvSpPr>
        <p:spPr bwMode="auto">
          <a:xfrm>
            <a:off x="8310562" y="33416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3309" name="Text Box 58"/>
          <p:cNvSpPr txBox="1">
            <a:spLocks noChangeArrowheads="1"/>
          </p:cNvSpPr>
          <p:nvPr/>
        </p:nvSpPr>
        <p:spPr bwMode="auto">
          <a:xfrm>
            <a:off x="8310562" y="28082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3310" name="Text Box 59"/>
          <p:cNvSpPr txBox="1">
            <a:spLocks noChangeArrowheads="1"/>
          </p:cNvSpPr>
          <p:nvPr/>
        </p:nvSpPr>
        <p:spPr bwMode="auto">
          <a:xfrm>
            <a:off x="8310562" y="22748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3311" name="Text Box 60"/>
          <p:cNvSpPr txBox="1">
            <a:spLocks noChangeArrowheads="1"/>
          </p:cNvSpPr>
          <p:nvPr/>
        </p:nvSpPr>
        <p:spPr bwMode="auto">
          <a:xfrm>
            <a:off x="8310562" y="17414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3312" name="Text Box 61"/>
          <p:cNvSpPr txBox="1">
            <a:spLocks noChangeArrowheads="1"/>
          </p:cNvSpPr>
          <p:nvPr/>
        </p:nvSpPr>
        <p:spPr bwMode="auto">
          <a:xfrm>
            <a:off x="8310562" y="12080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4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Layering – </a:t>
            </a:r>
            <a:r>
              <a:rPr lang="en-US" i="1" dirty="0"/>
              <a:t>Our File Transfer Example</a:t>
            </a:r>
          </a:p>
        </p:txBody>
      </p:sp>
      <p:sp>
        <p:nvSpPr>
          <p:cNvPr id="54278" name="Rectangle 3"/>
          <p:cNvSpPr>
            <a:spLocks noChangeArrowheads="1"/>
          </p:cNvSpPr>
          <p:nvPr/>
        </p:nvSpPr>
        <p:spPr bwMode="auto">
          <a:xfrm>
            <a:off x="1570037" y="957263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Calibri" pitchFamily="34" charset="0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1570037" y="1490663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1570037" y="2024063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1" name="Rectangle 6"/>
          <p:cNvSpPr>
            <a:spLocks noChangeArrowheads="1"/>
          </p:cNvSpPr>
          <p:nvPr/>
        </p:nvSpPr>
        <p:spPr bwMode="auto">
          <a:xfrm>
            <a:off x="1570037" y="2557463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2" name="Rectangle 7"/>
          <p:cNvSpPr>
            <a:spLocks noChangeArrowheads="1"/>
          </p:cNvSpPr>
          <p:nvPr/>
        </p:nvSpPr>
        <p:spPr bwMode="auto">
          <a:xfrm>
            <a:off x="1570037" y="3074988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3" name="Rectangle 8"/>
          <p:cNvSpPr>
            <a:spLocks noChangeArrowheads="1"/>
          </p:cNvSpPr>
          <p:nvPr/>
        </p:nvSpPr>
        <p:spPr bwMode="auto">
          <a:xfrm>
            <a:off x="1570037" y="3608388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4" name="Rectangle 9"/>
          <p:cNvSpPr>
            <a:spLocks noChangeArrowheads="1"/>
          </p:cNvSpPr>
          <p:nvPr/>
        </p:nvSpPr>
        <p:spPr bwMode="auto">
          <a:xfrm>
            <a:off x="5684837" y="3028950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Network</a:t>
            </a:r>
          </a:p>
        </p:txBody>
      </p:sp>
      <p:sp>
        <p:nvSpPr>
          <p:cNvPr id="54285" name="Rectangle 10"/>
          <p:cNvSpPr>
            <a:spLocks noChangeArrowheads="1"/>
          </p:cNvSpPr>
          <p:nvPr/>
        </p:nvSpPr>
        <p:spPr bwMode="auto">
          <a:xfrm>
            <a:off x="5684837" y="3562350"/>
            <a:ext cx="1905000" cy="1066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Link</a:t>
            </a:r>
          </a:p>
        </p:txBody>
      </p:sp>
      <p:sp>
        <p:nvSpPr>
          <p:cNvPr id="54286" name="Rectangle 11"/>
          <p:cNvSpPr>
            <a:spLocks noChangeArrowheads="1"/>
          </p:cNvSpPr>
          <p:nvPr/>
        </p:nvSpPr>
        <p:spPr bwMode="auto">
          <a:xfrm>
            <a:off x="5684837" y="1931988"/>
            <a:ext cx="1905000" cy="109696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Transport</a:t>
            </a:r>
          </a:p>
        </p:txBody>
      </p:sp>
      <p:sp>
        <p:nvSpPr>
          <p:cNvPr id="54287" name="Rectangle 12"/>
          <p:cNvSpPr>
            <a:spLocks noChangeArrowheads="1"/>
          </p:cNvSpPr>
          <p:nvPr/>
        </p:nvSpPr>
        <p:spPr bwMode="auto">
          <a:xfrm rot="-5400000">
            <a:off x="6080918" y="423069"/>
            <a:ext cx="1112838" cy="1905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14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54288" name="Text Box 13"/>
          <p:cNvSpPr txBox="1">
            <a:spLocks noChangeArrowheads="1"/>
          </p:cNvSpPr>
          <p:nvPr/>
        </p:nvSpPr>
        <p:spPr bwMode="auto">
          <a:xfrm>
            <a:off x="1811338" y="990601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Application</a:t>
            </a:r>
          </a:p>
        </p:txBody>
      </p:sp>
      <p:sp>
        <p:nvSpPr>
          <p:cNvPr id="54289" name="Text Box 14"/>
          <p:cNvSpPr txBox="1">
            <a:spLocks noChangeArrowheads="1"/>
          </p:cNvSpPr>
          <p:nvPr/>
        </p:nvSpPr>
        <p:spPr bwMode="auto">
          <a:xfrm>
            <a:off x="1735137" y="1539876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Presentation</a:t>
            </a:r>
          </a:p>
        </p:txBody>
      </p:sp>
      <p:sp>
        <p:nvSpPr>
          <p:cNvPr id="54290" name="Text Box 15"/>
          <p:cNvSpPr txBox="1">
            <a:spLocks noChangeArrowheads="1"/>
          </p:cNvSpPr>
          <p:nvPr/>
        </p:nvSpPr>
        <p:spPr bwMode="auto">
          <a:xfrm>
            <a:off x="2012951" y="2117726"/>
            <a:ext cx="954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Session</a:t>
            </a:r>
          </a:p>
        </p:txBody>
      </p:sp>
      <p:sp>
        <p:nvSpPr>
          <p:cNvPr id="54291" name="Text Box 16"/>
          <p:cNvSpPr txBox="1">
            <a:spLocks noChangeArrowheads="1"/>
          </p:cNvSpPr>
          <p:nvPr/>
        </p:nvSpPr>
        <p:spPr bwMode="auto">
          <a:xfrm>
            <a:off x="1893887" y="2651126"/>
            <a:ext cx="119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Transport</a:t>
            </a:r>
          </a:p>
        </p:txBody>
      </p:sp>
      <p:sp>
        <p:nvSpPr>
          <p:cNvPr id="54292" name="Text Box 17"/>
          <p:cNvSpPr txBox="1">
            <a:spLocks noChangeArrowheads="1"/>
          </p:cNvSpPr>
          <p:nvPr/>
        </p:nvSpPr>
        <p:spPr bwMode="auto">
          <a:xfrm>
            <a:off x="1951037" y="3124201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Network</a:t>
            </a:r>
          </a:p>
        </p:txBody>
      </p:sp>
      <p:sp>
        <p:nvSpPr>
          <p:cNvPr id="54293" name="Rectangle 18"/>
          <p:cNvSpPr>
            <a:spLocks noChangeArrowheads="1"/>
          </p:cNvSpPr>
          <p:nvPr/>
        </p:nvSpPr>
        <p:spPr bwMode="auto">
          <a:xfrm>
            <a:off x="1570037" y="4141788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94" name="Text Box 19"/>
          <p:cNvSpPr txBox="1">
            <a:spLocks noChangeArrowheads="1"/>
          </p:cNvSpPr>
          <p:nvPr/>
        </p:nvSpPr>
        <p:spPr bwMode="auto">
          <a:xfrm>
            <a:off x="2190751" y="3673476"/>
            <a:ext cx="598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Link</a:t>
            </a:r>
          </a:p>
        </p:txBody>
      </p:sp>
      <p:sp>
        <p:nvSpPr>
          <p:cNvPr id="54295" name="Text Box 20"/>
          <p:cNvSpPr txBox="1">
            <a:spLocks noChangeArrowheads="1"/>
          </p:cNvSpPr>
          <p:nvPr/>
        </p:nvSpPr>
        <p:spPr bwMode="auto">
          <a:xfrm>
            <a:off x="1984376" y="4251326"/>
            <a:ext cx="1011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Physical</a:t>
            </a:r>
          </a:p>
        </p:txBody>
      </p:sp>
      <p:sp>
        <p:nvSpPr>
          <p:cNvPr id="54296" name="Text Box 21"/>
          <p:cNvSpPr txBox="1">
            <a:spLocks noChangeArrowheads="1"/>
          </p:cNvSpPr>
          <p:nvPr/>
        </p:nvSpPr>
        <p:spPr bwMode="auto">
          <a:xfrm>
            <a:off x="1265238" y="4659313"/>
            <a:ext cx="27035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dirty="0">
                <a:latin typeface="Calibri" pitchFamily="34" charset="0"/>
              </a:rPr>
              <a:t>The 7-layer OSI Model</a:t>
            </a:r>
          </a:p>
        </p:txBody>
      </p:sp>
      <p:sp>
        <p:nvSpPr>
          <p:cNvPr id="54297" name="Text Box 22"/>
          <p:cNvSpPr txBox="1">
            <a:spLocks noChangeArrowheads="1"/>
          </p:cNvSpPr>
          <p:nvPr/>
        </p:nvSpPr>
        <p:spPr bwMode="auto">
          <a:xfrm>
            <a:off x="5151438" y="4659312"/>
            <a:ext cx="32305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dirty="0">
                <a:latin typeface="Calibri" pitchFamily="34" charset="0"/>
              </a:rPr>
              <a:t>The 4-layer Internet model</a:t>
            </a:r>
          </a:p>
        </p:txBody>
      </p:sp>
      <p:sp>
        <p:nvSpPr>
          <p:cNvPr id="54298" name="Text Box 23"/>
          <p:cNvSpPr txBox="1">
            <a:spLocks noChangeArrowheads="1"/>
          </p:cNvSpPr>
          <p:nvPr/>
        </p:nvSpPr>
        <p:spPr bwMode="auto">
          <a:xfrm>
            <a:off x="5913438" y="1173164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Application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475037" y="1127126"/>
            <a:ext cx="2209800" cy="3578225"/>
            <a:chOff x="2016" y="1267"/>
            <a:chExt cx="1392" cy="2254"/>
          </a:xfrm>
        </p:grpSpPr>
        <p:sp>
          <p:nvSpPr>
            <p:cNvPr id="54300" name="Text Box 25"/>
            <p:cNvSpPr txBox="1">
              <a:spLocks noChangeArrowheads="1"/>
            </p:cNvSpPr>
            <p:nvPr/>
          </p:nvSpPr>
          <p:spPr bwMode="auto">
            <a:xfrm>
              <a:off x="2504" y="1267"/>
              <a:ext cx="3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FTP</a:t>
              </a:r>
            </a:p>
          </p:txBody>
        </p:sp>
        <p:sp>
          <p:nvSpPr>
            <p:cNvPr id="54301" name="Text Box 26"/>
            <p:cNvSpPr txBox="1">
              <a:spLocks noChangeArrowheads="1"/>
            </p:cNvSpPr>
            <p:nvPr/>
          </p:nvSpPr>
          <p:spPr bwMode="auto">
            <a:xfrm>
              <a:off x="2160" y="1555"/>
              <a:ext cx="8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ASCII/Binary</a:t>
              </a:r>
            </a:p>
          </p:txBody>
        </p:sp>
        <p:sp>
          <p:nvSpPr>
            <p:cNvPr id="54302" name="Text Box 27"/>
            <p:cNvSpPr txBox="1">
              <a:spLocks noChangeArrowheads="1"/>
            </p:cNvSpPr>
            <p:nvPr/>
          </p:nvSpPr>
          <p:spPr bwMode="auto">
            <a:xfrm>
              <a:off x="2557" y="2563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IP</a:t>
              </a:r>
            </a:p>
          </p:txBody>
        </p:sp>
        <p:sp>
          <p:nvSpPr>
            <p:cNvPr id="54303" name="Text Box 28"/>
            <p:cNvSpPr txBox="1">
              <a:spLocks noChangeArrowheads="1"/>
            </p:cNvSpPr>
            <p:nvPr/>
          </p:nvSpPr>
          <p:spPr bwMode="auto">
            <a:xfrm>
              <a:off x="2504" y="2086"/>
              <a:ext cx="33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TCP</a:t>
              </a:r>
            </a:p>
          </p:txBody>
        </p:sp>
        <p:sp>
          <p:nvSpPr>
            <p:cNvPr id="54304" name="Text Box 29"/>
            <p:cNvSpPr txBox="1">
              <a:spLocks noChangeArrowheads="1"/>
            </p:cNvSpPr>
            <p:nvPr/>
          </p:nvSpPr>
          <p:spPr bwMode="auto">
            <a:xfrm>
              <a:off x="2362" y="3026"/>
              <a:ext cx="7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Ethernet</a:t>
              </a:r>
            </a:p>
          </p:txBody>
        </p:sp>
        <p:sp>
          <p:nvSpPr>
            <p:cNvPr id="54305" name="Freeform 30"/>
            <p:cNvSpPr>
              <a:spLocks/>
            </p:cNvSpPr>
            <p:nvPr/>
          </p:nvSpPr>
          <p:spPr bwMode="auto">
            <a:xfrm>
              <a:off x="2064" y="2849"/>
              <a:ext cx="96" cy="672"/>
            </a:xfrm>
            <a:custGeom>
              <a:avLst/>
              <a:gdLst>
                <a:gd name="T0" fmla="*/ 0 w 96"/>
                <a:gd name="T1" fmla="*/ 0 h 672"/>
                <a:gd name="T2" fmla="*/ 96 w 96"/>
                <a:gd name="T3" fmla="*/ 0 h 672"/>
                <a:gd name="T4" fmla="*/ 96 w 96"/>
                <a:gd name="T5" fmla="*/ 672 h 672"/>
                <a:gd name="T6" fmla="*/ 0 w 96"/>
                <a:gd name="T7" fmla="*/ 672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672"/>
                <a:gd name="T14" fmla="*/ 96 w 9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672">
                  <a:moveTo>
                    <a:pt x="0" y="0"/>
                  </a:moveTo>
                  <a:lnTo>
                    <a:pt x="96" y="0"/>
                  </a:lnTo>
                  <a:lnTo>
                    <a:pt x="96" y="672"/>
                  </a:lnTo>
                  <a:lnTo>
                    <a:pt x="0" y="672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6" name="Freeform 31"/>
            <p:cNvSpPr>
              <a:spLocks/>
            </p:cNvSpPr>
            <p:nvPr/>
          </p:nvSpPr>
          <p:spPr bwMode="auto">
            <a:xfrm>
              <a:off x="2064" y="1841"/>
              <a:ext cx="96" cy="672"/>
            </a:xfrm>
            <a:custGeom>
              <a:avLst/>
              <a:gdLst>
                <a:gd name="T0" fmla="*/ 0 w 96"/>
                <a:gd name="T1" fmla="*/ 0 h 672"/>
                <a:gd name="T2" fmla="*/ 96 w 96"/>
                <a:gd name="T3" fmla="*/ 0 h 672"/>
                <a:gd name="T4" fmla="*/ 96 w 96"/>
                <a:gd name="T5" fmla="*/ 672 h 672"/>
                <a:gd name="T6" fmla="*/ 0 w 96"/>
                <a:gd name="T7" fmla="*/ 672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672"/>
                <a:gd name="T14" fmla="*/ 96 w 9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672">
                  <a:moveTo>
                    <a:pt x="0" y="0"/>
                  </a:moveTo>
                  <a:lnTo>
                    <a:pt x="96" y="0"/>
                  </a:lnTo>
                  <a:lnTo>
                    <a:pt x="96" y="672"/>
                  </a:lnTo>
                  <a:lnTo>
                    <a:pt x="0" y="672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7" name="Line 32"/>
            <p:cNvSpPr>
              <a:spLocks noChangeShapeType="1"/>
            </p:cNvSpPr>
            <p:nvPr/>
          </p:nvSpPr>
          <p:spPr bwMode="auto">
            <a:xfrm>
              <a:off x="2160" y="2177"/>
              <a:ext cx="38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8" name="Line 33"/>
            <p:cNvSpPr>
              <a:spLocks noChangeShapeType="1"/>
            </p:cNvSpPr>
            <p:nvPr/>
          </p:nvSpPr>
          <p:spPr bwMode="auto">
            <a:xfrm>
              <a:off x="2016" y="2657"/>
              <a:ext cx="48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9" name="Line 34"/>
            <p:cNvSpPr>
              <a:spLocks noChangeShapeType="1"/>
            </p:cNvSpPr>
            <p:nvPr/>
          </p:nvSpPr>
          <p:spPr bwMode="auto">
            <a:xfrm>
              <a:off x="2160" y="3137"/>
              <a:ext cx="24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0" name="Line 35"/>
            <p:cNvSpPr>
              <a:spLocks noChangeShapeType="1"/>
            </p:cNvSpPr>
            <p:nvPr/>
          </p:nvSpPr>
          <p:spPr bwMode="auto">
            <a:xfrm>
              <a:off x="2016" y="1649"/>
              <a:ext cx="19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1" name="Line 36"/>
            <p:cNvSpPr>
              <a:spLocks noChangeShapeType="1"/>
            </p:cNvSpPr>
            <p:nvPr/>
          </p:nvSpPr>
          <p:spPr bwMode="auto">
            <a:xfrm>
              <a:off x="2016" y="1361"/>
              <a:ext cx="48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2" name="Line 37"/>
            <p:cNvSpPr>
              <a:spLocks noChangeShapeType="1"/>
            </p:cNvSpPr>
            <p:nvPr/>
          </p:nvSpPr>
          <p:spPr bwMode="auto">
            <a:xfrm>
              <a:off x="2880" y="1361"/>
              <a:ext cx="52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3" name="Line 38"/>
            <p:cNvSpPr>
              <a:spLocks noChangeShapeType="1"/>
            </p:cNvSpPr>
            <p:nvPr/>
          </p:nvSpPr>
          <p:spPr bwMode="auto">
            <a:xfrm>
              <a:off x="3216" y="1649"/>
              <a:ext cx="19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4" name="Line 39"/>
            <p:cNvSpPr>
              <a:spLocks noChangeShapeType="1"/>
            </p:cNvSpPr>
            <p:nvPr/>
          </p:nvSpPr>
          <p:spPr bwMode="auto">
            <a:xfrm>
              <a:off x="2880" y="2177"/>
              <a:ext cx="52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5" name="Line 40"/>
            <p:cNvSpPr>
              <a:spLocks noChangeShapeType="1"/>
            </p:cNvSpPr>
            <p:nvPr/>
          </p:nvSpPr>
          <p:spPr bwMode="auto">
            <a:xfrm>
              <a:off x="2880" y="2657"/>
              <a:ext cx="52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6" name="Line 41"/>
            <p:cNvSpPr>
              <a:spLocks noChangeShapeType="1"/>
            </p:cNvSpPr>
            <p:nvPr/>
          </p:nvSpPr>
          <p:spPr bwMode="auto">
            <a:xfrm>
              <a:off x="3120" y="3137"/>
              <a:ext cx="28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Outline – Foundations &amp; Basic Concepts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dirty="0"/>
              <a:t>A detailed FTP example</a:t>
            </a:r>
          </a:p>
          <a:p>
            <a:pPr eaLnBrk="1" hangingPunct="1">
              <a:buFontTx/>
              <a:buChar char="•"/>
            </a:pPr>
            <a:r>
              <a:rPr lang="en-US" dirty="0"/>
              <a:t>Layering</a:t>
            </a:r>
          </a:p>
          <a:p>
            <a:pPr eaLnBrk="1" hangingPunct="1">
              <a:buFontTx/>
              <a:buChar char="•"/>
            </a:pPr>
            <a:r>
              <a:rPr lang="en-US" dirty="0"/>
              <a:t>Packet switching and circuit switching</a:t>
            </a:r>
          </a:p>
          <a:p>
            <a:pPr eaLnBrk="1" hangingPunct="1">
              <a:buFontTx/>
              <a:buChar char="•"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6588ED6F-61D8-7DE1-F1FB-4D0C513EE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9" y="1763095"/>
            <a:ext cx="571500" cy="502920"/>
          </a:xfrm>
          <a:prstGeom prst="rightArrow">
            <a:avLst>
              <a:gd name="adj1" fmla="val 63008"/>
              <a:gd name="adj2" fmla="val 49090"/>
            </a:avLst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2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Circuit Switching</a:t>
            </a:r>
          </a:p>
        </p:txBody>
      </p:sp>
      <p:sp>
        <p:nvSpPr>
          <p:cNvPr id="56326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457200" y="2135189"/>
            <a:ext cx="8229600" cy="270509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It’s the method used by the telephone network.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A call has three phases: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99"/>
                </a:solidFill>
              </a:rPr>
              <a:t>Establish circuit from end-to-end (“dialing”),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99"/>
                </a:solidFill>
              </a:rPr>
              <a:t>Communicate,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99"/>
                </a:solidFill>
              </a:rPr>
              <a:t>Close circuit (“tear down”).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Originally, a circuit was an end-to-end physical wire.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Nowadays, a circuit is like a virtual private wire: each call has its own private, guaranteed data rate from end-to-end. </a:t>
            </a:r>
          </a:p>
        </p:txBody>
      </p:sp>
      <p:sp>
        <p:nvSpPr>
          <p:cNvPr id="56327" name="AutoShape 3"/>
          <p:cNvSpPr>
            <a:spLocks noChangeArrowheads="1"/>
          </p:cNvSpPr>
          <p:nvPr/>
        </p:nvSpPr>
        <p:spPr bwMode="auto">
          <a:xfrm>
            <a:off x="3581401" y="1047751"/>
            <a:ext cx="1546225" cy="849313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57375" y="792163"/>
            <a:ext cx="381000" cy="381000"/>
            <a:chOff x="1296" y="1104"/>
            <a:chExt cx="240" cy="240"/>
          </a:xfrm>
        </p:grpSpPr>
        <p:sp>
          <p:nvSpPr>
            <p:cNvPr id="56347" name="Oval 5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8" name="Text Box 6"/>
            <p:cNvSpPr txBox="1">
              <a:spLocks noChangeArrowheads="1"/>
            </p:cNvSpPr>
            <p:nvPr/>
          </p:nvSpPr>
          <p:spPr bwMode="auto">
            <a:xfrm>
              <a:off x="1314" y="1117"/>
              <a:ext cx="1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56329" name="Oval 7"/>
          <p:cNvSpPr>
            <a:spLocks noChangeArrowheads="1"/>
          </p:cNvSpPr>
          <p:nvPr/>
        </p:nvSpPr>
        <p:spPr bwMode="auto">
          <a:xfrm>
            <a:off x="3302000" y="12604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Oval 8"/>
          <p:cNvSpPr>
            <a:spLocks noChangeArrowheads="1"/>
          </p:cNvSpPr>
          <p:nvPr/>
        </p:nvSpPr>
        <p:spPr bwMode="auto">
          <a:xfrm>
            <a:off x="4165600" y="912813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Oval 9"/>
          <p:cNvSpPr>
            <a:spLocks noChangeArrowheads="1"/>
          </p:cNvSpPr>
          <p:nvPr/>
        </p:nvSpPr>
        <p:spPr bwMode="auto">
          <a:xfrm>
            <a:off x="4165600" y="16573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Oval 10"/>
          <p:cNvSpPr>
            <a:spLocks noChangeArrowheads="1"/>
          </p:cNvSpPr>
          <p:nvPr/>
        </p:nvSpPr>
        <p:spPr bwMode="auto">
          <a:xfrm>
            <a:off x="5029200" y="12763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492875" y="809625"/>
            <a:ext cx="381000" cy="381000"/>
            <a:chOff x="1296" y="1104"/>
            <a:chExt cx="240" cy="240"/>
          </a:xfrm>
        </p:grpSpPr>
        <p:sp>
          <p:nvSpPr>
            <p:cNvPr id="56345" name="Oval 12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6" name="Text Box 13"/>
            <p:cNvSpPr txBox="1">
              <a:spLocks noChangeArrowheads="1"/>
            </p:cNvSpPr>
            <p:nvPr/>
          </p:nvSpPr>
          <p:spPr bwMode="auto">
            <a:xfrm>
              <a:off x="1314" y="1117"/>
              <a:ext cx="1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Calibri" pitchFamily="34" charset="0"/>
                </a:rPr>
                <a:t>B</a:t>
              </a:r>
            </a:p>
          </p:txBody>
        </p:sp>
      </p:grp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2219325" y="1047750"/>
            <a:ext cx="1074738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V="1">
            <a:off x="5418139" y="1047750"/>
            <a:ext cx="1074737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2438401" y="1047751"/>
            <a:ext cx="677863" cy="26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V="1">
            <a:off x="3749676" y="1138238"/>
            <a:ext cx="320675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4641850" y="1135064"/>
            <a:ext cx="331788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 flipV="1">
            <a:off x="5562600" y="1049339"/>
            <a:ext cx="73660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1584326" y="1190625"/>
            <a:ext cx="969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Source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299200" y="1190625"/>
            <a:ext cx="147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Destination</a:t>
            </a:r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 flipV="1">
            <a:off x="3678238" y="1146176"/>
            <a:ext cx="506412" cy="269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 flipV="1">
            <a:off x="5416551" y="1041400"/>
            <a:ext cx="1077913" cy="412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>
            <a:off x="4546601" y="1146175"/>
            <a:ext cx="485775" cy="273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8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Circuit Switching – </a:t>
            </a:r>
            <a:r>
              <a:rPr lang="en-US" i="1" dirty="0"/>
              <a:t>Telephone Network</a:t>
            </a:r>
            <a:endParaRPr lang="en-US" sz="2400" i="1" dirty="0"/>
          </a:p>
        </p:txBody>
      </p:sp>
      <p:sp>
        <p:nvSpPr>
          <p:cNvPr id="57349" name="Line 2"/>
          <p:cNvSpPr>
            <a:spLocks noChangeShapeType="1"/>
          </p:cNvSpPr>
          <p:nvPr/>
        </p:nvSpPr>
        <p:spPr bwMode="auto">
          <a:xfrm flipV="1">
            <a:off x="6705600" y="2492375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152401" y="2760664"/>
            <a:ext cx="9699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Source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“Caller”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2154238"/>
            <a:ext cx="590550" cy="476250"/>
            <a:chOff x="384" y="1394"/>
            <a:chExt cx="372" cy="300"/>
          </a:xfrm>
        </p:grpSpPr>
        <p:sp>
          <p:nvSpPr>
            <p:cNvPr id="57415" name="Rectangle 6"/>
            <p:cNvSpPr>
              <a:spLocks noChangeArrowheads="1"/>
            </p:cNvSpPr>
            <p:nvPr/>
          </p:nvSpPr>
          <p:spPr bwMode="auto">
            <a:xfrm>
              <a:off x="433" y="1651"/>
              <a:ext cx="264" cy="4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6" name="Freeform 7"/>
            <p:cNvSpPr>
              <a:spLocks/>
            </p:cNvSpPr>
            <p:nvPr/>
          </p:nvSpPr>
          <p:spPr bwMode="auto">
            <a:xfrm rot="-2304584">
              <a:off x="384" y="1394"/>
              <a:ext cx="372" cy="286"/>
            </a:xfrm>
            <a:custGeom>
              <a:avLst/>
              <a:gdLst>
                <a:gd name="T0" fmla="*/ 168 w 553"/>
                <a:gd name="T1" fmla="*/ 69 h 470"/>
                <a:gd name="T2" fmla="*/ 150 w 553"/>
                <a:gd name="T3" fmla="*/ 60 h 470"/>
                <a:gd name="T4" fmla="*/ 132 w 553"/>
                <a:gd name="T5" fmla="*/ 54 h 470"/>
                <a:gd name="T6" fmla="*/ 120 w 553"/>
                <a:gd name="T7" fmla="*/ 58 h 470"/>
                <a:gd name="T8" fmla="*/ 118 w 553"/>
                <a:gd name="T9" fmla="*/ 71 h 470"/>
                <a:gd name="T10" fmla="*/ 112 w 553"/>
                <a:gd name="T11" fmla="*/ 83 h 470"/>
                <a:gd name="T12" fmla="*/ 104 w 553"/>
                <a:gd name="T13" fmla="*/ 93 h 470"/>
                <a:gd name="T14" fmla="*/ 94 w 553"/>
                <a:gd name="T15" fmla="*/ 102 h 470"/>
                <a:gd name="T16" fmla="*/ 77 w 553"/>
                <a:gd name="T17" fmla="*/ 103 h 470"/>
                <a:gd name="T18" fmla="*/ 50 w 553"/>
                <a:gd name="T19" fmla="*/ 91 h 470"/>
                <a:gd name="T20" fmla="*/ 23 w 553"/>
                <a:gd name="T21" fmla="*/ 76 h 470"/>
                <a:gd name="T22" fmla="*/ 3 w 553"/>
                <a:gd name="T23" fmla="*/ 65 h 470"/>
                <a:gd name="T24" fmla="*/ 5 w 553"/>
                <a:gd name="T25" fmla="*/ 55 h 470"/>
                <a:gd name="T26" fmla="*/ 21 w 553"/>
                <a:gd name="T27" fmla="*/ 35 h 470"/>
                <a:gd name="T28" fmla="*/ 42 w 553"/>
                <a:gd name="T29" fmla="*/ 16 h 470"/>
                <a:gd name="T30" fmla="*/ 66 w 553"/>
                <a:gd name="T31" fmla="*/ 3 h 470"/>
                <a:gd name="T32" fmla="*/ 85 w 553"/>
                <a:gd name="T33" fmla="*/ 0 h 470"/>
                <a:gd name="T34" fmla="*/ 101 w 553"/>
                <a:gd name="T35" fmla="*/ 1 h 470"/>
                <a:gd name="T36" fmla="*/ 118 w 553"/>
                <a:gd name="T37" fmla="*/ 2 h 470"/>
                <a:gd name="T38" fmla="*/ 137 w 553"/>
                <a:gd name="T39" fmla="*/ 6 h 470"/>
                <a:gd name="T40" fmla="*/ 156 w 553"/>
                <a:gd name="T41" fmla="*/ 10 h 470"/>
                <a:gd name="T42" fmla="*/ 176 w 553"/>
                <a:gd name="T43" fmla="*/ 15 h 470"/>
                <a:gd name="T44" fmla="*/ 196 w 553"/>
                <a:gd name="T45" fmla="*/ 21 h 470"/>
                <a:gd name="T46" fmla="*/ 213 w 553"/>
                <a:gd name="T47" fmla="*/ 27 h 470"/>
                <a:gd name="T48" fmla="*/ 236 w 553"/>
                <a:gd name="T49" fmla="*/ 37 h 470"/>
                <a:gd name="T50" fmla="*/ 264 w 553"/>
                <a:gd name="T51" fmla="*/ 54 h 470"/>
                <a:gd name="T52" fmla="*/ 293 w 553"/>
                <a:gd name="T53" fmla="*/ 75 h 470"/>
                <a:gd name="T54" fmla="*/ 321 w 553"/>
                <a:gd name="T55" fmla="*/ 102 h 470"/>
                <a:gd name="T56" fmla="*/ 342 w 553"/>
                <a:gd name="T57" fmla="*/ 128 h 470"/>
                <a:gd name="T58" fmla="*/ 355 w 553"/>
                <a:gd name="T59" fmla="*/ 152 h 470"/>
                <a:gd name="T60" fmla="*/ 365 w 553"/>
                <a:gd name="T61" fmla="*/ 175 h 470"/>
                <a:gd name="T62" fmla="*/ 370 w 553"/>
                <a:gd name="T63" fmla="*/ 195 h 470"/>
                <a:gd name="T64" fmla="*/ 372 w 553"/>
                <a:gd name="T65" fmla="*/ 217 h 470"/>
                <a:gd name="T66" fmla="*/ 367 w 553"/>
                <a:gd name="T67" fmla="*/ 243 h 470"/>
                <a:gd name="T68" fmla="*/ 355 w 553"/>
                <a:gd name="T69" fmla="*/ 265 h 470"/>
                <a:gd name="T70" fmla="*/ 338 w 553"/>
                <a:gd name="T71" fmla="*/ 282 h 470"/>
                <a:gd name="T72" fmla="*/ 264 w 553"/>
                <a:gd name="T73" fmla="*/ 232 h 470"/>
                <a:gd name="T74" fmla="*/ 269 w 553"/>
                <a:gd name="T75" fmla="*/ 220 h 470"/>
                <a:gd name="T76" fmla="*/ 278 w 553"/>
                <a:gd name="T77" fmla="*/ 209 h 470"/>
                <a:gd name="T78" fmla="*/ 291 w 553"/>
                <a:gd name="T79" fmla="*/ 202 h 470"/>
                <a:gd name="T80" fmla="*/ 307 w 553"/>
                <a:gd name="T81" fmla="*/ 197 h 470"/>
                <a:gd name="T82" fmla="*/ 308 w 553"/>
                <a:gd name="T83" fmla="*/ 188 h 470"/>
                <a:gd name="T84" fmla="*/ 301 w 553"/>
                <a:gd name="T85" fmla="*/ 176 h 470"/>
                <a:gd name="T86" fmla="*/ 291 w 553"/>
                <a:gd name="T87" fmla="*/ 164 h 470"/>
                <a:gd name="T88" fmla="*/ 282 w 553"/>
                <a:gd name="T89" fmla="*/ 155 h 470"/>
                <a:gd name="T90" fmla="*/ 262 w 553"/>
                <a:gd name="T91" fmla="*/ 137 h 470"/>
                <a:gd name="T92" fmla="*/ 233 w 553"/>
                <a:gd name="T93" fmla="*/ 114 h 470"/>
                <a:gd name="T94" fmla="*/ 203 w 553"/>
                <a:gd name="T95" fmla="*/ 92 h 470"/>
                <a:gd name="T96" fmla="*/ 176 w 553"/>
                <a:gd name="T97" fmla="*/ 74 h 4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53"/>
                <a:gd name="T148" fmla="*/ 0 h 470"/>
                <a:gd name="T149" fmla="*/ 553 w 553"/>
                <a:gd name="T150" fmla="*/ 470 h 4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53" h="470">
                  <a:moveTo>
                    <a:pt x="262" y="122"/>
                  </a:moveTo>
                  <a:lnTo>
                    <a:pt x="250" y="114"/>
                  </a:lnTo>
                  <a:lnTo>
                    <a:pt x="237" y="106"/>
                  </a:lnTo>
                  <a:lnTo>
                    <a:pt x="223" y="98"/>
                  </a:lnTo>
                  <a:lnTo>
                    <a:pt x="209" y="92"/>
                  </a:lnTo>
                  <a:lnTo>
                    <a:pt x="196" y="89"/>
                  </a:lnTo>
                  <a:lnTo>
                    <a:pt x="186" y="89"/>
                  </a:lnTo>
                  <a:lnTo>
                    <a:pt x="179" y="95"/>
                  </a:lnTo>
                  <a:lnTo>
                    <a:pt x="177" y="106"/>
                  </a:lnTo>
                  <a:lnTo>
                    <a:pt x="175" y="117"/>
                  </a:lnTo>
                  <a:lnTo>
                    <a:pt x="172" y="127"/>
                  </a:lnTo>
                  <a:lnTo>
                    <a:pt x="167" y="136"/>
                  </a:lnTo>
                  <a:lnTo>
                    <a:pt x="162" y="144"/>
                  </a:lnTo>
                  <a:lnTo>
                    <a:pt x="155" y="153"/>
                  </a:lnTo>
                  <a:lnTo>
                    <a:pt x="147" y="162"/>
                  </a:lnTo>
                  <a:lnTo>
                    <a:pt x="139" y="168"/>
                  </a:lnTo>
                  <a:lnTo>
                    <a:pt x="129" y="176"/>
                  </a:lnTo>
                  <a:lnTo>
                    <a:pt x="115" y="170"/>
                  </a:lnTo>
                  <a:lnTo>
                    <a:pt x="97" y="160"/>
                  </a:lnTo>
                  <a:lnTo>
                    <a:pt x="75" y="149"/>
                  </a:lnTo>
                  <a:lnTo>
                    <a:pt x="53" y="136"/>
                  </a:lnTo>
                  <a:lnTo>
                    <a:pt x="34" y="125"/>
                  </a:lnTo>
                  <a:lnTo>
                    <a:pt x="16" y="114"/>
                  </a:lnTo>
                  <a:lnTo>
                    <a:pt x="5" y="107"/>
                  </a:lnTo>
                  <a:lnTo>
                    <a:pt x="0" y="105"/>
                  </a:lnTo>
                  <a:lnTo>
                    <a:pt x="8" y="90"/>
                  </a:lnTo>
                  <a:lnTo>
                    <a:pt x="19" y="73"/>
                  </a:lnTo>
                  <a:lnTo>
                    <a:pt x="31" y="57"/>
                  </a:lnTo>
                  <a:lnTo>
                    <a:pt x="46" y="41"/>
                  </a:lnTo>
                  <a:lnTo>
                    <a:pt x="62" y="26"/>
                  </a:lnTo>
                  <a:lnTo>
                    <a:pt x="80" y="13"/>
                  </a:lnTo>
                  <a:lnTo>
                    <a:pt x="98" y="5"/>
                  </a:lnTo>
                  <a:lnTo>
                    <a:pt x="117" y="0"/>
                  </a:lnTo>
                  <a:lnTo>
                    <a:pt x="127" y="0"/>
                  </a:lnTo>
                  <a:lnTo>
                    <a:pt x="137" y="0"/>
                  </a:lnTo>
                  <a:lnTo>
                    <a:pt x="150" y="2"/>
                  </a:lnTo>
                  <a:lnTo>
                    <a:pt x="162" y="3"/>
                  </a:lnTo>
                  <a:lnTo>
                    <a:pt x="175" y="4"/>
                  </a:lnTo>
                  <a:lnTo>
                    <a:pt x="189" y="6"/>
                  </a:lnTo>
                  <a:lnTo>
                    <a:pt x="203" y="10"/>
                  </a:lnTo>
                  <a:lnTo>
                    <a:pt x="218" y="12"/>
                  </a:lnTo>
                  <a:lnTo>
                    <a:pt x="232" y="17"/>
                  </a:lnTo>
                  <a:lnTo>
                    <a:pt x="247" y="20"/>
                  </a:lnTo>
                  <a:lnTo>
                    <a:pt x="262" y="25"/>
                  </a:lnTo>
                  <a:lnTo>
                    <a:pt x="276" y="29"/>
                  </a:lnTo>
                  <a:lnTo>
                    <a:pt x="291" y="34"/>
                  </a:lnTo>
                  <a:lnTo>
                    <a:pt x="303" y="40"/>
                  </a:lnTo>
                  <a:lnTo>
                    <a:pt x="317" y="45"/>
                  </a:lnTo>
                  <a:lnTo>
                    <a:pt x="330" y="51"/>
                  </a:lnTo>
                  <a:lnTo>
                    <a:pt x="351" y="61"/>
                  </a:lnTo>
                  <a:lnTo>
                    <a:pt x="372" y="74"/>
                  </a:lnTo>
                  <a:lnTo>
                    <a:pt x="392" y="89"/>
                  </a:lnTo>
                  <a:lnTo>
                    <a:pt x="414" y="105"/>
                  </a:lnTo>
                  <a:lnTo>
                    <a:pt x="435" y="124"/>
                  </a:lnTo>
                  <a:lnTo>
                    <a:pt x="456" y="144"/>
                  </a:lnTo>
                  <a:lnTo>
                    <a:pt x="477" y="167"/>
                  </a:lnTo>
                  <a:lnTo>
                    <a:pt x="497" y="193"/>
                  </a:lnTo>
                  <a:lnTo>
                    <a:pt x="509" y="210"/>
                  </a:lnTo>
                  <a:lnTo>
                    <a:pt x="518" y="228"/>
                  </a:lnTo>
                  <a:lnTo>
                    <a:pt x="527" y="249"/>
                  </a:lnTo>
                  <a:lnTo>
                    <a:pt x="535" y="269"/>
                  </a:lnTo>
                  <a:lnTo>
                    <a:pt x="542" y="288"/>
                  </a:lnTo>
                  <a:lnTo>
                    <a:pt x="547" y="305"/>
                  </a:lnTo>
                  <a:lnTo>
                    <a:pt x="550" y="321"/>
                  </a:lnTo>
                  <a:lnTo>
                    <a:pt x="553" y="334"/>
                  </a:lnTo>
                  <a:lnTo>
                    <a:pt x="553" y="356"/>
                  </a:lnTo>
                  <a:lnTo>
                    <a:pt x="549" y="378"/>
                  </a:lnTo>
                  <a:lnTo>
                    <a:pt x="545" y="399"/>
                  </a:lnTo>
                  <a:lnTo>
                    <a:pt x="538" y="419"/>
                  </a:lnTo>
                  <a:lnTo>
                    <a:pt x="527" y="436"/>
                  </a:lnTo>
                  <a:lnTo>
                    <a:pt x="516" y="451"/>
                  </a:lnTo>
                  <a:lnTo>
                    <a:pt x="502" y="463"/>
                  </a:lnTo>
                  <a:lnTo>
                    <a:pt x="487" y="470"/>
                  </a:lnTo>
                  <a:lnTo>
                    <a:pt x="393" y="381"/>
                  </a:lnTo>
                  <a:lnTo>
                    <a:pt x="396" y="370"/>
                  </a:lnTo>
                  <a:lnTo>
                    <a:pt x="400" y="361"/>
                  </a:lnTo>
                  <a:lnTo>
                    <a:pt x="406" y="351"/>
                  </a:lnTo>
                  <a:lnTo>
                    <a:pt x="414" y="343"/>
                  </a:lnTo>
                  <a:lnTo>
                    <a:pt x="422" y="338"/>
                  </a:lnTo>
                  <a:lnTo>
                    <a:pt x="433" y="332"/>
                  </a:lnTo>
                  <a:lnTo>
                    <a:pt x="444" y="326"/>
                  </a:lnTo>
                  <a:lnTo>
                    <a:pt x="457" y="323"/>
                  </a:lnTo>
                  <a:lnTo>
                    <a:pt x="459" y="317"/>
                  </a:lnTo>
                  <a:lnTo>
                    <a:pt x="458" y="309"/>
                  </a:lnTo>
                  <a:lnTo>
                    <a:pt x="453" y="300"/>
                  </a:lnTo>
                  <a:lnTo>
                    <a:pt x="448" y="289"/>
                  </a:lnTo>
                  <a:lnTo>
                    <a:pt x="441" y="279"/>
                  </a:lnTo>
                  <a:lnTo>
                    <a:pt x="433" y="270"/>
                  </a:lnTo>
                  <a:lnTo>
                    <a:pt x="426" y="260"/>
                  </a:lnTo>
                  <a:lnTo>
                    <a:pt x="419" y="254"/>
                  </a:lnTo>
                  <a:lnTo>
                    <a:pt x="406" y="241"/>
                  </a:lnTo>
                  <a:lnTo>
                    <a:pt x="389" y="225"/>
                  </a:lnTo>
                  <a:lnTo>
                    <a:pt x="369" y="208"/>
                  </a:lnTo>
                  <a:lnTo>
                    <a:pt x="347" y="188"/>
                  </a:lnTo>
                  <a:lnTo>
                    <a:pt x="324" y="170"/>
                  </a:lnTo>
                  <a:lnTo>
                    <a:pt x="302" y="152"/>
                  </a:lnTo>
                  <a:lnTo>
                    <a:pt x="280" y="136"/>
                  </a:lnTo>
                  <a:lnTo>
                    <a:pt x="262" y="12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7" name="Line 8"/>
            <p:cNvSpPr>
              <a:spLocks noChangeShapeType="1"/>
            </p:cNvSpPr>
            <p:nvPr/>
          </p:nvSpPr>
          <p:spPr bwMode="auto">
            <a:xfrm>
              <a:off x="676" y="1569"/>
              <a:ext cx="53" cy="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8" name="Line 9"/>
            <p:cNvSpPr>
              <a:spLocks noChangeShapeType="1"/>
            </p:cNvSpPr>
            <p:nvPr/>
          </p:nvSpPr>
          <p:spPr bwMode="auto">
            <a:xfrm>
              <a:off x="481" y="1434"/>
              <a:ext cx="68" cy="3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9" name="Freeform 10"/>
            <p:cNvSpPr>
              <a:spLocks/>
            </p:cNvSpPr>
            <p:nvPr/>
          </p:nvSpPr>
          <p:spPr bwMode="auto">
            <a:xfrm>
              <a:off x="433" y="1508"/>
              <a:ext cx="264" cy="133"/>
            </a:xfrm>
            <a:custGeom>
              <a:avLst/>
              <a:gdLst>
                <a:gd name="T0" fmla="*/ 263 w 529"/>
                <a:gd name="T1" fmla="*/ 128 h 266"/>
                <a:gd name="T2" fmla="*/ 258 w 529"/>
                <a:gd name="T3" fmla="*/ 122 h 266"/>
                <a:gd name="T4" fmla="*/ 250 w 529"/>
                <a:gd name="T5" fmla="*/ 120 h 266"/>
                <a:gd name="T6" fmla="*/ 240 w 529"/>
                <a:gd name="T7" fmla="*/ 114 h 266"/>
                <a:gd name="T8" fmla="*/ 228 w 529"/>
                <a:gd name="T9" fmla="*/ 104 h 266"/>
                <a:gd name="T10" fmla="*/ 219 w 529"/>
                <a:gd name="T11" fmla="*/ 91 h 266"/>
                <a:gd name="T12" fmla="*/ 214 w 529"/>
                <a:gd name="T13" fmla="*/ 75 h 266"/>
                <a:gd name="T14" fmla="*/ 214 w 529"/>
                <a:gd name="T15" fmla="*/ 56 h 266"/>
                <a:gd name="T16" fmla="*/ 232 w 529"/>
                <a:gd name="T17" fmla="*/ 46 h 266"/>
                <a:gd name="T18" fmla="*/ 212 w 529"/>
                <a:gd name="T19" fmla="*/ 24 h 266"/>
                <a:gd name="T20" fmla="*/ 212 w 529"/>
                <a:gd name="T21" fmla="*/ 9 h 266"/>
                <a:gd name="T22" fmla="*/ 207 w 529"/>
                <a:gd name="T23" fmla="*/ 2 h 266"/>
                <a:gd name="T24" fmla="*/ 197 w 529"/>
                <a:gd name="T25" fmla="*/ 0 h 266"/>
                <a:gd name="T26" fmla="*/ 187 w 529"/>
                <a:gd name="T27" fmla="*/ 2 h 266"/>
                <a:gd name="T28" fmla="*/ 182 w 529"/>
                <a:gd name="T29" fmla="*/ 9 h 266"/>
                <a:gd name="T30" fmla="*/ 183 w 529"/>
                <a:gd name="T31" fmla="*/ 24 h 266"/>
                <a:gd name="T32" fmla="*/ 73 w 529"/>
                <a:gd name="T33" fmla="*/ 11 h 266"/>
                <a:gd name="T34" fmla="*/ 68 w 529"/>
                <a:gd name="T35" fmla="*/ 4 h 266"/>
                <a:gd name="T36" fmla="*/ 59 w 529"/>
                <a:gd name="T37" fmla="*/ 3 h 266"/>
                <a:gd name="T38" fmla="*/ 49 w 529"/>
                <a:gd name="T39" fmla="*/ 5 h 266"/>
                <a:gd name="T40" fmla="*/ 44 w 529"/>
                <a:gd name="T41" fmla="*/ 11 h 266"/>
                <a:gd name="T42" fmla="*/ 26 w 529"/>
                <a:gd name="T43" fmla="*/ 25 h 266"/>
                <a:gd name="T44" fmla="*/ 28 w 529"/>
                <a:gd name="T45" fmla="*/ 46 h 266"/>
                <a:gd name="T46" fmla="*/ 37 w 529"/>
                <a:gd name="T47" fmla="*/ 46 h 266"/>
                <a:gd name="T48" fmla="*/ 45 w 529"/>
                <a:gd name="T49" fmla="*/ 53 h 266"/>
                <a:gd name="T50" fmla="*/ 47 w 529"/>
                <a:gd name="T51" fmla="*/ 69 h 266"/>
                <a:gd name="T52" fmla="*/ 43 w 529"/>
                <a:gd name="T53" fmla="*/ 87 h 266"/>
                <a:gd name="T54" fmla="*/ 34 w 529"/>
                <a:gd name="T55" fmla="*/ 103 h 266"/>
                <a:gd name="T56" fmla="*/ 22 w 529"/>
                <a:gd name="T57" fmla="*/ 114 h 266"/>
                <a:gd name="T58" fmla="*/ 13 w 529"/>
                <a:gd name="T59" fmla="*/ 120 h 266"/>
                <a:gd name="T60" fmla="*/ 5 w 529"/>
                <a:gd name="T61" fmla="*/ 124 h 266"/>
                <a:gd name="T62" fmla="*/ 0 w 529"/>
                <a:gd name="T63" fmla="*/ 129 h 266"/>
                <a:gd name="T64" fmla="*/ 264 w 529"/>
                <a:gd name="T65" fmla="*/ 133 h 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9"/>
                <a:gd name="T100" fmla="*/ 0 h 266"/>
                <a:gd name="T101" fmla="*/ 529 w 529"/>
                <a:gd name="T102" fmla="*/ 266 h 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9" h="266">
                  <a:moveTo>
                    <a:pt x="529" y="266"/>
                  </a:moveTo>
                  <a:lnTo>
                    <a:pt x="527" y="256"/>
                  </a:lnTo>
                  <a:lnTo>
                    <a:pt x="523" y="250"/>
                  </a:lnTo>
                  <a:lnTo>
                    <a:pt x="517" y="245"/>
                  </a:lnTo>
                  <a:lnTo>
                    <a:pt x="509" y="242"/>
                  </a:lnTo>
                  <a:lnTo>
                    <a:pt x="501" y="240"/>
                  </a:lnTo>
                  <a:lnTo>
                    <a:pt x="490" y="235"/>
                  </a:lnTo>
                  <a:lnTo>
                    <a:pt x="480" y="229"/>
                  </a:lnTo>
                  <a:lnTo>
                    <a:pt x="469" y="220"/>
                  </a:lnTo>
                  <a:lnTo>
                    <a:pt x="457" y="208"/>
                  </a:lnTo>
                  <a:lnTo>
                    <a:pt x="447" y="196"/>
                  </a:lnTo>
                  <a:lnTo>
                    <a:pt x="439" y="182"/>
                  </a:lnTo>
                  <a:lnTo>
                    <a:pt x="433" y="166"/>
                  </a:lnTo>
                  <a:lnTo>
                    <a:pt x="429" y="150"/>
                  </a:lnTo>
                  <a:lnTo>
                    <a:pt x="427" y="131"/>
                  </a:lnTo>
                  <a:lnTo>
                    <a:pt x="429" y="113"/>
                  </a:lnTo>
                  <a:lnTo>
                    <a:pt x="434" y="93"/>
                  </a:lnTo>
                  <a:lnTo>
                    <a:pt x="464" y="93"/>
                  </a:lnTo>
                  <a:lnTo>
                    <a:pt x="464" y="49"/>
                  </a:lnTo>
                  <a:lnTo>
                    <a:pt x="425" y="49"/>
                  </a:lnTo>
                  <a:lnTo>
                    <a:pt x="425" y="22"/>
                  </a:lnTo>
                  <a:lnTo>
                    <a:pt x="425" y="18"/>
                  </a:lnTo>
                  <a:lnTo>
                    <a:pt x="422" y="9"/>
                  </a:lnTo>
                  <a:lnTo>
                    <a:pt x="415" y="5"/>
                  </a:lnTo>
                  <a:lnTo>
                    <a:pt x="406" y="1"/>
                  </a:lnTo>
                  <a:lnTo>
                    <a:pt x="395" y="0"/>
                  </a:lnTo>
                  <a:lnTo>
                    <a:pt x="383" y="1"/>
                  </a:lnTo>
                  <a:lnTo>
                    <a:pt x="374" y="5"/>
                  </a:lnTo>
                  <a:lnTo>
                    <a:pt x="367" y="9"/>
                  </a:lnTo>
                  <a:lnTo>
                    <a:pt x="365" y="18"/>
                  </a:lnTo>
                  <a:lnTo>
                    <a:pt x="366" y="22"/>
                  </a:lnTo>
                  <a:lnTo>
                    <a:pt x="366" y="49"/>
                  </a:lnTo>
                  <a:lnTo>
                    <a:pt x="147" y="49"/>
                  </a:lnTo>
                  <a:lnTo>
                    <a:pt x="147" y="22"/>
                  </a:lnTo>
                  <a:lnTo>
                    <a:pt x="144" y="14"/>
                  </a:lnTo>
                  <a:lnTo>
                    <a:pt x="137" y="9"/>
                  </a:lnTo>
                  <a:lnTo>
                    <a:pt x="128" y="6"/>
                  </a:lnTo>
                  <a:lnTo>
                    <a:pt x="118" y="6"/>
                  </a:lnTo>
                  <a:lnTo>
                    <a:pt x="107" y="7"/>
                  </a:lnTo>
                  <a:lnTo>
                    <a:pt x="98" y="11"/>
                  </a:lnTo>
                  <a:lnTo>
                    <a:pt x="91" y="15"/>
                  </a:lnTo>
                  <a:lnTo>
                    <a:pt x="89" y="22"/>
                  </a:lnTo>
                  <a:lnTo>
                    <a:pt x="89" y="51"/>
                  </a:lnTo>
                  <a:lnTo>
                    <a:pt x="53" y="51"/>
                  </a:lnTo>
                  <a:lnTo>
                    <a:pt x="53" y="93"/>
                  </a:lnTo>
                  <a:lnTo>
                    <a:pt x="57" y="93"/>
                  </a:lnTo>
                  <a:lnTo>
                    <a:pt x="65" y="93"/>
                  </a:lnTo>
                  <a:lnTo>
                    <a:pt x="75" y="93"/>
                  </a:lnTo>
                  <a:lnTo>
                    <a:pt x="87" y="93"/>
                  </a:lnTo>
                  <a:lnTo>
                    <a:pt x="91" y="107"/>
                  </a:lnTo>
                  <a:lnTo>
                    <a:pt x="94" y="122"/>
                  </a:lnTo>
                  <a:lnTo>
                    <a:pt x="94" y="139"/>
                  </a:lnTo>
                  <a:lnTo>
                    <a:pt x="91" y="157"/>
                  </a:lnTo>
                  <a:lnTo>
                    <a:pt x="86" y="174"/>
                  </a:lnTo>
                  <a:lnTo>
                    <a:pt x="79" y="190"/>
                  </a:lnTo>
                  <a:lnTo>
                    <a:pt x="69" y="206"/>
                  </a:lnTo>
                  <a:lnTo>
                    <a:pt x="57" y="220"/>
                  </a:lnTo>
                  <a:lnTo>
                    <a:pt x="45" y="229"/>
                  </a:lnTo>
                  <a:lnTo>
                    <a:pt x="35" y="236"/>
                  </a:lnTo>
                  <a:lnTo>
                    <a:pt x="26" y="241"/>
                  </a:lnTo>
                  <a:lnTo>
                    <a:pt x="17" y="244"/>
                  </a:lnTo>
                  <a:lnTo>
                    <a:pt x="11" y="248"/>
                  </a:lnTo>
                  <a:lnTo>
                    <a:pt x="5" y="251"/>
                  </a:lnTo>
                  <a:lnTo>
                    <a:pt x="1" y="257"/>
                  </a:lnTo>
                  <a:lnTo>
                    <a:pt x="0" y="266"/>
                  </a:lnTo>
                  <a:lnTo>
                    <a:pt x="529" y="26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0" name="Freeform 11"/>
            <p:cNvSpPr>
              <a:spLocks/>
            </p:cNvSpPr>
            <p:nvPr/>
          </p:nvSpPr>
          <p:spPr bwMode="auto">
            <a:xfrm>
              <a:off x="558" y="1547"/>
              <a:ext cx="40" cy="39"/>
            </a:xfrm>
            <a:custGeom>
              <a:avLst/>
              <a:gdLst>
                <a:gd name="T0" fmla="*/ 40 w 79"/>
                <a:gd name="T1" fmla="*/ 39 h 80"/>
                <a:gd name="T2" fmla="*/ 40 w 79"/>
                <a:gd name="T3" fmla="*/ 39 h 80"/>
                <a:gd name="T4" fmla="*/ 39 w 79"/>
                <a:gd name="T5" fmla="*/ 32 h 80"/>
                <a:gd name="T6" fmla="*/ 36 w 79"/>
                <a:gd name="T7" fmla="*/ 24 h 80"/>
                <a:gd name="T8" fmla="*/ 33 w 79"/>
                <a:gd name="T9" fmla="*/ 18 h 80"/>
                <a:gd name="T10" fmla="*/ 28 w 79"/>
                <a:gd name="T11" fmla="*/ 11 h 80"/>
                <a:gd name="T12" fmla="*/ 22 w 79"/>
                <a:gd name="T13" fmla="*/ 7 h 80"/>
                <a:gd name="T14" fmla="*/ 15 w 79"/>
                <a:gd name="T15" fmla="*/ 3 h 80"/>
                <a:gd name="T16" fmla="*/ 8 w 79"/>
                <a:gd name="T17" fmla="*/ 1 h 80"/>
                <a:gd name="T18" fmla="*/ 0 w 79"/>
                <a:gd name="T19" fmla="*/ 0 h 80"/>
                <a:gd name="T20" fmla="*/ 0 w 79"/>
                <a:gd name="T21" fmla="*/ 6 h 80"/>
                <a:gd name="T22" fmla="*/ 8 w 79"/>
                <a:gd name="T23" fmla="*/ 6 h 80"/>
                <a:gd name="T24" fmla="*/ 14 w 79"/>
                <a:gd name="T25" fmla="*/ 8 h 80"/>
                <a:gd name="T26" fmla="*/ 20 w 79"/>
                <a:gd name="T27" fmla="*/ 11 h 80"/>
                <a:gd name="T28" fmla="*/ 24 w 79"/>
                <a:gd name="T29" fmla="*/ 15 h 80"/>
                <a:gd name="T30" fmla="*/ 28 w 79"/>
                <a:gd name="T31" fmla="*/ 20 h 80"/>
                <a:gd name="T32" fmla="*/ 32 w 79"/>
                <a:gd name="T33" fmla="*/ 25 h 80"/>
                <a:gd name="T34" fmla="*/ 34 w 79"/>
                <a:gd name="T35" fmla="*/ 32 h 80"/>
                <a:gd name="T36" fmla="*/ 34 w 79"/>
                <a:gd name="T37" fmla="*/ 39 h 80"/>
                <a:gd name="T38" fmla="*/ 34 w 79"/>
                <a:gd name="T39" fmla="*/ 39 h 80"/>
                <a:gd name="T40" fmla="*/ 40 w 79"/>
                <a:gd name="T41" fmla="*/ 39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80"/>
                <a:gd name="T65" fmla="*/ 79 w 79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80">
                  <a:moveTo>
                    <a:pt x="79" y="80"/>
                  </a:moveTo>
                  <a:lnTo>
                    <a:pt x="79" y="80"/>
                  </a:lnTo>
                  <a:lnTo>
                    <a:pt x="77" y="65"/>
                  </a:lnTo>
                  <a:lnTo>
                    <a:pt x="72" y="50"/>
                  </a:lnTo>
                  <a:lnTo>
                    <a:pt x="65" y="36"/>
                  </a:lnTo>
                  <a:lnTo>
                    <a:pt x="55" y="23"/>
                  </a:lnTo>
                  <a:lnTo>
                    <a:pt x="44" y="14"/>
                  </a:lnTo>
                  <a:lnTo>
                    <a:pt x="30" y="7"/>
                  </a:lnTo>
                  <a:lnTo>
                    <a:pt x="15" y="3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5" y="12"/>
                  </a:lnTo>
                  <a:lnTo>
                    <a:pt x="27" y="17"/>
                  </a:lnTo>
                  <a:lnTo>
                    <a:pt x="39" y="23"/>
                  </a:lnTo>
                  <a:lnTo>
                    <a:pt x="48" y="30"/>
                  </a:lnTo>
                  <a:lnTo>
                    <a:pt x="56" y="41"/>
                  </a:lnTo>
                  <a:lnTo>
                    <a:pt x="63" y="52"/>
                  </a:lnTo>
                  <a:lnTo>
                    <a:pt x="68" y="65"/>
                  </a:lnTo>
                  <a:lnTo>
                    <a:pt x="68" y="80"/>
                  </a:lnTo>
                  <a:lnTo>
                    <a:pt x="79" y="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1" name="Freeform 12"/>
            <p:cNvSpPr>
              <a:spLocks/>
            </p:cNvSpPr>
            <p:nvPr/>
          </p:nvSpPr>
          <p:spPr bwMode="auto">
            <a:xfrm>
              <a:off x="558" y="1586"/>
              <a:ext cx="40" cy="40"/>
            </a:xfrm>
            <a:custGeom>
              <a:avLst/>
              <a:gdLst>
                <a:gd name="T0" fmla="*/ 0 w 79"/>
                <a:gd name="T1" fmla="*/ 40 h 78"/>
                <a:gd name="T2" fmla="*/ 0 w 79"/>
                <a:gd name="T3" fmla="*/ 40 h 78"/>
                <a:gd name="T4" fmla="*/ 8 w 79"/>
                <a:gd name="T5" fmla="*/ 39 h 78"/>
                <a:gd name="T6" fmla="*/ 15 w 79"/>
                <a:gd name="T7" fmla="*/ 36 h 78"/>
                <a:gd name="T8" fmla="*/ 22 w 79"/>
                <a:gd name="T9" fmla="*/ 33 h 78"/>
                <a:gd name="T10" fmla="*/ 28 w 79"/>
                <a:gd name="T11" fmla="*/ 28 h 78"/>
                <a:gd name="T12" fmla="*/ 33 w 79"/>
                <a:gd name="T13" fmla="*/ 22 h 78"/>
                <a:gd name="T14" fmla="*/ 36 w 79"/>
                <a:gd name="T15" fmla="*/ 16 h 78"/>
                <a:gd name="T16" fmla="*/ 39 w 79"/>
                <a:gd name="T17" fmla="*/ 8 h 78"/>
                <a:gd name="T18" fmla="*/ 40 w 79"/>
                <a:gd name="T19" fmla="*/ 0 h 78"/>
                <a:gd name="T20" fmla="*/ 34 w 79"/>
                <a:gd name="T21" fmla="*/ 0 h 78"/>
                <a:gd name="T22" fmla="*/ 34 w 79"/>
                <a:gd name="T23" fmla="*/ 8 h 78"/>
                <a:gd name="T24" fmla="*/ 32 w 79"/>
                <a:gd name="T25" fmla="*/ 13 h 78"/>
                <a:gd name="T26" fmla="*/ 28 w 79"/>
                <a:gd name="T27" fmla="*/ 19 h 78"/>
                <a:gd name="T28" fmla="*/ 24 w 79"/>
                <a:gd name="T29" fmla="*/ 25 h 78"/>
                <a:gd name="T30" fmla="*/ 20 w 79"/>
                <a:gd name="T31" fmla="*/ 28 h 78"/>
                <a:gd name="T32" fmla="*/ 14 w 79"/>
                <a:gd name="T33" fmla="*/ 32 h 78"/>
                <a:gd name="T34" fmla="*/ 8 w 79"/>
                <a:gd name="T35" fmla="*/ 34 h 78"/>
                <a:gd name="T36" fmla="*/ 0 w 79"/>
                <a:gd name="T37" fmla="*/ 34 h 78"/>
                <a:gd name="T38" fmla="*/ 0 w 79"/>
                <a:gd name="T39" fmla="*/ 34 h 78"/>
                <a:gd name="T40" fmla="*/ 0 w 79"/>
                <a:gd name="T41" fmla="*/ 40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78"/>
                <a:gd name="T65" fmla="*/ 79 w 79"/>
                <a:gd name="T66" fmla="*/ 78 h 7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78">
                  <a:moveTo>
                    <a:pt x="0" y="78"/>
                  </a:moveTo>
                  <a:lnTo>
                    <a:pt x="0" y="78"/>
                  </a:lnTo>
                  <a:lnTo>
                    <a:pt x="15" y="76"/>
                  </a:lnTo>
                  <a:lnTo>
                    <a:pt x="30" y="71"/>
                  </a:lnTo>
                  <a:lnTo>
                    <a:pt x="44" y="64"/>
                  </a:lnTo>
                  <a:lnTo>
                    <a:pt x="55" y="55"/>
                  </a:lnTo>
                  <a:lnTo>
                    <a:pt x="65" y="42"/>
                  </a:lnTo>
                  <a:lnTo>
                    <a:pt x="72" y="31"/>
                  </a:lnTo>
                  <a:lnTo>
                    <a:pt x="77" y="15"/>
                  </a:lnTo>
                  <a:lnTo>
                    <a:pt x="79" y="0"/>
                  </a:lnTo>
                  <a:lnTo>
                    <a:pt x="68" y="0"/>
                  </a:lnTo>
                  <a:lnTo>
                    <a:pt x="68" y="15"/>
                  </a:lnTo>
                  <a:lnTo>
                    <a:pt x="63" y="26"/>
                  </a:lnTo>
                  <a:lnTo>
                    <a:pt x="56" y="38"/>
                  </a:lnTo>
                  <a:lnTo>
                    <a:pt x="48" y="48"/>
                  </a:lnTo>
                  <a:lnTo>
                    <a:pt x="39" y="55"/>
                  </a:lnTo>
                  <a:lnTo>
                    <a:pt x="27" y="62"/>
                  </a:lnTo>
                  <a:lnTo>
                    <a:pt x="15" y="67"/>
                  </a:lnTo>
                  <a:lnTo>
                    <a:pt x="0" y="67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2" name="Freeform 13"/>
            <p:cNvSpPr>
              <a:spLocks/>
            </p:cNvSpPr>
            <p:nvPr/>
          </p:nvSpPr>
          <p:spPr bwMode="auto">
            <a:xfrm>
              <a:off x="519" y="1586"/>
              <a:ext cx="39" cy="40"/>
            </a:xfrm>
            <a:custGeom>
              <a:avLst/>
              <a:gdLst>
                <a:gd name="T0" fmla="*/ 0 w 79"/>
                <a:gd name="T1" fmla="*/ 0 h 78"/>
                <a:gd name="T2" fmla="*/ 0 w 79"/>
                <a:gd name="T3" fmla="*/ 0 h 78"/>
                <a:gd name="T4" fmla="*/ 1 w 79"/>
                <a:gd name="T5" fmla="*/ 8 h 78"/>
                <a:gd name="T6" fmla="*/ 3 w 79"/>
                <a:gd name="T7" fmla="*/ 16 h 78"/>
                <a:gd name="T8" fmla="*/ 7 w 79"/>
                <a:gd name="T9" fmla="*/ 22 h 78"/>
                <a:gd name="T10" fmla="*/ 11 w 79"/>
                <a:gd name="T11" fmla="*/ 28 h 78"/>
                <a:gd name="T12" fmla="*/ 18 w 79"/>
                <a:gd name="T13" fmla="*/ 33 h 78"/>
                <a:gd name="T14" fmla="*/ 24 w 79"/>
                <a:gd name="T15" fmla="*/ 36 h 78"/>
                <a:gd name="T16" fmla="*/ 32 w 79"/>
                <a:gd name="T17" fmla="*/ 39 h 78"/>
                <a:gd name="T18" fmla="*/ 39 w 79"/>
                <a:gd name="T19" fmla="*/ 40 h 78"/>
                <a:gd name="T20" fmla="*/ 39 w 79"/>
                <a:gd name="T21" fmla="*/ 34 h 78"/>
                <a:gd name="T22" fmla="*/ 32 w 79"/>
                <a:gd name="T23" fmla="*/ 34 h 78"/>
                <a:gd name="T24" fmla="*/ 26 w 79"/>
                <a:gd name="T25" fmla="*/ 32 h 78"/>
                <a:gd name="T26" fmla="*/ 20 w 79"/>
                <a:gd name="T27" fmla="*/ 28 h 78"/>
                <a:gd name="T28" fmla="*/ 15 w 79"/>
                <a:gd name="T29" fmla="*/ 25 h 78"/>
                <a:gd name="T30" fmla="*/ 11 w 79"/>
                <a:gd name="T31" fmla="*/ 19 h 78"/>
                <a:gd name="T32" fmla="*/ 8 w 79"/>
                <a:gd name="T33" fmla="*/ 13 h 78"/>
                <a:gd name="T34" fmla="*/ 6 w 79"/>
                <a:gd name="T35" fmla="*/ 8 h 78"/>
                <a:gd name="T36" fmla="*/ 6 w 79"/>
                <a:gd name="T37" fmla="*/ 0 h 78"/>
                <a:gd name="T38" fmla="*/ 6 w 79"/>
                <a:gd name="T39" fmla="*/ 0 h 78"/>
                <a:gd name="T40" fmla="*/ 0 w 79"/>
                <a:gd name="T41" fmla="*/ 0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78"/>
                <a:gd name="T65" fmla="*/ 79 w 79"/>
                <a:gd name="T66" fmla="*/ 78 h 7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78">
                  <a:moveTo>
                    <a:pt x="0" y="0"/>
                  </a:moveTo>
                  <a:lnTo>
                    <a:pt x="0" y="0"/>
                  </a:lnTo>
                  <a:lnTo>
                    <a:pt x="3" y="15"/>
                  </a:lnTo>
                  <a:lnTo>
                    <a:pt x="7" y="31"/>
                  </a:lnTo>
                  <a:lnTo>
                    <a:pt x="14" y="42"/>
                  </a:lnTo>
                  <a:lnTo>
                    <a:pt x="23" y="55"/>
                  </a:lnTo>
                  <a:lnTo>
                    <a:pt x="36" y="64"/>
                  </a:lnTo>
                  <a:lnTo>
                    <a:pt x="48" y="71"/>
                  </a:lnTo>
                  <a:lnTo>
                    <a:pt x="64" y="76"/>
                  </a:lnTo>
                  <a:lnTo>
                    <a:pt x="79" y="78"/>
                  </a:lnTo>
                  <a:lnTo>
                    <a:pt x="79" y="67"/>
                  </a:lnTo>
                  <a:lnTo>
                    <a:pt x="64" y="67"/>
                  </a:lnTo>
                  <a:lnTo>
                    <a:pt x="52" y="62"/>
                  </a:lnTo>
                  <a:lnTo>
                    <a:pt x="41" y="55"/>
                  </a:lnTo>
                  <a:lnTo>
                    <a:pt x="30" y="48"/>
                  </a:lnTo>
                  <a:lnTo>
                    <a:pt x="23" y="38"/>
                  </a:lnTo>
                  <a:lnTo>
                    <a:pt x="16" y="26"/>
                  </a:lnTo>
                  <a:lnTo>
                    <a:pt x="12" y="15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3" name="Freeform 14"/>
            <p:cNvSpPr>
              <a:spLocks/>
            </p:cNvSpPr>
            <p:nvPr/>
          </p:nvSpPr>
          <p:spPr bwMode="auto">
            <a:xfrm>
              <a:off x="519" y="1547"/>
              <a:ext cx="39" cy="39"/>
            </a:xfrm>
            <a:custGeom>
              <a:avLst/>
              <a:gdLst>
                <a:gd name="T0" fmla="*/ 39 w 79"/>
                <a:gd name="T1" fmla="*/ 0 h 80"/>
                <a:gd name="T2" fmla="*/ 39 w 79"/>
                <a:gd name="T3" fmla="*/ 0 h 80"/>
                <a:gd name="T4" fmla="*/ 32 w 79"/>
                <a:gd name="T5" fmla="*/ 1 h 80"/>
                <a:gd name="T6" fmla="*/ 24 w 79"/>
                <a:gd name="T7" fmla="*/ 3 h 80"/>
                <a:gd name="T8" fmla="*/ 18 w 79"/>
                <a:gd name="T9" fmla="*/ 7 h 80"/>
                <a:gd name="T10" fmla="*/ 11 w 79"/>
                <a:gd name="T11" fmla="*/ 11 h 80"/>
                <a:gd name="T12" fmla="*/ 7 w 79"/>
                <a:gd name="T13" fmla="*/ 18 h 80"/>
                <a:gd name="T14" fmla="*/ 3 w 79"/>
                <a:gd name="T15" fmla="*/ 24 h 80"/>
                <a:gd name="T16" fmla="*/ 1 w 79"/>
                <a:gd name="T17" fmla="*/ 32 h 80"/>
                <a:gd name="T18" fmla="*/ 0 w 79"/>
                <a:gd name="T19" fmla="*/ 39 h 80"/>
                <a:gd name="T20" fmla="*/ 6 w 79"/>
                <a:gd name="T21" fmla="*/ 39 h 80"/>
                <a:gd name="T22" fmla="*/ 6 w 79"/>
                <a:gd name="T23" fmla="*/ 32 h 80"/>
                <a:gd name="T24" fmla="*/ 8 w 79"/>
                <a:gd name="T25" fmla="*/ 25 h 80"/>
                <a:gd name="T26" fmla="*/ 11 w 79"/>
                <a:gd name="T27" fmla="*/ 20 h 80"/>
                <a:gd name="T28" fmla="*/ 15 w 79"/>
                <a:gd name="T29" fmla="*/ 15 h 80"/>
                <a:gd name="T30" fmla="*/ 20 w 79"/>
                <a:gd name="T31" fmla="*/ 11 h 80"/>
                <a:gd name="T32" fmla="*/ 26 w 79"/>
                <a:gd name="T33" fmla="*/ 8 h 80"/>
                <a:gd name="T34" fmla="*/ 32 w 79"/>
                <a:gd name="T35" fmla="*/ 6 h 80"/>
                <a:gd name="T36" fmla="*/ 39 w 79"/>
                <a:gd name="T37" fmla="*/ 6 h 80"/>
                <a:gd name="T38" fmla="*/ 39 w 79"/>
                <a:gd name="T39" fmla="*/ 6 h 80"/>
                <a:gd name="T40" fmla="*/ 39 w 79"/>
                <a:gd name="T41" fmla="*/ 0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80"/>
                <a:gd name="T65" fmla="*/ 79 w 79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80">
                  <a:moveTo>
                    <a:pt x="79" y="0"/>
                  </a:moveTo>
                  <a:lnTo>
                    <a:pt x="79" y="0"/>
                  </a:lnTo>
                  <a:lnTo>
                    <a:pt x="64" y="3"/>
                  </a:lnTo>
                  <a:lnTo>
                    <a:pt x="48" y="7"/>
                  </a:lnTo>
                  <a:lnTo>
                    <a:pt x="36" y="14"/>
                  </a:lnTo>
                  <a:lnTo>
                    <a:pt x="23" y="23"/>
                  </a:lnTo>
                  <a:lnTo>
                    <a:pt x="14" y="36"/>
                  </a:lnTo>
                  <a:lnTo>
                    <a:pt x="7" y="50"/>
                  </a:lnTo>
                  <a:lnTo>
                    <a:pt x="3" y="65"/>
                  </a:lnTo>
                  <a:lnTo>
                    <a:pt x="0" y="80"/>
                  </a:lnTo>
                  <a:lnTo>
                    <a:pt x="12" y="80"/>
                  </a:lnTo>
                  <a:lnTo>
                    <a:pt x="12" y="65"/>
                  </a:lnTo>
                  <a:lnTo>
                    <a:pt x="16" y="52"/>
                  </a:lnTo>
                  <a:lnTo>
                    <a:pt x="23" y="41"/>
                  </a:lnTo>
                  <a:lnTo>
                    <a:pt x="30" y="30"/>
                  </a:lnTo>
                  <a:lnTo>
                    <a:pt x="41" y="23"/>
                  </a:lnTo>
                  <a:lnTo>
                    <a:pt x="52" y="17"/>
                  </a:lnTo>
                  <a:lnTo>
                    <a:pt x="64" y="12"/>
                  </a:lnTo>
                  <a:lnTo>
                    <a:pt x="79" y="1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4" name="Rectangle 15"/>
            <p:cNvSpPr>
              <a:spLocks noChangeArrowheads="1"/>
            </p:cNvSpPr>
            <p:nvPr/>
          </p:nvSpPr>
          <p:spPr bwMode="auto">
            <a:xfrm>
              <a:off x="432" y="1641"/>
              <a:ext cx="265" cy="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53" name="Rectangle 16"/>
          <p:cNvSpPr>
            <a:spLocks noChangeArrowheads="1"/>
          </p:cNvSpPr>
          <p:nvPr/>
        </p:nvSpPr>
        <p:spPr bwMode="auto">
          <a:xfrm>
            <a:off x="1828801" y="3678238"/>
            <a:ext cx="828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Central 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Office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“C.O.”</a:t>
            </a:r>
          </a:p>
        </p:txBody>
      </p:sp>
      <p:pic>
        <p:nvPicPr>
          <p:cNvPr id="57354" name="Picture 17" descr="bl0019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1" y="4056064"/>
            <a:ext cx="78581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5" name="Text Box 18"/>
          <p:cNvSpPr txBox="1">
            <a:spLocks noChangeArrowheads="1"/>
          </p:cNvSpPr>
          <p:nvPr/>
        </p:nvSpPr>
        <p:spPr bwMode="auto">
          <a:xfrm>
            <a:off x="7391400" y="2600326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600" dirty="0">
                <a:latin typeface="Calibri" pitchFamily="34" charset="0"/>
              </a:rPr>
              <a:t>Destination</a:t>
            </a:r>
          </a:p>
          <a:p>
            <a:pPr algn="ctr" eaLnBrk="0" hangingPunct="0"/>
            <a:r>
              <a:rPr lang="en-US" sz="1600" dirty="0">
                <a:latin typeface="Calibri" pitchFamily="34" charset="0"/>
              </a:rPr>
              <a:t>“</a:t>
            </a:r>
            <a:r>
              <a:rPr lang="en-US" sz="1600" dirty="0" err="1">
                <a:latin typeface="Calibri" pitchFamily="34" charset="0"/>
              </a:rPr>
              <a:t>Callee</a:t>
            </a:r>
            <a:r>
              <a:rPr lang="en-US" sz="1600" dirty="0">
                <a:latin typeface="Calibri" pitchFamily="34" charset="0"/>
              </a:rPr>
              <a:t>”</a:t>
            </a:r>
          </a:p>
        </p:txBody>
      </p:sp>
      <p:sp>
        <p:nvSpPr>
          <p:cNvPr id="57356" name="AutoShape 19"/>
          <p:cNvSpPr>
            <a:spLocks noChangeArrowheads="1"/>
          </p:cNvSpPr>
          <p:nvPr/>
        </p:nvSpPr>
        <p:spPr bwMode="auto">
          <a:xfrm rot="3284493">
            <a:off x="3124200" y="1846263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AutoShape 20"/>
          <p:cNvSpPr>
            <a:spLocks noChangeArrowheads="1"/>
          </p:cNvSpPr>
          <p:nvPr/>
        </p:nvSpPr>
        <p:spPr bwMode="auto">
          <a:xfrm rot="7561455">
            <a:off x="3200400" y="3141663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AutoShape 21"/>
          <p:cNvSpPr>
            <a:spLocks noChangeArrowheads="1"/>
          </p:cNvSpPr>
          <p:nvPr/>
        </p:nvSpPr>
        <p:spPr bwMode="auto">
          <a:xfrm rot="7561455">
            <a:off x="5486400" y="1922463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AutoShape 22"/>
          <p:cNvSpPr>
            <a:spLocks noChangeArrowheads="1"/>
          </p:cNvSpPr>
          <p:nvPr/>
        </p:nvSpPr>
        <p:spPr bwMode="auto">
          <a:xfrm rot="3284493">
            <a:off x="5562600" y="3294063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Rectangle 23"/>
          <p:cNvSpPr>
            <a:spLocks noChangeArrowheads="1"/>
          </p:cNvSpPr>
          <p:nvPr/>
        </p:nvSpPr>
        <p:spPr bwMode="auto">
          <a:xfrm>
            <a:off x="6324601" y="3906838"/>
            <a:ext cx="828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Central 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Office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“C.O.”</a:t>
            </a:r>
          </a:p>
        </p:txBody>
      </p:sp>
      <p:sp>
        <p:nvSpPr>
          <p:cNvPr id="57361" name="Text Box 24"/>
          <p:cNvSpPr txBox="1">
            <a:spLocks noChangeArrowheads="1"/>
          </p:cNvSpPr>
          <p:nvPr/>
        </p:nvSpPr>
        <p:spPr bwMode="auto">
          <a:xfrm>
            <a:off x="4141787" y="3486150"/>
            <a:ext cx="9636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dirty="0">
                <a:latin typeface="Calibri" pitchFamily="34" charset="0"/>
              </a:rPr>
              <a:t>Trunk</a:t>
            </a:r>
          </a:p>
          <a:p>
            <a:pPr algn="ctr" eaLnBrk="0" hangingPunct="0"/>
            <a:r>
              <a:rPr lang="en-US" sz="1600" dirty="0">
                <a:latin typeface="Calibri" pitchFamily="34" charset="0"/>
              </a:rPr>
              <a:t>Exchange</a:t>
            </a:r>
          </a:p>
        </p:txBody>
      </p:sp>
      <p:pic>
        <p:nvPicPr>
          <p:cNvPr id="57362" name="Picture 25" descr="bl0019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1" y="1465264"/>
            <a:ext cx="78581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838200" y="2074863"/>
            <a:ext cx="6858000" cy="1219200"/>
            <a:chOff x="528" y="1561"/>
            <a:chExt cx="4320" cy="768"/>
          </a:xfrm>
        </p:grpSpPr>
        <p:sp>
          <p:nvSpPr>
            <p:cNvPr id="57411" name="Line 27"/>
            <p:cNvSpPr>
              <a:spLocks noChangeShapeType="1"/>
            </p:cNvSpPr>
            <p:nvPr/>
          </p:nvSpPr>
          <p:spPr bwMode="auto">
            <a:xfrm>
              <a:off x="528" y="1897"/>
              <a:ext cx="72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2" name="Line 28"/>
            <p:cNvSpPr>
              <a:spLocks noChangeShapeType="1"/>
            </p:cNvSpPr>
            <p:nvPr/>
          </p:nvSpPr>
          <p:spPr bwMode="auto">
            <a:xfrm flipV="1">
              <a:off x="4272" y="1801"/>
              <a:ext cx="57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3" name="Line 29"/>
            <p:cNvSpPr>
              <a:spLocks noChangeShapeType="1"/>
            </p:cNvSpPr>
            <p:nvPr/>
          </p:nvSpPr>
          <p:spPr bwMode="auto">
            <a:xfrm flipV="1">
              <a:off x="1584" y="1561"/>
              <a:ext cx="1008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4" name="Line 30"/>
            <p:cNvSpPr>
              <a:spLocks noChangeShapeType="1"/>
            </p:cNvSpPr>
            <p:nvPr/>
          </p:nvSpPr>
          <p:spPr bwMode="auto">
            <a:xfrm flipH="1" flipV="1">
              <a:off x="3072" y="1609"/>
              <a:ext cx="1008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7364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065463"/>
            <a:ext cx="762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65" name="Picture 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3141663"/>
            <a:ext cx="762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228600" y="758825"/>
            <a:ext cx="6324600" cy="4059238"/>
            <a:chOff x="144" y="732"/>
            <a:chExt cx="3984" cy="2557"/>
          </a:xfrm>
        </p:grpSpPr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144" y="732"/>
              <a:ext cx="3984" cy="2557"/>
              <a:chOff x="144" y="732"/>
              <a:chExt cx="3984" cy="2557"/>
            </a:xfrm>
          </p:grpSpPr>
          <p:grpSp>
            <p:nvGrpSpPr>
              <p:cNvPr id="6" name="Group 35"/>
              <p:cNvGrpSpPr>
                <a:grpSpLocks/>
              </p:cNvGrpSpPr>
              <p:nvPr/>
            </p:nvGrpSpPr>
            <p:grpSpPr bwMode="auto">
              <a:xfrm>
                <a:off x="1584" y="1465"/>
                <a:ext cx="2544" cy="1824"/>
                <a:chOff x="1584" y="1465"/>
                <a:chExt cx="2544" cy="1824"/>
              </a:xfrm>
            </p:grpSpPr>
            <p:grpSp>
              <p:nvGrpSpPr>
                <p:cNvPr id="7" name="Group 36"/>
                <p:cNvGrpSpPr>
                  <a:grpSpLocks/>
                </p:cNvGrpSpPr>
                <p:nvPr/>
              </p:nvGrpSpPr>
              <p:grpSpPr bwMode="auto">
                <a:xfrm>
                  <a:off x="3120" y="2377"/>
                  <a:ext cx="1008" cy="912"/>
                  <a:chOff x="3168" y="2160"/>
                  <a:chExt cx="1008" cy="912"/>
                </a:xfrm>
              </p:grpSpPr>
              <p:sp>
                <p:nvSpPr>
                  <p:cNvPr id="57406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160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7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208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8" name="Line 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256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9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304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10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352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2"/>
                <p:cNvGrpSpPr>
                  <a:grpSpLocks/>
                </p:cNvGrpSpPr>
                <p:nvPr/>
              </p:nvGrpSpPr>
              <p:grpSpPr bwMode="auto">
                <a:xfrm flipH="1">
                  <a:off x="1632" y="2281"/>
                  <a:ext cx="1008" cy="912"/>
                  <a:chOff x="912" y="2736"/>
                  <a:chExt cx="1008" cy="912"/>
                </a:xfrm>
              </p:grpSpPr>
              <p:sp>
                <p:nvSpPr>
                  <p:cNvPr id="57401" name="Line 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736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2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784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3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832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4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880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5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928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48"/>
                <p:cNvGrpSpPr>
                  <a:grpSpLocks/>
                </p:cNvGrpSpPr>
                <p:nvPr/>
              </p:nvGrpSpPr>
              <p:grpSpPr bwMode="auto">
                <a:xfrm>
                  <a:off x="1584" y="1465"/>
                  <a:ext cx="2496" cy="960"/>
                  <a:chOff x="1584" y="1465"/>
                  <a:chExt cx="2496" cy="960"/>
                </a:xfrm>
              </p:grpSpPr>
              <p:grpSp>
                <p:nvGrpSpPr>
                  <p:cNvPr id="10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584" y="1465"/>
                    <a:ext cx="1008" cy="912"/>
                    <a:chOff x="1584" y="1465"/>
                    <a:chExt cx="1008" cy="912"/>
                  </a:xfrm>
                </p:grpSpPr>
                <p:sp>
                  <p:nvSpPr>
                    <p:cNvPr id="57397" name="Line 5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84" y="1657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8" name="Line 5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84" y="1465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9" name="Line 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84" y="1513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400" name="Line 5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84" y="1609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3072" y="1513"/>
                    <a:ext cx="1008" cy="912"/>
                    <a:chOff x="3072" y="1513"/>
                    <a:chExt cx="1008" cy="912"/>
                  </a:xfrm>
                </p:grpSpPr>
                <p:sp>
                  <p:nvSpPr>
                    <p:cNvPr id="57393" name="Line 5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072" y="1513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4" name="Line 56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072" y="1561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5" name="Line 57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072" y="1657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6" name="Line 58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072" y="1705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57387" name="AutoShape 59"/>
              <p:cNvSpPr>
                <a:spLocks noChangeArrowheads="1"/>
              </p:cNvSpPr>
              <p:nvPr/>
            </p:nvSpPr>
            <p:spPr bwMode="auto">
              <a:xfrm>
                <a:off x="144" y="732"/>
                <a:ext cx="2256" cy="804"/>
              </a:xfrm>
              <a:prstGeom prst="wedgeRoundRectCallout">
                <a:avLst>
                  <a:gd name="adj1" fmla="val 38343"/>
                  <a:gd name="adj2" fmla="val 76315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dirty="0">
                    <a:latin typeface="Calibri" pitchFamily="34" charset="0"/>
                  </a:rPr>
                  <a:t>Each phone call is allocated 64kb/s. So, a 10Gb/s trunk line can carry about 156,000 calls.</a:t>
                </a:r>
              </a:p>
            </p:txBody>
          </p:sp>
        </p:grp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576" y="1248"/>
              <a:ext cx="1344" cy="192"/>
              <a:chOff x="288" y="1200"/>
              <a:chExt cx="1824" cy="240"/>
            </a:xfrm>
          </p:grpSpPr>
          <p:sp>
            <p:nvSpPr>
              <p:cNvPr id="57381" name="AutoShape 61"/>
              <p:cNvSpPr>
                <a:spLocks noChangeArrowheads="1"/>
              </p:cNvSpPr>
              <p:nvPr/>
            </p:nvSpPr>
            <p:spPr bwMode="auto">
              <a:xfrm rot="5400000">
                <a:off x="1104" y="672"/>
                <a:ext cx="240" cy="1296"/>
              </a:xfrm>
              <a:prstGeom prst="can">
                <a:avLst>
                  <a:gd name="adj" fmla="val 63450"/>
                </a:avLst>
              </a:prstGeom>
              <a:solidFill>
                <a:schemeClr val="accent1">
                  <a:alpha val="50195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82" name="Line 62"/>
              <p:cNvSpPr>
                <a:spLocks noChangeShapeType="1"/>
              </p:cNvSpPr>
              <p:nvPr/>
            </p:nvSpPr>
            <p:spPr bwMode="auto">
              <a:xfrm>
                <a:off x="288" y="1248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3" name="Line 63"/>
              <p:cNvSpPr>
                <a:spLocks noChangeShapeType="1"/>
              </p:cNvSpPr>
              <p:nvPr/>
            </p:nvSpPr>
            <p:spPr bwMode="auto">
              <a:xfrm>
                <a:off x="288" y="1296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4" name="Line 64"/>
              <p:cNvSpPr>
                <a:spLocks noChangeShapeType="1"/>
              </p:cNvSpPr>
              <p:nvPr/>
            </p:nvSpPr>
            <p:spPr bwMode="auto">
              <a:xfrm>
                <a:off x="288" y="1344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5" name="Line 65"/>
              <p:cNvSpPr>
                <a:spLocks noChangeShapeType="1"/>
              </p:cNvSpPr>
              <p:nvPr/>
            </p:nvSpPr>
            <p:spPr bwMode="auto">
              <a:xfrm>
                <a:off x="288" y="1392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7367" name="Line 66"/>
          <p:cNvSpPr>
            <a:spLocks noChangeShapeType="1"/>
          </p:cNvSpPr>
          <p:nvPr/>
        </p:nvSpPr>
        <p:spPr bwMode="auto">
          <a:xfrm>
            <a:off x="914400" y="2644775"/>
            <a:ext cx="1143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3" name="Group 5"/>
          <p:cNvGrpSpPr>
            <a:grpSpLocks/>
          </p:cNvGrpSpPr>
          <p:nvPr/>
        </p:nvGrpSpPr>
        <p:grpSpPr bwMode="auto">
          <a:xfrm>
            <a:off x="7562850" y="2038350"/>
            <a:ext cx="590550" cy="476250"/>
            <a:chOff x="384" y="1394"/>
            <a:chExt cx="372" cy="300"/>
          </a:xfrm>
        </p:grpSpPr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433" y="1651"/>
              <a:ext cx="264" cy="4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7"/>
            <p:cNvSpPr>
              <a:spLocks/>
            </p:cNvSpPr>
            <p:nvPr/>
          </p:nvSpPr>
          <p:spPr bwMode="auto">
            <a:xfrm rot="-2304584">
              <a:off x="384" y="1394"/>
              <a:ext cx="372" cy="286"/>
            </a:xfrm>
            <a:custGeom>
              <a:avLst/>
              <a:gdLst>
                <a:gd name="T0" fmla="*/ 168 w 553"/>
                <a:gd name="T1" fmla="*/ 69 h 470"/>
                <a:gd name="T2" fmla="*/ 150 w 553"/>
                <a:gd name="T3" fmla="*/ 60 h 470"/>
                <a:gd name="T4" fmla="*/ 132 w 553"/>
                <a:gd name="T5" fmla="*/ 54 h 470"/>
                <a:gd name="T6" fmla="*/ 120 w 553"/>
                <a:gd name="T7" fmla="*/ 58 h 470"/>
                <a:gd name="T8" fmla="*/ 118 w 553"/>
                <a:gd name="T9" fmla="*/ 71 h 470"/>
                <a:gd name="T10" fmla="*/ 112 w 553"/>
                <a:gd name="T11" fmla="*/ 83 h 470"/>
                <a:gd name="T12" fmla="*/ 104 w 553"/>
                <a:gd name="T13" fmla="*/ 93 h 470"/>
                <a:gd name="T14" fmla="*/ 94 w 553"/>
                <a:gd name="T15" fmla="*/ 102 h 470"/>
                <a:gd name="T16" fmla="*/ 77 w 553"/>
                <a:gd name="T17" fmla="*/ 103 h 470"/>
                <a:gd name="T18" fmla="*/ 50 w 553"/>
                <a:gd name="T19" fmla="*/ 91 h 470"/>
                <a:gd name="T20" fmla="*/ 23 w 553"/>
                <a:gd name="T21" fmla="*/ 76 h 470"/>
                <a:gd name="T22" fmla="*/ 3 w 553"/>
                <a:gd name="T23" fmla="*/ 65 h 470"/>
                <a:gd name="T24" fmla="*/ 5 w 553"/>
                <a:gd name="T25" fmla="*/ 55 h 470"/>
                <a:gd name="T26" fmla="*/ 21 w 553"/>
                <a:gd name="T27" fmla="*/ 35 h 470"/>
                <a:gd name="T28" fmla="*/ 42 w 553"/>
                <a:gd name="T29" fmla="*/ 16 h 470"/>
                <a:gd name="T30" fmla="*/ 66 w 553"/>
                <a:gd name="T31" fmla="*/ 3 h 470"/>
                <a:gd name="T32" fmla="*/ 85 w 553"/>
                <a:gd name="T33" fmla="*/ 0 h 470"/>
                <a:gd name="T34" fmla="*/ 101 w 553"/>
                <a:gd name="T35" fmla="*/ 1 h 470"/>
                <a:gd name="T36" fmla="*/ 118 w 553"/>
                <a:gd name="T37" fmla="*/ 2 h 470"/>
                <a:gd name="T38" fmla="*/ 137 w 553"/>
                <a:gd name="T39" fmla="*/ 6 h 470"/>
                <a:gd name="T40" fmla="*/ 156 w 553"/>
                <a:gd name="T41" fmla="*/ 10 h 470"/>
                <a:gd name="T42" fmla="*/ 176 w 553"/>
                <a:gd name="T43" fmla="*/ 15 h 470"/>
                <a:gd name="T44" fmla="*/ 196 w 553"/>
                <a:gd name="T45" fmla="*/ 21 h 470"/>
                <a:gd name="T46" fmla="*/ 213 w 553"/>
                <a:gd name="T47" fmla="*/ 27 h 470"/>
                <a:gd name="T48" fmla="*/ 236 w 553"/>
                <a:gd name="T49" fmla="*/ 37 h 470"/>
                <a:gd name="T50" fmla="*/ 264 w 553"/>
                <a:gd name="T51" fmla="*/ 54 h 470"/>
                <a:gd name="T52" fmla="*/ 293 w 553"/>
                <a:gd name="T53" fmla="*/ 75 h 470"/>
                <a:gd name="T54" fmla="*/ 321 w 553"/>
                <a:gd name="T55" fmla="*/ 102 h 470"/>
                <a:gd name="T56" fmla="*/ 342 w 553"/>
                <a:gd name="T57" fmla="*/ 128 h 470"/>
                <a:gd name="T58" fmla="*/ 355 w 553"/>
                <a:gd name="T59" fmla="*/ 152 h 470"/>
                <a:gd name="T60" fmla="*/ 365 w 553"/>
                <a:gd name="T61" fmla="*/ 175 h 470"/>
                <a:gd name="T62" fmla="*/ 370 w 553"/>
                <a:gd name="T63" fmla="*/ 195 h 470"/>
                <a:gd name="T64" fmla="*/ 372 w 553"/>
                <a:gd name="T65" fmla="*/ 217 h 470"/>
                <a:gd name="T66" fmla="*/ 367 w 553"/>
                <a:gd name="T67" fmla="*/ 243 h 470"/>
                <a:gd name="T68" fmla="*/ 355 w 553"/>
                <a:gd name="T69" fmla="*/ 265 h 470"/>
                <a:gd name="T70" fmla="*/ 338 w 553"/>
                <a:gd name="T71" fmla="*/ 282 h 470"/>
                <a:gd name="T72" fmla="*/ 264 w 553"/>
                <a:gd name="T73" fmla="*/ 232 h 470"/>
                <a:gd name="T74" fmla="*/ 269 w 553"/>
                <a:gd name="T75" fmla="*/ 220 h 470"/>
                <a:gd name="T76" fmla="*/ 278 w 553"/>
                <a:gd name="T77" fmla="*/ 209 h 470"/>
                <a:gd name="T78" fmla="*/ 291 w 553"/>
                <a:gd name="T79" fmla="*/ 202 h 470"/>
                <a:gd name="T80" fmla="*/ 307 w 553"/>
                <a:gd name="T81" fmla="*/ 197 h 470"/>
                <a:gd name="T82" fmla="*/ 308 w 553"/>
                <a:gd name="T83" fmla="*/ 188 h 470"/>
                <a:gd name="T84" fmla="*/ 301 w 553"/>
                <a:gd name="T85" fmla="*/ 176 h 470"/>
                <a:gd name="T86" fmla="*/ 291 w 553"/>
                <a:gd name="T87" fmla="*/ 164 h 470"/>
                <a:gd name="T88" fmla="*/ 282 w 553"/>
                <a:gd name="T89" fmla="*/ 155 h 470"/>
                <a:gd name="T90" fmla="*/ 262 w 553"/>
                <a:gd name="T91" fmla="*/ 137 h 470"/>
                <a:gd name="T92" fmla="*/ 233 w 553"/>
                <a:gd name="T93" fmla="*/ 114 h 470"/>
                <a:gd name="T94" fmla="*/ 203 w 553"/>
                <a:gd name="T95" fmla="*/ 92 h 470"/>
                <a:gd name="T96" fmla="*/ 176 w 553"/>
                <a:gd name="T97" fmla="*/ 74 h 4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53"/>
                <a:gd name="T148" fmla="*/ 0 h 470"/>
                <a:gd name="T149" fmla="*/ 553 w 553"/>
                <a:gd name="T150" fmla="*/ 470 h 4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53" h="470">
                  <a:moveTo>
                    <a:pt x="262" y="122"/>
                  </a:moveTo>
                  <a:lnTo>
                    <a:pt x="250" y="114"/>
                  </a:lnTo>
                  <a:lnTo>
                    <a:pt x="237" y="106"/>
                  </a:lnTo>
                  <a:lnTo>
                    <a:pt x="223" y="98"/>
                  </a:lnTo>
                  <a:lnTo>
                    <a:pt x="209" y="92"/>
                  </a:lnTo>
                  <a:lnTo>
                    <a:pt x="196" y="89"/>
                  </a:lnTo>
                  <a:lnTo>
                    <a:pt x="186" y="89"/>
                  </a:lnTo>
                  <a:lnTo>
                    <a:pt x="179" y="95"/>
                  </a:lnTo>
                  <a:lnTo>
                    <a:pt x="177" y="106"/>
                  </a:lnTo>
                  <a:lnTo>
                    <a:pt x="175" y="117"/>
                  </a:lnTo>
                  <a:lnTo>
                    <a:pt x="172" y="127"/>
                  </a:lnTo>
                  <a:lnTo>
                    <a:pt x="167" y="136"/>
                  </a:lnTo>
                  <a:lnTo>
                    <a:pt x="162" y="144"/>
                  </a:lnTo>
                  <a:lnTo>
                    <a:pt x="155" y="153"/>
                  </a:lnTo>
                  <a:lnTo>
                    <a:pt x="147" y="162"/>
                  </a:lnTo>
                  <a:lnTo>
                    <a:pt x="139" y="168"/>
                  </a:lnTo>
                  <a:lnTo>
                    <a:pt x="129" y="176"/>
                  </a:lnTo>
                  <a:lnTo>
                    <a:pt x="115" y="170"/>
                  </a:lnTo>
                  <a:lnTo>
                    <a:pt x="97" y="160"/>
                  </a:lnTo>
                  <a:lnTo>
                    <a:pt x="75" y="149"/>
                  </a:lnTo>
                  <a:lnTo>
                    <a:pt x="53" y="136"/>
                  </a:lnTo>
                  <a:lnTo>
                    <a:pt x="34" y="125"/>
                  </a:lnTo>
                  <a:lnTo>
                    <a:pt x="16" y="114"/>
                  </a:lnTo>
                  <a:lnTo>
                    <a:pt x="5" y="107"/>
                  </a:lnTo>
                  <a:lnTo>
                    <a:pt x="0" y="105"/>
                  </a:lnTo>
                  <a:lnTo>
                    <a:pt x="8" y="90"/>
                  </a:lnTo>
                  <a:lnTo>
                    <a:pt x="19" y="73"/>
                  </a:lnTo>
                  <a:lnTo>
                    <a:pt x="31" y="57"/>
                  </a:lnTo>
                  <a:lnTo>
                    <a:pt x="46" y="41"/>
                  </a:lnTo>
                  <a:lnTo>
                    <a:pt x="62" y="26"/>
                  </a:lnTo>
                  <a:lnTo>
                    <a:pt x="80" y="13"/>
                  </a:lnTo>
                  <a:lnTo>
                    <a:pt x="98" y="5"/>
                  </a:lnTo>
                  <a:lnTo>
                    <a:pt x="117" y="0"/>
                  </a:lnTo>
                  <a:lnTo>
                    <a:pt x="127" y="0"/>
                  </a:lnTo>
                  <a:lnTo>
                    <a:pt x="137" y="0"/>
                  </a:lnTo>
                  <a:lnTo>
                    <a:pt x="150" y="2"/>
                  </a:lnTo>
                  <a:lnTo>
                    <a:pt x="162" y="3"/>
                  </a:lnTo>
                  <a:lnTo>
                    <a:pt x="175" y="4"/>
                  </a:lnTo>
                  <a:lnTo>
                    <a:pt x="189" y="6"/>
                  </a:lnTo>
                  <a:lnTo>
                    <a:pt x="203" y="10"/>
                  </a:lnTo>
                  <a:lnTo>
                    <a:pt x="218" y="12"/>
                  </a:lnTo>
                  <a:lnTo>
                    <a:pt x="232" y="17"/>
                  </a:lnTo>
                  <a:lnTo>
                    <a:pt x="247" y="20"/>
                  </a:lnTo>
                  <a:lnTo>
                    <a:pt x="262" y="25"/>
                  </a:lnTo>
                  <a:lnTo>
                    <a:pt x="276" y="29"/>
                  </a:lnTo>
                  <a:lnTo>
                    <a:pt x="291" y="34"/>
                  </a:lnTo>
                  <a:lnTo>
                    <a:pt x="303" y="40"/>
                  </a:lnTo>
                  <a:lnTo>
                    <a:pt x="317" y="45"/>
                  </a:lnTo>
                  <a:lnTo>
                    <a:pt x="330" y="51"/>
                  </a:lnTo>
                  <a:lnTo>
                    <a:pt x="351" y="61"/>
                  </a:lnTo>
                  <a:lnTo>
                    <a:pt x="372" y="74"/>
                  </a:lnTo>
                  <a:lnTo>
                    <a:pt x="392" y="89"/>
                  </a:lnTo>
                  <a:lnTo>
                    <a:pt x="414" y="105"/>
                  </a:lnTo>
                  <a:lnTo>
                    <a:pt x="435" y="124"/>
                  </a:lnTo>
                  <a:lnTo>
                    <a:pt x="456" y="144"/>
                  </a:lnTo>
                  <a:lnTo>
                    <a:pt x="477" y="167"/>
                  </a:lnTo>
                  <a:lnTo>
                    <a:pt x="497" y="193"/>
                  </a:lnTo>
                  <a:lnTo>
                    <a:pt x="509" y="210"/>
                  </a:lnTo>
                  <a:lnTo>
                    <a:pt x="518" y="228"/>
                  </a:lnTo>
                  <a:lnTo>
                    <a:pt x="527" y="249"/>
                  </a:lnTo>
                  <a:lnTo>
                    <a:pt x="535" y="269"/>
                  </a:lnTo>
                  <a:lnTo>
                    <a:pt x="542" y="288"/>
                  </a:lnTo>
                  <a:lnTo>
                    <a:pt x="547" y="305"/>
                  </a:lnTo>
                  <a:lnTo>
                    <a:pt x="550" y="321"/>
                  </a:lnTo>
                  <a:lnTo>
                    <a:pt x="553" y="334"/>
                  </a:lnTo>
                  <a:lnTo>
                    <a:pt x="553" y="356"/>
                  </a:lnTo>
                  <a:lnTo>
                    <a:pt x="549" y="378"/>
                  </a:lnTo>
                  <a:lnTo>
                    <a:pt x="545" y="399"/>
                  </a:lnTo>
                  <a:lnTo>
                    <a:pt x="538" y="419"/>
                  </a:lnTo>
                  <a:lnTo>
                    <a:pt x="527" y="436"/>
                  </a:lnTo>
                  <a:lnTo>
                    <a:pt x="516" y="451"/>
                  </a:lnTo>
                  <a:lnTo>
                    <a:pt x="502" y="463"/>
                  </a:lnTo>
                  <a:lnTo>
                    <a:pt x="487" y="470"/>
                  </a:lnTo>
                  <a:lnTo>
                    <a:pt x="393" y="381"/>
                  </a:lnTo>
                  <a:lnTo>
                    <a:pt x="396" y="370"/>
                  </a:lnTo>
                  <a:lnTo>
                    <a:pt x="400" y="361"/>
                  </a:lnTo>
                  <a:lnTo>
                    <a:pt x="406" y="351"/>
                  </a:lnTo>
                  <a:lnTo>
                    <a:pt x="414" y="343"/>
                  </a:lnTo>
                  <a:lnTo>
                    <a:pt x="422" y="338"/>
                  </a:lnTo>
                  <a:lnTo>
                    <a:pt x="433" y="332"/>
                  </a:lnTo>
                  <a:lnTo>
                    <a:pt x="444" y="326"/>
                  </a:lnTo>
                  <a:lnTo>
                    <a:pt x="457" y="323"/>
                  </a:lnTo>
                  <a:lnTo>
                    <a:pt x="459" y="317"/>
                  </a:lnTo>
                  <a:lnTo>
                    <a:pt x="458" y="309"/>
                  </a:lnTo>
                  <a:lnTo>
                    <a:pt x="453" y="300"/>
                  </a:lnTo>
                  <a:lnTo>
                    <a:pt x="448" y="289"/>
                  </a:lnTo>
                  <a:lnTo>
                    <a:pt x="441" y="279"/>
                  </a:lnTo>
                  <a:lnTo>
                    <a:pt x="433" y="270"/>
                  </a:lnTo>
                  <a:lnTo>
                    <a:pt x="426" y="260"/>
                  </a:lnTo>
                  <a:lnTo>
                    <a:pt x="419" y="254"/>
                  </a:lnTo>
                  <a:lnTo>
                    <a:pt x="406" y="241"/>
                  </a:lnTo>
                  <a:lnTo>
                    <a:pt x="389" y="225"/>
                  </a:lnTo>
                  <a:lnTo>
                    <a:pt x="369" y="208"/>
                  </a:lnTo>
                  <a:lnTo>
                    <a:pt x="347" y="188"/>
                  </a:lnTo>
                  <a:lnTo>
                    <a:pt x="324" y="170"/>
                  </a:lnTo>
                  <a:lnTo>
                    <a:pt x="302" y="152"/>
                  </a:lnTo>
                  <a:lnTo>
                    <a:pt x="280" y="136"/>
                  </a:lnTo>
                  <a:lnTo>
                    <a:pt x="262" y="12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676" y="1569"/>
              <a:ext cx="53" cy="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9"/>
            <p:cNvSpPr>
              <a:spLocks noChangeShapeType="1"/>
            </p:cNvSpPr>
            <p:nvPr/>
          </p:nvSpPr>
          <p:spPr bwMode="auto">
            <a:xfrm>
              <a:off x="481" y="1434"/>
              <a:ext cx="68" cy="3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0"/>
            <p:cNvSpPr>
              <a:spLocks/>
            </p:cNvSpPr>
            <p:nvPr/>
          </p:nvSpPr>
          <p:spPr bwMode="auto">
            <a:xfrm>
              <a:off x="433" y="1508"/>
              <a:ext cx="264" cy="133"/>
            </a:xfrm>
            <a:custGeom>
              <a:avLst/>
              <a:gdLst>
                <a:gd name="T0" fmla="*/ 263 w 529"/>
                <a:gd name="T1" fmla="*/ 128 h 266"/>
                <a:gd name="T2" fmla="*/ 258 w 529"/>
                <a:gd name="T3" fmla="*/ 122 h 266"/>
                <a:gd name="T4" fmla="*/ 250 w 529"/>
                <a:gd name="T5" fmla="*/ 120 h 266"/>
                <a:gd name="T6" fmla="*/ 240 w 529"/>
                <a:gd name="T7" fmla="*/ 114 h 266"/>
                <a:gd name="T8" fmla="*/ 228 w 529"/>
                <a:gd name="T9" fmla="*/ 104 h 266"/>
                <a:gd name="T10" fmla="*/ 219 w 529"/>
                <a:gd name="T11" fmla="*/ 91 h 266"/>
                <a:gd name="T12" fmla="*/ 214 w 529"/>
                <a:gd name="T13" fmla="*/ 75 h 266"/>
                <a:gd name="T14" fmla="*/ 214 w 529"/>
                <a:gd name="T15" fmla="*/ 56 h 266"/>
                <a:gd name="T16" fmla="*/ 232 w 529"/>
                <a:gd name="T17" fmla="*/ 46 h 266"/>
                <a:gd name="T18" fmla="*/ 212 w 529"/>
                <a:gd name="T19" fmla="*/ 24 h 266"/>
                <a:gd name="T20" fmla="*/ 212 w 529"/>
                <a:gd name="T21" fmla="*/ 9 h 266"/>
                <a:gd name="T22" fmla="*/ 207 w 529"/>
                <a:gd name="T23" fmla="*/ 2 h 266"/>
                <a:gd name="T24" fmla="*/ 197 w 529"/>
                <a:gd name="T25" fmla="*/ 0 h 266"/>
                <a:gd name="T26" fmla="*/ 187 w 529"/>
                <a:gd name="T27" fmla="*/ 2 h 266"/>
                <a:gd name="T28" fmla="*/ 182 w 529"/>
                <a:gd name="T29" fmla="*/ 9 h 266"/>
                <a:gd name="T30" fmla="*/ 183 w 529"/>
                <a:gd name="T31" fmla="*/ 24 h 266"/>
                <a:gd name="T32" fmla="*/ 73 w 529"/>
                <a:gd name="T33" fmla="*/ 11 h 266"/>
                <a:gd name="T34" fmla="*/ 68 w 529"/>
                <a:gd name="T35" fmla="*/ 4 h 266"/>
                <a:gd name="T36" fmla="*/ 59 w 529"/>
                <a:gd name="T37" fmla="*/ 3 h 266"/>
                <a:gd name="T38" fmla="*/ 49 w 529"/>
                <a:gd name="T39" fmla="*/ 5 h 266"/>
                <a:gd name="T40" fmla="*/ 44 w 529"/>
                <a:gd name="T41" fmla="*/ 11 h 266"/>
                <a:gd name="T42" fmla="*/ 26 w 529"/>
                <a:gd name="T43" fmla="*/ 25 h 266"/>
                <a:gd name="T44" fmla="*/ 28 w 529"/>
                <a:gd name="T45" fmla="*/ 46 h 266"/>
                <a:gd name="T46" fmla="*/ 37 w 529"/>
                <a:gd name="T47" fmla="*/ 46 h 266"/>
                <a:gd name="T48" fmla="*/ 45 w 529"/>
                <a:gd name="T49" fmla="*/ 53 h 266"/>
                <a:gd name="T50" fmla="*/ 47 w 529"/>
                <a:gd name="T51" fmla="*/ 69 h 266"/>
                <a:gd name="T52" fmla="*/ 43 w 529"/>
                <a:gd name="T53" fmla="*/ 87 h 266"/>
                <a:gd name="T54" fmla="*/ 34 w 529"/>
                <a:gd name="T55" fmla="*/ 103 h 266"/>
                <a:gd name="T56" fmla="*/ 22 w 529"/>
                <a:gd name="T57" fmla="*/ 114 h 266"/>
                <a:gd name="T58" fmla="*/ 13 w 529"/>
                <a:gd name="T59" fmla="*/ 120 h 266"/>
                <a:gd name="T60" fmla="*/ 5 w 529"/>
                <a:gd name="T61" fmla="*/ 124 h 266"/>
                <a:gd name="T62" fmla="*/ 0 w 529"/>
                <a:gd name="T63" fmla="*/ 129 h 266"/>
                <a:gd name="T64" fmla="*/ 264 w 529"/>
                <a:gd name="T65" fmla="*/ 133 h 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9"/>
                <a:gd name="T100" fmla="*/ 0 h 266"/>
                <a:gd name="T101" fmla="*/ 529 w 529"/>
                <a:gd name="T102" fmla="*/ 266 h 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9" h="266">
                  <a:moveTo>
                    <a:pt x="529" y="266"/>
                  </a:moveTo>
                  <a:lnTo>
                    <a:pt x="527" y="256"/>
                  </a:lnTo>
                  <a:lnTo>
                    <a:pt x="523" y="250"/>
                  </a:lnTo>
                  <a:lnTo>
                    <a:pt x="517" y="245"/>
                  </a:lnTo>
                  <a:lnTo>
                    <a:pt x="509" y="242"/>
                  </a:lnTo>
                  <a:lnTo>
                    <a:pt x="501" y="240"/>
                  </a:lnTo>
                  <a:lnTo>
                    <a:pt x="490" y="235"/>
                  </a:lnTo>
                  <a:lnTo>
                    <a:pt x="480" y="229"/>
                  </a:lnTo>
                  <a:lnTo>
                    <a:pt x="469" y="220"/>
                  </a:lnTo>
                  <a:lnTo>
                    <a:pt x="457" y="208"/>
                  </a:lnTo>
                  <a:lnTo>
                    <a:pt x="447" y="196"/>
                  </a:lnTo>
                  <a:lnTo>
                    <a:pt x="439" y="182"/>
                  </a:lnTo>
                  <a:lnTo>
                    <a:pt x="433" y="166"/>
                  </a:lnTo>
                  <a:lnTo>
                    <a:pt x="429" y="150"/>
                  </a:lnTo>
                  <a:lnTo>
                    <a:pt x="427" y="131"/>
                  </a:lnTo>
                  <a:lnTo>
                    <a:pt x="429" y="113"/>
                  </a:lnTo>
                  <a:lnTo>
                    <a:pt x="434" y="93"/>
                  </a:lnTo>
                  <a:lnTo>
                    <a:pt x="464" y="93"/>
                  </a:lnTo>
                  <a:lnTo>
                    <a:pt x="464" y="49"/>
                  </a:lnTo>
                  <a:lnTo>
                    <a:pt x="425" y="49"/>
                  </a:lnTo>
                  <a:lnTo>
                    <a:pt x="425" y="22"/>
                  </a:lnTo>
                  <a:lnTo>
                    <a:pt x="425" y="18"/>
                  </a:lnTo>
                  <a:lnTo>
                    <a:pt x="422" y="9"/>
                  </a:lnTo>
                  <a:lnTo>
                    <a:pt x="415" y="5"/>
                  </a:lnTo>
                  <a:lnTo>
                    <a:pt x="406" y="1"/>
                  </a:lnTo>
                  <a:lnTo>
                    <a:pt x="395" y="0"/>
                  </a:lnTo>
                  <a:lnTo>
                    <a:pt x="383" y="1"/>
                  </a:lnTo>
                  <a:lnTo>
                    <a:pt x="374" y="5"/>
                  </a:lnTo>
                  <a:lnTo>
                    <a:pt x="367" y="9"/>
                  </a:lnTo>
                  <a:lnTo>
                    <a:pt x="365" y="18"/>
                  </a:lnTo>
                  <a:lnTo>
                    <a:pt x="366" y="22"/>
                  </a:lnTo>
                  <a:lnTo>
                    <a:pt x="366" y="49"/>
                  </a:lnTo>
                  <a:lnTo>
                    <a:pt x="147" y="49"/>
                  </a:lnTo>
                  <a:lnTo>
                    <a:pt x="147" y="22"/>
                  </a:lnTo>
                  <a:lnTo>
                    <a:pt x="144" y="14"/>
                  </a:lnTo>
                  <a:lnTo>
                    <a:pt x="137" y="9"/>
                  </a:lnTo>
                  <a:lnTo>
                    <a:pt x="128" y="6"/>
                  </a:lnTo>
                  <a:lnTo>
                    <a:pt x="118" y="6"/>
                  </a:lnTo>
                  <a:lnTo>
                    <a:pt x="107" y="7"/>
                  </a:lnTo>
                  <a:lnTo>
                    <a:pt x="98" y="11"/>
                  </a:lnTo>
                  <a:lnTo>
                    <a:pt x="91" y="15"/>
                  </a:lnTo>
                  <a:lnTo>
                    <a:pt x="89" y="22"/>
                  </a:lnTo>
                  <a:lnTo>
                    <a:pt x="89" y="51"/>
                  </a:lnTo>
                  <a:lnTo>
                    <a:pt x="53" y="51"/>
                  </a:lnTo>
                  <a:lnTo>
                    <a:pt x="53" y="93"/>
                  </a:lnTo>
                  <a:lnTo>
                    <a:pt x="57" y="93"/>
                  </a:lnTo>
                  <a:lnTo>
                    <a:pt x="65" y="93"/>
                  </a:lnTo>
                  <a:lnTo>
                    <a:pt x="75" y="93"/>
                  </a:lnTo>
                  <a:lnTo>
                    <a:pt x="87" y="93"/>
                  </a:lnTo>
                  <a:lnTo>
                    <a:pt x="91" y="107"/>
                  </a:lnTo>
                  <a:lnTo>
                    <a:pt x="94" y="122"/>
                  </a:lnTo>
                  <a:lnTo>
                    <a:pt x="94" y="139"/>
                  </a:lnTo>
                  <a:lnTo>
                    <a:pt x="91" y="157"/>
                  </a:lnTo>
                  <a:lnTo>
                    <a:pt x="86" y="174"/>
                  </a:lnTo>
                  <a:lnTo>
                    <a:pt x="79" y="190"/>
                  </a:lnTo>
                  <a:lnTo>
                    <a:pt x="69" y="206"/>
                  </a:lnTo>
                  <a:lnTo>
                    <a:pt x="57" y="220"/>
                  </a:lnTo>
                  <a:lnTo>
                    <a:pt x="45" y="229"/>
                  </a:lnTo>
                  <a:lnTo>
                    <a:pt x="35" y="236"/>
                  </a:lnTo>
                  <a:lnTo>
                    <a:pt x="26" y="241"/>
                  </a:lnTo>
                  <a:lnTo>
                    <a:pt x="17" y="244"/>
                  </a:lnTo>
                  <a:lnTo>
                    <a:pt x="11" y="248"/>
                  </a:lnTo>
                  <a:lnTo>
                    <a:pt x="5" y="251"/>
                  </a:lnTo>
                  <a:lnTo>
                    <a:pt x="1" y="257"/>
                  </a:lnTo>
                  <a:lnTo>
                    <a:pt x="0" y="266"/>
                  </a:lnTo>
                  <a:lnTo>
                    <a:pt x="529" y="26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1"/>
            <p:cNvSpPr>
              <a:spLocks/>
            </p:cNvSpPr>
            <p:nvPr/>
          </p:nvSpPr>
          <p:spPr bwMode="auto">
            <a:xfrm>
              <a:off x="558" y="1547"/>
              <a:ext cx="40" cy="39"/>
            </a:xfrm>
            <a:custGeom>
              <a:avLst/>
              <a:gdLst>
                <a:gd name="T0" fmla="*/ 40 w 79"/>
                <a:gd name="T1" fmla="*/ 39 h 80"/>
                <a:gd name="T2" fmla="*/ 40 w 79"/>
                <a:gd name="T3" fmla="*/ 39 h 80"/>
                <a:gd name="T4" fmla="*/ 39 w 79"/>
                <a:gd name="T5" fmla="*/ 32 h 80"/>
                <a:gd name="T6" fmla="*/ 36 w 79"/>
                <a:gd name="T7" fmla="*/ 24 h 80"/>
                <a:gd name="T8" fmla="*/ 33 w 79"/>
                <a:gd name="T9" fmla="*/ 18 h 80"/>
                <a:gd name="T10" fmla="*/ 28 w 79"/>
                <a:gd name="T11" fmla="*/ 11 h 80"/>
                <a:gd name="T12" fmla="*/ 22 w 79"/>
                <a:gd name="T13" fmla="*/ 7 h 80"/>
                <a:gd name="T14" fmla="*/ 15 w 79"/>
                <a:gd name="T15" fmla="*/ 3 h 80"/>
                <a:gd name="T16" fmla="*/ 8 w 79"/>
                <a:gd name="T17" fmla="*/ 1 h 80"/>
                <a:gd name="T18" fmla="*/ 0 w 79"/>
                <a:gd name="T19" fmla="*/ 0 h 80"/>
                <a:gd name="T20" fmla="*/ 0 w 79"/>
                <a:gd name="T21" fmla="*/ 6 h 80"/>
                <a:gd name="T22" fmla="*/ 8 w 79"/>
                <a:gd name="T23" fmla="*/ 6 h 80"/>
                <a:gd name="T24" fmla="*/ 14 w 79"/>
                <a:gd name="T25" fmla="*/ 8 h 80"/>
                <a:gd name="T26" fmla="*/ 20 w 79"/>
                <a:gd name="T27" fmla="*/ 11 h 80"/>
                <a:gd name="T28" fmla="*/ 24 w 79"/>
                <a:gd name="T29" fmla="*/ 15 h 80"/>
                <a:gd name="T30" fmla="*/ 28 w 79"/>
                <a:gd name="T31" fmla="*/ 20 h 80"/>
                <a:gd name="T32" fmla="*/ 32 w 79"/>
                <a:gd name="T33" fmla="*/ 25 h 80"/>
                <a:gd name="T34" fmla="*/ 34 w 79"/>
                <a:gd name="T35" fmla="*/ 32 h 80"/>
                <a:gd name="T36" fmla="*/ 34 w 79"/>
                <a:gd name="T37" fmla="*/ 39 h 80"/>
                <a:gd name="T38" fmla="*/ 34 w 79"/>
                <a:gd name="T39" fmla="*/ 39 h 80"/>
                <a:gd name="T40" fmla="*/ 40 w 79"/>
                <a:gd name="T41" fmla="*/ 39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80"/>
                <a:gd name="T65" fmla="*/ 79 w 79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80">
                  <a:moveTo>
                    <a:pt x="79" y="80"/>
                  </a:moveTo>
                  <a:lnTo>
                    <a:pt x="79" y="80"/>
                  </a:lnTo>
                  <a:lnTo>
                    <a:pt x="77" y="65"/>
                  </a:lnTo>
                  <a:lnTo>
                    <a:pt x="72" y="50"/>
                  </a:lnTo>
                  <a:lnTo>
                    <a:pt x="65" y="36"/>
                  </a:lnTo>
                  <a:lnTo>
                    <a:pt x="55" y="23"/>
                  </a:lnTo>
                  <a:lnTo>
                    <a:pt x="44" y="14"/>
                  </a:lnTo>
                  <a:lnTo>
                    <a:pt x="30" y="7"/>
                  </a:lnTo>
                  <a:lnTo>
                    <a:pt x="15" y="3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5" y="12"/>
                  </a:lnTo>
                  <a:lnTo>
                    <a:pt x="27" y="17"/>
                  </a:lnTo>
                  <a:lnTo>
                    <a:pt x="39" y="23"/>
                  </a:lnTo>
                  <a:lnTo>
                    <a:pt x="48" y="30"/>
                  </a:lnTo>
                  <a:lnTo>
                    <a:pt x="56" y="41"/>
                  </a:lnTo>
                  <a:lnTo>
                    <a:pt x="63" y="52"/>
                  </a:lnTo>
                  <a:lnTo>
                    <a:pt x="68" y="65"/>
                  </a:lnTo>
                  <a:lnTo>
                    <a:pt x="68" y="80"/>
                  </a:lnTo>
                  <a:lnTo>
                    <a:pt x="79" y="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2"/>
            <p:cNvSpPr>
              <a:spLocks/>
            </p:cNvSpPr>
            <p:nvPr/>
          </p:nvSpPr>
          <p:spPr bwMode="auto">
            <a:xfrm>
              <a:off x="558" y="1586"/>
              <a:ext cx="40" cy="40"/>
            </a:xfrm>
            <a:custGeom>
              <a:avLst/>
              <a:gdLst>
                <a:gd name="T0" fmla="*/ 0 w 79"/>
                <a:gd name="T1" fmla="*/ 40 h 78"/>
                <a:gd name="T2" fmla="*/ 0 w 79"/>
                <a:gd name="T3" fmla="*/ 40 h 78"/>
                <a:gd name="T4" fmla="*/ 8 w 79"/>
                <a:gd name="T5" fmla="*/ 39 h 78"/>
                <a:gd name="T6" fmla="*/ 15 w 79"/>
                <a:gd name="T7" fmla="*/ 36 h 78"/>
                <a:gd name="T8" fmla="*/ 22 w 79"/>
                <a:gd name="T9" fmla="*/ 33 h 78"/>
                <a:gd name="T10" fmla="*/ 28 w 79"/>
                <a:gd name="T11" fmla="*/ 28 h 78"/>
                <a:gd name="T12" fmla="*/ 33 w 79"/>
                <a:gd name="T13" fmla="*/ 22 h 78"/>
                <a:gd name="T14" fmla="*/ 36 w 79"/>
                <a:gd name="T15" fmla="*/ 16 h 78"/>
                <a:gd name="T16" fmla="*/ 39 w 79"/>
                <a:gd name="T17" fmla="*/ 8 h 78"/>
                <a:gd name="T18" fmla="*/ 40 w 79"/>
                <a:gd name="T19" fmla="*/ 0 h 78"/>
                <a:gd name="T20" fmla="*/ 34 w 79"/>
                <a:gd name="T21" fmla="*/ 0 h 78"/>
                <a:gd name="T22" fmla="*/ 34 w 79"/>
                <a:gd name="T23" fmla="*/ 8 h 78"/>
                <a:gd name="T24" fmla="*/ 32 w 79"/>
                <a:gd name="T25" fmla="*/ 13 h 78"/>
                <a:gd name="T26" fmla="*/ 28 w 79"/>
                <a:gd name="T27" fmla="*/ 19 h 78"/>
                <a:gd name="T28" fmla="*/ 24 w 79"/>
                <a:gd name="T29" fmla="*/ 25 h 78"/>
                <a:gd name="T30" fmla="*/ 20 w 79"/>
                <a:gd name="T31" fmla="*/ 28 h 78"/>
                <a:gd name="T32" fmla="*/ 14 w 79"/>
                <a:gd name="T33" fmla="*/ 32 h 78"/>
                <a:gd name="T34" fmla="*/ 8 w 79"/>
                <a:gd name="T35" fmla="*/ 34 h 78"/>
                <a:gd name="T36" fmla="*/ 0 w 79"/>
                <a:gd name="T37" fmla="*/ 34 h 78"/>
                <a:gd name="T38" fmla="*/ 0 w 79"/>
                <a:gd name="T39" fmla="*/ 34 h 78"/>
                <a:gd name="T40" fmla="*/ 0 w 79"/>
                <a:gd name="T41" fmla="*/ 40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78"/>
                <a:gd name="T65" fmla="*/ 79 w 79"/>
                <a:gd name="T66" fmla="*/ 78 h 7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78">
                  <a:moveTo>
                    <a:pt x="0" y="78"/>
                  </a:moveTo>
                  <a:lnTo>
                    <a:pt x="0" y="78"/>
                  </a:lnTo>
                  <a:lnTo>
                    <a:pt x="15" y="76"/>
                  </a:lnTo>
                  <a:lnTo>
                    <a:pt x="30" y="71"/>
                  </a:lnTo>
                  <a:lnTo>
                    <a:pt x="44" y="64"/>
                  </a:lnTo>
                  <a:lnTo>
                    <a:pt x="55" y="55"/>
                  </a:lnTo>
                  <a:lnTo>
                    <a:pt x="65" y="42"/>
                  </a:lnTo>
                  <a:lnTo>
                    <a:pt x="72" y="31"/>
                  </a:lnTo>
                  <a:lnTo>
                    <a:pt x="77" y="15"/>
                  </a:lnTo>
                  <a:lnTo>
                    <a:pt x="79" y="0"/>
                  </a:lnTo>
                  <a:lnTo>
                    <a:pt x="68" y="0"/>
                  </a:lnTo>
                  <a:lnTo>
                    <a:pt x="68" y="15"/>
                  </a:lnTo>
                  <a:lnTo>
                    <a:pt x="63" y="26"/>
                  </a:lnTo>
                  <a:lnTo>
                    <a:pt x="56" y="38"/>
                  </a:lnTo>
                  <a:lnTo>
                    <a:pt x="48" y="48"/>
                  </a:lnTo>
                  <a:lnTo>
                    <a:pt x="39" y="55"/>
                  </a:lnTo>
                  <a:lnTo>
                    <a:pt x="27" y="62"/>
                  </a:lnTo>
                  <a:lnTo>
                    <a:pt x="15" y="67"/>
                  </a:lnTo>
                  <a:lnTo>
                    <a:pt x="0" y="67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3"/>
            <p:cNvSpPr>
              <a:spLocks/>
            </p:cNvSpPr>
            <p:nvPr/>
          </p:nvSpPr>
          <p:spPr bwMode="auto">
            <a:xfrm>
              <a:off x="519" y="1586"/>
              <a:ext cx="39" cy="40"/>
            </a:xfrm>
            <a:custGeom>
              <a:avLst/>
              <a:gdLst>
                <a:gd name="T0" fmla="*/ 0 w 79"/>
                <a:gd name="T1" fmla="*/ 0 h 78"/>
                <a:gd name="T2" fmla="*/ 0 w 79"/>
                <a:gd name="T3" fmla="*/ 0 h 78"/>
                <a:gd name="T4" fmla="*/ 1 w 79"/>
                <a:gd name="T5" fmla="*/ 8 h 78"/>
                <a:gd name="T6" fmla="*/ 3 w 79"/>
                <a:gd name="T7" fmla="*/ 16 h 78"/>
                <a:gd name="T8" fmla="*/ 7 w 79"/>
                <a:gd name="T9" fmla="*/ 22 h 78"/>
                <a:gd name="T10" fmla="*/ 11 w 79"/>
                <a:gd name="T11" fmla="*/ 28 h 78"/>
                <a:gd name="T12" fmla="*/ 18 w 79"/>
                <a:gd name="T13" fmla="*/ 33 h 78"/>
                <a:gd name="T14" fmla="*/ 24 w 79"/>
                <a:gd name="T15" fmla="*/ 36 h 78"/>
                <a:gd name="T16" fmla="*/ 32 w 79"/>
                <a:gd name="T17" fmla="*/ 39 h 78"/>
                <a:gd name="T18" fmla="*/ 39 w 79"/>
                <a:gd name="T19" fmla="*/ 40 h 78"/>
                <a:gd name="T20" fmla="*/ 39 w 79"/>
                <a:gd name="T21" fmla="*/ 34 h 78"/>
                <a:gd name="T22" fmla="*/ 32 w 79"/>
                <a:gd name="T23" fmla="*/ 34 h 78"/>
                <a:gd name="T24" fmla="*/ 26 w 79"/>
                <a:gd name="T25" fmla="*/ 32 h 78"/>
                <a:gd name="T26" fmla="*/ 20 w 79"/>
                <a:gd name="T27" fmla="*/ 28 h 78"/>
                <a:gd name="T28" fmla="*/ 15 w 79"/>
                <a:gd name="T29" fmla="*/ 25 h 78"/>
                <a:gd name="T30" fmla="*/ 11 w 79"/>
                <a:gd name="T31" fmla="*/ 19 h 78"/>
                <a:gd name="T32" fmla="*/ 8 w 79"/>
                <a:gd name="T33" fmla="*/ 13 h 78"/>
                <a:gd name="T34" fmla="*/ 6 w 79"/>
                <a:gd name="T35" fmla="*/ 8 h 78"/>
                <a:gd name="T36" fmla="*/ 6 w 79"/>
                <a:gd name="T37" fmla="*/ 0 h 78"/>
                <a:gd name="T38" fmla="*/ 6 w 79"/>
                <a:gd name="T39" fmla="*/ 0 h 78"/>
                <a:gd name="T40" fmla="*/ 0 w 79"/>
                <a:gd name="T41" fmla="*/ 0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78"/>
                <a:gd name="T65" fmla="*/ 79 w 79"/>
                <a:gd name="T66" fmla="*/ 78 h 7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78">
                  <a:moveTo>
                    <a:pt x="0" y="0"/>
                  </a:moveTo>
                  <a:lnTo>
                    <a:pt x="0" y="0"/>
                  </a:lnTo>
                  <a:lnTo>
                    <a:pt x="3" y="15"/>
                  </a:lnTo>
                  <a:lnTo>
                    <a:pt x="7" y="31"/>
                  </a:lnTo>
                  <a:lnTo>
                    <a:pt x="14" y="42"/>
                  </a:lnTo>
                  <a:lnTo>
                    <a:pt x="23" y="55"/>
                  </a:lnTo>
                  <a:lnTo>
                    <a:pt x="36" y="64"/>
                  </a:lnTo>
                  <a:lnTo>
                    <a:pt x="48" y="71"/>
                  </a:lnTo>
                  <a:lnTo>
                    <a:pt x="64" y="76"/>
                  </a:lnTo>
                  <a:lnTo>
                    <a:pt x="79" y="78"/>
                  </a:lnTo>
                  <a:lnTo>
                    <a:pt x="79" y="67"/>
                  </a:lnTo>
                  <a:lnTo>
                    <a:pt x="64" y="67"/>
                  </a:lnTo>
                  <a:lnTo>
                    <a:pt x="52" y="62"/>
                  </a:lnTo>
                  <a:lnTo>
                    <a:pt x="41" y="55"/>
                  </a:lnTo>
                  <a:lnTo>
                    <a:pt x="30" y="48"/>
                  </a:lnTo>
                  <a:lnTo>
                    <a:pt x="23" y="38"/>
                  </a:lnTo>
                  <a:lnTo>
                    <a:pt x="16" y="26"/>
                  </a:lnTo>
                  <a:lnTo>
                    <a:pt x="12" y="15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4"/>
            <p:cNvSpPr>
              <a:spLocks/>
            </p:cNvSpPr>
            <p:nvPr/>
          </p:nvSpPr>
          <p:spPr bwMode="auto">
            <a:xfrm>
              <a:off x="519" y="1547"/>
              <a:ext cx="39" cy="39"/>
            </a:xfrm>
            <a:custGeom>
              <a:avLst/>
              <a:gdLst>
                <a:gd name="T0" fmla="*/ 39 w 79"/>
                <a:gd name="T1" fmla="*/ 0 h 80"/>
                <a:gd name="T2" fmla="*/ 39 w 79"/>
                <a:gd name="T3" fmla="*/ 0 h 80"/>
                <a:gd name="T4" fmla="*/ 32 w 79"/>
                <a:gd name="T5" fmla="*/ 1 h 80"/>
                <a:gd name="T6" fmla="*/ 24 w 79"/>
                <a:gd name="T7" fmla="*/ 3 h 80"/>
                <a:gd name="T8" fmla="*/ 18 w 79"/>
                <a:gd name="T9" fmla="*/ 7 h 80"/>
                <a:gd name="T10" fmla="*/ 11 w 79"/>
                <a:gd name="T11" fmla="*/ 11 h 80"/>
                <a:gd name="T12" fmla="*/ 7 w 79"/>
                <a:gd name="T13" fmla="*/ 18 h 80"/>
                <a:gd name="T14" fmla="*/ 3 w 79"/>
                <a:gd name="T15" fmla="*/ 24 h 80"/>
                <a:gd name="T16" fmla="*/ 1 w 79"/>
                <a:gd name="T17" fmla="*/ 32 h 80"/>
                <a:gd name="T18" fmla="*/ 0 w 79"/>
                <a:gd name="T19" fmla="*/ 39 h 80"/>
                <a:gd name="T20" fmla="*/ 6 w 79"/>
                <a:gd name="T21" fmla="*/ 39 h 80"/>
                <a:gd name="T22" fmla="*/ 6 w 79"/>
                <a:gd name="T23" fmla="*/ 32 h 80"/>
                <a:gd name="T24" fmla="*/ 8 w 79"/>
                <a:gd name="T25" fmla="*/ 25 h 80"/>
                <a:gd name="T26" fmla="*/ 11 w 79"/>
                <a:gd name="T27" fmla="*/ 20 h 80"/>
                <a:gd name="T28" fmla="*/ 15 w 79"/>
                <a:gd name="T29" fmla="*/ 15 h 80"/>
                <a:gd name="T30" fmla="*/ 20 w 79"/>
                <a:gd name="T31" fmla="*/ 11 h 80"/>
                <a:gd name="T32" fmla="*/ 26 w 79"/>
                <a:gd name="T33" fmla="*/ 8 h 80"/>
                <a:gd name="T34" fmla="*/ 32 w 79"/>
                <a:gd name="T35" fmla="*/ 6 h 80"/>
                <a:gd name="T36" fmla="*/ 39 w 79"/>
                <a:gd name="T37" fmla="*/ 6 h 80"/>
                <a:gd name="T38" fmla="*/ 39 w 79"/>
                <a:gd name="T39" fmla="*/ 6 h 80"/>
                <a:gd name="T40" fmla="*/ 39 w 79"/>
                <a:gd name="T41" fmla="*/ 0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80"/>
                <a:gd name="T65" fmla="*/ 79 w 79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80">
                  <a:moveTo>
                    <a:pt x="79" y="0"/>
                  </a:moveTo>
                  <a:lnTo>
                    <a:pt x="79" y="0"/>
                  </a:lnTo>
                  <a:lnTo>
                    <a:pt x="64" y="3"/>
                  </a:lnTo>
                  <a:lnTo>
                    <a:pt x="48" y="7"/>
                  </a:lnTo>
                  <a:lnTo>
                    <a:pt x="36" y="14"/>
                  </a:lnTo>
                  <a:lnTo>
                    <a:pt x="23" y="23"/>
                  </a:lnTo>
                  <a:lnTo>
                    <a:pt x="14" y="36"/>
                  </a:lnTo>
                  <a:lnTo>
                    <a:pt x="7" y="50"/>
                  </a:lnTo>
                  <a:lnTo>
                    <a:pt x="3" y="65"/>
                  </a:lnTo>
                  <a:lnTo>
                    <a:pt x="0" y="80"/>
                  </a:lnTo>
                  <a:lnTo>
                    <a:pt x="12" y="80"/>
                  </a:lnTo>
                  <a:lnTo>
                    <a:pt x="12" y="65"/>
                  </a:lnTo>
                  <a:lnTo>
                    <a:pt x="16" y="52"/>
                  </a:lnTo>
                  <a:lnTo>
                    <a:pt x="23" y="41"/>
                  </a:lnTo>
                  <a:lnTo>
                    <a:pt x="30" y="30"/>
                  </a:lnTo>
                  <a:lnTo>
                    <a:pt x="41" y="23"/>
                  </a:lnTo>
                  <a:lnTo>
                    <a:pt x="52" y="17"/>
                  </a:lnTo>
                  <a:lnTo>
                    <a:pt x="64" y="12"/>
                  </a:lnTo>
                  <a:lnTo>
                    <a:pt x="79" y="1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Rectangle 15"/>
            <p:cNvSpPr>
              <a:spLocks noChangeArrowheads="1"/>
            </p:cNvSpPr>
            <p:nvPr/>
          </p:nvSpPr>
          <p:spPr bwMode="auto">
            <a:xfrm>
              <a:off x="432" y="1641"/>
              <a:ext cx="265" cy="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3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58373" name="AutoShape 2"/>
          <p:cNvSpPr>
            <a:spLocks noChangeArrowheads="1"/>
          </p:cNvSpPr>
          <p:nvPr/>
        </p:nvSpPr>
        <p:spPr bwMode="auto">
          <a:xfrm>
            <a:off x="3810001" y="1123951"/>
            <a:ext cx="1546225" cy="849313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Packet Switching</a:t>
            </a:r>
          </a:p>
        </p:txBody>
      </p:sp>
      <p:sp>
        <p:nvSpPr>
          <p:cNvPr id="5837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57200" y="2270125"/>
            <a:ext cx="8229600" cy="25130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It’s the method used by the Internet.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Each packet is individually routed packet-by-packet, using the router’s local routing table.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The routers maintain no per-flow state.</a:t>
            </a:r>
            <a:endParaRPr lang="en-US" sz="2400" dirty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Different packets may take different paths.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Several packets may arrive for the same output link at the same time. Therefore, a packet switch has buffers.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z="2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85975" y="868363"/>
            <a:ext cx="381000" cy="381000"/>
            <a:chOff x="1296" y="1104"/>
            <a:chExt cx="240" cy="240"/>
          </a:xfrm>
        </p:grpSpPr>
        <p:sp>
          <p:nvSpPr>
            <p:cNvPr id="58399" name="Oval 5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0" name="Text Box 6"/>
            <p:cNvSpPr txBox="1">
              <a:spLocks noChangeArrowheads="1"/>
            </p:cNvSpPr>
            <p:nvPr/>
          </p:nvSpPr>
          <p:spPr bwMode="auto">
            <a:xfrm>
              <a:off x="1314" y="1117"/>
              <a:ext cx="1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58377" name="Oval 7"/>
          <p:cNvSpPr>
            <a:spLocks noChangeArrowheads="1"/>
          </p:cNvSpPr>
          <p:nvPr/>
        </p:nvSpPr>
        <p:spPr bwMode="auto">
          <a:xfrm>
            <a:off x="3530600" y="13366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3536951" y="1381125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R1</a:t>
            </a:r>
          </a:p>
        </p:txBody>
      </p:sp>
      <p:sp>
        <p:nvSpPr>
          <p:cNvPr id="58379" name="Oval 9"/>
          <p:cNvSpPr>
            <a:spLocks noChangeArrowheads="1"/>
          </p:cNvSpPr>
          <p:nvPr/>
        </p:nvSpPr>
        <p:spPr bwMode="auto">
          <a:xfrm>
            <a:off x="4394200" y="989013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Text Box 10"/>
          <p:cNvSpPr txBox="1">
            <a:spLocks noChangeArrowheads="1"/>
          </p:cNvSpPr>
          <p:nvPr/>
        </p:nvSpPr>
        <p:spPr bwMode="auto">
          <a:xfrm>
            <a:off x="4394201" y="1033463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R2</a:t>
            </a:r>
          </a:p>
        </p:txBody>
      </p:sp>
      <p:sp>
        <p:nvSpPr>
          <p:cNvPr id="58381" name="Oval 11"/>
          <p:cNvSpPr>
            <a:spLocks noChangeArrowheads="1"/>
          </p:cNvSpPr>
          <p:nvPr/>
        </p:nvSpPr>
        <p:spPr bwMode="auto">
          <a:xfrm>
            <a:off x="4394200" y="17335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Text Box 12"/>
          <p:cNvSpPr txBox="1">
            <a:spLocks noChangeArrowheads="1"/>
          </p:cNvSpPr>
          <p:nvPr/>
        </p:nvSpPr>
        <p:spPr bwMode="auto">
          <a:xfrm>
            <a:off x="4394201" y="1778000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R4</a:t>
            </a:r>
          </a:p>
        </p:txBody>
      </p:sp>
      <p:sp>
        <p:nvSpPr>
          <p:cNvPr id="58383" name="Oval 13"/>
          <p:cNvSpPr>
            <a:spLocks noChangeArrowheads="1"/>
          </p:cNvSpPr>
          <p:nvPr/>
        </p:nvSpPr>
        <p:spPr bwMode="auto">
          <a:xfrm>
            <a:off x="5257800" y="13525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Text Box 14"/>
          <p:cNvSpPr txBox="1">
            <a:spLocks noChangeArrowheads="1"/>
          </p:cNvSpPr>
          <p:nvPr/>
        </p:nvSpPr>
        <p:spPr bwMode="auto">
          <a:xfrm>
            <a:off x="5257801" y="1397000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R3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721475" y="885825"/>
            <a:ext cx="381000" cy="381000"/>
            <a:chOff x="1296" y="1104"/>
            <a:chExt cx="240" cy="240"/>
          </a:xfrm>
        </p:grpSpPr>
        <p:sp>
          <p:nvSpPr>
            <p:cNvPr id="58397" name="Oval 16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8" name="Text Box 17"/>
            <p:cNvSpPr txBox="1">
              <a:spLocks noChangeArrowheads="1"/>
            </p:cNvSpPr>
            <p:nvPr/>
          </p:nvSpPr>
          <p:spPr bwMode="auto">
            <a:xfrm>
              <a:off x="1314" y="1117"/>
              <a:ext cx="1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Calibri" pitchFamily="34" charset="0"/>
                </a:rPr>
                <a:t>B</a:t>
              </a:r>
            </a:p>
          </p:txBody>
        </p:sp>
      </p:grpSp>
      <p:sp>
        <p:nvSpPr>
          <p:cNvPr id="58386" name="Line 18"/>
          <p:cNvSpPr>
            <a:spLocks noChangeShapeType="1"/>
          </p:cNvSpPr>
          <p:nvPr/>
        </p:nvSpPr>
        <p:spPr bwMode="auto">
          <a:xfrm>
            <a:off x="2447925" y="1123950"/>
            <a:ext cx="1074738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5646739" y="1123950"/>
            <a:ext cx="1074737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2667001" y="1123951"/>
            <a:ext cx="677863" cy="26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V="1">
            <a:off x="3978276" y="1214438"/>
            <a:ext cx="320675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>
            <a:off x="4870450" y="1211264"/>
            <a:ext cx="331788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 flipV="1">
            <a:off x="5791200" y="1125539"/>
            <a:ext cx="73660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1812926" y="1266825"/>
            <a:ext cx="969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Source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6527800" y="1266825"/>
            <a:ext cx="147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Destination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 rot="1294556">
            <a:off x="2590800" y="971550"/>
            <a:ext cx="609600" cy="152400"/>
            <a:chOff x="336" y="1104"/>
            <a:chExt cx="384" cy="96"/>
          </a:xfrm>
        </p:grpSpPr>
        <p:sp>
          <p:nvSpPr>
            <p:cNvPr id="58395" name="Rectangle 28"/>
            <p:cNvSpPr>
              <a:spLocks noChangeArrowheads="1"/>
            </p:cNvSpPr>
            <p:nvPr/>
          </p:nvSpPr>
          <p:spPr bwMode="auto">
            <a:xfrm>
              <a:off x="336" y="1104"/>
              <a:ext cx="384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6" name="Line 29"/>
            <p:cNvSpPr>
              <a:spLocks noChangeShapeType="1"/>
            </p:cNvSpPr>
            <p:nvPr/>
          </p:nvSpPr>
          <p:spPr bwMode="auto">
            <a:xfrm>
              <a:off x="576" y="110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Packet Switching – </a:t>
            </a:r>
            <a:r>
              <a:rPr lang="en-US" i="1" dirty="0"/>
              <a:t>Simple Router Model</a:t>
            </a:r>
            <a:endParaRPr lang="en-US" sz="2800" i="1" dirty="0"/>
          </a:p>
        </p:txBody>
      </p:sp>
      <p:sp>
        <p:nvSpPr>
          <p:cNvPr id="59398" name="Oval 3"/>
          <p:cNvSpPr>
            <a:spLocks noChangeArrowheads="1"/>
          </p:cNvSpPr>
          <p:nvPr/>
        </p:nvSpPr>
        <p:spPr bwMode="auto">
          <a:xfrm>
            <a:off x="990600" y="2419350"/>
            <a:ext cx="985838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R1</a:t>
            </a:r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>
            <a:off x="381000" y="2876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Line 5"/>
          <p:cNvSpPr>
            <a:spLocks noChangeShapeType="1"/>
          </p:cNvSpPr>
          <p:nvPr/>
        </p:nvSpPr>
        <p:spPr bwMode="auto">
          <a:xfrm>
            <a:off x="1443038" y="33337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>
            <a:off x="1981200" y="2876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2" name="Line 7"/>
          <p:cNvSpPr>
            <a:spLocks noChangeShapeType="1"/>
          </p:cNvSpPr>
          <p:nvPr/>
        </p:nvSpPr>
        <p:spPr bwMode="auto">
          <a:xfrm>
            <a:off x="1443038" y="18859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3" name="AutoShape 8"/>
          <p:cNvSpPr>
            <a:spLocks noChangeArrowheads="1"/>
          </p:cNvSpPr>
          <p:nvPr/>
        </p:nvSpPr>
        <p:spPr bwMode="auto">
          <a:xfrm>
            <a:off x="4310063" y="971550"/>
            <a:ext cx="3124200" cy="411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Text Box 9"/>
          <p:cNvSpPr txBox="1">
            <a:spLocks noChangeArrowheads="1"/>
          </p:cNvSpPr>
          <p:nvPr/>
        </p:nvSpPr>
        <p:spPr bwMode="auto">
          <a:xfrm>
            <a:off x="304800" y="2878138"/>
            <a:ext cx="604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1</a:t>
            </a:r>
          </a:p>
        </p:txBody>
      </p:sp>
      <p:sp>
        <p:nvSpPr>
          <p:cNvPr id="59405" name="Text Box 10"/>
          <p:cNvSpPr txBox="1">
            <a:spLocks noChangeArrowheads="1"/>
          </p:cNvSpPr>
          <p:nvPr/>
        </p:nvSpPr>
        <p:spPr bwMode="auto">
          <a:xfrm>
            <a:off x="1443039" y="1963738"/>
            <a:ext cx="604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2</a:t>
            </a:r>
          </a:p>
        </p:txBody>
      </p:sp>
      <p:sp>
        <p:nvSpPr>
          <p:cNvPr id="59406" name="Text Box 11"/>
          <p:cNvSpPr txBox="1">
            <a:spLocks noChangeArrowheads="1"/>
          </p:cNvSpPr>
          <p:nvPr/>
        </p:nvSpPr>
        <p:spPr bwMode="auto">
          <a:xfrm>
            <a:off x="1981200" y="2878138"/>
            <a:ext cx="604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3</a:t>
            </a:r>
          </a:p>
        </p:txBody>
      </p:sp>
      <p:sp>
        <p:nvSpPr>
          <p:cNvPr id="59407" name="Text Box 12"/>
          <p:cNvSpPr txBox="1">
            <a:spLocks noChangeArrowheads="1"/>
          </p:cNvSpPr>
          <p:nvPr/>
        </p:nvSpPr>
        <p:spPr bwMode="auto">
          <a:xfrm>
            <a:off x="1443039" y="3411538"/>
            <a:ext cx="604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4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938463" y="1657350"/>
            <a:ext cx="1524000" cy="2667000"/>
            <a:chOff x="1824" y="1632"/>
            <a:chExt cx="1200" cy="1680"/>
          </a:xfrm>
        </p:grpSpPr>
        <p:sp>
          <p:nvSpPr>
            <p:cNvPr id="59473" name="Line 14"/>
            <p:cNvSpPr>
              <a:spLocks noChangeShapeType="1"/>
            </p:cNvSpPr>
            <p:nvPr/>
          </p:nvSpPr>
          <p:spPr bwMode="auto">
            <a:xfrm>
              <a:off x="1824" y="163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4" name="Line 15"/>
            <p:cNvSpPr>
              <a:spLocks noChangeShapeType="1"/>
            </p:cNvSpPr>
            <p:nvPr/>
          </p:nvSpPr>
          <p:spPr bwMode="auto">
            <a:xfrm>
              <a:off x="1824" y="2208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5" name="Line 16"/>
            <p:cNvSpPr>
              <a:spLocks noChangeShapeType="1"/>
            </p:cNvSpPr>
            <p:nvPr/>
          </p:nvSpPr>
          <p:spPr bwMode="auto">
            <a:xfrm>
              <a:off x="1824" y="2736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6" name="Line 17"/>
            <p:cNvSpPr>
              <a:spLocks noChangeShapeType="1"/>
            </p:cNvSpPr>
            <p:nvPr/>
          </p:nvSpPr>
          <p:spPr bwMode="auto">
            <a:xfrm>
              <a:off x="1824" y="331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977063" y="1657350"/>
            <a:ext cx="1524000" cy="2667000"/>
            <a:chOff x="1824" y="1632"/>
            <a:chExt cx="1200" cy="1680"/>
          </a:xfrm>
        </p:grpSpPr>
        <p:sp>
          <p:nvSpPr>
            <p:cNvPr id="59469" name="Line 19"/>
            <p:cNvSpPr>
              <a:spLocks noChangeShapeType="1"/>
            </p:cNvSpPr>
            <p:nvPr/>
          </p:nvSpPr>
          <p:spPr bwMode="auto">
            <a:xfrm>
              <a:off x="1824" y="163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0" name="Line 20"/>
            <p:cNvSpPr>
              <a:spLocks noChangeShapeType="1"/>
            </p:cNvSpPr>
            <p:nvPr/>
          </p:nvSpPr>
          <p:spPr bwMode="auto">
            <a:xfrm>
              <a:off x="1824" y="2208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1" name="Line 21"/>
            <p:cNvSpPr>
              <a:spLocks noChangeShapeType="1"/>
            </p:cNvSpPr>
            <p:nvPr/>
          </p:nvSpPr>
          <p:spPr bwMode="auto">
            <a:xfrm>
              <a:off x="1824" y="2736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2" name="Line 22"/>
            <p:cNvSpPr>
              <a:spLocks noChangeShapeType="1"/>
            </p:cNvSpPr>
            <p:nvPr/>
          </p:nvSpPr>
          <p:spPr bwMode="auto">
            <a:xfrm>
              <a:off x="1824" y="331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10" name="Text Box 23"/>
          <p:cNvSpPr txBox="1">
            <a:spLocks noChangeArrowheads="1"/>
          </p:cNvSpPr>
          <p:nvPr/>
        </p:nvSpPr>
        <p:spPr bwMode="auto">
          <a:xfrm>
            <a:off x="3014663" y="1354138"/>
            <a:ext cx="119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1, ingress</a:t>
            </a:r>
          </a:p>
        </p:txBody>
      </p:sp>
      <p:sp>
        <p:nvSpPr>
          <p:cNvPr id="59411" name="Text Box 24"/>
          <p:cNvSpPr txBox="1">
            <a:spLocks noChangeArrowheads="1"/>
          </p:cNvSpPr>
          <p:nvPr/>
        </p:nvSpPr>
        <p:spPr bwMode="auto">
          <a:xfrm>
            <a:off x="7504114" y="13541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1, egress</a:t>
            </a:r>
          </a:p>
        </p:txBody>
      </p:sp>
      <p:sp>
        <p:nvSpPr>
          <p:cNvPr id="59412" name="Text Box 25"/>
          <p:cNvSpPr txBox="1">
            <a:spLocks noChangeArrowheads="1"/>
          </p:cNvSpPr>
          <p:nvPr/>
        </p:nvSpPr>
        <p:spPr bwMode="auto">
          <a:xfrm>
            <a:off x="3014663" y="2268538"/>
            <a:ext cx="119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2, ingress</a:t>
            </a:r>
          </a:p>
        </p:txBody>
      </p:sp>
      <p:sp>
        <p:nvSpPr>
          <p:cNvPr id="59413" name="Text Box 26"/>
          <p:cNvSpPr txBox="1">
            <a:spLocks noChangeArrowheads="1"/>
          </p:cNvSpPr>
          <p:nvPr/>
        </p:nvSpPr>
        <p:spPr bwMode="auto">
          <a:xfrm>
            <a:off x="7504114" y="22685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2, egress</a:t>
            </a:r>
          </a:p>
        </p:txBody>
      </p:sp>
      <p:sp>
        <p:nvSpPr>
          <p:cNvPr id="59414" name="Text Box 27"/>
          <p:cNvSpPr txBox="1">
            <a:spLocks noChangeArrowheads="1"/>
          </p:cNvSpPr>
          <p:nvPr/>
        </p:nvSpPr>
        <p:spPr bwMode="auto">
          <a:xfrm>
            <a:off x="3014663" y="3106738"/>
            <a:ext cx="119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3, ingress</a:t>
            </a:r>
          </a:p>
        </p:txBody>
      </p:sp>
      <p:sp>
        <p:nvSpPr>
          <p:cNvPr id="59415" name="Text Box 28"/>
          <p:cNvSpPr txBox="1">
            <a:spLocks noChangeArrowheads="1"/>
          </p:cNvSpPr>
          <p:nvPr/>
        </p:nvSpPr>
        <p:spPr bwMode="auto">
          <a:xfrm>
            <a:off x="7504114" y="31067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3, egress</a:t>
            </a:r>
          </a:p>
        </p:txBody>
      </p:sp>
      <p:sp>
        <p:nvSpPr>
          <p:cNvPr id="59416" name="Text Box 29"/>
          <p:cNvSpPr txBox="1">
            <a:spLocks noChangeArrowheads="1"/>
          </p:cNvSpPr>
          <p:nvPr/>
        </p:nvSpPr>
        <p:spPr bwMode="auto">
          <a:xfrm>
            <a:off x="3014663" y="4021138"/>
            <a:ext cx="119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4, ingress</a:t>
            </a:r>
          </a:p>
        </p:txBody>
      </p:sp>
      <p:sp>
        <p:nvSpPr>
          <p:cNvPr id="59417" name="Text Box 30"/>
          <p:cNvSpPr txBox="1">
            <a:spLocks noChangeArrowheads="1"/>
          </p:cNvSpPr>
          <p:nvPr/>
        </p:nvSpPr>
        <p:spPr bwMode="auto">
          <a:xfrm>
            <a:off x="7504114" y="40211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4, egress</a:t>
            </a: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291263" y="1428750"/>
            <a:ext cx="914400" cy="533400"/>
            <a:chOff x="3696" y="1056"/>
            <a:chExt cx="576" cy="33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9467" name="Freeform 32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>
                <a:gd name="T0" fmla="*/ 0 w 576"/>
                <a:gd name="T1" fmla="*/ 0 h 336"/>
                <a:gd name="T2" fmla="*/ 576 w 576"/>
                <a:gd name="T3" fmla="*/ 0 h 336"/>
                <a:gd name="T4" fmla="*/ 576 w 576"/>
                <a:gd name="T5" fmla="*/ 336 h 336"/>
                <a:gd name="T6" fmla="*/ 0 w 576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8" name="Line 33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291263" y="2266950"/>
            <a:ext cx="914400" cy="533400"/>
            <a:chOff x="3696" y="1056"/>
            <a:chExt cx="576" cy="33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9465" name="Freeform 35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>
                <a:gd name="T0" fmla="*/ 0 w 576"/>
                <a:gd name="T1" fmla="*/ 0 h 336"/>
                <a:gd name="T2" fmla="*/ 576 w 576"/>
                <a:gd name="T3" fmla="*/ 0 h 336"/>
                <a:gd name="T4" fmla="*/ 576 w 576"/>
                <a:gd name="T5" fmla="*/ 336 h 336"/>
                <a:gd name="T6" fmla="*/ 0 w 576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6" name="Line 36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6291263" y="3105150"/>
            <a:ext cx="914400" cy="533400"/>
            <a:chOff x="3696" y="1056"/>
            <a:chExt cx="576" cy="33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9463" name="Freeform 38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>
                <a:gd name="T0" fmla="*/ 0 w 576"/>
                <a:gd name="T1" fmla="*/ 0 h 336"/>
                <a:gd name="T2" fmla="*/ 576 w 576"/>
                <a:gd name="T3" fmla="*/ 0 h 336"/>
                <a:gd name="T4" fmla="*/ 576 w 576"/>
                <a:gd name="T5" fmla="*/ 336 h 336"/>
                <a:gd name="T6" fmla="*/ 0 w 576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4" name="Line 39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6291263" y="4019550"/>
            <a:ext cx="914400" cy="533400"/>
            <a:chOff x="3696" y="1056"/>
            <a:chExt cx="576" cy="33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9461" name="Freeform 41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>
                <a:gd name="T0" fmla="*/ 0 w 576"/>
                <a:gd name="T1" fmla="*/ 0 h 336"/>
                <a:gd name="T2" fmla="*/ 576 w 576"/>
                <a:gd name="T3" fmla="*/ 0 h 336"/>
                <a:gd name="T4" fmla="*/ 576 w 576"/>
                <a:gd name="T5" fmla="*/ 336 h 336"/>
                <a:gd name="T6" fmla="*/ 0 w 576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2" name="Line 42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5224463" y="1657350"/>
            <a:ext cx="1066800" cy="2667000"/>
            <a:chOff x="2736" y="1584"/>
            <a:chExt cx="1008" cy="1680"/>
          </a:xfrm>
        </p:grpSpPr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59457" name="Line 45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8" name="Line 46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100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9" name="Line 47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1008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60" name="Line 48"/>
              <p:cNvSpPr>
                <a:spLocks noChangeShapeType="1"/>
              </p:cNvSpPr>
              <p:nvPr/>
            </p:nvSpPr>
            <p:spPr bwMode="auto">
              <a:xfrm flipV="1">
                <a:off x="2736" y="1680"/>
                <a:ext cx="1008" cy="15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 flipV="1"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59453" name="Line 50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4" name="Line 51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100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5" name="Line 52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1008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6" name="Line 53"/>
              <p:cNvSpPr>
                <a:spLocks noChangeShapeType="1"/>
              </p:cNvSpPr>
              <p:nvPr/>
            </p:nvSpPr>
            <p:spPr bwMode="auto">
              <a:xfrm flipV="1">
                <a:off x="2736" y="1680"/>
                <a:ext cx="1008" cy="15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54"/>
            <p:cNvGrpSpPr>
              <a:grpSpLocks/>
            </p:cNvGrpSpPr>
            <p:nvPr/>
          </p:nvGrpSpPr>
          <p:grpSpPr bwMode="auto">
            <a:xfrm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59449" name="Line 55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0" name="Line 56"/>
              <p:cNvSpPr>
                <a:spLocks noChangeShapeType="1"/>
              </p:cNvSpPr>
              <p:nvPr/>
            </p:nvSpPr>
            <p:spPr bwMode="auto">
              <a:xfrm flipV="1">
                <a:off x="2736" y="2112"/>
                <a:ext cx="100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1" name="Line 57"/>
              <p:cNvSpPr>
                <a:spLocks noChangeShapeType="1"/>
              </p:cNvSpPr>
              <p:nvPr/>
            </p:nvSpPr>
            <p:spPr bwMode="auto">
              <a:xfrm flipV="1">
                <a:off x="2736" y="2160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2" name="Line 58"/>
              <p:cNvSpPr>
                <a:spLocks noChangeShapeType="1"/>
              </p:cNvSpPr>
              <p:nvPr/>
            </p:nvSpPr>
            <p:spPr bwMode="auto">
              <a:xfrm flipV="1">
                <a:off x="2736" y="2256"/>
                <a:ext cx="1008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59"/>
            <p:cNvGrpSpPr>
              <a:grpSpLocks/>
            </p:cNvGrpSpPr>
            <p:nvPr/>
          </p:nvGrpSpPr>
          <p:grpSpPr bwMode="auto">
            <a:xfrm flipV="1"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59445" name="Line 60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6" name="Line 61"/>
              <p:cNvSpPr>
                <a:spLocks noChangeShapeType="1"/>
              </p:cNvSpPr>
              <p:nvPr/>
            </p:nvSpPr>
            <p:spPr bwMode="auto">
              <a:xfrm flipV="1">
                <a:off x="2736" y="2112"/>
                <a:ext cx="100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7" name="Line 62"/>
              <p:cNvSpPr>
                <a:spLocks noChangeShapeType="1"/>
              </p:cNvSpPr>
              <p:nvPr/>
            </p:nvSpPr>
            <p:spPr bwMode="auto">
              <a:xfrm flipV="1">
                <a:off x="2736" y="2160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8" name="Line 63"/>
              <p:cNvSpPr>
                <a:spLocks noChangeShapeType="1"/>
              </p:cNvSpPr>
              <p:nvPr/>
            </p:nvSpPr>
            <p:spPr bwMode="auto">
              <a:xfrm flipV="1">
                <a:off x="2736" y="2256"/>
                <a:ext cx="1008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9423" name="Rectangle 64"/>
          <p:cNvSpPr>
            <a:spLocks noChangeArrowheads="1"/>
          </p:cNvSpPr>
          <p:nvPr/>
        </p:nvSpPr>
        <p:spPr bwMode="auto">
          <a:xfrm>
            <a:off x="4462463" y="142875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Egress</a:t>
            </a:r>
          </a:p>
        </p:txBody>
      </p:sp>
      <p:sp>
        <p:nvSpPr>
          <p:cNvPr id="59424" name="Rectangle 65"/>
          <p:cNvSpPr>
            <a:spLocks noChangeArrowheads="1"/>
          </p:cNvSpPr>
          <p:nvPr/>
        </p:nvSpPr>
        <p:spPr bwMode="auto">
          <a:xfrm>
            <a:off x="4462463" y="226695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Egress</a:t>
            </a:r>
          </a:p>
        </p:txBody>
      </p:sp>
      <p:sp>
        <p:nvSpPr>
          <p:cNvPr id="59425" name="Rectangle 66"/>
          <p:cNvSpPr>
            <a:spLocks noChangeArrowheads="1"/>
          </p:cNvSpPr>
          <p:nvPr/>
        </p:nvSpPr>
        <p:spPr bwMode="auto">
          <a:xfrm>
            <a:off x="4462463" y="310515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Egress</a:t>
            </a:r>
          </a:p>
        </p:txBody>
      </p:sp>
      <p:sp>
        <p:nvSpPr>
          <p:cNvPr id="59426" name="Rectangle 67"/>
          <p:cNvSpPr>
            <a:spLocks noChangeArrowheads="1"/>
          </p:cNvSpPr>
          <p:nvPr/>
        </p:nvSpPr>
        <p:spPr bwMode="auto">
          <a:xfrm>
            <a:off x="4462463" y="401955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Egress</a:t>
            </a:r>
          </a:p>
        </p:txBody>
      </p:sp>
      <p:grpSp>
        <p:nvGrpSpPr>
          <p:cNvPr id="13" name="Group 68"/>
          <p:cNvGrpSpPr>
            <a:grpSpLocks/>
          </p:cNvGrpSpPr>
          <p:nvPr/>
        </p:nvGrpSpPr>
        <p:grpSpPr bwMode="auto">
          <a:xfrm>
            <a:off x="681038" y="2724150"/>
            <a:ext cx="1219200" cy="304800"/>
            <a:chOff x="672" y="1152"/>
            <a:chExt cx="768" cy="192"/>
          </a:xfrm>
        </p:grpSpPr>
        <p:sp>
          <p:nvSpPr>
            <p:cNvPr id="59435" name="Rectangle 69"/>
            <p:cNvSpPr>
              <a:spLocks noChangeArrowheads="1"/>
            </p:cNvSpPr>
            <p:nvPr/>
          </p:nvSpPr>
          <p:spPr bwMode="auto">
            <a:xfrm>
              <a:off x="855" y="1152"/>
              <a:ext cx="345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70"/>
            <p:cNvGrpSpPr>
              <a:grpSpLocks/>
            </p:cNvGrpSpPr>
            <p:nvPr/>
          </p:nvGrpSpPr>
          <p:grpSpPr bwMode="auto">
            <a:xfrm>
              <a:off x="672" y="1200"/>
              <a:ext cx="122" cy="96"/>
              <a:chOff x="576" y="1200"/>
              <a:chExt cx="96" cy="48"/>
            </a:xfrm>
          </p:grpSpPr>
          <p:sp>
            <p:nvSpPr>
              <p:cNvPr id="59438" name="Line 71"/>
              <p:cNvSpPr>
                <a:spLocks noChangeShapeType="1"/>
              </p:cNvSpPr>
              <p:nvPr/>
            </p:nvSpPr>
            <p:spPr bwMode="auto">
              <a:xfrm>
                <a:off x="672" y="1200"/>
                <a:ext cx="0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39" name="Line 72"/>
              <p:cNvSpPr>
                <a:spLocks noChangeShapeType="1"/>
              </p:cNvSpPr>
              <p:nvPr/>
            </p:nvSpPr>
            <p:spPr bwMode="auto">
              <a:xfrm>
                <a:off x="624" y="1200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0" name="Line 73"/>
              <p:cNvSpPr>
                <a:spLocks noChangeShapeType="1"/>
              </p:cNvSpPr>
              <p:nvPr/>
            </p:nvSpPr>
            <p:spPr bwMode="auto">
              <a:xfrm>
                <a:off x="576" y="12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37" name="Rectangle 74"/>
            <p:cNvSpPr>
              <a:spLocks noChangeArrowheads="1"/>
            </p:cNvSpPr>
            <p:nvPr/>
          </p:nvSpPr>
          <p:spPr bwMode="auto">
            <a:xfrm>
              <a:off x="1200" y="1152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Calibri" pitchFamily="34" charset="0"/>
                </a:rPr>
                <a:t>“4”</a:t>
              </a:r>
            </a:p>
          </p:txBody>
        </p:sp>
      </p:grpSp>
      <p:grpSp>
        <p:nvGrpSpPr>
          <p:cNvPr id="15" name="Group 75"/>
          <p:cNvGrpSpPr>
            <a:grpSpLocks/>
          </p:cNvGrpSpPr>
          <p:nvPr/>
        </p:nvGrpSpPr>
        <p:grpSpPr bwMode="auto">
          <a:xfrm>
            <a:off x="1747838" y="1428750"/>
            <a:ext cx="1219200" cy="304800"/>
            <a:chOff x="672" y="1152"/>
            <a:chExt cx="768" cy="192"/>
          </a:xfrm>
        </p:grpSpPr>
        <p:sp>
          <p:nvSpPr>
            <p:cNvPr id="59429" name="Rectangle 76"/>
            <p:cNvSpPr>
              <a:spLocks noChangeArrowheads="1"/>
            </p:cNvSpPr>
            <p:nvPr/>
          </p:nvSpPr>
          <p:spPr bwMode="auto">
            <a:xfrm>
              <a:off x="855" y="1152"/>
              <a:ext cx="345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" name="Group 77"/>
            <p:cNvGrpSpPr>
              <a:grpSpLocks/>
            </p:cNvGrpSpPr>
            <p:nvPr/>
          </p:nvGrpSpPr>
          <p:grpSpPr bwMode="auto">
            <a:xfrm>
              <a:off x="672" y="1200"/>
              <a:ext cx="122" cy="96"/>
              <a:chOff x="576" y="1200"/>
              <a:chExt cx="96" cy="48"/>
            </a:xfrm>
          </p:grpSpPr>
          <p:sp>
            <p:nvSpPr>
              <p:cNvPr id="59432" name="Line 78"/>
              <p:cNvSpPr>
                <a:spLocks noChangeShapeType="1"/>
              </p:cNvSpPr>
              <p:nvPr/>
            </p:nvSpPr>
            <p:spPr bwMode="auto">
              <a:xfrm>
                <a:off x="672" y="1200"/>
                <a:ext cx="0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33" name="Line 79"/>
              <p:cNvSpPr>
                <a:spLocks noChangeShapeType="1"/>
              </p:cNvSpPr>
              <p:nvPr/>
            </p:nvSpPr>
            <p:spPr bwMode="auto">
              <a:xfrm>
                <a:off x="624" y="1200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34" name="Line 80"/>
              <p:cNvSpPr>
                <a:spLocks noChangeShapeType="1"/>
              </p:cNvSpPr>
              <p:nvPr/>
            </p:nvSpPr>
            <p:spPr bwMode="auto">
              <a:xfrm>
                <a:off x="576" y="12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31" name="Rectangle 81"/>
            <p:cNvSpPr>
              <a:spLocks noChangeArrowheads="1"/>
            </p:cNvSpPr>
            <p:nvPr/>
          </p:nvSpPr>
          <p:spPr bwMode="auto">
            <a:xfrm>
              <a:off x="1200" y="1152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Calibri" pitchFamily="34" charset="0"/>
                </a:rPr>
                <a:t>“4”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3.33333E-6 0.2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97 0.01112 L 0.31164 0.011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500000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163 0.01111 L 0.4283 0.4 " pathEditMode="relative" ptsTypes="AA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500000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83 0.4 L 0.6783 0.4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Textbooks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Textbook</a:t>
            </a:r>
          </a:p>
          <a:p>
            <a:pPr lvl="1"/>
            <a:r>
              <a:rPr lang="en-CA" dirty="0"/>
              <a:t>Computer Networks: A Systems Approach (6th Edition), Peterson, Davie, 2021.</a:t>
            </a:r>
          </a:p>
          <a:p>
            <a:pPr lvl="1"/>
            <a:endParaRPr lang="en-CA" dirty="0"/>
          </a:p>
          <a:p>
            <a:r>
              <a:rPr lang="en-CA" dirty="0"/>
              <a:t>You can get a print copy of this book. Alternatively, you can find an online version here: </a:t>
            </a:r>
          </a:p>
          <a:p>
            <a:pPr lvl="1"/>
            <a:r>
              <a:rPr lang="en-CA" dirty="0">
                <a:hlinkClick r:id="rId3"/>
              </a:rPr>
              <a:t>https://book.systemsapproach.org/</a:t>
            </a:r>
            <a:endParaRPr lang="en-CA" dirty="0"/>
          </a:p>
          <a:p>
            <a:pPr lvl="1"/>
            <a:endParaRPr lang="en-US" dirty="0"/>
          </a:p>
          <a:p>
            <a:r>
              <a:rPr lang="en-US" dirty="0"/>
              <a:t>Recommended book</a:t>
            </a:r>
          </a:p>
          <a:p>
            <a:pPr lvl="1"/>
            <a:r>
              <a:rPr lang="en-US" dirty="0"/>
              <a:t>UNIX Network Programming, Volume I: The Sockets Networking API, W. Richard Stevens, Bill </a:t>
            </a:r>
            <a:r>
              <a:rPr lang="en-US" dirty="0" err="1"/>
              <a:t>Fenner</a:t>
            </a:r>
            <a:r>
              <a:rPr lang="en-US" dirty="0"/>
              <a:t>, and Andrew M. </a:t>
            </a:r>
            <a:r>
              <a:rPr lang="en-US" dirty="0" err="1"/>
              <a:t>Rudoff</a:t>
            </a:r>
            <a:r>
              <a:rPr lang="en-US" dirty="0"/>
              <a:t>, 3rd edition, 2003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1E27A9-8FEB-4B4F-8229-C5F5ACA29BEC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21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Statistical Multiplexing – </a:t>
            </a:r>
            <a:r>
              <a:rPr lang="en-US" i="1" dirty="0"/>
              <a:t>Basic Idea</a:t>
            </a:r>
          </a:p>
        </p:txBody>
      </p:sp>
      <p:pic>
        <p:nvPicPr>
          <p:cNvPr id="60421" name="Picture 3" descr="oneFlow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19099" y="968328"/>
            <a:ext cx="3124201" cy="2345654"/>
          </a:xfrm>
          <a:noFill/>
        </p:spPr>
      </p:pic>
      <p:pic>
        <p:nvPicPr>
          <p:cNvPr id="60422" name="Picture 4" descr="manyFlows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057774" y="2827452"/>
            <a:ext cx="2638426" cy="2182698"/>
          </a:xfrm>
          <a:noFill/>
        </p:spPr>
      </p:pic>
      <p:pic>
        <p:nvPicPr>
          <p:cNvPr id="60423" name="Picture 5" descr="twoFlows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029200" y="742950"/>
            <a:ext cx="2638425" cy="1981200"/>
          </a:xfrm>
          <a:noFill/>
        </p:spPr>
      </p:pic>
      <p:sp>
        <p:nvSpPr>
          <p:cNvPr id="60424" name="Text Box 6"/>
          <p:cNvSpPr txBox="1">
            <a:spLocks noChangeArrowheads="1"/>
          </p:cNvSpPr>
          <p:nvPr/>
        </p:nvSpPr>
        <p:spPr bwMode="auto">
          <a:xfrm>
            <a:off x="3276600" y="3159125"/>
            <a:ext cx="515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time</a:t>
            </a:r>
          </a:p>
        </p:txBody>
      </p:sp>
      <p:sp>
        <p:nvSpPr>
          <p:cNvPr id="60425" name="Text Box 7"/>
          <p:cNvSpPr txBox="1">
            <a:spLocks noChangeArrowheads="1"/>
          </p:cNvSpPr>
          <p:nvPr/>
        </p:nvSpPr>
        <p:spPr bwMode="auto">
          <a:xfrm>
            <a:off x="7456486" y="2335609"/>
            <a:ext cx="515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alibri" pitchFamily="34" charset="0"/>
              </a:rPr>
              <a:t>time</a:t>
            </a:r>
          </a:p>
        </p:txBody>
      </p:sp>
      <p:sp>
        <p:nvSpPr>
          <p:cNvPr id="60426" name="Text Box 8"/>
          <p:cNvSpPr txBox="1">
            <a:spLocks noChangeArrowheads="1"/>
          </p:cNvSpPr>
          <p:nvPr/>
        </p:nvSpPr>
        <p:spPr bwMode="auto">
          <a:xfrm>
            <a:off x="6875464" y="5178425"/>
            <a:ext cx="515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time</a:t>
            </a:r>
          </a:p>
        </p:txBody>
      </p:sp>
      <p:sp>
        <p:nvSpPr>
          <p:cNvPr id="60427" name="Text Box 9"/>
          <p:cNvSpPr txBox="1">
            <a:spLocks noChangeArrowheads="1"/>
          </p:cNvSpPr>
          <p:nvPr/>
        </p:nvSpPr>
        <p:spPr bwMode="auto">
          <a:xfrm>
            <a:off x="296862" y="872889"/>
            <a:ext cx="48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alibri" pitchFamily="34" charset="0"/>
              </a:rPr>
              <a:t>rate</a:t>
            </a:r>
          </a:p>
        </p:txBody>
      </p:sp>
      <p:sp>
        <p:nvSpPr>
          <p:cNvPr id="60428" name="Text Box 10"/>
          <p:cNvSpPr txBox="1">
            <a:spLocks noChangeArrowheads="1"/>
          </p:cNvSpPr>
          <p:nvPr/>
        </p:nvSpPr>
        <p:spPr bwMode="auto">
          <a:xfrm>
            <a:off x="1408907" y="667771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</a:rPr>
              <a:t>One flow</a:t>
            </a:r>
          </a:p>
        </p:txBody>
      </p:sp>
      <p:sp>
        <p:nvSpPr>
          <p:cNvPr id="60429" name="Text Box 11"/>
          <p:cNvSpPr txBox="1">
            <a:spLocks noChangeArrowheads="1"/>
          </p:cNvSpPr>
          <p:nvPr/>
        </p:nvSpPr>
        <p:spPr bwMode="auto">
          <a:xfrm rot="16200000">
            <a:off x="4309269" y="1775618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</a:rPr>
              <a:t>Two flows</a:t>
            </a:r>
          </a:p>
        </p:txBody>
      </p:sp>
      <p:sp>
        <p:nvSpPr>
          <p:cNvPr id="60430" name="AutoShape 12"/>
          <p:cNvSpPr>
            <a:spLocks noChangeArrowheads="1"/>
          </p:cNvSpPr>
          <p:nvPr/>
        </p:nvSpPr>
        <p:spPr bwMode="auto">
          <a:xfrm>
            <a:off x="7543800" y="1276350"/>
            <a:ext cx="1143000" cy="381000"/>
          </a:xfrm>
          <a:prstGeom prst="wedgeRectCallout">
            <a:avLst>
              <a:gd name="adj1" fmla="val -131111"/>
              <a:gd name="adj2" fmla="val 8809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latin typeface="Calibri" pitchFamily="34" charset="0"/>
              </a:rPr>
              <a:t>Average rate</a:t>
            </a:r>
          </a:p>
        </p:txBody>
      </p:sp>
      <p:sp>
        <p:nvSpPr>
          <p:cNvPr id="60431" name="Text Box 13"/>
          <p:cNvSpPr txBox="1">
            <a:spLocks noChangeArrowheads="1"/>
          </p:cNvSpPr>
          <p:nvPr/>
        </p:nvSpPr>
        <p:spPr bwMode="auto">
          <a:xfrm rot="16200000">
            <a:off x="4220368" y="3837782"/>
            <a:ext cx="161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</a:rPr>
              <a:t>Many flows</a:t>
            </a:r>
          </a:p>
        </p:txBody>
      </p:sp>
      <p:sp>
        <p:nvSpPr>
          <p:cNvPr id="60432" name="Text Box 14"/>
          <p:cNvSpPr txBox="1">
            <a:spLocks noChangeArrowheads="1"/>
          </p:cNvSpPr>
          <p:nvPr/>
        </p:nvSpPr>
        <p:spPr bwMode="auto">
          <a:xfrm>
            <a:off x="593725" y="3990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Calibri" pitchFamily="34" charset="0"/>
            </a:endParaRPr>
          </a:p>
        </p:txBody>
      </p:sp>
      <p:sp>
        <p:nvSpPr>
          <p:cNvPr id="60433" name="Text Box 15"/>
          <p:cNvSpPr txBox="1">
            <a:spLocks noChangeArrowheads="1"/>
          </p:cNvSpPr>
          <p:nvPr/>
        </p:nvSpPr>
        <p:spPr bwMode="auto">
          <a:xfrm>
            <a:off x="228601" y="3313496"/>
            <a:ext cx="441959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3363" indent="-233363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dirty="0">
                <a:latin typeface="Calibri" pitchFamily="34" charset="0"/>
              </a:rPr>
              <a:t>Network traffic is </a:t>
            </a:r>
            <a:r>
              <a:rPr lang="en-US" dirty="0" err="1">
                <a:latin typeface="Calibri" pitchFamily="34" charset="0"/>
              </a:rPr>
              <a:t>bursty</a:t>
            </a:r>
            <a:r>
              <a:rPr lang="en-US" dirty="0">
                <a:latin typeface="Calibri" pitchFamily="34" charset="0"/>
              </a:rPr>
              <a:t>.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i.e. the rate changes frequently.</a:t>
            </a:r>
          </a:p>
          <a:p>
            <a:pPr marL="233363" indent="-233363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dirty="0">
                <a:latin typeface="Calibri" pitchFamily="34" charset="0"/>
              </a:rPr>
              <a:t>Peaks from independent flows generally occur at different times.</a:t>
            </a:r>
          </a:p>
          <a:p>
            <a:pPr marL="233363" indent="-233363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dirty="0">
                <a:latin typeface="Calibri" pitchFamily="34" charset="0"/>
              </a:rPr>
              <a:t>Conclusion: The more flows we have, 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the smoother the traffic.</a:t>
            </a:r>
          </a:p>
          <a:p>
            <a:pPr marL="233363" indent="-233363" eaLnBrk="0" hangingPunct="0">
              <a:buFont typeface="Arial" pitchFamily="34" charset="0"/>
              <a:buChar char="•"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0434" name="Text Box 16"/>
          <p:cNvSpPr txBox="1">
            <a:spLocks noChangeArrowheads="1"/>
          </p:cNvSpPr>
          <p:nvPr/>
        </p:nvSpPr>
        <p:spPr bwMode="auto">
          <a:xfrm>
            <a:off x="7467600" y="3830419"/>
            <a:ext cx="1524000" cy="646331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Calibri" pitchFamily="34" charset="0"/>
              </a:rPr>
              <a:t>Average rates of: </a:t>
            </a:r>
            <a:br>
              <a:rPr lang="en-US" sz="1200">
                <a:latin typeface="Calibri" pitchFamily="34" charset="0"/>
              </a:rPr>
            </a:br>
            <a:r>
              <a:rPr lang="en-US" sz="1200">
                <a:latin typeface="Calibri" pitchFamily="34" charset="0"/>
              </a:rPr>
              <a:t>1, 2, 10, 100, 1000 flows.</a:t>
            </a:r>
          </a:p>
        </p:txBody>
      </p:sp>
      <p:sp>
        <p:nvSpPr>
          <p:cNvPr id="60435" name="Text Box 17"/>
          <p:cNvSpPr txBox="1">
            <a:spLocks noChangeArrowheads="1"/>
          </p:cNvSpPr>
          <p:nvPr/>
        </p:nvSpPr>
        <p:spPr bwMode="auto">
          <a:xfrm>
            <a:off x="4724401" y="817563"/>
            <a:ext cx="48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rate</a:t>
            </a:r>
          </a:p>
        </p:txBody>
      </p:sp>
      <p:sp>
        <p:nvSpPr>
          <p:cNvPr id="60436" name="Text Box 18"/>
          <p:cNvSpPr txBox="1">
            <a:spLocks noChangeArrowheads="1"/>
          </p:cNvSpPr>
          <p:nvPr/>
        </p:nvSpPr>
        <p:spPr bwMode="auto">
          <a:xfrm>
            <a:off x="4852987" y="2876550"/>
            <a:ext cx="48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alibri" pitchFamily="34" charset="0"/>
              </a:rPr>
              <a:t>rate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61469" name="Rectangle 2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/>
              <a:t>Packet Switching – </a:t>
            </a:r>
            <a:r>
              <a:rPr lang="en-US" sz="3200" i="1" dirty="0"/>
              <a:t>Statistical Multiplexing</a:t>
            </a:r>
            <a:endParaRPr lang="en-US" sz="2000" i="1" dirty="0"/>
          </a:p>
        </p:txBody>
      </p:sp>
      <p:sp>
        <p:nvSpPr>
          <p:cNvPr id="61445" name="Line 2"/>
          <p:cNvSpPr>
            <a:spLocks noChangeShapeType="1"/>
          </p:cNvSpPr>
          <p:nvPr/>
        </p:nvSpPr>
        <p:spPr bwMode="auto">
          <a:xfrm>
            <a:off x="2767013" y="21732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Line 3"/>
          <p:cNvSpPr>
            <a:spLocks noChangeShapeType="1"/>
          </p:cNvSpPr>
          <p:nvPr/>
        </p:nvSpPr>
        <p:spPr bwMode="auto">
          <a:xfrm>
            <a:off x="2767013" y="27066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Line 4"/>
          <p:cNvSpPr>
            <a:spLocks noChangeShapeType="1"/>
          </p:cNvSpPr>
          <p:nvPr/>
        </p:nvSpPr>
        <p:spPr bwMode="auto">
          <a:xfrm>
            <a:off x="3452813" y="2173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5"/>
          <p:cNvSpPr>
            <a:spLocks noChangeShapeType="1"/>
          </p:cNvSpPr>
          <p:nvPr/>
        </p:nvSpPr>
        <p:spPr bwMode="auto">
          <a:xfrm>
            <a:off x="3300413" y="2173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Line 6"/>
          <p:cNvSpPr>
            <a:spLocks noChangeShapeType="1"/>
          </p:cNvSpPr>
          <p:nvPr/>
        </p:nvSpPr>
        <p:spPr bwMode="auto">
          <a:xfrm>
            <a:off x="3148013" y="2173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7"/>
          <p:cNvSpPr>
            <a:spLocks noChangeShapeType="1"/>
          </p:cNvSpPr>
          <p:nvPr/>
        </p:nvSpPr>
        <p:spPr bwMode="auto">
          <a:xfrm flipV="1">
            <a:off x="3460750" y="241935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8"/>
          <p:cNvSpPr>
            <a:spLocks noChangeShapeType="1"/>
          </p:cNvSpPr>
          <p:nvPr/>
        </p:nvSpPr>
        <p:spPr bwMode="auto">
          <a:xfrm>
            <a:off x="1862138" y="1806576"/>
            <a:ext cx="912812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9"/>
          <p:cNvSpPr>
            <a:spLocks noChangeShapeType="1"/>
          </p:cNvSpPr>
          <p:nvPr/>
        </p:nvSpPr>
        <p:spPr bwMode="auto">
          <a:xfrm>
            <a:off x="1862138" y="2139950"/>
            <a:ext cx="9525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0"/>
          <p:cNvSpPr>
            <a:spLocks noChangeShapeType="1"/>
          </p:cNvSpPr>
          <p:nvPr/>
        </p:nvSpPr>
        <p:spPr bwMode="auto">
          <a:xfrm flipV="1">
            <a:off x="1824038" y="2495550"/>
            <a:ext cx="950912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871663" y="2443163"/>
            <a:ext cx="36512" cy="258762"/>
            <a:chOff x="886" y="1955"/>
            <a:chExt cx="23" cy="163"/>
          </a:xfrm>
        </p:grpSpPr>
        <p:sp>
          <p:nvSpPr>
            <p:cNvPr id="61483" name="Oval 12"/>
            <p:cNvSpPr>
              <a:spLocks noChangeArrowheads="1"/>
            </p:cNvSpPr>
            <p:nvPr/>
          </p:nvSpPr>
          <p:spPr bwMode="auto">
            <a:xfrm>
              <a:off x="886" y="1955"/>
              <a:ext cx="23" cy="2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4" name="Oval 13"/>
            <p:cNvSpPr>
              <a:spLocks noChangeArrowheads="1"/>
            </p:cNvSpPr>
            <p:nvPr/>
          </p:nvSpPr>
          <p:spPr bwMode="auto">
            <a:xfrm>
              <a:off x="886" y="2025"/>
              <a:ext cx="23" cy="2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5" name="Oval 14"/>
            <p:cNvSpPr>
              <a:spLocks noChangeArrowheads="1"/>
            </p:cNvSpPr>
            <p:nvPr/>
          </p:nvSpPr>
          <p:spPr bwMode="auto">
            <a:xfrm>
              <a:off x="886" y="2095"/>
              <a:ext cx="23" cy="2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3657601" y="2117726"/>
            <a:ext cx="122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>
                <a:latin typeface="Calibri" pitchFamily="34" charset="0"/>
              </a:rPr>
              <a:t>Link rate, </a:t>
            </a:r>
            <a:r>
              <a:rPr lang="en-US" i="1">
                <a:latin typeface="Calibri" pitchFamily="34" charset="0"/>
              </a:rPr>
              <a:t>R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881313" y="1812926"/>
            <a:ext cx="519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i="1">
                <a:latin typeface="Calibri" pitchFamily="34" charset="0"/>
              </a:rPr>
              <a:t>X</a:t>
            </a:r>
            <a:r>
              <a:rPr lang="en-US">
                <a:latin typeface="Calibri" pitchFamily="34" charset="0"/>
              </a:rPr>
              <a:t>(</a:t>
            </a:r>
            <a:r>
              <a:rPr lang="en-US" i="1">
                <a:latin typeface="Calibri" pitchFamily="34" charset="0"/>
              </a:rPr>
              <a:t>t</a:t>
            </a:r>
            <a:r>
              <a:rPr lang="en-US">
                <a:latin typeface="Calibri" pitchFamily="34" charset="0"/>
              </a:rPr>
              <a:t>)</a:t>
            </a:r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V="1">
            <a:off x="5464175" y="1595439"/>
            <a:ext cx="0" cy="151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>
            <a:off x="5464175" y="311467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5464175" y="205263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Freeform 20"/>
          <p:cNvSpPr>
            <a:spLocks/>
          </p:cNvSpPr>
          <p:nvPr/>
        </p:nvSpPr>
        <p:spPr bwMode="auto">
          <a:xfrm>
            <a:off x="5464175" y="2054225"/>
            <a:ext cx="2438400" cy="1036638"/>
          </a:xfrm>
          <a:custGeom>
            <a:avLst/>
            <a:gdLst>
              <a:gd name="T0" fmla="*/ 0 w 1536"/>
              <a:gd name="T1" fmla="*/ 1036638 h 653"/>
              <a:gd name="T2" fmla="*/ 304800 w 1536"/>
              <a:gd name="T3" fmla="*/ 884238 h 653"/>
              <a:gd name="T4" fmla="*/ 457200 w 1536"/>
              <a:gd name="T5" fmla="*/ 655638 h 653"/>
              <a:gd name="T6" fmla="*/ 685800 w 1536"/>
              <a:gd name="T7" fmla="*/ 655638 h 653"/>
              <a:gd name="T8" fmla="*/ 762000 w 1536"/>
              <a:gd name="T9" fmla="*/ 579438 h 653"/>
              <a:gd name="T10" fmla="*/ 838200 w 1536"/>
              <a:gd name="T11" fmla="*/ 503238 h 653"/>
              <a:gd name="T12" fmla="*/ 990600 w 1536"/>
              <a:gd name="T13" fmla="*/ 503238 h 653"/>
              <a:gd name="T14" fmla="*/ 1066800 w 1536"/>
              <a:gd name="T15" fmla="*/ 655638 h 653"/>
              <a:gd name="T16" fmla="*/ 1143000 w 1536"/>
              <a:gd name="T17" fmla="*/ 655638 h 653"/>
              <a:gd name="T18" fmla="*/ 1295400 w 1536"/>
              <a:gd name="T19" fmla="*/ 503238 h 653"/>
              <a:gd name="T20" fmla="*/ 1447800 w 1536"/>
              <a:gd name="T21" fmla="*/ 274638 h 653"/>
              <a:gd name="T22" fmla="*/ 1524000 w 1536"/>
              <a:gd name="T23" fmla="*/ 46038 h 653"/>
              <a:gd name="T24" fmla="*/ 1644650 w 1536"/>
              <a:gd name="T25" fmla="*/ 7938 h 653"/>
              <a:gd name="T26" fmla="*/ 1790700 w 1536"/>
              <a:gd name="T27" fmla="*/ 7938 h 653"/>
              <a:gd name="T28" fmla="*/ 1905000 w 1536"/>
              <a:gd name="T29" fmla="*/ 14288 h 653"/>
              <a:gd name="T30" fmla="*/ 2012950 w 1536"/>
              <a:gd name="T31" fmla="*/ 90488 h 653"/>
              <a:gd name="T32" fmla="*/ 2133600 w 1536"/>
              <a:gd name="T33" fmla="*/ 274638 h 653"/>
              <a:gd name="T34" fmla="*/ 2438400 w 1536"/>
              <a:gd name="T35" fmla="*/ 198438 h 65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36"/>
              <a:gd name="T55" fmla="*/ 0 h 653"/>
              <a:gd name="T56" fmla="*/ 1536 w 1536"/>
              <a:gd name="T57" fmla="*/ 653 h 65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36" h="653">
                <a:moveTo>
                  <a:pt x="0" y="653"/>
                </a:moveTo>
                <a:cubicBezTo>
                  <a:pt x="72" y="625"/>
                  <a:pt x="144" y="597"/>
                  <a:pt x="192" y="557"/>
                </a:cubicBezTo>
                <a:cubicBezTo>
                  <a:pt x="240" y="517"/>
                  <a:pt x="248" y="437"/>
                  <a:pt x="288" y="413"/>
                </a:cubicBezTo>
                <a:cubicBezTo>
                  <a:pt x="328" y="389"/>
                  <a:pt x="400" y="421"/>
                  <a:pt x="432" y="413"/>
                </a:cubicBezTo>
                <a:cubicBezTo>
                  <a:pt x="464" y="405"/>
                  <a:pt x="464" y="381"/>
                  <a:pt x="480" y="365"/>
                </a:cubicBezTo>
                <a:cubicBezTo>
                  <a:pt x="496" y="349"/>
                  <a:pt x="504" y="325"/>
                  <a:pt x="528" y="317"/>
                </a:cubicBezTo>
                <a:cubicBezTo>
                  <a:pt x="552" y="309"/>
                  <a:pt x="600" y="301"/>
                  <a:pt x="624" y="317"/>
                </a:cubicBezTo>
                <a:cubicBezTo>
                  <a:pt x="648" y="333"/>
                  <a:pt x="656" y="397"/>
                  <a:pt x="672" y="413"/>
                </a:cubicBezTo>
                <a:cubicBezTo>
                  <a:pt x="688" y="429"/>
                  <a:pt x="696" y="429"/>
                  <a:pt x="720" y="413"/>
                </a:cubicBezTo>
                <a:cubicBezTo>
                  <a:pt x="744" y="397"/>
                  <a:pt x="784" y="357"/>
                  <a:pt x="816" y="317"/>
                </a:cubicBezTo>
                <a:cubicBezTo>
                  <a:pt x="848" y="277"/>
                  <a:pt x="888" y="221"/>
                  <a:pt x="912" y="173"/>
                </a:cubicBezTo>
                <a:cubicBezTo>
                  <a:pt x="936" y="125"/>
                  <a:pt x="939" y="57"/>
                  <a:pt x="960" y="29"/>
                </a:cubicBezTo>
                <a:cubicBezTo>
                  <a:pt x="981" y="1"/>
                  <a:pt x="1008" y="9"/>
                  <a:pt x="1036" y="5"/>
                </a:cubicBezTo>
                <a:cubicBezTo>
                  <a:pt x="1064" y="1"/>
                  <a:pt x="1101" y="4"/>
                  <a:pt x="1128" y="5"/>
                </a:cubicBezTo>
                <a:cubicBezTo>
                  <a:pt x="1155" y="6"/>
                  <a:pt x="1177" y="0"/>
                  <a:pt x="1200" y="9"/>
                </a:cubicBezTo>
                <a:cubicBezTo>
                  <a:pt x="1223" y="18"/>
                  <a:pt x="1244" y="30"/>
                  <a:pt x="1268" y="57"/>
                </a:cubicBezTo>
                <a:cubicBezTo>
                  <a:pt x="1292" y="84"/>
                  <a:pt x="1299" y="162"/>
                  <a:pt x="1344" y="173"/>
                </a:cubicBezTo>
                <a:cubicBezTo>
                  <a:pt x="1389" y="184"/>
                  <a:pt x="1504" y="133"/>
                  <a:pt x="1536" y="12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 flipH="1">
            <a:off x="7216775" y="1685926"/>
            <a:ext cx="152400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6607176" y="1381125"/>
            <a:ext cx="1851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200">
                <a:latin typeface="Calibri" pitchFamily="34" charset="0"/>
              </a:rPr>
              <a:t>Dropped packets</a:t>
            </a: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5156201" y="1905001"/>
            <a:ext cx="307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i="1">
                <a:latin typeface="Calibri" pitchFamily="34" charset="0"/>
              </a:rPr>
              <a:t>B</a:t>
            </a: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6965950" y="1381125"/>
            <a:ext cx="149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200">
                <a:latin typeface="Calibri" pitchFamily="34" charset="0"/>
              </a:rPr>
              <a:t>Dropped packets</a:t>
            </a: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4375150" y="1276350"/>
            <a:ext cx="149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>
                <a:latin typeface="Calibri" pitchFamily="34" charset="0"/>
              </a:rPr>
              <a:t>Queue Length</a:t>
            </a:r>
          </a:p>
          <a:p>
            <a:pPr algn="ctr" eaLnBrk="0" hangingPunct="0"/>
            <a:r>
              <a:rPr lang="en-US" sz="1400" i="1">
                <a:latin typeface="Calibri" pitchFamily="34" charset="0"/>
              </a:rPr>
              <a:t>X</a:t>
            </a:r>
            <a:r>
              <a:rPr lang="en-US" sz="1400">
                <a:latin typeface="Calibri" pitchFamily="34" charset="0"/>
              </a:rPr>
              <a:t>(</a:t>
            </a:r>
            <a:r>
              <a:rPr lang="en-US" sz="1400" i="1">
                <a:latin typeface="Calibri" pitchFamily="34" charset="0"/>
              </a:rPr>
              <a:t>t</a:t>
            </a:r>
            <a:r>
              <a:rPr lang="en-US" sz="1400">
                <a:latin typeface="Calibri" pitchFamily="34" charset="0"/>
              </a:rPr>
              <a:t>)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7118350" y="3114675"/>
            <a:ext cx="806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400">
                <a:latin typeface="Calibri" pitchFamily="34" charset="0"/>
              </a:rPr>
              <a:t>Time</a:t>
            </a:r>
          </a:p>
        </p:txBody>
      </p:sp>
      <p:sp>
        <p:nvSpPr>
          <p:cNvPr id="61467" name="Text Box 27"/>
          <p:cNvSpPr txBox="1">
            <a:spLocks noChangeArrowheads="1"/>
          </p:cNvSpPr>
          <p:nvPr/>
        </p:nvSpPr>
        <p:spPr bwMode="auto">
          <a:xfrm>
            <a:off x="2393950" y="2724151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Packet buffer</a:t>
            </a:r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652463" y="819150"/>
            <a:ext cx="149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Packets for one output</a:t>
            </a:r>
          </a:p>
        </p:txBody>
      </p: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652463" y="165735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Data</a:t>
            </a:r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1566863" y="165735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Hdr</a:t>
            </a:r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652463" y="203835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Data</a:t>
            </a:r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1566863" y="203835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Hdr</a:t>
            </a:r>
          </a:p>
        </p:txBody>
      </p:sp>
      <p:sp>
        <p:nvSpPr>
          <p:cNvPr id="61474" name="Rectangle 34"/>
          <p:cNvSpPr>
            <a:spLocks noChangeArrowheads="1"/>
          </p:cNvSpPr>
          <p:nvPr/>
        </p:nvSpPr>
        <p:spPr bwMode="auto">
          <a:xfrm>
            <a:off x="652463" y="295275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Data</a:t>
            </a:r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1566863" y="295275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Hdr</a:t>
            </a:r>
          </a:p>
        </p:txBody>
      </p:sp>
      <p:sp>
        <p:nvSpPr>
          <p:cNvPr id="61476" name="Text Box 36"/>
          <p:cNvSpPr txBox="1">
            <a:spLocks noChangeArrowheads="1"/>
          </p:cNvSpPr>
          <p:nvPr/>
        </p:nvSpPr>
        <p:spPr bwMode="auto">
          <a:xfrm>
            <a:off x="2165351" y="1736725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>
                <a:latin typeface="Calibri" pitchFamily="34" charset="0"/>
              </a:rPr>
              <a:t>R</a:t>
            </a: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2165351" y="1965325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>
                <a:latin typeface="Calibri" pitchFamily="34" charset="0"/>
              </a:rPr>
              <a:t>R</a:t>
            </a:r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2165351" y="2422525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>
                <a:latin typeface="Calibri" pitchFamily="34" charset="0"/>
              </a:rPr>
              <a:t>R</a:t>
            </a:r>
          </a:p>
        </p:txBody>
      </p:sp>
      <p:sp>
        <p:nvSpPr>
          <p:cNvPr id="61479" name="Text Box 39"/>
          <p:cNvSpPr txBox="1">
            <a:spLocks noChangeArrowheads="1"/>
          </p:cNvSpPr>
          <p:nvPr/>
        </p:nvSpPr>
        <p:spPr bwMode="auto">
          <a:xfrm>
            <a:off x="685800" y="3790950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>
                <a:latin typeface="Calibri" pitchFamily="34" charset="0"/>
              </a:rPr>
              <a:t>Because the buffer absorbs temporary bursts, the egress link need not operate at rate </a:t>
            </a:r>
            <a:r>
              <a:rPr lang="en-US" sz="2000" i="1" dirty="0">
                <a:latin typeface="Calibri" pitchFamily="34" charset="0"/>
              </a:rPr>
              <a:t>N.R.</a:t>
            </a:r>
          </a:p>
          <a:p>
            <a:pPr marL="287338" indent="-287338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>
                <a:latin typeface="Calibri" pitchFamily="34" charset="0"/>
              </a:rPr>
              <a:t>But the buffer has finite size, </a:t>
            </a:r>
            <a:r>
              <a:rPr lang="en-US" sz="2000" i="1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, so losses will occur.</a:t>
            </a:r>
          </a:p>
        </p:txBody>
      </p:sp>
      <p:sp>
        <p:nvSpPr>
          <p:cNvPr id="61480" name="Text Box 40"/>
          <p:cNvSpPr txBox="1">
            <a:spLocks noChangeArrowheads="1"/>
          </p:cNvSpPr>
          <p:nvPr/>
        </p:nvSpPr>
        <p:spPr bwMode="auto">
          <a:xfrm>
            <a:off x="336550" y="1603375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</a:t>
            </a:r>
          </a:p>
        </p:txBody>
      </p:sp>
      <p:sp>
        <p:nvSpPr>
          <p:cNvPr id="61481" name="Text Box 41"/>
          <p:cNvSpPr txBox="1">
            <a:spLocks noChangeArrowheads="1"/>
          </p:cNvSpPr>
          <p:nvPr/>
        </p:nvSpPr>
        <p:spPr bwMode="auto">
          <a:xfrm>
            <a:off x="336550" y="2009775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2</a:t>
            </a:r>
          </a:p>
        </p:txBody>
      </p:sp>
      <p:sp>
        <p:nvSpPr>
          <p:cNvPr id="61482" name="Text Box 42"/>
          <p:cNvSpPr txBox="1">
            <a:spLocks noChangeArrowheads="1"/>
          </p:cNvSpPr>
          <p:nvPr/>
        </p:nvSpPr>
        <p:spPr bwMode="auto">
          <a:xfrm>
            <a:off x="336551" y="2924175"/>
            <a:ext cx="315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>
                <a:latin typeface="Calibri" pitchFamily="34" charset="0"/>
              </a:rPr>
              <a:t>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D914B7-9501-936D-D5F5-B62F541A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F78BA8-75C7-562C-7032-55D9E99BF1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Statistical Multiplexing</a:t>
            </a:r>
          </a:p>
        </p:txBody>
      </p:sp>
      <p:sp>
        <p:nvSpPr>
          <p:cNvPr id="62470" name="Line 3"/>
          <p:cNvSpPr>
            <a:spLocks noChangeShapeType="1"/>
          </p:cNvSpPr>
          <p:nvPr/>
        </p:nvSpPr>
        <p:spPr bwMode="auto">
          <a:xfrm>
            <a:off x="974725" y="89535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1" name="Line 4"/>
          <p:cNvSpPr>
            <a:spLocks noChangeShapeType="1"/>
          </p:cNvSpPr>
          <p:nvPr/>
        </p:nvSpPr>
        <p:spPr bwMode="auto">
          <a:xfrm flipH="1" flipV="1">
            <a:off x="746125" y="226695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2" name="Freeform 5"/>
          <p:cNvSpPr>
            <a:spLocks/>
          </p:cNvSpPr>
          <p:nvPr/>
        </p:nvSpPr>
        <p:spPr bwMode="auto">
          <a:xfrm>
            <a:off x="898525" y="1487488"/>
            <a:ext cx="3276600" cy="755650"/>
          </a:xfrm>
          <a:custGeom>
            <a:avLst/>
            <a:gdLst>
              <a:gd name="T0" fmla="*/ 0 w 2064"/>
              <a:gd name="T1" fmla="*/ 474663 h 476"/>
              <a:gd name="T2" fmla="*/ 333375 w 2064"/>
              <a:gd name="T3" fmla="*/ 711200 h 476"/>
              <a:gd name="T4" fmla="*/ 493712 w 2064"/>
              <a:gd name="T5" fmla="*/ 203200 h 476"/>
              <a:gd name="T6" fmla="*/ 685800 w 2064"/>
              <a:gd name="T7" fmla="*/ 17463 h 476"/>
              <a:gd name="T8" fmla="*/ 990600 w 2064"/>
              <a:gd name="T9" fmla="*/ 93663 h 476"/>
              <a:gd name="T10" fmla="*/ 1058862 w 2064"/>
              <a:gd name="T11" fmla="*/ 376238 h 476"/>
              <a:gd name="T12" fmla="*/ 1219200 w 2064"/>
              <a:gd name="T13" fmla="*/ 550863 h 476"/>
              <a:gd name="T14" fmla="*/ 1447800 w 2064"/>
              <a:gd name="T15" fmla="*/ 398462 h 476"/>
              <a:gd name="T16" fmla="*/ 1600200 w 2064"/>
              <a:gd name="T17" fmla="*/ 169863 h 476"/>
              <a:gd name="T18" fmla="*/ 1676400 w 2064"/>
              <a:gd name="T19" fmla="*/ 17463 h 476"/>
              <a:gd name="T20" fmla="*/ 1981200 w 2064"/>
              <a:gd name="T21" fmla="*/ 169863 h 476"/>
              <a:gd name="T22" fmla="*/ 2514600 w 2064"/>
              <a:gd name="T23" fmla="*/ 627063 h 476"/>
              <a:gd name="T24" fmla="*/ 3047999 w 2064"/>
              <a:gd name="T25" fmla="*/ 627063 h 476"/>
              <a:gd name="T26" fmla="*/ 3276600 w 2064"/>
              <a:gd name="T27" fmla="*/ 398462 h 47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64"/>
              <a:gd name="T43" fmla="*/ 0 h 476"/>
              <a:gd name="T44" fmla="*/ 2064 w 2064"/>
              <a:gd name="T45" fmla="*/ 476 h 47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64" h="476">
                <a:moveTo>
                  <a:pt x="0" y="299"/>
                </a:moveTo>
                <a:cubicBezTo>
                  <a:pt x="35" y="324"/>
                  <a:pt x="158" y="476"/>
                  <a:pt x="210" y="448"/>
                </a:cubicBezTo>
                <a:cubicBezTo>
                  <a:pt x="262" y="420"/>
                  <a:pt x="274" y="201"/>
                  <a:pt x="311" y="128"/>
                </a:cubicBezTo>
                <a:cubicBezTo>
                  <a:pt x="348" y="55"/>
                  <a:pt x="380" y="22"/>
                  <a:pt x="432" y="11"/>
                </a:cubicBezTo>
                <a:cubicBezTo>
                  <a:pt x="484" y="0"/>
                  <a:pt x="585" y="21"/>
                  <a:pt x="624" y="59"/>
                </a:cubicBezTo>
                <a:cubicBezTo>
                  <a:pt x="663" y="97"/>
                  <a:pt x="643" y="189"/>
                  <a:pt x="667" y="237"/>
                </a:cubicBezTo>
                <a:cubicBezTo>
                  <a:pt x="691" y="285"/>
                  <a:pt x="727" y="345"/>
                  <a:pt x="768" y="347"/>
                </a:cubicBezTo>
                <a:cubicBezTo>
                  <a:pt x="809" y="349"/>
                  <a:pt x="872" y="291"/>
                  <a:pt x="912" y="251"/>
                </a:cubicBezTo>
                <a:cubicBezTo>
                  <a:pt x="952" y="211"/>
                  <a:pt x="984" y="147"/>
                  <a:pt x="1008" y="107"/>
                </a:cubicBezTo>
                <a:cubicBezTo>
                  <a:pt x="1032" y="67"/>
                  <a:pt x="1016" y="11"/>
                  <a:pt x="1056" y="11"/>
                </a:cubicBezTo>
                <a:cubicBezTo>
                  <a:pt x="1096" y="11"/>
                  <a:pt x="1160" y="43"/>
                  <a:pt x="1248" y="107"/>
                </a:cubicBezTo>
                <a:cubicBezTo>
                  <a:pt x="1336" y="171"/>
                  <a:pt x="1472" y="347"/>
                  <a:pt x="1584" y="395"/>
                </a:cubicBezTo>
                <a:cubicBezTo>
                  <a:pt x="1696" y="443"/>
                  <a:pt x="1840" y="419"/>
                  <a:pt x="1920" y="395"/>
                </a:cubicBezTo>
                <a:cubicBezTo>
                  <a:pt x="2000" y="371"/>
                  <a:pt x="2048" y="291"/>
                  <a:pt x="2064" y="251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3" name="Line 6"/>
          <p:cNvSpPr>
            <a:spLocks noChangeShapeType="1"/>
          </p:cNvSpPr>
          <p:nvPr/>
        </p:nvSpPr>
        <p:spPr bwMode="auto">
          <a:xfrm>
            <a:off x="746125" y="150495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4" name="Line 7"/>
          <p:cNvSpPr>
            <a:spLocks noChangeShapeType="1"/>
          </p:cNvSpPr>
          <p:nvPr/>
        </p:nvSpPr>
        <p:spPr bwMode="auto">
          <a:xfrm>
            <a:off x="974725" y="302895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5" name="Line 8"/>
          <p:cNvSpPr>
            <a:spLocks noChangeShapeType="1"/>
          </p:cNvSpPr>
          <p:nvPr/>
        </p:nvSpPr>
        <p:spPr bwMode="auto">
          <a:xfrm flipH="1" flipV="1">
            <a:off x="746125" y="440055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6" name="Freeform 9"/>
          <p:cNvSpPr>
            <a:spLocks/>
          </p:cNvSpPr>
          <p:nvPr/>
        </p:nvSpPr>
        <p:spPr bwMode="auto">
          <a:xfrm>
            <a:off x="898525" y="3573464"/>
            <a:ext cx="3276600" cy="803275"/>
          </a:xfrm>
          <a:custGeom>
            <a:avLst/>
            <a:gdLst>
              <a:gd name="T0" fmla="*/ 0 w 2064"/>
              <a:gd name="T1" fmla="*/ 522288 h 506"/>
              <a:gd name="T2" fmla="*/ 333375 w 2064"/>
              <a:gd name="T3" fmla="*/ 758825 h 506"/>
              <a:gd name="T4" fmla="*/ 493712 w 2064"/>
              <a:gd name="T5" fmla="*/ 250825 h 506"/>
              <a:gd name="T6" fmla="*/ 739775 w 2064"/>
              <a:gd name="T7" fmla="*/ 773113 h 506"/>
              <a:gd name="T8" fmla="*/ 990600 w 2064"/>
              <a:gd name="T9" fmla="*/ 141288 h 506"/>
              <a:gd name="T10" fmla="*/ 1058862 w 2064"/>
              <a:gd name="T11" fmla="*/ 423863 h 506"/>
              <a:gd name="T12" fmla="*/ 1262062 w 2064"/>
              <a:gd name="T13" fmla="*/ 3175 h 506"/>
              <a:gd name="T14" fmla="*/ 1447800 w 2064"/>
              <a:gd name="T15" fmla="*/ 446088 h 506"/>
              <a:gd name="T16" fmla="*/ 1698625 w 2064"/>
              <a:gd name="T17" fmla="*/ 671513 h 506"/>
              <a:gd name="T18" fmla="*/ 1843087 w 2064"/>
              <a:gd name="T19" fmla="*/ 627063 h 506"/>
              <a:gd name="T20" fmla="*/ 1981200 w 2064"/>
              <a:gd name="T21" fmla="*/ 217488 h 506"/>
              <a:gd name="T22" fmla="*/ 2466975 w 2064"/>
              <a:gd name="T23" fmla="*/ 265113 h 506"/>
              <a:gd name="T24" fmla="*/ 2568575 w 2064"/>
              <a:gd name="T25" fmla="*/ 454025 h 506"/>
              <a:gd name="T26" fmla="*/ 2844799 w 2064"/>
              <a:gd name="T27" fmla="*/ 250825 h 506"/>
              <a:gd name="T28" fmla="*/ 3090862 w 2064"/>
              <a:gd name="T29" fmla="*/ 438150 h 506"/>
              <a:gd name="T30" fmla="*/ 3276600 w 2064"/>
              <a:gd name="T31" fmla="*/ 446088 h 50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64"/>
              <a:gd name="T49" fmla="*/ 0 h 506"/>
              <a:gd name="T50" fmla="*/ 2064 w 2064"/>
              <a:gd name="T51" fmla="*/ 506 h 50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64" h="506">
                <a:moveTo>
                  <a:pt x="0" y="329"/>
                </a:moveTo>
                <a:cubicBezTo>
                  <a:pt x="35" y="354"/>
                  <a:pt x="158" y="506"/>
                  <a:pt x="210" y="478"/>
                </a:cubicBezTo>
                <a:cubicBezTo>
                  <a:pt x="262" y="450"/>
                  <a:pt x="268" y="157"/>
                  <a:pt x="311" y="158"/>
                </a:cubicBezTo>
                <a:cubicBezTo>
                  <a:pt x="354" y="159"/>
                  <a:pt x="414" y="498"/>
                  <a:pt x="466" y="487"/>
                </a:cubicBezTo>
                <a:cubicBezTo>
                  <a:pt x="518" y="476"/>
                  <a:pt x="591" y="126"/>
                  <a:pt x="624" y="89"/>
                </a:cubicBezTo>
                <a:cubicBezTo>
                  <a:pt x="657" y="52"/>
                  <a:pt x="639" y="281"/>
                  <a:pt x="667" y="267"/>
                </a:cubicBezTo>
                <a:cubicBezTo>
                  <a:pt x="695" y="253"/>
                  <a:pt x="754" y="0"/>
                  <a:pt x="795" y="2"/>
                </a:cubicBezTo>
                <a:cubicBezTo>
                  <a:pt x="836" y="4"/>
                  <a:pt x="866" y="211"/>
                  <a:pt x="912" y="281"/>
                </a:cubicBezTo>
                <a:cubicBezTo>
                  <a:pt x="958" y="351"/>
                  <a:pt x="1029" y="404"/>
                  <a:pt x="1070" y="423"/>
                </a:cubicBezTo>
                <a:cubicBezTo>
                  <a:pt x="1111" y="442"/>
                  <a:pt x="1131" y="443"/>
                  <a:pt x="1161" y="395"/>
                </a:cubicBezTo>
                <a:cubicBezTo>
                  <a:pt x="1191" y="347"/>
                  <a:pt x="1182" y="175"/>
                  <a:pt x="1248" y="137"/>
                </a:cubicBezTo>
                <a:cubicBezTo>
                  <a:pt x="1314" y="99"/>
                  <a:pt x="1492" y="142"/>
                  <a:pt x="1554" y="167"/>
                </a:cubicBezTo>
                <a:cubicBezTo>
                  <a:pt x="1616" y="192"/>
                  <a:pt x="1578" y="287"/>
                  <a:pt x="1618" y="286"/>
                </a:cubicBezTo>
                <a:cubicBezTo>
                  <a:pt x="1658" y="285"/>
                  <a:pt x="1737" y="160"/>
                  <a:pt x="1792" y="158"/>
                </a:cubicBezTo>
                <a:cubicBezTo>
                  <a:pt x="1847" y="156"/>
                  <a:pt x="1902" y="255"/>
                  <a:pt x="1947" y="276"/>
                </a:cubicBezTo>
                <a:cubicBezTo>
                  <a:pt x="1992" y="297"/>
                  <a:pt x="2040" y="280"/>
                  <a:pt x="2064" y="281"/>
                </a:cubicBezTo>
              </a:path>
            </a:pathLst>
          </a:cu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7" name="Line 10"/>
          <p:cNvSpPr>
            <a:spLocks noChangeShapeType="1"/>
          </p:cNvSpPr>
          <p:nvPr/>
        </p:nvSpPr>
        <p:spPr bwMode="auto">
          <a:xfrm>
            <a:off x="746125" y="356235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8" name="Text Box 11"/>
          <p:cNvSpPr txBox="1">
            <a:spLocks noChangeArrowheads="1"/>
          </p:cNvSpPr>
          <p:nvPr/>
        </p:nvSpPr>
        <p:spPr bwMode="auto">
          <a:xfrm>
            <a:off x="1127125" y="3033713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62479" name="Text Box 12"/>
          <p:cNvSpPr txBox="1">
            <a:spLocks noChangeArrowheads="1"/>
          </p:cNvSpPr>
          <p:nvPr/>
        </p:nvSpPr>
        <p:spPr bwMode="auto">
          <a:xfrm>
            <a:off x="1050926" y="97631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62480" name="Text Box 13"/>
          <p:cNvSpPr txBox="1">
            <a:spLocks noChangeArrowheads="1"/>
          </p:cNvSpPr>
          <p:nvPr/>
        </p:nvSpPr>
        <p:spPr bwMode="auto">
          <a:xfrm>
            <a:off x="3589338" y="2270126"/>
            <a:ext cx="6096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2481" name="Text Box 14"/>
          <p:cNvSpPr txBox="1">
            <a:spLocks noChangeArrowheads="1"/>
          </p:cNvSpPr>
          <p:nvPr/>
        </p:nvSpPr>
        <p:spPr bwMode="auto">
          <a:xfrm>
            <a:off x="3589338" y="4433888"/>
            <a:ext cx="609600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2482" name="Text Box 15"/>
          <p:cNvSpPr txBox="1">
            <a:spLocks noChangeArrowheads="1"/>
          </p:cNvSpPr>
          <p:nvPr/>
        </p:nvSpPr>
        <p:spPr bwMode="auto">
          <a:xfrm>
            <a:off x="382588" y="989013"/>
            <a:ext cx="608012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Rate</a:t>
            </a:r>
          </a:p>
        </p:txBody>
      </p:sp>
      <p:sp>
        <p:nvSpPr>
          <p:cNvPr id="62483" name="Text Box 16"/>
          <p:cNvSpPr txBox="1">
            <a:spLocks noChangeArrowheads="1"/>
          </p:cNvSpPr>
          <p:nvPr/>
        </p:nvSpPr>
        <p:spPr bwMode="auto">
          <a:xfrm>
            <a:off x="382588" y="3149601"/>
            <a:ext cx="608012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Rate</a:t>
            </a:r>
          </a:p>
        </p:txBody>
      </p:sp>
      <p:sp>
        <p:nvSpPr>
          <p:cNvPr id="62484" name="Text Box 17"/>
          <p:cNvSpPr txBox="1">
            <a:spLocks noChangeArrowheads="1"/>
          </p:cNvSpPr>
          <p:nvPr/>
        </p:nvSpPr>
        <p:spPr bwMode="auto">
          <a:xfrm>
            <a:off x="3675063" y="112871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2485" name="Text Box 18"/>
          <p:cNvSpPr txBox="1">
            <a:spLocks noChangeArrowheads="1"/>
          </p:cNvSpPr>
          <p:nvPr/>
        </p:nvSpPr>
        <p:spPr bwMode="auto">
          <a:xfrm>
            <a:off x="3717925" y="318611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2486" name="Line 19"/>
          <p:cNvSpPr>
            <a:spLocks noChangeShapeType="1"/>
          </p:cNvSpPr>
          <p:nvPr/>
        </p:nvSpPr>
        <p:spPr bwMode="auto">
          <a:xfrm>
            <a:off x="5486400" y="18859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629400" y="1733550"/>
            <a:ext cx="609600" cy="381000"/>
            <a:chOff x="3696" y="1392"/>
            <a:chExt cx="384" cy="240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3792" y="1392"/>
              <a:ext cx="288" cy="240"/>
              <a:chOff x="3792" y="1392"/>
              <a:chExt cx="288" cy="240"/>
            </a:xfrm>
          </p:grpSpPr>
          <p:sp>
            <p:nvSpPr>
              <p:cNvPr id="62505" name="Rectangle 22"/>
              <p:cNvSpPr>
                <a:spLocks noChangeArrowheads="1"/>
              </p:cNvSpPr>
              <p:nvPr/>
            </p:nvSpPr>
            <p:spPr bwMode="auto">
              <a:xfrm>
                <a:off x="3792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6" name="Rectangle 23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7" name="Rectangle 24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503" name="Line 25"/>
            <p:cNvSpPr>
              <a:spLocks noChangeShapeType="1"/>
            </p:cNvSpPr>
            <p:nvPr/>
          </p:nvSpPr>
          <p:spPr bwMode="auto">
            <a:xfrm>
              <a:off x="3696" y="139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4" name="Line 26"/>
            <p:cNvSpPr>
              <a:spLocks noChangeShapeType="1"/>
            </p:cNvSpPr>
            <p:nvPr/>
          </p:nvSpPr>
          <p:spPr bwMode="auto">
            <a:xfrm>
              <a:off x="3696" y="163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88" name="Line 27"/>
          <p:cNvSpPr>
            <a:spLocks noChangeShapeType="1"/>
          </p:cNvSpPr>
          <p:nvPr/>
        </p:nvSpPr>
        <p:spPr bwMode="auto">
          <a:xfrm flipV="1">
            <a:off x="7315200" y="18859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9" name="Text Box 28"/>
          <p:cNvSpPr txBox="1">
            <a:spLocks noChangeArrowheads="1"/>
          </p:cNvSpPr>
          <p:nvPr/>
        </p:nvSpPr>
        <p:spPr bwMode="auto">
          <a:xfrm>
            <a:off x="5089526" y="150971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62490" name="Text Box 29"/>
          <p:cNvSpPr txBox="1">
            <a:spLocks noChangeArrowheads="1"/>
          </p:cNvSpPr>
          <p:nvPr/>
        </p:nvSpPr>
        <p:spPr bwMode="auto">
          <a:xfrm>
            <a:off x="7975600" y="143351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2491" name="Line 30"/>
          <p:cNvSpPr>
            <a:spLocks noChangeShapeType="1"/>
          </p:cNvSpPr>
          <p:nvPr/>
        </p:nvSpPr>
        <p:spPr bwMode="auto">
          <a:xfrm>
            <a:off x="5486400" y="37909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629400" y="3638550"/>
            <a:ext cx="609600" cy="381000"/>
            <a:chOff x="3696" y="1392"/>
            <a:chExt cx="384" cy="240"/>
          </a:xfrm>
        </p:grpSpPr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3792" y="1392"/>
              <a:ext cx="288" cy="240"/>
              <a:chOff x="3792" y="1392"/>
              <a:chExt cx="288" cy="240"/>
            </a:xfrm>
          </p:grpSpPr>
          <p:sp>
            <p:nvSpPr>
              <p:cNvPr id="62499" name="Rectangle 33"/>
              <p:cNvSpPr>
                <a:spLocks noChangeArrowheads="1"/>
              </p:cNvSpPr>
              <p:nvPr/>
            </p:nvSpPr>
            <p:spPr bwMode="auto">
              <a:xfrm>
                <a:off x="3792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0" name="Rectangle 34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1" name="Rectangle 3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97" name="Line 36"/>
            <p:cNvSpPr>
              <a:spLocks noChangeShapeType="1"/>
            </p:cNvSpPr>
            <p:nvPr/>
          </p:nvSpPr>
          <p:spPr bwMode="auto">
            <a:xfrm>
              <a:off x="3696" y="139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>
              <a:off x="3696" y="163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93" name="Line 38"/>
          <p:cNvSpPr>
            <a:spLocks noChangeShapeType="1"/>
          </p:cNvSpPr>
          <p:nvPr/>
        </p:nvSpPr>
        <p:spPr bwMode="auto">
          <a:xfrm flipV="1">
            <a:off x="7315200" y="37909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94" name="Text Box 39"/>
          <p:cNvSpPr txBox="1">
            <a:spLocks noChangeArrowheads="1"/>
          </p:cNvSpPr>
          <p:nvPr/>
        </p:nvSpPr>
        <p:spPr bwMode="auto">
          <a:xfrm>
            <a:off x="5089525" y="3414713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62495" name="Text Box 40"/>
          <p:cNvSpPr txBox="1">
            <a:spLocks noChangeArrowheads="1"/>
          </p:cNvSpPr>
          <p:nvPr/>
        </p:nvSpPr>
        <p:spPr bwMode="auto">
          <a:xfrm>
            <a:off x="7975600" y="333851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Statistical Multiplexing Gain</a:t>
            </a:r>
          </a:p>
        </p:txBody>
      </p:sp>
      <p:sp>
        <p:nvSpPr>
          <p:cNvPr id="63494" name="Line 3"/>
          <p:cNvSpPr>
            <a:spLocks noChangeShapeType="1"/>
          </p:cNvSpPr>
          <p:nvPr/>
        </p:nvSpPr>
        <p:spPr bwMode="auto">
          <a:xfrm>
            <a:off x="5715000" y="2019300"/>
            <a:ext cx="1143000" cy="228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495" name="Line 4"/>
          <p:cNvSpPr>
            <a:spLocks noChangeShapeType="1"/>
          </p:cNvSpPr>
          <p:nvPr/>
        </p:nvSpPr>
        <p:spPr bwMode="auto">
          <a:xfrm flipV="1">
            <a:off x="5715000" y="2476500"/>
            <a:ext cx="1143000" cy="228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0" y="2171700"/>
            <a:ext cx="609600" cy="381000"/>
            <a:chOff x="3696" y="1392"/>
            <a:chExt cx="384" cy="24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92" y="1392"/>
              <a:ext cx="288" cy="240"/>
              <a:chOff x="3792" y="1392"/>
              <a:chExt cx="288" cy="240"/>
            </a:xfrm>
          </p:grpSpPr>
          <p:sp>
            <p:nvSpPr>
              <p:cNvPr id="63517" name="Rectangle 7"/>
              <p:cNvSpPr>
                <a:spLocks noChangeArrowheads="1"/>
              </p:cNvSpPr>
              <p:nvPr/>
            </p:nvSpPr>
            <p:spPr bwMode="auto">
              <a:xfrm>
                <a:off x="3792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8" name="Rectangle 8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9" name="Rectangle 9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15" name="Line 10"/>
            <p:cNvSpPr>
              <a:spLocks noChangeShapeType="1"/>
            </p:cNvSpPr>
            <p:nvPr/>
          </p:nvSpPr>
          <p:spPr bwMode="auto">
            <a:xfrm>
              <a:off x="3696" y="139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6" name="Line 11"/>
            <p:cNvSpPr>
              <a:spLocks noChangeShapeType="1"/>
            </p:cNvSpPr>
            <p:nvPr/>
          </p:nvSpPr>
          <p:spPr bwMode="auto">
            <a:xfrm>
              <a:off x="3696" y="163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497" name="Line 12"/>
          <p:cNvSpPr>
            <a:spLocks noChangeShapeType="1"/>
          </p:cNvSpPr>
          <p:nvPr/>
        </p:nvSpPr>
        <p:spPr bwMode="auto">
          <a:xfrm flipV="1">
            <a:off x="7543800" y="2324100"/>
            <a:ext cx="1143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498" name="Text Box 13"/>
          <p:cNvSpPr txBox="1">
            <a:spLocks noChangeArrowheads="1"/>
          </p:cNvSpPr>
          <p:nvPr/>
        </p:nvSpPr>
        <p:spPr bwMode="auto">
          <a:xfrm>
            <a:off x="5318126" y="1689100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63499" name="Text Box 14"/>
          <p:cNvSpPr txBox="1">
            <a:spLocks noChangeArrowheads="1"/>
          </p:cNvSpPr>
          <p:nvPr/>
        </p:nvSpPr>
        <p:spPr bwMode="auto">
          <a:xfrm>
            <a:off x="5334000" y="2481263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63500" name="Text Box 15"/>
          <p:cNvSpPr txBox="1">
            <a:spLocks noChangeArrowheads="1"/>
          </p:cNvSpPr>
          <p:nvPr/>
        </p:nvSpPr>
        <p:spPr bwMode="auto">
          <a:xfrm>
            <a:off x="8204200" y="1871663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63501" name="Freeform 16"/>
          <p:cNvSpPr>
            <a:spLocks/>
          </p:cNvSpPr>
          <p:nvPr/>
        </p:nvSpPr>
        <p:spPr bwMode="auto">
          <a:xfrm>
            <a:off x="990600" y="2359026"/>
            <a:ext cx="3276600" cy="803275"/>
          </a:xfrm>
          <a:custGeom>
            <a:avLst/>
            <a:gdLst>
              <a:gd name="T0" fmla="*/ 0 w 2064"/>
              <a:gd name="T1" fmla="*/ 522288 h 506"/>
              <a:gd name="T2" fmla="*/ 333375 w 2064"/>
              <a:gd name="T3" fmla="*/ 758825 h 506"/>
              <a:gd name="T4" fmla="*/ 493712 w 2064"/>
              <a:gd name="T5" fmla="*/ 250825 h 506"/>
              <a:gd name="T6" fmla="*/ 739775 w 2064"/>
              <a:gd name="T7" fmla="*/ 773113 h 506"/>
              <a:gd name="T8" fmla="*/ 990600 w 2064"/>
              <a:gd name="T9" fmla="*/ 141288 h 506"/>
              <a:gd name="T10" fmla="*/ 1058862 w 2064"/>
              <a:gd name="T11" fmla="*/ 423863 h 506"/>
              <a:gd name="T12" fmla="*/ 1262062 w 2064"/>
              <a:gd name="T13" fmla="*/ 3175 h 506"/>
              <a:gd name="T14" fmla="*/ 1447800 w 2064"/>
              <a:gd name="T15" fmla="*/ 446088 h 506"/>
              <a:gd name="T16" fmla="*/ 1698625 w 2064"/>
              <a:gd name="T17" fmla="*/ 671513 h 506"/>
              <a:gd name="T18" fmla="*/ 1843087 w 2064"/>
              <a:gd name="T19" fmla="*/ 627063 h 506"/>
              <a:gd name="T20" fmla="*/ 1981200 w 2064"/>
              <a:gd name="T21" fmla="*/ 217488 h 506"/>
              <a:gd name="T22" fmla="*/ 2466975 w 2064"/>
              <a:gd name="T23" fmla="*/ 265113 h 506"/>
              <a:gd name="T24" fmla="*/ 2568575 w 2064"/>
              <a:gd name="T25" fmla="*/ 454025 h 506"/>
              <a:gd name="T26" fmla="*/ 2844799 w 2064"/>
              <a:gd name="T27" fmla="*/ 250825 h 506"/>
              <a:gd name="T28" fmla="*/ 3090862 w 2064"/>
              <a:gd name="T29" fmla="*/ 438150 h 506"/>
              <a:gd name="T30" fmla="*/ 3276600 w 2064"/>
              <a:gd name="T31" fmla="*/ 446088 h 50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64"/>
              <a:gd name="T49" fmla="*/ 0 h 506"/>
              <a:gd name="T50" fmla="*/ 2064 w 2064"/>
              <a:gd name="T51" fmla="*/ 506 h 50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64" h="506">
                <a:moveTo>
                  <a:pt x="0" y="329"/>
                </a:moveTo>
                <a:cubicBezTo>
                  <a:pt x="35" y="354"/>
                  <a:pt x="158" y="506"/>
                  <a:pt x="210" y="478"/>
                </a:cubicBezTo>
                <a:cubicBezTo>
                  <a:pt x="262" y="450"/>
                  <a:pt x="268" y="157"/>
                  <a:pt x="311" y="158"/>
                </a:cubicBezTo>
                <a:cubicBezTo>
                  <a:pt x="354" y="159"/>
                  <a:pt x="414" y="498"/>
                  <a:pt x="466" y="487"/>
                </a:cubicBezTo>
                <a:cubicBezTo>
                  <a:pt x="518" y="476"/>
                  <a:pt x="591" y="126"/>
                  <a:pt x="624" y="89"/>
                </a:cubicBezTo>
                <a:cubicBezTo>
                  <a:pt x="657" y="52"/>
                  <a:pt x="639" y="281"/>
                  <a:pt x="667" y="267"/>
                </a:cubicBezTo>
                <a:cubicBezTo>
                  <a:pt x="695" y="253"/>
                  <a:pt x="754" y="0"/>
                  <a:pt x="795" y="2"/>
                </a:cubicBezTo>
                <a:cubicBezTo>
                  <a:pt x="836" y="4"/>
                  <a:pt x="866" y="211"/>
                  <a:pt x="912" y="281"/>
                </a:cubicBezTo>
                <a:cubicBezTo>
                  <a:pt x="958" y="351"/>
                  <a:pt x="1029" y="404"/>
                  <a:pt x="1070" y="423"/>
                </a:cubicBezTo>
                <a:cubicBezTo>
                  <a:pt x="1111" y="442"/>
                  <a:pt x="1131" y="443"/>
                  <a:pt x="1161" y="395"/>
                </a:cubicBezTo>
                <a:cubicBezTo>
                  <a:pt x="1191" y="347"/>
                  <a:pt x="1182" y="175"/>
                  <a:pt x="1248" y="137"/>
                </a:cubicBezTo>
                <a:cubicBezTo>
                  <a:pt x="1314" y="99"/>
                  <a:pt x="1492" y="142"/>
                  <a:pt x="1554" y="167"/>
                </a:cubicBezTo>
                <a:cubicBezTo>
                  <a:pt x="1616" y="192"/>
                  <a:pt x="1578" y="287"/>
                  <a:pt x="1618" y="286"/>
                </a:cubicBezTo>
                <a:cubicBezTo>
                  <a:pt x="1658" y="285"/>
                  <a:pt x="1737" y="160"/>
                  <a:pt x="1792" y="158"/>
                </a:cubicBezTo>
                <a:cubicBezTo>
                  <a:pt x="1847" y="156"/>
                  <a:pt x="1902" y="255"/>
                  <a:pt x="1947" y="276"/>
                </a:cubicBezTo>
                <a:cubicBezTo>
                  <a:pt x="1992" y="297"/>
                  <a:pt x="2040" y="280"/>
                  <a:pt x="2064" y="281"/>
                </a:cubicBezTo>
              </a:path>
            </a:pathLst>
          </a:custGeom>
          <a:noFill/>
          <a:ln w="38100">
            <a:solidFill>
              <a:srgbClr val="0099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2" name="Freeform 17"/>
          <p:cNvSpPr>
            <a:spLocks/>
          </p:cNvSpPr>
          <p:nvPr/>
        </p:nvSpPr>
        <p:spPr bwMode="auto">
          <a:xfrm>
            <a:off x="990600" y="2400300"/>
            <a:ext cx="3276600" cy="755650"/>
          </a:xfrm>
          <a:custGeom>
            <a:avLst/>
            <a:gdLst>
              <a:gd name="T0" fmla="*/ 0 w 2064"/>
              <a:gd name="T1" fmla="*/ 474663 h 476"/>
              <a:gd name="T2" fmla="*/ 333375 w 2064"/>
              <a:gd name="T3" fmla="*/ 711200 h 476"/>
              <a:gd name="T4" fmla="*/ 493712 w 2064"/>
              <a:gd name="T5" fmla="*/ 203200 h 476"/>
              <a:gd name="T6" fmla="*/ 685800 w 2064"/>
              <a:gd name="T7" fmla="*/ 17463 h 476"/>
              <a:gd name="T8" fmla="*/ 990600 w 2064"/>
              <a:gd name="T9" fmla="*/ 93663 h 476"/>
              <a:gd name="T10" fmla="*/ 1058862 w 2064"/>
              <a:gd name="T11" fmla="*/ 376238 h 476"/>
              <a:gd name="T12" fmla="*/ 1219200 w 2064"/>
              <a:gd name="T13" fmla="*/ 550863 h 476"/>
              <a:gd name="T14" fmla="*/ 1447800 w 2064"/>
              <a:gd name="T15" fmla="*/ 398462 h 476"/>
              <a:gd name="T16" fmla="*/ 1600200 w 2064"/>
              <a:gd name="T17" fmla="*/ 169863 h 476"/>
              <a:gd name="T18" fmla="*/ 1676400 w 2064"/>
              <a:gd name="T19" fmla="*/ 17463 h 476"/>
              <a:gd name="T20" fmla="*/ 1981200 w 2064"/>
              <a:gd name="T21" fmla="*/ 169863 h 476"/>
              <a:gd name="T22" fmla="*/ 2514600 w 2064"/>
              <a:gd name="T23" fmla="*/ 627063 h 476"/>
              <a:gd name="T24" fmla="*/ 3047999 w 2064"/>
              <a:gd name="T25" fmla="*/ 627063 h 476"/>
              <a:gd name="T26" fmla="*/ 3276600 w 2064"/>
              <a:gd name="T27" fmla="*/ 398462 h 47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64"/>
              <a:gd name="T43" fmla="*/ 0 h 476"/>
              <a:gd name="T44" fmla="*/ 2064 w 2064"/>
              <a:gd name="T45" fmla="*/ 476 h 47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64" h="476">
                <a:moveTo>
                  <a:pt x="0" y="299"/>
                </a:moveTo>
                <a:cubicBezTo>
                  <a:pt x="35" y="324"/>
                  <a:pt x="158" y="476"/>
                  <a:pt x="210" y="448"/>
                </a:cubicBezTo>
                <a:cubicBezTo>
                  <a:pt x="262" y="420"/>
                  <a:pt x="274" y="201"/>
                  <a:pt x="311" y="128"/>
                </a:cubicBezTo>
                <a:cubicBezTo>
                  <a:pt x="348" y="55"/>
                  <a:pt x="380" y="22"/>
                  <a:pt x="432" y="11"/>
                </a:cubicBezTo>
                <a:cubicBezTo>
                  <a:pt x="484" y="0"/>
                  <a:pt x="585" y="21"/>
                  <a:pt x="624" y="59"/>
                </a:cubicBezTo>
                <a:cubicBezTo>
                  <a:pt x="663" y="97"/>
                  <a:pt x="643" y="189"/>
                  <a:pt x="667" y="237"/>
                </a:cubicBezTo>
                <a:cubicBezTo>
                  <a:pt x="691" y="285"/>
                  <a:pt x="727" y="345"/>
                  <a:pt x="768" y="347"/>
                </a:cubicBezTo>
                <a:cubicBezTo>
                  <a:pt x="809" y="349"/>
                  <a:pt x="872" y="291"/>
                  <a:pt x="912" y="251"/>
                </a:cubicBezTo>
                <a:cubicBezTo>
                  <a:pt x="952" y="211"/>
                  <a:pt x="984" y="147"/>
                  <a:pt x="1008" y="107"/>
                </a:cubicBezTo>
                <a:cubicBezTo>
                  <a:pt x="1032" y="67"/>
                  <a:pt x="1016" y="11"/>
                  <a:pt x="1056" y="11"/>
                </a:cubicBezTo>
                <a:cubicBezTo>
                  <a:pt x="1096" y="11"/>
                  <a:pt x="1160" y="43"/>
                  <a:pt x="1248" y="107"/>
                </a:cubicBezTo>
                <a:cubicBezTo>
                  <a:pt x="1336" y="171"/>
                  <a:pt x="1472" y="347"/>
                  <a:pt x="1584" y="395"/>
                </a:cubicBezTo>
                <a:cubicBezTo>
                  <a:pt x="1696" y="443"/>
                  <a:pt x="1840" y="419"/>
                  <a:pt x="1920" y="395"/>
                </a:cubicBezTo>
                <a:cubicBezTo>
                  <a:pt x="2000" y="371"/>
                  <a:pt x="2048" y="291"/>
                  <a:pt x="2064" y="251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3" name="Line 18"/>
          <p:cNvSpPr>
            <a:spLocks noChangeShapeType="1"/>
          </p:cNvSpPr>
          <p:nvPr/>
        </p:nvSpPr>
        <p:spPr bwMode="auto">
          <a:xfrm>
            <a:off x="1066800" y="647700"/>
            <a:ext cx="0" cy="2743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4" name="Line 19"/>
          <p:cNvSpPr>
            <a:spLocks noChangeShapeType="1"/>
          </p:cNvSpPr>
          <p:nvPr/>
        </p:nvSpPr>
        <p:spPr bwMode="auto">
          <a:xfrm flipH="1" flipV="1">
            <a:off x="838200" y="3162300"/>
            <a:ext cx="3505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5" name="Freeform 20"/>
          <p:cNvSpPr>
            <a:spLocks/>
          </p:cNvSpPr>
          <p:nvPr/>
        </p:nvSpPr>
        <p:spPr bwMode="auto">
          <a:xfrm>
            <a:off x="982663" y="1908175"/>
            <a:ext cx="3295650" cy="1138238"/>
          </a:xfrm>
          <a:custGeom>
            <a:avLst/>
            <a:gdLst>
              <a:gd name="T0" fmla="*/ 0 w 2076"/>
              <a:gd name="T1" fmla="*/ 604838 h 717"/>
              <a:gd name="T2" fmla="*/ 334962 w 2076"/>
              <a:gd name="T3" fmla="*/ 1068388 h 717"/>
              <a:gd name="T4" fmla="*/ 465137 w 2076"/>
              <a:gd name="T5" fmla="*/ 184150 h 717"/>
              <a:gd name="T6" fmla="*/ 696912 w 2076"/>
              <a:gd name="T7" fmla="*/ 401638 h 717"/>
              <a:gd name="T8" fmla="*/ 973137 w 2076"/>
              <a:gd name="T9" fmla="*/ 9525 h 717"/>
              <a:gd name="T10" fmla="*/ 1089025 w 2076"/>
              <a:gd name="T11" fmla="*/ 342900 h 717"/>
              <a:gd name="T12" fmla="*/ 1277937 w 2076"/>
              <a:gd name="T13" fmla="*/ 23813 h 717"/>
              <a:gd name="T14" fmla="*/ 1422400 w 2076"/>
              <a:gd name="T15" fmla="*/ 387350 h 717"/>
              <a:gd name="T16" fmla="*/ 1611312 w 2076"/>
              <a:gd name="T17" fmla="*/ 357188 h 717"/>
              <a:gd name="T18" fmla="*/ 1655762 w 2076"/>
              <a:gd name="T19" fmla="*/ 373063 h 717"/>
              <a:gd name="T20" fmla="*/ 2017712 w 2076"/>
              <a:gd name="T21" fmla="*/ 241300 h 717"/>
              <a:gd name="T22" fmla="*/ 2497137 w 2076"/>
              <a:gd name="T23" fmla="*/ 531813 h 717"/>
              <a:gd name="T24" fmla="*/ 2584450 w 2076"/>
              <a:gd name="T25" fmla="*/ 647700 h 717"/>
              <a:gd name="T26" fmla="*/ 2830512 w 2076"/>
              <a:gd name="T27" fmla="*/ 531813 h 717"/>
              <a:gd name="T28" fmla="*/ 3295650 w 2076"/>
              <a:gd name="T29" fmla="*/ 633413 h 71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076"/>
              <a:gd name="T46" fmla="*/ 0 h 717"/>
              <a:gd name="T47" fmla="*/ 2076 w 2076"/>
              <a:gd name="T48" fmla="*/ 717 h 71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076" h="717">
                <a:moveTo>
                  <a:pt x="0" y="381"/>
                </a:moveTo>
                <a:cubicBezTo>
                  <a:pt x="35" y="430"/>
                  <a:pt x="162" y="717"/>
                  <a:pt x="211" y="673"/>
                </a:cubicBezTo>
                <a:cubicBezTo>
                  <a:pt x="260" y="629"/>
                  <a:pt x="255" y="186"/>
                  <a:pt x="293" y="116"/>
                </a:cubicBezTo>
                <a:cubicBezTo>
                  <a:pt x="331" y="46"/>
                  <a:pt x="386" y="271"/>
                  <a:pt x="439" y="253"/>
                </a:cubicBezTo>
                <a:cubicBezTo>
                  <a:pt x="492" y="235"/>
                  <a:pt x="572" y="12"/>
                  <a:pt x="613" y="6"/>
                </a:cubicBezTo>
                <a:cubicBezTo>
                  <a:pt x="654" y="0"/>
                  <a:pt x="654" y="214"/>
                  <a:pt x="686" y="216"/>
                </a:cubicBezTo>
                <a:cubicBezTo>
                  <a:pt x="718" y="218"/>
                  <a:pt x="770" y="10"/>
                  <a:pt x="805" y="15"/>
                </a:cubicBezTo>
                <a:cubicBezTo>
                  <a:pt x="840" y="20"/>
                  <a:pt x="861" y="209"/>
                  <a:pt x="896" y="244"/>
                </a:cubicBezTo>
                <a:cubicBezTo>
                  <a:pt x="931" y="279"/>
                  <a:pt x="991" y="226"/>
                  <a:pt x="1015" y="225"/>
                </a:cubicBezTo>
                <a:cubicBezTo>
                  <a:pt x="1039" y="224"/>
                  <a:pt x="1000" y="247"/>
                  <a:pt x="1043" y="235"/>
                </a:cubicBezTo>
                <a:cubicBezTo>
                  <a:pt x="1086" y="223"/>
                  <a:pt x="1183" y="135"/>
                  <a:pt x="1271" y="152"/>
                </a:cubicBezTo>
                <a:cubicBezTo>
                  <a:pt x="1359" y="169"/>
                  <a:pt x="1513" y="292"/>
                  <a:pt x="1573" y="335"/>
                </a:cubicBezTo>
                <a:cubicBezTo>
                  <a:pt x="1633" y="378"/>
                  <a:pt x="1593" y="408"/>
                  <a:pt x="1628" y="408"/>
                </a:cubicBezTo>
                <a:cubicBezTo>
                  <a:pt x="1663" y="408"/>
                  <a:pt x="1708" y="336"/>
                  <a:pt x="1783" y="335"/>
                </a:cubicBezTo>
                <a:cubicBezTo>
                  <a:pt x="1858" y="334"/>
                  <a:pt x="2015" y="386"/>
                  <a:pt x="2076" y="399"/>
                </a:cubicBezTo>
              </a:path>
            </a:pathLst>
          </a:custGeom>
          <a:noFill/>
          <a:ln w="38100">
            <a:solidFill>
              <a:srgbClr val="CC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6" name="Line 21"/>
          <p:cNvSpPr>
            <a:spLocks noChangeShapeType="1"/>
          </p:cNvSpPr>
          <p:nvPr/>
        </p:nvSpPr>
        <p:spPr bwMode="auto">
          <a:xfrm>
            <a:off x="838200" y="190500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7" name="Line 22"/>
          <p:cNvSpPr>
            <a:spLocks noChangeShapeType="1"/>
          </p:cNvSpPr>
          <p:nvPr/>
        </p:nvSpPr>
        <p:spPr bwMode="auto">
          <a:xfrm>
            <a:off x="838200" y="148590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8" name="Text Box 23"/>
          <p:cNvSpPr txBox="1">
            <a:spLocks noChangeArrowheads="1"/>
          </p:cNvSpPr>
          <p:nvPr/>
        </p:nvSpPr>
        <p:spPr bwMode="auto">
          <a:xfrm>
            <a:off x="3781425" y="1087438"/>
            <a:ext cx="49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3509" name="Text Box 24"/>
          <p:cNvSpPr txBox="1">
            <a:spLocks noChangeArrowheads="1"/>
          </p:cNvSpPr>
          <p:nvPr/>
        </p:nvSpPr>
        <p:spPr bwMode="auto">
          <a:xfrm>
            <a:off x="3762376" y="1566863"/>
            <a:ext cx="95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R &lt; </a:t>
            </a: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3510" name="Text Box 25"/>
          <p:cNvSpPr txBox="1">
            <a:spLocks noChangeArrowheads="1"/>
          </p:cNvSpPr>
          <p:nvPr/>
        </p:nvSpPr>
        <p:spPr bwMode="auto">
          <a:xfrm>
            <a:off x="1143001" y="728663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 i="1">
                <a:solidFill>
                  <a:srgbClr val="000099"/>
                </a:solidFill>
                <a:latin typeface="Calibri" pitchFamily="34" charset="0"/>
              </a:rPr>
              <a:t>A+B</a:t>
            </a:r>
            <a:endParaRPr lang="en-US" sz="2400" i="1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63511" name="Text Box 26"/>
          <p:cNvSpPr txBox="1">
            <a:spLocks noChangeArrowheads="1"/>
          </p:cNvSpPr>
          <p:nvPr/>
        </p:nvSpPr>
        <p:spPr bwMode="auto">
          <a:xfrm>
            <a:off x="3722688" y="3195638"/>
            <a:ext cx="609600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3512" name="Text Box 27"/>
          <p:cNvSpPr txBox="1">
            <a:spLocks noChangeArrowheads="1"/>
          </p:cNvSpPr>
          <p:nvPr/>
        </p:nvSpPr>
        <p:spPr bwMode="auto">
          <a:xfrm>
            <a:off x="474663" y="955676"/>
            <a:ext cx="608012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Rate</a:t>
            </a:r>
          </a:p>
        </p:txBody>
      </p:sp>
      <p:sp>
        <p:nvSpPr>
          <p:cNvPr id="63513" name="Text Box 28"/>
          <p:cNvSpPr txBox="1">
            <a:spLocks noChangeArrowheads="1"/>
          </p:cNvSpPr>
          <p:nvPr/>
        </p:nvSpPr>
        <p:spPr bwMode="auto">
          <a:xfrm>
            <a:off x="1016000" y="3486150"/>
            <a:ext cx="7239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>
                <a:latin typeface="Calibri" pitchFamily="34" charset="0"/>
              </a:rPr>
              <a:t>Statistical multiplexing gain = 2</a:t>
            </a:r>
            <a:r>
              <a:rPr lang="en-US" sz="2400" i="1" dirty="0">
                <a:latin typeface="Calibri" pitchFamily="34" charset="0"/>
              </a:rPr>
              <a:t>C</a:t>
            </a:r>
            <a:r>
              <a:rPr lang="en-US" sz="2400" dirty="0">
                <a:latin typeface="Calibri" pitchFamily="34" charset="0"/>
              </a:rPr>
              <a:t>/</a:t>
            </a:r>
            <a:r>
              <a:rPr lang="en-US" sz="2400" i="1" dirty="0">
                <a:latin typeface="Calibri" pitchFamily="34" charset="0"/>
              </a:rPr>
              <a:t>R</a:t>
            </a:r>
          </a:p>
          <a:p>
            <a:pPr algn="ctr" eaLnBrk="0" hangingPunct="0"/>
            <a:endParaRPr lang="en-US" sz="1400" dirty="0">
              <a:latin typeface="Calibri" pitchFamily="34" charset="0"/>
            </a:endParaRPr>
          </a:p>
          <a:p>
            <a:pPr algn="ctr" eaLnBrk="0" hangingPunct="0"/>
            <a:r>
              <a:rPr lang="en-US" b="1" dirty="0">
                <a:latin typeface="Calibri" pitchFamily="34" charset="0"/>
              </a:rPr>
              <a:t>Other definitions of SMG: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The ratio of rates that give rise to a particular queue occupancy, or particular loss probability.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Winter 2025</a:t>
            </a:r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Why Packet Switching in the Internet?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Efficient use of expensive links:</a:t>
            </a:r>
          </a:p>
          <a:p>
            <a:pPr lvl="1" eaLnBrk="1" hangingPunct="1"/>
            <a:r>
              <a:rPr lang="en-US" sz="2400"/>
              <a:t>The links are assumed to be expensive and scarce. </a:t>
            </a:r>
          </a:p>
          <a:p>
            <a:pPr lvl="1" eaLnBrk="1" hangingPunct="1"/>
            <a:r>
              <a:rPr lang="en-US" sz="2400"/>
              <a:t>Packet switching allows many, bursty flows to share the same link efficiently.</a:t>
            </a:r>
          </a:p>
          <a:p>
            <a:pPr lvl="1" eaLnBrk="1" hangingPunct="1"/>
            <a:r>
              <a:rPr lang="en-US" sz="2400"/>
              <a:t>“Circuit switching is rarely used for data networks, ... because of very inefficient use of the links” - Gallager</a:t>
            </a:r>
          </a:p>
          <a:p>
            <a:pPr eaLnBrk="1" hangingPunct="1"/>
            <a:r>
              <a:rPr lang="en-US"/>
              <a:t>Resilience to failure of links &amp; routers:</a:t>
            </a:r>
          </a:p>
          <a:p>
            <a:pPr lvl="1" eaLnBrk="1" hangingPunct="1"/>
            <a:r>
              <a:rPr lang="en-US" sz="2400"/>
              <a:t>“For high reliability, ... [the Internet] was to be a datagram subnet, so if some lines and [routers] were destroyed, messages could be ... rerouted” - Tanenbaum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Final Comments,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Is layering the best approach?</a:t>
            </a:r>
          </a:p>
          <a:p>
            <a:pPr lvl="1"/>
            <a:r>
              <a:rPr lang="en-US" dirty="0"/>
              <a:t>Simplifies design</a:t>
            </a:r>
          </a:p>
          <a:p>
            <a:pPr lvl="1"/>
            <a:r>
              <a:rPr lang="en-US" dirty="0"/>
              <a:t>Yet, limited and inflexible</a:t>
            </a:r>
          </a:p>
          <a:p>
            <a:endParaRPr lang="en-US" dirty="0"/>
          </a:p>
          <a:p>
            <a:r>
              <a:rPr lang="en-US" dirty="0"/>
              <a:t>Best effort service</a:t>
            </a:r>
          </a:p>
          <a:p>
            <a:pPr lvl="1"/>
            <a:r>
              <a:rPr lang="en-US" dirty="0"/>
              <a:t>Made the rapid growth of the Internet possible</a:t>
            </a:r>
          </a:p>
          <a:p>
            <a:pPr lvl="1"/>
            <a:r>
              <a:rPr lang="en-US" dirty="0"/>
              <a:t>Makes providing any guarantees very difficult</a:t>
            </a:r>
          </a:p>
          <a:p>
            <a:endParaRPr lang="en-US" dirty="0"/>
          </a:p>
          <a:p>
            <a:r>
              <a:rPr lang="en-US" dirty="0"/>
              <a:t>Packet switching</a:t>
            </a:r>
          </a:p>
          <a:p>
            <a:pPr lvl="1"/>
            <a:r>
              <a:rPr lang="en-US" dirty="0"/>
              <a:t>Enables statistical multiplexing</a:t>
            </a:r>
          </a:p>
          <a:p>
            <a:pPr lvl="1"/>
            <a:r>
              <a:rPr lang="en-US" dirty="0"/>
              <a:t>We need extremely fast routers</a:t>
            </a:r>
          </a:p>
          <a:p>
            <a:endParaRPr lang="en-US" dirty="0"/>
          </a:p>
          <a:p>
            <a:r>
              <a:rPr lang="en-US" dirty="0"/>
              <a:t>Routing</a:t>
            </a:r>
          </a:p>
          <a:p>
            <a:pPr lvl="1"/>
            <a:r>
              <a:rPr lang="en-US"/>
              <a:t>How </a:t>
            </a:r>
            <a:r>
              <a:rPr lang="en-US" dirty="0"/>
              <a:t>does a router know which output port to send the packet to?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Logistics – Sections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This course is offered in two sections</a:t>
            </a:r>
          </a:p>
          <a:p>
            <a:pPr lvl="1"/>
            <a:r>
              <a:rPr lang="en-US" dirty="0"/>
              <a:t>L0101: Mon. 9-11 AM, MP 137, Prof. Yashar Ganjali</a:t>
            </a:r>
          </a:p>
          <a:p>
            <a:pPr lvl="1"/>
            <a:r>
              <a:rPr lang="en-US" dirty="0"/>
              <a:t>L0201: Tue. 3-5 PM, ES B142, Prof. Peter Marbach</a:t>
            </a:r>
          </a:p>
          <a:p>
            <a:pPr lvl="1"/>
            <a:endParaRPr lang="en-US" dirty="0"/>
          </a:p>
          <a:p>
            <a:r>
              <a:rPr lang="en-US" dirty="0"/>
              <a:t>Both sections are completely full. </a:t>
            </a:r>
          </a:p>
          <a:p>
            <a:pPr lvl="1"/>
            <a:r>
              <a:rPr lang="en-US" dirty="0"/>
              <a:t>Please only attend the class to which you have been assigned.</a:t>
            </a:r>
          </a:p>
          <a:p>
            <a:endParaRPr lang="en-US" dirty="0"/>
          </a:p>
          <a:p>
            <a:r>
              <a:rPr lang="en-US" dirty="0"/>
              <a:t>Content/assignments are the same. Midterm exam is different.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70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Logistics – Hours, Web, Announcements</a:t>
            </a:r>
            <a:endParaRPr lang="en-US" dirty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/>
              <a:t>Section L0101: </a:t>
            </a:r>
          </a:p>
          <a:p>
            <a:pPr lvl="2"/>
            <a:r>
              <a:rPr lang="en-US" b="1" dirty="0"/>
              <a:t>Time:</a:t>
            </a:r>
            <a:r>
              <a:rPr lang="en-US" dirty="0"/>
              <a:t> Mon. 11 AM – Noon, Fri. 11 AM – Noon, or by appointment </a:t>
            </a:r>
          </a:p>
          <a:p>
            <a:pPr lvl="2"/>
            <a:r>
              <a:rPr lang="en-US" b="1" dirty="0"/>
              <a:t>Location:</a:t>
            </a:r>
            <a:r>
              <a:rPr lang="en-US" dirty="0"/>
              <a:t> BA5238</a:t>
            </a:r>
          </a:p>
          <a:p>
            <a:pPr lvl="1"/>
            <a:r>
              <a:rPr lang="en-US" dirty="0"/>
              <a:t>Section L0201: </a:t>
            </a:r>
          </a:p>
          <a:p>
            <a:pPr lvl="2"/>
            <a:r>
              <a:rPr lang="en-US" b="1" dirty="0"/>
              <a:t>Time:</a:t>
            </a:r>
            <a:r>
              <a:rPr lang="en-US" dirty="0"/>
              <a:t> Tue. 5 PM – 6 PM, or by appointment</a:t>
            </a:r>
          </a:p>
          <a:p>
            <a:pPr lvl="2"/>
            <a:r>
              <a:rPr lang="en-US" b="1" dirty="0"/>
              <a:t>Location: </a:t>
            </a:r>
            <a:r>
              <a:rPr lang="en-US" dirty="0"/>
              <a:t>BA5224</a:t>
            </a:r>
          </a:p>
          <a:p>
            <a:pPr lvl="1"/>
            <a:endParaRPr lang="en-US" dirty="0"/>
          </a:p>
          <a:p>
            <a:r>
              <a:rPr lang="en-US" dirty="0"/>
              <a:t>Course web page</a:t>
            </a:r>
          </a:p>
          <a:p>
            <a:pPr marL="393192" lvl="1" indent="0">
              <a:buNone/>
            </a:pPr>
            <a:r>
              <a:rPr lang="en-US" sz="2200" dirty="0">
                <a:hlinkClick r:id="rId3"/>
              </a:rPr>
              <a:t>http://www.cs.toronto.edu/~yganjali/teaching/csc458-winter-2025/</a:t>
            </a:r>
            <a:endParaRPr lang="en-US" sz="2200" dirty="0"/>
          </a:p>
          <a:p>
            <a:pPr lvl="1"/>
            <a:endParaRPr lang="en-US" dirty="0"/>
          </a:p>
          <a:p>
            <a:r>
              <a:rPr lang="en-US" dirty="0"/>
              <a:t>Please check the class web page, and the bulletin board regularly for announcements.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Logistics – Teaching Assistants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/>
          </a:bodyPr>
          <a:lstStyle/>
          <a:p>
            <a:r>
              <a:rPr lang="en-US" dirty="0"/>
              <a:t>Hossein </a:t>
            </a:r>
            <a:r>
              <a:rPr lang="en-US" dirty="0" err="1"/>
              <a:t>Bijanrostami</a:t>
            </a:r>
            <a:endParaRPr lang="en-US" dirty="0"/>
          </a:p>
          <a:p>
            <a:r>
              <a:rPr lang="en-US" dirty="0"/>
              <a:t>Ehsan </a:t>
            </a:r>
            <a:r>
              <a:rPr lang="en-US" dirty="0" err="1"/>
              <a:t>Etesami</a:t>
            </a:r>
            <a:endParaRPr lang="en-US" dirty="0"/>
          </a:p>
          <a:p>
            <a:r>
              <a:rPr lang="en-US" dirty="0"/>
              <a:t>Parsa </a:t>
            </a:r>
            <a:r>
              <a:rPr lang="en-US" dirty="0" err="1"/>
              <a:t>Pazhooheshy</a:t>
            </a:r>
            <a:r>
              <a:rPr lang="en-US" dirty="0"/>
              <a:t> (Head TA)</a:t>
            </a:r>
          </a:p>
          <a:p>
            <a:r>
              <a:rPr lang="en-US" dirty="0"/>
              <a:t>Sajad </a:t>
            </a:r>
            <a:r>
              <a:rPr lang="en-US" dirty="0" err="1"/>
              <a:t>Shirali-Shareza</a:t>
            </a:r>
            <a:endParaRPr lang="en-US" dirty="0"/>
          </a:p>
          <a:p>
            <a:r>
              <a:rPr lang="en-US" dirty="0"/>
              <a:t>Farid Zandi </a:t>
            </a:r>
            <a:r>
              <a:rPr lang="en-US" dirty="0" err="1"/>
              <a:t>Shafagh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Please check class web site for email addresses, and assignments for which each TA is responsible. </a:t>
            </a: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  <p:extLst>
      <p:ext uri="{BB962C8B-B14F-4D97-AF65-F5344CB8AC3E}">
        <p14:creationId xmlns:p14="http://schemas.microsoft.com/office/powerpoint/2010/main" val="210399970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Logistics – TA hours, Tutorials</a:t>
            </a:r>
            <a:endParaRPr lang="en-US" dirty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Tutorials and discussion session</a:t>
            </a:r>
          </a:p>
          <a:p>
            <a:pPr lvl="1"/>
            <a:r>
              <a:rPr lang="en-US" dirty="0"/>
              <a:t>L0101: Wed. 10-11 AM, BA 1220</a:t>
            </a:r>
          </a:p>
          <a:p>
            <a:pPr lvl="1"/>
            <a:r>
              <a:rPr lang="en-US" dirty="0"/>
              <a:t>L0201: Thu. 3-4 PM, ES B 149</a:t>
            </a:r>
          </a:p>
          <a:p>
            <a:pPr lvl="1"/>
            <a:endParaRPr lang="en-US" dirty="0"/>
          </a:p>
          <a:p>
            <a:r>
              <a:rPr lang="en-US" dirty="0"/>
              <a:t>First tutorial: </a:t>
            </a:r>
          </a:p>
          <a:p>
            <a:pPr lvl="1"/>
            <a:r>
              <a:rPr lang="en-US" dirty="0"/>
              <a:t>Next week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  <p:extLst>
      <p:ext uri="{BB962C8B-B14F-4D97-AF65-F5344CB8AC3E}">
        <p14:creationId xmlns:p14="http://schemas.microsoft.com/office/powerpoint/2010/main" val="4151760851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YG-Custom">
      <a:dk1>
        <a:sysClr val="windowText" lastClr="000000"/>
      </a:dk1>
      <a:lt1>
        <a:sysClr val="window" lastClr="FFFFFF"/>
      </a:lt1>
      <a:dk2>
        <a:srgbClr val="000082"/>
      </a:dk2>
      <a:lt2>
        <a:srgbClr val="BFBFBF"/>
      </a:lt2>
      <a:accent1>
        <a:srgbClr val="C5C0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1B1BFF"/>
      </a:hlink>
      <a:folHlink>
        <a:srgbClr val="ACC0DE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1333</TotalTime>
  <Words>3774</Words>
  <Application>Microsoft Macintosh PowerPoint</Application>
  <PresentationFormat>On-screen Show (16:9)</PresentationFormat>
  <Paragraphs>910</Paragraphs>
  <Slides>55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2" baseType="lpstr">
      <vt:lpstr>Arial</vt:lpstr>
      <vt:lpstr>Calibri</vt:lpstr>
      <vt:lpstr>Comic Sans MS</vt:lpstr>
      <vt:lpstr>Optima</vt:lpstr>
      <vt:lpstr>Wingdings</vt:lpstr>
      <vt:lpstr>Wingdings 2</vt:lpstr>
      <vt:lpstr>Flow</vt:lpstr>
      <vt:lpstr>Handout # 2: Course Logistics and Introduction</vt:lpstr>
      <vt:lpstr>Today</vt:lpstr>
      <vt:lpstr>What is This Course About?</vt:lpstr>
      <vt:lpstr>Logistics – Prerequisites, Readings</vt:lpstr>
      <vt:lpstr>Logistics – Textbooks </vt:lpstr>
      <vt:lpstr>Logistics – Sections </vt:lpstr>
      <vt:lpstr>Logistics – Hours, Web, Announcements</vt:lpstr>
      <vt:lpstr>Logistics – Teaching Assistants</vt:lpstr>
      <vt:lpstr>Logistics – TA hours, Tutorials</vt:lpstr>
      <vt:lpstr>Logistics – Mailing List, Bulletin Board</vt:lpstr>
      <vt:lpstr>Logistics – Grading</vt:lpstr>
      <vt:lpstr>Logistics - Deadlines</vt:lpstr>
      <vt:lpstr>Logistics – Programming Assignments</vt:lpstr>
      <vt:lpstr>Logistics – Academic Integrity</vt:lpstr>
      <vt:lpstr>Logistics - Accessibility</vt:lpstr>
      <vt:lpstr>Acknowledgements </vt:lpstr>
      <vt:lpstr>Quick Survey </vt:lpstr>
      <vt:lpstr>Questions?</vt:lpstr>
      <vt:lpstr>Announcement</vt:lpstr>
      <vt:lpstr>Let’s Begin</vt:lpstr>
      <vt:lpstr>An Introduction to the Mail System</vt:lpstr>
      <vt:lpstr>Characteristics of the Mail System</vt:lpstr>
      <vt:lpstr>An Introduction to the Mail System</vt:lpstr>
      <vt:lpstr> An Introduction to the Internet</vt:lpstr>
      <vt:lpstr>Characteristics of the Internet</vt:lpstr>
      <vt:lpstr>Characteristics of the Internet – Cont’d</vt:lpstr>
      <vt:lpstr>Layering in the Internet</vt:lpstr>
      <vt:lpstr>An Introduction to the Mail System</vt:lpstr>
      <vt:lpstr>Some Questions About the Mail System</vt:lpstr>
      <vt:lpstr>Outline – Foundations &amp; Basic Concepts</vt:lpstr>
      <vt:lpstr>Example: File Transfer over the Internet Using TCP/IP and Ethernet</vt:lpstr>
      <vt:lpstr>In the Sending Host</vt:lpstr>
      <vt:lpstr>In the Sending Host – Cont’d</vt:lpstr>
      <vt:lpstr>In the Sending Host – Cont’d</vt:lpstr>
      <vt:lpstr>In Router R1</vt:lpstr>
      <vt:lpstr>In Router R1</vt:lpstr>
      <vt:lpstr>In Router R1</vt:lpstr>
      <vt:lpstr>In Router R5</vt:lpstr>
      <vt:lpstr>In the Receiving Host</vt:lpstr>
      <vt:lpstr>In the Receiving Host - Cont’d</vt:lpstr>
      <vt:lpstr>In the Receiving Host - Cont’d</vt:lpstr>
      <vt:lpstr>Outline – Foundations &amp; Basic Concepts</vt:lpstr>
      <vt:lpstr>Layering – The OSI Model</vt:lpstr>
      <vt:lpstr>Layering – Our File Transfer Example</vt:lpstr>
      <vt:lpstr>Outline – Foundations &amp; Basic Concepts</vt:lpstr>
      <vt:lpstr>Circuit Switching</vt:lpstr>
      <vt:lpstr>Circuit Switching – Telephone Network</vt:lpstr>
      <vt:lpstr>Packet Switching</vt:lpstr>
      <vt:lpstr>Packet Switching – Simple Router Model</vt:lpstr>
      <vt:lpstr>Statistical Multiplexing – Basic Idea</vt:lpstr>
      <vt:lpstr>Packet Switching – Statistical Multiplexing</vt:lpstr>
      <vt:lpstr>Statistical Multiplexing</vt:lpstr>
      <vt:lpstr>Statistical Multiplexing Gain</vt:lpstr>
      <vt:lpstr>Why Packet Switching in the Internet?</vt:lpstr>
      <vt:lpstr>Final Comments,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Yashar</dc:creator>
  <cp:lastModifiedBy>Yashar Ganjali</cp:lastModifiedBy>
  <cp:revision>309</cp:revision>
  <cp:lastPrinted>2019-09-06T15:14:07Z</cp:lastPrinted>
  <dcterms:created xsi:type="dcterms:W3CDTF">2010-09-14T14:57:17Z</dcterms:created>
  <dcterms:modified xsi:type="dcterms:W3CDTF">2025-01-05T19:51:53Z</dcterms:modified>
</cp:coreProperties>
</file>