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307" r:id="rId3"/>
    <p:sldId id="394" r:id="rId4"/>
    <p:sldId id="395" r:id="rId5"/>
    <p:sldId id="396" r:id="rId6"/>
    <p:sldId id="397" r:id="rId7"/>
    <p:sldId id="315" r:id="rId8"/>
    <p:sldId id="399" r:id="rId9"/>
    <p:sldId id="400" r:id="rId10"/>
    <p:sldId id="401" r:id="rId11"/>
    <p:sldId id="402" r:id="rId12"/>
    <p:sldId id="403" r:id="rId13"/>
    <p:sldId id="404" r:id="rId1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9452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 autoAdjust="0"/>
    <p:restoredTop sz="87827" autoAdjust="0"/>
  </p:normalViewPr>
  <p:slideViewPr>
    <p:cSldViewPr>
      <p:cViewPr varScale="1">
        <p:scale>
          <a:sx n="110" d="100"/>
          <a:sy n="110" d="100"/>
        </p:scale>
        <p:origin x="2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11/25/25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11/25/25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93606-E142-4777-A12E-B18C1002B261}" type="slidenum">
              <a:rPr lang="en-US"/>
              <a:pPr/>
              <a:t>10</a:t>
            </a:fld>
            <a:endParaRPr lang="en-US"/>
          </a:p>
        </p:txBody>
      </p:sp>
      <p:sp>
        <p:nvSpPr>
          <p:cNvPr id="256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2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0B633-A285-4152-9F0D-5639CBA8332D}" type="slidenum">
              <a:rPr lang="en-US"/>
              <a:pPr/>
              <a:t>11</a:t>
            </a:fld>
            <a:endParaRPr lang="en-US"/>
          </a:p>
        </p:txBody>
      </p:sp>
      <p:sp>
        <p:nvSpPr>
          <p:cNvPr id="255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E4F5C-1C69-457D-82FF-84B58392C1A5}" type="slidenum">
              <a:rPr lang="en-US"/>
              <a:pPr/>
              <a:t>12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371F7-9299-4C00-9897-934317F765A6}" type="slidenum">
              <a:rPr lang="en-US"/>
              <a:pPr/>
              <a:t>2</a:t>
            </a:fld>
            <a:endParaRPr lang="en-US"/>
          </a:p>
        </p:txBody>
      </p:sp>
      <p:sp>
        <p:nvSpPr>
          <p:cNvPr id="254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A6BE7-225F-489F-9832-182EFD022E01}" type="slidenum">
              <a:rPr lang="en-US"/>
              <a:pPr/>
              <a:t>3</a:t>
            </a:fld>
            <a:endParaRPr lang="en-US"/>
          </a:p>
        </p:txBody>
      </p:sp>
      <p:sp>
        <p:nvSpPr>
          <p:cNvPr id="254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0BDB7-7645-4CED-801F-B999CF604A18}" type="slidenum">
              <a:rPr lang="en-US"/>
              <a:pPr/>
              <a:t>4</a:t>
            </a:fld>
            <a:endParaRPr lang="en-US"/>
          </a:p>
        </p:txBody>
      </p:sp>
      <p:sp>
        <p:nvSpPr>
          <p:cNvPr id="254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7A8CE-D270-4440-B056-499DCB09499E}" type="slidenum">
              <a:rPr lang="en-US"/>
              <a:pPr/>
              <a:t>5</a:t>
            </a:fld>
            <a:endParaRPr lang="en-US"/>
          </a:p>
        </p:txBody>
      </p:sp>
      <p:sp>
        <p:nvSpPr>
          <p:cNvPr id="256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9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E1D7E-E631-4D97-BAA2-FBEB7D51D40C}" type="slidenum">
              <a:rPr lang="en-US"/>
              <a:pPr/>
              <a:t>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75BDD-E811-4B5F-9A90-7C2EAB8347D9}" type="slidenum">
              <a:rPr lang="en-US"/>
              <a:pPr/>
              <a:t>7</a:t>
            </a:fld>
            <a:endParaRPr lang="en-US"/>
          </a:p>
        </p:txBody>
      </p:sp>
      <p:sp>
        <p:nvSpPr>
          <p:cNvPr id="257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4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40F1-C8BC-4F4C-81FD-87B98924C42A}" type="slidenum">
              <a:rPr lang="en-US"/>
              <a:pPr/>
              <a:t>8</a:t>
            </a:fld>
            <a:endParaRPr lang="en-US"/>
          </a:p>
        </p:txBody>
      </p:sp>
      <p:sp>
        <p:nvSpPr>
          <p:cNvPr id="256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0B682-C3FA-45BC-A787-17E6CF9C14E9}" type="slidenum">
              <a:rPr lang="en-US"/>
              <a:pPr/>
              <a:t>9</a:t>
            </a:fld>
            <a:endParaRPr lang="en-US"/>
          </a:p>
        </p:txBody>
      </p:sp>
      <p:sp>
        <p:nvSpPr>
          <p:cNvPr id="256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 b="0" i="0">
                <a:latin typeface="Optima" panose="02000503060000020004" pitchFamily="2" charset="0"/>
              </a:defRPr>
            </a:lvl1pPr>
            <a:lvl2pPr>
              <a:buClr>
                <a:schemeClr val="tx2"/>
              </a:buClr>
              <a:defRPr sz="19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buClr>
                <a:schemeClr val="accent3"/>
              </a:buClr>
              <a:defRPr sz="1800" b="0" i="0">
                <a:latin typeface="Optima" panose="02000503060000020004" pitchFamily="2" charset="0"/>
              </a:defRPr>
            </a:lvl3pPr>
            <a:lvl4pPr>
              <a:buClr>
                <a:schemeClr val="tx2"/>
              </a:buCl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6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>
            <a:lvl1pPr>
              <a:defRPr sz="2100" b="0" i="0">
                <a:latin typeface="Optima" panose="02000503060000020004" pitchFamily="2" charset="0"/>
              </a:defRPr>
            </a:lvl1pPr>
            <a:lvl2pPr>
              <a:buClr>
                <a:schemeClr val="tx2"/>
              </a:buClr>
              <a:defRPr sz="19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buClr>
                <a:schemeClr val="accent3"/>
              </a:buClr>
              <a:defRPr sz="1800" b="0" i="0">
                <a:latin typeface="Optima" panose="02000503060000020004" pitchFamily="2" charset="0"/>
              </a:defRPr>
            </a:lvl3pPr>
            <a:lvl4pPr>
              <a:buClr>
                <a:schemeClr val="tx2"/>
              </a:buCl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6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01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609600"/>
          </a:xfrm>
        </p:spPr>
        <p:txBody>
          <a:bodyPr/>
          <a:lstStyle>
            <a:lvl1pPr algn="ctr">
              <a:defRPr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C78A7-4371-7A4B-BAD1-F64D17F3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DF801-049C-7A42-9385-B0B62F2B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2BC26-814D-0841-BD5D-8F8FC5A0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3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Optima" panose="02000503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364325"/>
          </a:xfrm>
        </p:spPr>
        <p:txBody>
          <a:bodyPr/>
          <a:lstStyle>
            <a:lvl1pPr>
              <a:defRPr sz="1950" b="0" i="0">
                <a:latin typeface="Optima" panose="02000503060000020004" pitchFamily="2" charset="0"/>
              </a:defRPr>
            </a:lvl1pPr>
            <a:lvl2pPr>
              <a:defRPr sz="180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>
              <a:defRPr sz="1500" b="0" i="0">
                <a:latin typeface="Optima" panose="02000503060000020004" pitchFamily="2" charset="0"/>
              </a:defRPr>
            </a:lvl3pPr>
            <a:lvl4pPr>
              <a:defRPr sz="13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 b="0" i="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63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364325"/>
          </a:xfrm>
        </p:spPr>
        <p:txBody>
          <a:bodyPr/>
          <a:lstStyle>
            <a:lvl1pPr marL="0" indent="0" eaLnBrk="1" latinLnBrk="0" hangingPunct="1">
              <a:buFont typeface="Arial" panose="020B0604020202020204" pitchFamily="34" charset="0"/>
              <a:buNone/>
              <a:defRPr sz="1200" b="0" i="0">
                <a:latin typeface="Optima" panose="02000503060000020004" pitchFamily="2" charset="0"/>
              </a:defRPr>
            </a:lvl1pPr>
            <a:lvl2pPr eaLnBrk="1" latinLnBrk="0" hangingPunct="1">
              <a:defRPr sz="1050"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2pPr>
            <a:lvl3pPr eaLnBrk="1" latinLnBrk="0" hangingPunct="1">
              <a:defRPr sz="1500">
                <a:latin typeface="Optima" panose="02000503060000020004" pitchFamily="2" charset="0"/>
              </a:defRPr>
            </a:lvl3pPr>
            <a:lvl4pPr eaLnBrk="1" latinLnBrk="0" hangingPunct="1">
              <a:defRPr sz="135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 eaLnBrk="1" latinLnBrk="0" hangingPunct="1">
              <a:defRPr sz="1350">
                <a:latin typeface="Optima" panose="02000503060000020004" pitchFamily="2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36432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FEC"/>
              </a:buClr>
              <a:buSzPct val="95000"/>
              <a:buFont typeface="Wingdings 2"/>
              <a:buNone/>
              <a:tabLst/>
              <a:defRPr sz="1950" b="0" i="0">
                <a:latin typeface="Helvetica Neue" panose="02000503000000020004" pitchFamily="2" charset="0"/>
              </a:defRPr>
            </a:lvl1pPr>
            <a:lvl2pPr marL="480060" marR="0" indent="-18516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82"/>
              </a:buClr>
              <a:buSzPct val="85000"/>
              <a:buFont typeface="Wingdings 2"/>
              <a:buChar char=""/>
              <a:tabLst/>
              <a:defRPr sz="1800" b="0" i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defRPr>
            </a:lvl2pPr>
            <a:lvl3pPr>
              <a:defRPr sz="1500">
                <a:latin typeface="Optima" panose="02000503060000020004" pitchFamily="2" charset="0"/>
              </a:defRPr>
            </a:lvl3pPr>
            <a:lvl4pPr>
              <a:defRPr sz="135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4pPr>
            <a:lvl5pPr>
              <a:defRPr sz="1350">
                <a:latin typeface="Optima" panose="02000503060000020004" pitchFamily="2" charset="0"/>
              </a:defRPr>
            </a:lvl5pPr>
          </a:lstStyle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FEC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anose="0200050306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480060" marR="0" lvl="1" indent="-18516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8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0055AA">
                    <a:lumMod val="75000"/>
                  </a:srgbClr>
                </a:solidFill>
                <a:effectLst/>
                <a:uLnTx/>
                <a:uFillTx/>
                <a:latin typeface="Optima" panose="02000503060000020004" pitchFamily="2" charset="0"/>
                <a:ea typeface="+mn-ea"/>
                <a:cs typeface="+mn-cs"/>
              </a:rPr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6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accent6">
                    <a:lumMod val="75000"/>
                  </a:schemeClr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accent6">
                    <a:lumMod val="75000"/>
                  </a:schemeClr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6400"/>
            <a:ext cx="4041775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B228C-3C5D-2948-B781-729263F9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AF625-0E7E-1640-826D-8816F63C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6EA90-A67A-294D-8CB1-24F3F304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0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  <a:solidFill>
            <a:schemeClr val="tx2"/>
          </a:solidFill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1200" b="1" cap="none" baseline="0">
                <a:solidFill>
                  <a:schemeClr val="bg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992857"/>
            <a:ext cx="4041775" cy="654843"/>
          </a:xfrm>
          <a:solidFill>
            <a:schemeClr val="tx2"/>
          </a:solidFill>
        </p:spPr>
        <p:txBody>
          <a:bodyPr lIns="45720" tIns="0" rIns="45720" bIns="0" anchor="ctr">
            <a:normAutofit/>
          </a:bodyPr>
          <a:lstStyle>
            <a:lvl1pPr marL="0" indent="0" algn="ctr">
              <a:buNone/>
              <a:defRPr sz="1200" b="1" cap="none" baseline="0">
                <a:solidFill>
                  <a:schemeClr val="bg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6400"/>
            <a:ext cx="4041775" cy="46839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B228C-3C5D-2948-B781-729263F9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AF625-0E7E-1640-826D-8816F63C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6EA90-A67A-294D-8CB1-24F3F304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5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6">
                    <a:lumMod val="75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691B9-E5A0-A441-98A1-D5649BDC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571EA-3339-3D4A-95D1-7FD37802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00818-55B9-7640-AB68-0F5B523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22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B1917C-C2F4-9444-B420-CCFA2F06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56F39-2BCE-9E48-8024-8FC00CF2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D3053F-9086-4344-BDB0-7FD84438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3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D1E737-E77E-9048-872B-0BFE1C5F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DBC8F1-A175-AD42-9EBC-1F9D82D4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1D4E4A-3731-DD4D-8605-C3AA55E3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85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19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3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5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2025</a:t>
            </a:r>
          </a:p>
        </p:txBody>
      </p:sp>
    </p:spTree>
    <p:extLst>
      <p:ext uri="{BB962C8B-B14F-4D97-AF65-F5344CB8AC3E}">
        <p14:creationId xmlns:p14="http://schemas.microsoft.com/office/powerpoint/2010/main" val="1322195954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41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2" y="325442"/>
            <a:ext cx="7632700" cy="8715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2" y="1628779"/>
            <a:ext cx="7632700" cy="419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74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o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1"/>
            <a:ext cx="9151030" cy="559469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6FADA1-64AC-754D-8189-CC7486A73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374" y="6237532"/>
            <a:ext cx="1111894" cy="279014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49"/>
            </a:lvl2pPr>
            <a:lvl3pPr>
              <a:defRPr sz="1049"/>
            </a:lvl3pPr>
            <a:lvl4pPr>
              <a:defRPr sz="1049"/>
            </a:lvl4pPr>
            <a:lvl5pPr>
              <a:defRPr sz="1049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7" name="L 形 6"/>
          <p:cNvSpPr/>
          <p:nvPr userDrawn="1"/>
        </p:nvSpPr>
        <p:spPr>
          <a:xfrm rot="5400000">
            <a:off x="5800425" y="2220409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729" y="1940431"/>
            <a:ext cx="4890190" cy="1148459"/>
          </a:xfrm>
          <a:prstGeom prst="rect">
            <a:avLst/>
          </a:prstGeom>
        </p:spPr>
        <p:txBody>
          <a:bodyPr lIns="0" tIns="0" rIns="0" bIns="0"/>
          <a:lstStyle>
            <a:lvl1pPr>
              <a:defRPr sz="104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49"/>
            </a:lvl2pPr>
            <a:lvl3pPr>
              <a:defRPr sz="1049"/>
            </a:lvl3pPr>
            <a:lvl4pPr>
              <a:defRPr sz="1049"/>
            </a:lvl4pPr>
            <a:lvl5pPr>
              <a:defRPr sz="1049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8BA7CF-6D0E-3345-90BD-85C5AFAE5B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445" y="900634"/>
            <a:ext cx="4937590" cy="8138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572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5247" indent="0" algn="ctr">
              <a:buNone/>
              <a:defRPr sz="1948"/>
            </a:lvl2pPr>
            <a:lvl3pPr marL="890492" indent="0" algn="ctr">
              <a:buNone/>
              <a:defRPr sz="1753"/>
            </a:lvl3pPr>
            <a:lvl4pPr marL="1335740" indent="0" algn="ctr">
              <a:buNone/>
              <a:defRPr sz="1559"/>
            </a:lvl4pPr>
            <a:lvl5pPr marL="1780986" indent="0" algn="ctr">
              <a:buNone/>
              <a:defRPr sz="1559"/>
            </a:lvl5pPr>
            <a:lvl6pPr marL="2226232" indent="0" algn="ctr">
              <a:buNone/>
              <a:defRPr sz="1559"/>
            </a:lvl6pPr>
            <a:lvl7pPr marL="2671478" indent="0" algn="ctr">
              <a:buNone/>
              <a:defRPr sz="1559"/>
            </a:lvl7pPr>
            <a:lvl8pPr marL="3116726" indent="0" algn="ctr">
              <a:buNone/>
              <a:defRPr sz="1559"/>
            </a:lvl8pPr>
            <a:lvl9pPr marL="3561971" indent="0" algn="ctr">
              <a:buNone/>
              <a:defRPr sz="1559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236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4304" y="1512877"/>
            <a:ext cx="8047024" cy="4690459"/>
          </a:xfrm>
          <a:prstGeom prst="rect">
            <a:avLst/>
          </a:prstGeom>
        </p:spPr>
        <p:txBody>
          <a:bodyPr lIns="0" tIns="0" rIns="0" bIns="0"/>
          <a:lstStyle>
            <a:lvl1pPr marL="134487" marR="0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 sz="1349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34742" marR="0" indent="-214227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905704" algn="ctr"/>
              </a:tabLst>
              <a:defRPr sz="1199" baseline="0">
                <a:latin typeface="+mn-lt"/>
                <a:ea typeface="Microsoft YaHei" panose="020B0503020204020204" pitchFamily="34" charset="-122"/>
              </a:defRPr>
            </a:lvl2pPr>
            <a:lvl3pPr marL="823602" marR="0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905704" algn="ctr"/>
              </a:tabLst>
              <a:defRPr sz="974" baseline="0">
                <a:latin typeface="+mn-lt"/>
                <a:ea typeface="Microsoft YaHei" panose="020B0503020204020204" pitchFamily="34" charset="-122"/>
              </a:defRPr>
            </a:lvl3pPr>
            <a:lvl4pPr marL="394230" indent="-128318">
              <a:buFont typeface="Arial" panose="020B0604020202020204" pitchFamily="34" charset="0"/>
              <a:buChar char="•"/>
              <a:tabLst>
                <a:tab pos="905953" algn="ctr"/>
              </a:tabLst>
              <a:defRPr sz="974" baseline="0"/>
            </a:lvl4pPr>
            <a:lvl5pPr marL="394230" indent="-128318">
              <a:buFont typeface="Arial" panose="020B0604020202020204" pitchFamily="34" charset="0"/>
              <a:buChar char="•"/>
              <a:tabLst>
                <a:tab pos="905953" algn="ctr"/>
              </a:tabLst>
              <a:defRPr sz="974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246671" marR="0" lvl="1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823602" marR="0" lvl="2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823602" marR="0" lvl="2" indent="-126156" algn="l" defTabSz="890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905704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667" y="456134"/>
            <a:ext cx="8052335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572"/>
              </a:lnSpc>
              <a:spcBef>
                <a:spcPts val="0"/>
              </a:spcBef>
              <a:buNone/>
              <a:defRPr sz="23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5247" indent="0" algn="ctr">
              <a:buNone/>
              <a:defRPr sz="1948"/>
            </a:lvl2pPr>
            <a:lvl3pPr marL="890492" indent="0" algn="ctr">
              <a:buNone/>
              <a:defRPr sz="1753"/>
            </a:lvl3pPr>
            <a:lvl4pPr marL="1335740" indent="0" algn="ctr">
              <a:buNone/>
              <a:defRPr sz="1559"/>
            </a:lvl4pPr>
            <a:lvl5pPr marL="1780986" indent="0" algn="ctr">
              <a:buNone/>
              <a:defRPr sz="1559"/>
            </a:lvl5pPr>
            <a:lvl6pPr marL="2226232" indent="0" algn="ctr">
              <a:buNone/>
              <a:defRPr sz="1559"/>
            </a:lvl6pPr>
            <a:lvl7pPr marL="2671478" indent="0" algn="ctr">
              <a:buNone/>
              <a:defRPr sz="1559"/>
            </a:lvl7pPr>
            <a:lvl8pPr marL="3116726" indent="0" algn="ctr">
              <a:buNone/>
              <a:defRPr sz="1559"/>
            </a:lvl8pPr>
            <a:lvl9pPr marL="3561971" indent="0" algn="ctr">
              <a:buNone/>
              <a:defRPr sz="1559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64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599EA8-6349-3349-B5F3-BFB77398A869}"/>
              </a:ext>
            </a:extLst>
          </p:cNvPr>
          <p:cNvSpPr txBox="1"/>
          <p:nvPr userDrawn="1"/>
        </p:nvSpPr>
        <p:spPr>
          <a:xfrm>
            <a:off x="455437" y="1402065"/>
            <a:ext cx="293962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27207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560226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5800425" y="2220409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5" y="907094"/>
            <a:ext cx="4917935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8" cy="643926"/>
          </a:xfrm>
          <a:prstGeom prst="rect">
            <a:avLst/>
          </a:prstGeom>
        </p:spPr>
        <p:txBody>
          <a:bodyPr/>
          <a:lstStyle>
            <a:lvl1pPr>
              <a:defRPr sz="1049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8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2"/>
          <p:cNvSpPr txBox="1"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2"/>
          <p:cNvSpPr txBox="1"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171450" lvl="0" indent="-145733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2520"/>
              <a:buChar char="•"/>
              <a:defRPr b="0" i="0">
                <a:latin typeface="Optima" panose="02000503060000020004" pitchFamily="2" charset="0"/>
              </a:defRPr>
            </a:lvl1pPr>
            <a:lvl2pPr marL="342900" lvl="1" indent="-14573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2520"/>
              <a:buChar char="•"/>
              <a:defRPr/>
            </a:lvl2pPr>
            <a:lvl3pPr marL="514350" lvl="2" indent="-14573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2520"/>
              <a:buChar char="•"/>
              <a:defRPr/>
            </a:lvl3pPr>
            <a:lvl4pPr marL="685800" lvl="3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4pPr>
            <a:lvl5pPr marL="857250" lvl="4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5pPr>
            <a:lvl6pPr marL="1028700" lvl="5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6pPr>
            <a:lvl7pPr marL="1200150" lvl="6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7pPr>
            <a:lvl8pPr marL="1371600" lvl="7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8pPr>
            <a:lvl9pPr marL="1543050" lvl="8" indent="-117872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222222"/>
              </a:buClr>
              <a:buSzPts val="135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0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125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>
                <a:solidFill>
                  <a:srgbClr val="222222"/>
                </a:solidFill>
                <a:latin typeface="Optima" panose="02000503060000020004" pitchFamily="2" charset="0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/>
              <a:t>CSC 458/CSC 2209 – Computer Networks</a:t>
            </a:r>
            <a:endParaRPr lang="en-CA" dirty="0"/>
          </a:p>
        </p:txBody>
      </p:sp>
      <p:sp>
        <p:nvSpPr>
          <p:cNvPr id="40" name="Google Shape;40;p10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125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>
                <a:solidFill>
                  <a:srgbClr val="222222"/>
                </a:solidFill>
                <a:latin typeface="Optima" panose="02000503060000020004" pitchFamily="2" charset="0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75" b="1" i="0" u="none" strike="noStrike" cap="non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CA"/>
              <a:t>University of Toronto – Fall 2025</a:t>
            </a:r>
            <a:endParaRPr lang="en-CA" dirty="0"/>
          </a:p>
        </p:txBody>
      </p:sp>
      <p:sp>
        <p:nvSpPr>
          <p:cNvPr id="41" name="Google Shape;41;p102"/>
          <p:cNvSpPr txBox="1">
            <a:spLocks noGrp="1"/>
          </p:cNvSpPr>
          <p:nvPr>
            <p:ph type="sldNum" idx="12"/>
          </p:nvPr>
        </p:nvSpPr>
        <p:spPr>
          <a:xfrm>
            <a:off x="8753475" y="6477000"/>
            <a:ext cx="169664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rgbClr val="000000"/>
                </a:solidFill>
                <a:latin typeface="Optima" panose="02000503060000020004" pitchFamily="2" charset="0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600">
                <a:solidFill>
                  <a:srgbClr val="002060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1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98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59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5148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 b="0" i="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029200" y="6356352"/>
            <a:ext cx="2971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900" b="0" i="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58150" y="6356352"/>
            <a:ext cx="6286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 b="0" i="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1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700" b="0" i="0" kern="1200">
          <a:ln>
            <a:noFill/>
          </a:ln>
          <a:solidFill>
            <a:schemeClr val="accent6">
              <a:lumMod val="75000"/>
            </a:schemeClr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1950" b="0" i="0" kern="1200">
          <a:solidFill>
            <a:schemeClr val="accent6">
              <a:lumMod val="75000"/>
            </a:schemeClr>
          </a:solidFill>
          <a:latin typeface="Optima" panose="02000503060000020004" pitchFamily="2" charset="0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18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1650" b="0" i="0" kern="1200">
          <a:solidFill>
            <a:schemeClr val="accent6">
              <a:lumMod val="75000"/>
            </a:schemeClr>
          </a:solidFill>
          <a:latin typeface="Optima" panose="02000503060000020004" pitchFamily="2" charset="0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b="0" i="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# 33: </a:t>
            </a:r>
            <a:br>
              <a:rPr lang="en-US" dirty="0"/>
            </a:br>
            <a:r>
              <a:rPr lang="en-US" dirty="0"/>
              <a:t>Final Review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E05F5-2C13-4770-ACD4-080ED090F075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6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56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Final exam logistics</a:t>
            </a:r>
          </a:p>
          <a:p>
            <a:pPr>
              <a:buFontTx/>
              <a:buChar char="•"/>
            </a:pPr>
            <a:r>
              <a:rPr lang="en-US"/>
              <a:t>Review of principles</a:t>
            </a:r>
          </a:p>
          <a:p>
            <a:pPr>
              <a:buFontTx/>
              <a:buChar char="•"/>
            </a:pPr>
            <a:r>
              <a:rPr lang="en-US"/>
              <a:t>Where next?</a:t>
            </a:r>
          </a:p>
        </p:txBody>
      </p:sp>
      <p:sp>
        <p:nvSpPr>
          <p:cNvPr id="2568196" name="AutoShape 4"/>
          <p:cNvSpPr>
            <a:spLocks noChangeArrowheads="1"/>
          </p:cNvSpPr>
          <p:nvPr/>
        </p:nvSpPr>
        <p:spPr bwMode="auto">
          <a:xfrm>
            <a:off x="3048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C8FE3-7A25-47C3-8318-9C05E2BAB863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4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Next?</a:t>
            </a:r>
          </a:p>
        </p:txBody>
      </p:sp>
      <p:sp>
        <p:nvSpPr>
          <p:cNvPr id="254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Courses to take:</a:t>
            </a:r>
          </a:p>
          <a:p>
            <a:pPr lvl="1"/>
            <a:r>
              <a:rPr lang="en-US" sz="2400" dirty="0"/>
              <a:t>CSC2229: Networks for Machine Learning</a:t>
            </a:r>
          </a:p>
          <a:p>
            <a:pPr lvl="1"/>
            <a:r>
              <a:rPr lang="en-US" sz="2400" dirty="0"/>
              <a:t>CSC2206: Computer Systems Modelling</a:t>
            </a:r>
          </a:p>
          <a:p>
            <a:pPr lvl="1"/>
            <a:r>
              <a:rPr lang="en-US" sz="2400" dirty="0"/>
              <a:t>CSC2221: Introduction to Distributed Computing</a:t>
            </a:r>
          </a:p>
          <a:p>
            <a:pPr lvl="1"/>
            <a:endParaRPr lang="en-US" dirty="0"/>
          </a:p>
          <a:p>
            <a:r>
              <a:rPr lang="en-US" dirty="0"/>
              <a:t>Individual study courses </a:t>
            </a:r>
          </a:p>
          <a:p>
            <a:pPr lvl="1"/>
            <a:r>
              <a:rPr lang="en-US" dirty="0"/>
              <a:t>CSC494 and CSC495</a:t>
            </a:r>
          </a:p>
          <a:p>
            <a:pPr lvl="1"/>
            <a:r>
              <a:rPr lang="en-US" dirty="0"/>
              <a:t>USRA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6F9FC-E33E-4719-80BD-E783A5EF0B4E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10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sz="10600" b="1" dirty="0">
                <a:solidFill>
                  <a:schemeClr val="tx2"/>
                </a:solidFill>
              </a:rPr>
              <a:t>Thank You!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F3B5B-B7F7-46D2-8194-677EC3466576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4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Final exam logistics</a:t>
            </a:r>
          </a:p>
          <a:p>
            <a:pPr>
              <a:buFontTx/>
              <a:buChar char="•"/>
            </a:pPr>
            <a:r>
              <a:rPr lang="en-US"/>
              <a:t>Review of principles</a:t>
            </a:r>
          </a:p>
          <a:p>
            <a:pPr>
              <a:buFontTx/>
              <a:buChar char="•"/>
            </a:pPr>
            <a:r>
              <a:rPr lang="en-US"/>
              <a:t>Where next?</a:t>
            </a:r>
          </a:p>
        </p:txBody>
      </p:sp>
      <p:sp>
        <p:nvSpPr>
          <p:cNvPr id="2547716" name="AutoShape 4"/>
          <p:cNvSpPr>
            <a:spLocks noChangeArrowheads="1"/>
          </p:cNvSpPr>
          <p:nvPr/>
        </p:nvSpPr>
        <p:spPr bwMode="auto">
          <a:xfrm>
            <a:off x="304800" y="990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A659E-9A36-41BE-A6BD-0C2A606FA4A2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4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Exam Logistics</a:t>
            </a:r>
          </a:p>
        </p:txBody>
      </p:sp>
      <p:sp>
        <p:nvSpPr>
          <p:cNvPr id="254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Exam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Please check A&amp;S website for time/location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Examination aid allowed: non-programmable calculators</a:t>
            </a:r>
          </a:p>
          <a:p>
            <a:pPr lvl="1"/>
            <a:r>
              <a:rPr lang="en-US" dirty="0"/>
              <a:t>Closed-book, closed-notes</a:t>
            </a:r>
          </a:p>
          <a:p>
            <a:pPr lvl="1"/>
            <a:r>
              <a:rPr lang="en-US" i="1" dirty="0"/>
              <a:t>No cell phones allowed</a:t>
            </a:r>
          </a:p>
          <a:p>
            <a:endParaRPr lang="en-US" dirty="0"/>
          </a:p>
          <a:p>
            <a:r>
              <a:rPr lang="en-US" dirty="0"/>
              <a:t>Bring ID: “Students are required to present a valid form of identification (ID) that contains both a current and visible photo and signature.” 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A35A1-E532-4874-9F9C-B16BBFE2C84C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4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Exam</a:t>
            </a:r>
          </a:p>
        </p:txBody>
      </p:sp>
      <p:sp>
        <p:nvSpPr>
          <p:cNvPr id="254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Part I – Multiple choice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Multiple correct answers for each question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Part II – Definitions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2-3 sentences each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Part III – Longer Questions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Might need more time than Part I &amp; II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Still very simple problems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to the midterm, sample problems, and problem sets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6977F-AA4A-4D2E-AE72-0ECA1F15BABD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6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</a:t>
            </a:r>
          </a:p>
        </p:txBody>
      </p:sp>
      <p:sp>
        <p:nvSpPr>
          <p:cNvPr id="256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Final exam logistics</a:t>
            </a:r>
          </a:p>
          <a:p>
            <a:pPr>
              <a:buFontTx/>
              <a:buChar char="•"/>
            </a:pPr>
            <a:r>
              <a:rPr lang="en-US"/>
              <a:t>Review of principles</a:t>
            </a:r>
          </a:p>
          <a:p>
            <a:pPr>
              <a:buFontTx/>
              <a:buChar char="•"/>
            </a:pPr>
            <a:r>
              <a:rPr lang="en-US"/>
              <a:t>Where next?</a:t>
            </a:r>
          </a:p>
        </p:txBody>
      </p:sp>
      <p:sp>
        <p:nvSpPr>
          <p:cNvPr id="2566148" name="AutoShape 4"/>
          <p:cNvSpPr>
            <a:spLocks noChangeArrowheads="1"/>
          </p:cNvSpPr>
          <p:nvPr/>
        </p:nvSpPr>
        <p:spPr bwMode="auto">
          <a:xfrm>
            <a:off x="304800" y="15240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 of Basic Concepts</a:t>
            </a:r>
          </a:p>
        </p:txBody>
      </p:sp>
      <p:sp>
        <p:nvSpPr>
          <p:cNvPr id="10247" name="Rectangle 39"/>
          <p:cNvSpPr>
            <a:spLocks noChangeArrowheads="1"/>
          </p:cNvSpPr>
          <p:nvPr/>
        </p:nvSpPr>
        <p:spPr bwMode="auto">
          <a:xfrm>
            <a:off x="1524000" y="18621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Optima" panose="02000503060000020004" pitchFamily="2" charset="0"/>
            </a:endParaRPr>
          </a:p>
        </p:txBody>
      </p:sp>
      <p:sp>
        <p:nvSpPr>
          <p:cNvPr id="10248" name="Rectangle 40"/>
          <p:cNvSpPr>
            <a:spLocks noChangeArrowheads="1"/>
          </p:cNvSpPr>
          <p:nvPr/>
        </p:nvSpPr>
        <p:spPr bwMode="auto">
          <a:xfrm>
            <a:off x="1524000" y="23955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49" name="Rectangle 41"/>
          <p:cNvSpPr>
            <a:spLocks noChangeArrowheads="1"/>
          </p:cNvSpPr>
          <p:nvPr/>
        </p:nvSpPr>
        <p:spPr bwMode="auto">
          <a:xfrm>
            <a:off x="1524000" y="29289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1524000" y="34623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1524000" y="39798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2" name="Rectangle 44"/>
          <p:cNvSpPr>
            <a:spLocks noChangeArrowheads="1"/>
          </p:cNvSpPr>
          <p:nvPr/>
        </p:nvSpPr>
        <p:spPr bwMode="auto">
          <a:xfrm>
            <a:off x="1524000" y="45132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3" name="Rectangle 45"/>
          <p:cNvSpPr>
            <a:spLocks noChangeArrowheads="1"/>
          </p:cNvSpPr>
          <p:nvPr/>
        </p:nvSpPr>
        <p:spPr bwMode="auto">
          <a:xfrm>
            <a:off x="5638800" y="3933825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0254" name="Rectangle 46"/>
          <p:cNvSpPr>
            <a:spLocks noChangeArrowheads="1"/>
          </p:cNvSpPr>
          <p:nvPr/>
        </p:nvSpPr>
        <p:spPr bwMode="auto">
          <a:xfrm>
            <a:off x="5638800" y="4467225"/>
            <a:ext cx="19050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10255" name="Rectangle 47"/>
          <p:cNvSpPr>
            <a:spLocks noChangeArrowheads="1"/>
          </p:cNvSpPr>
          <p:nvPr/>
        </p:nvSpPr>
        <p:spPr bwMode="auto">
          <a:xfrm>
            <a:off x="5638800" y="2836863"/>
            <a:ext cx="1905000" cy="1096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0256" name="Rectangle 48"/>
          <p:cNvSpPr>
            <a:spLocks noChangeArrowheads="1"/>
          </p:cNvSpPr>
          <p:nvPr/>
        </p:nvSpPr>
        <p:spPr bwMode="auto">
          <a:xfrm rot="-5400000">
            <a:off x="6034881" y="1327944"/>
            <a:ext cx="1112838" cy="190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>
              <a:solidFill>
                <a:srgbClr val="000099"/>
              </a:solidFill>
              <a:latin typeface="Optima" panose="02000503060000020004" pitchFamily="2" charset="0"/>
            </a:endParaRPr>
          </a:p>
        </p:txBody>
      </p:sp>
      <p:sp>
        <p:nvSpPr>
          <p:cNvPr id="10257" name="Text Box 49"/>
          <p:cNvSpPr txBox="1">
            <a:spLocks noChangeArrowheads="1"/>
          </p:cNvSpPr>
          <p:nvPr/>
        </p:nvSpPr>
        <p:spPr bwMode="auto">
          <a:xfrm>
            <a:off x="1711224" y="1895475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Application</a:t>
            </a:r>
          </a:p>
        </p:txBody>
      </p:sp>
      <p:sp>
        <p:nvSpPr>
          <p:cNvPr id="10258" name="Text Box 50"/>
          <p:cNvSpPr txBox="1">
            <a:spLocks noChangeArrowheads="1"/>
          </p:cNvSpPr>
          <p:nvPr/>
        </p:nvSpPr>
        <p:spPr bwMode="auto">
          <a:xfrm>
            <a:off x="1676751" y="244475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10259" name="Text Box 51"/>
          <p:cNvSpPr txBox="1">
            <a:spLocks noChangeArrowheads="1"/>
          </p:cNvSpPr>
          <p:nvPr/>
        </p:nvSpPr>
        <p:spPr bwMode="auto">
          <a:xfrm>
            <a:off x="1946064" y="3022600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10260" name="Text Box 52"/>
          <p:cNvSpPr txBox="1">
            <a:spLocks noChangeArrowheads="1"/>
          </p:cNvSpPr>
          <p:nvPr/>
        </p:nvSpPr>
        <p:spPr bwMode="auto">
          <a:xfrm>
            <a:off x="1847850" y="35560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0261" name="Text Box 53"/>
          <p:cNvSpPr txBox="1">
            <a:spLocks noChangeArrowheads="1"/>
          </p:cNvSpPr>
          <p:nvPr/>
        </p:nvSpPr>
        <p:spPr bwMode="auto">
          <a:xfrm>
            <a:off x="1877864" y="4029075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0262" name="Rectangle 54"/>
          <p:cNvSpPr>
            <a:spLocks noChangeArrowheads="1"/>
          </p:cNvSpPr>
          <p:nvPr/>
        </p:nvSpPr>
        <p:spPr bwMode="auto">
          <a:xfrm>
            <a:off x="1524000" y="50466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2116784" y="4578350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10264" name="Text Box 56"/>
          <p:cNvSpPr txBox="1">
            <a:spLocks noChangeArrowheads="1"/>
          </p:cNvSpPr>
          <p:nvPr/>
        </p:nvSpPr>
        <p:spPr bwMode="auto">
          <a:xfrm>
            <a:off x="1901115" y="5156200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10265" name="Text Box 57"/>
          <p:cNvSpPr txBox="1">
            <a:spLocks noChangeArrowheads="1"/>
          </p:cNvSpPr>
          <p:nvPr/>
        </p:nvSpPr>
        <p:spPr bwMode="auto">
          <a:xfrm>
            <a:off x="1219200" y="5668963"/>
            <a:ext cx="29364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Optima" panose="02000503060000020004" pitchFamily="2" charset="0"/>
              </a:rPr>
              <a:t>The 7-layer OSI Model</a:t>
            </a:r>
          </a:p>
        </p:txBody>
      </p:sp>
      <p:sp>
        <p:nvSpPr>
          <p:cNvPr id="10266" name="Text Box 58"/>
          <p:cNvSpPr txBox="1">
            <a:spLocks noChangeArrowheads="1"/>
          </p:cNvSpPr>
          <p:nvPr/>
        </p:nvSpPr>
        <p:spPr bwMode="auto">
          <a:xfrm>
            <a:off x="5105400" y="5619750"/>
            <a:ext cx="33933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Optima" panose="02000503060000020004" pitchFamily="2" charset="0"/>
              </a:rPr>
              <a:t>The 4-layer Internet model</a:t>
            </a:r>
          </a:p>
        </p:txBody>
      </p:sp>
      <p:sp>
        <p:nvSpPr>
          <p:cNvPr id="10267" name="Text Box 59"/>
          <p:cNvSpPr txBox="1">
            <a:spLocks noChangeArrowheads="1"/>
          </p:cNvSpPr>
          <p:nvPr/>
        </p:nvSpPr>
        <p:spPr bwMode="auto">
          <a:xfrm>
            <a:off x="5867400" y="2078038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429000" y="2051050"/>
            <a:ext cx="2209800" cy="3578225"/>
            <a:chOff x="2016" y="1267"/>
            <a:chExt cx="1392" cy="2254"/>
          </a:xfrm>
        </p:grpSpPr>
        <p:sp>
          <p:nvSpPr>
            <p:cNvPr id="10274" name="Freeform 66"/>
            <p:cNvSpPr>
              <a:spLocks/>
            </p:cNvSpPr>
            <p:nvPr/>
          </p:nvSpPr>
          <p:spPr bwMode="auto">
            <a:xfrm>
              <a:off x="2064" y="2849"/>
              <a:ext cx="96" cy="672"/>
            </a:xfrm>
            <a:custGeom>
              <a:avLst/>
              <a:gdLst>
                <a:gd name="T0" fmla="*/ 0 w 96"/>
                <a:gd name="T1" fmla="*/ 0 h 672"/>
                <a:gd name="T2" fmla="*/ 96 w 96"/>
                <a:gd name="T3" fmla="*/ 0 h 672"/>
                <a:gd name="T4" fmla="*/ 96 w 96"/>
                <a:gd name="T5" fmla="*/ 672 h 672"/>
                <a:gd name="T6" fmla="*/ 0 w 9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72"/>
                <a:gd name="T14" fmla="*/ 96 w 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5" name="Freeform 67"/>
            <p:cNvSpPr>
              <a:spLocks/>
            </p:cNvSpPr>
            <p:nvPr/>
          </p:nvSpPr>
          <p:spPr bwMode="auto">
            <a:xfrm>
              <a:off x="2064" y="1841"/>
              <a:ext cx="96" cy="672"/>
            </a:xfrm>
            <a:custGeom>
              <a:avLst/>
              <a:gdLst>
                <a:gd name="T0" fmla="*/ 0 w 96"/>
                <a:gd name="T1" fmla="*/ 0 h 672"/>
                <a:gd name="T2" fmla="*/ 96 w 96"/>
                <a:gd name="T3" fmla="*/ 0 h 672"/>
                <a:gd name="T4" fmla="*/ 96 w 96"/>
                <a:gd name="T5" fmla="*/ 672 h 672"/>
                <a:gd name="T6" fmla="*/ 0 w 9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72"/>
                <a:gd name="T14" fmla="*/ 96 w 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6" name="Line 68"/>
            <p:cNvSpPr>
              <a:spLocks noChangeShapeType="1"/>
            </p:cNvSpPr>
            <p:nvPr/>
          </p:nvSpPr>
          <p:spPr bwMode="auto">
            <a:xfrm>
              <a:off x="2160" y="2177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7" name="Line 69"/>
            <p:cNvSpPr>
              <a:spLocks noChangeShapeType="1"/>
            </p:cNvSpPr>
            <p:nvPr/>
          </p:nvSpPr>
          <p:spPr bwMode="auto">
            <a:xfrm>
              <a:off x="2016" y="2657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8" name="Line 70"/>
            <p:cNvSpPr>
              <a:spLocks noChangeShapeType="1"/>
            </p:cNvSpPr>
            <p:nvPr/>
          </p:nvSpPr>
          <p:spPr bwMode="auto">
            <a:xfrm>
              <a:off x="2160" y="3137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9" name="Line 71"/>
            <p:cNvSpPr>
              <a:spLocks noChangeShapeType="1"/>
            </p:cNvSpPr>
            <p:nvPr/>
          </p:nvSpPr>
          <p:spPr bwMode="auto">
            <a:xfrm>
              <a:off x="20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0" name="Line 72"/>
            <p:cNvSpPr>
              <a:spLocks noChangeShapeType="1"/>
            </p:cNvSpPr>
            <p:nvPr/>
          </p:nvSpPr>
          <p:spPr bwMode="auto">
            <a:xfrm>
              <a:off x="2016" y="1361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1" name="Line 73"/>
            <p:cNvSpPr>
              <a:spLocks noChangeShapeType="1"/>
            </p:cNvSpPr>
            <p:nvPr/>
          </p:nvSpPr>
          <p:spPr bwMode="auto">
            <a:xfrm>
              <a:off x="2880" y="1361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2" name="Line 74"/>
            <p:cNvSpPr>
              <a:spLocks noChangeShapeType="1"/>
            </p:cNvSpPr>
            <p:nvPr/>
          </p:nvSpPr>
          <p:spPr bwMode="auto">
            <a:xfrm>
              <a:off x="32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3" name="Line 75"/>
            <p:cNvSpPr>
              <a:spLocks noChangeShapeType="1"/>
            </p:cNvSpPr>
            <p:nvPr/>
          </p:nvSpPr>
          <p:spPr bwMode="auto">
            <a:xfrm>
              <a:off x="2880" y="217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4" name="Line 76"/>
            <p:cNvSpPr>
              <a:spLocks noChangeShapeType="1"/>
            </p:cNvSpPr>
            <p:nvPr/>
          </p:nvSpPr>
          <p:spPr bwMode="auto">
            <a:xfrm>
              <a:off x="2880" y="265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5" name="Line 77"/>
            <p:cNvSpPr>
              <a:spLocks noChangeShapeType="1"/>
            </p:cNvSpPr>
            <p:nvPr/>
          </p:nvSpPr>
          <p:spPr bwMode="auto">
            <a:xfrm>
              <a:off x="3120" y="3137"/>
              <a:ext cx="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69" name="Text Box 61"/>
            <p:cNvSpPr txBox="1">
              <a:spLocks noChangeArrowheads="1"/>
            </p:cNvSpPr>
            <p:nvPr/>
          </p:nvSpPr>
          <p:spPr bwMode="auto">
            <a:xfrm>
              <a:off x="2504" y="1267"/>
              <a:ext cx="39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Handlee" panose="02000000000000000000" pitchFamily="2" charset="77"/>
                </a:rPr>
                <a:t>FTP</a:t>
              </a:r>
            </a:p>
          </p:txBody>
        </p:sp>
        <p:sp>
          <p:nvSpPr>
            <p:cNvPr id="10270" name="Text Box 62"/>
            <p:cNvSpPr txBox="1">
              <a:spLocks noChangeArrowheads="1"/>
            </p:cNvSpPr>
            <p:nvPr/>
          </p:nvSpPr>
          <p:spPr bwMode="auto">
            <a:xfrm>
              <a:off x="2229" y="1526"/>
              <a:ext cx="94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ASCII/Binary</a:t>
              </a:r>
            </a:p>
          </p:txBody>
        </p:sp>
        <p:sp>
          <p:nvSpPr>
            <p:cNvPr id="10271" name="Text Box 63"/>
            <p:cNvSpPr txBox="1">
              <a:spLocks noChangeArrowheads="1"/>
            </p:cNvSpPr>
            <p:nvPr/>
          </p:nvSpPr>
          <p:spPr bwMode="auto">
            <a:xfrm>
              <a:off x="2557" y="2563"/>
              <a:ext cx="25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IP</a:t>
              </a:r>
            </a:p>
          </p:txBody>
        </p:sp>
        <p:sp>
          <p:nvSpPr>
            <p:cNvPr id="10273" name="Text Box 65"/>
            <p:cNvSpPr txBox="1">
              <a:spLocks noChangeArrowheads="1"/>
            </p:cNvSpPr>
            <p:nvPr/>
          </p:nvSpPr>
          <p:spPr bwMode="auto">
            <a:xfrm>
              <a:off x="2362" y="3026"/>
              <a:ext cx="75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Ethernet</a:t>
              </a:r>
            </a:p>
          </p:txBody>
        </p:sp>
        <p:sp>
          <p:nvSpPr>
            <p:cNvPr id="10272" name="Text Box 64"/>
            <p:cNvSpPr txBox="1">
              <a:spLocks noChangeArrowheads="1"/>
            </p:cNvSpPr>
            <p:nvPr/>
          </p:nvSpPr>
          <p:spPr bwMode="auto">
            <a:xfrm>
              <a:off x="2446" y="2066"/>
              <a:ext cx="41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Handlee" panose="02000000000000000000" pitchFamily="2" charset="77"/>
                </a:rPr>
                <a:t>TCP</a:t>
              </a:r>
            </a:p>
          </p:txBody>
        </p:sp>
      </p:grp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D5928-B125-4A2C-8030-1F0CBC018333}" type="slidenum">
              <a:rPr lang="en-US"/>
              <a:pPr/>
              <a:t>7</a:t>
            </a:fld>
            <a:endParaRPr lang="en-US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70242" name="AutoShape 2"/>
          <p:cNvSpPr>
            <a:spLocks noChangeArrowheads="1"/>
          </p:cNvSpPr>
          <p:nvPr/>
        </p:nvSpPr>
        <p:spPr bwMode="auto">
          <a:xfrm>
            <a:off x="3200400" y="4648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43" name="Line 3"/>
          <p:cNvSpPr>
            <a:spLocks noChangeShapeType="1"/>
          </p:cNvSpPr>
          <p:nvPr/>
        </p:nvSpPr>
        <p:spPr bwMode="auto">
          <a:xfrm flipH="1">
            <a:off x="304800" y="4038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44" name="Rectangle 4"/>
          <p:cNvSpPr>
            <a:spLocks noChangeArrowheads="1"/>
          </p:cNvSpPr>
          <p:nvPr/>
        </p:nvSpPr>
        <p:spPr bwMode="auto">
          <a:xfrm>
            <a:off x="838200" y="1524000"/>
            <a:ext cx="762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2570245" name="Rectangle 5"/>
          <p:cNvSpPr>
            <a:spLocks noChangeArrowheads="1"/>
          </p:cNvSpPr>
          <p:nvPr/>
        </p:nvSpPr>
        <p:spPr bwMode="auto">
          <a:xfrm>
            <a:off x="838200" y="2286000"/>
            <a:ext cx="762000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2570246" name="AutoShape 6"/>
          <p:cNvSpPr>
            <a:spLocks noChangeArrowheads="1"/>
          </p:cNvSpPr>
          <p:nvPr/>
        </p:nvSpPr>
        <p:spPr bwMode="auto">
          <a:xfrm>
            <a:off x="3505200" y="48006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2570247" name="AutoShape 7"/>
          <p:cNvSpPr>
            <a:spLocks noChangeArrowheads="1"/>
          </p:cNvSpPr>
          <p:nvPr/>
        </p:nvSpPr>
        <p:spPr bwMode="auto">
          <a:xfrm>
            <a:off x="4724400" y="48006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Optima" panose="02000503060000020004" pitchFamily="2" charset="0"/>
              </a:rPr>
              <a:t>R3</a:t>
            </a:r>
          </a:p>
        </p:txBody>
      </p:sp>
      <p:sp>
        <p:nvSpPr>
          <p:cNvPr id="2570248" name="AutoShape 8"/>
          <p:cNvSpPr>
            <a:spLocks noChangeArrowheads="1"/>
          </p:cNvSpPr>
          <p:nvPr/>
        </p:nvSpPr>
        <p:spPr bwMode="auto">
          <a:xfrm>
            <a:off x="4267200" y="53340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Optima" panose="02000503060000020004" pitchFamily="2" charset="0"/>
              </a:rPr>
              <a:t>R4</a:t>
            </a:r>
          </a:p>
        </p:txBody>
      </p:sp>
      <p:sp>
        <p:nvSpPr>
          <p:cNvPr id="2570249" name="Line 9"/>
          <p:cNvSpPr>
            <a:spLocks noChangeShapeType="1"/>
          </p:cNvSpPr>
          <p:nvPr/>
        </p:nvSpPr>
        <p:spPr bwMode="auto">
          <a:xfrm>
            <a:off x="40386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50" name="Line 10"/>
          <p:cNvSpPr>
            <a:spLocks noChangeShapeType="1"/>
          </p:cNvSpPr>
          <p:nvPr/>
        </p:nvSpPr>
        <p:spPr bwMode="auto">
          <a:xfrm flipH="1">
            <a:off x="4724400" y="52578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51" name="Line 11"/>
          <p:cNvSpPr>
            <a:spLocks noChangeShapeType="1"/>
          </p:cNvSpPr>
          <p:nvPr/>
        </p:nvSpPr>
        <p:spPr bwMode="auto">
          <a:xfrm>
            <a:off x="3879850" y="5257800"/>
            <a:ext cx="38735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52" name="AutoShape 12"/>
          <p:cNvSpPr>
            <a:spLocks noChangeArrowheads="1"/>
          </p:cNvSpPr>
          <p:nvPr/>
        </p:nvSpPr>
        <p:spPr bwMode="auto">
          <a:xfrm>
            <a:off x="2286000" y="43434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2570253" name="AutoShape 13"/>
          <p:cNvSpPr>
            <a:spLocks noChangeArrowheads="1"/>
          </p:cNvSpPr>
          <p:nvPr/>
        </p:nvSpPr>
        <p:spPr bwMode="auto">
          <a:xfrm>
            <a:off x="6400800" y="42672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Optima" panose="02000503060000020004" pitchFamily="2" charset="0"/>
              </a:rPr>
              <a:t>R5</a:t>
            </a:r>
          </a:p>
        </p:txBody>
      </p:sp>
      <p:sp>
        <p:nvSpPr>
          <p:cNvPr id="2570254" name="Text Box 14"/>
          <p:cNvSpPr txBox="1">
            <a:spLocks noChangeArrowheads="1"/>
          </p:cNvSpPr>
          <p:nvPr/>
        </p:nvSpPr>
        <p:spPr bwMode="auto">
          <a:xfrm>
            <a:off x="533400" y="3736975"/>
            <a:ext cx="938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Optima" panose="02000503060000020004" pitchFamily="2" charset="0"/>
              </a:rPr>
              <a:t>Ethernet</a:t>
            </a:r>
          </a:p>
        </p:txBody>
      </p:sp>
      <p:sp>
        <p:nvSpPr>
          <p:cNvPr id="2570255" name="Text Box 15"/>
          <p:cNvSpPr txBox="1">
            <a:spLocks noChangeArrowheads="1"/>
          </p:cNvSpPr>
          <p:nvPr/>
        </p:nvSpPr>
        <p:spPr bwMode="auto">
          <a:xfrm>
            <a:off x="1600200" y="1679575"/>
            <a:ext cx="1077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Optima" panose="02000503060000020004" pitchFamily="2" charset="0"/>
              </a:rPr>
              <a:t>“A” U of T</a:t>
            </a:r>
          </a:p>
        </p:txBody>
      </p:sp>
      <p:sp>
        <p:nvSpPr>
          <p:cNvPr id="2570256" name="Text Box 16"/>
          <p:cNvSpPr txBox="1">
            <a:spLocks noChangeArrowheads="1"/>
          </p:cNvSpPr>
          <p:nvPr/>
        </p:nvSpPr>
        <p:spPr bwMode="auto">
          <a:xfrm>
            <a:off x="5791200" y="1682750"/>
            <a:ext cx="1281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Optima" panose="02000503060000020004" pitchFamily="2" charset="0"/>
              </a:rPr>
              <a:t>“B” Stanford</a:t>
            </a:r>
          </a:p>
        </p:txBody>
      </p:sp>
      <p:sp>
        <p:nvSpPr>
          <p:cNvPr id="2570257" name="Line 17"/>
          <p:cNvSpPr>
            <a:spLocks noChangeShapeType="1"/>
          </p:cNvSpPr>
          <p:nvPr/>
        </p:nvSpPr>
        <p:spPr bwMode="auto">
          <a:xfrm>
            <a:off x="2265363" y="2819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58" name="Line 18"/>
          <p:cNvSpPr>
            <a:spLocks noChangeShapeType="1"/>
          </p:cNvSpPr>
          <p:nvPr/>
        </p:nvSpPr>
        <p:spPr bwMode="auto">
          <a:xfrm>
            <a:off x="145415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pic>
        <p:nvPicPr>
          <p:cNvPr id="2570259" name="Picture 19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3" y="2009775"/>
            <a:ext cx="7254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60" name="Picture 20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546100" cy="609600"/>
          </a:xfrm>
          <a:prstGeom prst="rect">
            <a:avLst/>
          </a:prstGeom>
          <a:noFill/>
        </p:spPr>
      </p:pic>
      <p:pic>
        <p:nvPicPr>
          <p:cNvPr id="2570261" name="Picture 21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4343400"/>
            <a:ext cx="546100" cy="609600"/>
          </a:xfrm>
          <a:prstGeom prst="rect">
            <a:avLst/>
          </a:prstGeom>
          <a:noFill/>
        </p:spPr>
      </p:pic>
      <p:sp>
        <p:nvSpPr>
          <p:cNvPr id="2570262" name="Line 22"/>
          <p:cNvSpPr>
            <a:spLocks noChangeShapeType="1"/>
          </p:cNvSpPr>
          <p:nvPr/>
        </p:nvSpPr>
        <p:spPr bwMode="auto">
          <a:xfrm>
            <a:off x="609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63" name="Line 23"/>
          <p:cNvSpPr>
            <a:spLocks noChangeShapeType="1"/>
          </p:cNvSpPr>
          <p:nvPr/>
        </p:nvSpPr>
        <p:spPr bwMode="auto">
          <a:xfrm>
            <a:off x="685800" y="4191000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64" name="Line 24"/>
          <p:cNvSpPr>
            <a:spLocks noChangeShapeType="1"/>
          </p:cNvSpPr>
          <p:nvPr/>
        </p:nvSpPr>
        <p:spPr bwMode="auto">
          <a:xfrm flipH="1">
            <a:off x="6096000" y="4038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65" name="Text Box 25"/>
          <p:cNvSpPr txBox="1">
            <a:spLocks noChangeArrowheads="1"/>
          </p:cNvSpPr>
          <p:nvPr/>
        </p:nvSpPr>
        <p:spPr bwMode="auto">
          <a:xfrm>
            <a:off x="7634288" y="3736975"/>
            <a:ext cx="938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Optima" panose="02000503060000020004" pitchFamily="2" charset="0"/>
              </a:rPr>
              <a:t>Ethernet</a:t>
            </a:r>
          </a:p>
        </p:txBody>
      </p:sp>
      <p:sp>
        <p:nvSpPr>
          <p:cNvPr id="2570266" name="Line 26"/>
          <p:cNvSpPr>
            <a:spLocks noChangeShapeType="1"/>
          </p:cNvSpPr>
          <p:nvPr/>
        </p:nvSpPr>
        <p:spPr bwMode="auto">
          <a:xfrm>
            <a:off x="6410325" y="2819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67" name="Line 27"/>
          <p:cNvSpPr>
            <a:spLocks noChangeShapeType="1"/>
          </p:cNvSpPr>
          <p:nvPr/>
        </p:nvSpPr>
        <p:spPr bwMode="auto">
          <a:xfrm>
            <a:off x="861695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pic>
        <p:nvPicPr>
          <p:cNvPr id="2570268" name="Picture 28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2009775"/>
            <a:ext cx="7254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69" name="Picture 29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343400"/>
            <a:ext cx="546100" cy="609600"/>
          </a:xfrm>
          <a:prstGeom prst="rect">
            <a:avLst/>
          </a:prstGeom>
          <a:noFill/>
        </p:spPr>
      </p:pic>
      <p:pic>
        <p:nvPicPr>
          <p:cNvPr id="2570270" name="Picture 30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9300" y="4343400"/>
            <a:ext cx="546100" cy="609600"/>
          </a:xfrm>
          <a:prstGeom prst="rect">
            <a:avLst/>
          </a:prstGeom>
          <a:noFill/>
        </p:spPr>
      </p:pic>
      <p:sp>
        <p:nvSpPr>
          <p:cNvPr id="2570271" name="Line 31"/>
          <p:cNvSpPr>
            <a:spLocks noChangeShapeType="1"/>
          </p:cNvSpPr>
          <p:nvPr/>
        </p:nvSpPr>
        <p:spPr bwMode="auto">
          <a:xfrm>
            <a:off x="7772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72" name="Line 32"/>
          <p:cNvSpPr>
            <a:spLocks noChangeShapeType="1"/>
          </p:cNvSpPr>
          <p:nvPr/>
        </p:nvSpPr>
        <p:spPr bwMode="auto">
          <a:xfrm>
            <a:off x="7848600" y="4191000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73" name="Line 33"/>
          <p:cNvSpPr>
            <a:spLocks noChangeShapeType="1"/>
          </p:cNvSpPr>
          <p:nvPr/>
        </p:nvSpPr>
        <p:spPr bwMode="auto">
          <a:xfrm>
            <a:off x="2514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274" name="Rectangle 34"/>
          <p:cNvSpPr>
            <a:spLocks noChangeArrowheads="1"/>
          </p:cNvSpPr>
          <p:nvPr/>
        </p:nvSpPr>
        <p:spPr bwMode="auto">
          <a:xfrm>
            <a:off x="7620000" y="1524000"/>
            <a:ext cx="762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2570275" name="Rectangle 35"/>
          <p:cNvSpPr>
            <a:spLocks noChangeArrowheads="1"/>
          </p:cNvSpPr>
          <p:nvPr/>
        </p:nvSpPr>
        <p:spPr bwMode="auto">
          <a:xfrm>
            <a:off x="7620000" y="2286000"/>
            <a:ext cx="762000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99"/>
                </a:solidFill>
                <a:latin typeface="Optima" panose="02000503060000020004" pitchFamily="2" charset="0"/>
              </a:rPr>
              <a:t>OS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81000" y="1538288"/>
            <a:ext cx="7335838" cy="4110038"/>
            <a:chOff x="240" y="969"/>
            <a:chExt cx="4621" cy="2589"/>
          </a:xfrm>
        </p:grpSpPr>
        <p:sp>
          <p:nvSpPr>
            <p:cNvPr id="2570277" name="Rectangle 37"/>
            <p:cNvSpPr>
              <a:spLocks noChangeArrowheads="1"/>
            </p:cNvSpPr>
            <p:nvPr/>
          </p:nvSpPr>
          <p:spPr bwMode="auto">
            <a:xfrm>
              <a:off x="240" y="97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</a:t>
              </a:r>
            </a:p>
          </p:txBody>
        </p:sp>
        <p:sp>
          <p:nvSpPr>
            <p:cNvPr id="2570278" name="Text Box 38"/>
            <p:cNvSpPr txBox="1">
              <a:spLocks noChangeArrowheads="1"/>
            </p:cNvSpPr>
            <p:nvPr/>
          </p:nvSpPr>
          <p:spPr bwMode="auto">
            <a:xfrm>
              <a:off x="240" y="1544"/>
              <a:ext cx="25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2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3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4</a:t>
              </a:r>
            </a:p>
          </p:txBody>
        </p:sp>
        <p:sp>
          <p:nvSpPr>
            <p:cNvPr id="2570279" name="Text Box 39"/>
            <p:cNvSpPr txBox="1">
              <a:spLocks noChangeArrowheads="1"/>
            </p:cNvSpPr>
            <p:nvPr/>
          </p:nvSpPr>
          <p:spPr bwMode="auto">
            <a:xfrm>
              <a:off x="1728" y="274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6</a:t>
              </a:r>
            </a:p>
          </p:txBody>
        </p:sp>
        <p:sp>
          <p:nvSpPr>
            <p:cNvPr id="2570280" name="Text Box 40"/>
            <p:cNvSpPr txBox="1">
              <a:spLocks noChangeArrowheads="1"/>
            </p:cNvSpPr>
            <p:nvPr/>
          </p:nvSpPr>
          <p:spPr bwMode="auto">
            <a:xfrm>
              <a:off x="1728" y="294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7</a:t>
              </a:r>
            </a:p>
          </p:txBody>
        </p:sp>
        <p:sp>
          <p:nvSpPr>
            <p:cNvPr id="2570281" name="Rectangle 41"/>
            <p:cNvSpPr>
              <a:spLocks noChangeArrowheads="1"/>
            </p:cNvSpPr>
            <p:nvPr/>
          </p:nvSpPr>
          <p:spPr bwMode="auto">
            <a:xfrm>
              <a:off x="4416" y="969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20</a:t>
              </a:r>
            </a:p>
          </p:txBody>
        </p:sp>
        <p:sp>
          <p:nvSpPr>
            <p:cNvPr id="2570282" name="Text Box 42"/>
            <p:cNvSpPr txBox="1">
              <a:spLocks noChangeArrowheads="1"/>
            </p:cNvSpPr>
            <p:nvPr/>
          </p:nvSpPr>
          <p:spPr bwMode="auto">
            <a:xfrm>
              <a:off x="4416" y="1544"/>
              <a:ext cx="44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19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18</a:t>
              </a:r>
            </a:p>
            <a:p>
              <a:pPr>
                <a:lnSpc>
                  <a:spcPct val="75000"/>
                </a:lnSpc>
              </a:pPr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17</a:t>
              </a:r>
            </a:p>
          </p:txBody>
        </p:sp>
        <p:sp>
          <p:nvSpPr>
            <p:cNvPr id="2570283" name="Text Box 43"/>
            <p:cNvSpPr txBox="1">
              <a:spLocks noChangeArrowheads="1"/>
            </p:cNvSpPr>
            <p:nvPr/>
          </p:nvSpPr>
          <p:spPr bwMode="auto">
            <a:xfrm>
              <a:off x="1728" y="255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5</a:t>
              </a:r>
            </a:p>
          </p:txBody>
        </p:sp>
        <p:sp>
          <p:nvSpPr>
            <p:cNvPr id="2570284" name="Text Box 44"/>
            <p:cNvSpPr txBox="1">
              <a:spLocks noChangeArrowheads="1"/>
            </p:cNvSpPr>
            <p:nvPr/>
          </p:nvSpPr>
          <p:spPr bwMode="auto">
            <a:xfrm>
              <a:off x="2003" y="303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9</a:t>
              </a:r>
            </a:p>
          </p:txBody>
        </p:sp>
        <p:sp>
          <p:nvSpPr>
            <p:cNvPr id="2570285" name="Text Box 45"/>
            <p:cNvSpPr txBox="1">
              <a:spLocks noChangeArrowheads="1"/>
            </p:cNvSpPr>
            <p:nvPr/>
          </p:nvSpPr>
          <p:spPr bwMode="auto">
            <a:xfrm>
              <a:off x="1872" y="3228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10</a:t>
              </a:r>
            </a:p>
          </p:txBody>
        </p:sp>
        <p:sp>
          <p:nvSpPr>
            <p:cNvPr id="2570286" name="Text Box 46"/>
            <p:cNvSpPr txBox="1">
              <a:spLocks noChangeArrowheads="1"/>
            </p:cNvSpPr>
            <p:nvPr/>
          </p:nvSpPr>
          <p:spPr bwMode="auto">
            <a:xfrm>
              <a:off x="2003" y="2844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8</a:t>
              </a:r>
            </a:p>
          </p:txBody>
        </p:sp>
        <p:sp>
          <p:nvSpPr>
            <p:cNvPr id="2570287" name="Text Box 47"/>
            <p:cNvSpPr txBox="1">
              <a:spLocks noChangeArrowheads="1"/>
            </p:cNvSpPr>
            <p:nvPr/>
          </p:nvSpPr>
          <p:spPr bwMode="auto">
            <a:xfrm>
              <a:off x="3251" y="3027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12</a:t>
              </a:r>
            </a:p>
          </p:txBody>
        </p:sp>
        <p:sp>
          <p:nvSpPr>
            <p:cNvPr id="2570288" name="Text Box 48"/>
            <p:cNvSpPr txBox="1">
              <a:spLocks noChangeArrowheads="1"/>
            </p:cNvSpPr>
            <p:nvPr/>
          </p:nvSpPr>
          <p:spPr bwMode="auto">
            <a:xfrm>
              <a:off x="3251" y="3219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13</a:t>
              </a:r>
            </a:p>
          </p:txBody>
        </p:sp>
        <p:sp>
          <p:nvSpPr>
            <p:cNvPr id="2570289" name="Text Box 49"/>
            <p:cNvSpPr txBox="1">
              <a:spLocks noChangeArrowheads="1"/>
            </p:cNvSpPr>
            <p:nvPr/>
          </p:nvSpPr>
          <p:spPr bwMode="auto">
            <a:xfrm>
              <a:off x="3251" y="2835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11</a:t>
              </a:r>
            </a:p>
          </p:txBody>
        </p:sp>
        <p:sp>
          <p:nvSpPr>
            <p:cNvPr id="2570290" name="Text Box 50"/>
            <p:cNvSpPr txBox="1">
              <a:spLocks noChangeArrowheads="1"/>
            </p:cNvSpPr>
            <p:nvPr/>
          </p:nvSpPr>
          <p:spPr bwMode="auto">
            <a:xfrm>
              <a:off x="3690" y="2739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15</a:t>
              </a:r>
            </a:p>
          </p:txBody>
        </p:sp>
        <p:sp>
          <p:nvSpPr>
            <p:cNvPr id="2570291" name="Text Box 51"/>
            <p:cNvSpPr txBox="1">
              <a:spLocks noChangeArrowheads="1"/>
            </p:cNvSpPr>
            <p:nvPr/>
          </p:nvSpPr>
          <p:spPr bwMode="auto">
            <a:xfrm>
              <a:off x="3690" y="2931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16</a:t>
              </a:r>
            </a:p>
          </p:txBody>
        </p:sp>
        <p:sp>
          <p:nvSpPr>
            <p:cNvPr id="2570292" name="Text Box 52"/>
            <p:cNvSpPr txBox="1">
              <a:spLocks noChangeArrowheads="1"/>
            </p:cNvSpPr>
            <p:nvPr/>
          </p:nvSpPr>
          <p:spPr bwMode="auto">
            <a:xfrm>
              <a:off x="3690" y="2547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  <a:latin typeface="Optima" panose="02000503060000020004" pitchFamily="2" charset="0"/>
                </a:rPr>
                <a:t>14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219200" y="2057400"/>
            <a:ext cx="6781800" cy="3048000"/>
            <a:chOff x="768" y="1296"/>
            <a:chExt cx="4272" cy="1920"/>
          </a:xfrm>
        </p:grpSpPr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768" y="2256"/>
              <a:ext cx="4224" cy="960"/>
              <a:chOff x="768" y="2256"/>
              <a:chExt cx="4224" cy="960"/>
            </a:xfrm>
          </p:grpSpPr>
          <p:sp>
            <p:nvSpPr>
              <p:cNvPr id="2570295" name="Freeform 55"/>
              <p:cNvSpPr>
                <a:spLocks/>
              </p:cNvSpPr>
              <p:nvPr/>
            </p:nvSpPr>
            <p:spPr bwMode="auto">
              <a:xfrm>
                <a:off x="768" y="2256"/>
                <a:ext cx="768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768" y="96"/>
                  </a:cxn>
                  <a:cxn ang="0">
                    <a:pos x="768" y="480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0" y="96"/>
                    </a:lnTo>
                    <a:lnTo>
                      <a:pt x="768" y="96"/>
                    </a:lnTo>
                    <a:lnTo>
                      <a:pt x="768" y="480"/>
                    </a:ln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2570296" name="Freeform 56"/>
              <p:cNvSpPr>
                <a:spLocks/>
              </p:cNvSpPr>
              <p:nvPr/>
            </p:nvSpPr>
            <p:spPr bwMode="auto">
              <a:xfrm>
                <a:off x="1536" y="2976"/>
                <a:ext cx="2640" cy="24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0" y="336"/>
                  </a:cxn>
                  <a:cxn ang="0">
                    <a:pos x="2640" y="336"/>
                  </a:cxn>
                  <a:cxn ang="0">
                    <a:pos x="2640" y="0"/>
                  </a:cxn>
                </a:cxnLst>
                <a:rect l="0" t="0" r="r" b="b"/>
                <a:pathLst>
                  <a:path w="2640" h="336">
                    <a:moveTo>
                      <a:pt x="0" y="144"/>
                    </a:moveTo>
                    <a:lnTo>
                      <a:pt x="0" y="336"/>
                    </a:lnTo>
                    <a:lnTo>
                      <a:pt x="2640" y="336"/>
                    </a:lnTo>
                    <a:lnTo>
                      <a:pt x="2640" y="0"/>
                    </a:ln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2570297" name="Freeform 57"/>
              <p:cNvSpPr>
                <a:spLocks/>
              </p:cNvSpPr>
              <p:nvPr/>
            </p:nvSpPr>
            <p:spPr bwMode="auto">
              <a:xfrm>
                <a:off x="4176" y="2256"/>
                <a:ext cx="816" cy="432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0" y="144"/>
                  </a:cxn>
                  <a:cxn ang="0">
                    <a:pos x="816" y="144"/>
                  </a:cxn>
                  <a:cxn ang="0">
                    <a:pos x="816" y="0"/>
                  </a:cxn>
                </a:cxnLst>
                <a:rect l="0" t="0" r="r" b="b"/>
                <a:pathLst>
                  <a:path w="816" h="432">
                    <a:moveTo>
                      <a:pt x="0" y="432"/>
                    </a:moveTo>
                    <a:lnTo>
                      <a:pt x="0" y="144"/>
                    </a:lnTo>
                    <a:lnTo>
                      <a:pt x="816" y="144"/>
                    </a:lnTo>
                    <a:lnTo>
                      <a:pt x="816" y="0"/>
                    </a:ln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sp>
          <p:nvSpPr>
            <p:cNvPr id="2570298" name="Line 58"/>
            <p:cNvSpPr>
              <a:spLocks noChangeShapeType="1"/>
            </p:cNvSpPr>
            <p:nvPr/>
          </p:nvSpPr>
          <p:spPr bwMode="auto">
            <a:xfrm>
              <a:off x="768" y="1296"/>
              <a:ext cx="0" cy="14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2570299" name="Line 59"/>
            <p:cNvSpPr>
              <a:spLocks noChangeShapeType="1"/>
            </p:cNvSpPr>
            <p:nvPr/>
          </p:nvSpPr>
          <p:spPr bwMode="auto">
            <a:xfrm>
              <a:off x="5040" y="1296"/>
              <a:ext cx="0" cy="144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2570300" name="Freeform 60"/>
          <p:cNvSpPr>
            <a:spLocks/>
          </p:cNvSpPr>
          <p:nvPr/>
        </p:nvSpPr>
        <p:spPr bwMode="auto">
          <a:xfrm>
            <a:off x="2590800" y="4876800"/>
            <a:ext cx="9144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"/>
              </a:cxn>
              <a:cxn ang="0">
                <a:pos x="576" y="192"/>
              </a:cxn>
            </a:cxnLst>
            <a:rect l="0" t="0" r="r" b="b"/>
            <a:pathLst>
              <a:path w="576" h="192">
                <a:moveTo>
                  <a:pt x="0" y="0"/>
                </a:moveTo>
                <a:lnTo>
                  <a:pt x="0" y="192"/>
                </a:lnTo>
                <a:lnTo>
                  <a:pt x="576" y="19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301" name="Freeform 61"/>
          <p:cNvSpPr>
            <a:spLocks/>
          </p:cNvSpPr>
          <p:nvPr/>
        </p:nvSpPr>
        <p:spPr bwMode="auto">
          <a:xfrm flipH="1">
            <a:off x="5181600" y="4724400"/>
            <a:ext cx="16002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2"/>
              </a:cxn>
              <a:cxn ang="0">
                <a:pos x="576" y="192"/>
              </a:cxn>
            </a:cxnLst>
            <a:rect l="0" t="0" r="r" b="b"/>
            <a:pathLst>
              <a:path w="576" h="192">
                <a:moveTo>
                  <a:pt x="0" y="0"/>
                </a:moveTo>
                <a:lnTo>
                  <a:pt x="0" y="192"/>
                </a:lnTo>
                <a:lnTo>
                  <a:pt x="576" y="19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302" name="Line 62"/>
          <p:cNvSpPr>
            <a:spLocks noChangeShapeType="1"/>
          </p:cNvSpPr>
          <p:nvPr/>
        </p:nvSpPr>
        <p:spPr bwMode="auto">
          <a:xfrm>
            <a:off x="6705600" y="4038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570303" name="Rectangle 6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/>
              <a:t>Example: FTP over the Internet</a:t>
            </a:r>
            <a:br>
              <a:rPr lang="en-US" sz="2800"/>
            </a:br>
            <a:r>
              <a:rPr lang="en-US" sz="2800"/>
              <a:t>Using TCP/IP and Ethernet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2B3E89-4E60-434A-A872-9A8567D6DA36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6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Basic Principles	</a:t>
            </a:r>
          </a:p>
        </p:txBody>
      </p:sp>
      <p:sp>
        <p:nvSpPr>
          <p:cNvPr id="256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ideas:</a:t>
            </a:r>
          </a:p>
          <a:p>
            <a:pPr lvl="1"/>
            <a:r>
              <a:rPr lang="en-US"/>
              <a:t>Packet switching, statistical multiplexing, layering,</a:t>
            </a:r>
          </a:p>
          <a:p>
            <a:r>
              <a:rPr lang="en-US"/>
              <a:t>Link Layer:</a:t>
            </a:r>
          </a:p>
          <a:p>
            <a:pPr lvl="1"/>
            <a:r>
              <a:rPr lang="en-US"/>
              <a:t>Channel capacity, encoding and clock recovery, error detection/correction, Ethernet switching</a:t>
            </a:r>
          </a:p>
          <a:p>
            <a:r>
              <a:rPr lang="en-US"/>
              <a:t>Network Layer:</a:t>
            </a:r>
          </a:p>
          <a:p>
            <a:pPr lvl="1"/>
            <a:r>
              <a:rPr lang="en-US"/>
              <a:t>Fragmentation, Bellman-Ford, Dijkstra, addresses and lookups, BGP, IGP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2A13F-B685-4821-8CA8-47753CEE2BD0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256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Basic Principles – Cont’d</a:t>
            </a:r>
          </a:p>
        </p:txBody>
      </p:sp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Flow control, congestion control, retransmissions and sliding windows, congestion avoidance (RED)</a:t>
            </a:r>
          </a:p>
          <a:p>
            <a:r>
              <a:rPr lang="en-US" dirty="0"/>
              <a:t>Miscellaneous:</a:t>
            </a:r>
          </a:p>
          <a:p>
            <a:pPr lvl="1"/>
            <a:r>
              <a:rPr lang="en-US" dirty="0"/>
              <a:t>Queuing mechanisms</a:t>
            </a:r>
          </a:p>
          <a:p>
            <a:pPr lvl="1"/>
            <a:r>
              <a:rPr lang="en-US" dirty="0"/>
              <a:t>Middleboxes</a:t>
            </a:r>
          </a:p>
          <a:p>
            <a:pPr lvl="1"/>
            <a:r>
              <a:rPr lang="en-US" dirty="0"/>
              <a:t>Software-Defined Networking</a:t>
            </a:r>
          </a:p>
          <a:p>
            <a:pPr lvl="1"/>
            <a:r>
              <a:rPr lang="en-US" dirty="0"/>
              <a:t>Data Center Networking, </a:t>
            </a:r>
          </a:p>
          <a:p>
            <a:pPr lvl="1"/>
            <a:r>
              <a:rPr lang="en-US" dirty="0"/>
              <a:t>Networks for ML </a:t>
            </a:r>
          </a:p>
          <a:p>
            <a:pPr lvl="1"/>
            <a:r>
              <a:rPr lang="en-US" dirty="0"/>
              <a:t>Overlay Networks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5F13714-869F-904C-8C5E-98509FE9EC67}">
  <we:reference id="4b785c87-866c-4bad-85d8-5d1ae467ac9a" version="3.12.1.0" store="EXCatalog" storeType="EXCatalog"/>
  <we:alternateReferences>
    <we:reference id="WA104381909" version="3.12.1.0" store="en-CA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635D121-8966-284E-A4F3-37A6E9F48C99}">
  <we:reference id="e22f1a2d-2826-4e63-97f6-33b99c0ae228" version="2.0.0.0" store="EXCatalog" storeType="EXCatalog"/>
  <we:alternateReferences>
    <we:reference id="WA104379370" version="2.0.0.0" store="en-C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3730</TotalTime>
  <Words>560</Words>
  <Application>Microsoft Macintosh PowerPoint</Application>
  <PresentationFormat>On-screen Show (4:3)</PresentationFormat>
  <Paragraphs>165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.AppleSystemUIFont</vt:lpstr>
      <vt:lpstr>Arial</vt:lpstr>
      <vt:lpstr>Calibri</vt:lpstr>
      <vt:lpstr>Handlee</vt:lpstr>
      <vt:lpstr>Helvetica Neue</vt:lpstr>
      <vt:lpstr>Optima</vt:lpstr>
      <vt:lpstr>Wingdings 2</vt:lpstr>
      <vt:lpstr>Flow</vt:lpstr>
      <vt:lpstr>1_Flow</vt:lpstr>
      <vt:lpstr>Handout # 33:  Final Review</vt:lpstr>
      <vt:lpstr>Final Review</vt:lpstr>
      <vt:lpstr>Final Exam Logistics</vt:lpstr>
      <vt:lpstr>Final Exam</vt:lpstr>
      <vt:lpstr>Final Review</vt:lpstr>
      <vt:lpstr>Review of Basic Concepts</vt:lpstr>
      <vt:lpstr>Example: FTP over the Internet Using TCP/IP and Ethernet</vt:lpstr>
      <vt:lpstr>Review of Basic Principles </vt:lpstr>
      <vt:lpstr>Review of Basic Principles – Cont’d</vt:lpstr>
      <vt:lpstr>Final Review</vt:lpstr>
      <vt:lpstr>Where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506</cp:revision>
  <cp:lastPrinted>2024-10-08T13:47:47Z</cp:lastPrinted>
  <dcterms:created xsi:type="dcterms:W3CDTF">2010-09-14T14:57:17Z</dcterms:created>
  <dcterms:modified xsi:type="dcterms:W3CDTF">2025-11-25T14:17:38Z</dcterms:modified>
</cp:coreProperties>
</file>