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webextensions/webextension2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51"/>
  </p:notesMasterIdLst>
  <p:handoutMasterIdLst>
    <p:handoutMasterId r:id="rId52"/>
  </p:handoutMasterIdLst>
  <p:sldIdLst>
    <p:sldId id="307" r:id="rId2"/>
    <p:sldId id="309" r:id="rId3"/>
    <p:sldId id="363" r:id="rId4"/>
    <p:sldId id="364" r:id="rId5"/>
    <p:sldId id="365" r:id="rId6"/>
    <p:sldId id="366" r:id="rId7"/>
    <p:sldId id="367" r:id="rId8"/>
    <p:sldId id="368" r:id="rId9"/>
    <p:sldId id="369" r:id="rId10"/>
    <p:sldId id="418" r:id="rId11"/>
    <p:sldId id="370" r:id="rId12"/>
    <p:sldId id="417" r:id="rId13"/>
    <p:sldId id="371" r:id="rId14"/>
    <p:sldId id="398" r:id="rId15"/>
    <p:sldId id="399" r:id="rId16"/>
    <p:sldId id="400" r:id="rId17"/>
    <p:sldId id="401" r:id="rId18"/>
    <p:sldId id="372" r:id="rId19"/>
    <p:sldId id="373" r:id="rId20"/>
    <p:sldId id="374" r:id="rId21"/>
    <p:sldId id="375" r:id="rId22"/>
    <p:sldId id="376" r:id="rId23"/>
    <p:sldId id="377" r:id="rId24"/>
    <p:sldId id="378" r:id="rId25"/>
    <p:sldId id="379" r:id="rId26"/>
    <p:sldId id="380" r:id="rId27"/>
    <p:sldId id="381" r:id="rId28"/>
    <p:sldId id="402" r:id="rId29"/>
    <p:sldId id="403" r:id="rId30"/>
    <p:sldId id="404" r:id="rId31"/>
    <p:sldId id="382" r:id="rId32"/>
    <p:sldId id="383" r:id="rId33"/>
    <p:sldId id="384" r:id="rId34"/>
    <p:sldId id="385" r:id="rId35"/>
    <p:sldId id="386" r:id="rId36"/>
    <p:sldId id="387" r:id="rId37"/>
    <p:sldId id="388" r:id="rId38"/>
    <p:sldId id="389" r:id="rId39"/>
    <p:sldId id="390" r:id="rId40"/>
    <p:sldId id="391" r:id="rId41"/>
    <p:sldId id="397" r:id="rId42"/>
    <p:sldId id="392" r:id="rId43"/>
    <p:sldId id="419" r:id="rId44"/>
    <p:sldId id="405" r:id="rId45"/>
    <p:sldId id="406" r:id="rId46"/>
    <p:sldId id="409" r:id="rId47"/>
    <p:sldId id="412" r:id="rId48"/>
    <p:sldId id="413" r:id="rId49"/>
    <p:sldId id="414" r:id="rId50"/>
  </p:sldIdLst>
  <p:sldSz cx="9144000" cy="6858000" type="screen4x3"/>
  <p:notesSz cx="9601200" cy="7315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04">
          <p15:clr>
            <a:srgbClr val="A4A3A4"/>
          </p15:clr>
        </p15:guide>
        <p15:guide id="2" pos="302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4" frameSlides="1"/>
  <p:clrMru>
    <a:srgbClr val="FF7C80"/>
    <a:srgbClr val="945200"/>
    <a:srgbClr val="FF99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46F890A9-2807-4EBB-B81D-B2AA78EC7F39}" styleName="Dark Style 2 - Accent 5/Accent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87808" autoAdjust="0"/>
  </p:normalViewPr>
  <p:slideViewPr>
    <p:cSldViewPr>
      <p:cViewPr varScale="1">
        <p:scale>
          <a:sx n="106" d="100"/>
          <a:sy n="106" d="100"/>
        </p:scale>
        <p:origin x="2304" y="1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55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42" d="100"/>
          <a:sy n="42" d="100"/>
        </p:scale>
        <p:origin x="-2318" y="-86"/>
      </p:cViewPr>
      <p:guideLst>
        <p:guide orient="horz" pos="2304"/>
        <p:guide pos="302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F6E8FB5F-E7AB-4BA0-A6C1-C4CE60F54423}" type="datetimeFigureOut">
              <a:rPr lang="en-US" smtClean="0"/>
              <a:pPr/>
              <a:t>11/24/25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8D444D-285E-4E75-BF9B-6D3E847ED879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43714749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438458" y="0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2B8EC05-3D9B-431F-86FE-1307797B1786}" type="datetimeFigureOut">
              <a:rPr lang="en-US" smtClean="0"/>
              <a:pPr/>
              <a:t>11/24/25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971800" y="549275"/>
            <a:ext cx="3657600" cy="2743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60120" y="3474720"/>
            <a:ext cx="7680960" cy="32918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438458" y="6948171"/>
            <a:ext cx="4160520" cy="3657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D878AD40-17FD-4B63-B1F1-12D759FB8411}" type="slidenum">
              <a:rPr lang="en-CA" smtClean="0"/>
              <a:pPr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147515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971800" y="549275"/>
            <a:ext cx="3657600" cy="27432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469308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A90E54-9E89-4DBB-9155-7C21AD0E7222}" type="slidenum">
              <a:rPr lang="en-US"/>
              <a:pPr/>
              <a:t>11</a:t>
            </a:fld>
            <a:endParaRPr lang="en-US"/>
          </a:p>
        </p:txBody>
      </p:sp>
      <p:sp>
        <p:nvSpPr>
          <p:cNvPr id="2369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9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7090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FCC1F8-B1AC-4974-A7BD-D6376767D2CF}" type="slidenum">
              <a:rPr lang="en-US"/>
              <a:pPr/>
              <a:t>13</a:t>
            </a:fld>
            <a:endParaRPr lang="en-US"/>
          </a:p>
        </p:txBody>
      </p:sp>
      <p:sp>
        <p:nvSpPr>
          <p:cNvPr id="2371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71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23070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253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548805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8032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31797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29573D9-BB7B-4259-B203-20D3E2431559}" type="slidenum">
              <a:rPr lang="en-US"/>
              <a:pPr/>
              <a:t>18</a:t>
            </a:fld>
            <a:endParaRPr lang="en-US"/>
          </a:p>
        </p:txBody>
      </p:sp>
      <p:sp>
        <p:nvSpPr>
          <p:cNvPr id="2457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03474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37893A1-4946-4DFE-A1CF-1D7D98A1CD94}" type="slidenum">
              <a:rPr lang="en-US"/>
              <a:pPr/>
              <a:t>19</a:t>
            </a:fld>
            <a:endParaRPr lang="en-US"/>
          </a:p>
        </p:txBody>
      </p:sp>
      <p:sp>
        <p:nvSpPr>
          <p:cNvPr id="23818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18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715815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599FC69-8AA5-4A37-AE24-8C416764C800}" type="slidenum">
              <a:rPr lang="en-US"/>
              <a:pPr/>
              <a:t>20</a:t>
            </a:fld>
            <a:endParaRPr lang="en-US"/>
          </a:p>
        </p:txBody>
      </p:sp>
      <p:sp>
        <p:nvSpPr>
          <p:cNvPr id="2383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3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606226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9099DA0-2D3A-4563-8644-3A0F7B0596F7}" type="slidenum">
              <a:rPr lang="en-US"/>
              <a:pPr/>
              <a:t>21</a:t>
            </a:fld>
            <a:endParaRPr lang="en-US"/>
          </a:p>
        </p:txBody>
      </p:sp>
      <p:sp>
        <p:nvSpPr>
          <p:cNvPr id="23859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59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127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A73794-A540-442F-AAE8-AC7598678D2B}" type="slidenum">
              <a:rPr lang="en-US"/>
              <a:pPr/>
              <a:t>2</a:t>
            </a:fld>
            <a:endParaRPr lang="en-US"/>
          </a:p>
        </p:txBody>
      </p:sp>
      <p:sp>
        <p:nvSpPr>
          <p:cNvPr id="111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69277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EC013D-31DD-4AF7-AC17-AB3FDF4D6B75}" type="slidenum">
              <a:rPr lang="en-US"/>
              <a:pPr/>
              <a:t>22</a:t>
            </a:fld>
            <a:endParaRPr lang="en-US"/>
          </a:p>
        </p:txBody>
      </p:sp>
      <p:sp>
        <p:nvSpPr>
          <p:cNvPr id="2387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87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4397454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39B1D0-862F-4E68-9A3A-FBF6E1710480}" type="slidenum">
              <a:rPr lang="en-US"/>
              <a:pPr/>
              <a:t>23</a:t>
            </a:fld>
            <a:endParaRPr lang="en-US"/>
          </a:p>
        </p:txBody>
      </p:sp>
      <p:sp>
        <p:nvSpPr>
          <p:cNvPr id="2390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0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28375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6B18C0A-427D-4C20-9442-0B1D6D0D9022}" type="slidenum">
              <a:rPr lang="en-US"/>
              <a:pPr/>
              <a:t>24</a:t>
            </a:fld>
            <a:endParaRPr lang="en-US"/>
          </a:p>
        </p:txBody>
      </p:sp>
      <p:sp>
        <p:nvSpPr>
          <p:cNvPr id="2392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2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00226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E09365-8984-46F3-829E-20D0BC3A7EEC}" type="slidenum">
              <a:rPr lang="en-US"/>
              <a:pPr/>
              <a:t>25</a:t>
            </a:fld>
            <a:endParaRPr lang="en-US"/>
          </a:p>
        </p:txBody>
      </p:sp>
      <p:sp>
        <p:nvSpPr>
          <p:cNvPr id="2394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4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71896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79AA9A-9C52-4C5E-B1EC-C83E0439CFAB}" type="slidenum">
              <a:rPr lang="en-US"/>
              <a:pPr/>
              <a:t>26</a:t>
            </a:fld>
            <a:endParaRPr lang="en-US"/>
          </a:p>
        </p:txBody>
      </p:sp>
      <p:sp>
        <p:nvSpPr>
          <p:cNvPr id="2396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6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7348236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9892ED8-436C-47EB-8313-A0E3FFD8D6B4}" type="slidenum">
              <a:rPr lang="en-US"/>
              <a:pPr/>
              <a:t>27</a:t>
            </a:fld>
            <a:endParaRPr lang="en-US"/>
          </a:p>
        </p:txBody>
      </p:sp>
      <p:sp>
        <p:nvSpPr>
          <p:cNvPr id="2398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98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970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22022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93322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3B4E30C-BEAA-4511-8ACA-8B59DED6F547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5176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28EF505-8E77-4899-828C-88CFB17C6F22}" type="slidenum">
              <a:rPr lang="en-US"/>
              <a:pPr/>
              <a:t>31</a:t>
            </a:fld>
            <a:endParaRPr lang="en-US"/>
          </a:p>
        </p:txBody>
      </p:sp>
      <p:sp>
        <p:nvSpPr>
          <p:cNvPr id="24064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6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1070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822AA7-9F94-4F5E-B8C1-DEE53948419D}" type="slidenum">
              <a:rPr lang="en-US"/>
              <a:pPr/>
              <a:t>3</a:t>
            </a:fld>
            <a:endParaRPr lang="en-US"/>
          </a:p>
        </p:txBody>
      </p:sp>
      <p:sp>
        <p:nvSpPr>
          <p:cNvPr id="2459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9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616021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47A8BE8-EDB6-4914-803C-F7B5214978B4}" type="slidenum">
              <a:rPr lang="en-US"/>
              <a:pPr/>
              <a:t>32</a:t>
            </a:fld>
            <a:endParaRPr lang="en-US"/>
          </a:p>
        </p:txBody>
      </p:sp>
      <p:sp>
        <p:nvSpPr>
          <p:cNvPr id="2408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08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2994575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B22844-CA75-4C4F-9E39-B52B3B5BD806}" type="slidenum">
              <a:rPr lang="en-US"/>
              <a:pPr/>
              <a:t>33</a:t>
            </a:fld>
            <a:endParaRPr lang="en-US"/>
          </a:p>
        </p:txBody>
      </p:sp>
      <p:sp>
        <p:nvSpPr>
          <p:cNvPr id="24104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0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6478300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29919C-69AB-4785-86FC-913280673707}" type="slidenum">
              <a:rPr lang="en-US"/>
              <a:pPr/>
              <a:t>34</a:t>
            </a:fld>
            <a:endParaRPr lang="en-US"/>
          </a:p>
        </p:txBody>
      </p:sp>
      <p:sp>
        <p:nvSpPr>
          <p:cNvPr id="2412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2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37882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13C35A-DED0-4877-8E5B-BDD218617EC6}" type="slidenum">
              <a:rPr lang="en-US"/>
              <a:pPr/>
              <a:t>35</a:t>
            </a:fld>
            <a:endParaRPr lang="en-US"/>
          </a:p>
        </p:txBody>
      </p:sp>
      <p:sp>
        <p:nvSpPr>
          <p:cNvPr id="2414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4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6309695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B86F4D0-3A4B-4912-B4DE-4F160323BFD6}" type="slidenum">
              <a:rPr lang="en-US"/>
              <a:pPr/>
              <a:t>36</a:t>
            </a:fld>
            <a:endParaRPr lang="en-US"/>
          </a:p>
        </p:txBody>
      </p:sp>
      <p:sp>
        <p:nvSpPr>
          <p:cNvPr id="2416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6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43472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6BBF23-40EF-4EA8-BEDA-DEB17E2FDFFA}" type="slidenum">
              <a:rPr lang="en-US"/>
              <a:pPr/>
              <a:t>37</a:t>
            </a:fld>
            <a:endParaRPr lang="en-US"/>
          </a:p>
        </p:txBody>
      </p:sp>
      <p:sp>
        <p:nvSpPr>
          <p:cNvPr id="2418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18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552489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52073DA-7175-41D3-8970-65CE54ADE642}" type="slidenum">
              <a:rPr lang="en-US"/>
              <a:pPr/>
              <a:t>38</a:t>
            </a:fld>
            <a:endParaRPr lang="en-US"/>
          </a:p>
        </p:txBody>
      </p:sp>
      <p:sp>
        <p:nvSpPr>
          <p:cNvPr id="2420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0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79694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D17EA06-E20B-45D7-BC50-6B6558B09FA8}" type="slidenum">
              <a:rPr lang="en-US"/>
              <a:pPr/>
              <a:t>39</a:t>
            </a:fld>
            <a:endParaRPr lang="en-US"/>
          </a:p>
        </p:txBody>
      </p:sp>
      <p:sp>
        <p:nvSpPr>
          <p:cNvPr id="2422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2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872906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B04316-DEE8-4237-BB0B-98B23E8103A4}" type="slidenum">
              <a:rPr lang="en-US"/>
              <a:pPr/>
              <a:t>40</a:t>
            </a:fld>
            <a:endParaRPr lang="en-US"/>
          </a:p>
        </p:txBody>
      </p:sp>
      <p:sp>
        <p:nvSpPr>
          <p:cNvPr id="2424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4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682610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2923B9-30B6-4013-B3E4-09E56527C34E}" type="slidenum">
              <a:rPr lang="en-US"/>
              <a:pPr/>
              <a:t>41</a:t>
            </a:fld>
            <a:endParaRPr lang="en-US"/>
          </a:p>
        </p:txBody>
      </p:sp>
      <p:sp>
        <p:nvSpPr>
          <p:cNvPr id="2445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5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0959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11AE312-025E-470C-9AD3-8A70A86AB66E}" type="slidenum">
              <a:rPr lang="en-US"/>
              <a:pPr/>
              <a:t>4</a:t>
            </a:fld>
            <a:endParaRPr lang="en-US"/>
          </a:p>
        </p:txBody>
      </p:sp>
      <p:sp>
        <p:nvSpPr>
          <p:cNvPr id="2357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7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683459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0A3FDA-D4E6-4907-8985-18F61E2A63AF}" type="slidenum">
              <a:rPr lang="en-US"/>
              <a:pPr/>
              <a:t>42</a:t>
            </a:fld>
            <a:endParaRPr lang="en-US"/>
          </a:p>
        </p:txBody>
      </p:sp>
      <p:sp>
        <p:nvSpPr>
          <p:cNvPr id="2428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28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85732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2C7DB-0DF9-45FB-BE39-19868DCB62BD}" type="slidenum">
              <a:rPr lang="en-US" altLang="zh-TW" smtClean="0"/>
              <a:pPr/>
              <a:t>44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8661423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2C7DB-0DF9-45FB-BE39-19868DCB62BD}" type="slidenum">
              <a:rPr lang="en-US" altLang="zh-TW" smtClean="0"/>
              <a:pPr/>
              <a:t>45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59956366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2C7DB-0DF9-45FB-BE39-19868DCB62BD}" type="slidenum">
              <a:rPr lang="en-US" altLang="zh-TW" smtClean="0"/>
              <a:pPr/>
              <a:t>46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30095896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432C7DB-0DF9-45FB-BE39-19868DCB62BD}" type="slidenum">
              <a:rPr lang="en-US" altLang="zh-TW" smtClean="0"/>
              <a:pPr/>
              <a:t>47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559556316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48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25091377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878AD40-17FD-4B63-B1F1-12D759FB8411}" type="slidenum">
              <a:rPr lang="en-CA" smtClean="0"/>
              <a:pPr/>
              <a:t>49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25658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29F829-7B68-4AF9-A909-5C9D39889397}" type="slidenum">
              <a:rPr lang="en-US"/>
              <a:pPr/>
              <a:t>5</a:t>
            </a:fld>
            <a:endParaRPr lang="en-US"/>
          </a:p>
        </p:txBody>
      </p:sp>
      <p:sp>
        <p:nvSpPr>
          <p:cNvPr id="2359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9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3530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5025C2-6725-4978-80F3-3A4607D6538D}" type="slidenum">
              <a:rPr lang="en-US"/>
              <a:pPr/>
              <a:t>6</a:t>
            </a:fld>
            <a:endParaRPr lang="en-US"/>
          </a:p>
        </p:txBody>
      </p:sp>
      <p:sp>
        <p:nvSpPr>
          <p:cNvPr id="2361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1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18784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046B816-B937-4F09-BF57-78E7D6C0EAD7}" type="slidenum">
              <a:rPr lang="en-US"/>
              <a:pPr/>
              <a:t>7</a:t>
            </a:fld>
            <a:endParaRPr lang="en-US"/>
          </a:p>
        </p:txBody>
      </p:sp>
      <p:sp>
        <p:nvSpPr>
          <p:cNvPr id="23633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3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41486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DBA3276-214A-4CF8-8E7C-8029201E4DF6}" type="slidenum">
              <a:rPr lang="en-US"/>
              <a:pPr/>
              <a:t>8</a:t>
            </a:fld>
            <a:endParaRPr lang="en-US"/>
          </a:p>
        </p:txBody>
      </p:sp>
      <p:sp>
        <p:nvSpPr>
          <p:cNvPr id="2365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5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504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86BF1A1-D81C-4BDC-96FC-894D549B7FAA}" type="slidenum">
              <a:rPr lang="en-US"/>
              <a:pPr/>
              <a:t>9</a:t>
            </a:fld>
            <a:endParaRPr lang="en-US"/>
          </a:p>
        </p:txBody>
      </p:sp>
      <p:sp>
        <p:nvSpPr>
          <p:cNvPr id="2367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67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788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  <a:ln>
            <a:noFill/>
          </a:ln>
        </p:spPr>
        <p:txBody>
          <a:bodyPr vert="horz" tIns="0" rIns="18288" bIns="0" anchor="ctr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000" b="1">
                <a:ln>
                  <a:noFill/>
                </a:ln>
                <a:solidFill>
                  <a:schemeClr val="accent6"/>
                </a:solidFill>
                <a:effectLst/>
                <a:latin typeface="Optima" panose="02000503060000020004" pitchFamily="2" charset="0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 lIns="0" rIns="18288">
            <a:normAutofit/>
          </a:bodyPr>
          <a:lstStyle>
            <a:lvl1pPr marL="0" marR="45719" indent="0" algn="l">
              <a:buNone/>
              <a:defRPr sz="2000" b="1">
                <a:solidFill>
                  <a:schemeClr val="bg2">
                    <a:lumMod val="25000"/>
                  </a:schemeClr>
                </a:solidFill>
                <a:latin typeface="Optima" panose="02000503060000020004" pitchFamily="2" charset="0"/>
              </a:defRPr>
            </a:lvl1pPr>
            <a:lvl2pPr marL="457189" indent="0" algn="ctr">
              <a:buNone/>
            </a:lvl2pPr>
            <a:lvl3pPr marL="914378" indent="0" algn="ctr">
              <a:buNone/>
            </a:lvl3pPr>
            <a:lvl4pPr marL="1371566" indent="0" algn="ctr">
              <a:buNone/>
            </a:lvl4pPr>
            <a:lvl5pPr marL="1828754" indent="0" algn="ctr">
              <a:buNone/>
            </a:lvl5pPr>
            <a:lvl6pPr marL="2285943" indent="0" algn="ctr">
              <a:buNone/>
            </a:lvl6pPr>
            <a:lvl7pPr marL="2743132" indent="0" algn="ctr">
              <a:buNone/>
            </a:lvl7pPr>
            <a:lvl8pPr marL="3200320" indent="0" algn="ctr">
              <a:buNone/>
            </a:lvl8pPr>
            <a:lvl9pPr marL="3657509" indent="0" algn="ctr">
              <a:buNone/>
            </a:lvl9pPr>
          </a:lstStyle>
          <a:p>
            <a:r>
              <a:rPr kumimoji="0" lang="en-US" dirty="0"/>
              <a:t>Click to edit Master subtitle style</a:t>
            </a:r>
          </a:p>
        </p:txBody>
      </p:sp>
      <p:grpSp>
        <p:nvGrpSpPr>
          <p:cNvPr id="22" name="Group 21"/>
          <p:cNvGrpSpPr/>
          <p:nvPr userDrawn="1"/>
        </p:nvGrpSpPr>
        <p:grpSpPr>
          <a:xfrm>
            <a:off x="533400" y="3581400"/>
            <a:ext cx="1088408" cy="1828800"/>
            <a:chOff x="435592" y="3200400"/>
            <a:chExt cx="1371600" cy="2209800"/>
          </a:xfrm>
          <a:effectLst>
            <a:reflection blurRad="6350" stA="50000" endA="300" endPos="38500" dist="50800" dir="5400000" sy="-100000" algn="bl" rotWithShape="0"/>
          </a:effectLst>
        </p:grpSpPr>
        <p:sp>
          <p:nvSpPr>
            <p:cNvPr id="21" name="Rounded Rectangle 20"/>
            <p:cNvSpPr/>
            <p:nvPr userDrawn="1"/>
          </p:nvSpPr>
          <p:spPr>
            <a:xfrm>
              <a:off x="435592" y="3200400"/>
              <a:ext cx="1371600" cy="2209800"/>
            </a:xfrm>
            <a:prstGeom prst="roundRect">
              <a:avLst/>
            </a:prstGeom>
            <a:solidFill>
              <a:schemeClr val="bg1"/>
            </a:solidFill>
            <a:ln w="34925">
              <a:noFill/>
            </a:ln>
            <a:effectLst>
              <a:outerShdw blurRad="317500" dir="2700000" algn="ctr">
                <a:srgbClr val="000000">
                  <a:alpha val="43000"/>
                </a:srgb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CA" sz="1800"/>
            </a:p>
          </p:txBody>
        </p:sp>
        <p:pic>
          <p:nvPicPr>
            <p:cNvPr id="10" name="Picture 17" descr="UofT-Logo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76024" y="3352800"/>
              <a:ext cx="1100376" cy="1918164"/>
            </a:xfrm>
            <a:prstGeom prst="rect">
              <a:avLst/>
            </a:prstGeom>
            <a:noFill/>
            <a:ln w="34925">
              <a:noFill/>
            </a:ln>
            <a:effectLst/>
          </p:spPr>
        </p:pic>
      </p:grpSp>
      <p:sp>
        <p:nvSpPr>
          <p:cNvPr id="2" name="Title 8">
            <a:extLst>
              <a:ext uri="{FF2B5EF4-FFF2-40B4-BE49-F238E27FC236}">
                <a16:creationId xmlns:a16="http://schemas.microsoft.com/office/drawing/2014/main" id="{B9812787-C815-1FEE-D067-3B9ACAE91D11}"/>
              </a:ext>
            </a:extLst>
          </p:cNvPr>
          <p:cNvSpPr txBox="1">
            <a:spLocks/>
          </p:cNvSpPr>
          <p:nvPr userDrawn="1"/>
        </p:nvSpPr>
        <p:spPr>
          <a:xfrm>
            <a:off x="503767" y="228600"/>
            <a:ext cx="8153400" cy="438613"/>
          </a:xfrm>
          <a:prstGeom prst="rect">
            <a:avLst/>
          </a:prstGeom>
          <a:ln>
            <a:noFill/>
          </a:ln>
        </p:spPr>
        <p:txBody>
          <a:bodyPr vert="horz" lIns="0" tIns="0" rIns="18288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000" b="1" kern="120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378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 dirty="0">
                <a:solidFill>
                  <a:schemeClr val="tx2"/>
                </a:solidFill>
                <a:latin typeface="Optima" panose="02000503060000020004" pitchFamily="2" charset="0"/>
                <a:ea typeface="+mj-ea"/>
                <a:cs typeface="+mj-cs"/>
              </a:rPr>
              <a:t>CSC 458/2209 – Computer Networking Systems</a:t>
            </a:r>
            <a:endParaRPr lang="en-US" sz="2400" dirty="0">
              <a:latin typeface="Optima" panose="02000503060000020004" pitchFamily="2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98437"/>
            <a:ext cx="8229600" cy="944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4478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24302"/>
            <a:ext cx="4038600" cy="23241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E0722A-30FE-4606-B981-44514D85D7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9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University of Toronto – Fall 2025</a:t>
            </a:r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/>
            </a:lvl1pPr>
            <a:lvl2pPr>
              <a:buClr>
                <a:schemeClr val="tx2"/>
              </a:buClr>
              <a:defRPr sz="2600">
                <a:solidFill>
                  <a:schemeClr val="tx2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Date Placeholder 20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3" name="Footer Placeholder 22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2800">
                <a:solidFill>
                  <a:schemeClr val="tx2"/>
                </a:solidFill>
              </a:defRPr>
            </a:lvl1pPr>
            <a:lvl2pPr>
              <a:buClr>
                <a:schemeClr val="tx2"/>
              </a:buClr>
              <a:defRPr sz="2600">
                <a:solidFill>
                  <a:srgbClr val="002060"/>
                </a:solidFill>
              </a:defRPr>
            </a:lvl2pPr>
            <a:lvl3pPr>
              <a:buClr>
                <a:schemeClr val="accent3"/>
              </a:buClr>
              <a:defRPr sz="2400"/>
            </a:lvl3pPr>
            <a:lvl4pPr>
              <a:buClr>
                <a:schemeClr val="tx2"/>
              </a:buClr>
              <a:defRPr sz="2400">
                <a:solidFill>
                  <a:schemeClr val="tx2"/>
                </a:solidFill>
              </a:defRPr>
            </a:lvl4pPr>
            <a:lvl5pPr>
              <a:defRPr sz="22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956150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90600"/>
            <a:ext cx="4038600" cy="5364325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1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2" name="Straight Connector 21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Date Placeholder 22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4" name="Slide Number Placeholder 23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5" name="Footer Placeholder 24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dirty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9" y="9928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676400"/>
            <a:ext cx="4040188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9" y="1676400"/>
            <a:ext cx="4041775" cy="46839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23" name="Title 1"/>
          <p:cNvSpPr>
            <a:spLocks noGrp="1"/>
          </p:cNvSpPr>
          <p:nvPr userDrawn="1"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cxnSp>
        <p:nvCxnSpPr>
          <p:cNvPr id="24" name="Straight Connector 23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Date Placeholder 24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6" name="Slide Number Placeholder 25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7" name="Footer Placeholder 26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2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9" name="Date Placeholder 18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0" name="Slide Number Placeholder 19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cxnSp>
        <p:nvCxnSpPr>
          <p:cNvPr id="23" name="Straight Connector 22"/>
          <p:cNvCxnSpPr/>
          <p:nvPr userDrawn="1"/>
        </p:nvCxnSpPr>
        <p:spPr>
          <a:xfrm>
            <a:off x="457200" y="914400"/>
            <a:ext cx="8229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Date Placeholder 16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9" name="Footer Placeholder 18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3"/>
            <a:ext cx="2743200" cy="1162051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0" name="Date Placeholder 19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1" name="Slide Number Placeholder 20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8" name="Date Placeholder 17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5" name="Slide Number Placeholder 24"/>
          <p:cNvSpPr>
            <a:spLocks noGrp="1"/>
          </p:cNvSpPr>
          <p:nvPr userDrawn="1"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6" name="Footer Placeholder 25"/>
          <p:cNvSpPr>
            <a:spLocks noGrp="1"/>
          </p:cNvSpPr>
          <p:nvPr userDrawn="1"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dirty="0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990600"/>
            <a:ext cx="8229600" cy="53340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dirty="0"/>
              <a:t>Click to edit Master text styles</a:t>
            </a:r>
          </a:p>
          <a:p>
            <a:pPr lvl="1" eaLnBrk="1" latinLnBrk="0" hangingPunct="1"/>
            <a:r>
              <a:rPr kumimoji="0" lang="en-US" dirty="0"/>
              <a:t>Second level</a:t>
            </a:r>
          </a:p>
          <a:p>
            <a:pPr lvl="2" eaLnBrk="1" latinLnBrk="0" hangingPunct="1"/>
            <a:r>
              <a:rPr kumimoji="0" lang="en-US" dirty="0"/>
              <a:t>Third level</a:t>
            </a:r>
          </a:p>
          <a:p>
            <a:pPr lvl="3" eaLnBrk="1" latinLnBrk="0" hangingPunct="1"/>
            <a:r>
              <a:rPr kumimoji="0" lang="en-US" dirty="0"/>
              <a:t>Fourth level</a:t>
            </a:r>
          </a:p>
          <a:p>
            <a:pPr lvl="4" eaLnBrk="1" latinLnBrk="0" hangingPunct="1"/>
            <a:r>
              <a:rPr kumimoji="0" lang="en-US" dirty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4419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953000" y="6356352"/>
            <a:ext cx="2895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ct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  <a:latin typeface="Optima" panose="02000503060000020004" pitchFamily="2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98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3" r:id="rId12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600" b="1" kern="1200">
          <a:ln>
            <a:noFill/>
          </a:ln>
          <a:solidFill>
            <a:schemeClr val="tx2"/>
          </a:solidFill>
          <a:effectLst/>
          <a:latin typeface="Optima" panose="02000503060000020004" pitchFamily="2" charset="0"/>
          <a:ea typeface="+mj-ea"/>
          <a:cs typeface="+mj-cs"/>
        </a:defRPr>
      </a:lvl1pPr>
    </p:titleStyle>
    <p:bodyStyle>
      <a:lvl1pPr marL="274313" indent="-274313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8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1pPr>
      <a:lvl2pPr marL="640064" indent="-246882" algn="l" rtl="0" eaLnBrk="1" latinLnBrk="0" hangingPunct="1">
        <a:spcBef>
          <a:spcPct val="20000"/>
        </a:spcBef>
        <a:buClr>
          <a:schemeClr val="tx2"/>
        </a:buClr>
        <a:buSzPct val="85000"/>
        <a:buFont typeface="Wingdings 2"/>
        <a:buChar char=""/>
        <a:defRPr kumimoji="0" sz="26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2pPr>
      <a:lvl3pPr marL="914378" indent="-246882" algn="l" rtl="0" eaLnBrk="1" latinLnBrk="0" hangingPunct="1">
        <a:spcBef>
          <a:spcPct val="20000"/>
        </a:spcBef>
        <a:buClr>
          <a:schemeClr val="accent3"/>
        </a:buClr>
        <a:buSzPct val="70000"/>
        <a:buFont typeface="Wingdings 2"/>
        <a:buChar char=""/>
        <a:defRPr kumimoji="0" sz="24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3pPr>
      <a:lvl4pPr marL="1188690" indent="-210307" algn="l" rtl="0" eaLnBrk="1" latinLnBrk="0" hangingPunct="1">
        <a:spcBef>
          <a:spcPct val="20000"/>
        </a:spcBef>
        <a:buClr>
          <a:schemeClr val="tx2"/>
        </a:buClr>
        <a:buSzPct val="65000"/>
        <a:buFont typeface="Wingdings 2"/>
        <a:buChar char=""/>
        <a:defRPr kumimoji="0" sz="2200" kern="1200">
          <a:solidFill>
            <a:schemeClr val="tx2"/>
          </a:solidFill>
          <a:latin typeface="Optima" panose="02000503060000020004" pitchFamily="2" charset="0"/>
          <a:ea typeface="+mn-ea"/>
          <a:cs typeface="+mn-cs"/>
        </a:defRPr>
      </a:lvl4pPr>
      <a:lvl5pPr marL="1463003" indent="-210307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Optima" panose="02000503060000020004" pitchFamily="2" charset="0"/>
          <a:ea typeface="+mn-ea"/>
          <a:cs typeface="+mn-cs"/>
        </a:defRPr>
      </a:lvl5pPr>
      <a:lvl6pPr marL="1737317" indent="-210307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192" indent="-182876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05" indent="-182876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19" indent="-182876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yganjali@cs.toronto.ed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www.cs.toronto.edu/~yganjali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e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6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533400" y="793336"/>
            <a:ext cx="8153400" cy="2635663"/>
          </a:xfrm>
        </p:spPr>
        <p:txBody>
          <a:bodyPr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/>
          <a:p>
            <a:r>
              <a:rPr lang="en-US" dirty="0"/>
              <a:t>Handout # 32: </a:t>
            </a:r>
            <a:br>
              <a:rPr lang="en-US" dirty="0"/>
            </a:br>
            <a:r>
              <a:rPr lang="en-US" dirty="0"/>
              <a:t>Overlay Networks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1905000" y="3581400"/>
            <a:ext cx="6781800" cy="2743200"/>
          </a:xfrm>
        </p:spPr>
        <p:txBody>
          <a:bodyPr>
            <a:normAutofit/>
          </a:bodyPr>
          <a:lstStyle/>
          <a:p>
            <a:r>
              <a:rPr lang="en-US" dirty="0"/>
              <a:t>Professor Yashar Ganjali</a:t>
            </a:r>
          </a:p>
          <a:p>
            <a:r>
              <a:rPr lang="en-US" dirty="0"/>
              <a:t>Department of Computer Science</a:t>
            </a:r>
          </a:p>
          <a:p>
            <a:r>
              <a:rPr lang="en-US" dirty="0"/>
              <a:t>University of Toronto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ganjali7@cs.toronto.edu</a:t>
            </a:r>
            <a:endParaRPr lang="en-US" dirty="0"/>
          </a:p>
          <a:p>
            <a:r>
              <a:rPr lang="en-US" dirty="0">
                <a:hlinkClick r:id="rId4"/>
              </a:rPr>
              <a:t>http://www.cs.toronto.edu/~yganjali</a:t>
            </a:r>
            <a:endParaRPr lang="en-US" dirty="0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AA9BB5-F82C-14F0-1299-F337F351B4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Tunneling in Other Layers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5D3EBB-C314-45AE-55BB-3D4E831528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IP Tunneling: encapsulate IP packets inside another IP packet.</a:t>
            </a:r>
          </a:p>
          <a:p>
            <a:endParaRPr lang="en-US" dirty="0"/>
          </a:p>
          <a:p>
            <a:r>
              <a:rPr lang="en-US" dirty="0"/>
              <a:t>We can do the same in other layers: transport, application, …</a:t>
            </a:r>
          </a:p>
          <a:p>
            <a:pPr lvl="1"/>
            <a:endParaRPr lang="en-US" dirty="0"/>
          </a:p>
          <a:p>
            <a:r>
              <a:rPr lang="en-US" dirty="0"/>
              <a:t>Example: </a:t>
            </a:r>
          </a:p>
          <a:p>
            <a:pPr lvl="1"/>
            <a:r>
              <a:rPr lang="en-US" dirty="0"/>
              <a:t>TCP Tunneling: encapsulate IP packets inside a new TCP packet</a:t>
            </a:r>
          </a:p>
          <a:p>
            <a:pPr lvl="1"/>
            <a:r>
              <a:rPr lang="en-US" dirty="0"/>
              <a:t>Need to establish a connection between two ends of the tunnel</a:t>
            </a:r>
          </a:p>
          <a:p>
            <a:pPr lvl="1"/>
            <a:endParaRPr lang="en-US" dirty="0"/>
          </a:p>
          <a:p>
            <a:r>
              <a:rPr lang="en-US" dirty="0"/>
              <a:t>Question: what would be the benefit of TCP tunneling?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BD0184-EA57-09E6-CAA9-8E08276A41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0D732C-58AD-5FB2-DBEF-AD7F10EB1DE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475B64-A865-3318-DC88-D32AF94411B1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67118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851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Secure Communication Over Insecure Links</a:t>
            </a:r>
          </a:p>
        </p:txBody>
      </p:sp>
      <p:sp>
        <p:nvSpPr>
          <p:cNvPr id="236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Encrypt packets at entry and decrypt at exit </a:t>
            </a:r>
          </a:p>
          <a:p>
            <a:pPr lvl="1"/>
            <a:r>
              <a:rPr lang="en-US" dirty="0"/>
              <a:t>Application layer tunnels</a:t>
            </a:r>
          </a:p>
          <a:p>
            <a:r>
              <a:rPr lang="en-US" dirty="0"/>
              <a:t>Eavesdropper cannot snoop the data</a:t>
            </a:r>
          </a:p>
          <a:p>
            <a:pPr lvl="1"/>
            <a:r>
              <a:rPr lang="en-US" dirty="0"/>
              <a:t>… or determine the real source and destination</a:t>
            </a:r>
          </a:p>
        </p:txBody>
      </p:sp>
      <p:sp>
        <p:nvSpPr>
          <p:cNvPr id="1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3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78254E-797B-4582-8FE0-AE0093123CA2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13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68516" name="Cloud"/>
          <p:cNvSpPr>
            <a:spLocks noChangeAspect="1" noEditPoints="1" noChangeArrowheads="1"/>
          </p:cNvSpPr>
          <p:nvPr/>
        </p:nvSpPr>
        <p:spPr bwMode="auto">
          <a:xfrm>
            <a:off x="3173413" y="3548062"/>
            <a:ext cx="3495675" cy="2298700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pPr algn="ctr"/>
            <a:endParaRPr lang="en-US" sz="2000" b="1">
              <a:latin typeface="Helvetica" pitchFamily="34" charset="0"/>
            </a:endParaRP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2695575" y="4660900"/>
            <a:ext cx="708025" cy="336550"/>
            <a:chOff x="2210" y="903"/>
            <a:chExt cx="446" cy="212"/>
          </a:xfrm>
        </p:grpSpPr>
        <p:sp>
          <p:nvSpPr>
            <p:cNvPr id="2368518" name="Oval 6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19" name="Line 7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20" name="Line 8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21" name="Rectangle 9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22" name="Oval 10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24" name="Line 1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25" name="Line 1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26" name="Line 1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15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28" name="Line 1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29" name="Line 1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30" name="Line 1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560513" y="4200525"/>
            <a:ext cx="708025" cy="336550"/>
            <a:chOff x="2210" y="903"/>
            <a:chExt cx="446" cy="212"/>
          </a:xfrm>
        </p:grpSpPr>
        <p:sp>
          <p:nvSpPr>
            <p:cNvPr id="2368532" name="Oval 20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33" name="Line 21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34" name="Line 22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35" name="Rectangle 23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36" name="Oval 24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25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38" name="Line 2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39" name="Line 2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40" name="Line 2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29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42" name="Line 3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43" name="Line 3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44" name="Line 3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33"/>
          <p:cNvGrpSpPr>
            <a:grpSpLocks/>
          </p:cNvGrpSpPr>
          <p:nvPr/>
        </p:nvGrpSpPr>
        <p:grpSpPr bwMode="auto">
          <a:xfrm>
            <a:off x="1560513" y="5130800"/>
            <a:ext cx="708025" cy="336550"/>
            <a:chOff x="2210" y="903"/>
            <a:chExt cx="446" cy="212"/>
          </a:xfrm>
        </p:grpSpPr>
        <p:sp>
          <p:nvSpPr>
            <p:cNvPr id="2368546" name="Oval 34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47" name="Line 35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48" name="Line 36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49" name="Rectangle 37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50" name="Oval 38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39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52" name="Line 40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53" name="Line 41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54" name="Line 42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43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56" name="Line 4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57" name="Line 4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58" name="Line 4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47"/>
          <p:cNvGrpSpPr>
            <a:grpSpLocks/>
          </p:cNvGrpSpPr>
          <p:nvPr/>
        </p:nvGrpSpPr>
        <p:grpSpPr bwMode="auto">
          <a:xfrm>
            <a:off x="7112000" y="5122862"/>
            <a:ext cx="708025" cy="336550"/>
            <a:chOff x="2210" y="903"/>
            <a:chExt cx="446" cy="212"/>
          </a:xfrm>
        </p:grpSpPr>
        <p:sp>
          <p:nvSpPr>
            <p:cNvPr id="2368560" name="Oval 48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61" name="Line 49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62" name="Line 50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63" name="Rectangle 51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64" name="Oval 52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" name="Group 53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66" name="Line 5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67" name="Line 5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68" name="Line 5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57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70" name="Line 5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71" name="Line 5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72" name="Line 6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61"/>
          <p:cNvGrpSpPr>
            <a:grpSpLocks/>
          </p:cNvGrpSpPr>
          <p:nvPr/>
        </p:nvGrpSpPr>
        <p:grpSpPr bwMode="auto">
          <a:xfrm>
            <a:off x="6246813" y="4238625"/>
            <a:ext cx="708025" cy="336550"/>
            <a:chOff x="2210" y="903"/>
            <a:chExt cx="446" cy="212"/>
          </a:xfrm>
        </p:grpSpPr>
        <p:sp>
          <p:nvSpPr>
            <p:cNvPr id="2368574" name="Oval 62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75" name="Line 63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76" name="Line 64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77" name="Rectangle 65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78" name="Oval 66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67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80" name="Line 6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81" name="Line 6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82" name="Line 7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71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84" name="Line 7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85" name="Line 7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86" name="Line 7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7" name="Group 75"/>
          <p:cNvGrpSpPr>
            <a:grpSpLocks/>
          </p:cNvGrpSpPr>
          <p:nvPr/>
        </p:nvGrpSpPr>
        <p:grpSpPr bwMode="auto">
          <a:xfrm>
            <a:off x="7435850" y="3624262"/>
            <a:ext cx="708025" cy="336550"/>
            <a:chOff x="2210" y="903"/>
            <a:chExt cx="446" cy="212"/>
          </a:xfrm>
        </p:grpSpPr>
        <p:sp>
          <p:nvSpPr>
            <p:cNvPr id="2368588" name="Oval 76"/>
            <p:cNvSpPr>
              <a:spLocks noChangeArrowheads="1"/>
            </p:cNvSpPr>
            <p:nvPr/>
          </p:nvSpPr>
          <p:spPr bwMode="auto">
            <a:xfrm>
              <a:off x="2213" y="969"/>
              <a:ext cx="443" cy="146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89" name="Line 77"/>
            <p:cNvSpPr>
              <a:spLocks noChangeShapeType="1"/>
            </p:cNvSpPr>
            <p:nvPr/>
          </p:nvSpPr>
          <p:spPr bwMode="auto">
            <a:xfrm>
              <a:off x="2213" y="962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90" name="Line 78"/>
            <p:cNvSpPr>
              <a:spLocks noChangeShapeType="1"/>
            </p:cNvSpPr>
            <p:nvPr/>
          </p:nvSpPr>
          <p:spPr bwMode="auto">
            <a:xfrm>
              <a:off x="2560" y="969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591" name="Rectangle 79"/>
            <p:cNvSpPr>
              <a:spLocks noChangeArrowheads="1"/>
            </p:cNvSpPr>
            <p:nvPr/>
          </p:nvSpPr>
          <p:spPr bwMode="auto">
            <a:xfrm>
              <a:off x="2213" y="962"/>
              <a:ext cx="439" cy="76"/>
            </a:xfrm>
            <a:prstGeom prst="rect">
              <a:avLst/>
            </a:prstGeom>
            <a:solidFill>
              <a:schemeClr val="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592" name="Oval 80"/>
            <p:cNvSpPr>
              <a:spLocks noChangeArrowheads="1"/>
            </p:cNvSpPr>
            <p:nvPr/>
          </p:nvSpPr>
          <p:spPr bwMode="auto">
            <a:xfrm>
              <a:off x="2210" y="903"/>
              <a:ext cx="443" cy="147"/>
            </a:xfrm>
            <a:prstGeom prst="ellipse">
              <a:avLst/>
            </a:prstGeom>
            <a:solidFill>
              <a:schemeClr val="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" name="Group 81"/>
            <p:cNvGrpSpPr>
              <a:grpSpLocks/>
            </p:cNvGrpSpPr>
            <p:nvPr/>
          </p:nvGrpSpPr>
          <p:grpSpPr bwMode="auto">
            <a:xfrm>
              <a:off x="2319" y="931"/>
              <a:ext cx="221" cy="85"/>
              <a:chOff x="2848" y="848"/>
              <a:chExt cx="140" cy="98"/>
            </a:xfrm>
          </p:grpSpPr>
          <p:sp>
            <p:nvSpPr>
              <p:cNvPr id="2368594" name="Line 8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95" name="Line 8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96" name="Line 8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85"/>
            <p:cNvGrpSpPr>
              <a:grpSpLocks/>
            </p:cNvGrpSpPr>
            <p:nvPr/>
          </p:nvGrpSpPr>
          <p:grpSpPr bwMode="auto">
            <a:xfrm flipV="1">
              <a:off x="2319" y="930"/>
              <a:ext cx="221" cy="87"/>
              <a:chOff x="2848" y="848"/>
              <a:chExt cx="140" cy="98"/>
            </a:xfrm>
          </p:grpSpPr>
          <p:sp>
            <p:nvSpPr>
              <p:cNvPr id="2368598" name="Line 8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599" name="Line 8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00" name="Line 8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68601" name="Line 89"/>
          <p:cNvSpPr>
            <a:spLocks noChangeShapeType="1"/>
          </p:cNvSpPr>
          <p:nvPr/>
        </p:nvSpPr>
        <p:spPr bwMode="auto">
          <a:xfrm>
            <a:off x="2212975" y="4392612"/>
            <a:ext cx="538163" cy="307975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02" name="Line 90"/>
          <p:cNvSpPr>
            <a:spLocks noChangeShapeType="1"/>
          </p:cNvSpPr>
          <p:nvPr/>
        </p:nvSpPr>
        <p:spPr bwMode="auto">
          <a:xfrm flipV="1">
            <a:off x="2212975" y="4930775"/>
            <a:ext cx="538163" cy="268287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03" name="Line 91"/>
          <p:cNvSpPr>
            <a:spLocks noChangeShapeType="1"/>
          </p:cNvSpPr>
          <p:nvPr/>
        </p:nvSpPr>
        <p:spPr bwMode="auto">
          <a:xfrm>
            <a:off x="6799263" y="4546600"/>
            <a:ext cx="446087" cy="6143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04" name="Line 92"/>
          <p:cNvSpPr>
            <a:spLocks noChangeShapeType="1"/>
          </p:cNvSpPr>
          <p:nvPr/>
        </p:nvSpPr>
        <p:spPr bwMode="auto">
          <a:xfrm flipV="1">
            <a:off x="6937375" y="3892550"/>
            <a:ext cx="538163" cy="423862"/>
          </a:xfrm>
          <a:prstGeom prst="line">
            <a:avLst/>
          </a:prstGeom>
          <a:noFill/>
          <a:ln w="38100">
            <a:solidFill>
              <a:schemeClr val="tx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68605" name="Picture 93" descr="j019538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948613" y="5391150"/>
            <a:ext cx="1009650" cy="1031875"/>
          </a:xfrm>
          <a:prstGeom prst="rect">
            <a:avLst/>
          </a:prstGeom>
          <a:noFill/>
        </p:spPr>
      </p:pic>
      <p:sp>
        <p:nvSpPr>
          <p:cNvPr id="2368606" name="Line 94"/>
          <p:cNvSpPr>
            <a:spLocks noChangeShapeType="1"/>
          </p:cNvSpPr>
          <p:nvPr/>
        </p:nvSpPr>
        <p:spPr bwMode="auto">
          <a:xfrm>
            <a:off x="7551738" y="5467350"/>
            <a:ext cx="476250" cy="307975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68607" name="Picture 95" descr="j029202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61963" y="5286375"/>
            <a:ext cx="1190625" cy="1089025"/>
          </a:xfrm>
          <a:prstGeom prst="rect">
            <a:avLst/>
          </a:prstGeom>
          <a:noFill/>
        </p:spPr>
      </p:pic>
      <p:sp>
        <p:nvSpPr>
          <p:cNvPr id="2368608" name="Line 96"/>
          <p:cNvSpPr>
            <a:spLocks noChangeShapeType="1"/>
          </p:cNvSpPr>
          <p:nvPr/>
        </p:nvSpPr>
        <p:spPr bwMode="auto">
          <a:xfrm flipV="1">
            <a:off x="1614488" y="5429250"/>
            <a:ext cx="269875" cy="500062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" name="Group 97"/>
          <p:cNvGrpSpPr>
            <a:grpSpLocks/>
          </p:cNvGrpSpPr>
          <p:nvPr/>
        </p:nvGrpSpPr>
        <p:grpSpPr bwMode="auto">
          <a:xfrm>
            <a:off x="4149725" y="3979862"/>
            <a:ext cx="708025" cy="336550"/>
            <a:chOff x="1510" y="1569"/>
            <a:chExt cx="446" cy="212"/>
          </a:xfrm>
        </p:grpSpPr>
        <p:sp>
          <p:nvSpPr>
            <p:cNvPr id="2368610" name="Oval 98"/>
            <p:cNvSpPr>
              <a:spLocks noChangeArrowheads="1"/>
            </p:cNvSpPr>
            <p:nvPr/>
          </p:nvSpPr>
          <p:spPr bwMode="auto">
            <a:xfrm>
              <a:off x="1513" y="1635"/>
              <a:ext cx="44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11" name="Line 99"/>
            <p:cNvSpPr>
              <a:spLocks noChangeShapeType="1"/>
            </p:cNvSpPr>
            <p:nvPr/>
          </p:nvSpPr>
          <p:spPr bwMode="auto">
            <a:xfrm>
              <a:off x="1513" y="1628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12" name="Line 100"/>
            <p:cNvSpPr>
              <a:spLocks noChangeShapeType="1"/>
            </p:cNvSpPr>
            <p:nvPr/>
          </p:nvSpPr>
          <p:spPr bwMode="auto">
            <a:xfrm>
              <a:off x="1860" y="1635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13" name="Rectangle 101"/>
            <p:cNvSpPr>
              <a:spLocks noChangeArrowheads="1"/>
            </p:cNvSpPr>
            <p:nvPr/>
          </p:nvSpPr>
          <p:spPr bwMode="auto">
            <a:xfrm>
              <a:off x="1513" y="1628"/>
              <a:ext cx="439" cy="7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614" name="Oval 102"/>
            <p:cNvSpPr>
              <a:spLocks noChangeArrowheads="1"/>
            </p:cNvSpPr>
            <p:nvPr/>
          </p:nvSpPr>
          <p:spPr bwMode="auto">
            <a:xfrm>
              <a:off x="1510" y="1569"/>
              <a:ext cx="443" cy="1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" name="Group 103"/>
            <p:cNvGrpSpPr>
              <a:grpSpLocks/>
            </p:cNvGrpSpPr>
            <p:nvPr/>
          </p:nvGrpSpPr>
          <p:grpSpPr bwMode="auto">
            <a:xfrm>
              <a:off x="1619" y="1597"/>
              <a:ext cx="221" cy="85"/>
              <a:chOff x="2848" y="848"/>
              <a:chExt cx="140" cy="98"/>
            </a:xfrm>
          </p:grpSpPr>
          <p:sp>
            <p:nvSpPr>
              <p:cNvPr id="2368616" name="Line 104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17" name="Line 105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18" name="Line 106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107"/>
            <p:cNvGrpSpPr>
              <a:grpSpLocks/>
            </p:cNvGrpSpPr>
            <p:nvPr/>
          </p:nvGrpSpPr>
          <p:grpSpPr bwMode="auto">
            <a:xfrm flipV="1">
              <a:off x="1619" y="1596"/>
              <a:ext cx="221" cy="87"/>
              <a:chOff x="2848" y="848"/>
              <a:chExt cx="140" cy="98"/>
            </a:xfrm>
          </p:grpSpPr>
          <p:sp>
            <p:nvSpPr>
              <p:cNvPr id="2368620" name="Line 10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21" name="Line 10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22" name="Line 11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" name="Group 111"/>
          <p:cNvGrpSpPr>
            <a:grpSpLocks/>
          </p:cNvGrpSpPr>
          <p:nvPr/>
        </p:nvGrpSpPr>
        <p:grpSpPr bwMode="auto">
          <a:xfrm>
            <a:off x="5284788" y="4708525"/>
            <a:ext cx="708025" cy="336550"/>
            <a:chOff x="1510" y="1569"/>
            <a:chExt cx="446" cy="212"/>
          </a:xfrm>
        </p:grpSpPr>
        <p:sp>
          <p:nvSpPr>
            <p:cNvPr id="2368624" name="Oval 112"/>
            <p:cNvSpPr>
              <a:spLocks noChangeArrowheads="1"/>
            </p:cNvSpPr>
            <p:nvPr/>
          </p:nvSpPr>
          <p:spPr bwMode="auto">
            <a:xfrm>
              <a:off x="1513" y="1635"/>
              <a:ext cx="44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25" name="Line 113"/>
            <p:cNvSpPr>
              <a:spLocks noChangeShapeType="1"/>
            </p:cNvSpPr>
            <p:nvPr/>
          </p:nvSpPr>
          <p:spPr bwMode="auto">
            <a:xfrm>
              <a:off x="1513" y="1628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26" name="Line 114"/>
            <p:cNvSpPr>
              <a:spLocks noChangeShapeType="1"/>
            </p:cNvSpPr>
            <p:nvPr/>
          </p:nvSpPr>
          <p:spPr bwMode="auto">
            <a:xfrm>
              <a:off x="1860" y="1635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8627" name="Rectangle 115"/>
            <p:cNvSpPr>
              <a:spLocks noChangeArrowheads="1"/>
            </p:cNvSpPr>
            <p:nvPr/>
          </p:nvSpPr>
          <p:spPr bwMode="auto">
            <a:xfrm>
              <a:off x="1513" y="1628"/>
              <a:ext cx="439" cy="7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68628" name="Oval 116"/>
            <p:cNvSpPr>
              <a:spLocks noChangeArrowheads="1"/>
            </p:cNvSpPr>
            <p:nvPr/>
          </p:nvSpPr>
          <p:spPr bwMode="auto">
            <a:xfrm>
              <a:off x="1510" y="1569"/>
              <a:ext cx="443" cy="1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117"/>
            <p:cNvGrpSpPr>
              <a:grpSpLocks/>
            </p:cNvGrpSpPr>
            <p:nvPr/>
          </p:nvGrpSpPr>
          <p:grpSpPr bwMode="auto">
            <a:xfrm>
              <a:off x="1619" y="1597"/>
              <a:ext cx="221" cy="85"/>
              <a:chOff x="2848" y="848"/>
              <a:chExt cx="140" cy="98"/>
            </a:xfrm>
          </p:grpSpPr>
          <p:sp>
            <p:nvSpPr>
              <p:cNvPr id="2368630" name="Line 1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31" name="Line 1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32" name="Line 1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121"/>
            <p:cNvGrpSpPr>
              <a:grpSpLocks/>
            </p:cNvGrpSpPr>
            <p:nvPr/>
          </p:nvGrpSpPr>
          <p:grpSpPr bwMode="auto">
            <a:xfrm flipV="1">
              <a:off x="1619" y="1596"/>
              <a:ext cx="221" cy="87"/>
              <a:chOff x="2848" y="848"/>
              <a:chExt cx="140" cy="98"/>
            </a:xfrm>
          </p:grpSpPr>
          <p:sp>
            <p:nvSpPr>
              <p:cNvPr id="2368634" name="Line 1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35" name="Line 1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8636" name="Line 1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68637" name="Line 125"/>
          <p:cNvSpPr>
            <a:spLocks noChangeShapeType="1"/>
          </p:cNvSpPr>
          <p:nvPr/>
        </p:nvSpPr>
        <p:spPr bwMode="auto">
          <a:xfrm flipV="1">
            <a:off x="3419475" y="4238625"/>
            <a:ext cx="768350" cy="498475"/>
          </a:xfrm>
          <a:prstGeom prst="line">
            <a:avLst/>
          </a:prstGeom>
          <a:noFill/>
          <a:ln w="38100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38" name="Line 126"/>
          <p:cNvSpPr>
            <a:spLocks noChangeShapeType="1"/>
          </p:cNvSpPr>
          <p:nvPr/>
        </p:nvSpPr>
        <p:spPr bwMode="auto">
          <a:xfrm>
            <a:off x="4725988" y="4276725"/>
            <a:ext cx="614362" cy="461962"/>
          </a:xfrm>
          <a:prstGeom prst="line">
            <a:avLst/>
          </a:prstGeom>
          <a:noFill/>
          <a:ln w="38100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39" name="Line 127"/>
          <p:cNvSpPr>
            <a:spLocks noChangeShapeType="1"/>
          </p:cNvSpPr>
          <p:nvPr/>
        </p:nvSpPr>
        <p:spPr bwMode="auto">
          <a:xfrm flipV="1">
            <a:off x="5954713" y="4546600"/>
            <a:ext cx="346075" cy="230187"/>
          </a:xfrm>
          <a:prstGeom prst="line">
            <a:avLst/>
          </a:prstGeom>
          <a:noFill/>
          <a:ln w="38100">
            <a:solidFill>
              <a:schemeClr val="tx2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8640" name="Line 128"/>
          <p:cNvSpPr>
            <a:spLocks noChangeShapeType="1"/>
          </p:cNvSpPr>
          <p:nvPr/>
        </p:nvSpPr>
        <p:spPr bwMode="auto">
          <a:xfrm flipV="1">
            <a:off x="3381375" y="4430712"/>
            <a:ext cx="2879725" cy="384175"/>
          </a:xfrm>
          <a:prstGeom prst="line">
            <a:avLst/>
          </a:prstGeom>
          <a:noFill/>
          <a:ln w="63500">
            <a:solidFill>
              <a:srgbClr val="FF3300"/>
            </a:solidFill>
            <a:round/>
            <a:headEnd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68641" name="Picture 129" descr="MCj038918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0288" y="3048000"/>
            <a:ext cx="1190625" cy="1304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 dirty="0"/>
              <a:t>Tor Project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 dirty="0"/>
              <a:t>An overlay to enhance anonymity and privacy</a:t>
            </a:r>
          </a:p>
          <a:p>
            <a:pPr lvl="1"/>
            <a:r>
              <a:rPr lang="en-US" dirty="0"/>
              <a:t>Volunteer operated servers (?)</a:t>
            </a:r>
          </a:p>
          <a:p>
            <a:r>
              <a:rPr lang="en-US" dirty="0"/>
              <a:t>How Tor Works</a:t>
            </a:r>
          </a:p>
          <a:p>
            <a:pPr lvl="1"/>
            <a:r>
              <a:rPr lang="en-US" dirty="0"/>
              <a:t>Obtain a list of Tor nodes from a directory</a:t>
            </a:r>
          </a:p>
          <a:p>
            <a:pPr lvl="1"/>
            <a:r>
              <a:rPr lang="en-US" dirty="0"/>
              <a:t>Pick a random path to destination server</a:t>
            </a:r>
          </a:p>
          <a:p>
            <a:pPr lvl="1"/>
            <a:r>
              <a:rPr lang="en-US" dirty="0"/>
              <a:t>Select a different path for other servers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4419600" cy="365125"/>
          </a:xfrm>
        </p:spPr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924800" y="6356352"/>
            <a:ext cx="7620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953000" y="6356352"/>
            <a:ext cx="2895600" cy="365125"/>
          </a:xfrm>
        </p:spPr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graphicFrame>
        <p:nvGraphicFramePr>
          <p:cNvPr id="12" name="Object 217"/>
          <p:cNvGraphicFramePr>
            <a:graphicFrameLocks noChangeAspect="1"/>
          </p:cNvGraphicFramePr>
          <p:nvPr/>
        </p:nvGraphicFramePr>
        <p:xfrm>
          <a:off x="3114136" y="4251325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2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4136" y="4251325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217"/>
          <p:cNvGraphicFramePr>
            <a:graphicFrameLocks noChangeAspect="1"/>
          </p:cNvGraphicFramePr>
          <p:nvPr/>
        </p:nvGraphicFramePr>
        <p:xfrm>
          <a:off x="4189786" y="4211636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3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9786" y="4211636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217"/>
          <p:cNvGraphicFramePr>
            <a:graphicFrameLocks noChangeAspect="1"/>
          </p:cNvGraphicFramePr>
          <p:nvPr/>
        </p:nvGraphicFramePr>
        <p:xfrm>
          <a:off x="5265436" y="4211637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4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65436" y="4211637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217"/>
          <p:cNvGraphicFramePr>
            <a:graphicFrameLocks noChangeAspect="1"/>
          </p:cNvGraphicFramePr>
          <p:nvPr/>
        </p:nvGraphicFramePr>
        <p:xfrm>
          <a:off x="3082687" y="5470525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5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687" y="5470525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217"/>
          <p:cNvGraphicFramePr>
            <a:graphicFrameLocks noChangeAspect="1"/>
          </p:cNvGraphicFramePr>
          <p:nvPr/>
        </p:nvGraphicFramePr>
        <p:xfrm>
          <a:off x="4158337" y="5430836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6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8337" y="5430836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217"/>
          <p:cNvGraphicFramePr>
            <a:graphicFrameLocks noChangeAspect="1"/>
          </p:cNvGraphicFramePr>
          <p:nvPr/>
        </p:nvGraphicFramePr>
        <p:xfrm>
          <a:off x="5233987" y="5430837"/>
          <a:ext cx="404813" cy="625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2" imgW="857160" imgH="1324080" progId="">
                  <p:embed/>
                </p:oleObj>
              </mc:Choice>
              <mc:Fallback>
                <p:oleObj name="Clip" r:id="rId2" imgW="857160" imgH="1324080" progId="">
                  <p:embed/>
                  <p:pic>
                    <p:nvPicPr>
                      <p:cNvPr id="17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33987" y="5430837"/>
                        <a:ext cx="404813" cy="6254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Picture 93" descr="j019538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81800" y="4792663"/>
            <a:ext cx="1009650" cy="1031875"/>
          </a:xfrm>
          <a:prstGeom prst="rect">
            <a:avLst/>
          </a:prstGeom>
          <a:noFill/>
        </p:spPr>
      </p:pic>
      <p:pic>
        <p:nvPicPr>
          <p:cNvPr id="19" name="Picture 95" descr="j0292020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026811" y="4620641"/>
            <a:ext cx="1190625" cy="1089025"/>
          </a:xfrm>
          <a:prstGeom prst="rect">
            <a:avLst/>
          </a:prstGeom>
          <a:noFill/>
        </p:spPr>
      </p:pic>
      <p:cxnSp>
        <p:nvCxnSpPr>
          <p:cNvPr id="21" name="Straight Arrow Connector 20"/>
          <p:cNvCxnSpPr>
            <a:stCxn id="19" idx="3"/>
            <a:endCxn id="12" idx="1"/>
          </p:cNvCxnSpPr>
          <p:nvPr/>
        </p:nvCxnSpPr>
        <p:spPr>
          <a:xfrm flipV="1">
            <a:off x="2217436" y="4564062"/>
            <a:ext cx="896700" cy="60109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2" idx="3"/>
            <a:endCxn id="13" idx="1"/>
          </p:cNvCxnSpPr>
          <p:nvPr/>
        </p:nvCxnSpPr>
        <p:spPr>
          <a:xfrm flipV="1">
            <a:off x="3518949" y="4524373"/>
            <a:ext cx="670837" cy="39689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>
            <a:off x="4594599" y="4792663"/>
            <a:ext cx="670837" cy="677862"/>
          </a:xfrm>
          <a:prstGeom prst="straightConnector1">
            <a:avLst/>
          </a:prstGeom>
          <a:ln w="38100">
            <a:solidFill>
              <a:srgbClr val="00B05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17" idx="3"/>
            <a:endCxn id="18" idx="1"/>
          </p:cNvCxnSpPr>
          <p:nvPr/>
        </p:nvCxnSpPr>
        <p:spPr>
          <a:xfrm flipV="1">
            <a:off x="5638800" y="5308601"/>
            <a:ext cx="1143000" cy="434973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/>
          <p:cNvSpPr txBox="1"/>
          <p:nvPr/>
        </p:nvSpPr>
        <p:spPr>
          <a:xfrm rot="19529329">
            <a:off x="1977932" y="4461838"/>
            <a:ext cx="11377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B050"/>
                </a:solidFill>
                <a:latin typeface="Handlee" panose="02000000000000000000" pitchFamily="2" charset="77"/>
              </a:rPr>
              <a:t>encrypted</a:t>
            </a:r>
          </a:p>
        </p:txBody>
      </p:sp>
      <p:sp>
        <p:nvSpPr>
          <p:cNvPr id="35" name="TextBox 34"/>
          <p:cNvSpPr txBox="1"/>
          <p:nvPr/>
        </p:nvSpPr>
        <p:spPr>
          <a:xfrm rot="20288592">
            <a:off x="5587597" y="5177051"/>
            <a:ext cx="124540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>
                <a:solidFill>
                  <a:srgbClr val="FF0000"/>
                </a:solidFill>
                <a:latin typeface="Handlee" panose="02000000000000000000" pitchFamily="2" charset="77"/>
              </a:rPr>
              <a:t>unencrypted</a:t>
            </a:r>
          </a:p>
        </p:txBody>
      </p:sp>
    </p:spTree>
    <p:extLst>
      <p:ext uri="{BB962C8B-B14F-4D97-AF65-F5344CB8AC3E}">
        <p14:creationId xmlns:p14="http://schemas.microsoft.com/office/powerpoint/2010/main" val="94732537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0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Communicating With Mobile Users</a:t>
            </a:r>
          </a:p>
        </p:txBody>
      </p:sp>
      <p:sp>
        <p:nvSpPr>
          <p:cNvPr id="2370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90600"/>
            <a:ext cx="8229600" cy="3213098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A mobile user changes locations frequently</a:t>
            </a:r>
          </a:p>
          <a:p>
            <a:pPr lvl="1"/>
            <a:r>
              <a:rPr lang="en-US" dirty="0"/>
              <a:t>So, the IP address of the machine changes often</a:t>
            </a:r>
          </a:p>
          <a:p>
            <a:r>
              <a:rPr lang="en-US" dirty="0"/>
              <a:t>The user wants applications to continue running</a:t>
            </a:r>
          </a:p>
          <a:p>
            <a:pPr lvl="1"/>
            <a:r>
              <a:rPr lang="en-US" dirty="0"/>
              <a:t>So, the change in IP address needs to be hidden</a:t>
            </a:r>
          </a:p>
          <a:p>
            <a:r>
              <a:rPr lang="en-US" dirty="0"/>
              <a:t>Solution: fixed gateway forwards packets</a:t>
            </a:r>
          </a:p>
          <a:p>
            <a:pPr lvl="1"/>
            <a:r>
              <a:rPr lang="en-US" dirty="0"/>
              <a:t>Gateway has a fixed IP address</a:t>
            </a:r>
          </a:p>
          <a:p>
            <a:pPr lvl="1"/>
            <a:r>
              <a:rPr lang="en-US" dirty="0"/>
              <a:t>… and keeps track of the mobile’s address changes</a:t>
            </a:r>
          </a:p>
          <a:p>
            <a:pPr lvl="1"/>
            <a:r>
              <a:rPr lang="en-US" dirty="0"/>
              <a:t>Mobile IP address can change </a:t>
            </a:r>
          </a:p>
          <a:p>
            <a:pPr lvl="2"/>
            <a:r>
              <a:rPr lang="en-US" dirty="0"/>
              <a:t>DHCP assigns new IP address when you move</a:t>
            </a:r>
          </a:p>
          <a:p>
            <a:pPr lvl="1"/>
            <a:r>
              <a:rPr lang="en-US" dirty="0"/>
              <a:t>Gateway can </a:t>
            </a:r>
            <a:r>
              <a:rPr lang="en-US"/>
              <a:t>change accordingly</a:t>
            </a:r>
            <a:endParaRPr lang="en-US" dirty="0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025FC-3E1F-430C-B514-A7A033FFA166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70575" name="Rectangle 15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0564" name="Cloud"/>
          <p:cNvSpPr>
            <a:spLocks noChangeAspect="1" noEditPoints="1" noChangeArrowheads="1"/>
          </p:cNvSpPr>
          <p:nvPr/>
        </p:nvSpPr>
        <p:spPr bwMode="auto">
          <a:xfrm>
            <a:off x="2459038" y="4543425"/>
            <a:ext cx="3303587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2370565" name="Line 5"/>
          <p:cNvSpPr>
            <a:spLocks noChangeShapeType="1"/>
          </p:cNvSpPr>
          <p:nvPr/>
        </p:nvSpPr>
        <p:spPr bwMode="auto">
          <a:xfrm flipH="1" flipV="1">
            <a:off x="5646738" y="4964113"/>
            <a:ext cx="1382712" cy="26987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70566" name="Picture 6" descr="j02857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78513" y="5734050"/>
            <a:ext cx="1306512" cy="803275"/>
          </a:xfrm>
          <a:prstGeom prst="rect">
            <a:avLst/>
          </a:prstGeom>
          <a:noFill/>
        </p:spPr>
      </p:pic>
      <p:sp>
        <p:nvSpPr>
          <p:cNvPr id="2370567" name="Line 7"/>
          <p:cNvSpPr>
            <a:spLocks noChangeShapeType="1"/>
          </p:cNvSpPr>
          <p:nvPr/>
        </p:nvSpPr>
        <p:spPr bwMode="auto">
          <a:xfrm flipH="1" flipV="1">
            <a:off x="5302250" y="5848350"/>
            <a:ext cx="690563" cy="192088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0568" name="Line 8"/>
          <p:cNvSpPr>
            <a:spLocks noChangeShapeType="1"/>
          </p:cNvSpPr>
          <p:nvPr/>
        </p:nvSpPr>
        <p:spPr bwMode="auto">
          <a:xfrm flipH="1">
            <a:off x="1768475" y="5618163"/>
            <a:ext cx="844550" cy="268287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70569" name="Picture 9" descr="MCj0355045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6837363" y="4389438"/>
            <a:ext cx="1390650" cy="1420812"/>
          </a:xfrm>
          <a:prstGeom prst="rect">
            <a:avLst/>
          </a:prstGeom>
          <a:noFill/>
        </p:spPr>
      </p:pic>
      <p:sp>
        <p:nvSpPr>
          <p:cNvPr id="2370570" name="Text Box 10"/>
          <p:cNvSpPr txBox="1">
            <a:spLocks noChangeArrowheads="1"/>
          </p:cNvSpPr>
          <p:nvPr/>
        </p:nvSpPr>
        <p:spPr bwMode="auto">
          <a:xfrm>
            <a:off x="6936807" y="6335713"/>
            <a:ext cx="1069524" cy="40011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Handlee" panose="02000000000000000000" pitchFamily="2" charset="77"/>
              </a:rPr>
              <a:t>gateway</a:t>
            </a:r>
          </a:p>
        </p:txBody>
      </p:sp>
      <p:pic>
        <p:nvPicPr>
          <p:cNvPr id="2370571" name="Picture 11" descr="j028575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H="1">
            <a:off x="539750" y="5464175"/>
            <a:ext cx="1344613" cy="873125"/>
          </a:xfrm>
          <a:prstGeom prst="rect">
            <a:avLst/>
          </a:prstGeom>
          <a:noFill/>
        </p:spPr>
      </p:pic>
      <p:sp>
        <p:nvSpPr>
          <p:cNvPr id="2370572" name="Text Box 12"/>
          <p:cNvSpPr txBox="1">
            <a:spLocks noChangeArrowheads="1"/>
          </p:cNvSpPr>
          <p:nvPr/>
        </p:nvSpPr>
        <p:spPr bwMode="auto">
          <a:xfrm>
            <a:off x="603075" y="6296025"/>
            <a:ext cx="1645001" cy="400110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err="1">
                <a:latin typeface="Handlee" panose="02000000000000000000" pitchFamily="2" charset="77"/>
              </a:rPr>
              <a:t>www.cnn.com</a:t>
            </a:r>
            <a:endParaRPr lang="en-US" sz="2000" b="1" dirty="0">
              <a:latin typeface="Handlee" panose="02000000000000000000" pitchFamily="2" charset="77"/>
            </a:endParaRPr>
          </a:p>
        </p:txBody>
      </p:sp>
      <p:sp>
        <p:nvSpPr>
          <p:cNvPr id="2370573" name="Freeform 13"/>
          <p:cNvSpPr>
            <a:spLocks/>
          </p:cNvSpPr>
          <p:nvPr/>
        </p:nvSpPr>
        <p:spPr bwMode="auto">
          <a:xfrm>
            <a:off x="1884363" y="5791200"/>
            <a:ext cx="3994150" cy="479425"/>
          </a:xfrm>
          <a:custGeom>
            <a:avLst/>
            <a:gdLst/>
            <a:ahLst/>
            <a:cxnLst>
              <a:cxn ang="0">
                <a:pos x="0" y="206"/>
              </a:cxn>
              <a:cxn ang="0">
                <a:pos x="1040" y="12"/>
              </a:cxn>
              <a:cxn ang="0">
                <a:pos x="2226" y="133"/>
              </a:cxn>
              <a:cxn ang="0">
                <a:pos x="2782" y="278"/>
              </a:cxn>
            </a:cxnLst>
            <a:rect l="0" t="0" r="r" b="b"/>
            <a:pathLst>
              <a:path w="2782" h="278">
                <a:moveTo>
                  <a:pt x="0" y="206"/>
                </a:moveTo>
                <a:cubicBezTo>
                  <a:pt x="334" y="115"/>
                  <a:pt x="669" y="24"/>
                  <a:pt x="1040" y="12"/>
                </a:cubicBezTo>
                <a:cubicBezTo>
                  <a:pt x="1411" y="0"/>
                  <a:pt x="1936" y="89"/>
                  <a:pt x="2226" y="133"/>
                </a:cubicBezTo>
                <a:cubicBezTo>
                  <a:pt x="2516" y="177"/>
                  <a:pt x="2649" y="227"/>
                  <a:pt x="2782" y="278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70574" name="Freeform 14"/>
          <p:cNvSpPr>
            <a:spLocks/>
          </p:cNvSpPr>
          <p:nvPr/>
        </p:nvSpPr>
        <p:spPr bwMode="auto">
          <a:xfrm>
            <a:off x="4668838" y="4818063"/>
            <a:ext cx="2246312" cy="1108075"/>
          </a:xfrm>
          <a:custGeom>
            <a:avLst/>
            <a:gdLst/>
            <a:ahLst/>
            <a:cxnLst>
              <a:cxn ang="0">
                <a:pos x="834" y="649"/>
              </a:cxn>
              <a:cxn ang="0">
                <a:pos x="60" y="286"/>
              </a:cxn>
              <a:cxn ang="0">
                <a:pos x="471" y="44"/>
              </a:cxn>
              <a:cxn ang="0">
                <a:pos x="1390" y="20"/>
              </a:cxn>
            </a:cxnLst>
            <a:rect l="0" t="0" r="r" b="b"/>
            <a:pathLst>
              <a:path w="1390" h="649">
                <a:moveTo>
                  <a:pt x="834" y="649"/>
                </a:moveTo>
                <a:cubicBezTo>
                  <a:pt x="477" y="518"/>
                  <a:pt x="120" y="387"/>
                  <a:pt x="60" y="286"/>
                </a:cubicBezTo>
                <a:cubicBezTo>
                  <a:pt x="0" y="185"/>
                  <a:pt x="249" y="88"/>
                  <a:pt x="471" y="44"/>
                </a:cubicBezTo>
                <a:cubicBezTo>
                  <a:pt x="693" y="0"/>
                  <a:pt x="1041" y="10"/>
                  <a:pt x="1390" y="2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4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MBone: IP Multicast</a:t>
            </a:r>
          </a:p>
        </p:txBody>
      </p:sp>
      <p:sp>
        <p:nvSpPr>
          <p:cNvPr id="1734659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Multicast</a:t>
            </a:r>
          </a:p>
          <a:p>
            <a:pPr lvl="1"/>
            <a:r>
              <a:rPr lang="en-US" dirty="0"/>
              <a:t>Delivering the same data to many receivers</a:t>
            </a:r>
          </a:p>
          <a:p>
            <a:pPr lvl="1"/>
            <a:r>
              <a:rPr lang="en-US" dirty="0"/>
              <a:t>Avoiding sending the same data many times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IP multicast</a:t>
            </a:r>
          </a:p>
          <a:p>
            <a:pPr lvl="1"/>
            <a:r>
              <a:rPr lang="en-US" dirty="0"/>
              <a:t>Special addressing, forwarding, and routing schemes</a:t>
            </a:r>
          </a:p>
          <a:p>
            <a:pPr lvl="1"/>
            <a:r>
              <a:rPr lang="en-US" dirty="0"/>
              <a:t>Not widely deployed, so </a:t>
            </a:r>
            <a:r>
              <a:rPr lang="en-US" dirty="0" err="1"/>
              <a:t>MBone</a:t>
            </a:r>
            <a:r>
              <a:rPr lang="en-US" dirty="0"/>
              <a:t> tunneled between nodes</a:t>
            </a:r>
          </a:p>
        </p:txBody>
      </p:sp>
      <p:sp>
        <p:nvSpPr>
          <p:cNvPr id="1734814" name="Line 158"/>
          <p:cNvSpPr>
            <a:spLocks noChangeShapeType="1"/>
          </p:cNvSpPr>
          <p:nvPr/>
        </p:nvSpPr>
        <p:spPr bwMode="auto">
          <a:xfrm flipH="1" flipV="1">
            <a:off x="4100513" y="4503738"/>
            <a:ext cx="381000" cy="2381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15" name="Line 159"/>
          <p:cNvSpPr>
            <a:spLocks noChangeShapeType="1"/>
          </p:cNvSpPr>
          <p:nvPr/>
        </p:nvSpPr>
        <p:spPr bwMode="auto">
          <a:xfrm flipH="1">
            <a:off x="3694113" y="4500563"/>
            <a:ext cx="382587" cy="2381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16" name="Line 160"/>
          <p:cNvSpPr>
            <a:spLocks noChangeShapeType="1"/>
          </p:cNvSpPr>
          <p:nvPr/>
        </p:nvSpPr>
        <p:spPr bwMode="auto">
          <a:xfrm flipH="1">
            <a:off x="4100513" y="3836988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17" name="Line 161"/>
          <p:cNvSpPr>
            <a:spLocks noChangeShapeType="1"/>
          </p:cNvSpPr>
          <p:nvPr/>
        </p:nvSpPr>
        <p:spPr bwMode="auto">
          <a:xfrm>
            <a:off x="4100513" y="2647950"/>
            <a:ext cx="0" cy="1046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18" name="Oval 162"/>
          <p:cNvSpPr>
            <a:spLocks noChangeArrowheads="1"/>
          </p:cNvSpPr>
          <p:nvPr/>
        </p:nvSpPr>
        <p:spPr bwMode="auto">
          <a:xfrm>
            <a:off x="3937000" y="2362200"/>
            <a:ext cx="325438" cy="285750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19" name="Oval 163"/>
          <p:cNvSpPr>
            <a:spLocks noChangeArrowheads="1"/>
          </p:cNvSpPr>
          <p:nvPr/>
        </p:nvSpPr>
        <p:spPr bwMode="auto">
          <a:xfrm>
            <a:off x="3937000" y="3552825"/>
            <a:ext cx="325438" cy="284163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0" name="Oval 164"/>
          <p:cNvSpPr>
            <a:spLocks noChangeArrowheads="1"/>
          </p:cNvSpPr>
          <p:nvPr/>
        </p:nvSpPr>
        <p:spPr bwMode="auto">
          <a:xfrm>
            <a:off x="3937000" y="3028950"/>
            <a:ext cx="325438" cy="285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1" name="Oval 165"/>
          <p:cNvSpPr>
            <a:spLocks noChangeArrowheads="1"/>
          </p:cNvSpPr>
          <p:nvPr/>
        </p:nvSpPr>
        <p:spPr bwMode="auto">
          <a:xfrm>
            <a:off x="3937000" y="4217988"/>
            <a:ext cx="325438" cy="28575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2" name="AutoShape 166"/>
          <p:cNvSpPr>
            <a:spLocks noChangeArrowheads="1"/>
          </p:cNvSpPr>
          <p:nvPr/>
        </p:nvSpPr>
        <p:spPr bwMode="auto">
          <a:xfrm>
            <a:off x="3609975" y="4741863"/>
            <a:ext cx="163513" cy="190500"/>
          </a:xfrm>
          <a:prstGeom prst="triangle">
            <a:avLst>
              <a:gd name="adj" fmla="val 5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4" name="AutoShape 168"/>
          <p:cNvSpPr>
            <a:spLocks noChangeArrowheads="1"/>
          </p:cNvSpPr>
          <p:nvPr/>
        </p:nvSpPr>
        <p:spPr bwMode="auto">
          <a:xfrm flipH="1">
            <a:off x="4406900" y="4752975"/>
            <a:ext cx="161925" cy="1905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5" name="Line 169"/>
          <p:cNvSpPr>
            <a:spLocks noChangeShapeType="1"/>
          </p:cNvSpPr>
          <p:nvPr/>
        </p:nvSpPr>
        <p:spPr bwMode="auto">
          <a:xfrm flipH="1">
            <a:off x="3556000" y="4313238"/>
            <a:ext cx="381000" cy="2381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6" name="AutoShape 170"/>
          <p:cNvSpPr>
            <a:spLocks noChangeArrowheads="1"/>
          </p:cNvSpPr>
          <p:nvPr/>
        </p:nvSpPr>
        <p:spPr bwMode="auto">
          <a:xfrm>
            <a:off x="3470275" y="4554538"/>
            <a:ext cx="163513" cy="190500"/>
          </a:xfrm>
          <a:prstGeom prst="triangle">
            <a:avLst>
              <a:gd name="adj" fmla="val 5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7" name="Line 171"/>
          <p:cNvSpPr>
            <a:spLocks noChangeShapeType="1"/>
          </p:cNvSpPr>
          <p:nvPr/>
        </p:nvSpPr>
        <p:spPr bwMode="auto">
          <a:xfrm flipH="1" flipV="1">
            <a:off x="4208463" y="4265613"/>
            <a:ext cx="381000" cy="238125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8" name="AutoShape 172"/>
          <p:cNvSpPr>
            <a:spLocks noChangeArrowheads="1"/>
          </p:cNvSpPr>
          <p:nvPr/>
        </p:nvSpPr>
        <p:spPr bwMode="auto">
          <a:xfrm flipH="1">
            <a:off x="4514850" y="4514850"/>
            <a:ext cx="163513" cy="190500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29" name="Line 173"/>
          <p:cNvSpPr>
            <a:spLocks noChangeShapeType="1"/>
          </p:cNvSpPr>
          <p:nvPr/>
        </p:nvSpPr>
        <p:spPr bwMode="auto">
          <a:xfrm>
            <a:off x="4208463" y="2743200"/>
            <a:ext cx="0" cy="141288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0" name="Line 174"/>
          <p:cNvSpPr>
            <a:spLocks noChangeShapeType="1"/>
          </p:cNvSpPr>
          <p:nvPr/>
        </p:nvSpPr>
        <p:spPr bwMode="auto">
          <a:xfrm>
            <a:off x="4318000" y="2743200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1" name="Line 175"/>
          <p:cNvSpPr>
            <a:spLocks noChangeShapeType="1"/>
          </p:cNvSpPr>
          <p:nvPr/>
        </p:nvSpPr>
        <p:spPr bwMode="auto">
          <a:xfrm>
            <a:off x="3881438" y="2743200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2" name="Line 176"/>
          <p:cNvSpPr>
            <a:spLocks noChangeShapeType="1"/>
          </p:cNvSpPr>
          <p:nvPr/>
        </p:nvSpPr>
        <p:spPr bwMode="auto">
          <a:xfrm>
            <a:off x="3990975" y="274478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3" name="Line 177"/>
          <p:cNvSpPr>
            <a:spLocks noChangeShapeType="1"/>
          </p:cNvSpPr>
          <p:nvPr/>
        </p:nvSpPr>
        <p:spPr bwMode="auto">
          <a:xfrm>
            <a:off x="4208463" y="3359150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4" name="Line 178"/>
          <p:cNvSpPr>
            <a:spLocks noChangeShapeType="1"/>
          </p:cNvSpPr>
          <p:nvPr/>
        </p:nvSpPr>
        <p:spPr bwMode="auto">
          <a:xfrm>
            <a:off x="4318000" y="336073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5" name="Line 179"/>
          <p:cNvSpPr>
            <a:spLocks noChangeShapeType="1"/>
          </p:cNvSpPr>
          <p:nvPr/>
        </p:nvSpPr>
        <p:spPr bwMode="auto">
          <a:xfrm>
            <a:off x="3881438" y="336073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6" name="Line 180"/>
          <p:cNvSpPr>
            <a:spLocks noChangeShapeType="1"/>
          </p:cNvSpPr>
          <p:nvPr/>
        </p:nvSpPr>
        <p:spPr bwMode="auto">
          <a:xfrm>
            <a:off x="3990975" y="3362325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7" name="Line 181"/>
          <p:cNvSpPr>
            <a:spLocks noChangeShapeType="1"/>
          </p:cNvSpPr>
          <p:nvPr/>
        </p:nvSpPr>
        <p:spPr bwMode="auto">
          <a:xfrm>
            <a:off x="4208463" y="3930650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8" name="Line 182"/>
          <p:cNvSpPr>
            <a:spLocks noChangeShapeType="1"/>
          </p:cNvSpPr>
          <p:nvPr/>
        </p:nvSpPr>
        <p:spPr bwMode="auto">
          <a:xfrm>
            <a:off x="4318000" y="393223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39" name="Line 183"/>
          <p:cNvSpPr>
            <a:spLocks noChangeShapeType="1"/>
          </p:cNvSpPr>
          <p:nvPr/>
        </p:nvSpPr>
        <p:spPr bwMode="auto">
          <a:xfrm>
            <a:off x="3881438" y="393223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0" name="Line 184"/>
          <p:cNvSpPr>
            <a:spLocks noChangeShapeType="1"/>
          </p:cNvSpPr>
          <p:nvPr/>
        </p:nvSpPr>
        <p:spPr bwMode="auto">
          <a:xfrm>
            <a:off x="3990975" y="3932238"/>
            <a:ext cx="0" cy="142875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1" name="Line 185"/>
          <p:cNvSpPr>
            <a:spLocks noChangeShapeType="1"/>
          </p:cNvSpPr>
          <p:nvPr/>
        </p:nvSpPr>
        <p:spPr bwMode="auto">
          <a:xfrm>
            <a:off x="4371975" y="4313238"/>
            <a:ext cx="163513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2" name="Line 186"/>
          <p:cNvSpPr>
            <a:spLocks noChangeShapeType="1"/>
          </p:cNvSpPr>
          <p:nvPr/>
        </p:nvSpPr>
        <p:spPr bwMode="auto">
          <a:xfrm flipH="1">
            <a:off x="3609975" y="4360863"/>
            <a:ext cx="163513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3" name="Line 187"/>
          <p:cNvSpPr>
            <a:spLocks noChangeShapeType="1"/>
          </p:cNvSpPr>
          <p:nvPr/>
        </p:nvSpPr>
        <p:spPr bwMode="auto">
          <a:xfrm>
            <a:off x="4208463" y="4503738"/>
            <a:ext cx="163512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4" name="Line 188"/>
          <p:cNvSpPr>
            <a:spLocks noChangeShapeType="1"/>
          </p:cNvSpPr>
          <p:nvPr/>
        </p:nvSpPr>
        <p:spPr bwMode="auto">
          <a:xfrm flipH="1">
            <a:off x="3717925" y="4551363"/>
            <a:ext cx="163513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6" name="Line 190"/>
          <p:cNvSpPr>
            <a:spLocks noChangeShapeType="1"/>
          </p:cNvSpPr>
          <p:nvPr/>
        </p:nvSpPr>
        <p:spPr bwMode="auto">
          <a:xfrm flipH="1" flipV="1">
            <a:off x="6072188" y="4484688"/>
            <a:ext cx="379412" cy="23653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7" name="Line 191"/>
          <p:cNvSpPr>
            <a:spLocks noChangeShapeType="1"/>
          </p:cNvSpPr>
          <p:nvPr/>
        </p:nvSpPr>
        <p:spPr bwMode="auto">
          <a:xfrm flipH="1">
            <a:off x="5668963" y="4481513"/>
            <a:ext cx="379412" cy="236537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8" name="Line 192"/>
          <p:cNvSpPr>
            <a:spLocks noChangeShapeType="1"/>
          </p:cNvSpPr>
          <p:nvPr/>
        </p:nvSpPr>
        <p:spPr bwMode="auto">
          <a:xfrm flipH="1">
            <a:off x="6072188" y="3824288"/>
            <a:ext cx="0" cy="377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49" name="Line 193"/>
          <p:cNvSpPr>
            <a:spLocks noChangeShapeType="1"/>
          </p:cNvSpPr>
          <p:nvPr/>
        </p:nvSpPr>
        <p:spPr bwMode="auto">
          <a:xfrm>
            <a:off x="6072188" y="2644775"/>
            <a:ext cx="0" cy="10382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0" name="Oval 194"/>
          <p:cNvSpPr>
            <a:spLocks noChangeArrowheads="1"/>
          </p:cNvSpPr>
          <p:nvPr/>
        </p:nvSpPr>
        <p:spPr bwMode="auto">
          <a:xfrm>
            <a:off x="5910263" y="2362200"/>
            <a:ext cx="325437" cy="282575"/>
          </a:xfrm>
          <a:prstGeom prst="ellipse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1" name="Oval 195"/>
          <p:cNvSpPr>
            <a:spLocks noChangeArrowheads="1"/>
          </p:cNvSpPr>
          <p:nvPr/>
        </p:nvSpPr>
        <p:spPr bwMode="auto">
          <a:xfrm>
            <a:off x="5910263" y="3541713"/>
            <a:ext cx="325437" cy="282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2" name="Oval 196"/>
          <p:cNvSpPr>
            <a:spLocks noChangeArrowheads="1"/>
          </p:cNvSpPr>
          <p:nvPr/>
        </p:nvSpPr>
        <p:spPr bwMode="auto">
          <a:xfrm>
            <a:off x="5910263" y="3022600"/>
            <a:ext cx="325437" cy="282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3" name="Oval 197"/>
          <p:cNvSpPr>
            <a:spLocks noChangeArrowheads="1"/>
          </p:cNvSpPr>
          <p:nvPr/>
        </p:nvSpPr>
        <p:spPr bwMode="auto">
          <a:xfrm>
            <a:off x="5910263" y="4202113"/>
            <a:ext cx="325437" cy="282575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4" name="AutoShape 198"/>
          <p:cNvSpPr>
            <a:spLocks noChangeArrowheads="1"/>
          </p:cNvSpPr>
          <p:nvPr/>
        </p:nvSpPr>
        <p:spPr bwMode="auto">
          <a:xfrm>
            <a:off x="5584825" y="4721225"/>
            <a:ext cx="161925" cy="188913"/>
          </a:xfrm>
          <a:prstGeom prst="triangle">
            <a:avLst>
              <a:gd name="adj" fmla="val 5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6" name="AutoShape 200"/>
          <p:cNvSpPr>
            <a:spLocks noChangeArrowheads="1"/>
          </p:cNvSpPr>
          <p:nvPr/>
        </p:nvSpPr>
        <p:spPr bwMode="auto">
          <a:xfrm flipH="1">
            <a:off x="6376988" y="4732338"/>
            <a:ext cx="163512" cy="188912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7" name="Line 201"/>
          <p:cNvSpPr>
            <a:spLocks noChangeShapeType="1"/>
          </p:cNvSpPr>
          <p:nvPr/>
        </p:nvSpPr>
        <p:spPr bwMode="auto">
          <a:xfrm flipH="1">
            <a:off x="5529263" y="4295775"/>
            <a:ext cx="381000" cy="236538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8" name="AutoShape 202"/>
          <p:cNvSpPr>
            <a:spLocks noChangeArrowheads="1"/>
          </p:cNvSpPr>
          <p:nvPr/>
        </p:nvSpPr>
        <p:spPr bwMode="auto">
          <a:xfrm>
            <a:off x="5445125" y="4535488"/>
            <a:ext cx="161925" cy="188912"/>
          </a:xfrm>
          <a:prstGeom prst="triangle">
            <a:avLst>
              <a:gd name="adj" fmla="val 58333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59" name="Line 203"/>
          <p:cNvSpPr>
            <a:spLocks noChangeShapeType="1"/>
          </p:cNvSpPr>
          <p:nvPr/>
        </p:nvSpPr>
        <p:spPr bwMode="auto">
          <a:xfrm flipH="1" flipV="1">
            <a:off x="6180138" y="4249738"/>
            <a:ext cx="379412" cy="234950"/>
          </a:xfrm>
          <a:prstGeom prst="line">
            <a:avLst/>
          </a:prstGeom>
          <a:noFill/>
          <a:ln w="31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0" name="AutoShape 204"/>
          <p:cNvSpPr>
            <a:spLocks noChangeArrowheads="1"/>
          </p:cNvSpPr>
          <p:nvPr/>
        </p:nvSpPr>
        <p:spPr bwMode="auto">
          <a:xfrm flipH="1">
            <a:off x="6486525" y="4497388"/>
            <a:ext cx="161925" cy="187325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1" name="Line 205"/>
          <p:cNvSpPr>
            <a:spLocks noChangeShapeType="1"/>
          </p:cNvSpPr>
          <p:nvPr/>
        </p:nvSpPr>
        <p:spPr bwMode="auto">
          <a:xfrm>
            <a:off x="6180138" y="2738438"/>
            <a:ext cx="0" cy="141287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2" name="Line 206"/>
          <p:cNvSpPr>
            <a:spLocks noChangeShapeType="1"/>
          </p:cNvSpPr>
          <p:nvPr/>
        </p:nvSpPr>
        <p:spPr bwMode="auto">
          <a:xfrm>
            <a:off x="6180138" y="3352800"/>
            <a:ext cx="0" cy="141288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3" name="Line 207"/>
          <p:cNvSpPr>
            <a:spLocks noChangeShapeType="1"/>
          </p:cNvSpPr>
          <p:nvPr/>
        </p:nvSpPr>
        <p:spPr bwMode="auto">
          <a:xfrm>
            <a:off x="6180138" y="3965575"/>
            <a:ext cx="0" cy="141288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4" name="Line 208"/>
          <p:cNvSpPr>
            <a:spLocks noChangeShapeType="1"/>
          </p:cNvSpPr>
          <p:nvPr/>
        </p:nvSpPr>
        <p:spPr bwMode="auto">
          <a:xfrm>
            <a:off x="6343650" y="4295775"/>
            <a:ext cx="161925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5" name="Line 209"/>
          <p:cNvSpPr>
            <a:spLocks noChangeShapeType="1"/>
          </p:cNvSpPr>
          <p:nvPr/>
        </p:nvSpPr>
        <p:spPr bwMode="auto">
          <a:xfrm flipH="1">
            <a:off x="5584825" y="4343400"/>
            <a:ext cx="161925" cy="93663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6" name="Line 210"/>
          <p:cNvSpPr>
            <a:spLocks noChangeShapeType="1"/>
          </p:cNvSpPr>
          <p:nvPr/>
        </p:nvSpPr>
        <p:spPr bwMode="auto">
          <a:xfrm>
            <a:off x="6180138" y="4484688"/>
            <a:ext cx="163512" cy="95250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67" name="Line 211"/>
          <p:cNvSpPr>
            <a:spLocks noChangeShapeType="1"/>
          </p:cNvSpPr>
          <p:nvPr/>
        </p:nvSpPr>
        <p:spPr bwMode="auto">
          <a:xfrm flipH="1">
            <a:off x="5692775" y="4532313"/>
            <a:ext cx="161925" cy="93662"/>
          </a:xfrm>
          <a:prstGeom prst="line">
            <a:avLst/>
          </a:prstGeom>
          <a:noFill/>
          <a:ln w="44450">
            <a:solidFill>
              <a:srgbClr val="FF3300"/>
            </a:solidFill>
            <a:round/>
            <a:headEnd/>
            <a:tailEnd type="triangle" w="sm" len="sm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4870" name="Text Box 214"/>
          <p:cNvSpPr txBox="1">
            <a:spLocks noChangeArrowheads="1"/>
          </p:cNvSpPr>
          <p:nvPr/>
        </p:nvSpPr>
        <p:spPr bwMode="auto">
          <a:xfrm>
            <a:off x="2500313" y="3244850"/>
            <a:ext cx="838691" cy="36933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Handlee" panose="02000000000000000000" pitchFamily="2" charset="77"/>
              </a:rPr>
              <a:t>unicast</a:t>
            </a:r>
          </a:p>
        </p:txBody>
      </p:sp>
      <p:sp>
        <p:nvSpPr>
          <p:cNvPr id="1734871" name="Text Box 215"/>
          <p:cNvSpPr txBox="1">
            <a:spLocks noChangeArrowheads="1"/>
          </p:cNvSpPr>
          <p:nvPr/>
        </p:nvSpPr>
        <p:spPr bwMode="auto">
          <a:xfrm>
            <a:off x="6462713" y="3244850"/>
            <a:ext cx="1019831" cy="36933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Handlee" panose="02000000000000000000" pitchFamily="2" charset="77"/>
              </a:rPr>
              <a:t>multicast</a:t>
            </a:r>
          </a:p>
        </p:txBody>
      </p:sp>
      <p:sp>
        <p:nvSpPr>
          <p:cNvPr id="46" name="Date Placeholder 45">
            <a:extLst>
              <a:ext uri="{FF2B5EF4-FFF2-40B4-BE49-F238E27FC236}">
                <a16:creationId xmlns:a16="http://schemas.microsoft.com/office/drawing/2014/main" id="{6FE0A54B-0D90-2968-5932-137BB6A0D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7" name="Footer Placeholder 46">
            <a:extLst>
              <a:ext uri="{FF2B5EF4-FFF2-40B4-BE49-F238E27FC236}">
                <a16:creationId xmlns:a16="http://schemas.microsoft.com/office/drawing/2014/main" id="{EACD545D-4174-1518-58F4-92D66F422DB7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sp>
        <p:nvSpPr>
          <p:cNvPr id="48" name="Slide Number Placeholder 47">
            <a:extLst>
              <a:ext uri="{FF2B5EF4-FFF2-40B4-BE49-F238E27FC236}">
                <a16:creationId xmlns:a16="http://schemas.microsoft.com/office/drawing/2014/main" id="{C9EA368B-C18C-140E-A5F2-97C84376179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End-System Multicast</a:t>
            </a:r>
          </a:p>
        </p:txBody>
      </p:sp>
      <p:sp>
        <p:nvSpPr>
          <p:cNvPr id="173568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26924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IP multicast still is not widely deployed</a:t>
            </a:r>
          </a:p>
          <a:p>
            <a:pPr lvl="1"/>
            <a:r>
              <a:rPr lang="en-US" dirty="0"/>
              <a:t>Technical and business challenges</a:t>
            </a:r>
          </a:p>
          <a:p>
            <a:pPr lvl="1"/>
            <a:r>
              <a:rPr lang="en-US" dirty="0"/>
              <a:t>Should multicast be a network-layer service?</a:t>
            </a:r>
          </a:p>
          <a:p>
            <a:r>
              <a:rPr lang="en-US" dirty="0"/>
              <a:t>Multicast tree of end hosts</a:t>
            </a:r>
          </a:p>
          <a:p>
            <a:pPr lvl="1"/>
            <a:r>
              <a:rPr lang="en-US" dirty="0"/>
              <a:t>Allow end hosts to form their own multicast tree</a:t>
            </a:r>
          </a:p>
          <a:p>
            <a:pPr lvl="1"/>
            <a:r>
              <a:rPr lang="en-US" dirty="0"/>
              <a:t>Hosts receiving the data help forward to others</a:t>
            </a:r>
          </a:p>
          <a:p>
            <a:pPr lvl="1"/>
            <a:endParaRPr lang="en-US" dirty="0"/>
          </a:p>
        </p:txBody>
      </p:sp>
      <p:sp>
        <p:nvSpPr>
          <p:cNvPr id="1735684" name="Cloud"/>
          <p:cNvSpPr>
            <a:spLocks noChangeAspect="1" noEditPoints="1" noChangeArrowheads="1"/>
          </p:cNvSpPr>
          <p:nvPr/>
        </p:nvSpPr>
        <p:spPr bwMode="auto">
          <a:xfrm>
            <a:off x="2843213" y="4346575"/>
            <a:ext cx="3303587" cy="18383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pic>
        <p:nvPicPr>
          <p:cNvPr id="1735685" name="Picture 5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69075" y="3848100"/>
            <a:ext cx="768350" cy="758825"/>
          </a:xfrm>
          <a:prstGeom prst="rect">
            <a:avLst/>
          </a:prstGeom>
          <a:noFill/>
        </p:spPr>
      </p:pic>
      <p:pic>
        <p:nvPicPr>
          <p:cNvPr id="1735686" name="Picture 6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15150" y="4884737"/>
            <a:ext cx="768350" cy="758825"/>
          </a:xfrm>
          <a:prstGeom prst="rect">
            <a:avLst/>
          </a:prstGeom>
          <a:noFill/>
        </p:spPr>
      </p:pic>
      <p:pic>
        <p:nvPicPr>
          <p:cNvPr id="1735687" name="Picture 7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16613" y="5942012"/>
            <a:ext cx="768350" cy="758825"/>
          </a:xfrm>
          <a:prstGeom prst="rect">
            <a:avLst/>
          </a:prstGeom>
          <a:noFill/>
        </p:spPr>
      </p:pic>
      <p:pic>
        <p:nvPicPr>
          <p:cNvPr id="1735688" name="Picture 8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66950" y="5942012"/>
            <a:ext cx="768350" cy="758825"/>
          </a:xfrm>
          <a:prstGeom prst="rect">
            <a:avLst/>
          </a:prstGeom>
          <a:noFill/>
        </p:spPr>
      </p:pic>
      <p:pic>
        <p:nvPicPr>
          <p:cNvPr id="1735689" name="Picture 9" descr="j029298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0938" y="3810000"/>
            <a:ext cx="768350" cy="758825"/>
          </a:xfrm>
          <a:prstGeom prst="rect">
            <a:avLst/>
          </a:prstGeom>
          <a:noFill/>
        </p:spPr>
      </p:pic>
      <p:pic>
        <p:nvPicPr>
          <p:cNvPr id="1735691" name="Picture 11" descr="j0285750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flipH="1">
            <a:off x="501650" y="4616450"/>
            <a:ext cx="1824038" cy="1120775"/>
          </a:xfrm>
          <a:prstGeom prst="rect">
            <a:avLst/>
          </a:prstGeom>
          <a:noFill/>
        </p:spPr>
      </p:pic>
      <p:sp>
        <p:nvSpPr>
          <p:cNvPr id="1735692" name="Line 12"/>
          <p:cNvSpPr>
            <a:spLocks noChangeShapeType="1"/>
          </p:cNvSpPr>
          <p:nvPr/>
        </p:nvSpPr>
        <p:spPr bwMode="auto">
          <a:xfrm flipV="1">
            <a:off x="2306638" y="5422900"/>
            <a:ext cx="728662" cy="381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3" name="Line 13"/>
          <p:cNvSpPr>
            <a:spLocks noChangeShapeType="1"/>
          </p:cNvSpPr>
          <p:nvPr/>
        </p:nvSpPr>
        <p:spPr bwMode="auto">
          <a:xfrm>
            <a:off x="2882900" y="4500562"/>
            <a:ext cx="306388" cy="5000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5" name="Line 15"/>
          <p:cNvSpPr>
            <a:spLocks noChangeShapeType="1"/>
          </p:cNvSpPr>
          <p:nvPr/>
        </p:nvSpPr>
        <p:spPr bwMode="auto">
          <a:xfrm flipV="1">
            <a:off x="6108700" y="5345112"/>
            <a:ext cx="8445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6" name="Line 16"/>
          <p:cNvSpPr>
            <a:spLocks noChangeShapeType="1"/>
          </p:cNvSpPr>
          <p:nvPr/>
        </p:nvSpPr>
        <p:spPr bwMode="auto">
          <a:xfrm>
            <a:off x="5686425" y="5614987"/>
            <a:ext cx="306388" cy="6524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7" name="Line 17"/>
          <p:cNvSpPr>
            <a:spLocks noChangeShapeType="1"/>
          </p:cNvSpPr>
          <p:nvPr/>
        </p:nvSpPr>
        <p:spPr bwMode="auto">
          <a:xfrm flipV="1">
            <a:off x="5762625" y="4308475"/>
            <a:ext cx="882650" cy="26987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8" name="Freeform 18"/>
          <p:cNvSpPr>
            <a:spLocks/>
          </p:cNvSpPr>
          <p:nvPr/>
        </p:nvSpPr>
        <p:spPr bwMode="auto">
          <a:xfrm>
            <a:off x="2344738" y="4616450"/>
            <a:ext cx="773112" cy="684212"/>
          </a:xfrm>
          <a:custGeom>
            <a:avLst/>
            <a:gdLst/>
            <a:ahLst/>
            <a:cxnLst>
              <a:cxn ang="0">
                <a:pos x="0" y="411"/>
              </a:cxn>
              <a:cxn ang="0">
                <a:pos x="145" y="411"/>
              </a:cxn>
              <a:cxn ang="0">
                <a:pos x="459" y="363"/>
              </a:cxn>
              <a:cxn ang="0">
                <a:pos x="314" y="0"/>
              </a:cxn>
            </a:cxnLst>
            <a:rect l="0" t="0" r="r" b="b"/>
            <a:pathLst>
              <a:path w="487" h="431">
                <a:moveTo>
                  <a:pt x="0" y="411"/>
                </a:moveTo>
                <a:cubicBezTo>
                  <a:pt x="34" y="415"/>
                  <a:pt x="69" y="419"/>
                  <a:pt x="145" y="411"/>
                </a:cubicBezTo>
                <a:cubicBezTo>
                  <a:pt x="221" y="403"/>
                  <a:pt x="431" y="431"/>
                  <a:pt x="459" y="363"/>
                </a:cubicBezTo>
                <a:cubicBezTo>
                  <a:pt x="487" y="295"/>
                  <a:pt x="400" y="147"/>
                  <a:pt x="314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699" name="Freeform 19"/>
          <p:cNvSpPr>
            <a:spLocks/>
          </p:cNvSpPr>
          <p:nvPr/>
        </p:nvSpPr>
        <p:spPr bwMode="auto">
          <a:xfrm>
            <a:off x="2344738" y="5486400"/>
            <a:ext cx="1068387" cy="665162"/>
          </a:xfrm>
          <a:custGeom>
            <a:avLst/>
            <a:gdLst/>
            <a:ahLst/>
            <a:cxnLst>
              <a:cxn ang="0">
                <a:pos x="0" y="81"/>
              </a:cxn>
              <a:cxn ang="0">
                <a:pos x="556" y="32"/>
              </a:cxn>
              <a:cxn ang="0">
                <a:pos x="653" y="274"/>
              </a:cxn>
              <a:cxn ang="0">
                <a:pos x="435" y="419"/>
              </a:cxn>
            </a:cxnLst>
            <a:rect l="0" t="0" r="r" b="b"/>
            <a:pathLst>
              <a:path w="673" h="419">
                <a:moveTo>
                  <a:pt x="0" y="81"/>
                </a:moveTo>
                <a:cubicBezTo>
                  <a:pt x="223" y="40"/>
                  <a:pt x="447" y="0"/>
                  <a:pt x="556" y="32"/>
                </a:cubicBezTo>
                <a:cubicBezTo>
                  <a:pt x="665" y="64"/>
                  <a:pt x="673" y="210"/>
                  <a:pt x="653" y="274"/>
                </a:cubicBezTo>
                <a:cubicBezTo>
                  <a:pt x="633" y="338"/>
                  <a:pt x="534" y="378"/>
                  <a:pt x="435" y="419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701" name="Freeform 21"/>
          <p:cNvSpPr>
            <a:spLocks/>
          </p:cNvSpPr>
          <p:nvPr/>
        </p:nvSpPr>
        <p:spPr bwMode="auto">
          <a:xfrm>
            <a:off x="3073400" y="4232275"/>
            <a:ext cx="3379788" cy="760412"/>
          </a:xfrm>
          <a:custGeom>
            <a:avLst/>
            <a:gdLst/>
            <a:ahLst/>
            <a:cxnLst>
              <a:cxn ang="0">
                <a:pos x="0" y="193"/>
              </a:cxn>
              <a:cxn ang="0">
                <a:pos x="194" y="411"/>
              </a:cxn>
              <a:cxn ang="0">
                <a:pos x="412" y="411"/>
              </a:cxn>
              <a:cxn ang="0">
                <a:pos x="2129" y="0"/>
              </a:cxn>
            </a:cxnLst>
            <a:rect l="0" t="0" r="r" b="b"/>
            <a:pathLst>
              <a:path w="2129" h="479">
                <a:moveTo>
                  <a:pt x="0" y="193"/>
                </a:moveTo>
                <a:cubicBezTo>
                  <a:pt x="62" y="284"/>
                  <a:pt x="125" y="375"/>
                  <a:pt x="194" y="411"/>
                </a:cubicBezTo>
                <a:cubicBezTo>
                  <a:pt x="263" y="447"/>
                  <a:pt x="90" y="479"/>
                  <a:pt x="412" y="411"/>
                </a:cubicBezTo>
                <a:cubicBezTo>
                  <a:pt x="734" y="343"/>
                  <a:pt x="1431" y="171"/>
                  <a:pt x="2129" y="0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702" name="Freeform 22"/>
          <p:cNvSpPr>
            <a:spLocks/>
          </p:cNvSpPr>
          <p:nvPr/>
        </p:nvSpPr>
        <p:spPr bwMode="auto">
          <a:xfrm>
            <a:off x="5454650" y="4616450"/>
            <a:ext cx="1304925" cy="614362"/>
          </a:xfrm>
          <a:custGeom>
            <a:avLst/>
            <a:gdLst/>
            <a:ahLst/>
            <a:cxnLst>
              <a:cxn ang="0">
                <a:pos x="676" y="0"/>
              </a:cxn>
              <a:cxn ang="0">
                <a:pos x="72" y="194"/>
              </a:cxn>
              <a:cxn ang="0">
                <a:pos x="241" y="484"/>
              </a:cxn>
              <a:cxn ang="0">
                <a:pos x="822" y="508"/>
              </a:cxn>
            </a:cxnLst>
            <a:rect l="0" t="0" r="r" b="b"/>
            <a:pathLst>
              <a:path w="822" h="536">
                <a:moveTo>
                  <a:pt x="676" y="0"/>
                </a:moveTo>
                <a:cubicBezTo>
                  <a:pt x="410" y="56"/>
                  <a:pt x="144" y="113"/>
                  <a:pt x="72" y="194"/>
                </a:cubicBezTo>
                <a:cubicBezTo>
                  <a:pt x="0" y="275"/>
                  <a:pt x="116" y="432"/>
                  <a:pt x="241" y="484"/>
                </a:cubicBezTo>
                <a:cubicBezTo>
                  <a:pt x="366" y="536"/>
                  <a:pt x="594" y="522"/>
                  <a:pt x="822" y="508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5704" name="Freeform 24"/>
          <p:cNvSpPr>
            <a:spLocks/>
          </p:cNvSpPr>
          <p:nvPr/>
        </p:nvSpPr>
        <p:spPr bwMode="auto">
          <a:xfrm>
            <a:off x="4899025" y="4462462"/>
            <a:ext cx="1554163" cy="1689100"/>
          </a:xfrm>
          <a:custGeom>
            <a:avLst/>
            <a:gdLst/>
            <a:ahLst/>
            <a:cxnLst>
              <a:cxn ang="0">
                <a:pos x="979" y="0"/>
              </a:cxn>
              <a:cxn ang="0">
                <a:pos x="133" y="242"/>
              </a:cxn>
              <a:cxn ang="0">
                <a:pos x="181" y="484"/>
              </a:cxn>
              <a:cxn ang="0">
                <a:pos x="544" y="1064"/>
              </a:cxn>
            </a:cxnLst>
            <a:rect l="0" t="0" r="r" b="b"/>
            <a:pathLst>
              <a:path w="979" h="1064">
                <a:moveTo>
                  <a:pt x="979" y="0"/>
                </a:moveTo>
                <a:cubicBezTo>
                  <a:pt x="622" y="80"/>
                  <a:pt x="266" y="161"/>
                  <a:pt x="133" y="242"/>
                </a:cubicBezTo>
                <a:cubicBezTo>
                  <a:pt x="0" y="323"/>
                  <a:pt x="113" y="347"/>
                  <a:pt x="181" y="484"/>
                </a:cubicBezTo>
                <a:cubicBezTo>
                  <a:pt x="249" y="621"/>
                  <a:pt x="396" y="842"/>
                  <a:pt x="544" y="1064"/>
                </a:cubicBezTo>
              </a:path>
            </a:pathLst>
          </a:custGeom>
          <a:noFill/>
          <a:ln w="38100" cap="flat" cmpd="sng">
            <a:solidFill>
              <a:srgbClr val="FF3300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8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RON: Resilient Overlay Networks</a:t>
            </a:r>
          </a:p>
        </p:txBody>
      </p:sp>
      <p:sp>
        <p:nvSpPr>
          <p:cNvPr id="37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D0717-C936-44C3-B198-BA411090A058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1738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90600"/>
            <a:ext cx="8458200" cy="5486400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solidFill>
                  <a:srgbClr val="FF3300"/>
                </a:solidFill>
              </a:rPr>
              <a:t>Premise:</a:t>
            </a:r>
            <a:r>
              <a:rPr lang="en-US" dirty="0"/>
              <a:t> by building application overlay network, can increase performance and reliability of routing</a:t>
            </a:r>
          </a:p>
        </p:txBody>
      </p:sp>
      <p:sp>
        <p:nvSpPr>
          <p:cNvPr id="1738756" name="computr2"/>
          <p:cNvSpPr>
            <a:spLocks noEditPoints="1" noChangeArrowheads="1"/>
          </p:cNvSpPr>
          <p:nvPr/>
        </p:nvSpPr>
        <p:spPr bwMode="auto">
          <a:xfrm>
            <a:off x="5192713" y="5786438"/>
            <a:ext cx="482600" cy="347662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38757" name="computr2"/>
          <p:cNvSpPr>
            <a:spLocks noEditPoints="1" noChangeArrowheads="1"/>
          </p:cNvSpPr>
          <p:nvPr/>
        </p:nvSpPr>
        <p:spPr bwMode="auto">
          <a:xfrm>
            <a:off x="2114550" y="3105150"/>
            <a:ext cx="482600" cy="347663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38758" name="computr2"/>
          <p:cNvSpPr>
            <a:spLocks noEditPoints="1" noChangeArrowheads="1"/>
          </p:cNvSpPr>
          <p:nvPr/>
        </p:nvSpPr>
        <p:spPr bwMode="auto">
          <a:xfrm>
            <a:off x="2471738" y="5786438"/>
            <a:ext cx="482600" cy="406400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38759" name="Cloud"/>
          <p:cNvSpPr>
            <a:spLocks noChangeAspect="1" noEditPoints="1" noChangeArrowheads="1"/>
          </p:cNvSpPr>
          <p:nvPr/>
        </p:nvSpPr>
        <p:spPr bwMode="auto">
          <a:xfrm>
            <a:off x="3124200" y="5060950"/>
            <a:ext cx="762000" cy="554038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38760" name="computr2"/>
          <p:cNvSpPr>
            <a:spLocks noEditPoints="1" noChangeArrowheads="1"/>
          </p:cNvSpPr>
          <p:nvPr/>
        </p:nvSpPr>
        <p:spPr bwMode="auto">
          <a:xfrm>
            <a:off x="4926013" y="3275013"/>
            <a:ext cx="482600" cy="347662"/>
          </a:xfrm>
          <a:custGeom>
            <a:avLst/>
            <a:gdLst>
              <a:gd name="T0" fmla="*/ 10800 w 21600"/>
              <a:gd name="T1" fmla="*/ 0 h 21600"/>
              <a:gd name="T2" fmla="*/ 10800 w 21600"/>
              <a:gd name="T3" fmla="*/ 21600 h 21600"/>
              <a:gd name="T4" fmla="*/ 17326 w 21600"/>
              <a:gd name="T5" fmla="*/ 0 h 21600"/>
              <a:gd name="T6" fmla="*/ 4274 w 21600"/>
              <a:gd name="T7" fmla="*/ 0 h 21600"/>
              <a:gd name="T8" fmla="*/ 4274 w 21600"/>
              <a:gd name="T9" fmla="*/ 11631 h 21600"/>
              <a:gd name="T10" fmla="*/ 17326 w 21600"/>
              <a:gd name="T11" fmla="*/ 11631 h 21600"/>
              <a:gd name="T12" fmla="*/ 4274 w 21600"/>
              <a:gd name="T13" fmla="*/ 5816 h 21600"/>
              <a:gd name="T14" fmla="*/ 17326 w 21600"/>
              <a:gd name="T15" fmla="*/ 5816 h 21600"/>
              <a:gd name="T16" fmla="*/ 18828 w 21600"/>
              <a:gd name="T17" fmla="*/ 15785 h 21600"/>
              <a:gd name="T18" fmla="*/ 2772 w 21600"/>
              <a:gd name="T19" fmla="*/ 15785 h 21600"/>
              <a:gd name="T20" fmla="*/ 6194 w 21600"/>
              <a:gd name="T21" fmla="*/ 1913 h 21600"/>
              <a:gd name="T22" fmla="*/ 15565 w 21600"/>
              <a:gd name="T23" fmla="*/ 974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</a:cxnLst>
            <a:rect l="T20" t="T21" r="T22" b="T23"/>
            <a:pathLst>
              <a:path w="21600" h="21600" extrusionOk="0">
                <a:moveTo>
                  <a:pt x="21022" y="20295"/>
                </a:moveTo>
                <a:lnTo>
                  <a:pt x="18828" y="18396"/>
                </a:lnTo>
                <a:lnTo>
                  <a:pt x="18828" y="13174"/>
                </a:lnTo>
                <a:lnTo>
                  <a:pt x="15478" y="13174"/>
                </a:lnTo>
                <a:lnTo>
                  <a:pt x="15478" y="11631"/>
                </a:lnTo>
                <a:lnTo>
                  <a:pt x="17326" y="11631"/>
                </a:lnTo>
                <a:lnTo>
                  <a:pt x="17326" y="11156"/>
                </a:lnTo>
                <a:lnTo>
                  <a:pt x="17326" y="0"/>
                </a:lnTo>
                <a:lnTo>
                  <a:pt x="10858" y="0"/>
                </a:lnTo>
                <a:lnTo>
                  <a:pt x="4274" y="0"/>
                </a:lnTo>
                <a:lnTo>
                  <a:pt x="4274" y="11037"/>
                </a:lnTo>
                <a:lnTo>
                  <a:pt x="4274" y="11631"/>
                </a:lnTo>
                <a:lnTo>
                  <a:pt x="6122" y="11631"/>
                </a:lnTo>
                <a:lnTo>
                  <a:pt x="6122" y="13174"/>
                </a:lnTo>
                <a:lnTo>
                  <a:pt x="2772" y="13174"/>
                </a:lnTo>
                <a:lnTo>
                  <a:pt x="2772" y="18514"/>
                </a:lnTo>
                <a:lnTo>
                  <a:pt x="693" y="20295"/>
                </a:lnTo>
                <a:lnTo>
                  <a:pt x="462" y="20413"/>
                </a:lnTo>
                <a:lnTo>
                  <a:pt x="231" y="20651"/>
                </a:lnTo>
                <a:lnTo>
                  <a:pt x="116" y="20888"/>
                </a:lnTo>
                <a:lnTo>
                  <a:pt x="0" y="21125"/>
                </a:lnTo>
                <a:lnTo>
                  <a:pt x="0" y="21244"/>
                </a:lnTo>
                <a:lnTo>
                  <a:pt x="116" y="21363"/>
                </a:lnTo>
                <a:lnTo>
                  <a:pt x="116" y="21481"/>
                </a:lnTo>
                <a:lnTo>
                  <a:pt x="231" y="21481"/>
                </a:lnTo>
                <a:lnTo>
                  <a:pt x="347" y="21600"/>
                </a:lnTo>
                <a:lnTo>
                  <a:pt x="578" y="21600"/>
                </a:lnTo>
                <a:lnTo>
                  <a:pt x="693" y="21600"/>
                </a:lnTo>
                <a:lnTo>
                  <a:pt x="10858" y="21600"/>
                </a:lnTo>
                <a:lnTo>
                  <a:pt x="20907" y="21600"/>
                </a:lnTo>
                <a:lnTo>
                  <a:pt x="21138" y="21600"/>
                </a:lnTo>
                <a:lnTo>
                  <a:pt x="21253" y="21600"/>
                </a:lnTo>
                <a:lnTo>
                  <a:pt x="21369" y="21481"/>
                </a:lnTo>
                <a:lnTo>
                  <a:pt x="21484" y="21481"/>
                </a:lnTo>
                <a:lnTo>
                  <a:pt x="21600" y="21363"/>
                </a:lnTo>
                <a:lnTo>
                  <a:pt x="21600" y="21244"/>
                </a:lnTo>
                <a:lnTo>
                  <a:pt x="21600" y="21125"/>
                </a:lnTo>
                <a:lnTo>
                  <a:pt x="21484" y="20888"/>
                </a:lnTo>
                <a:lnTo>
                  <a:pt x="21369" y="20651"/>
                </a:lnTo>
                <a:lnTo>
                  <a:pt x="21253" y="20413"/>
                </a:lnTo>
                <a:lnTo>
                  <a:pt x="21022" y="20295"/>
                </a:lnTo>
                <a:close/>
              </a:path>
              <a:path w="21600" h="21600" extrusionOk="0">
                <a:moveTo>
                  <a:pt x="18019" y="18514"/>
                </a:moveTo>
                <a:lnTo>
                  <a:pt x="17326" y="17921"/>
                </a:lnTo>
                <a:lnTo>
                  <a:pt x="4389" y="17921"/>
                </a:lnTo>
                <a:lnTo>
                  <a:pt x="3696" y="18514"/>
                </a:lnTo>
                <a:lnTo>
                  <a:pt x="18019" y="18514"/>
                </a:lnTo>
                <a:close/>
              </a:path>
              <a:path w="21600" h="21600" extrusionOk="0">
                <a:moveTo>
                  <a:pt x="19174" y="19701"/>
                </a:moveTo>
                <a:lnTo>
                  <a:pt x="18481" y="19108"/>
                </a:lnTo>
                <a:lnTo>
                  <a:pt x="3119" y="19108"/>
                </a:lnTo>
                <a:lnTo>
                  <a:pt x="2426" y="19701"/>
                </a:lnTo>
                <a:lnTo>
                  <a:pt x="19174" y="19701"/>
                </a:lnTo>
                <a:close/>
              </a:path>
              <a:path w="21600" h="21600" extrusionOk="0">
                <a:moveTo>
                  <a:pt x="20560" y="20769"/>
                </a:moveTo>
                <a:lnTo>
                  <a:pt x="19867" y="20176"/>
                </a:lnTo>
                <a:lnTo>
                  <a:pt x="1848" y="20176"/>
                </a:lnTo>
                <a:lnTo>
                  <a:pt x="1155" y="20769"/>
                </a:lnTo>
                <a:lnTo>
                  <a:pt x="20560" y="20769"/>
                </a:lnTo>
                <a:close/>
              </a:path>
              <a:path w="21600" h="21600" extrusionOk="0">
                <a:moveTo>
                  <a:pt x="18828" y="18396"/>
                </a:moveTo>
                <a:lnTo>
                  <a:pt x="17442" y="17209"/>
                </a:lnTo>
                <a:lnTo>
                  <a:pt x="4158" y="17209"/>
                </a:lnTo>
                <a:lnTo>
                  <a:pt x="2772" y="18514"/>
                </a:lnTo>
                <a:moveTo>
                  <a:pt x="13168" y="14123"/>
                </a:moveTo>
                <a:lnTo>
                  <a:pt x="13168" y="14716"/>
                </a:lnTo>
                <a:lnTo>
                  <a:pt x="17788" y="14716"/>
                </a:lnTo>
                <a:lnTo>
                  <a:pt x="17788" y="14123"/>
                </a:lnTo>
                <a:lnTo>
                  <a:pt x="13168" y="14123"/>
                </a:lnTo>
                <a:close/>
              </a:path>
              <a:path w="21600" h="21600" extrusionOk="0">
                <a:moveTo>
                  <a:pt x="6122" y="1899"/>
                </a:moveTo>
                <a:lnTo>
                  <a:pt x="6122" y="9732"/>
                </a:lnTo>
                <a:lnTo>
                  <a:pt x="15478" y="9732"/>
                </a:lnTo>
                <a:lnTo>
                  <a:pt x="15478" y="1899"/>
                </a:lnTo>
                <a:lnTo>
                  <a:pt x="6122" y="1899"/>
                </a:lnTo>
                <a:moveTo>
                  <a:pt x="6122" y="11631"/>
                </a:moveTo>
                <a:lnTo>
                  <a:pt x="15478" y="11631"/>
                </a:lnTo>
                <a:lnTo>
                  <a:pt x="15478" y="13174"/>
                </a:lnTo>
                <a:lnTo>
                  <a:pt x="6122" y="13174"/>
                </a:lnTo>
                <a:lnTo>
                  <a:pt x="6122" y="11631"/>
                </a:ln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1738761" name="Cloud"/>
          <p:cNvSpPr>
            <a:spLocks noChangeAspect="1" noEditPoints="1" noChangeArrowheads="1"/>
          </p:cNvSpPr>
          <p:nvPr/>
        </p:nvSpPr>
        <p:spPr bwMode="auto">
          <a:xfrm>
            <a:off x="4376738" y="4059238"/>
            <a:ext cx="760412" cy="554037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38762" name="Cloud"/>
          <p:cNvSpPr>
            <a:spLocks noChangeAspect="1" noEditPoints="1" noChangeArrowheads="1"/>
          </p:cNvSpPr>
          <p:nvPr/>
        </p:nvSpPr>
        <p:spPr bwMode="auto">
          <a:xfrm>
            <a:off x="4376738" y="5005388"/>
            <a:ext cx="760412" cy="555625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cxnSp>
        <p:nvCxnSpPr>
          <p:cNvPr id="1738763" name="AutoShape 11"/>
          <p:cNvCxnSpPr>
            <a:cxnSpLocks noChangeShapeType="1"/>
            <a:stCxn id="1738757" idx="8"/>
          </p:cNvCxnSpPr>
          <p:nvPr/>
        </p:nvCxnSpPr>
        <p:spPr bwMode="auto">
          <a:xfrm>
            <a:off x="2535238" y="3359150"/>
            <a:ext cx="287337" cy="665163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4" name="AutoShape 12"/>
          <p:cNvCxnSpPr>
            <a:cxnSpLocks noChangeShapeType="1"/>
            <a:stCxn id="1738758" idx="2"/>
            <a:endCxn id="1738759" idx="0"/>
          </p:cNvCxnSpPr>
          <p:nvPr/>
        </p:nvCxnSpPr>
        <p:spPr bwMode="auto">
          <a:xfrm flipV="1">
            <a:off x="2859088" y="5338763"/>
            <a:ext cx="266700" cy="447675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5" name="AutoShape 13"/>
          <p:cNvCxnSpPr>
            <a:cxnSpLocks noChangeShapeType="1"/>
            <a:stCxn id="1738756" idx="3"/>
          </p:cNvCxnSpPr>
          <p:nvPr/>
        </p:nvCxnSpPr>
        <p:spPr bwMode="auto">
          <a:xfrm flipH="1" flipV="1">
            <a:off x="4991100" y="5465763"/>
            <a:ext cx="296863" cy="320675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6" name="AutoShape 14"/>
          <p:cNvCxnSpPr>
            <a:cxnSpLocks noChangeShapeType="1"/>
            <a:stCxn id="1738760" idx="9"/>
            <a:endCxn id="1738761" idx="3"/>
          </p:cNvCxnSpPr>
          <p:nvPr/>
        </p:nvCxnSpPr>
        <p:spPr bwMode="auto">
          <a:xfrm flipH="1">
            <a:off x="4757738" y="3529013"/>
            <a:ext cx="230187" cy="561975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7" name="AutoShape 15"/>
          <p:cNvCxnSpPr>
            <a:cxnSpLocks noChangeShapeType="1"/>
            <a:stCxn id="1738759" idx="2"/>
            <a:endCxn id="1738762" idx="0"/>
          </p:cNvCxnSpPr>
          <p:nvPr/>
        </p:nvCxnSpPr>
        <p:spPr bwMode="auto">
          <a:xfrm flipV="1">
            <a:off x="3886200" y="5283200"/>
            <a:ext cx="492125" cy="55563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8" name="AutoShape 16"/>
          <p:cNvCxnSpPr>
            <a:cxnSpLocks noChangeShapeType="1"/>
            <a:endCxn id="1738759" idx="3"/>
          </p:cNvCxnSpPr>
          <p:nvPr/>
        </p:nvCxnSpPr>
        <p:spPr bwMode="auto">
          <a:xfrm>
            <a:off x="3505200" y="4673600"/>
            <a:ext cx="0" cy="419100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69" name="AutoShape 17"/>
          <p:cNvCxnSpPr>
            <a:cxnSpLocks noChangeShapeType="1"/>
            <a:endCxn id="1738761" idx="0"/>
          </p:cNvCxnSpPr>
          <p:nvPr/>
        </p:nvCxnSpPr>
        <p:spPr bwMode="auto">
          <a:xfrm flipV="1">
            <a:off x="3886200" y="4337050"/>
            <a:ext cx="492125" cy="58738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70" name="AutoShape 18"/>
          <p:cNvCxnSpPr>
            <a:cxnSpLocks noChangeShapeType="1"/>
            <a:stCxn id="1738761" idx="1"/>
            <a:endCxn id="1738762" idx="3"/>
          </p:cNvCxnSpPr>
          <p:nvPr/>
        </p:nvCxnSpPr>
        <p:spPr bwMode="auto">
          <a:xfrm>
            <a:off x="4757738" y="4613275"/>
            <a:ext cx="0" cy="423863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71" name="AutoShape 19"/>
          <p:cNvCxnSpPr>
            <a:cxnSpLocks noChangeShapeType="1"/>
            <a:endCxn id="1738762" idx="3"/>
          </p:cNvCxnSpPr>
          <p:nvPr/>
        </p:nvCxnSpPr>
        <p:spPr bwMode="auto">
          <a:xfrm>
            <a:off x="3505200" y="4673600"/>
            <a:ext cx="1252538" cy="363538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cxnSp>
        <p:nvCxnSpPr>
          <p:cNvPr id="1738772" name="AutoShape 20"/>
          <p:cNvCxnSpPr>
            <a:cxnSpLocks noChangeShapeType="1"/>
            <a:stCxn id="1738759" idx="3"/>
            <a:endCxn id="1738761" idx="1"/>
          </p:cNvCxnSpPr>
          <p:nvPr/>
        </p:nvCxnSpPr>
        <p:spPr bwMode="auto">
          <a:xfrm flipV="1">
            <a:off x="3505200" y="4613275"/>
            <a:ext cx="1252538" cy="479425"/>
          </a:xfrm>
          <a:prstGeom prst="straightConnector1">
            <a:avLst/>
          </a:prstGeom>
          <a:noFill/>
          <a:ln w="63500">
            <a:solidFill>
              <a:schemeClr val="accent2"/>
            </a:solidFill>
            <a:round/>
            <a:headEnd/>
            <a:tailEnd/>
          </a:ln>
          <a:effectLst/>
        </p:spPr>
      </p:cxnSp>
      <p:sp>
        <p:nvSpPr>
          <p:cNvPr id="1738773" name="Cloud"/>
          <p:cNvSpPr>
            <a:spLocks noChangeAspect="1" noEditPoints="1" noChangeArrowheads="1"/>
          </p:cNvSpPr>
          <p:nvPr/>
        </p:nvSpPr>
        <p:spPr bwMode="auto">
          <a:xfrm>
            <a:off x="2609850" y="3600450"/>
            <a:ext cx="2824163" cy="2220913"/>
          </a:xfrm>
          <a:custGeom>
            <a:avLst/>
            <a:gdLst>
              <a:gd name="T0" fmla="*/ 67 w 21600"/>
              <a:gd name="T1" fmla="*/ 10800 h 21600"/>
              <a:gd name="T2" fmla="*/ 10800 w 21600"/>
              <a:gd name="T3" fmla="*/ 21577 h 21600"/>
              <a:gd name="T4" fmla="*/ 21582 w 21600"/>
              <a:gd name="T5" fmla="*/ 10800 h 21600"/>
              <a:gd name="T6" fmla="*/ 10800 w 21600"/>
              <a:gd name="T7" fmla="*/ 1235 h 21600"/>
              <a:gd name="T8" fmla="*/ 2977 w 21600"/>
              <a:gd name="T9" fmla="*/ 3262 h 21600"/>
              <a:gd name="T10" fmla="*/ 17087 w 21600"/>
              <a:gd name="T11" fmla="*/ 173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 extrusionOk="0">
                <a:moveTo>
                  <a:pt x="1949" y="7180"/>
                </a:moveTo>
                <a:cubicBezTo>
                  <a:pt x="841" y="7336"/>
                  <a:pt x="0" y="8613"/>
                  <a:pt x="0" y="10137"/>
                </a:cubicBezTo>
                <a:cubicBezTo>
                  <a:pt x="-1" y="11192"/>
                  <a:pt x="409" y="12169"/>
                  <a:pt x="1074" y="12702"/>
                </a:cubicBezTo>
                <a:lnTo>
                  <a:pt x="1063" y="12668"/>
                </a:lnTo>
                <a:cubicBezTo>
                  <a:pt x="685" y="13217"/>
                  <a:pt x="475" y="13940"/>
                  <a:pt x="475" y="14690"/>
                </a:cubicBezTo>
                <a:cubicBezTo>
                  <a:pt x="475" y="16325"/>
                  <a:pt x="1451" y="17650"/>
                  <a:pt x="2655" y="17650"/>
                </a:cubicBezTo>
                <a:cubicBezTo>
                  <a:pt x="2739" y="17650"/>
                  <a:pt x="2824" y="17643"/>
                  <a:pt x="2909" y="17629"/>
                </a:cubicBezTo>
                <a:lnTo>
                  <a:pt x="2897" y="17649"/>
                </a:lnTo>
                <a:cubicBezTo>
                  <a:pt x="3585" y="19288"/>
                  <a:pt x="4863" y="20300"/>
                  <a:pt x="6247" y="20300"/>
                </a:cubicBezTo>
                <a:cubicBezTo>
                  <a:pt x="6947" y="20299"/>
                  <a:pt x="7635" y="20039"/>
                  <a:pt x="8235" y="19546"/>
                </a:cubicBezTo>
                <a:lnTo>
                  <a:pt x="8229" y="19550"/>
                </a:lnTo>
                <a:cubicBezTo>
                  <a:pt x="8855" y="20829"/>
                  <a:pt x="9908" y="21597"/>
                  <a:pt x="11036" y="21597"/>
                </a:cubicBezTo>
                <a:cubicBezTo>
                  <a:pt x="12523" y="21596"/>
                  <a:pt x="13836" y="20267"/>
                  <a:pt x="14267" y="18324"/>
                </a:cubicBezTo>
                <a:lnTo>
                  <a:pt x="14270" y="18350"/>
                </a:lnTo>
                <a:cubicBezTo>
                  <a:pt x="14730" y="18740"/>
                  <a:pt x="15260" y="18947"/>
                  <a:pt x="15802" y="18947"/>
                </a:cubicBezTo>
                <a:cubicBezTo>
                  <a:pt x="17390" y="18946"/>
                  <a:pt x="18682" y="17205"/>
                  <a:pt x="18694" y="15045"/>
                </a:cubicBezTo>
                <a:lnTo>
                  <a:pt x="18689" y="15035"/>
                </a:lnTo>
                <a:cubicBezTo>
                  <a:pt x="20357" y="14710"/>
                  <a:pt x="21597" y="12765"/>
                  <a:pt x="21597" y="10472"/>
                </a:cubicBezTo>
                <a:cubicBezTo>
                  <a:pt x="21597" y="9456"/>
                  <a:pt x="21350" y="8469"/>
                  <a:pt x="20896" y="7663"/>
                </a:cubicBezTo>
                <a:lnTo>
                  <a:pt x="20889" y="7661"/>
                </a:lnTo>
                <a:cubicBezTo>
                  <a:pt x="21031" y="7208"/>
                  <a:pt x="21105" y="6721"/>
                  <a:pt x="21105" y="6228"/>
                </a:cubicBezTo>
                <a:cubicBezTo>
                  <a:pt x="21105" y="4588"/>
                  <a:pt x="20299" y="3150"/>
                  <a:pt x="19139" y="2719"/>
                </a:cubicBezTo>
                <a:lnTo>
                  <a:pt x="19148" y="2712"/>
                </a:lnTo>
                <a:cubicBezTo>
                  <a:pt x="18940" y="1142"/>
                  <a:pt x="17933" y="0"/>
                  <a:pt x="16758" y="0"/>
                </a:cubicBezTo>
                <a:cubicBezTo>
                  <a:pt x="16044" y="-1"/>
                  <a:pt x="15367" y="426"/>
                  <a:pt x="14905" y="1165"/>
                </a:cubicBezTo>
                <a:lnTo>
                  <a:pt x="14909" y="1170"/>
                </a:lnTo>
                <a:cubicBezTo>
                  <a:pt x="14497" y="432"/>
                  <a:pt x="13855" y="0"/>
                  <a:pt x="13174" y="0"/>
                </a:cubicBezTo>
                <a:cubicBezTo>
                  <a:pt x="12347" y="-1"/>
                  <a:pt x="11590" y="637"/>
                  <a:pt x="11221" y="1645"/>
                </a:cubicBezTo>
                <a:lnTo>
                  <a:pt x="11229" y="1694"/>
                </a:lnTo>
                <a:cubicBezTo>
                  <a:pt x="10730" y="1024"/>
                  <a:pt x="10058" y="650"/>
                  <a:pt x="9358" y="650"/>
                </a:cubicBezTo>
                <a:cubicBezTo>
                  <a:pt x="8372" y="649"/>
                  <a:pt x="7466" y="1391"/>
                  <a:pt x="7003" y="2578"/>
                </a:cubicBezTo>
                <a:lnTo>
                  <a:pt x="6995" y="2602"/>
                </a:lnTo>
                <a:cubicBezTo>
                  <a:pt x="6477" y="2189"/>
                  <a:pt x="5888" y="1972"/>
                  <a:pt x="5288" y="1972"/>
                </a:cubicBezTo>
                <a:cubicBezTo>
                  <a:pt x="3423" y="1972"/>
                  <a:pt x="1912" y="4029"/>
                  <a:pt x="1912" y="6567"/>
                </a:cubicBezTo>
                <a:cubicBezTo>
                  <a:pt x="1911" y="6774"/>
                  <a:pt x="1922" y="6981"/>
                  <a:pt x="1942" y="7186"/>
                </a:cubicBezTo>
                <a:close/>
              </a:path>
              <a:path w="21600" h="21600" fill="none" extrusionOk="0">
                <a:moveTo>
                  <a:pt x="1074" y="12702"/>
                </a:moveTo>
                <a:cubicBezTo>
                  <a:pt x="1407" y="12969"/>
                  <a:pt x="1786" y="13110"/>
                  <a:pt x="2172" y="13110"/>
                </a:cubicBezTo>
                <a:cubicBezTo>
                  <a:pt x="2228" y="13109"/>
                  <a:pt x="2285" y="13107"/>
                  <a:pt x="2341" y="13101"/>
                </a:cubicBezTo>
              </a:path>
              <a:path w="21600" h="21600" fill="none" extrusionOk="0">
                <a:moveTo>
                  <a:pt x="2909" y="17629"/>
                </a:moveTo>
                <a:cubicBezTo>
                  <a:pt x="3099" y="17599"/>
                  <a:pt x="3285" y="17535"/>
                  <a:pt x="3463" y="17439"/>
                </a:cubicBezTo>
              </a:path>
              <a:path w="21600" h="21600" fill="none" extrusionOk="0">
                <a:moveTo>
                  <a:pt x="7895" y="18680"/>
                </a:moveTo>
                <a:cubicBezTo>
                  <a:pt x="7983" y="18985"/>
                  <a:pt x="8095" y="19277"/>
                  <a:pt x="8229" y="19550"/>
                </a:cubicBezTo>
              </a:path>
              <a:path w="21600" h="21600" fill="none" extrusionOk="0">
                <a:moveTo>
                  <a:pt x="14267" y="18324"/>
                </a:moveTo>
                <a:cubicBezTo>
                  <a:pt x="14336" y="18013"/>
                  <a:pt x="14380" y="17693"/>
                  <a:pt x="14400" y="17370"/>
                </a:cubicBezTo>
              </a:path>
              <a:path w="21600" h="21600" fill="none" extrusionOk="0">
                <a:moveTo>
                  <a:pt x="18694" y="15045"/>
                </a:moveTo>
                <a:cubicBezTo>
                  <a:pt x="18694" y="15034"/>
                  <a:pt x="18695" y="15024"/>
                  <a:pt x="18695" y="15013"/>
                </a:cubicBezTo>
                <a:cubicBezTo>
                  <a:pt x="18695" y="13508"/>
                  <a:pt x="18063" y="12136"/>
                  <a:pt x="17069" y="11477"/>
                </a:cubicBezTo>
              </a:path>
              <a:path w="21600" h="21600" fill="none" extrusionOk="0">
                <a:moveTo>
                  <a:pt x="20165" y="8999"/>
                </a:moveTo>
                <a:cubicBezTo>
                  <a:pt x="20479" y="8635"/>
                  <a:pt x="20726" y="8177"/>
                  <a:pt x="20889" y="7661"/>
                </a:cubicBezTo>
              </a:path>
              <a:path w="21600" h="21600" fill="none" extrusionOk="0">
                <a:moveTo>
                  <a:pt x="19186" y="3344"/>
                </a:moveTo>
                <a:cubicBezTo>
                  <a:pt x="19186" y="3328"/>
                  <a:pt x="19187" y="3313"/>
                  <a:pt x="19187" y="3297"/>
                </a:cubicBezTo>
                <a:cubicBezTo>
                  <a:pt x="19187" y="3101"/>
                  <a:pt x="19174" y="2905"/>
                  <a:pt x="19148" y="2712"/>
                </a:cubicBezTo>
              </a:path>
              <a:path w="21600" h="21600" fill="none" extrusionOk="0">
                <a:moveTo>
                  <a:pt x="14905" y="1165"/>
                </a:moveTo>
                <a:cubicBezTo>
                  <a:pt x="14754" y="1408"/>
                  <a:pt x="14629" y="1679"/>
                  <a:pt x="14535" y="1971"/>
                </a:cubicBezTo>
              </a:path>
              <a:path w="21600" h="21600" fill="none" extrusionOk="0">
                <a:moveTo>
                  <a:pt x="11221" y="1645"/>
                </a:moveTo>
                <a:cubicBezTo>
                  <a:pt x="11140" y="1866"/>
                  <a:pt x="11080" y="2099"/>
                  <a:pt x="11041" y="2340"/>
                </a:cubicBezTo>
              </a:path>
              <a:path w="21600" h="21600" fill="none" extrusionOk="0">
                <a:moveTo>
                  <a:pt x="7645" y="3276"/>
                </a:moveTo>
                <a:cubicBezTo>
                  <a:pt x="7449" y="3016"/>
                  <a:pt x="7231" y="2790"/>
                  <a:pt x="6995" y="2602"/>
                </a:cubicBezTo>
              </a:path>
              <a:path w="21600" h="21600" fill="none" extrusionOk="0">
                <a:moveTo>
                  <a:pt x="1942" y="7186"/>
                </a:moveTo>
                <a:cubicBezTo>
                  <a:pt x="1966" y="7426"/>
                  <a:pt x="2004" y="7663"/>
                  <a:pt x="2056" y="7895"/>
                </a:cubicBezTo>
              </a:path>
            </a:pathLst>
          </a:custGeom>
          <a:solidFill>
            <a:srgbClr val="FFBE7D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en-US"/>
          </a:p>
        </p:txBody>
      </p:sp>
      <p:sp>
        <p:nvSpPr>
          <p:cNvPr id="1738774" name="Freeform 22"/>
          <p:cNvSpPr>
            <a:spLocks/>
          </p:cNvSpPr>
          <p:nvPr/>
        </p:nvSpPr>
        <p:spPr bwMode="auto">
          <a:xfrm>
            <a:off x="2767013" y="3736975"/>
            <a:ext cx="2497137" cy="2082800"/>
          </a:xfrm>
          <a:custGeom>
            <a:avLst/>
            <a:gdLst/>
            <a:ahLst/>
            <a:cxnLst>
              <a:cxn ang="0">
                <a:pos x="2188" y="1747"/>
              </a:cxn>
              <a:cxn ang="0">
                <a:pos x="1667" y="1137"/>
              </a:cxn>
              <a:cxn ang="0">
                <a:pos x="425" y="802"/>
              </a:cxn>
              <a:cxn ang="0">
                <a:pos x="0" y="0"/>
              </a:cxn>
            </a:cxnLst>
            <a:rect l="0" t="0" r="r" b="b"/>
            <a:pathLst>
              <a:path w="2188" h="1747">
                <a:moveTo>
                  <a:pt x="2188" y="1747"/>
                </a:moveTo>
                <a:lnTo>
                  <a:pt x="1667" y="1137"/>
                </a:lnTo>
                <a:lnTo>
                  <a:pt x="425" y="802"/>
                </a:lnTo>
                <a:lnTo>
                  <a:pt x="0" y="0"/>
                </a:lnTo>
              </a:path>
            </a:pathLst>
          </a:custGeom>
          <a:noFill/>
          <a:ln w="76200" cap="flat" cmpd="sng">
            <a:solidFill>
              <a:srgbClr val="FF33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75" name="Freeform 23"/>
          <p:cNvSpPr>
            <a:spLocks/>
          </p:cNvSpPr>
          <p:nvPr/>
        </p:nvSpPr>
        <p:spPr bwMode="auto">
          <a:xfrm>
            <a:off x="3035300" y="3582988"/>
            <a:ext cx="2336800" cy="2008187"/>
          </a:xfrm>
          <a:custGeom>
            <a:avLst/>
            <a:gdLst/>
            <a:ahLst/>
            <a:cxnLst>
              <a:cxn ang="0">
                <a:pos x="2167" y="1625"/>
              </a:cxn>
              <a:cxn ang="0">
                <a:pos x="1646" y="1015"/>
              </a:cxn>
              <a:cxn ang="0">
                <a:pos x="1625" y="515"/>
              </a:cxn>
              <a:cxn ang="0">
                <a:pos x="2182" y="0"/>
              </a:cxn>
              <a:cxn ang="0">
                <a:pos x="0" y="26"/>
              </a:cxn>
            </a:cxnLst>
            <a:rect l="0" t="0" r="r" b="b"/>
            <a:pathLst>
              <a:path w="2182" h="1625">
                <a:moveTo>
                  <a:pt x="2167" y="1625"/>
                </a:moveTo>
                <a:lnTo>
                  <a:pt x="1646" y="1015"/>
                </a:lnTo>
                <a:lnTo>
                  <a:pt x="1625" y="515"/>
                </a:lnTo>
                <a:lnTo>
                  <a:pt x="2182" y="0"/>
                </a:lnTo>
                <a:lnTo>
                  <a:pt x="0" y="26"/>
                </a:lnTo>
              </a:path>
            </a:pathLst>
          </a:custGeom>
          <a:noFill/>
          <a:ln w="76200" cap="flat" cmpd="sng">
            <a:solidFill>
              <a:srgbClr val="00CC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76" name="Rectangle 24"/>
          <p:cNvSpPr>
            <a:spLocks noChangeArrowheads="1"/>
          </p:cNvSpPr>
          <p:nvPr/>
        </p:nvSpPr>
        <p:spPr bwMode="auto">
          <a:xfrm>
            <a:off x="4875213" y="3514725"/>
            <a:ext cx="565150" cy="336550"/>
          </a:xfrm>
          <a:prstGeom prst="rect">
            <a:avLst/>
          </a:prstGeom>
          <a:solidFill>
            <a:schemeClr val="accent2"/>
          </a:solid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77" name="Rectangle 25"/>
          <p:cNvSpPr>
            <a:spLocks noChangeArrowheads="1"/>
          </p:cNvSpPr>
          <p:nvPr/>
        </p:nvSpPr>
        <p:spPr bwMode="auto">
          <a:xfrm>
            <a:off x="2459038" y="3467100"/>
            <a:ext cx="565150" cy="336550"/>
          </a:xfrm>
          <a:prstGeom prst="rect">
            <a:avLst/>
          </a:prstGeom>
          <a:solidFill>
            <a:schemeClr val="accent2"/>
          </a:solid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78" name="Rectangle 26"/>
          <p:cNvSpPr>
            <a:spLocks noChangeArrowheads="1"/>
          </p:cNvSpPr>
          <p:nvPr/>
        </p:nvSpPr>
        <p:spPr bwMode="auto">
          <a:xfrm>
            <a:off x="4935538" y="5543550"/>
            <a:ext cx="565150" cy="336550"/>
          </a:xfrm>
          <a:prstGeom prst="rect">
            <a:avLst/>
          </a:prstGeom>
          <a:solidFill>
            <a:schemeClr val="accent2"/>
          </a:solid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79" name="Rectangle 27"/>
          <p:cNvSpPr>
            <a:spLocks noChangeArrowheads="1"/>
          </p:cNvSpPr>
          <p:nvPr/>
        </p:nvSpPr>
        <p:spPr bwMode="auto">
          <a:xfrm>
            <a:off x="2711450" y="5459413"/>
            <a:ext cx="565150" cy="336550"/>
          </a:xfrm>
          <a:prstGeom prst="rect">
            <a:avLst/>
          </a:prstGeom>
          <a:solidFill>
            <a:schemeClr val="accent2"/>
          </a:solidFill>
          <a:ln w="3175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80" name="Text Box 28"/>
          <p:cNvSpPr txBox="1">
            <a:spLocks noChangeArrowheads="1"/>
          </p:cNvSpPr>
          <p:nvPr/>
        </p:nvSpPr>
        <p:spPr bwMode="auto">
          <a:xfrm>
            <a:off x="5706689" y="4064575"/>
            <a:ext cx="2956259" cy="64633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1800" b="0" dirty="0">
                <a:solidFill>
                  <a:schemeClr val="accent2"/>
                </a:solidFill>
                <a:latin typeface="Handlee" panose="02000000000000000000" pitchFamily="2" charset="77"/>
              </a:rPr>
              <a:t>Two-hop (application-level)</a:t>
            </a:r>
          </a:p>
          <a:p>
            <a:pPr algn="l" eaLnBrk="0" hangingPunct="0"/>
            <a:r>
              <a:rPr lang="en-US" sz="1800" b="0" dirty="0">
                <a:solidFill>
                  <a:schemeClr val="accent2"/>
                </a:solidFill>
                <a:latin typeface="Handlee" panose="02000000000000000000" pitchFamily="2" charset="77"/>
              </a:rPr>
              <a:t>Berkeley-to-Princeton route</a:t>
            </a:r>
            <a:endParaRPr lang="en-US" sz="1800" b="0" dirty="0">
              <a:latin typeface="Handlee" panose="02000000000000000000" pitchFamily="2" charset="77"/>
            </a:endParaRPr>
          </a:p>
        </p:txBody>
      </p:sp>
      <p:sp>
        <p:nvSpPr>
          <p:cNvPr id="1738781" name="Line 29"/>
          <p:cNvSpPr>
            <a:spLocks noChangeShapeType="1"/>
          </p:cNvSpPr>
          <p:nvPr/>
        </p:nvSpPr>
        <p:spPr bwMode="auto">
          <a:xfrm flipV="1">
            <a:off x="1792288" y="3667125"/>
            <a:ext cx="623887" cy="3619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82" name="Text Box 30"/>
          <p:cNvSpPr txBox="1">
            <a:spLocks noChangeArrowheads="1"/>
          </p:cNvSpPr>
          <p:nvPr/>
        </p:nvSpPr>
        <p:spPr bwMode="auto">
          <a:xfrm>
            <a:off x="538329" y="4043363"/>
            <a:ext cx="1755609" cy="646331"/>
          </a:xfrm>
          <a:prstGeom prst="rect">
            <a:avLst/>
          </a:prstGeom>
          <a:noFill/>
          <a:ln w="3175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r" eaLnBrk="0" hangingPunct="0"/>
            <a:r>
              <a:rPr lang="en-US" sz="1800" b="0">
                <a:solidFill>
                  <a:schemeClr val="accent2"/>
                </a:solidFill>
                <a:latin typeface="Handlee" panose="02000000000000000000" pitchFamily="2" charset="77"/>
              </a:rPr>
              <a:t>application-layer</a:t>
            </a:r>
          </a:p>
          <a:p>
            <a:pPr algn="r" eaLnBrk="0" hangingPunct="0"/>
            <a:r>
              <a:rPr lang="en-US" sz="1800" b="0">
                <a:solidFill>
                  <a:schemeClr val="accent2"/>
                </a:solidFill>
                <a:latin typeface="Handlee" panose="02000000000000000000" pitchFamily="2" charset="77"/>
              </a:rPr>
              <a:t> router</a:t>
            </a:r>
            <a:endParaRPr lang="en-US" sz="1800" b="0">
              <a:latin typeface="Handlee" panose="02000000000000000000" pitchFamily="2" charset="77"/>
            </a:endParaRPr>
          </a:p>
        </p:txBody>
      </p:sp>
      <p:sp>
        <p:nvSpPr>
          <p:cNvPr id="1738783" name="Line 31"/>
          <p:cNvSpPr>
            <a:spLocks noChangeShapeType="1"/>
          </p:cNvSpPr>
          <p:nvPr/>
        </p:nvSpPr>
        <p:spPr bwMode="auto">
          <a:xfrm flipH="1" flipV="1">
            <a:off x="5326063" y="3929063"/>
            <a:ext cx="336550" cy="361950"/>
          </a:xfrm>
          <a:prstGeom prst="line">
            <a:avLst/>
          </a:prstGeom>
          <a:noFill/>
          <a:ln w="317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38784" name="Text Box 32"/>
          <p:cNvSpPr txBox="1">
            <a:spLocks noChangeArrowheads="1"/>
          </p:cNvSpPr>
          <p:nvPr/>
        </p:nvSpPr>
        <p:spPr bwMode="auto">
          <a:xfrm>
            <a:off x="1690688" y="2698750"/>
            <a:ext cx="1133644" cy="36933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Optima" panose="02000503060000020004" pitchFamily="2" charset="0"/>
              </a:rPr>
              <a:t>Princeton</a:t>
            </a:r>
          </a:p>
        </p:txBody>
      </p:sp>
      <p:sp>
        <p:nvSpPr>
          <p:cNvPr id="1738785" name="Text Box 33"/>
          <p:cNvSpPr txBox="1">
            <a:spLocks noChangeArrowheads="1"/>
          </p:cNvSpPr>
          <p:nvPr/>
        </p:nvSpPr>
        <p:spPr bwMode="auto">
          <a:xfrm>
            <a:off x="4786313" y="2776538"/>
            <a:ext cx="590931" cy="36933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Optima" panose="02000503060000020004" pitchFamily="2" charset="0"/>
              </a:rPr>
              <a:t>Yale</a:t>
            </a:r>
          </a:p>
        </p:txBody>
      </p:sp>
      <p:sp>
        <p:nvSpPr>
          <p:cNvPr id="1738786" name="Text Box 34"/>
          <p:cNvSpPr txBox="1">
            <a:spLocks noChangeArrowheads="1"/>
          </p:cNvSpPr>
          <p:nvPr/>
        </p:nvSpPr>
        <p:spPr bwMode="auto">
          <a:xfrm>
            <a:off x="4805363" y="6194425"/>
            <a:ext cx="1043876" cy="369332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Optima" panose="02000503060000020004" pitchFamily="2" charset="0"/>
              </a:rPr>
              <a:t>Berkeley</a:t>
            </a:r>
          </a:p>
        </p:txBody>
      </p:sp>
      <p:pic>
        <p:nvPicPr>
          <p:cNvPr id="1738787" name="Picture 35" descr="MCj0407734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687763" y="4235450"/>
            <a:ext cx="576262" cy="576263"/>
          </a:xfrm>
          <a:prstGeom prst="rect">
            <a:avLst/>
          </a:prstGeom>
          <a:noFill/>
        </p:spPr>
      </p:pic>
      <p:pic>
        <p:nvPicPr>
          <p:cNvPr id="1738790" name="Picture 38" descr="header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8513" y="2276475"/>
            <a:ext cx="2952750" cy="1381125"/>
          </a:xfrm>
          <a:prstGeom prst="rect">
            <a:avLst/>
          </a:prstGeom>
          <a:noFill/>
        </p:spPr>
      </p:pic>
      <p:sp>
        <p:nvSpPr>
          <p:cNvPr id="40" name="Date Placeholder 3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1" name="Footer Placeholder 40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RON Can Outperform IP Routing</a:t>
            </a:r>
          </a:p>
        </p:txBody>
      </p:sp>
      <p:sp>
        <p:nvSpPr>
          <p:cNvPr id="1740803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IP routing does not adapt to congestion</a:t>
            </a:r>
          </a:p>
          <a:p>
            <a:pPr lvl="1"/>
            <a:r>
              <a:rPr lang="en-US"/>
              <a:t>But RON can reroute when the direct path is congested</a:t>
            </a:r>
          </a:p>
          <a:p>
            <a:r>
              <a:rPr lang="en-US"/>
              <a:t>IP routing is sometimes slow to converge</a:t>
            </a:r>
          </a:p>
          <a:p>
            <a:pPr lvl="1"/>
            <a:r>
              <a:rPr lang="en-US"/>
              <a:t>But RON can quickly direct traffic through intermediary</a:t>
            </a:r>
          </a:p>
          <a:p>
            <a:r>
              <a:rPr lang="en-US"/>
              <a:t>IP routing depends on AS routing policies</a:t>
            </a:r>
          </a:p>
          <a:p>
            <a:pPr lvl="1"/>
            <a:r>
              <a:rPr lang="en-US"/>
              <a:t>But RON may pick paths that circumvent policies</a:t>
            </a:r>
          </a:p>
          <a:p>
            <a:pPr lvl="1"/>
            <a:endParaRPr lang="en-US"/>
          </a:p>
          <a:p>
            <a:r>
              <a:rPr lang="en-US"/>
              <a:t>Then again, RON has its own overheads</a:t>
            </a:r>
          </a:p>
          <a:p>
            <a:pPr lvl="1"/>
            <a:r>
              <a:rPr lang="en-US"/>
              <a:t>Packets go in and out at intermediate nodes</a:t>
            </a:r>
          </a:p>
          <a:p>
            <a:pPr lvl="2"/>
            <a:r>
              <a:rPr lang="en-US"/>
              <a:t>Performance degradation, load on hosts, and financial cost</a:t>
            </a:r>
          </a:p>
          <a:p>
            <a:pPr lvl="1"/>
            <a:r>
              <a:rPr lang="en-US"/>
              <a:t>Probing overhead to monitor the virtual links</a:t>
            </a:r>
          </a:p>
          <a:p>
            <a:pPr lvl="2"/>
            <a:r>
              <a:rPr lang="en-US"/>
              <a:t>Limits RON to deployments with a  small number of nodes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C0C00E5-A201-4E0F-BBC1-4772CF278FF9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0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F543B97-F1BE-43AF-BDD6-DA93A99E9248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56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</a:p>
        </p:txBody>
      </p:sp>
      <p:sp>
        <p:nvSpPr>
          <p:cNvPr id="2456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Routing overlays</a:t>
            </a:r>
          </a:p>
          <a:p>
            <a:pPr lvl="1"/>
            <a:r>
              <a:rPr lang="en-US" dirty="0"/>
              <a:t>Experimental versions of IP (e.g., 6Bone)</a:t>
            </a:r>
          </a:p>
          <a:p>
            <a:pPr lvl="1"/>
            <a:r>
              <a:rPr lang="en-US" dirty="0"/>
              <a:t>Multicast (e.g., </a:t>
            </a:r>
            <a:r>
              <a:rPr lang="en-US" dirty="0" err="1"/>
              <a:t>MBone</a:t>
            </a:r>
            <a:r>
              <a:rPr lang="en-US" dirty="0"/>
              <a:t> and end-system multicast)</a:t>
            </a:r>
          </a:p>
          <a:p>
            <a:pPr lvl="1"/>
            <a:r>
              <a:rPr lang="en-US" dirty="0"/>
              <a:t>Robust routing (e.g., Resilient Overlay Networks)</a:t>
            </a:r>
          </a:p>
          <a:p>
            <a:r>
              <a:rPr lang="en-US" dirty="0"/>
              <a:t>Types of peer-to-peer networks</a:t>
            </a:r>
          </a:p>
          <a:p>
            <a:pPr lvl="1"/>
            <a:r>
              <a:rPr lang="en-US" dirty="0"/>
              <a:t>Directory-based (e.g., original Napster design)</a:t>
            </a:r>
          </a:p>
          <a:p>
            <a:pPr lvl="1"/>
            <a:r>
              <a:rPr lang="en-US" dirty="0"/>
              <a:t>Unstructured (e.g., Gnutella, </a:t>
            </a:r>
            <a:r>
              <a:rPr lang="en-US" dirty="0" err="1"/>
              <a:t>Kazaa</a:t>
            </a:r>
            <a:r>
              <a:rPr lang="en-US" dirty="0"/>
              <a:t>, BitTorrent)</a:t>
            </a:r>
          </a:p>
          <a:p>
            <a:pPr lvl="1"/>
            <a:r>
              <a:rPr lang="en-US" dirty="0"/>
              <a:t>Structured (e.g., distributed hash tables)</a:t>
            </a:r>
          </a:p>
        </p:txBody>
      </p:sp>
      <p:sp>
        <p:nvSpPr>
          <p:cNvPr id="2456581" name="AutoShape 5"/>
          <p:cNvSpPr>
            <a:spLocks noChangeArrowheads="1"/>
          </p:cNvSpPr>
          <p:nvPr/>
        </p:nvSpPr>
        <p:spPr bwMode="auto">
          <a:xfrm>
            <a:off x="762000" y="3429000"/>
            <a:ext cx="7315200" cy="10668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6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658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0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Peer-to-Peer Networks: Napster</a:t>
            </a:r>
          </a:p>
        </p:txBody>
      </p:sp>
      <p:sp>
        <p:nvSpPr>
          <p:cNvPr id="23808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Napster history: the rise</a:t>
            </a:r>
          </a:p>
          <a:p>
            <a:pPr lvl="1"/>
            <a:r>
              <a:rPr lang="en-US" dirty="0"/>
              <a:t>January 1999: Napster version 1.0</a:t>
            </a:r>
          </a:p>
          <a:p>
            <a:pPr lvl="1"/>
            <a:r>
              <a:rPr lang="en-US" dirty="0"/>
              <a:t>May 1999: company founded</a:t>
            </a:r>
          </a:p>
          <a:p>
            <a:pPr lvl="1"/>
            <a:r>
              <a:rPr lang="en-US" dirty="0"/>
              <a:t>September 1999: first lawsuits</a:t>
            </a:r>
          </a:p>
          <a:p>
            <a:pPr lvl="1"/>
            <a:r>
              <a:rPr lang="en-US" dirty="0"/>
              <a:t>2000: 80 million users</a:t>
            </a:r>
          </a:p>
          <a:p>
            <a:r>
              <a:rPr lang="en-US" dirty="0"/>
              <a:t>Napster history: the fall</a:t>
            </a:r>
          </a:p>
          <a:p>
            <a:pPr lvl="1"/>
            <a:r>
              <a:rPr lang="en-US" dirty="0"/>
              <a:t>Mid 2001: out of business due to lawsuits</a:t>
            </a:r>
          </a:p>
          <a:p>
            <a:pPr lvl="1"/>
            <a:r>
              <a:rPr lang="en-US" dirty="0"/>
              <a:t>Mid 2001: dozens of P2P alternatives that were harder to touch, though these have gradually been constrained</a:t>
            </a:r>
          </a:p>
          <a:p>
            <a:pPr lvl="1"/>
            <a:r>
              <a:rPr lang="en-US" dirty="0"/>
              <a:t>2003: growth of pay services like iTunes</a:t>
            </a:r>
          </a:p>
          <a:p>
            <a:r>
              <a:rPr lang="en-US" dirty="0"/>
              <a:t>Napster history: the resurrection</a:t>
            </a:r>
          </a:p>
          <a:p>
            <a:pPr lvl="1"/>
            <a:r>
              <a:rPr lang="en-US" dirty="0"/>
              <a:t>2003: Napster reconstituted as a pay service</a:t>
            </a:r>
          </a:p>
          <a:p>
            <a:pPr lvl="1"/>
            <a:r>
              <a:rPr lang="en-US" dirty="0"/>
              <a:t>2011: Acquired by Rhapsody from Best Buy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0423CF-B0B6-483B-B4CB-9BC5010B8DA2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2380804" name="Picture 4" descr="images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61163" y="990600"/>
            <a:ext cx="1527175" cy="1651000"/>
          </a:xfrm>
          <a:prstGeom prst="rect">
            <a:avLst/>
          </a:prstGeom>
          <a:noFill/>
        </p:spPr>
      </p:pic>
      <p:sp>
        <p:nvSpPr>
          <p:cNvPr id="2380805" name="Text Box 5"/>
          <p:cNvSpPr txBox="1">
            <a:spLocks noChangeArrowheads="1"/>
          </p:cNvSpPr>
          <p:nvPr/>
        </p:nvSpPr>
        <p:spPr bwMode="auto">
          <a:xfrm>
            <a:off x="6097534" y="2679700"/>
            <a:ext cx="2768707" cy="707886"/>
          </a:xfrm>
          <a:prstGeom prst="rect">
            <a:avLst/>
          </a:prstGeom>
          <a:noFill/>
          <a:ln w="38100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>
                <a:latin typeface="Optima" panose="02000503060000020004" pitchFamily="2" charset="0"/>
              </a:rPr>
              <a:t>Shawn Fanning,</a:t>
            </a:r>
          </a:p>
          <a:p>
            <a:pPr algn="ctr"/>
            <a:r>
              <a:rPr lang="en-US" sz="2000" b="1" dirty="0">
                <a:latin typeface="Optima" panose="02000503060000020004" pitchFamily="2" charset="0"/>
              </a:rPr>
              <a:t>Northeastern freshman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08E9541-543C-4CDF-B182-2EDF7539AC5A}" type="slidenum">
              <a:rPr lang="en-US"/>
              <a:pPr/>
              <a:t>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111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Announcements</a:t>
            </a:r>
          </a:p>
        </p:txBody>
      </p:sp>
      <p:sp>
        <p:nvSpPr>
          <p:cNvPr id="1111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FontTx/>
              <a:buChar char="•"/>
            </a:pPr>
            <a:r>
              <a:rPr lang="en-US" dirty="0"/>
              <a:t>Midterm solutions posted.</a:t>
            </a:r>
          </a:p>
          <a:p>
            <a:pPr>
              <a:lnSpc>
                <a:spcPct val="90000"/>
              </a:lnSpc>
              <a:buFontTx/>
              <a:buChar char="•"/>
            </a:pPr>
            <a:endParaRPr lang="en-US" dirty="0"/>
          </a:p>
          <a:p>
            <a:pPr>
              <a:lnSpc>
                <a:spcPct val="90000"/>
              </a:lnSpc>
              <a:buFontTx/>
              <a:buChar char="•"/>
            </a:pPr>
            <a:r>
              <a:rPr lang="en-US" dirty="0"/>
              <a:t>Programming Assignment 2: Buffer Sizing</a:t>
            </a:r>
          </a:p>
          <a:p>
            <a:pPr lvl="1">
              <a:lnSpc>
                <a:spcPct val="90000"/>
              </a:lnSpc>
              <a:buFontTx/>
              <a:buChar char="•"/>
            </a:pPr>
            <a:r>
              <a:rPr lang="en-US" dirty="0">
                <a:solidFill>
                  <a:srgbClr val="FF0000"/>
                </a:solidFill>
              </a:rPr>
              <a:t>Due Friday November 28th at 5pm.</a:t>
            </a:r>
          </a:p>
          <a:p>
            <a:pPr marL="393182" lvl="1" indent="0">
              <a:buNone/>
            </a:pPr>
            <a:endParaRPr lang="en-US" dirty="0"/>
          </a:p>
          <a:p>
            <a:pPr>
              <a:buFontTx/>
              <a:buChar char="•"/>
            </a:pPr>
            <a:r>
              <a:rPr lang="en-US" dirty="0"/>
              <a:t>This week’s tutorial: </a:t>
            </a:r>
          </a:p>
          <a:p>
            <a:pPr lvl="1">
              <a:buFontTx/>
              <a:buChar char="•"/>
            </a:pPr>
            <a:r>
              <a:rPr lang="en-US" dirty="0"/>
              <a:t>Sample final exam review</a:t>
            </a:r>
          </a:p>
          <a:p>
            <a:pPr lvl="1">
              <a:buFontTx/>
              <a:buChar char="•"/>
            </a:pPr>
            <a:r>
              <a:rPr lang="en-US" dirty="0"/>
              <a:t>Sample final and solutions posted on class website</a:t>
            </a:r>
          </a:p>
          <a:p>
            <a:endParaRPr lang="en-US" dirty="0"/>
          </a:p>
          <a:p>
            <a:r>
              <a:rPr lang="en-US" dirty="0"/>
              <a:t>Course evaluations</a:t>
            </a:r>
          </a:p>
          <a:p>
            <a:pPr lvl="1"/>
            <a:r>
              <a:rPr lang="en-US" dirty="0"/>
              <a:t>You have received an email about this.</a:t>
            </a:r>
          </a:p>
          <a:p>
            <a:pPr lvl="1"/>
            <a:r>
              <a:rPr lang="en-US" dirty="0"/>
              <a:t>Please take a few minutes to provide feedback about the course.</a:t>
            </a:r>
          </a:p>
          <a:p>
            <a:endParaRPr lang="en-US" dirty="0"/>
          </a:p>
          <a:p>
            <a:r>
              <a:rPr lang="en-US" dirty="0"/>
              <a:t>Final Exam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Please check time/location</a:t>
            </a:r>
            <a:endParaRPr lang="en-US" dirty="0"/>
          </a:p>
        </p:txBody>
      </p:sp>
    </p:spTree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2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Napster Technology: Directory Service</a:t>
            </a:r>
          </a:p>
        </p:txBody>
      </p:sp>
      <p:sp>
        <p:nvSpPr>
          <p:cNvPr id="23828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User installing the software</a:t>
            </a:r>
          </a:p>
          <a:p>
            <a:pPr lvl="1"/>
            <a:r>
              <a:rPr lang="en-US"/>
              <a:t>Download the client program</a:t>
            </a:r>
          </a:p>
          <a:p>
            <a:pPr lvl="1"/>
            <a:r>
              <a:rPr lang="en-US"/>
              <a:t>Register name, password, local directory, etc.</a:t>
            </a:r>
          </a:p>
          <a:p>
            <a:r>
              <a:rPr lang="en-US"/>
              <a:t>Client contacts Napster (via TCP)</a:t>
            </a:r>
          </a:p>
          <a:p>
            <a:pPr lvl="1"/>
            <a:r>
              <a:rPr lang="en-US"/>
              <a:t>Provides a list of music files it will share</a:t>
            </a:r>
          </a:p>
          <a:p>
            <a:pPr lvl="1"/>
            <a:r>
              <a:rPr lang="en-US"/>
              <a:t>… and Napster’s central server updates the directory</a:t>
            </a:r>
          </a:p>
          <a:p>
            <a:r>
              <a:rPr lang="en-US"/>
              <a:t>Client searches on a title or performer</a:t>
            </a:r>
          </a:p>
          <a:p>
            <a:pPr lvl="1"/>
            <a:r>
              <a:rPr lang="en-US"/>
              <a:t>Napster identifies online clients with the file</a:t>
            </a:r>
          </a:p>
          <a:p>
            <a:pPr lvl="1"/>
            <a:r>
              <a:rPr lang="en-US"/>
              <a:t>… and provides IP addresses</a:t>
            </a:r>
          </a:p>
          <a:p>
            <a:r>
              <a:rPr lang="en-US"/>
              <a:t>Client requests the file from the chosen supplier</a:t>
            </a:r>
          </a:p>
          <a:p>
            <a:pPr lvl="1"/>
            <a:r>
              <a:rPr lang="en-US"/>
              <a:t>Supplier transmits the file to the client</a:t>
            </a:r>
          </a:p>
          <a:p>
            <a:pPr lvl="1"/>
            <a:r>
              <a:rPr lang="en-US"/>
              <a:t>Both client and supplier report status to Napster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8C48FF9-2D30-4D8B-B8E2-730F74CF667D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82852" name="Rectangle 4"/>
          <p:cNvSpPr>
            <a:spLocks noChangeArrowheads="1"/>
          </p:cNvSpPr>
          <p:nvPr/>
        </p:nvSpPr>
        <p:spPr bwMode="auto">
          <a:xfrm>
            <a:off x="6723063" y="1066800"/>
            <a:ext cx="2189162" cy="652462"/>
          </a:xfrm>
          <a:prstGeom prst="rect">
            <a:avLst/>
          </a:prstGeom>
          <a:solidFill>
            <a:srgbClr val="0000FF"/>
          </a:solidFill>
          <a:ln w="38100" algn="ctr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pic>
        <p:nvPicPr>
          <p:cNvPr id="2382853" name="Picture 5" descr="gfc_napster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99263" y="1119187"/>
            <a:ext cx="1962150" cy="52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48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Napster Technology: Properties</a:t>
            </a:r>
          </a:p>
        </p:txBody>
      </p:sp>
      <p:sp>
        <p:nvSpPr>
          <p:cNvPr id="2384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Server’s directory continually updated</a:t>
            </a:r>
          </a:p>
          <a:p>
            <a:pPr lvl="1"/>
            <a:r>
              <a:rPr lang="en-US"/>
              <a:t>Always know what music is currently available</a:t>
            </a:r>
          </a:p>
          <a:p>
            <a:pPr lvl="1"/>
            <a:r>
              <a:rPr lang="en-US"/>
              <a:t>Point of vulnerability for legal action</a:t>
            </a:r>
          </a:p>
          <a:p>
            <a:r>
              <a:rPr lang="en-US"/>
              <a:t>Peer-to-peer file transfer</a:t>
            </a:r>
          </a:p>
          <a:p>
            <a:pPr lvl="1"/>
            <a:r>
              <a:rPr lang="en-US"/>
              <a:t>No load on the server</a:t>
            </a:r>
          </a:p>
          <a:p>
            <a:pPr lvl="1"/>
            <a:r>
              <a:rPr lang="en-US"/>
              <a:t>Plausible deniability for legal action (but not enough)</a:t>
            </a:r>
          </a:p>
          <a:p>
            <a:r>
              <a:rPr lang="en-US"/>
              <a:t>Proprietary protocol</a:t>
            </a:r>
          </a:p>
          <a:p>
            <a:pPr lvl="1"/>
            <a:r>
              <a:rPr lang="en-US"/>
              <a:t>Login, search, upload, download, and status operations</a:t>
            </a:r>
          </a:p>
          <a:p>
            <a:pPr lvl="1"/>
            <a:r>
              <a:rPr lang="en-US"/>
              <a:t>No security: clear-text passwords and other vulnerabilities</a:t>
            </a:r>
          </a:p>
          <a:p>
            <a:r>
              <a:rPr lang="en-US"/>
              <a:t>Bandwidth issues</a:t>
            </a:r>
          </a:p>
          <a:p>
            <a:pPr lvl="1"/>
            <a:r>
              <a:rPr lang="en-US"/>
              <a:t>Suppliers ranked by apparent bandwidth &amp; response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39CE814-4E88-4E99-BC0D-76FD8A3409C3}" type="slidenum">
              <a:rPr lang="en-US" smtClean="0"/>
              <a:pPr/>
              <a:t>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6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Napster: Limitations of Central Directory</a:t>
            </a:r>
          </a:p>
        </p:txBody>
      </p:sp>
      <p:sp>
        <p:nvSpPr>
          <p:cNvPr id="23869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Single point of failure</a:t>
            </a:r>
          </a:p>
          <a:p>
            <a:r>
              <a:rPr lang="en-US" dirty="0"/>
              <a:t>Performance bottleneck</a:t>
            </a:r>
          </a:p>
          <a:p>
            <a:r>
              <a:rPr lang="en-US" dirty="0"/>
              <a:t>Copyright infringement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So, later P2P systems were more distributed</a:t>
            </a:r>
          </a:p>
          <a:p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985DA0D-4356-430B-901F-34D0451498AC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86948" name="Rectangle 4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248275" y="1066800"/>
            <a:ext cx="3209925" cy="1952625"/>
          </a:xfrm>
          <a:ln w="25400">
            <a:solidFill>
              <a:schemeClr val="accent2"/>
            </a:solidFill>
          </a:ln>
        </p:spPr>
        <p:txBody>
          <a:bodyPr/>
          <a:lstStyle/>
          <a:p>
            <a:pPr marL="0" indent="0" algn="ctr">
              <a:buNone/>
            </a:pPr>
            <a:r>
              <a:rPr lang="en-US" sz="2800" dirty="0"/>
              <a:t>File transfer is decentralized, but locating content is highly  centralized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89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Gnutella history</a:t>
            </a:r>
          </a:p>
          <a:p>
            <a:pPr lvl="1"/>
            <a:r>
              <a:rPr lang="en-US"/>
              <a:t>2000: J. Frankel &amp; </a:t>
            </a:r>
            <a:br>
              <a:rPr lang="en-US"/>
            </a:br>
            <a:r>
              <a:rPr lang="en-US"/>
              <a:t>T. Pepper released Gnutella</a:t>
            </a:r>
          </a:p>
          <a:p>
            <a:pPr lvl="1"/>
            <a:r>
              <a:rPr lang="en-US"/>
              <a:t>Soon after: many other clients (e.g., Morpheus, Limewire, Bearshare)</a:t>
            </a:r>
          </a:p>
          <a:p>
            <a:pPr lvl="1"/>
            <a:r>
              <a:rPr lang="en-US"/>
              <a:t>2001: protocol enhancements, e.g., “ultrapeers”</a:t>
            </a:r>
          </a:p>
        </p:txBody>
      </p:sp>
      <p:sp>
        <p:nvSpPr>
          <p:cNvPr id="2388996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/>
              <a:t>Query flooding</a:t>
            </a:r>
          </a:p>
          <a:p>
            <a:pPr lvl="1"/>
            <a:r>
              <a:rPr lang="en-US" b="1" dirty="0"/>
              <a:t>Join</a:t>
            </a:r>
            <a:r>
              <a:rPr lang="en-US" dirty="0"/>
              <a:t>: contact a few nodes to become neighbors</a:t>
            </a:r>
          </a:p>
          <a:p>
            <a:pPr lvl="1"/>
            <a:r>
              <a:rPr lang="en-US" b="1" dirty="0"/>
              <a:t>Publish</a:t>
            </a:r>
            <a:r>
              <a:rPr lang="en-US" dirty="0"/>
              <a:t>: no need!</a:t>
            </a:r>
          </a:p>
          <a:p>
            <a:pPr lvl="1"/>
            <a:r>
              <a:rPr lang="en-US" b="1" dirty="0"/>
              <a:t>Search</a:t>
            </a:r>
            <a:r>
              <a:rPr lang="en-US" dirty="0"/>
              <a:t>: ask neighbors, who ask their neighbors</a:t>
            </a:r>
          </a:p>
          <a:p>
            <a:pPr lvl="1"/>
            <a:r>
              <a:rPr lang="en-US" b="1" dirty="0"/>
              <a:t>Fetch</a:t>
            </a:r>
            <a:r>
              <a:rPr lang="en-US" dirty="0"/>
              <a:t>: get file directly from another node</a:t>
            </a:r>
          </a:p>
        </p:txBody>
      </p:sp>
      <p:sp>
        <p:nvSpPr>
          <p:cNvPr id="23889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Peer-to-Peer Networks: Gnutella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33B9977-1ECA-41CB-AD74-302E3FBE3297}" type="slidenum">
              <a:rPr lang="en-US" smtClean="0"/>
              <a:pPr/>
              <a:t>23</a:t>
            </a:fld>
            <a:endParaRPr lang="en-US"/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2388997" name="Picture 5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467600" y="4572000"/>
            <a:ext cx="1576388" cy="17399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1043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/>
              <a:t>Fully distributed</a:t>
            </a:r>
          </a:p>
          <a:p>
            <a:pPr lvl="1"/>
            <a:r>
              <a:rPr lang="en-US"/>
              <a:t>No central server</a:t>
            </a:r>
          </a:p>
          <a:p>
            <a:r>
              <a:rPr lang="en-US"/>
              <a:t>Public domain protocol</a:t>
            </a:r>
          </a:p>
          <a:p>
            <a:r>
              <a:rPr lang="en-US"/>
              <a:t>Many Gnutella clients implementing protocol</a:t>
            </a:r>
          </a:p>
          <a:p>
            <a:endParaRPr lang="en-US"/>
          </a:p>
        </p:txBody>
      </p:sp>
      <p:sp>
        <p:nvSpPr>
          <p:cNvPr id="2391044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Overlay network: graph</a:t>
            </a:r>
          </a:p>
          <a:p>
            <a:r>
              <a:rPr lang="en-US" dirty="0"/>
              <a:t>Edge between peer X and Y if there’s a TCP connection</a:t>
            </a:r>
          </a:p>
          <a:p>
            <a:r>
              <a:rPr lang="en-US" dirty="0"/>
              <a:t>All active peers and edges is overlay net</a:t>
            </a:r>
          </a:p>
          <a:p>
            <a:r>
              <a:rPr lang="en-US" dirty="0"/>
              <a:t>Given peer will typically be connected with &lt; 10 overlay neighbors</a:t>
            </a:r>
          </a:p>
        </p:txBody>
      </p:sp>
      <p:sp>
        <p:nvSpPr>
          <p:cNvPr id="2391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Gnutella: Query Flooding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1818802-F33D-466C-B6F2-A76EE1B64889}" type="slidenum">
              <a:rPr lang="en-US" smtClean="0"/>
              <a:pPr/>
              <a:t>24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3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Gnutella: Protocol</a:t>
            </a:r>
          </a:p>
        </p:txBody>
      </p:sp>
      <p:sp>
        <p:nvSpPr>
          <p:cNvPr id="2393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Query message sent </a:t>
            </a:r>
            <a:br>
              <a:rPr lang="en-US" dirty="0"/>
            </a:br>
            <a:r>
              <a:rPr lang="en-US" dirty="0"/>
              <a:t>over existing TCP</a:t>
            </a:r>
            <a:br>
              <a:rPr lang="en-US" dirty="0"/>
            </a:br>
            <a:r>
              <a:rPr lang="en-US" dirty="0"/>
              <a:t>connections</a:t>
            </a:r>
          </a:p>
          <a:p>
            <a:r>
              <a:rPr lang="en-US" dirty="0"/>
              <a:t>Peers forward</a:t>
            </a:r>
            <a:br>
              <a:rPr lang="en-US" dirty="0"/>
            </a:br>
            <a:r>
              <a:rPr lang="en-US" dirty="0"/>
              <a:t>Query message</a:t>
            </a:r>
          </a:p>
          <a:p>
            <a:r>
              <a:rPr lang="en-US" dirty="0" err="1"/>
              <a:t>QueryHit</a:t>
            </a:r>
            <a:r>
              <a:rPr lang="en-US" dirty="0"/>
              <a:t> </a:t>
            </a:r>
            <a:br>
              <a:rPr lang="en-US" dirty="0"/>
            </a:br>
            <a:r>
              <a:rPr lang="en-US" dirty="0"/>
              <a:t>sent over </a:t>
            </a:r>
            <a:br>
              <a:rPr lang="en-US" dirty="0"/>
            </a:br>
            <a:r>
              <a:rPr lang="en-US" dirty="0"/>
              <a:t>reverse</a:t>
            </a:r>
            <a:br>
              <a:rPr lang="en-US" dirty="0"/>
            </a:br>
            <a:r>
              <a:rPr lang="en-US" dirty="0"/>
              <a:t>path</a:t>
            </a:r>
          </a:p>
          <a:p>
            <a:endParaRPr lang="en-US" dirty="0"/>
          </a:p>
        </p:txBody>
      </p:sp>
      <p:sp>
        <p:nvSpPr>
          <p:cNvPr id="3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3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19AE2F2-FA9C-490C-95C0-27E3C4F69DCC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33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93118" name="Rectangle 30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Optima" panose="02000503060000020004" pitchFamily="2" charset="0"/>
            </a:endParaRPr>
          </a:p>
        </p:txBody>
      </p:sp>
      <p:graphicFrame>
        <p:nvGraphicFramePr>
          <p:cNvPr id="2393093" name="Object 5"/>
          <p:cNvGraphicFramePr>
            <a:graphicFrameLocks noChangeAspect="1"/>
          </p:cNvGraphicFramePr>
          <p:nvPr/>
        </p:nvGraphicFramePr>
        <p:xfrm>
          <a:off x="2667000" y="43322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3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43322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3094" name="Object 6"/>
          <p:cNvGraphicFramePr>
            <a:graphicFrameLocks noChangeAspect="1"/>
          </p:cNvGraphicFramePr>
          <p:nvPr/>
        </p:nvGraphicFramePr>
        <p:xfrm>
          <a:off x="4876800" y="61610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4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61610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3095" name="Object 7"/>
          <p:cNvGraphicFramePr>
            <a:graphicFrameLocks noChangeAspect="1"/>
          </p:cNvGraphicFramePr>
          <p:nvPr/>
        </p:nvGraphicFramePr>
        <p:xfrm>
          <a:off x="4876800" y="43322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43322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3096" name="Object 8"/>
          <p:cNvGraphicFramePr>
            <a:graphicFrameLocks noChangeAspect="1"/>
          </p:cNvGraphicFramePr>
          <p:nvPr/>
        </p:nvGraphicFramePr>
        <p:xfrm>
          <a:off x="4876800" y="24272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6800" y="24272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3097" name="Object 9"/>
          <p:cNvGraphicFramePr>
            <a:graphicFrameLocks noChangeAspect="1"/>
          </p:cNvGraphicFramePr>
          <p:nvPr/>
        </p:nvGraphicFramePr>
        <p:xfrm>
          <a:off x="8229600" y="42560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42560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393098" name="Object 10"/>
          <p:cNvGraphicFramePr>
            <a:graphicFrameLocks noChangeAspect="1"/>
          </p:cNvGraphicFramePr>
          <p:nvPr/>
        </p:nvGraphicFramePr>
        <p:xfrm>
          <a:off x="8229600" y="2351088"/>
          <a:ext cx="685800" cy="544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Clip" r:id="rId3" imgW="1305000" imgH="1085760" progId="">
                  <p:embed/>
                </p:oleObj>
              </mc:Choice>
              <mc:Fallback>
                <p:oleObj name="Clip" r:id="rId3" imgW="1305000" imgH="1085760" progId="">
                  <p:embed/>
                  <p:pic>
                    <p:nvPicPr>
                      <p:cNvPr id="239309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29600" y="2351088"/>
                        <a:ext cx="685800" cy="5445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2">
            <a:extLst>
              <a:ext uri="{FF2B5EF4-FFF2-40B4-BE49-F238E27FC236}">
                <a16:creationId xmlns:a16="http://schemas.microsoft.com/office/drawing/2014/main" id="{7C4DB0E4-669D-B4D4-2991-44A933F97938}"/>
              </a:ext>
            </a:extLst>
          </p:cNvPr>
          <p:cNvGrpSpPr/>
          <p:nvPr/>
        </p:nvGrpSpPr>
        <p:grpSpPr>
          <a:xfrm>
            <a:off x="3200400" y="2282825"/>
            <a:ext cx="5105400" cy="3878263"/>
            <a:chOff x="3200400" y="2282825"/>
            <a:chExt cx="5105400" cy="3878263"/>
          </a:xfrm>
        </p:grpSpPr>
        <p:sp>
          <p:nvSpPr>
            <p:cNvPr id="2393099" name="Line 11"/>
            <p:cNvSpPr>
              <a:spLocks noChangeShapeType="1"/>
            </p:cNvSpPr>
            <p:nvPr/>
          </p:nvSpPr>
          <p:spPr bwMode="auto">
            <a:xfrm flipV="1">
              <a:off x="3200400" y="2884488"/>
              <a:ext cx="1752600" cy="1447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0" name="Line 12"/>
            <p:cNvSpPr>
              <a:spLocks noChangeShapeType="1"/>
            </p:cNvSpPr>
            <p:nvPr/>
          </p:nvSpPr>
          <p:spPr bwMode="auto">
            <a:xfrm>
              <a:off x="5486400" y="2579688"/>
              <a:ext cx="2819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1" name="Line 13"/>
            <p:cNvSpPr>
              <a:spLocks noChangeShapeType="1"/>
            </p:cNvSpPr>
            <p:nvPr/>
          </p:nvSpPr>
          <p:spPr bwMode="auto">
            <a:xfrm>
              <a:off x="5562600" y="2808288"/>
              <a:ext cx="274320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3" name="Line 15"/>
            <p:cNvSpPr>
              <a:spLocks noChangeShapeType="1"/>
            </p:cNvSpPr>
            <p:nvPr/>
          </p:nvSpPr>
          <p:spPr bwMode="auto">
            <a:xfrm flipH="1">
              <a:off x="3352800" y="4560888"/>
              <a:ext cx="1600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4" name="Line 16"/>
            <p:cNvSpPr>
              <a:spLocks noChangeShapeType="1"/>
            </p:cNvSpPr>
            <p:nvPr/>
          </p:nvSpPr>
          <p:spPr bwMode="auto">
            <a:xfrm>
              <a:off x="3276600" y="4789488"/>
              <a:ext cx="1828800" cy="13716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5" name="Text Box 17"/>
            <p:cNvSpPr txBox="1">
              <a:spLocks noChangeArrowheads="1"/>
            </p:cNvSpPr>
            <p:nvPr/>
          </p:nvSpPr>
          <p:spPr bwMode="auto">
            <a:xfrm>
              <a:off x="3886200" y="4264025"/>
              <a:ext cx="8128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</a:t>
              </a:r>
            </a:p>
          </p:txBody>
        </p:sp>
        <p:sp>
          <p:nvSpPr>
            <p:cNvPr id="2393107" name="Text Box 19"/>
            <p:cNvSpPr txBox="1">
              <a:spLocks noChangeArrowheads="1"/>
            </p:cNvSpPr>
            <p:nvPr/>
          </p:nvSpPr>
          <p:spPr bwMode="auto">
            <a:xfrm>
              <a:off x="6553200" y="2282825"/>
              <a:ext cx="8128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</a:t>
              </a:r>
            </a:p>
          </p:txBody>
        </p:sp>
        <p:sp>
          <p:nvSpPr>
            <p:cNvPr id="2393108" name="Text Box 20"/>
            <p:cNvSpPr txBox="1">
              <a:spLocks noChangeArrowheads="1"/>
            </p:cNvSpPr>
            <p:nvPr/>
          </p:nvSpPr>
          <p:spPr bwMode="auto">
            <a:xfrm rot="1838329">
              <a:off x="6665913" y="3330575"/>
              <a:ext cx="806450" cy="3667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>
                  <a:latin typeface="Optima" panose="02000503060000020004" pitchFamily="2" charset="0"/>
                </a:rPr>
                <a:t>Query</a:t>
              </a:r>
            </a:p>
          </p:txBody>
        </p:sp>
        <p:sp>
          <p:nvSpPr>
            <p:cNvPr id="2393110" name="Text Box 22"/>
            <p:cNvSpPr txBox="1">
              <a:spLocks noChangeArrowheads="1"/>
            </p:cNvSpPr>
            <p:nvPr/>
          </p:nvSpPr>
          <p:spPr bwMode="auto">
            <a:xfrm rot="19317177">
              <a:off x="3562350" y="3284538"/>
              <a:ext cx="8128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</a:t>
              </a:r>
            </a:p>
          </p:txBody>
        </p:sp>
        <p:sp>
          <p:nvSpPr>
            <p:cNvPr id="2393111" name="Text Box 23"/>
            <p:cNvSpPr txBox="1">
              <a:spLocks noChangeArrowheads="1"/>
            </p:cNvSpPr>
            <p:nvPr/>
          </p:nvSpPr>
          <p:spPr bwMode="auto">
            <a:xfrm rot="2175888">
              <a:off x="3781425" y="5464175"/>
              <a:ext cx="812800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</a:t>
              </a:r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44541F97-9BF8-CB63-060B-6DFF9F1A1EC5}"/>
              </a:ext>
            </a:extLst>
          </p:cNvPr>
          <p:cNvGrpSpPr/>
          <p:nvPr/>
        </p:nvGrpSpPr>
        <p:grpSpPr>
          <a:xfrm>
            <a:off x="3276600" y="2663825"/>
            <a:ext cx="5029200" cy="2351087"/>
            <a:chOff x="3276600" y="2663825"/>
            <a:chExt cx="5029200" cy="2351087"/>
          </a:xfrm>
        </p:grpSpPr>
        <p:sp>
          <p:nvSpPr>
            <p:cNvPr id="2393102" name="Line 14"/>
            <p:cNvSpPr>
              <a:spLocks noChangeShapeType="1"/>
            </p:cNvSpPr>
            <p:nvPr/>
          </p:nvSpPr>
          <p:spPr bwMode="auto">
            <a:xfrm>
              <a:off x="3276600" y="4713288"/>
              <a:ext cx="16764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06" name="Text Box 18"/>
            <p:cNvSpPr txBox="1">
              <a:spLocks noChangeArrowheads="1"/>
            </p:cNvSpPr>
            <p:nvPr/>
          </p:nvSpPr>
          <p:spPr bwMode="auto">
            <a:xfrm>
              <a:off x="3657600" y="4645025"/>
              <a:ext cx="11207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QueryHit</a:t>
              </a:r>
            </a:p>
          </p:txBody>
        </p:sp>
        <p:sp>
          <p:nvSpPr>
            <p:cNvPr id="2393109" name="Text Box 21"/>
            <p:cNvSpPr txBox="1">
              <a:spLocks noChangeArrowheads="1"/>
            </p:cNvSpPr>
            <p:nvPr/>
          </p:nvSpPr>
          <p:spPr bwMode="auto">
            <a:xfrm>
              <a:off x="6553200" y="2663825"/>
              <a:ext cx="1120775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Optima" panose="02000503060000020004" pitchFamily="2" charset="0"/>
                </a:rPr>
                <a:t>QueryHit</a:t>
              </a:r>
            </a:p>
          </p:txBody>
        </p:sp>
        <p:sp>
          <p:nvSpPr>
            <p:cNvPr id="2393112" name="Line 24"/>
            <p:cNvSpPr>
              <a:spLocks noChangeShapeType="1"/>
            </p:cNvSpPr>
            <p:nvPr/>
          </p:nvSpPr>
          <p:spPr bwMode="auto">
            <a:xfrm flipH="1">
              <a:off x="3276600" y="2884488"/>
              <a:ext cx="1828800" cy="15240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13" name="Text Box 25"/>
            <p:cNvSpPr txBox="1">
              <a:spLocks noChangeArrowheads="1"/>
            </p:cNvSpPr>
            <p:nvPr/>
          </p:nvSpPr>
          <p:spPr bwMode="auto">
            <a:xfrm rot="19399539">
              <a:off x="3797300" y="3613150"/>
              <a:ext cx="1189038" cy="3698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r>
                <a:rPr lang="en-US" dirty="0">
                  <a:latin typeface="Optima" panose="02000503060000020004" pitchFamily="2" charset="0"/>
                </a:rPr>
                <a:t>Query Hit</a:t>
              </a:r>
            </a:p>
          </p:txBody>
        </p:sp>
        <p:sp>
          <p:nvSpPr>
            <p:cNvPr id="2393115" name="Line 27"/>
            <p:cNvSpPr>
              <a:spLocks noChangeShapeType="1"/>
            </p:cNvSpPr>
            <p:nvPr/>
          </p:nvSpPr>
          <p:spPr bwMode="auto">
            <a:xfrm flipH="1">
              <a:off x="5562600" y="2732088"/>
              <a:ext cx="27432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2C9DC384-4738-553A-5808-E5AE483394C0}"/>
              </a:ext>
            </a:extLst>
          </p:cNvPr>
          <p:cNvGrpSpPr/>
          <p:nvPr/>
        </p:nvGrpSpPr>
        <p:grpSpPr>
          <a:xfrm>
            <a:off x="5181600" y="1576388"/>
            <a:ext cx="4114800" cy="2722562"/>
            <a:chOff x="5181600" y="1576388"/>
            <a:chExt cx="4114800" cy="2722562"/>
          </a:xfrm>
        </p:grpSpPr>
        <p:sp>
          <p:nvSpPr>
            <p:cNvPr id="2393114" name="Freeform 26"/>
            <p:cNvSpPr>
              <a:spLocks/>
            </p:cNvSpPr>
            <p:nvPr/>
          </p:nvSpPr>
          <p:spPr bwMode="auto">
            <a:xfrm>
              <a:off x="5181600" y="1576388"/>
              <a:ext cx="3276600" cy="2722562"/>
            </a:xfrm>
            <a:custGeom>
              <a:avLst/>
              <a:gdLst/>
              <a:ahLst/>
              <a:cxnLst>
                <a:cxn ang="0">
                  <a:pos x="3528" y="536"/>
                </a:cxn>
                <a:cxn ang="0">
                  <a:pos x="2856" y="248"/>
                </a:cxn>
                <a:cxn ang="0">
                  <a:pos x="1608" y="152"/>
                </a:cxn>
                <a:cxn ang="0">
                  <a:pos x="264" y="1160"/>
                </a:cxn>
                <a:cxn ang="0">
                  <a:pos x="24" y="1736"/>
                </a:cxn>
              </a:cxnLst>
              <a:rect l="0" t="0" r="r" b="b"/>
              <a:pathLst>
                <a:path w="3528" h="1736">
                  <a:moveTo>
                    <a:pt x="3528" y="536"/>
                  </a:moveTo>
                  <a:cubicBezTo>
                    <a:pt x="3352" y="424"/>
                    <a:pt x="3176" y="312"/>
                    <a:pt x="2856" y="248"/>
                  </a:cubicBezTo>
                  <a:cubicBezTo>
                    <a:pt x="2536" y="184"/>
                    <a:pt x="2040" y="0"/>
                    <a:pt x="1608" y="152"/>
                  </a:cubicBezTo>
                  <a:cubicBezTo>
                    <a:pt x="1176" y="304"/>
                    <a:pt x="528" y="896"/>
                    <a:pt x="264" y="1160"/>
                  </a:cubicBezTo>
                  <a:cubicBezTo>
                    <a:pt x="0" y="1424"/>
                    <a:pt x="64" y="1640"/>
                    <a:pt x="24" y="1736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>
                <a:latin typeface="Optima" panose="02000503060000020004" pitchFamily="2" charset="0"/>
              </a:endParaRPr>
            </a:p>
          </p:txBody>
        </p:sp>
        <p:sp>
          <p:nvSpPr>
            <p:cNvPr id="2393116" name="Text Box 28"/>
            <p:cNvSpPr txBox="1">
              <a:spLocks noChangeArrowheads="1"/>
            </p:cNvSpPr>
            <p:nvPr/>
          </p:nvSpPr>
          <p:spPr bwMode="auto">
            <a:xfrm>
              <a:off x="7313613" y="1676400"/>
              <a:ext cx="1982787" cy="696913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pitchFamily="82" charset="2"/>
                <a:buNone/>
              </a:pPr>
              <a:r>
                <a:rPr lang="en-US" dirty="0">
                  <a:latin typeface="Optima" panose="02000503060000020004" pitchFamily="2" charset="0"/>
                </a:rPr>
                <a:t>File transfer:</a:t>
              </a:r>
            </a:p>
            <a:p>
              <a:pPr eaLnBrk="0" hangingPunct="0">
                <a:spcBef>
                  <a:spcPct val="20000"/>
                </a:spcBef>
                <a:buClr>
                  <a:schemeClr val="accent2"/>
                </a:buClr>
                <a:buSzPct val="85000"/>
                <a:buFont typeface="ZapfDingbats" pitchFamily="82" charset="2"/>
                <a:buNone/>
              </a:pPr>
              <a:r>
                <a:rPr lang="en-US" dirty="0">
                  <a:latin typeface="Optima" panose="02000503060000020004" pitchFamily="2" charset="0"/>
                </a:rPr>
                <a:t>HTTP</a:t>
              </a:r>
            </a:p>
          </p:txBody>
        </p:sp>
      </p:grpSp>
      <p:sp>
        <p:nvSpPr>
          <p:cNvPr id="2393117" name="Text Box 29"/>
          <p:cNvSpPr txBox="1">
            <a:spLocks noChangeArrowheads="1"/>
          </p:cNvSpPr>
          <p:nvPr/>
        </p:nvSpPr>
        <p:spPr bwMode="auto">
          <a:xfrm>
            <a:off x="457200" y="5721350"/>
            <a:ext cx="3536950" cy="908050"/>
          </a:xfrm>
          <a:prstGeom prst="rect">
            <a:avLst/>
          </a:prstGeom>
          <a:noFill/>
          <a:ln w="127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2400">
                <a:latin typeface="Optima" panose="02000503060000020004" pitchFamily="2" charset="0"/>
              </a:rPr>
              <a:t>Scalability:</a:t>
            </a:r>
          </a:p>
          <a:p>
            <a:pPr eaLnBrk="0" hangingPunct="0">
              <a:spcBef>
                <a:spcPct val="20000"/>
              </a:spcBef>
              <a:buClr>
                <a:schemeClr val="accent2"/>
              </a:buClr>
              <a:buSzPct val="85000"/>
              <a:buFont typeface="ZapfDingbats" pitchFamily="82" charset="2"/>
              <a:buNone/>
            </a:pPr>
            <a:r>
              <a:rPr lang="en-US" sz="2400">
                <a:latin typeface="Optima" panose="02000503060000020004" pitchFamily="2" charset="0"/>
              </a:rPr>
              <a:t>limited scope flooding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51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Gnutella: Peer Joining</a:t>
            </a:r>
          </a:p>
        </p:txBody>
      </p:sp>
      <p:sp>
        <p:nvSpPr>
          <p:cNvPr id="2395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Joining peer X must find some other peer in Gnutella network: use list of candidate peers</a:t>
            </a:r>
          </a:p>
          <a:p>
            <a:r>
              <a:rPr lang="en-US"/>
              <a:t>X sequentially attempts to make TCP with peers on list until connection setup with Y</a:t>
            </a:r>
          </a:p>
          <a:p>
            <a:r>
              <a:rPr lang="en-US"/>
              <a:t>X sends Ping message to Y; Y forwards Ping message. </a:t>
            </a:r>
          </a:p>
          <a:p>
            <a:r>
              <a:rPr lang="en-US"/>
              <a:t>All peers receiving Ping message respond with Pong message</a:t>
            </a:r>
          </a:p>
          <a:p>
            <a:r>
              <a:rPr lang="en-US"/>
              <a:t>X receives many Pong messages. It can then setup additional TCP connections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22B08C8-E072-4969-8C1C-60A49792E586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7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/>
              <a:t>Gnutella: Pros and Cons</a:t>
            </a:r>
          </a:p>
        </p:txBody>
      </p:sp>
      <p:sp>
        <p:nvSpPr>
          <p:cNvPr id="2397187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8229600" cy="5334000"/>
          </a:xfrm>
        </p:spPr>
        <p:txBody>
          <a:bodyPr/>
          <a:lstStyle/>
          <a:p>
            <a:r>
              <a:rPr lang="en-US"/>
              <a:t>Advantages</a:t>
            </a:r>
          </a:p>
          <a:p>
            <a:pPr lvl="1"/>
            <a:r>
              <a:rPr lang="en-US"/>
              <a:t>Fully decentralized</a:t>
            </a:r>
          </a:p>
          <a:p>
            <a:pPr lvl="1"/>
            <a:r>
              <a:rPr lang="en-US"/>
              <a:t>Search cost distributed</a:t>
            </a:r>
          </a:p>
          <a:p>
            <a:pPr lvl="1"/>
            <a:r>
              <a:rPr lang="en-US"/>
              <a:t>Processing per node permits powerful search semantics</a:t>
            </a:r>
          </a:p>
          <a:p>
            <a:r>
              <a:rPr lang="en-US"/>
              <a:t>Disadvantages</a:t>
            </a:r>
          </a:p>
          <a:p>
            <a:pPr lvl="1"/>
            <a:r>
              <a:rPr lang="en-US"/>
              <a:t>Search scope may be quite large</a:t>
            </a:r>
          </a:p>
          <a:p>
            <a:pPr lvl="1"/>
            <a:r>
              <a:rPr lang="en-US"/>
              <a:t>Search time may be quite long</a:t>
            </a:r>
          </a:p>
          <a:p>
            <a:pPr lvl="1"/>
            <a:r>
              <a:rPr lang="en-US"/>
              <a:t>High overhead and nodes come and go often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4419600" cy="365125"/>
          </a:xfrm>
        </p:spPr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924800" y="6356352"/>
            <a:ext cx="762000" cy="365125"/>
          </a:xfrm>
        </p:spPr>
        <p:txBody>
          <a:bodyPr/>
          <a:lstStyle/>
          <a:p>
            <a:fld id="{012C287B-0A8B-46E6-8713-25EE92AEAA97}" type="slidenum">
              <a:rPr lang="en-US" smtClean="0"/>
              <a:pPr/>
              <a:t>27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4953000" y="6356352"/>
            <a:ext cx="2895600" cy="365125"/>
          </a:xfrm>
        </p:spPr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8211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457200" y="990600"/>
            <a:ext cx="4038600" cy="5364325"/>
          </a:xfrm>
        </p:spPr>
        <p:txBody>
          <a:bodyPr/>
          <a:lstStyle/>
          <a:p>
            <a:r>
              <a:rPr lang="en-US"/>
              <a:t>KaZaA history</a:t>
            </a:r>
          </a:p>
          <a:p>
            <a:pPr lvl="1"/>
            <a:r>
              <a:rPr lang="en-US"/>
              <a:t>2001: created by Dutch company (Kazaa BV)</a:t>
            </a:r>
          </a:p>
          <a:p>
            <a:pPr lvl="1"/>
            <a:r>
              <a:rPr lang="en-US"/>
              <a:t>Single network called FastTrack used by other clients as well</a:t>
            </a:r>
          </a:p>
          <a:p>
            <a:pPr lvl="1"/>
            <a:r>
              <a:rPr lang="en-US"/>
              <a:t>Eventually the protocol changed so other clients could no longer talk to it</a:t>
            </a:r>
          </a:p>
        </p:txBody>
      </p:sp>
      <p:sp>
        <p:nvSpPr>
          <p:cNvPr id="1758212" name="Rectangle 4"/>
          <p:cNvSpPr>
            <a:spLocks noGrp="1" noChangeArrowheads="1"/>
          </p:cNvSpPr>
          <p:nvPr>
            <p:ph sz="half" idx="2"/>
          </p:nvPr>
        </p:nvSpPr>
        <p:spPr>
          <a:xfrm>
            <a:off x="4648200" y="990600"/>
            <a:ext cx="4038600" cy="5364325"/>
          </a:xfrm>
        </p:spPr>
        <p:txBody>
          <a:bodyPr>
            <a:normAutofit fontScale="92500" lnSpcReduction="10000"/>
          </a:bodyPr>
          <a:lstStyle/>
          <a:p>
            <a:r>
              <a:rPr lang="en-US" dirty="0"/>
              <a:t>Smart query flooding</a:t>
            </a:r>
          </a:p>
          <a:p>
            <a:pPr lvl="1"/>
            <a:r>
              <a:rPr lang="en-US" dirty="0"/>
              <a:t>Join: on start, the client contacts a super-node (and may later become one)</a:t>
            </a:r>
          </a:p>
          <a:p>
            <a:pPr lvl="1"/>
            <a:r>
              <a:rPr lang="en-US" dirty="0"/>
              <a:t>Publish: client sends list of files to its super-node</a:t>
            </a:r>
          </a:p>
          <a:p>
            <a:pPr lvl="1"/>
            <a:r>
              <a:rPr lang="en-US" dirty="0"/>
              <a:t>Search: send query to super-node, and the super-nodes flood queries among themselves</a:t>
            </a:r>
          </a:p>
          <a:p>
            <a:pPr lvl="1"/>
            <a:r>
              <a:rPr lang="en-US" dirty="0"/>
              <a:t>Fetch: get file directly from peer(s); can fetch from multiple peers at once</a:t>
            </a:r>
          </a:p>
        </p:txBody>
      </p:sp>
      <p:sp>
        <p:nvSpPr>
          <p:cNvPr id="17582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609600"/>
          </a:xfrm>
        </p:spPr>
        <p:txBody>
          <a:bodyPr/>
          <a:lstStyle/>
          <a:p>
            <a:r>
              <a:rPr lang="en-US"/>
              <a:t>Peer-to-Peer Networks: KaAzA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2"/>
            <a:ext cx="4419600" cy="365125"/>
          </a:xfrm>
        </p:spPr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924800" y="6356352"/>
            <a:ext cx="762000" cy="365125"/>
          </a:xfrm>
        </p:spPr>
        <p:txBody>
          <a:bodyPr/>
          <a:lstStyle/>
          <a:p>
            <a:fld id="{7AADC5B8-7AB7-43B3-B41A-47A904D2DAE3}" type="slidenum">
              <a:rPr lang="en-US"/>
              <a:pPr/>
              <a:t>28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>
          <a:xfrm>
            <a:off x="4953000" y="6356352"/>
            <a:ext cx="2895600" cy="365125"/>
          </a:xfrm>
        </p:spPr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pic>
        <p:nvPicPr>
          <p:cNvPr id="1758213" name="Picture 5" descr="h_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4050" y="5157788"/>
            <a:ext cx="2803525" cy="128746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8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8211" grpId="0" build="p"/>
      <p:bldP spid="1758212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4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KaZaA: Exploiting Heterogeneity</a:t>
            </a:r>
          </a:p>
        </p:txBody>
      </p:sp>
      <p:sp>
        <p:nvSpPr>
          <p:cNvPr id="1754115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990600"/>
            <a:ext cx="3886200" cy="5334000"/>
          </a:xfrm>
        </p:spPr>
        <p:txBody>
          <a:bodyPr>
            <a:normAutofit lnSpcReduction="10000"/>
          </a:bodyPr>
          <a:lstStyle/>
          <a:p>
            <a:r>
              <a:rPr lang="en-US" dirty="0"/>
              <a:t>Each peer is either a group leader or assigned to a group leader</a:t>
            </a:r>
          </a:p>
          <a:p>
            <a:pPr lvl="1"/>
            <a:r>
              <a:rPr lang="en-US" dirty="0"/>
              <a:t>TCP connection between peer and its group leader</a:t>
            </a:r>
          </a:p>
          <a:p>
            <a:pPr lvl="1"/>
            <a:r>
              <a:rPr lang="en-US" dirty="0"/>
              <a:t>TCP connections between some pairs of group leaders</a:t>
            </a:r>
          </a:p>
          <a:p>
            <a:r>
              <a:rPr lang="en-US" dirty="0"/>
              <a:t>Group leader tracks the content in  all its children</a:t>
            </a:r>
          </a:p>
          <a:p>
            <a:endParaRPr lang="en-US" dirty="0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CD1E894-4A32-4DBB-B396-5060B0A8E563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aphicFrame>
        <p:nvGraphicFramePr>
          <p:cNvPr id="1754116" name="Object 4"/>
          <p:cNvGraphicFramePr>
            <a:graphicFrameLocks noChangeAspect="1"/>
          </p:cNvGraphicFramePr>
          <p:nvPr/>
        </p:nvGraphicFramePr>
        <p:xfrm>
          <a:off x="4833938" y="685800"/>
          <a:ext cx="4040187" cy="5684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VISIO" r:id="rId3" imgW="4208400" imgH="5924160" progId="">
                  <p:embed/>
                </p:oleObj>
              </mc:Choice>
              <mc:Fallback>
                <p:oleObj name="VISIO" r:id="rId3" imgW="4208400" imgH="5924160" progId="">
                  <p:embed/>
                  <p:pic>
                    <p:nvPicPr>
                      <p:cNvPr id="1754116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33938" y="685800"/>
                        <a:ext cx="4040187" cy="5684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=""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1E4020B-17F2-4B93-BCD1-8E39B923C3DC}" type="slidenum">
              <a:rPr lang="en-US"/>
              <a:pPr/>
              <a:t>3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58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Today</a:t>
            </a:r>
          </a:p>
        </p:txBody>
      </p:sp>
      <p:sp>
        <p:nvSpPr>
          <p:cNvPr id="24586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Routing overlays</a:t>
            </a:r>
          </a:p>
          <a:p>
            <a:pPr lvl="1"/>
            <a:r>
              <a:rPr lang="en-US"/>
              <a:t>Experimental versions of IP (e.g., 6Bone)</a:t>
            </a:r>
          </a:p>
          <a:p>
            <a:pPr lvl="1"/>
            <a:r>
              <a:rPr lang="en-US"/>
              <a:t>Multicast (e.g., MBone and end-system multicast)</a:t>
            </a:r>
          </a:p>
          <a:p>
            <a:pPr lvl="1"/>
            <a:r>
              <a:rPr lang="en-US"/>
              <a:t>Robust routing (e.g., Resilient Overlay Networks)</a:t>
            </a:r>
          </a:p>
          <a:p>
            <a:r>
              <a:rPr lang="en-US"/>
              <a:t>Types of peer-to-peer networks</a:t>
            </a:r>
          </a:p>
          <a:p>
            <a:pPr lvl="1"/>
            <a:r>
              <a:rPr lang="en-US"/>
              <a:t>Directory-based (e.g., original Napster design)</a:t>
            </a:r>
          </a:p>
          <a:p>
            <a:pPr lvl="1"/>
            <a:r>
              <a:rPr lang="en-US"/>
              <a:t>Unstructured (e.g., Gnutella, Kazaa, BitTorrent)</a:t>
            </a:r>
          </a:p>
          <a:p>
            <a:pPr lvl="1"/>
            <a:r>
              <a:rPr lang="en-US"/>
              <a:t>Structured (e.g., distributed hash tables)</a:t>
            </a:r>
          </a:p>
        </p:txBody>
      </p:sp>
      <p:sp>
        <p:nvSpPr>
          <p:cNvPr id="2458628" name="AutoShape 4"/>
          <p:cNvSpPr>
            <a:spLocks noChangeArrowheads="1"/>
          </p:cNvSpPr>
          <p:nvPr/>
        </p:nvSpPr>
        <p:spPr bwMode="auto">
          <a:xfrm>
            <a:off x="762000" y="1524000"/>
            <a:ext cx="6477000" cy="457200"/>
          </a:xfrm>
          <a:prstGeom prst="roundRect">
            <a:avLst>
              <a:gd name="adj" fmla="val 16667"/>
            </a:avLst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62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0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KaZaA: Motivation for Super-Nodes</a:t>
            </a:r>
          </a:p>
        </p:txBody>
      </p:sp>
      <p:sp>
        <p:nvSpPr>
          <p:cNvPr id="17602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Query consolidation</a:t>
            </a:r>
          </a:p>
          <a:p>
            <a:pPr lvl="1"/>
            <a:r>
              <a:rPr lang="en-US"/>
              <a:t>Many connected nodes may have only a few files</a:t>
            </a:r>
          </a:p>
          <a:p>
            <a:pPr lvl="1"/>
            <a:r>
              <a:rPr lang="en-US"/>
              <a:t>Propagating query to a sub-node may take more time than for the super-node to answer itself</a:t>
            </a:r>
          </a:p>
          <a:p>
            <a:r>
              <a:rPr lang="en-US"/>
              <a:t>Stability</a:t>
            </a:r>
          </a:p>
          <a:p>
            <a:pPr lvl="1"/>
            <a:r>
              <a:rPr lang="en-US"/>
              <a:t>Super-node selection favors nodes with high up-time</a:t>
            </a:r>
          </a:p>
          <a:p>
            <a:pPr lvl="1"/>
            <a:r>
              <a:rPr lang="en-US"/>
              <a:t>How long you’ve been on is a good predictor of how long you’ll be around in the future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C93AAB3-8452-4B0D-867A-C2F518FC123E}" type="slidenum">
              <a:rPr lang="en-US"/>
              <a:pPr/>
              <a:t>30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5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Peer-to-Peer Networks: BitTorrent</a:t>
            </a:r>
          </a:p>
        </p:txBody>
      </p:sp>
      <p:sp>
        <p:nvSpPr>
          <p:cNvPr id="2405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BitTorrent history and motivation</a:t>
            </a:r>
          </a:p>
          <a:p>
            <a:pPr lvl="1"/>
            <a:r>
              <a:rPr lang="en-US"/>
              <a:t>2002: B. Cohen debuted BitTorrent</a:t>
            </a:r>
          </a:p>
          <a:p>
            <a:pPr lvl="1"/>
            <a:r>
              <a:rPr lang="en-US"/>
              <a:t>Key motivation: popular content</a:t>
            </a:r>
          </a:p>
          <a:p>
            <a:pPr lvl="2"/>
            <a:r>
              <a:rPr lang="en-US"/>
              <a:t>Popularity exhibits temporal locality (Flash Crowds)</a:t>
            </a:r>
          </a:p>
          <a:p>
            <a:pPr lvl="2"/>
            <a:r>
              <a:rPr lang="en-US"/>
              <a:t>E.g., Slashdot effect, CNN Web site on 9/11, release of a new movie or game</a:t>
            </a:r>
          </a:p>
          <a:p>
            <a:pPr lvl="1"/>
            <a:r>
              <a:rPr lang="en-US"/>
              <a:t>Focused on efficient fetching, not searching</a:t>
            </a:r>
          </a:p>
          <a:p>
            <a:pPr lvl="2"/>
            <a:r>
              <a:rPr lang="en-US"/>
              <a:t>Distribute same file to many peers</a:t>
            </a:r>
          </a:p>
          <a:p>
            <a:pPr lvl="2"/>
            <a:r>
              <a:rPr lang="en-US"/>
              <a:t>Single publisher, many downloaders</a:t>
            </a:r>
          </a:p>
          <a:p>
            <a:pPr lvl="1"/>
            <a:r>
              <a:rPr lang="en-US"/>
              <a:t>Preventing free-loading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1F8D255-5861-4BF9-8EB2-151258C19D5E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pic>
        <p:nvPicPr>
          <p:cNvPr id="2405380" name="Picture 4" descr="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94363" y="5562600"/>
            <a:ext cx="3221037" cy="7334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7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BitTorrent: Simultaneous Downloading</a:t>
            </a:r>
          </a:p>
        </p:txBody>
      </p:sp>
      <p:sp>
        <p:nvSpPr>
          <p:cNvPr id="2407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Divide large file into many pieces</a:t>
            </a:r>
          </a:p>
          <a:p>
            <a:pPr lvl="1"/>
            <a:r>
              <a:rPr lang="en-US"/>
              <a:t>Replicate different pieces on different peers</a:t>
            </a:r>
          </a:p>
          <a:p>
            <a:pPr lvl="1"/>
            <a:r>
              <a:rPr lang="en-US"/>
              <a:t>A peer with a complete piece can trade with other peers</a:t>
            </a:r>
          </a:p>
          <a:p>
            <a:pPr lvl="1"/>
            <a:r>
              <a:rPr lang="en-US"/>
              <a:t>Peer can (hopefully) assemble the entire file</a:t>
            </a:r>
          </a:p>
          <a:p>
            <a:r>
              <a:rPr lang="en-US"/>
              <a:t>Allows simultaneous downloading</a:t>
            </a:r>
          </a:p>
          <a:p>
            <a:pPr lvl="1"/>
            <a:r>
              <a:rPr lang="en-US"/>
              <a:t>Retrieving different parts of the file from different peers at the same time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EB98D9A-D206-4BD2-B8C0-1019D9939080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94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 Components</a:t>
            </a:r>
          </a:p>
        </p:txBody>
      </p:sp>
      <p:sp>
        <p:nvSpPr>
          <p:cNvPr id="2409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/>
              <a:t>Seed</a:t>
            </a:r>
          </a:p>
          <a:p>
            <a:pPr lvl="1"/>
            <a:r>
              <a:rPr lang="en-US"/>
              <a:t>Peer with entire file</a:t>
            </a:r>
          </a:p>
          <a:p>
            <a:pPr lvl="1"/>
            <a:r>
              <a:rPr lang="en-US"/>
              <a:t>Fragmented in pieces</a:t>
            </a:r>
          </a:p>
          <a:p>
            <a:r>
              <a:rPr lang="en-US"/>
              <a:t>Leacher</a:t>
            </a:r>
          </a:p>
          <a:p>
            <a:pPr lvl="1"/>
            <a:r>
              <a:rPr lang="en-US"/>
              <a:t>Peer with an incomplete copy of the file</a:t>
            </a:r>
          </a:p>
          <a:p>
            <a:r>
              <a:rPr lang="en-US"/>
              <a:t>Torrent file</a:t>
            </a:r>
          </a:p>
          <a:p>
            <a:pPr lvl="1"/>
            <a:r>
              <a:rPr lang="en-US"/>
              <a:t>Passive component</a:t>
            </a:r>
          </a:p>
          <a:p>
            <a:pPr lvl="1"/>
            <a:r>
              <a:rPr lang="en-US"/>
              <a:t>Stores summaries of the pieces to allow peers to verify their integrity</a:t>
            </a:r>
          </a:p>
          <a:p>
            <a:r>
              <a:rPr lang="en-US"/>
              <a:t>Tracker</a:t>
            </a:r>
          </a:p>
          <a:p>
            <a:pPr lvl="1"/>
            <a:r>
              <a:rPr lang="en-US"/>
              <a:t>Allows peers to find each other</a:t>
            </a:r>
          </a:p>
          <a:p>
            <a:pPr lvl="1"/>
            <a:r>
              <a:rPr lang="en-US"/>
              <a:t>Returns a list of random peers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FD5F636-F4CB-490D-AF4E-501FAA0FF1E8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95FE52C-C8EC-43D2-995D-160BDB258320}" type="slidenum">
              <a:rPr lang="en-US"/>
              <a:pPr/>
              <a:t>34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11537" name="Rectangle 1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152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11524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11525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1526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11527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11528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11529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11530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11531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11532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sp>
          <p:nvSpPr>
            <p:cNvPr id="2411533" name="Text Box 13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  <p:grpSp>
          <p:nvGrpSpPr>
            <p:cNvPr id="3" name="Group 14"/>
            <p:cNvGrpSpPr>
              <a:grpSpLocks/>
            </p:cNvGrpSpPr>
            <p:nvPr/>
          </p:nvGrpSpPr>
          <p:grpSpPr bwMode="auto">
            <a:xfrm>
              <a:off x="528" y="1536"/>
              <a:ext cx="384" cy="1104"/>
              <a:chOff x="528" y="1536"/>
              <a:chExt cx="384" cy="1104"/>
            </a:xfrm>
          </p:grpSpPr>
          <p:sp>
            <p:nvSpPr>
              <p:cNvPr id="2411535" name="Line 15"/>
              <p:cNvSpPr>
                <a:spLocks noChangeShapeType="1"/>
              </p:cNvSpPr>
              <p:nvPr/>
            </p:nvSpPr>
            <p:spPr bwMode="auto">
              <a:xfrm flipH="1">
                <a:off x="720" y="1632"/>
                <a:ext cx="192" cy="100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1536" name="Text Box 16"/>
              <p:cNvSpPr txBox="1">
                <a:spLocks noChangeArrowheads="1"/>
              </p:cNvSpPr>
              <p:nvPr/>
            </p:nvSpPr>
            <p:spPr bwMode="auto">
              <a:xfrm rot="-4596209">
                <a:off x="96" y="1968"/>
                <a:ext cx="1096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en-US"/>
                  <a:t>.torrent</a:t>
                </a:r>
              </a:p>
            </p:txBody>
          </p:sp>
        </p:grpSp>
      </p:grp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2C7ADC7-EF63-461F-B479-0F0863C581E1}" type="slidenum">
              <a:rPr lang="en-US"/>
              <a:pPr/>
              <a:t>35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13585" name="Rectangle 1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35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13572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13573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3574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13575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13576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13577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13578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13579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13580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960" y="1680"/>
              <a:ext cx="1776" cy="960"/>
              <a:chOff x="960" y="1680"/>
              <a:chExt cx="1776" cy="960"/>
            </a:xfrm>
          </p:grpSpPr>
          <p:sp>
            <p:nvSpPr>
              <p:cNvPr id="2413582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3583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Get-announce</a:t>
                </a:r>
              </a:p>
            </p:txBody>
          </p:sp>
        </p:grpSp>
        <p:sp>
          <p:nvSpPr>
            <p:cNvPr id="2413584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</p:grp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97AA4C7-E90D-4C69-90BA-53DC1873FEBF}" type="slidenum">
              <a:rPr lang="en-US"/>
              <a:pPr/>
              <a:t>36</a:t>
            </a:fld>
            <a:endParaRPr lang="en-US"/>
          </a:p>
        </p:txBody>
      </p:sp>
      <p:sp>
        <p:nvSpPr>
          <p:cNvPr id="20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15633" name="Rectangle 17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56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15620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15621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5622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15623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15624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15625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15626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15627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15628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152" y="1680"/>
              <a:ext cx="1808" cy="960"/>
              <a:chOff x="1152" y="1680"/>
              <a:chExt cx="1808" cy="960"/>
            </a:xfrm>
          </p:grpSpPr>
          <p:sp>
            <p:nvSpPr>
              <p:cNvPr id="2415630" name="Line 14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5631" name="Text Box 15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Response-peer list</a:t>
                </a:r>
              </a:p>
            </p:txBody>
          </p:sp>
        </p:grpSp>
        <p:sp>
          <p:nvSpPr>
            <p:cNvPr id="2415632" name="Text Box 16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</p:grp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1902B97-731F-4BD3-8EFE-1CF6C200DC77}" type="slidenum">
              <a:rPr lang="en-US"/>
              <a:pPr/>
              <a:t>37</a:t>
            </a:fld>
            <a:endParaRPr lang="en-US"/>
          </a:p>
        </p:txBody>
      </p:sp>
      <p:sp>
        <p:nvSpPr>
          <p:cNvPr id="22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17683" name="Rectangle 19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76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17668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17669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7670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17671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17672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17673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17674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17675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17676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2417678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679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7680" name="Text Box 16"/>
              <p:cNvSpPr txBox="1">
                <a:spLocks noChangeArrowheads="1"/>
              </p:cNvSpPr>
              <p:nvPr/>
            </p:nvSpPr>
            <p:spPr bwMode="auto">
              <a:xfrm rot="-207199">
                <a:off x="2352" y="2400"/>
                <a:ext cx="90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Shake-hand</a:t>
                </a:r>
              </a:p>
            </p:txBody>
          </p:sp>
        </p:grpSp>
        <p:sp>
          <p:nvSpPr>
            <p:cNvPr id="2417681" name="Text Box 17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  <p:sp>
          <p:nvSpPr>
            <p:cNvPr id="2417682" name="Text Box 18"/>
            <p:cNvSpPr txBox="1">
              <a:spLocks noChangeArrowheads="1"/>
            </p:cNvSpPr>
            <p:nvPr/>
          </p:nvSpPr>
          <p:spPr bwMode="auto">
            <a:xfrm rot="1756914">
              <a:off x="1152" y="3216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Shake-hand</a:t>
              </a:r>
            </a:p>
          </p:txBody>
        </p:sp>
      </p:grp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157D542-2DA5-4C1A-939D-D8E6ADECFA7C}" type="slidenum">
              <a:rPr lang="en-US"/>
              <a:pPr/>
              <a:t>38</a:t>
            </a:fld>
            <a:endParaRPr lang="en-US"/>
          </a:p>
        </p:txBody>
      </p:sp>
      <p:sp>
        <p:nvSpPr>
          <p:cNvPr id="22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19731" name="Rectangle 19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197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19716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19717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19718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19719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19720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19721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19722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19723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19724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960"/>
              <a:chOff x="1200" y="2400"/>
              <a:chExt cx="2976" cy="960"/>
            </a:xfrm>
          </p:grpSpPr>
          <p:sp>
            <p:nvSpPr>
              <p:cNvPr id="2419726" name="Line 14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9727" name="Line 15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19728" name="Text Box 16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  <p:sp>
            <p:nvSpPr>
              <p:cNvPr id="2419729" name="Text Box 17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</p:grpSp>
        <p:sp>
          <p:nvSpPr>
            <p:cNvPr id="2419730" name="Text Box 18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</p:grp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7792CA-CB19-4F8B-870C-B2E59E5705E6}" type="slidenum">
              <a:rPr lang="en-US"/>
              <a:pPr/>
              <a:t>39</a:t>
            </a:fld>
            <a:endParaRPr lang="en-US"/>
          </a:p>
        </p:txBody>
      </p:sp>
      <p:sp>
        <p:nvSpPr>
          <p:cNvPr id="24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21781" name="Rectangle 21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176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21764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21765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1766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21767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21768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21769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21770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21771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21772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2421774" name="Line 14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1775" name="Line 15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1776" name="Line 16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1777" name="Text Box 17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  <p:sp>
            <p:nvSpPr>
              <p:cNvPr id="2421778" name="Text Box 18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  <p:sp>
            <p:nvSpPr>
              <p:cNvPr id="2421779" name="Text Box 19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</p:grpSp>
        <p:sp>
          <p:nvSpPr>
            <p:cNvPr id="2421780" name="Text Box 20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35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263B6EF-1D57-426A-A956-ABAC136F006B}" type="slidenum">
              <a:rPr lang="en-US"/>
              <a:pPr/>
              <a:t>4</a:t>
            </a:fld>
            <a:endParaRPr lang="en-US"/>
          </a:p>
        </p:txBody>
      </p:sp>
      <p:sp>
        <p:nvSpPr>
          <p:cNvPr id="236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56226" name="Freeform 2"/>
          <p:cNvSpPr>
            <a:spLocks/>
          </p:cNvSpPr>
          <p:nvPr/>
        </p:nvSpPr>
        <p:spPr bwMode="auto">
          <a:xfrm>
            <a:off x="5391150" y="4319588"/>
            <a:ext cx="2974975" cy="2219325"/>
          </a:xfrm>
          <a:custGeom>
            <a:avLst/>
            <a:gdLst/>
            <a:ahLst/>
            <a:cxnLst>
              <a:cxn ang="0">
                <a:pos x="27" y="652"/>
              </a:cxn>
              <a:cxn ang="0">
                <a:pos x="105" y="76"/>
              </a:cxn>
              <a:cxn ang="0">
                <a:pos x="657" y="196"/>
              </a:cxn>
              <a:cxn ang="0">
                <a:pos x="1209" y="100"/>
              </a:cxn>
              <a:cxn ang="0">
                <a:pos x="2001" y="406"/>
              </a:cxn>
              <a:cxn ang="0">
                <a:pos x="2013" y="1144"/>
              </a:cxn>
              <a:cxn ang="0">
                <a:pos x="1581" y="1600"/>
              </a:cxn>
              <a:cxn ang="0">
                <a:pos x="813" y="1516"/>
              </a:cxn>
              <a:cxn ang="0">
                <a:pos x="501" y="1270"/>
              </a:cxn>
              <a:cxn ang="0">
                <a:pos x="183" y="1066"/>
              </a:cxn>
              <a:cxn ang="0">
                <a:pos x="27" y="652"/>
              </a:cxn>
            </a:cxnLst>
            <a:rect l="0" t="0" r="r" b="b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2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Overlay Networks</a:t>
            </a:r>
          </a:p>
        </p:txBody>
      </p:sp>
      <p:sp>
        <p:nvSpPr>
          <p:cNvPr id="2356228" name="Rectangle 4"/>
          <p:cNvSpPr>
            <a:spLocks noChangeArrowheads="1"/>
          </p:cNvSpPr>
          <p:nvPr/>
        </p:nvSpPr>
        <p:spPr bwMode="auto">
          <a:xfrm>
            <a:off x="1339850" y="4554538"/>
            <a:ext cx="6350" cy="2159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6229" name="Freeform 5"/>
          <p:cNvSpPr>
            <a:spLocks/>
          </p:cNvSpPr>
          <p:nvPr/>
        </p:nvSpPr>
        <p:spPr bwMode="auto">
          <a:xfrm>
            <a:off x="3225800" y="4154488"/>
            <a:ext cx="1798638" cy="1674812"/>
          </a:xfrm>
          <a:custGeom>
            <a:avLst/>
            <a:gdLst/>
            <a:ahLst/>
            <a:cxnLst>
              <a:cxn ang="0">
                <a:pos x="239" y="7"/>
              </a:cxn>
              <a:cxn ang="0">
                <a:pos x="35" y="157"/>
              </a:cxn>
              <a:cxn ang="0">
                <a:pos x="29" y="523"/>
              </a:cxn>
              <a:cxn ang="0">
                <a:pos x="53" y="829"/>
              </a:cxn>
              <a:cxn ang="0">
                <a:pos x="245" y="871"/>
              </a:cxn>
              <a:cxn ang="0">
                <a:pos x="647" y="1129"/>
              </a:cxn>
              <a:cxn ang="0">
                <a:pos x="995" y="1237"/>
              </a:cxn>
              <a:cxn ang="0">
                <a:pos x="1199" y="1021"/>
              </a:cxn>
              <a:cxn ang="0">
                <a:pos x="1271" y="445"/>
              </a:cxn>
              <a:cxn ang="0">
                <a:pos x="1205" y="211"/>
              </a:cxn>
              <a:cxn ang="0">
                <a:pos x="749" y="115"/>
              </a:cxn>
              <a:cxn ang="0">
                <a:pos x="239" y="7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30" name="Freeform 6"/>
          <p:cNvSpPr>
            <a:spLocks/>
          </p:cNvSpPr>
          <p:nvPr/>
        </p:nvSpPr>
        <p:spPr bwMode="auto">
          <a:xfrm>
            <a:off x="746125" y="4144963"/>
            <a:ext cx="2381250" cy="1922462"/>
          </a:xfrm>
          <a:custGeom>
            <a:avLst/>
            <a:gdLst/>
            <a:ahLst/>
            <a:cxnLst>
              <a:cxn ang="0">
                <a:pos x="550" y="42"/>
              </a:cxn>
              <a:cxn ang="0">
                <a:pos x="82" y="60"/>
              </a:cxn>
              <a:cxn ang="0">
                <a:pos x="58" y="402"/>
              </a:cxn>
              <a:cxn ang="0">
                <a:pos x="28" y="720"/>
              </a:cxn>
              <a:cxn ang="0">
                <a:pos x="112" y="870"/>
              </a:cxn>
              <a:cxn ang="0">
                <a:pos x="538" y="876"/>
              </a:cxn>
              <a:cxn ang="0">
                <a:pos x="640" y="1128"/>
              </a:cxn>
              <a:cxn ang="0">
                <a:pos x="1234" y="1098"/>
              </a:cxn>
              <a:cxn ang="0">
                <a:pos x="1276" y="570"/>
              </a:cxn>
              <a:cxn ang="0">
                <a:pos x="1204" y="342"/>
              </a:cxn>
              <a:cxn ang="0">
                <a:pos x="760" y="288"/>
              </a:cxn>
              <a:cxn ang="0">
                <a:pos x="550" y="42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00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31" name="Line 7"/>
          <p:cNvSpPr>
            <a:spLocks noChangeShapeType="1"/>
          </p:cNvSpPr>
          <p:nvPr/>
        </p:nvSpPr>
        <p:spPr bwMode="auto">
          <a:xfrm>
            <a:off x="1065213" y="4919663"/>
            <a:ext cx="115570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32" name="Line 8"/>
          <p:cNvSpPr>
            <a:spLocks noChangeShapeType="1"/>
          </p:cNvSpPr>
          <p:nvPr/>
        </p:nvSpPr>
        <p:spPr bwMode="auto">
          <a:xfrm flipV="1">
            <a:off x="1652588" y="4984750"/>
            <a:ext cx="560387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33" name="Line 9"/>
          <p:cNvSpPr>
            <a:spLocks noChangeShapeType="1"/>
          </p:cNvSpPr>
          <p:nvPr/>
        </p:nvSpPr>
        <p:spPr bwMode="auto">
          <a:xfrm>
            <a:off x="6596063" y="5099050"/>
            <a:ext cx="303212" cy="385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34" name="Line 10"/>
          <p:cNvSpPr>
            <a:spLocks noChangeShapeType="1"/>
          </p:cNvSpPr>
          <p:nvPr/>
        </p:nvSpPr>
        <p:spPr bwMode="auto">
          <a:xfrm flipH="1">
            <a:off x="7391400" y="5119688"/>
            <a:ext cx="465138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686675" y="4899025"/>
            <a:ext cx="501650" cy="234950"/>
            <a:chOff x="3600" y="219"/>
            <a:chExt cx="360" cy="175"/>
          </a:xfrm>
        </p:grpSpPr>
        <p:sp>
          <p:nvSpPr>
            <p:cNvPr id="2356236" name="Oval 1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37" name="Line 1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38" name="Line 1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39" name="Rectangle 1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240" name="Oval 1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242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43" name="Line 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44" name="Line 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2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246" name="Line 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47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48" name="Line 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6249" name="Line 25"/>
          <p:cNvSpPr>
            <a:spLocks noChangeShapeType="1"/>
          </p:cNvSpPr>
          <p:nvPr/>
        </p:nvSpPr>
        <p:spPr bwMode="auto">
          <a:xfrm flipV="1">
            <a:off x="6577013" y="5013325"/>
            <a:ext cx="1103312" cy="38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0" name="Line 26"/>
          <p:cNvSpPr>
            <a:spLocks noChangeShapeType="1"/>
          </p:cNvSpPr>
          <p:nvPr/>
        </p:nvSpPr>
        <p:spPr bwMode="auto">
          <a:xfrm>
            <a:off x="3875088" y="4435475"/>
            <a:ext cx="485775" cy="207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1" name="Line 27"/>
          <p:cNvSpPr>
            <a:spLocks noChangeShapeType="1"/>
          </p:cNvSpPr>
          <p:nvPr/>
        </p:nvSpPr>
        <p:spPr bwMode="auto">
          <a:xfrm flipH="1">
            <a:off x="4394200" y="4772025"/>
            <a:ext cx="241300" cy="6810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2" name="Line 28"/>
          <p:cNvSpPr>
            <a:spLocks noChangeShapeType="1"/>
          </p:cNvSpPr>
          <p:nvPr/>
        </p:nvSpPr>
        <p:spPr bwMode="auto">
          <a:xfrm>
            <a:off x="3624263" y="4548188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3" name="Line 29"/>
          <p:cNvSpPr>
            <a:spLocks noChangeShapeType="1"/>
          </p:cNvSpPr>
          <p:nvPr/>
        </p:nvSpPr>
        <p:spPr bwMode="auto">
          <a:xfrm>
            <a:off x="3649663" y="5195888"/>
            <a:ext cx="534987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4" name="Line 30"/>
          <p:cNvSpPr>
            <a:spLocks noChangeShapeType="1"/>
          </p:cNvSpPr>
          <p:nvPr/>
        </p:nvSpPr>
        <p:spPr bwMode="auto">
          <a:xfrm>
            <a:off x="4843463" y="4665663"/>
            <a:ext cx="1266825" cy="403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5" name="Line 31"/>
          <p:cNvSpPr>
            <a:spLocks noChangeShapeType="1"/>
          </p:cNvSpPr>
          <p:nvPr/>
        </p:nvSpPr>
        <p:spPr bwMode="auto">
          <a:xfrm flipH="1">
            <a:off x="3883025" y="4740275"/>
            <a:ext cx="560388" cy="384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6" name="Line 32"/>
          <p:cNvSpPr>
            <a:spLocks noChangeShapeType="1"/>
          </p:cNvSpPr>
          <p:nvPr/>
        </p:nvSpPr>
        <p:spPr bwMode="auto">
          <a:xfrm flipH="1">
            <a:off x="4610100" y="4356100"/>
            <a:ext cx="201613" cy="176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6257" name="Line 33"/>
          <p:cNvSpPr>
            <a:spLocks noChangeShapeType="1"/>
          </p:cNvSpPr>
          <p:nvPr/>
        </p:nvSpPr>
        <p:spPr bwMode="auto">
          <a:xfrm flipV="1">
            <a:off x="2720975" y="4475163"/>
            <a:ext cx="677863" cy="488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6096000" y="4956175"/>
            <a:ext cx="501650" cy="234950"/>
            <a:chOff x="3600" y="219"/>
            <a:chExt cx="360" cy="175"/>
          </a:xfrm>
        </p:grpSpPr>
        <p:sp>
          <p:nvSpPr>
            <p:cNvPr id="2356259" name="Oval 3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60" name="Line 3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61" name="Line 3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62" name="Rectangle 3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263" name="Oval 3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265" name="Line 4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66" name="Line 4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67" name="Line 4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269" name="Line 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70" name="Line 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71" name="Line 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6896100" y="5384800"/>
            <a:ext cx="501650" cy="234950"/>
            <a:chOff x="3600" y="219"/>
            <a:chExt cx="360" cy="175"/>
          </a:xfrm>
        </p:grpSpPr>
        <p:sp>
          <p:nvSpPr>
            <p:cNvPr id="2356273" name="Oval 4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74" name="Line 5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75" name="Line 5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76" name="Rectangle 5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277" name="Oval 5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5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279" name="Line 5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80" name="Line 5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81" name="Line 5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5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283" name="Line 5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84" name="Line 6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85" name="Line 6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4181475" y="5446713"/>
            <a:ext cx="501650" cy="234950"/>
            <a:chOff x="3600" y="219"/>
            <a:chExt cx="360" cy="175"/>
          </a:xfrm>
        </p:grpSpPr>
        <p:sp>
          <p:nvSpPr>
            <p:cNvPr id="2356287" name="Oval 6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88" name="Line 6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89" name="Line 6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90" name="Rectangle 6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291" name="Oval 6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" name="Group 6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293" name="Line 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94" name="Line 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95" name="Line 7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7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297" name="Line 7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98" name="Line 7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299" name="Line 7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3381375" y="4975225"/>
            <a:ext cx="501650" cy="234950"/>
            <a:chOff x="3600" y="219"/>
            <a:chExt cx="360" cy="175"/>
          </a:xfrm>
        </p:grpSpPr>
        <p:sp>
          <p:nvSpPr>
            <p:cNvPr id="2356301" name="Oval 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02" name="Line 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03" name="Line 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04" name="Rectangle 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305" name="Oval 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307" name="Line 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08" name="Line 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09" name="Line 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311" name="Line 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12" name="Line 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13" name="Line 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7" name="Group 90"/>
          <p:cNvGrpSpPr>
            <a:grpSpLocks/>
          </p:cNvGrpSpPr>
          <p:nvPr/>
        </p:nvGrpSpPr>
        <p:grpSpPr bwMode="auto">
          <a:xfrm>
            <a:off x="4324350" y="4532313"/>
            <a:ext cx="501650" cy="234950"/>
            <a:chOff x="3600" y="219"/>
            <a:chExt cx="360" cy="175"/>
          </a:xfrm>
        </p:grpSpPr>
        <p:sp>
          <p:nvSpPr>
            <p:cNvPr id="2356315" name="Oval 9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16" name="Line 9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17" name="Line 9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18" name="Rectangle 9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319" name="Oval 9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" name="Group 9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321" name="Line 9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22" name="Line 9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23" name="Line 9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10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325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26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27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" name="Group 104"/>
          <p:cNvGrpSpPr>
            <a:grpSpLocks/>
          </p:cNvGrpSpPr>
          <p:nvPr/>
        </p:nvGrpSpPr>
        <p:grpSpPr bwMode="auto">
          <a:xfrm>
            <a:off x="3367088" y="4313238"/>
            <a:ext cx="501650" cy="234950"/>
            <a:chOff x="3600" y="219"/>
            <a:chExt cx="360" cy="175"/>
          </a:xfrm>
        </p:grpSpPr>
        <p:sp>
          <p:nvSpPr>
            <p:cNvPr id="2356329" name="Oval 10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30" name="Line 10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31" name="Line 10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32" name="Rectangle 10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333" name="Oval 10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" name="Group 11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335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36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37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11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339" name="Line 1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40" name="Line 1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41" name="Line 1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" name="Group 118"/>
          <p:cNvGrpSpPr>
            <a:grpSpLocks/>
          </p:cNvGrpSpPr>
          <p:nvPr/>
        </p:nvGrpSpPr>
        <p:grpSpPr bwMode="auto">
          <a:xfrm>
            <a:off x="2214563" y="4827588"/>
            <a:ext cx="501650" cy="234950"/>
            <a:chOff x="3600" y="219"/>
            <a:chExt cx="360" cy="175"/>
          </a:xfrm>
        </p:grpSpPr>
        <p:sp>
          <p:nvSpPr>
            <p:cNvPr id="2356343" name="Oval 11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44" name="Line 12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45" name="Line 12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46" name="Rectangle 12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rgbClr val="6666FF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Times New Roman" pitchFamily="18" charset="0"/>
              </a:endParaRPr>
            </a:p>
          </p:txBody>
        </p:sp>
        <p:sp>
          <p:nvSpPr>
            <p:cNvPr id="2356347" name="Oval 12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rgbClr val="6666FF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12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6349" name="Line 1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50" name="Line 1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51" name="Line 1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12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6353" name="Line 1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54" name="Line 1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55" name="Line 1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6" name="Group 132"/>
          <p:cNvGrpSpPr>
            <a:grpSpLocks/>
          </p:cNvGrpSpPr>
          <p:nvPr/>
        </p:nvGrpSpPr>
        <p:grpSpPr bwMode="auto">
          <a:xfrm>
            <a:off x="466725" y="3490913"/>
            <a:ext cx="7704138" cy="2978150"/>
            <a:chOff x="294" y="2199"/>
            <a:chExt cx="4853" cy="1876"/>
          </a:xfrm>
        </p:grpSpPr>
        <p:sp>
          <p:nvSpPr>
            <p:cNvPr id="2356357" name="Line 133"/>
            <p:cNvSpPr>
              <a:spLocks noChangeShapeType="1"/>
            </p:cNvSpPr>
            <p:nvPr/>
          </p:nvSpPr>
          <p:spPr bwMode="auto">
            <a:xfrm>
              <a:off x="1423" y="3532"/>
              <a:ext cx="398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58" name="Line 134"/>
            <p:cNvSpPr>
              <a:spLocks noChangeShapeType="1"/>
            </p:cNvSpPr>
            <p:nvPr/>
          </p:nvSpPr>
          <p:spPr bwMode="auto">
            <a:xfrm rot="16200000" flipV="1">
              <a:off x="3969" y="3392"/>
              <a:ext cx="0" cy="3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359" name="Line 135"/>
            <p:cNvSpPr>
              <a:spLocks noChangeShapeType="1"/>
            </p:cNvSpPr>
            <p:nvPr/>
          </p:nvSpPr>
          <p:spPr bwMode="auto">
            <a:xfrm rot="16200000" flipV="1">
              <a:off x="4521" y="3659"/>
              <a:ext cx="0" cy="395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" name="Group 136"/>
            <p:cNvGrpSpPr>
              <a:grpSpLocks/>
            </p:cNvGrpSpPr>
            <p:nvPr/>
          </p:nvGrpSpPr>
          <p:grpSpPr bwMode="auto">
            <a:xfrm>
              <a:off x="294" y="2410"/>
              <a:ext cx="792" cy="262"/>
              <a:chOff x="3621" y="3265"/>
              <a:chExt cx="1776" cy="744"/>
            </a:xfrm>
          </p:grpSpPr>
          <p:pic>
            <p:nvPicPr>
              <p:cNvPr id="2356361" name="Picture 137" descr="reellogo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621" y="3265"/>
                <a:ext cx="1776" cy="744"/>
              </a:xfrm>
              <a:prstGeom prst="rect">
                <a:avLst/>
              </a:prstGeom>
              <a:noFill/>
            </p:spPr>
          </p:pic>
          <p:sp>
            <p:nvSpPr>
              <p:cNvPr id="2356362" name="Freeform 138"/>
              <p:cNvSpPr>
                <a:spLocks/>
              </p:cNvSpPr>
              <p:nvPr/>
            </p:nvSpPr>
            <p:spPr bwMode="auto">
              <a:xfrm>
                <a:off x="3972" y="3288"/>
                <a:ext cx="1401" cy="438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27" y="384"/>
                  </a:cxn>
                  <a:cxn ang="0">
                    <a:pos x="114" y="381"/>
                  </a:cxn>
                  <a:cxn ang="0">
                    <a:pos x="132" y="357"/>
                  </a:cxn>
                  <a:cxn ang="0">
                    <a:pos x="210" y="402"/>
                  </a:cxn>
                  <a:cxn ang="0">
                    <a:pos x="450" y="384"/>
                  </a:cxn>
                  <a:cxn ang="0">
                    <a:pos x="486" y="393"/>
                  </a:cxn>
                  <a:cxn ang="0">
                    <a:pos x="690" y="417"/>
                  </a:cxn>
                  <a:cxn ang="0">
                    <a:pos x="1074" y="438"/>
                  </a:cxn>
                  <a:cxn ang="0">
                    <a:pos x="1401" y="420"/>
                  </a:cxn>
                  <a:cxn ang="0">
                    <a:pos x="1392" y="165"/>
                  </a:cxn>
                  <a:cxn ang="0">
                    <a:pos x="291" y="0"/>
                  </a:cxn>
                  <a:cxn ang="0">
                    <a:pos x="0" y="6"/>
                  </a:cxn>
                </a:cxnLst>
                <a:rect l="0" t="0" r="r" b="b"/>
                <a:pathLst>
                  <a:path w="1401" h="438">
                    <a:moveTo>
                      <a:pt x="0" y="6"/>
                    </a:moveTo>
                    <a:lnTo>
                      <a:pt x="27" y="384"/>
                    </a:lnTo>
                    <a:lnTo>
                      <a:pt x="114" y="381"/>
                    </a:lnTo>
                    <a:lnTo>
                      <a:pt x="132" y="357"/>
                    </a:lnTo>
                    <a:lnTo>
                      <a:pt x="210" y="402"/>
                    </a:lnTo>
                    <a:lnTo>
                      <a:pt x="450" y="384"/>
                    </a:lnTo>
                    <a:lnTo>
                      <a:pt x="486" y="393"/>
                    </a:lnTo>
                    <a:lnTo>
                      <a:pt x="690" y="417"/>
                    </a:lnTo>
                    <a:lnTo>
                      <a:pt x="1074" y="438"/>
                    </a:lnTo>
                    <a:lnTo>
                      <a:pt x="1401" y="420"/>
                    </a:lnTo>
                    <a:lnTo>
                      <a:pt x="1392" y="165"/>
                    </a:lnTo>
                    <a:lnTo>
                      <a:pt x="291" y="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63" name="Freeform 139"/>
              <p:cNvSpPr>
                <a:spLocks/>
              </p:cNvSpPr>
              <p:nvPr/>
            </p:nvSpPr>
            <p:spPr bwMode="auto">
              <a:xfrm>
                <a:off x="4242" y="3858"/>
                <a:ext cx="999" cy="123"/>
              </a:xfrm>
              <a:custGeom>
                <a:avLst/>
                <a:gdLst/>
                <a:ahLst/>
                <a:cxnLst>
                  <a:cxn ang="0">
                    <a:pos x="0" y="6"/>
                  </a:cxn>
                  <a:cxn ang="0">
                    <a:pos x="717" y="12"/>
                  </a:cxn>
                  <a:cxn ang="0">
                    <a:pos x="744" y="36"/>
                  </a:cxn>
                  <a:cxn ang="0">
                    <a:pos x="801" y="42"/>
                  </a:cxn>
                  <a:cxn ang="0">
                    <a:pos x="876" y="6"/>
                  </a:cxn>
                  <a:cxn ang="0">
                    <a:pos x="933" y="0"/>
                  </a:cxn>
                  <a:cxn ang="0">
                    <a:pos x="981" y="15"/>
                  </a:cxn>
                  <a:cxn ang="0">
                    <a:pos x="999" y="51"/>
                  </a:cxn>
                  <a:cxn ang="0">
                    <a:pos x="987" y="123"/>
                  </a:cxn>
                  <a:cxn ang="0">
                    <a:pos x="18" y="120"/>
                  </a:cxn>
                  <a:cxn ang="0">
                    <a:pos x="0" y="6"/>
                  </a:cxn>
                </a:cxnLst>
                <a:rect l="0" t="0" r="r" b="b"/>
                <a:pathLst>
                  <a:path w="999" h="123">
                    <a:moveTo>
                      <a:pt x="0" y="6"/>
                    </a:moveTo>
                    <a:lnTo>
                      <a:pt x="717" y="12"/>
                    </a:lnTo>
                    <a:lnTo>
                      <a:pt x="744" y="36"/>
                    </a:lnTo>
                    <a:lnTo>
                      <a:pt x="801" y="42"/>
                    </a:lnTo>
                    <a:lnTo>
                      <a:pt x="876" y="6"/>
                    </a:lnTo>
                    <a:lnTo>
                      <a:pt x="933" y="0"/>
                    </a:lnTo>
                    <a:lnTo>
                      <a:pt x="981" y="15"/>
                    </a:lnTo>
                    <a:lnTo>
                      <a:pt x="999" y="51"/>
                    </a:lnTo>
                    <a:lnTo>
                      <a:pt x="987" y="123"/>
                    </a:lnTo>
                    <a:lnTo>
                      <a:pt x="18" y="120"/>
                    </a:lnTo>
                    <a:lnTo>
                      <a:pt x="0" y="6"/>
                    </a:lnTo>
                    <a:close/>
                  </a:path>
                </a:pathLst>
              </a:cu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356364" name="Picture 140" descr="video1"/>
              <p:cNvPicPr>
                <a:picLocks noChangeAspect="1" noChangeArrowheads="1"/>
              </p:cNvPicPr>
              <p:nvPr/>
            </p:nvPicPr>
            <p:blipFill>
              <a:blip r:embed="rId4" cstate="print"/>
              <a:srcRect/>
              <a:stretch>
                <a:fillRect/>
              </a:stretch>
            </p:blipFill>
            <p:spPr bwMode="auto">
              <a:xfrm>
                <a:off x="4083" y="3400"/>
                <a:ext cx="889" cy="460"/>
              </a:xfrm>
              <a:prstGeom prst="rect">
                <a:avLst/>
              </a:prstGeom>
              <a:noFill/>
            </p:spPr>
          </p:pic>
        </p:grpSp>
        <p:grpSp>
          <p:nvGrpSpPr>
            <p:cNvPr id="28" name="Group 141"/>
            <p:cNvGrpSpPr>
              <a:grpSpLocks/>
            </p:cNvGrpSpPr>
            <p:nvPr/>
          </p:nvGrpSpPr>
          <p:grpSpPr bwMode="auto">
            <a:xfrm>
              <a:off x="4574" y="3708"/>
              <a:ext cx="372" cy="367"/>
              <a:chOff x="4550" y="3770"/>
              <a:chExt cx="372" cy="367"/>
            </a:xfrm>
          </p:grpSpPr>
          <p:sp>
            <p:nvSpPr>
              <p:cNvPr id="2356366" name="Rectangle 142"/>
              <p:cNvSpPr>
                <a:spLocks noChangeArrowheads="1"/>
              </p:cNvSpPr>
              <p:nvPr/>
            </p:nvSpPr>
            <p:spPr bwMode="auto">
              <a:xfrm>
                <a:off x="4553" y="3774"/>
                <a:ext cx="367" cy="303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2857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67" name="Rectangle 143"/>
              <p:cNvSpPr>
                <a:spLocks noChangeArrowheads="1"/>
              </p:cNvSpPr>
              <p:nvPr/>
            </p:nvSpPr>
            <p:spPr bwMode="auto">
              <a:xfrm>
                <a:off x="4668" y="4071"/>
                <a:ext cx="156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68" name="Rectangle 144"/>
              <p:cNvSpPr>
                <a:spLocks noChangeArrowheads="1"/>
              </p:cNvSpPr>
              <p:nvPr/>
            </p:nvSpPr>
            <p:spPr bwMode="auto">
              <a:xfrm>
                <a:off x="4553" y="3770"/>
                <a:ext cx="369" cy="31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356369" name="Picture 145" descr="video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50" y="3787"/>
                <a:ext cx="363" cy="275"/>
              </a:xfrm>
              <a:prstGeom prst="rect">
                <a:avLst/>
              </a:prstGeom>
              <a:noFill/>
            </p:spPr>
          </p:pic>
          <p:sp>
            <p:nvSpPr>
              <p:cNvPr id="2356370" name="Line 146"/>
              <p:cNvSpPr>
                <a:spLocks noChangeShapeType="1"/>
              </p:cNvSpPr>
              <p:nvPr/>
            </p:nvSpPr>
            <p:spPr bwMode="auto">
              <a:xfrm>
                <a:off x="4579" y="4136"/>
                <a:ext cx="325" cy="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9" name="Group 147"/>
            <p:cNvGrpSpPr>
              <a:grpSpLocks/>
            </p:cNvGrpSpPr>
            <p:nvPr/>
          </p:nvGrpSpPr>
          <p:grpSpPr bwMode="auto">
            <a:xfrm>
              <a:off x="3599" y="3467"/>
              <a:ext cx="230" cy="254"/>
              <a:chOff x="557" y="2482"/>
              <a:chExt cx="270" cy="262"/>
            </a:xfrm>
          </p:grpSpPr>
          <p:sp>
            <p:nvSpPr>
              <p:cNvPr id="2356372" name="Rectangle 148"/>
              <p:cNvSpPr>
                <a:spLocks noChangeArrowheads="1"/>
              </p:cNvSpPr>
              <p:nvPr/>
            </p:nvSpPr>
            <p:spPr bwMode="auto">
              <a:xfrm>
                <a:off x="628" y="2680"/>
                <a:ext cx="114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73" name="Rectangle 149"/>
              <p:cNvSpPr>
                <a:spLocks noChangeArrowheads="1"/>
              </p:cNvSpPr>
              <p:nvPr/>
            </p:nvSpPr>
            <p:spPr bwMode="auto">
              <a:xfrm>
                <a:off x="557" y="2482"/>
                <a:ext cx="270" cy="207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rgbClr val="4D4D4D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74" name="Line 150"/>
              <p:cNvSpPr>
                <a:spLocks noChangeShapeType="1"/>
              </p:cNvSpPr>
              <p:nvPr/>
            </p:nvSpPr>
            <p:spPr bwMode="auto">
              <a:xfrm>
                <a:off x="568" y="2743"/>
                <a:ext cx="238" cy="1"/>
              </a:xfrm>
              <a:prstGeom prst="line">
                <a:avLst/>
              </a:prstGeom>
              <a:noFill/>
              <a:ln w="57150">
                <a:solidFill>
                  <a:srgbClr val="5F5F5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0" name="Group 151"/>
            <p:cNvGrpSpPr>
              <a:grpSpLocks/>
            </p:cNvGrpSpPr>
            <p:nvPr/>
          </p:nvGrpSpPr>
          <p:grpSpPr bwMode="auto">
            <a:xfrm>
              <a:off x="4047" y="3475"/>
              <a:ext cx="230" cy="254"/>
              <a:chOff x="557" y="2482"/>
              <a:chExt cx="270" cy="262"/>
            </a:xfrm>
          </p:grpSpPr>
          <p:sp>
            <p:nvSpPr>
              <p:cNvPr id="2356376" name="Rectangle 152"/>
              <p:cNvSpPr>
                <a:spLocks noChangeArrowheads="1"/>
              </p:cNvSpPr>
              <p:nvPr/>
            </p:nvSpPr>
            <p:spPr bwMode="auto">
              <a:xfrm>
                <a:off x="628" y="2680"/>
                <a:ext cx="114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77" name="Rectangle 153"/>
              <p:cNvSpPr>
                <a:spLocks noChangeArrowheads="1"/>
              </p:cNvSpPr>
              <p:nvPr/>
            </p:nvSpPr>
            <p:spPr bwMode="auto">
              <a:xfrm>
                <a:off x="557" y="2482"/>
                <a:ext cx="270" cy="207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rgbClr val="4D4D4D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78" name="Line 154"/>
              <p:cNvSpPr>
                <a:spLocks noChangeShapeType="1"/>
              </p:cNvSpPr>
              <p:nvPr/>
            </p:nvSpPr>
            <p:spPr bwMode="auto">
              <a:xfrm>
                <a:off x="568" y="2743"/>
                <a:ext cx="238" cy="1"/>
              </a:xfrm>
              <a:prstGeom prst="line">
                <a:avLst/>
              </a:prstGeom>
              <a:noFill/>
              <a:ln w="57150">
                <a:solidFill>
                  <a:srgbClr val="5F5F5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31" name="Group 155"/>
            <p:cNvGrpSpPr>
              <a:grpSpLocks/>
            </p:cNvGrpSpPr>
            <p:nvPr/>
          </p:nvGrpSpPr>
          <p:grpSpPr bwMode="auto">
            <a:xfrm>
              <a:off x="4223" y="3707"/>
              <a:ext cx="230" cy="254"/>
              <a:chOff x="557" y="2482"/>
              <a:chExt cx="270" cy="262"/>
            </a:xfrm>
          </p:grpSpPr>
          <p:sp>
            <p:nvSpPr>
              <p:cNvPr id="2356380" name="Rectangle 156"/>
              <p:cNvSpPr>
                <a:spLocks noChangeArrowheads="1"/>
              </p:cNvSpPr>
              <p:nvPr/>
            </p:nvSpPr>
            <p:spPr bwMode="auto">
              <a:xfrm>
                <a:off x="628" y="2680"/>
                <a:ext cx="114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81" name="Rectangle 157"/>
              <p:cNvSpPr>
                <a:spLocks noChangeArrowheads="1"/>
              </p:cNvSpPr>
              <p:nvPr/>
            </p:nvSpPr>
            <p:spPr bwMode="auto">
              <a:xfrm>
                <a:off x="557" y="2482"/>
                <a:ext cx="270" cy="207"/>
              </a:xfrm>
              <a:prstGeom prst="rect">
                <a:avLst/>
              </a:prstGeom>
              <a:solidFill>
                <a:schemeClr val="folHlink"/>
              </a:solidFill>
              <a:ln w="28575">
                <a:solidFill>
                  <a:srgbClr val="4D4D4D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82" name="Line 158"/>
              <p:cNvSpPr>
                <a:spLocks noChangeShapeType="1"/>
              </p:cNvSpPr>
              <p:nvPr/>
            </p:nvSpPr>
            <p:spPr bwMode="auto">
              <a:xfrm>
                <a:off x="568" y="2743"/>
                <a:ext cx="238" cy="1"/>
              </a:xfrm>
              <a:prstGeom prst="line">
                <a:avLst/>
              </a:prstGeom>
              <a:noFill/>
              <a:ln w="57150">
                <a:solidFill>
                  <a:srgbClr val="5F5F5F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4" name="Group 159"/>
            <p:cNvGrpSpPr>
              <a:grpSpLocks/>
            </p:cNvGrpSpPr>
            <p:nvPr/>
          </p:nvGrpSpPr>
          <p:grpSpPr bwMode="auto">
            <a:xfrm>
              <a:off x="2121" y="2199"/>
              <a:ext cx="372" cy="367"/>
              <a:chOff x="4550" y="3770"/>
              <a:chExt cx="372" cy="367"/>
            </a:xfrm>
          </p:grpSpPr>
          <p:sp>
            <p:nvSpPr>
              <p:cNvPr id="2356384" name="Rectangle 160"/>
              <p:cNvSpPr>
                <a:spLocks noChangeArrowheads="1"/>
              </p:cNvSpPr>
              <p:nvPr/>
            </p:nvSpPr>
            <p:spPr bwMode="auto">
              <a:xfrm>
                <a:off x="4553" y="3774"/>
                <a:ext cx="367" cy="303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2857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85" name="Rectangle 161"/>
              <p:cNvSpPr>
                <a:spLocks noChangeArrowheads="1"/>
              </p:cNvSpPr>
              <p:nvPr/>
            </p:nvSpPr>
            <p:spPr bwMode="auto">
              <a:xfrm>
                <a:off x="4668" y="4071"/>
                <a:ext cx="156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86" name="Rectangle 162"/>
              <p:cNvSpPr>
                <a:spLocks noChangeArrowheads="1"/>
              </p:cNvSpPr>
              <p:nvPr/>
            </p:nvSpPr>
            <p:spPr bwMode="auto">
              <a:xfrm>
                <a:off x="4553" y="3770"/>
                <a:ext cx="369" cy="31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356387" name="Picture 163" descr="video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50" y="3787"/>
                <a:ext cx="363" cy="275"/>
              </a:xfrm>
              <a:prstGeom prst="rect">
                <a:avLst/>
              </a:prstGeom>
              <a:noFill/>
            </p:spPr>
          </p:pic>
          <p:sp>
            <p:nvSpPr>
              <p:cNvPr id="2356388" name="Line 164"/>
              <p:cNvSpPr>
                <a:spLocks noChangeShapeType="1"/>
              </p:cNvSpPr>
              <p:nvPr/>
            </p:nvSpPr>
            <p:spPr bwMode="auto">
              <a:xfrm>
                <a:off x="4579" y="4136"/>
                <a:ext cx="325" cy="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356389" name="Object 165"/>
            <p:cNvGraphicFramePr>
              <a:graphicFrameLocks noChangeAspect="1"/>
            </p:cNvGraphicFramePr>
            <p:nvPr/>
          </p:nvGraphicFramePr>
          <p:xfrm>
            <a:off x="1239" y="3351"/>
            <a:ext cx="255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857160" imgH="1324080" progId="">
                    <p:embed/>
                  </p:oleObj>
                </mc:Choice>
                <mc:Fallback>
                  <p:oleObj name="Clip" r:id="rId6" imgW="857160" imgH="1324080" progId="">
                    <p:embed/>
                    <p:pic>
                      <p:nvPicPr>
                        <p:cNvPr id="2356389" name="Object 16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39" y="3351"/>
                          <a:ext cx="255" cy="3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6390" name="Object 166"/>
            <p:cNvGraphicFramePr>
              <a:graphicFrameLocks noChangeAspect="1"/>
            </p:cNvGraphicFramePr>
            <p:nvPr/>
          </p:nvGraphicFramePr>
          <p:xfrm>
            <a:off x="1721" y="3350"/>
            <a:ext cx="255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857160" imgH="1324080" progId="">
                    <p:embed/>
                  </p:oleObj>
                </mc:Choice>
                <mc:Fallback>
                  <p:oleObj name="Clip" r:id="rId6" imgW="857160" imgH="1324080" progId="">
                    <p:embed/>
                    <p:pic>
                      <p:nvPicPr>
                        <p:cNvPr id="2356390" name="Object 1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721" y="3350"/>
                          <a:ext cx="255" cy="3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356391" name="Object 167"/>
            <p:cNvGraphicFramePr>
              <a:graphicFrameLocks noChangeAspect="1"/>
            </p:cNvGraphicFramePr>
            <p:nvPr/>
          </p:nvGraphicFramePr>
          <p:xfrm>
            <a:off x="4892" y="2565"/>
            <a:ext cx="255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857160" imgH="1324080" progId="">
                    <p:embed/>
                  </p:oleObj>
                </mc:Choice>
                <mc:Fallback>
                  <p:oleObj name="Clip" r:id="rId6" imgW="857160" imgH="1324080" progId="">
                    <p:embed/>
                    <p:pic>
                      <p:nvPicPr>
                        <p:cNvPr id="2356391" name="Object 16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892" y="2565"/>
                          <a:ext cx="255" cy="3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pSp>
          <p:nvGrpSpPr>
            <p:cNvPr id="225" name="Group 168"/>
            <p:cNvGrpSpPr>
              <a:grpSpLocks/>
            </p:cNvGrpSpPr>
            <p:nvPr/>
          </p:nvGrpSpPr>
          <p:grpSpPr bwMode="auto">
            <a:xfrm>
              <a:off x="845" y="3281"/>
              <a:ext cx="372" cy="367"/>
              <a:chOff x="4550" y="3770"/>
              <a:chExt cx="372" cy="367"/>
            </a:xfrm>
          </p:grpSpPr>
          <p:sp>
            <p:nvSpPr>
              <p:cNvPr id="2356393" name="Rectangle 169"/>
              <p:cNvSpPr>
                <a:spLocks noChangeArrowheads="1"/>
              </p:cNvSpPr>
              <p:nvPr/>
            </p:nvSpPr>
            <p:spPr bwMode="auto">
              <a:xfrm>
                <a:off x="4553" y="3774"/>
                <a:ext cx="367" cy="303"/>
              </a:xfrm>
              <a:prstGeom prst="rect">
                <a:avLst/>
              </a:prstGeom>
              <a:gradFill rotWithShape="0">
                <a:gsLst>
                  <a:gs pos="0">
                    <a:srgbClr val="99CCFF">
                      <a:gamma/>
                      <a:shade val="46275"/>
                      <a:invGamma/>
                    </a:srgbClr>
                  </a:gs>
                  <a:gs pos="50000">
                    <a:srgbClr val="99CCFF"/>
                  </a:gs>
                  <a:gs pos="100000">
                    <a:srgbClr val="99CCFF">
                      <a:gamma/>
                      <a:shade val="46275"/>
                      <a:invGamma/>
                    </a:srgbClr>
                  </a:gs>
                </a:gsLst>
                <a:lin ang="5400000" scaled="1"/>
              </a:gradFill>
              <a:ln w="2857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94" name="Rectangle 170"/>
              <p:cNvSpPr>
                <a:spLocks noChangeArrowheads="1"/>
              </p:cNvSpPr>
              <p:nvPr/>
            </p:nvSpPr>
            <p:spPr bwMode="auto">
              <a:xfrm>
                <a:off x="4668" y="4071"/>
                <a:ext cx="156" cy="47"/>
              </a:xfrm>
              <a:prstGeom prst="rect">
                <a:avLst/>
              </a:prstGeom>
              <a:solidFill>
                <a:srgbClr val="5F5F5F"/>
              </a:solidFill>
              <a:ln w="9525">
                <a:solidFill>
                  <a:srgbClr val="5F5F5F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395" name="Rectangle 171"/>
              <p:cNvSpPr>
                <a:spLocks noChangeArrowheads="1"/>
              </p:cNvSpPr>
              <p:nvPr/>
            </p:nvSpPr>
            <p:spPr bwMode="auto">
              <a:xfrm>
                <a:off x="4553" y="3770"/>
                <a:ext cx="369" cy="310"/>
              </a:xfrm>
              <a:prstGeom prst="rect">
                <a:avLst/>
              </a:prstGeom>
              <a:noFill/>
              <a:ln w="28575">
                <a:solidFill>
                  <a:schemeClr val="accent2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pic>
            <p:nvPicPr>
              <p:cNvPr id="2356396" name="Picture 172" descr="video1"/>
              <p:cNvPicPr>
                <a:picLocks noChangeAspect="1" noChangeArrowheads="1"/>
              </p:cNvPicPr>
              <p:nvPr/>
            </p:nvPicPr>
            <p:blipFill>
              <a:blip r:embed="rId5" cstate="print"/>
              <a:srcRect/>
              <a:stretch>
                <a:fillRect/>
              </a:stretch>
            </p:blipFill>
            <p:spPr bwMode="auto">
              <a:xfrm>
                <a:off x="4550" y="3787"/>
                <a:ext cx="363" cy="275"/>
              </a:xfrm>
              <a:prstGeom prst="rect">
                <a:avLst/>
              </a:prstGeom>
              <a:noFill/>
            </p:spPr>
          </p:pic>
          <p:sp>
            <p:nvSpPr>
              <p:cNvPr id="2356397" name="Line 173"/>
              <p:cNvSpPr>
                <a:spLocks noChangeShapeType="1"/>
              </p:cNvSpPr>
              <p:nvPr/>
            </p:nvSpPr>
            <p:spPr bwMode="auto">
              <a:xfrm>
                <a:off x="4579" y="4136"/>
                <a:ext cx="325" cy="1"/>
              </a:xfrm>
              <a:prstGeom prst="line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aphicFrame>
          <p:nvGraphicFramePr>
            <p:cNvPr id="2356398" name="Object 174"/>
            <p:cNvGraphicFramePr>
              <a:graphicFrameLocks noChangeAspect="1"/>
            </p:cNvGraphicFramePr>
            <p:nvPr/>
          </p:nvGraphicFramePr>
          <p:xfrm>
            <a:off x="537" y="2634"/>
            <a:ext cx="255" cy="39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Clip" r:id="rId6" imgW="857160" imgH="1324080" progId="">
                    <p:embed/>
                  </p:oleObj>
                </mc:Choice>
                <mc:Fallback>
                  <p:oleObj name="Clip" r:id="rId6" imgW="857160" imgH="1324080" progId="">
                    <p:embed/>
                    <p:pic>
                      <p:nvPicPr>
                        <p:cNvPr id="2356398" name="Object 1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37" y="2634"/>
                          <a:ext cx="255" cy="39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=""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356399" name="Line 175"/>
            <p:cNvSpPr>
              <a:spLocks noChangeShapeType="1"/>
            </p:cNvSpPr>
            <p:nvPr/>
          </p:nvSpPr>
          <p:spPr bwMode="auto">
            <a:xfrm flipV="1">
              <a:off x="1547" y="3202"/>
              <a:ext cx="1" cy="34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0" name="Line 176"/>
            <p:cNvSpPr>
              <a:spLocks noChangeShapeType="1"/>
            </p:cNvSpPr>
            <p:nvPr/>
          </p:nvSpPr>
          <p:spPr bwMode="auto">
            <a:xfrm>
              <a:off x="3985" y="3282"/>
              <a:ext cx="0" cy="3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1" name="Line 177"/>
            <p:cNvSpPr>
              <a:spLocks noChangeShapeType="1"/>
            </p:cNvSpPr>
            <p:nvPr/>
          </p:nvSpPr>
          <p:spPr bwMode="auto">
            <a:xfrm rot="5400000" flipH="1">
              <a:off x="4951" y="3023"/>
              <a:ext cx="151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2" name="Line 178"/>
            <p:cNvSpPr>
              <a:spLocks noChangeShapeType="1"/>
            </p:cNvSpPr>
            <p:nvPr/>
          </p:nvSpPr>
          <p:spPr bwMode="auto">
            <a:xfrm rot="5400000" flipH="1">
              <a:off x="4361" y="3687"/>
              <a:ext cx="316" cy="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3" name="Line 179"/>
            <p:cNvSpPr>
              <a:spLocks noChangeShapeType="1"/>
            </p:cNvSpPr>
            <p:nvPr/>
          </p:nvSpPr>
          <p:spPr bwMode="auto">
            <a:xfrm flipH="1">
              <a:off x="2278" y="2573"/>
              <a:ext cx="5" cy="15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4" name="Line 180"/>
            <p:cNvSpPr>
              <a:spLocks noChangeShapeType="1"/>
            </p:cNvSpPr>
            <p:nvPr/>
          </p:nvSpPr>
          <p:spPr bwMode="auto">
            <a:xfrm flipV="1">
              <a:off x="671" y="3010"/>
              <a:ext cx="1" cy="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05" name="Line 181"/>
            <p:cNvSpPr>
              <a:spLocks noChangeShapeType="1"/>
            </p:cNvSpPr>
            <p:nvPr/>
          </p:nvSpPr>
          <p:spPr bwMode="auto">
            <a:xfrm flipV="1">
              <a:off x="1049" y="3160"/>
              <a:ext cx="1" cy="113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226" name="Group 182"/>
          <p:cNvGrpSpPr>
            <a:grpSpLocks/>
          </p:cNvGrpSpPr>
          <p:nvPr/>
        </p:nvGrpSpPr>
        <p:grpSpPr bwMode="auto">
          <a:xfrm>
            <a:off x="469900" y="1543050"/>
            <a:ext cx="7704138" cy="3838575"/>
            <a:chOff x="290" y="966"/>
            <a:chExt cx="4853" cy="2418"/>
          </a:xfrm>
        </p:grpSpPr>
        <p:grpSp>
          <p:nvGrpSpPr>
            <p:cNvPr id="227" name="Group 183"/>
            <p:cNvGrpSpPr>
              <a:grpSpLocks/>
            </p:cNvGrpSpPr>
            <p:nvPr/>
          </p:nvGrpSpPr>
          <p:grpSpPr bwMode="auto">
            <a:xfrm>
              <a:off x="290" y="966"/>
              <a:ext cx="4853" cy="1098"/>
              <a:chOff x="290" y="966"/>
              <a:chExt cx="4853" cy="1098"/>
            </a:xfrm>
          </p:grpSpPr>
          <p:sp>
            <p:nvSpPr>
              <p:cNvPr id="2356408" name="Line 184"/>
              <p:cNvSpPr>
                <a:spLocks noChangeShapeType="1"/>
              </p:cNvSpPr>
              <p:nvPr/>
            </p:nvSpPr>
            <p:spPr bwMode="auto">
              <a:xfrm>
                <a:off x="1419" y="1514"/>
                <a:ext cx="398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409" name="Line 185"/>
              <p:cNvSpPr>
                <a:spLocks noChangeShapeType="1"/>
              </p:cNvSpPr>
              <p:nvPr/>
            </p:nvSpPr>
            <p:spPr bwMode="auto">
              <a:xfrm rot="16200000" flipV="1">
                <a:off x="3965" y="1374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6410" name="Line 186"/>
              <p:cNvSpPr>
                <a:spLocks noChangeShapeType="1"/>
              </p:cNvSpPr>
              <p:nvPr/>
            </p:nvSpPr>
            <p:spPr bwMode="auto">
              <a:xfrm rot="16200000" flipV="1">
                <a:off x="4517" y="1648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28" name="Group 187"/>
              <p:cNvGrpSpPr>
                <a:grpSpLocks/>
              </p:cNvGrpSpPr>
              <p:nvPr/>
            </p:nvGrpSpPr>
            <p:grpSpPr bwMode="auto">
              <a:xfrm>
                <a:off x="290" y="966"/>
                <a:ext cx="792" cy="262"/>
                <a:chOff x="3621" y="3265"/>
                <a:chExt cx="1776" cy="744"/>
              </a:xfrm>
            </p:grpSpPr>
            <p:pic>
              <p:nvPicPr>
                <p:cNvPr id="2356412" name="Picture 188" descr="reel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621" y="3265"/>
                  <a:ext cx="1776" cy="744"/>
                </a:xfrm>
                <a:prstGeom prst="rect">
                  <a:avLst/>
                </a:prstGeom>
                <a:noFill/>
              </p:spPr>
            </p:pic>
            <p:sp>
              <p:nvSpPr>
                <p:cNvPr id="2356413" name="Freeform 189"/>
                <p:cNvSpPr>
                  <a:spLocks/>
                </p:cNvSpPr>
                <p:nvPr/>
              </p:nvSpPr>
              <p:spPr bwMode="auto">
                <a:xfrm>
                  <a:off x="3972" y="3288"/>
                  <a:ext cx="1401" cy="438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27" y="384"/>
                    </a:cxn>
                    <a:cxn ang="0">
                      <a:pos x="114" y="381"/>
                    </a:cxn>
                    <a:cxn ang="0">
                      <a:pos x="132" y="357"/>
                    </a:cxn>
                    <a:cxn ang="0">
                      <a:pos x="210" y="402"/>
                    </a:cxn>
                    <a:cxn ang="0">
                      <a:pos x="450" y="384"/>
                    </a:cxn>
                    <a:cxn ang="0">
                      <a:pos x="486" y="393"/>
                    </a:cxn>
                    <a:cxn ang="0">
                      <a:pos x="690" y="417"/>
                    </a:cxn>
                    <a:cxn ang="0">
                      <a:pos x="1074" y="438"/>
                    </a:cxn>
                    <a:cxn ang="0">
                      <a:pos x="1401" y="420"/>
                    </a:cxn>
                    <a:cxn ang="0">
                      <a:pos x="1392" y="165"/>
                    </a:cxn>
                    <a:cxn ang="0">
                      <a:pos x="291" y="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1401" h="438">
                      <a:moveTo>
                        <a:pt x="0" y="6"/>
                      </a:moveTo>
                      <a:lnTo>
                        <a:pt x="27" y="384"/>
                      </a:lnTo>
                      <a:lnTo>
                        <a:pt x="114" y="381"/>
                      </a:lnTo>
                      <a:lnTo>
                        <a:pt x="132" y="357"/>
                      </a:lnTo>
                      <a:lnTo>
                        <a:pt x="210" y="402"/>
                      </a:lnTo>
                      <a:lnTo>
                        <a:pt x="450" y="384"/>
                      </a:lnTo>
                      <a:lnTo>
                        <a:pt x="486" y="393"/>
                      </a:lnTo>
                      <a:lnTo>
                        <a:pt x="690" y="417"/>
                      </a:lnTo>
                      <a:lnTo>
                        <a:pt x="1074" y="438"/>
                      </a:lnTo>
                      <a:lnTo>
                        <a:pt x="1401" y="420"/>
                      </a:lnTo>
                      <a:lnTo>
                        <a:pt x="1392" y="165"/>
                      </a:lnTo>
                      <a:lnTo>
                        <a:pt x="291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14" name="Freeform 190"/>
                <p:cNvSpPr>
                  <a:spLocks/>
                </p:cNvSpPr>
                <p:nvPr/>
              </p:nvSpPr>
              <p:spPr bwMode="auto">
                <a:xfrm>
                  <a:off x="4242" y="3858"/>
                  <a:ext cx="999" cy="123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717" y="12"/>
                    </a:cxn>
                    <a:cxn ang="0">
                      <a:pos x="744" y="36"/>
                    </a:cxn>
                    <a:cxn ang="0">
                      <a:pos x="801" y="42"/>
                    </a:cxn>
                    <a:cxn ang="0">
                      <a:pos x="876" y="6"/>
                    </a:cxn>
                    <a:cxn ang="0">
                      <a:pos x="933" y="0"/>
                    </a:cxn>
                    <a:cxn ang="0">
                      <a:pos x="981" y="15"/>
                    </a:cxn>
                    <a:cxn ang="0">
                      <a:pos x="999" y="51"/>
                    </a:cxn>
                    <a:cxn ang="0">
                      <a:pos x="987" y="123"/>
                    </a:cxn>
                    <a:cxn ang="0">
                      <a:pos x="18" y="12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999" h="123">
                      <a:moveTo>
                        <a:pt x="0" y="6"/>
                      </a:moveTo>
                      <a:lnTo>
                        <a:pt x="717" y="12"/>
                      </a:lnTo>
                      <a:lnTo>
                        <a:pt x="744" y="36"/>
                      </a:lnTo>
                      <a:lnTo>
                        <a:pt x="801" y="42"/>
                      </a:lnTo>
                      <a:lnTo>
                        <a:pt x="876" y="6"/>
                      </a:lnTo>
                      <a:lnTo>
                        <a:pt x="933" y="0"/>
                      </a:lnTo>
                      <a:lnTo>
                        <a:pt x="981" y="15"/>
                      </a:lnTo>
                      <a:lnTo>
                        <a:pt x="999" y="51"/>
                      </a:lnTo>
                      <a:lnTo>
                        <a:pt x="987" y="123"/>
                      </a:lnTo>
                      <a:lnTo>
                        <a:pt x="18" y="12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6415" name="Picture 191" descr="video1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83" y="3400"/>
                  <a:ext cx="889" cy="460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229" name="Group 192"/>
              <p:cNvGrpSpPr>
                <a:grpSpLocks/>
              </p:cNvGrpSpPr>
              <p:nvPr/>
            </p:nvGrpSpPr>
            <p:grpSpPr bwMode="auto">
              <a:xfrm>
                <a:off x="4570" y="1697"/>
                <a:ext cx="372" cy="367"/>
                <a:chOff x="4550" y="3770"/>
                <a:chExt cx="372" cy="367"/>
              </a:xfrm>
            </p:grpSpPr>
            <p:sp>
              <p:nvSpPr>
                <p:cNvPr id="2356417" name="Rectangle 193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18" name="Rectangle 194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19" name="Rectangle 195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6420" name="Picture 196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6421" name="Line 197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0" name="Group 198"/>
              <p:cNvGrpSpPr>
                <a:grpSpLocks/>
              </p:cNvGrpSpPr>
              <p:nvPr/>
            </p:nvGrpSpPr>
            <p:grpSpPr bwMode="auto">
              <a:xfrm>
                <a:off x="3595" y="1449"/>
                <a:ext cx="230" cy="254"/>
                <a:chOff x="557" y="2482"/>
                <a:chExt cx="270" cy="262"/>
              </a:xfrm>
            </p:grpSpPr>
            <p:sp>
              <p:nvSpPr>
                <p:cNvPr id="2356423" name="Rectangle 199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24" name="Rectangle 200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25" name="Line 201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1" name="Group 202"/>
              <p:cNvGrpSpPr>
                <a:grpSpLocks/>
              </p:cNvGrpSpPr>
              <p:nvPr/>
            </p:nvGrpSpPr>
            <p:grpSpPr bwMode="auto">
              <a:xfrm>
                <a:off x="4043" y="1457"/>
                <a:ext cx="230" cy="254"/>
                <a:chOff x="557" y="2482"/>
                <a:chExt cx="270" cy="262"/>
              </a:xfrm>
            </p:grpSpPr>
            <p:sp>
              <p:nvSpPr>
                <p:cNvPr id="2356427" name="Rectangle 203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28" name="Rectangle 204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29" name="Line 205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2" name="Group 206"/>
              <p:cNvGrpSpPr>
                <a:grpSpLocks/>
              </p:cNvGrpSpPr>
              <p:nvPr/>
            </p:nvGrpSpPr>
            <p:grpSpPr bwMode="auto">
              <a:xfrm>
                <a:off x="4219" y="1696"/>
                <a:ext cx="230" cy="254"/>
                <a:chOff x="557" y="2482"/>
                <a:chExt cx="270" cy="262"/>
              </a:xfrm>
            </p:grpSpPr>
            <p:sp>
              <p:nvSpPr>
                <p:cNvPr id="2356431" name="Rectangle 207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32" name="Rectangle 208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33" name="Line 209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3" name="Group 210"/>
              <p:cNvGrpSpPr>
                <a:grpSpLocks/>
              </p:cNvGrpSpPr>
              <p:nvPr/>
            </p:nvGrpSpPr>
            <p:grpSpPr bwMode="auto">
              <a:xfrm>
                <a:off x="2117" y="1063"/>
                <a:ext cx="372" cy="367"/>
                <a:chOff x="4550" y="3770"/>
                <a:chExt cx="372" cy="367"/>
              </a:xfrm>
            </p:grpSpPr>
            <p:sp>
              <p:nvSpPr>
                <p:cNvPr id="2356435" name="Rectangle 211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36" name="Rectangle 212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37" name="Rectangle 213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6438" name="Picture 214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6439" name="Line 215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aphicFrame>
            <p:nvGraphicFramePr>
              <p:cNvPr id="2356440" name="Object 216"/>
              <p:cNvGraphicFramePr>
                <a:graphicFrameLocks noChangeAspect="1"/>
              </p:cNvGraphicFramePr>
              <p:nvPr/>
            </p:nvGraphicFramePr>
            <p:xfrm>
              <a:off x="1235" y="1333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6440" name="Object 216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35" y="1333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441" name="Object 217"/>
              <p:cNvGraphicFramePr>
                <a:graphicFrameLocks noChangeAspect="1"/>
              </p:cNvGraphicFramePr>
              <p:nvPr/>
            </p:nvGraphicFramePr>
            <p:xfrm>
              <a:off x="1717" y="1332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6441" name="Object 2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17" y="1332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6442" name="Object 218"/>
              <p:cNvGraphicFramePr>
                <a:graphicFrameLocks noChangeAspect="1"/>
              </p:cNvGraphicFramePr>
              <p:nvPr/>
            </p:nvGraphicFramePr>
            <p:xfrm>
              <a:off x="4888" y="1177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6442" name="Object 2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88" y="1177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37" name="Group 219"/>
              <p:cNvGrpSpPr>
                <a:grpSpLocks/>
              </p:cNvGrpSpPr>
              <p:nvPr/>
            </p:nvGrpSpPr>
            <p:grpSpPr bwMode="auto">
              <a:xfrm>
                <a:off x="841" y="1648"/>
                <a:ext cx="372" cy="367"/>
                <a:chOff x="4550" y="3770"/>
                <a:chExt cx="372" cy="367"/>
              </a:xfrm>
            </p:grpSpPr>
            <p:sp>
              <p:nvSpPr>
                <p:cNvPr id="2356444" name="Rectangle 220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45" name="Rectangle 221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6446" name="Rectangle 222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6447" name="Picture 223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6448" name="Line 224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aphicFrame>
            <p:nvGraphicFramePr>
              <p:cNvPr id="2356449" name="Object 225"/>
              <p:cNvGraphicFramePr>
                <a:graphicFrameLocks noChangeAspect="1"/>
              </p:cNvGraphicFramePr>
              <p:nvPr/>
            </p:nvGraphicFramePr>
            <p:xfrm>
              <a:off x="533" y="1190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6449" name="Object 225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" y="1190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356450" name="Line 226"/>
            <p:cNvSpPr>
              <a:spLocks noChangeShapeType="1"/>
            </p:cNvSpPr>
            <p:nvPr/>
          </p:nvSpPr>
          <p:spPr bwMode="auto">
            <a:xfrm flipV="1">
              <a:off x="666" y="1566"/>
              <a:ext cx="0" cy="15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1" name="Line 227"/>
            <p:cNvSpPr>
              <a:spLocks noChangeShapeType="1"/>
            </p:cNvSpPr>
            <p:nvPr/>
          </p:nvSpPr>
          <p:spPr bwMode="auto">
            <a:xfrm flipH="1" flipV="1">
              <a:off x="1026" y="2028"/>
              <a:ext cx="6" cy="111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2" name="Line 228"/>
            <p:cNvSpPr>
              <a:spLocks noChangeShapeType="1"/>
            </p:cNvSpPr>
            <p:nvPr/>
          </p:nvSpPr>
          <p:spPr bwMode="auto">
            <a:xfrm flipH="1" flipV="1">
              <a:off x="1548" y="1506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3" name="Line 229"/>
            <p:cNvSpPr>
              <a:spLocks noChangeShapeType="1"/>
            </p:cNvSpPr>
            <p:nvPr/>
          </p:nvSpPr>
          <p:spPr bwMode="auto">
            <a:xfrm flipH="1" flipV="1">
              <a:off x="2280" y="1452"/>
              <a:ext cx="0" cy="12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4" name="Line 230"/>
            <p:cNvSpPr>
              <a:spLocks noChangeShapeType="1"/>
            </p:cNvSpPr>
            <p:nvPr/>
          </p:nvSpPr>
          <p:spPr bwMode="auto">
            <a:xfrm flipH="1" flipV="1">
              <a:off x="3972" y="1578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5" name="Line 231"/>
            <p:cNvSpPr>
              <a:spLocks noChangeShapeType="1"/>
            </p:cNvSpPr>
            <p:nvPr/>
          </p:nvSpPr>
          <p:spPr bwMode="auto">
            <a:xfrm flipH="1" flipV="1">
              <a:off x="4506" y="1848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56" name="Line 232"/>
            <p:cNvSpPr>
              <a:spLocks noChangeShapeType="1"/>
            </p:cNvSpPr>
            <p:nvPr/>
          </p:nvSpPr>
          <p:spPr bwMode="auto">
            <a:xfrm flipV="1">
              <a:off x="5022" y="1578"/>
              <a:ext cx="0" cy="1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6457" name="Line 233"/>
          <p:cNvSpPr>
            <a:spLocks noChangeShapeType="1"/>
          </p:cNvSpPr>
          <p:nvPr/>
        </p:nvSpPr>
        <p:spPr bwMode="auto">
          <a:xfrm>
            <a:off x="511175" y="3692525"/>
            <a:ext cx="8086725" cy="1587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23564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457" grpId="0" animBg="1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E7CAC99-BF1F-47BA-B121-8657ACDF9682}" type="slidenum">
              <a:rPr lang="en-US"/>
              <a:pPr/>
              <a:t>40</a:t>
            </a:fld>
            <a:endParaRPr lang="en-US"/>
          </a:p>
        </p:txBody>
      </p:sp>
      <p:sp>
        <p:nvSpPr>
          <p:cNvPr id="29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23834" name="Rectangle 26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238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BitTorrent: Overall Architecture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371600"/>
            <a:ext cx="7086600" cy="5351463"/>
            <a:chOff x="336" y="864"/>
            <a:chExt cx="4464" cy="3371"/>
          </a:xfrm>
        </p:grpSpPr>
        <p:sp>
          <p:nvSpPr>
            <p:cNvPr id="2423812" name="AutoShape 4"/>
            <p:cNvSpPr>
              <a:spLocks noChangeArrowheads="1"/>
            </p:cNvSpPr>
            <p:nvPr/>
          </p:nvSpPr>
          <p:spPr bwMode="auto">
            <a:xfrm rot="10656346">
              <a:off x="768" y="1056"/>
              <a:ext cx="576" cy="576"/>
            </a:xfrm>
            <a:prstGeom prst="foldedCorner">
              <a:avLst>
                <a:gd name="adj" fmla="val 12500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rot="10800000" wrap="none" anchor="ctr"/>
            <a:lstStyle/>
            <a:p>
              <a:pPr algn="ctr"/>
              <a:r>
                <a:rPr lang="en-US" sz="1000"/>
                <a:t>Web page </a:t>
              </a:r>
            </a:p>
            <a:p>
              <a:pPr algn="ctr"/>
              <a:r>
                <a:rPr lang="en-US" sz="1000"/>
                <a:t>with link </a:t>
              </a:r>
            </a:p>
            <a:p>
              <a:pPr algn="ctr"/>
              <a:r>
                <a:rPr lang="en-US" sz="1000"/>
                <a:t>to .torrent</a:t>
              </a:r>
            </a:p>
          </p:txBody>
        </p:sp>
        <p:sp>
          <p:nvSpPr>
            <p:cNvPr id="2423813" name="AutoShape 5"/>
            <p:cNvSpPr>
              <a:spLocks noChangeArrowheads="1"/>
            </p:cNvSpPr>
            <p:nvPr/>
          </p:nvSpPr>
          <p:spPr bwMode="auto">
            <a:xfrm>
              <a:off x="2688" y="1056"/>
              <a:ext cx="768" cy="624"/>
            </a:xfrm>
            <a:prstGeom prst="parallelogram">
              <a:avLst>
                <a:gd name="adj" fmla="val 30769"/>
              </a:avLst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23814" name="Rectangle 6"/>
            <p:cNvSpPr>
              <a:spLocks noChangeArrowheads="1"/>
            </p:cNvSpPr>
            <p:nvPr/>
          </p:nvSpPr>
          <p:spPr bwMode="auto">
            <a:xfrm>
              <a:off x="576" y="2640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A</a:t>
              </a:r>
            </a:p>
          </p:txBody>
        </p:sp>
        <p:sp>
          <p:nvSpPr>
            <p:cNvPr id="2423815" name="Rectangle 7"/>
            <p:cNvSpPr>
              <a:spLocks noChangeArrowheads="1"/>
            </p:cNvSpPr>
            <p:nvPr/>
          </p:nvSpPr>
          <p:spPr bwMode="auto">
            <a:xfrm>
              <a:off x="2112" y="3264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B</a:t>
              </a:r>
            </a:p>
          </p:txBody>
        </p:sp>
        <p:sp>
          <p:nvSpPr>
            <p:cNvPr id="2423816" name="Rectangle 8"/>
            <p:cNvSpPr>
              <a:spLocks noChangeArrowheads="1"/>
            </p:cNvSpPr>
            <p:nvPr/>
          </p:nvSpPr>
          <p:spPr bwMode="auto">
            <a:xfrm>
              <a:off x="4176" y="2448"/>
              <a:ext cx="624" cy="432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/>
                <a:t>C</a:t>
              </a:r>
            </a:p>
          </p:txBody>
        </p:sp>
        <p:sp>
          <p:nvSpPr>
            <p:cNvPr id="2423817" name="Text Box 9"/>
            <p:cNvSpPr txBox="1">
              <a:spLocks noChangeArrowheads="1"/>
            </p:cNvSpPr>
            <p:nvPr/>
          </p:nvSpPr>
          <p:spPr bwMode="auto">
            <a:xfrm>
              <a:off x="336" y="3216"/>
              <a:ext cx="912" cy="101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Downloader</a:t>
              </a:r>
            </a:p>
            <a:p>
              <a:pPr algn="ctr">
                <a:spcBef>
                  <a:spcPct val="50000"/>
                </a:spcBef>
              </a:pPr>
              <a:r>
                <a:rPr lang="en-US">
                  <a:solidFill>
                    <a:srgbClr val="0000FF"/>
                  </a:solidFill>
                </a:rPr>
                <a:t>“US”</a:t>
              </a:r>
            </a:p>
          </p:txBody>
        </p:sp>
        <p:sp>
          <p:nvSpPr>
            <p:cNvPr id="2423818" name="Text Box 10"/>
            <p:cNvSpPr txBox="1">
              <a:spLocks noChangeArrowheads="1"/>
            </p:cNvSpPr>
            <p:nvPr/>
          </p:nvSpPr>
          <p:spPr bwMode="auto">
            <a:xfrm>
              <a:off x="4224" y="2976"/>
              <a:ext cx="576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[Seed]</a:t>
              </a:r>
            </a:p>
          </p:txBody>
        </p:sp>
        <p:sp>
          <p:nvSpPr>
            <p:cNvPr id="2423819" name="Text Box 11"/>
            <p:cNvSpPr txBox="1">
              <a:spLocks noChangeArrowheads="1"/>
            </p:cNvSpPr>
            <p:nvPr/>
          </p:nvSpPr>
          <p:spPr bwMode="auto">
            <a:xfrm>
              <a:off x="2112" y="3744"/>
              <a:ext cx="624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Peer</a:t>
              </a:r>
            </a:p>
            <a:p>
              <a:pPr algn="ctr">
                <a:spcBef>
                  <a:spcPct val="50000"/>
                </a:spcBef>
              </a:pPr>
              <a:r>
                <a:rPr lang="en-US"/>
                <a:t>[Leech]</a:t>
              </a:r>
            </a:p>
          </p:txBody>
        </p:sp>
        <p:sp>
          <p:nvSpPr>
            <p:cNvPr id="2423820" name="Text Box 12"/>
            <p:cNvSpPr txBox="1">
              <a:spLocks noChangeArrowheads="1"/>
            </p:cNvSpPr>
            <p:nvPr/>
          </p:nvSpPr>
          <p:spPr bwMode="auto">
            <a:xfrm>
              <a:off x="3504" y="864"/>
              <a:ext cx="6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Tracker</a:t>
              </a:r>
            </a:p>
          </p:txBody>
        </p:sp>
        <p:grpSp>
          <p:nvGrpSpPr>
            <p:cNvPr id="3" name="Group 13"/>
            <p:cNvGrpSpPr>
              <a:grpSpLocks/>
            </p:cNvGrpSpPr>
            <p:nvPr/>
          </p:nvGrpSpPr>
          <p:grpSpPr bwMode="auto">
            <a:xfrm>
              <a:off x="960" y="1680"/>
              <a:ext cx="2000" cy="960"/>
              <a:chOff x="960" y="1680"/>
              <a:chExt cx="2000" cy="960"/>
            </a:xfrm>
          </p:grpSpPr>
          <p:sp>
            <p:nvSpPr>
              <p:cNvPr id="2423822" name="Line 14"/>
              <p:cNvSpPr>
                <a:spLocks noChangeShapeType="1"/>
              </p:cNvSpPr>
              <p:nvPr/>
            </p:nvSpPr>
            <p:spPr bwMode="auto">
              <a:xfrm flipV="1">
                <a:off x="960" y="1680"/>
                <a:ext cx="1776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3823" name="Line 15"/>
              <p:cNvSpPr>
                <a:spLocks noChangeShapeType="1"/>
              </p:cNvSpPr>
              <p:nvPr/>
            </p:nvSpPr>
            <p:spPr bwMode="auto">
              <a:xfrm flipH="1">
                <a:off x="1152" y="1680"/>
                <a:ext cx="1728" cy="96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3824" name="Text Box 16"/>
              <p:cNvSpPr txBox="1">
                <a:spLocks noChangeArrowheads="1"/>
              </p:cNvSpPr>
              <p:nvPr/>
            </p:nvSpPr>
            <p:spPr bwMode="auto">
              <a:xfrm rot="-1770494">
                <a:off x="1385" y="1853"/>
                <a:ext cx="1055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Get-announce</a:t>
                </a:r>
              </a:p>
            </p:txBody>
          </p:sp>
          <p:sp>
            <p:nvSpPr>
              <p:cNvPr id="2423825" name="Text Box 17"/>
              <p:cNvSpPr txBox="1">
                <a:spLocks noChangeArrowheads="1"/>
              </p:cNvSpPr>
              <p:nvPr/>
            </p:nvSpPr>
            <p:spPr bwMode="auto">
              <a:xfrm rot="-1770494">
                <a:off x="1392" y="2112"/>
                <a:ext cx="1568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Response-peer list</a:t>
                </a:r>
              </a:p>
            </p:txBody>
          </p:sp>
        </p:grpSp>
        <p:grpSp>
          <p:nvGrpSpPr>
            <p:cNvPr id="4" name="Group 18"/>
            <p:cNvGrpSpPr>
              <a:grpSpLocks/>
            </p:cNvGrpSpPr>
            <p:nvPr/>
          </p:nvGrpSpPr>
          <p:grpSpPr bwMode="auto">
            <a:xfrm>
              <a:off x="1200" y="2400"/>
              <a:ext cx="2976" cy="1104"/>
              <a:chOff x="1200" y="2400"/>
              <a:chExt cx="2976" cy="1104"/>
            </a:xfrm>
          </p:grpSpPr>
          <p:sp>
            <p:nvSpPr>
              <p:cNvPr id="2423827" name="Line 19"/>
              <p:cNvSpPr>
                <a:spLocks noChangeShapeType="1"/>
              </p:cNvSpPr>
              <p:nvPr/>
            </p:nvSpPr>
            <p:spPr bwMode="auto">
              <a:xfrm>
                <a:off x="1200" y="2976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3828" name="Line 20"/>
              <p:cNvSpPr>
                <a:spLocks noChangeShapeType="1"/>
              </p:cNvSpPr>
              <p:nvPr/>
            </p:nvSpPr>
            <p:spPr bwMode="auto">
              <a:xfrm flipH="1" flipV="1">
                <a:off x="1200" y="2832"/>
                <a:ext cx="912" cy="528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3829" name="Line 21"/>
              <p:cNvSpPr>
                <a:spLocks noChangeShapeType="1"/>
              </p:cNvSpPr>
              <p:nvPr/>
            </p:nvSpPr>
            <p:spPr bwMode="auto">
              <a:xfrm flipH="1">
                <a:off x="1200" y="2592"/>
                <a:ext cx="2976" cy="14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423830" name="Text Box 22"/>
              <p:cNvSpPr txBox="1">
                <a:spLocks noChangeArrowheads="1"/>
              </p:cNvSpPr>
              <p:nvPr/>
            </p:nvSpPr>
            <p:spPr bwMode="auto">
              <a:xfrm rot="1832436">
                <a:off x="1440" y="2928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  <p:sp>
            <p:nvSpPr>
              <p:cNvPr id="2423831" name="Text Box 23"/>
              <p:cNvSpPr txBox="1">
                <a:spLocks noChangeArrowheads="1"/>
              </p:cNvSpPr>
              <p:nvPr/>
            </p:nvSpPr>
            <p:spPr bwMode="auto">
              <a:xfrm rot="1832436">
                <a:off x="1296" y="3216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  <p:sp>
            <p:nvSpPr>
              <p:cNvPr id="2423832" name="Text Box 24"/>
              <p:cNvSpPr txBox="1">
                <a:spLocks noChangeArrowheads="1"/>
              </p:cNvSpPr>
              <p:nvPr/>
            </p:nvSpPr>
            <p:spPr bwMode="auto">
              <a:xfrm rot="-207199">
                <a:off x="2544" y="2400"/>
                <a:ext cx="624" cy="2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/>
                  <a:t>pieces</a:t>
                </a:r>
              </a:p>
            </p:txBody>
          </p:sp>
        </p:grpSp>
        <p:sp>
          <p:nvSpPr>
            <p:cNvPr id="2423833" name="Text Box 25"/>
            <p:cNvSpPr txBox="1">
              <a:spLocks noChangeArrowheads="1"/>
            </p:cNvSpPr>
            <p:nvPr/>
          </p:nvSpPr>
          <p:spPr bwMode="auto">
            <a:xfrm>
              <a:off x="1392" y="912"/>
              <a:ext cx="91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/>
                <a:t>Web Server</a:t>
              </a:r>
            </a:p>
          </p:txBody>
        </p:sp>
      </p:grp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C143F0D-7D16-452B-ADAB-BF36371D545E}" type="slidenum">
              <a:rPr lang="en-US"/>
              <a:pPr/>
              <a:t>41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44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Free-Riding Problem in P2P Networks</a:t>
            </a:r>
          </a:p>
        </p:txBody>
      </p:sp>
      <p:sp>
        <p:nvSpPr>
          <p:cNvPr id="2444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/>
              <a:t>Vast majority of users are free-riders</a:t>
            </a:r>
          </a:p>
          <a:p>
            <a:pPr lvl="1">
              <a:lnSpc>
                <a:spcPct val="80000"/>
              </a:lnSpc>
            </a:pPr>
            <a:r>
              <a:rPr lang="en-US"/>
              <a:t>Most share no files and answer no queries</a:t>
            </a:r>
          </a:p>
          <a:p>
            <a:pPr lvl="1">
              <a:lnSpc>
                <a:spcPct val="80000"/>
              </a:lnSpc>
            </a:pPr>
            <a:r>
              <a:rPr lang="en-US"/>
              <a:t>Others limit # of connections or upload speed</a:t>
            </a:r>
          </a:p>
          <a:p>
            <a:pPr>
              <a:lnSpc>
                <a:spcPct val="80000"/>
              </a:lnSpc>
            </a:pPr>
            <a:r>
              <a:rPr lang="en-US"/>
              <a:t>A few “peers” essentially act as servers</a:t>
            </a:r>
          </a:p>
          <a:p>
            <a:pPr lvl="1">
              <a:lnSpc>
                <a:spcPct val="80000"/>
              </a:lnSpc>
            </a:pPr>
            <a:r>
              <a:rPr lang="en-US"/>
              <a:t>A few individuals contributing to the public good</a:t>
            </a:r>
          </a:p>
          <a:p>
            <a:pPr lvl="1">
              <a:lnSpc>
                <a:spcPct val="80000"/>
              </a:lnSpc>
            </a:pPr>
            <a:r>
              <a:rPr lang="en-US"/>
              <a:t>Making them hubs that basically act as a server</a:t>
            </a:r>
          </a:p>
          <a:p>
            <a:pPr lvl="1">
              <a:lnSpc>
                <a:spcPct val="80000"/>
              </a:lnSpc>
            </a:pPr>
            <a:endParaRPr lang="en-US"/>
          </a:p>
          <a:p>
            <a:pPr>
              <a:lnSpc>
                <a:spcPct val="80000"/>
              </a:lnSpc>
            </a:pPr>
            <a:r>
              <a:rPr lang="en-US"/>
              <a:t>BitTorrent prevent free riding</a:t>
            </a:r>
          </a:p>
          <a:p>
            <a:pPr lvl="1">
              <a:lnSpc>
                <a:spcPct val="80000"/>
              </a:lnSpc>
            </a:pPr>
            <a:r>
              <a:rPr lang="en-US"/>
              <a:t>Allow the fastest peers to download from you</a:t>
            </a:r>
          </a:p>
          <a:p>
            <a:pPr lvl="1">
              <a:lnSpc>
                <a:spcPct val="80000"/>
              </a:lnSpc>
            </a:pPr>
            <a:r>
              <a:rPr lang="en-US"/>
              <a:t>Occasionally let some free loaders download</a:t>
            </a:r>
            <a:endParaRPr lang="en-US" sz="240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C09AEAE-886B-4ACF-8816-80F985E27EBC}" type="slidenum">
              <a:rPr lang="en-US"/>
              <a:pPr/>
              <a:t>42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427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2427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Overlay networks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Tunnels between host computers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Hosts implement new protocols and services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Effective way to build networks on top of the Internet</a:t>
            </a:r>
          </a:p>
          <a:p>
            <a:pPr>
              <a:lnSpc>
                <a:spcPct val="80000"/>
              </a:lnSpc>
            </a:pPr>
            <a:r>
              <a:rPr lang="en-US" sz="2800"/>
              <a:t>Peer-to-peer networks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Nodes are end hosts 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Primarily for file sharing, and recently telephony</a:t>
            </a:r>
          </a:p>
          <a:p>
            <a:pPr lvl="1">
              <a:lnSpc>
                <a:spcPct val="80000"/>
              </a:lnSpc>
            </a:pPr>
            <a:r>
              <a:rPr lang="en-US" sz="2400"/>
              <a:t>Centralized directory (Napster), query flooding (Gnutella), super-nodes (KaZaA), and distributed downloading and anti-free-loading (BitTorrent)</a:t>
            </a:r>
          </a:p>
          <a:p>
            <a:pPr>
              <a:lnSpc>
                <a:spcPct val="80000"/>
              </a:lnSpc>
            </a:pPr>
            <a:r>
              <a:rPr lang="en-US" sz="2800"/>
              <a:t>Great example of how change can happen so quickly in application-level protocols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5561BA-E731-6FA0-5A64-0C1BBB5DE7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Extra Slides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1D6253-9BC1-41DC-5D8C-4895AF3E4A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3E2ACF-6FFB-5E83-2790-5BCF90AA0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D94D24-34C8-773A-25A0-2E4BC027EC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43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954DC3-3323-8E85-72AE-1935BF42030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3184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TW"/>
              <a:t>A Case Study: Skype </a:t>
            </a:r>
            <a:endParaRPr lang="en-US" altLang="zh-TW" dirty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peer-to-peer VoIP client</a:t>
            </a:r>
          </a:p>
          <a:p>
            <a:r>
              <a:rPr lang="en-US" altLang="zh-TW" dirty="0"/>
              <a:t>Developed by </a:t>
            </a:r>
            <a:r>
              <a:rPr lang="en-US" altLang="zh-TW" dirty="0" err="1"/>
              <a:t>Kazaa</a:t>
            </a:r>
            <a:r>
              <a:rPr lang="en-US" altLang="zh-TW" dirty="0"/>
              <a:t> (2003)</a:t>
            </a:r>
          </a:p>
          <a:p>
            <a:r>
              <a:rPr lang="en-US" altLang="zh-TW" dirty="0"/>
              <a:t>Works seamlessly across NATs and firewalls</a:t>
            </a:r>
          </a:p>
          <a:p>
            <a:r>
              <a:rPr lang="en-US" altLang="zh-TW" dirty="0"/>
              <a:t>Great voice quality </a:t>
            </a:r>
          </a:p>
          <a:p>
            <a:r>
              <a:rPr lang="en-US" altLang="zh-TW" dirty="0"/>
              <a:t>Encrypts calls end-to-end</a:t>
            </a:r>
          </a:p>
          <a:p>
            <a:r>
              <a:rPr lang="en-US" altLang="zh-TW" dirty="0"/>
              <a:t>Acquired by Microsoft (2011)</a:t>
            </a:r>
          </a:p>
          <a:p>
            <a:pPr lvl="1"/>
            <a:r>
              <a:rPr lang="en-US" altLang="zh-TW" dirty="0"/>
              <a:t>Significant changes </a:t>
            </a:r>
          </a:p>
          <a:p>
            <a:r>
              <a:rPr lang="en-US" altLang="zh-TW" dirty="0"/>
              <a:t>RIP: 2025</a:t>
            </a:r>
          </a:p>
          <a:p>
            <a:r>
              <a:rPr lang="en-US" altLang="zh-TW" dirty="0"/>
              <a:t>We cover historical lessons here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4338A62-5A6A-4540-B3E8-B460EA0206F9}" type="slidenum">
              <a:rPr lang="en-US" altLang="zh-TW" smtClean="0"/>
              <a:pPr/>
              <a:t>44</a:t>
            </a:fld>
            <a:endParaRPr lang="en-US" altLang="zh-TW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2731754"/>
              </p:ext>
            </p:extLst>
          </p:nvPr>
        </p:nvGraphicFramePr>
        <p:xfrm>
          <a:off x="762000" y="5699760"/>
          <a:ext cx="7620000" cy="1005840"/>
        </p:xfrm>
        <a:graphic>
          <a:graphicData uri="http://schemas.openxmlformats.org/drawingml/2006/table">
            <a:tbl>
              <a:tblPr/>
              <a:tblGrid>
                <a:gridCol w="762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9060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j-lt"/>
                        </a:rPr>
                        <a:t>S.A. </a:t>
                      </a:r>
                      <a:r>
                        <a:rPr lang="en-US" sz="2000" dirty="0" err="1">
                          <a:latin typeface="+mj-lt"/>
                        </a:rPr>
                        <a:t>Baset</a:t>
                      </a:r>
                      <a:r>
                        <a:rPr lang="en-US" sz="2000" dirty="0">
                          <a:latin typeface="+mj-lt"/>
                        </a:rPr>
                        <a:t> and H.G. </a:t>
                      </a:r>
                      <a:r>
                        <a:rPr lang="en-US" sz="2000" dirty="0" err="1">
                          <a:latin typeface="+mj-lt"/>
                        </a:rPr>
                        <a:t>Schulzrinne</a:t>
                      </a:r>
                      <a:r>
                        <a:rPr lang="en-US" sz="2000" dirty="0">
                          <a:latin typeface="+mj-lt"/>
                        </a:rPr>
                        <a:t>, “An Analysis of the Skype Peer-to-Peer Internet Telephony Protocol,” </a:t>
                      </a:r>
                      <a:r>
                        <a:rPr lang="en-US" sz="2000" i="1" dirty="0">
                          <a:latin typeface="+mj-lt"/>
                        </a:rPr>
                        <a:t>INFOCOM 2006. 25th IEEE International Conference on Computer Communications. Proceedings</a:t>
                      </a:r>
                      <a:r>
                        <a:rPr lang="en-US" sz="2000" dirty="0">
                          <a:latin typeface="+mj-lt"/>
                        </a:rPr>
                        <a:t>, 2006, pp. 1-11.</a:t>
                      </a:r>
                    </a:p>
                  </a:txBody>
                  <a:tcPr marL="508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Nodes</a:t>
            </a:r>
          </a:p>
        </p:txBody>
      </p:sp>
      <p:sp>
        <p:nvSpPr>
          <p:cNvPr id="41991" name="Rectangle 7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Ordinary hosts</a:t>
            </a:r>
          </a:p>
          <a:p>
            <a:r>
              <a:rPr lang="en-US" altLang="zh-TW" dirty="0"/>
              <a:t>Super nodes (SN)</a:t>
            </a:r>
          </a:p>
          <a:p>
            <a:r>
              <a:rPr lang="en-US" altLang="zh-TW" dirty="0"/>
              <a:t>Login server</a:t>
            </a:r>
          </a:p>
          <a:p>
            <a:endParaRPr lang="en-US" altLang="zh-TW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5BD2B10-E915-45F9-BFE5-2BAD567D0CF2}" type="slidenum">
              <a:rPr lang="en-US" altLang="zh-TW" smtClean="0"/>
              <a:pPr/>
              <a:t>45</a:t>
            </a:fld>
            <a:endParaRPr lang="en-US" altLang="zh-TW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pic>
        <p:nvPicPr>
          <p:cNvPr id="41986" name="Picture 2" descr="0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05400" y="990600"/>
            <a:ext cx="3581400" cy="54279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Host Cache</a:t>
            </a:r>
            <a:endParaRPr lang="en-US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A list of super node IP address and port pairs that Skype client builds and refresh regularly.</a:t>
            </a:r>
          </a:p>
          <a:p>
            <a:r>
              <a:rPr lang="en-US" altLang="zh-TW" dirty="0"/>
              <a:t>At least one valid entry must be present in the HC.</a:t>
            </a:r>
          </a:p>
          <a:p>
            <a:r>
              <a:rPr lang="en-US" altLang="zh-TW" dirty="0"/>
              <a:t>Client stores HC locally.</a:t>
            </a:r>
          </a:p>
          <a:p>
            <a:r>
              <a:rPr lang="en-US" altLang="zh-TW" dirty="0"/>
              <a:t>After running a client for two days, HC contains a many as 200 entries.</a:t>
            </a:r>
          </a:p>
          <a:p>
            <a:r>
              <a:rPr lang="en-US" altLang="zh-TW" dirty="0"/>
              <a:t>The SN is selected by the Skype protocol based on a number of factors like CPU and available bandwidth.  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CD0600B-454F-4AB2-B585-549255054988}" type="slidenum">
              <a:rPr lang="en-US" altLang="zh-TW" smtClean="0"/>
              <a:pPr/>
              <a:t>46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Encryption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/>
              <a:t>Skype uses encryption to protect sensitive information.</a:t>
            </a:r>
          </a:p>
          <a:p>
            <a:pPr>
              <a:buNone/>
            </a:pPr>
            <a:endParaRPr lang="en-US" altLang="zh-TW" dirty="0"/>
          </a:p>
          <a:p>
            <a:r>
              <a:rPr lang="en-US" altLang="zh-TW" dirty="0"/>
              <a:t>Uses 256-bit encryption, which has a total of 1.1X10</a:t>
            </a:r>
            <a:r>
              <a:rPr lang="en-US" altLang="zh-TW" baseline="30000" dirty="0"/>
              <a:t>77</a:t>
            </a:r>
            <a:r>
              <a:rPr lang="en-US" altLang="zh-TW" dirty="0"/>
              <a:t> possible keys.</a:t>
            </a:r>
          </a:p>
          <a:p>
            <a:r>
              <a:rPr lang="en-US" altLang="zh-TW" dirty="0"/>
              <a:t>Uses 1536 to 2048 bit RSA to negotiate symmetric AES keys.</a:t>
            </a:r>
          </a:p>
          <a:p>
            <a:r>
              <a:rPr lang="en-US" altLang="zh-TW" dirty="0"/>
              <a:t>User public keys are certified by login server at login.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2D26A4-F920-4AF7-85DB-DD0EF5F723F2}" type="slidenum">
              <a:rPr lang="en-US" altLang="zh-TW" smtClean="0"/>
              <a:pPr/>
              <a:t>47</a:t>
            </a:fld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Skype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Some ISPs are interested in detecting Skype</a:t>
            </a:r>
          </a:p>
          <a:p>
            <a:pPr lvl="1"/>
            <a:r>
              <a:rPr lang="en-US" dirty="0"/>
              <a:t>Enforced by governments</a:t>
            </a:r>
          </a:p>
          <a:p>
            <a:pPr lvl="1"/>
            <a:r>
              <a:rPr lang="en-US" dirty="0"/>
              <a:t>To degrade performance</a:t>
            </a:r>
          </a:p>
          <a:p>
            <a:pPr lvl="1"/>
            <a:r>
              <a:rPr lang="en-US" dirty="0"/>
              <a:t>…</a:t>
            </a:r>
          </a:p>
          <a:p>
            <a:r>
              <a:rPr lang="en-US" dirty="0"/>
              <a:t>Detecting Skype traffic is not easy</a:t>
            </a:r>
          </a:p>
          <a:p>
            <a:pPr lvl="1"/>
            <a:r>
              <a:rPr lang="en-US" dirty="0"/>
              <a:t>Peer-to-peer makes the network dynamic in nature</a:t>
            </a:r>
          </a:p>
          <a:p>
            <a:pPr lvl="1"/>
            <a:r>
              <a:rPr lang="en-US" dirty="0"/>
              <a:t>Super-nodes are not easy to detect</a:t>
            </a:r>
          </a:p>
          <a:p>
            <a:pPr lvl="1"/>
            <a:r>
              <a:rPr lang="en-US" dirty="0"/>
              <a:t>Packets are encrypted: deep packet inspection does not work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Detecting Skype Traffic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Key invariants:</a:t>
            </a:r>
          </a:p>
          <a:p>
            <a:pPr lvl="1"/>
            <a:r>
              <a:rPr lang="en-US" dirty="0"/>
              <a:t>Many packets with small inter-arrival times</a:t>
            </a:r>
          </a:p>
          <a:p>
            <a:pPr lvl="1"/>
            <a:r>
              <a:rPr lang="en-US" dirty="0"/>
              <a:t>Small sized packets</a:t>
            </a:r>
          </a:p>
          <a:p>
            <a:pPr lvl="1"/>
            <a:r>
              <a:rPr lang="en-US" dirty="0"/>
              <a:t>Random content</a:t>
            </a:r>
          </a:p>
          <a:p>
            <a:pPr lvl="1"/>
            <a:endParaRPr lang="en-US" dirty="0"/>
          </a:p>
          <a:p>
            <a:r>
              <a:rPr lang="en-US" dirty="0"/>
              <a:t>Test for all of these and mark as Skype.</a:t>
            </a:r>
          </a:p>
          <a:p>
            <a:r>
              <a:rPr lang="en-US" dirty="0"/>
              <a:t>For more details see the following paper.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49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  <a:endParaRPr lang="en-US" dirty="0"/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85800" y="5029200"/>
          <a:ext cx="7467600" cy="1143000"/>
        </p:xfrm>
        <a:graphic>
          <a:graphicData uri="http://schemas.openxmlformats.org/drawingml/2006/table">
            <a:tbl>
              <a:tblPr/>
              <a:tblGrid>
                <a:gridCol w="74676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43000">
                <a:tc>
                  <a:txBody>
                    <a:bodyPr/>
                    <a:lstStyle/>
                    <a:p>
                      <a:r>
                        <a:rPr lang="en-US" sz="2000" dirty="0">
                          <a:latin typeface="+mj-lt"/>
                        </a:rPr>
                        <a:t>D. </a:t>
                      </a:r>
                      <a:r>
                        <a:rPr lang="en-US" sz="2000" dirty="0" err="1">
                          <a:latin typeface="+mj-lt"/>
                        </a:rPr>
                        <a:t>Bonfiglio</a:t>
                      </a:r>
                      <a:r>
                        <a:rPr lang="en-US" sz="2000" dirty="0">
                          <a:latin typeface="+mj-lt"/>
                        </a:rPr>
                        <a:t>, M. </a:t>
                      </a:r>
                      <a:r>
                        <a:rPr lang="en-US" sz="2000" dirty="0" err="1">
                          <a:latin typeface="+mj-lt"/>
                        </a:rPr>
                        <a:t>Mellia</a:t>
                      </a:r>
                      <a:r>
                        <a:rPr lang="en-US" sz="2000" dirty="0">
                          <a:latin typeface="+mj-lt"/>
                        </a:rPr>
                        <a:t>, M. </a:t>
                      </a:r>
                      <a:r>
                        <a:rPr lang="en-US" sz="2000" dirty="0" err="1">
                          <a:latin typeface="+mj-lt"/>
                        </a:rPr>
                        <a:t>Meo</a:t>
                      </a:r>
                      <a:r>
                        <a:rPr lang="en-US" sz="2000" dirty="0">
                          <a:latin typeface="+mj-lt"/>
                        </a:rPr>
                        <a:t>, D. Rossi, and P. </a:t>
                      </a:r>
                      <a:r>
                        <a:rPr lang="en-US" sz="2000" dirty="0" err="1">
                          <a:latin typeface="+mj-lt"/>
                        </a:rPr>
                        <a:t>Tofanelli</a:t>
                      </a:r>
                      <a:r>
                        <a:rPr lang="en-US" sz="2000" dirty="0">
                          <a:latin typeface="+mj-lt"/>
                        </a:rPr>
                        <a:t>, “Revealing </a:t>
                      </a:r>
                      <a:r>
                        <a:rPr lang="en-US" sz="2000" dirty="0" err="1">
                          <a:latin typeface="+mj-lt"/>
                        </a:rPr>
                        <a:t>skype</a:t>
                      </a:r>
                      <a:r>
                        <a:rPr lang="en-US" sz="2000" dirty="0">
                          <a:latin typeface="+mj-lt"/>
                        </a:rPr>
                        <a:t> traffic: when randomness plays with you,” </a:t>
                      </a:r>
                      <a:r>
                        <a:rPr lang="en-US" sz="2000" i="1" dirty="0">
                          <a:latin typeface="+mj-lt"/>
                        </a:rPr>
                        <a:t>Proceedings ACM</a:t>
                      </a:r>
                      <a:r>
                        <a:rPr lang="en-US" sz="2000" i="1" baseline="0" dirty="0">
                          <a:latin typeface="+mj-lt"/>
                        </a:rPr>
                        <a:t> Sigcomm</a:t>
                      </a:r>
                      <a:r>
                        <a:rPr lang="en-US" sz="2000" i="0" baseline="0" dirty="0">
                          <a:latin typeface="+mj-lt"/>
                        </a:rPr>
                        <a:t> 2007,</a:t>
                      </a:r>
                      <a:r>
                        <a:rPr lang="en-US" sz="2000" dirty="0">
                          <a:latin typeface="+mj-lt"/>
                        </a:rPr>
                        <a:t> Kyoto, </a:t>
                      </a:r>
                      <a:r>
                        <a:rPr lang="en-US" sz="2000" dirty="0" err="1">
                          <a:latin typeface="+mj-lt"/>
                        </a:rPr>
                        <a:t>Japanpp</a:t>
                      </a:r>
                      <a:r>
                        <a:rPr lang="en-US" sz="2000" dirty="0">
                          <a:latin typeface="+mj-lt"/>
                        </a:rPr>
                        <a:t>. 37-48.</a:t>
                      </a:r>
                    </a:p>
                  </a:txBody>
                  <a:tcPr marL="5080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97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D3749D7-E225-4385-8A4B-EC3A086EAA1F}" type="slidenum">
              <a:rPr lang="en-US"/>
              <a:pPr/>
              <a:t>5</a:t>
            </a:fld>
            <a:endParaRPr lang="en-US"/>
          </a:p>
        </p:txBody>
      </p:sp>
      <p:sp>
        <p:nvSpPr>
          <p:cNvPr id="198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58274" name="Freeform 2"/>
          <p:cNvSpPr>
            <a:spLocks/>
          </p:cNvSpPr>
          <p:nvPr/>
        </p:nvSpPr>
        <p:spPr bwMode="auto">
          <a:xfrm>
            <a:off x="5391150" y="4319588"/>
            <a:ext cx="2974975" cy="2219325"/>
          </a:xfrm>
          <a:custGeom>
            <a:avLst/>
            <a:gdLst/>
            <a:ahLst/>
            <a:cxnLst>
              <a:cxn ang="0">
                <a:pos x="27" y="652"/>
              </a:cxn>
              <a:cxn ang="0">
                <a:pos x="105" y="76"/>
              </a:cxn>
              <a:cxn ang="0">
                <a:pos x="657" y="196"/>
              </a:cxn>
              <a:cxn ang="0">
                <a:pos x="1209" y="100"/>
              </a:cxn>
              <a:cxn ang="0">
                <a:pos x="2001" y="406"/>
              </a:cxn>
              <a:cxn ang="0">
                <a:pos x="2013" y="1144"/>
              </a:cxn>
              <a:cxn ang="0">
                <a:pos x="1581" y="1600"/>
              </a:cxn>
              <a:cxn ang="0">
                <a:pos x="813" y="1516"/>
              </a:cxn>
              <a:cxn ang="0">
                <a:pos x="501" y="1270"/>
              </a:cxn>
              <a:cxn ang="0">
                <a:pos x="183" y="1066"/>
              </a:cxn>
              <a:cxn ang="0">
                <a:pos x="27" y="652"/>
              </a:cxn>
            </a:cxnLst>
            <a:rect l="0" t="0" r="r" b="b"/>
            <a:pathLst>
              <a:path w="2135" h="1662">
                <a:moveTo>
                  <a:pt x="27" y="652"/>
                </a:moveTo>
                <a:cubicBezTo>
                  <a:pt x="14" y="487"/>
                  <a:pt x="0" y="152"/>
                  <a:pt x="105" y="76"/>
                </a:cubicBezTo>
                <a:cubicBezTo>
                  <a:pt x="210" y="0"/>
                  <a:pt x="473" y="192"/>
                  <a:pt x="657" y="196"/>
                </a:cubicBezTo>
                <a:cubicBezTo>
                  <a:pt x="841" y="200"/>
                  <a:pt x="985" y="65"/>
                  <a:pt x="1209" y="100"/>
                </a:cubicBezTo>
                <a:cubicBezTo>
                  <a:pt x="1433" y="135"/>
                  <a:pt x="1867" y="232"/>
                  <a:pt x="2001" y="406"/>
                </a:cubicBezTo>
                <a:cubicBezTo>
                  <a:pt x="2135" y="580"/>
                  <a:pt x="2083" y="945"/>
                  <a:pt x="2013" y="1144"/>
                </a:cubicBezTo>
                <a:cubicBezTo>
                  <a:pt x="1943" y="1343"/>
                  <a:pt x="1781" y="1538"/>
                  <a:pt x="1581" y="1600"/>
                </a:cubicBezTo>
                <a:cubicBezTo>
                  <a:pt x="1381" y="1662"/>
                  <a:pt x="993" y="1571"/>
                  <a:pt x="813" y="1516"/>
                </a:cubicBezTo>
                <a:cubicBezTo>
                  <a:pt x="633" y="1461"/>
                  <a:pt x="606" y="1345"/>
                  <a:pt x="501" y="1270"/>
                </a:cubicBezTo>
                <a:cubicBezTo>
                  <a:pt x="396" y="1195"/>
                  <a:pt x="262" y="1169"/>
                  <a:pt x="183" y="1066"/>
                </a:cubicBezTo>
                <a:cubicBezTo>
                  <a:pt x="104" y="963"/>
                  <a:pt x="25" y="819"/>
                  <a:pt x="27" y="652"/>
                </a:cubicBezTo>
                <a:close/>
              </a:path>
            </a:pathLst>
          </a:cu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75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Overlay Networks</a:t>
            </a:r>
          </a:p>
        </p:txBody>
      </p:sp>
      <p:sp>
        <p:nvSpPr>
          <p:cNvPr id="2358276" name="Rectangle 4"/>
          <p:cNvSpPr>
            <a:spLocks noChangeArrowheads="1"/>
          </p:cNvSpPr>
          <p:nvPr/>
        </p:nvSpPr>
        <p:spPr bwMode="auto">
          <a:xfrm>
            <a:off x="1339850" y="4554538"/>
            <a:ext cx="6350" cy="215900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358277" name="Freeform 5"/>
          <p:cNvSpPr>
            <a:spLocks/>
          </p:cNvSpPr>
          <p:nvPr/>
        </p:nvSpPr>
        <p:spPr bwMode="auto">
          <a:xfrm>
            <a:off x="3225800" y="4154488"/>
            <a:ext cx="1798638" cy="1674812"/>
          </a:xfrm>
          <a:custGeom>
            <a:avLst/>
            <a:gdLst/>
            <a:ahLst/>
            <a:cxnLst>
              <a:cxn ang="0">
                <a:pos x="239" y="7"/>
              </a:cxn>
              <a:cxn ang="0">
                <a:pos x="35" y="157"/>
              </a:cxn>
              <a:cxn ang="0">
                <a:pos x="29" y="523"/>
              </a:cxn>
              <a:cxn ang="0">
                <a:pos x="53" y="829"/>
              </a:cxn>
              <a:cxn ang="0">
                <a:pos x="245" y="871"/>
              </a:cxn>
              <a:cxn ang="0">
                <a:pos x="647" y="1129"/>
              </a:cxn>
              <a:cxn ang="0">
                <a:pos x="995" y="1237"/>
              </a:cxn>
              <a:cxn ang="0">
                <a:pos x="1199" y="1021"/>
              </a:cxn>
              <a:cxn ang="0">
                <a:pos x="1271" y="445"/>
              </a:cxn>
              <a:cxn ang="0">
                <a:pos x="1205" y="211"/>
              </a:cxn>
              <a:cxn ang="0">
                <a:pos x="749" y="115"/>
              </a:cxn>
              <a:cxn ang="0">
                <a:pos x="239" y="7"/>
              </a:cxn>
            </a:cxnLst>
            <a:rect l="0" t="0" r="r" b="b"/>
            <a:pathLst>
              <a:path w="1292" h="1255">
                <a:moveTo>
                  <a:pt x="239" y="7"/>
                </a:moveTo>
                <a:cubicBezTo>
                  <a:pt x="120" y="14"/>
                  <a:pt x="70" y="71"/>
                  <a:pt x="35" y="157"/>
                </a:cubicBezTo>
                <a:cubicBezTo>
                  <a:pt x="0" y="243"/>
                  <a:pt x="26" y="411"/>
                  <a:pt x="29" y="523"/>
                </a:cubicBezTo>
                <a:cubicBezTo>
                  <a:pt x="32" y="635"/>
                  <a:pt x="17" y="771"/>
                  <a:pt x="53" y="829"/>
                </a:cubicBezTo>
                <a:cubicBezTo>
                  <a:pt x="89" y="887"/>
                  <a:pt x="146" y="821"/>
                  <a:pt x="245" y="871"/>
                </a:cubicBezTo>
                <a:cubicBezTo>
                  <a:pt x="344" y="921"/>
                  <a:pt x="522" y="1068"/>
                  <a:pt x="647" y="1129"/>
                </a:cubicBezTo>
                <a:cubicBezTo>
                  <a:pt x="772" y="1190"/>
                  <a:pt x="903" y="1255"/>
                  <a:pt x="995" y="1237"/>
                </a:cubicBezTo>
                <a:cubicBezTo>
                  <a:pt x="1087" y="1219"/>
                  <a:pt x="1153" y="1153"/>
                  <a:pt x="1199" y="1021"/>
                </a:cubicBezTo>
                <a:cubicBezTo>
                  <a:pt x="1245" y="889"/>
                  <a:pt x="1270" y="580"/>
                  <a:pt x="1271" y="445"/>
                </a:cubicBezTo>
                <a:cubicBezTo>
                  <a:pt x="1272" y="310"/>
                  <a:pt x="1292" y="266"/>
                  <a:pt x="1205" y="211"/>
                </a:cubicBezTo>
                <a:cubicBezTo>
                  <a:pt x="1118" y="156"/>
                  <a:pt x="908" y="150"/>
                  <a:pt x="749" y="115"/>
                </a:cubicBezTo>
                <a:cubicBezTo>
                  <a:pt x="590" y="80"/>
                  <a:pt x="358" y="0"/>
                  <a:pt x="239" y="7"/>
                </a:cubicBezTo>
                <a:close/>
              </a:path>
            </a:pathLst>
          </a:cu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78" name="Freeform 6"/>
          <p:cNvSpPr>
            <a:spLocks/>
          </p:cNvSpPr>
          <p:nvPr/>
        </p:nvSpPr>
        <p:spPr bwMode="auto">
          <a:xfrm>
            <a:off x="746125" y="4144963"/>
            <a:ext cx="2381250" cy="1922462"/>
          </a:xfrm>
          <a:custGeom>
            <a:avLst/>
            <a:gdLst/>
            <a:ahLst/>
            <a:cxnLst>
              <a:cxn ang="0">
                <a:pos x="550" y="42"/>
              </a:cxn>
              <a:cxn ang="0">
                <a:pos x="82" y="60"/>
              </a:cxn>
              <a:cxn ang="0">
                <a:pos x="58" y="402"/>
              </a:cxn>
              <a:cxn ang="0">
                <a:pos x="28" y="720"/>
              </a:cxn>
              <a:cxn ang="0">
                <a:pos x="112" y="870"/>
              </a:cxn>
              <a:cxn ang="0">
                <a:pos x="538" y="876"/>
              </a:cxn>
              <a:cxn ang="0">
                <a:pos x="640" y="1128"/>
              </a:cxn>
              <a:cxn ang="0">
                <a:pos x="1234" y="1098"/>
              </a:cxn>
              <a:cxn ang="0">
                <a:pos x="1276" y="570"/>
              </a:cxn>
              <a:cxn ang="0">
                <a:pos x="1204" y="342"/>
              </a:cxn>
              <a:cxn ang="0">
                <a:pos x="760" y="288"/>
              </a:cxn>
              <a:cxn ang="0">
                <a:pos x="550" y="42"/>
              </a:cxn>
            </a:cxnLst>
            <a:rect l="0" t="0" r="r" b="b"/>
            <a:pathLst>
              <a:path w="1340" h="1191">
                <a:moveTo>
                  <a:pt x="550" y="42"/>
                </a:moveTo>
                <a:cubicBezTo>
                  <a:pt x="437" y="4"/>
                  <a:pt x="164" y="0"/>
                  <a:pt x="82" y="60"/>
                </a:cubicBezTo>
                <a:cubicBezTo>
                  <a:pt x="0" y="120"/>
                  <a:pt x="67" y="292"/>
                  <a:pt x="58" y="402"/>
                </a:cubicBezTo>
                <a:cubicBezTo>
                  <a:pt x="49" y="512"/>
                  <a:pt x="19" y="642"/>
                  <a:pt x="28" y="720"/>
                </a:cubicBezTo>
                <a:cubicBezTo>
                  <a:pt x="37" y="798"/>
                  <a:pt x="27" y="844"/>
                  <a:pt x="112" y="870"/>
                </a:cubicBezTo>
                <a:cubicBezTo>
                  <a:pt x="197" y="896"/>
                  <a:pt x="450" y="833"/>
                  <a:pt x="538" y="876"/>
                </a:cubicBezTo>
                <a:cubicBezTo>
                  <a:pt x="626" y="919"/>
                  <a:pt x="524" y="1091"/>
                  <a:pt x="640" y="1128"/>
                </a:cubicBezTo>
                <a:cubicBezTo>
                  <a:pt x="756" y="1165"/>
                  <a:pt x="1128" y="1191"/>
                  <a:pt x="1234" y="1098"/>
                </a:cubicBezTo>
                <a:cubicBezTo>
                  <a:pt x="1340" y="1005"/>
                  <a:pt x="1281" y="696"/>
                  <a:pt x="1276" y="570"/>
                </a:cubicBezTo>
                <a:cubicBezTo>
                  <a:pt x="1271" y="444"/>
                  <a:pt x="1290" y="389"/>
                  <a:pt x="1204" y="342"/>
                </a:cubicBezTo>
                <a:cubicBezTo>
                  <a:pt x="1118" y="295"/>
                  <a:pt x="868" y="338"/>
                  <a:pt x="760" y="288"/>
                </a:cubicBezTo>
                <a:cubicBezTo>
                  <a:pt x="652" y="238"/>
                  <a:pt x="663" y="80"/>
                  <a:pt x="550" y="42"/>
                </a:cubicBezTo>
                <a:close/>
              </a:path>
            </a:pathLst>
          </a:custGeom>
          <a:solidFill>
            <a:srgbClr val="DDDDDD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79" name="Line 7"/>
          <p:cNvSpPr>
            <a:spLocks noChangeShapeType="1"/>
          </p:cNvSpPr>
          <p:nvPr/>
        </p:nvSpPr>
        <p:spPr bwMode="auto">
          <a:xfrm>
            <a:off x="1065213" y="4919663"/>
            <a:ext cx="1155700" cy="63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80" name="Line 8"/>
          <p:cNvSpPr>
            <a:spLocks noChangeShapeType="1"/>
          </p:cNvSpPr>
          <p:nvPr/>
        </p:nvSpPr>
        <p:spPr bwMode="auto">
          <a:xfrm flipV="1">
            <a:off x="1652588" y="4984750"/>
            <a:ext cx="560387" cy="15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81" name="Line 9"/>
          <p:cNvSpPr>
            <a:spLocks noChangeShapeType="1"/>
          </p:cNvSpPr>
          <p:nvPr/>
        </p:nvSpPr>
        <p:spPr bwMode="auto">
          <a:xfrm>
            <a:off x="6596063" y="5099050"/>
            <a:ext cx="303212" cy="3857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82" name="Line 10"/>
          <p:cNvSpPr>
            <a:spLocks noChangeShapeType="1"/>
          </p:cNvSpPr>
          <p:nvPr/>
        </p:nvSpPr>
        <p:spPr bwMode="auto">
          <a:xfrm flipH="1">
            <a:off x="7391400" y="5119688"/>
            <a:ext cx="465138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11"/>
          <p:cNvGrpSpPr>
            <a:grpSpLocks/>
          </p:cNvGrpSpPr>
          <p:nvPr/>
        </p:nvGrpSpPr>
        <p:grpSpPr bwMode="auto">
          <a:xfrm>
            <a:off x="7686675" y="4899025"/>
            <a:ext cx="501650" cy="234950"/>
            <a:chOff x="3600" y="219"/>
            <a:chExt cx="360" cy="175"/>
          </a:xfrm>
        </p:grpSpPr>
        <p:sp>
          <p:nvSpPr>
            <p:cNvPr id="2358284" name="Oval 12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85" name="Line 13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86" name="Line 14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287" name="Rectangle 15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288" name="Oval 16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3" name="Group 17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290" name="Line 1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91" name="Line 1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92" name="Line 2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4" name="Group 21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294" name="Line 2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95" name="Line 2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296" name="Line 2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8297" name="Line 25"/>
          <p:cNvSpPr>
            <a:spLocks noChangeShapeType="1"/>
          </p:cNvSpPr>
          <p:nvPr/>
        </p:nvSpPr>
        <p:spPr bwMode="auto">
          <a:xfrm flipV="1">
            <a:off x="6577013" y="5013325"/>
            <a:ext cx="1103312" cy="381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98" name="Line 26"/>
          <p:cNvSpPr>
            <a:spLocks noChangeShapeType="1"/>
          </p:cNvSpPr>
          <p:nvPr/>
        </p:nvSpPr>
        <p:spPr bwMode="auto">
          <a:xfrm>
            <a:off x="3875088" y="4435475"/>
            <a:ext cx="485775" cy="20796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299" name="Line 27"/>
          <p:cNvSpPr>
            <a:spLocks noChangeShapeType="1"/>
          </p:cNvSpPr>
          <p:nvPr/>
        </p:nvSpPr>
        <p:spPr bwMode="auto">
          <a:xfrm flipH="1">
            <a:off x="4394200" y="4772025"/>
            <a:ext cx="241300" cy="68103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0" name="Line 28"/>
          <p:cNvSpPr>
            <a:spLocks noChangeShapeType="1"/>
          </p:cNvSpPr>
          <p:nvPr/>
        </p:nvSpPr>
        <p:spPr bwMode="auto">
          <a:xfrm>
            <a:off x="3624263" y="4548188"/>
            <a:ext cx="0" cy="4318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1" name="Line 29"/>
          <p:cNvSpPr>
            <a:spLocks noChangeShapeType="1"/>
          </p:cNvSpPr>
          <p:nvPr/>
        </p:nvSpPr>
        <p:spPr bwMode="auto">
          <a:xfrm>
            <a:off x="3649663" y="5195888"/>
            <a:ext cx="534987" cy="368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2" name="Line 30"/>
          <p:cNvSpPr>
            <a:spLocks noChangeShapeType="1"/>
          </p:cNvSpPr>
          <p:nvPr/>
        </p:nvSpPr>
        <p:spPr bwMode="auto">
          <a:xfrm>
            <a:off x="4843463" y="4665663"/>
            <a:ext cx="1266825" cy="40322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3" name="Line 31"/>
          <p:cNvSpPr>
            <a:spLocks noChangeShapeType="1"/>
          </p:cNvSpPr>
          <p:nvPr/>
        </p:nvSpPr>
        <p:spPr bwMode="auto">
          <a:xfrm flipH="1">
            <a:off x="3883025" y="4740275"/>
            <a:ext cx="560388" cy="3841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4" name="Line 32"/>
          <p:cNvSpPr>
            <a:spLocks noChangeShapeType="1"/>
          </p:cNvSpPr>
          <p:nvPr/>
        </p:nvSpPr>
        <p:spPr bwMode="auto">
          <a:xfrm flipH="1">
            <a:off x="4610100" y="4356100"/>
            <a:ext cx="201613" cy="176213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305" name="Line 33"/>
          <p:cNvSpPr>
            <a:spLocks noChangeShapeType="1"/>
          </p:cNvSpPr>
          <p:nvPr/>
        </p:nvSpPr>
        <p:spPr bwMode="auto">
          <a:xfrm flipV="1">
            <a:off x="2720975" y="4475163"/>
            <a:ext cx="677863" cy="4889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" name="Group 34"/>
          <p:cNvGrpSpPr>
            <a:grpSpLocks/>
          </p:cNvGrpSpPr>
          <p:nvPr/>
        </p:nvGrpSpPr>
        <p:grpSpPr bwMode="auto">
          <a:xfrm>
            <a:off x="6096000" y="4956175"/>
            <a:ext cx="501650" cy="234950"/>
            <a:chOff x="3600" y="219"/>
            <a:chExt cx="360" cy="175"/>
          </a:xfrm>
        </p:grpSpPr>
        <p:sp>
          <p:nvSpPr>
            <p:cNvPr id="2358307" name="Oval 3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08" name="Line 3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09" name="Line 3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10" name="Rectangle 3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11" name="Oval 3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6" name="Group 4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13" name="Line 4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14" name="Line 4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15" name="Line 4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" name="Group 4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17" name="Line 4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18" name="Line 4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19" name="Line 4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6896100" y="5384800"/>
            <a:ext cx="501650" cy="234950"/>
            <a:chOff x="3600" y="219"/>
            <a:chExt cx="360" cy="175"/>
          </a:xfrm>
        </p:grpSpPr>
        <p:sp>
          <p:nvSpPr>
            <p:cNvPr id="2358321" name="Oval 4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22" name="Line 5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23" name="Line 5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24" name="Rectangle 5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25" name="Oval 5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9" name="Group 5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27" name="Line 5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28" name="Line 5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29" name="Line 5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" name="Group 5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31" name="Line 5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32" name="Line 6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33" name="Line 6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1" name="Group 62"/>
          <p:cNvGrpSpPr>
            <a:grpSpLocks/>
          </p:cNvGrpSpPr>
          <p:nvPr/>
        </p:nvGrpSpPr>
        <p:grpSpPr bwMode="auto">
          <a:xfrm>
            <a:off x="4181475" y="5446713"/>
            <a:ext cx="501650" cy="234950"/>
            <a:chOff x="3600" y="219"/>
            <a:chExt cx="360" cy="175"/>
          </a:xfrm>
        </p:grpSpPr>
        <p:sp>
          <p:nvSpPr>
            <p:cNvPr id="2358335" name="Oval 63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36" name="Line 64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37" name="Line 65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38" name="Rectangle 66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39" name="Oval 67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2" name="Group 68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41" name="Line 6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42" name="Line 7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43" name="Line 7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3" name="Group 72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45" name="Line 7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46" name="Line 7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47" name="Line 7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4" name="Group 76"/>
          <p:cNvGrpSpPr>
            <a:grpSpLocks/>
          </p:cNvGrpSpPr>
          <p:nvPr/>
        </p:nvGrpSpPr>
        <p:grpSpPr bwMode="auto">
          <a:xfrm>
            <a:off x="3381375" y="4975225"/>
            <a:ext cx="501650" cy="234950"/>
            <a:chOff x="3600" y="219"/>
            <a:chExt cx="360" cy="175"/>
          </a:xfrm>
        </p:grpSpPr>
        <p:sp>
          <p:nvSpPr>
            <p:cNvPr id="2358349" name="Oval 77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50" name="Line 78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51" name="Line 79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52" name="Rectangle 80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53" name="Oval 81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5" name="Group 82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55" name="Line 83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56" name="Line 84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57" name="Line 85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6" name="Group 86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59" name="Line 8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60" name="Line 8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61" name="Line 8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17" name="Group 90"/>
          <p:cNvGrpSpPr>
            <a:grpSpLocks/>
          </p:cNvGrpSpPr>
          <p:nvPr/>
        </p:nvGrpSpPr>
        <p:grpSpPr bwMode="auto">
          <a:xfrm>
            <a:off x="4324350" y="4532313"/>
            <a:ext cx="501650" cy="234950"/>
            <a:chOff x="3600" y="219"/>
            <a:chExt cx="360" cy="175"/>
          </a:xfrm>
        </p:grpSpPr>
        <p:sp>
          <p:nvSpPr>
            <p:cNvPr id="2358363" name="Oval 91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64" name="Line 92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65" name="Line 93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66" name="Rectangle 94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67" name="Oval 95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18" name="Group 96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69" name="Line 97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70" name="Line 98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71" name="Line 99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9" name="Group 100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73" name="Line 10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74" name="Line 10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75" name="Line 10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0" name="Group 104"/>
          <p:cNvGrpSpPr>
            <a:grpSpLocks/>
          </p:cNvGrpSpPr>
          <p:nvPr/>
        </p:nvGrpSpPr>
        <p:grpSpPr bwMode="auto">
          <a:xfrm>
            <a:off x="3367088" y="4313238"/>
            <a:ext cx="501650" cy="234950"/>
            <a:chOff x="3600" y="219"/>
            <a:chExt cx="360" cy="175"/>
          </a:xfrm>
        </p:grpSpPr>
        <p:sp>
          <p:nvSpPr>
            <p:cNvPr id="2358377" name="Oval 105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78" name="Line 106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79" name="Line 107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80" name="Rectangle 108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81" name="Oval 109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1" name="Group 110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83" name="Line 111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84" name="Line 112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85" name="Line 113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2" name="Group 114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387" name="Line 11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88" name="Line 11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89" name="Line 11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" name="Group 118"/>
          <p:cNvGrpSpPr>
            <a:grpSpLocks/>
          </p:cNvGrpSpPr>
          <p:nvPr/>
        </p:nvGrpSpPr>
        <p:grpSpPr bwMode="auto">
          <a:xfrm>
            <a:off x="2214563" y="4827588"/>
            <a:ext cx="501650" cy="234950"/>
            <a:chOff x="3600" y="219"/>
            <a:chExt cx="360" cy="175"/>
          </a:xfrm>
        </p:grpSpPr>
        <p:sp>
          <p:nvSpPr>
            <p:cNvPr id="2358391" name="Oval 119"/>
            <p:cNvSpPr>
              <a:spLocks noChangeArrowheads="1"/>
            </p:cNvSpPr>
            <p:nvPr/>
          </p:nvSpPr>
          <p:spPr bwMode="auto">
            <a:xfrm>
              <a:off x="3603" y="297"/>
              <a:ext cx="357" cy="97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92" name="Line 120"/>
            <p:cNvSpPr>
              <a:spLocks noChangeShapeType="1"/>
            </p:cNvSpPr>
            <p:nvPr/>
          </p:nvSpPr>
          <p:spPr bwMode="auto">
            <a:xfrm>
              <a:off x="3603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93" name="Line 121"/>
            <p:cNvSpPr>
              <a:spLocks noChangeShapeType="1"/>
            </p:cNvSpPr>
            <p:nvPr/>
          </p:nvSpPr>
          <p:spPr bwMode="auto">
            <a:xfrm>
              <a:off x="3960" y="289"/>
              <a:ext cx="0" cy="6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394" name="Rectangle 122"/>
            <p:cNvSpPr>
              <a:spLocks noChangeArrowheads="1"/>
            </p:cNvSpPr>
            <p:nvPr/>
          </p:nvSpPr>
          <p:spPr bwMode="auto">
            <a:xfrm>
              <a:off x="3603" y="289"/>
              <a:ext cx="354" cy="59"/>
            </a:xfrm>
            <a:prstGeom prst="rect">
              <a:avLst/>
            </a:prstGeom>
            <a:solidFill>
              <a:schemeClr val="folHlink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solidFill>
                  <a:schemeClr val="folHlink"/>
                </a:solidFill>
                <a:latin typeface="Times New Roman" pitchFamily="18" charset="0"/>
              </a:endParaRPr>
            </a:p>
          </p:txBody>
        </p:sp>
        <p:sp>
          <p:nvSpPr>
            <p:cNvPr id="2358395" name="Oval 123"/>
            <p:cNvSpPr>
              <a:spLocks noChangeArrowheads="1"/>
            </p:cNvSpPr>
            <p:nvPr/>
          </p:nvSpPr>
          <p:spPr bwMode="auto">
            <a:xfrm>
              <a:off x="3600" y="219"/>
              <a:ext cx="357" cy="113"/>
            </a:xfrm>
            <a:prstGeom prst="ellipse">
              <a:avLst/>
            </a:prstGeom>
            <a:solidFill>
              <a:schemeClr val="folHlink"/>
            </a:solidFill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4" name="Group 124"/>
            <p:cNvGrpSpPr>
              <a:grpSpLocks/>
            </p:cNvGrpSpPr>
            <p:nvPr/>
          </p:nvGrpSpPr>
          <p:grpSpPr bwMode="auto">
            <a:xfrm>
              <a:off x="3686" y="244"/>
              <a:ext cx="177" cy="66"/>
              <a:chOff x="2848" y="848"/>
              <a:chExt cx="140" cy="98"/>
            </a:xfrm>
          </p:grpSpPr>
          <p:sp>
            <p:nvSpPr>
              <p:cNvPr id="2358397" name="Line 125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98" name="Line 126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399" name="Line 127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5" name="Group 128"/>
            <p:cNvGrpSpPr>
              <a:grpSpLocks/>
            </p:cNvGrpSpPr>
            <p:nvPr/>
          </p:nvGrpSpPr>
          <p:grpSpPr bwMode="auto">
            <a:xfrm flipV="1">
              <a:off x="3686" y="243"/>
              <a:ext cx="177" cy="66"/>
              <a:chOff x="2848" y="848"/>
              <a:chExt cx="140" cy="98"/>
            </a:xfrm>
          </p:grpSpPr>
          <p:sp>
            <p:nvSpPr>
              <p:cNvPr id="2358401" name="Line 129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02" name="Line 130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03" name="Line 131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358404" name="Line 132"/>
          <p:cNvSpPr>
            <a:spLocks noChangeShapeType="1"/>
          </p:cNvSpPr>
          <p:nvPr/>
        </p:nvSpPr>
        <p:spPr bwMode="auto">
          <a:xfrm rot="5400000" flipH="1">
            <a:off x="7860507" y="4798219"/>
            <a:ext cx="239712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05" name="Line 133"/>
          <p:cNvSpPr>
            <a:spLocks noChangeShapeType="1"/>
          </p:cNvSpPr>
          <p:nvPr/>
        </p:nvSpPr>
        <p:spPr bwMode="auto">
          <a:xfrm flipH="1">
            <a:off x="3616325" y="4084638"/>
            <a:ext cx="7938" cy="2413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06" name="Line 134"/>
          <p:cNvSpPr>
            <a:spLocks noChangeShapeType="1"/>
          </p:cNvSpPr>
          <p:nvPr/>
        </p:nvSpPr>
        <p:spPr bwMode="auto">
          <a:xfrm flipV="1">
            <a:off x="1065213" y="4778375"/>
            <a:ext cx="1587" cy="179388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6" name="Group 135"/>
          <p:cNvGrpSpPr>
            <a:grpSpLocks/>
          </p:cNvGrpSpPr>
          <p:nvPr/>
        </p:nvGrpSpPr>
        <p:grpSpPr bwMode="auto">
          <a:xfrm>
            <a:off x="469900" y="1543050"/>
            <a:ext cx="7704138" cy="3838575"/>
            <a:chOff x="290" y="966"/>
            <a:chExt cx="4853" cy="2418"/>
          </a:xfrm>
        </p:grpSpPr>
        <p:grpSp>
          <p:nvGrpSpPr>
            <p:cNvPr id="27" name="Group 136"/>
            <p:cNvGrpSpPr>
              <a:grpSpLocks/>
            </p:cNvGrpSpPr>
            <p:nvPr/>
          </p:nvGrpSpPr>
          <p:grpSpPr bwMode="auto">
            <a:xfrm>
              <a:off x="290" y="966"/>
              <a:ext cx="4853" cy="1098"/>
              <a:chOff x="290" y="966"/>
              <a:chExt cx="4853" cy="1098"/>
            </a:xfrm>
          </p:grpSpPr>
          <p:sp>
            <p:nvSpPr>
              <p:cNvPr id="2358409" name="Line 137"/>
              <p:cNvSpPr>
                <a:spLocks noChangeShapeType="1"/>
              </p:cNvSpPr>
              <p:nvPr/>
            </p:nvSpPr>
            <p:spPr bwMode="auto">
              <a:xfrm>
                <a:off x="1419" y="1514"/>
                <a:ext cx="398" cy="1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10" name="Line 138"/>
              <p:cNvSpPr>
                <a:spLocks noChangeShapeType="1"/>
              </p:cNvSpPr>
              <p:nvPr/>
            </p:nvSpPr>
            <p:spPr bwMode="auto">
              <a:xfrm rot="16200000" flipV="1">
                <a:off x="3965" y="1374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8411" name="Line 139"/>
              <p:cNvSpPr>
                <a:spLocks noChangeShapeType="1"/>
              </p:cNvSpPr>
              <p:nvPr/>
            </p:nvSpPr>
            <p:spPr bwMode="auto">
              <a:xfrm rot="16200000" flipV="1">
                <a:off x="4517" y="1648"/>
                <a:ext cx="0" cy="395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8" name="Group 140"/>
              <p:cNvGrpSpPr>
                <a:grpSpLocks/>
              </p:cNvGrpSpPr>
              <p:nvPr/>
            </p:nvGrpSpPr>
            <p:grpSpPr bwMode="auto">
              <a:xfrm>
                <a:off x="290" y="966"/>
                <a:ext cx="792" cy="262"/>
                <a:chOff x="3621" y="3265"/>
                <a:chExt cx="1776" cy="744"/>
              </a:xfrm>
            </p:grpSpPr>
            <p:pic>
              <p:nvPicPr>
                <p:cNvPr id="2358413" name="Picture 141" descr="reellogo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621" y="3265"/>
                  <a:ext cx="1776" cy="744"/>
                </a:xfrm>
                <a:prstGeom prst="rect">
                  <a:avLst/>
                </a:prstGeom>
                <a:noFill/>
              </p:spPr>
            </p:pic>
            <p:sp>
              <p:nvSpPr>
                <p:cNvPr id="2358414" name="Freeform 142"/>
                <p:cNvSpPr>
                  <a:spLocks/>
                </p:cNvSpPr>
                <p:nvPr/>
              </p:nvSpPr>
              <p:spPr bwMode="auto">
                <a:xfrm>
                  <a:off x="3972" y="3288"/>
                  <a:ext cx="1401" cy="438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27" y="384"/>
                    </a:cxn>
                    <a:cxn ang="0">
                      <a:pos x="114" y="381"/>
                    </a:cxn>
                    <a:cxn ang="0">
                      <a:pos x="132" y="357"/>
                    </a:cxn>
                    <a:cxn ang="0">
                      <a:pos x="210" y="402"/>
                    </a:cxn>
                    <a:cxn ang="0">
                      <a:pos x="450" y="384"/>
                    </a:cxn>
                    <a:cxn ang="0">
                      <a:pos x="486" y="393"/>
                    </a:cxn>
                    <a:cxn ang="0">
                      <a:pos x="690" y="417"/>
                    </a:cxn>
                    <a:cxn ang="0">
                      <a:pos x="1074" y="438"/>
                    </a:cxn>
                    <a:cxn ang="0">
                      <a:pos x="1401" y="420"/>
                    </a:cxn>
                    <a:cxn ang="0">
                      <a:pos x="1392" y="165"/>
                    </a:cxn>
                    <a:cxn ang="0">
                      <a:pos x="291" y="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1401" h="438">
                      <a:moveTo>
                        <a:pt x="0" y="6"/>
                      </a:moveTo>
                      <a:lnTo>
                        <a:pt x="27" y="384"/>
                      </a:lnTo>
                      <a:lnTo>
                        <a:pt x="114" y="381"/>
                      </a:lnTo>
                      <a:lnTo>
                        <a:pt x="132" y="357"/>
                      </a:lnTo>
                      <a:lnTo>
                        <a:pt x="210" y="402"/>
                      </a:lnTo>
                      <a:lnTo>
                        <a:pt x="450" y="384"/>
                      </a:lnTo>
                      <a:lnTo>
                        <a:pt x="486" y="393"/>
                      </a:lnTo>
                      <a:lnTo>
                        <a:pt x="690" y="417"/>
                      </a:lnTo>
                      <a:lnTo>
                        <a:pt x="1074" y="438"/>
                      </a:lnTo>
                      <a:lnTo>
                        <a:pt x="1401" y="420"/>
                      </a:lnTo>
                      <a:lnTo>
                        <a:pt x="1392" y="165"/>
                      </a:lnTo>
                      <a:lnTo>
                        <a:pt x="291" y="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15" name="Freeform 143"/>
                <p:cNvSpPr>
                  <a:spLocks/>
                </p:cNvSpPr>
                <p:nvPr/>
              </p:nvSpPr>
              <p:spPr bwMode="auto">
                <a:xfrm>
                  <a:off x="4242" y="3858"/>
                  <a:ext cx="999" cy="123"/>
                </a:xfrm>
                <a:custGeom>
                  <a:avLst/>
                  <a:gdLst/>
                  <a:ahLst/>
                  <a:cxnLst>
                    <a:cxn ang="0">
                      <a:pos x="0" y="6"/>
                    </a:cxn>
                    <a:cxn ang="0">
                      <a:pos x="717" y="12"/>
                    </a:cxn>
                    <a:cxn ang="0">
                      <a:pos x="744" y="36"/>
                    </a:cxn>
                    <a:cxn ang="0">
                      <a:pos x="801" y="42"/>
                    </a:cxn>
                    <a:cxn ang="0">
                      <a:pos x="876" y="6"/>
                    </a:cxn>
                    <a:cxn ang="0">
                      <a:pos x="933" y="0"/>
                    </a:cxn>
                    <a:cxn ang="0">
                      <a:pos x="981" y="15"/>
                    </a:cxn>
                    <a:cxn ang="0">
                      <a:pos x="999" y="51"/>
                    </a:cxn>
                    <a:cxn ang="0">
                      <a:pos x="987" y="123"/>
                    </a:cxn>
                    <a:cxn ang="0">
                      <a:pos x="18" y="120"/>
                    </a:cxn>
                    <a:cxn ang="0">
                      <a:pos x="0" y="6"/>
                    </a:cxn>
                  </a:cxnLst>
                  <a:rect l="0" t="0" r="r" b="b"/>
                  <a:pathLst>
                    <a:path w="999" h="123">
                      <a:moveTo>
                        <a:pt x="0" y="6"/>
                      </a:moveTo>
                      <a:lnTo>
                        <a:pt x="717" y="12"/>
                      </a:lnTo>
                      <a:lnTo>
                        <a:pt x="744" y="36"/>
                      </a:lnTo>
                      <a:lnTo>
                        <a:pt x="801" y="42"/>
                      </a:lnTo>
                      <a:lnTo>
                        <a:pt x="876" y="6"/>
                      </a:lnTo>
                      <a:lnTo>
                        <a:pt x="933" y="0"/>
                      </a:lnTo>
                      <a:lnTo>
                        <a:pt x="981" y="15"/>
                      </a:lnTo>
                      <a:lnTo>
                        <a:pt x="999" y="51"/>
                      </a:lnTo>
                      <a:lnTo>
                        <a:pt x="987" y="123"/>
                      </a:lnTo>
                      <a:lnTo>
                        <a:pt x="18" y="120"/>
                      </a:lnTo>
                      <a:lnTo>
                        <a:pt x="0" y="6"/>
                      </a:lnTo>
                      <a:close/>
                    </a:path>
                  </a:pathLst>
                </a:custGeom>
                <a:solidFill>
                  <a:schemeClr val="bg1"/>
                </a:solidFill>
                <a:ln w="9525">
                  <a:solidFill>
                    <a:schemeClr val="bg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8416" name="Picture 144" descr="video1"/>
                <p:cNvPicPr>
                  <a:picLocks noChangeAspect="1" noChangeArrowheads="1"/>
                </p:cNvPicPr>
                <p:nvPr/>
              </p:nvPicPr>
              <p:blipFill>
                <a:blip r:embed="rId4" cstate="print"/>
                <a:srcRect/>
                <a:stretch>
                  <a:fillRect/>
                </a:stretch>
              </p:blipFill>
              <p:spPr bwMode="auto">
                <a:xfrm>
                  <a:off x="4083" y="3400"/>
                  <a:ext cx="889" cy="460"/>
                </a:xfrm>
                <a:prstGeom prst="rect">
                  <a:avLst/>
                </a:prstGeom>
                <a:noFill/>
              </p:spPr>
            </p:pic>
          </p:grpSp>
          <p:grpSp>
            <p:nvGrpSpPr>
              <p:cNvPr id="29" name="Group 145"/>
              <p:cNvGrpSpPr>
                <a:grpSpLocks/>
              </p:cNvGrpSpPr>
              <p:nvPr/>
            </p:nvGrpSpPr>
            <p:grpSpPr bwMode="auto">
              <a:xfrm>
                <a:off x="4570" y="1697"/>
                <a:ext cx="372" cy="367"/>
                <a:chOff x="4550" y="3770"/>
                <a:chExt cx="372" cy="367"/>
              </a:xfrm>
            </p:grpSpPr>
            <p:sp>
              <p:nvSpPr>
                <p:cNvPr id="2358418" name="Rectangle 146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19" name="Rectangle 147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20" name="Rectangle 148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8421" name="Picture 149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8422" name="Line 150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0" name="Group 151"/>
              <p:cNvGrpSpPr>
                <a:grpSpLocks/>
              </p:cNvGrpSpPr>
              <p:nvPr/>
            </p:nvGrpSpPr>
            <p:grpSpPr bwMode="auto">
              <a:xfrm>
                <a:off x="3595" y="1449"/>
                <a:ext cx="230" cy="254"/>
                <a:chOff x="557" y="2482"/>
                <a:chExt cx="270" cy="262"/>
              </a:xfrm>
            </p:grpSpPr>
            <p:sp>
              <p:nvSpPr>
                <p:cNvPr id="2358424" name="Rectangle 152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25" name="Rectangle 153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26" name="Line 154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31" name="Group 155"/>
              <p:cNvGrpSpPr>
                <a:grpSpLocks/>
              </p:cNvGrpSpPr>
              <p:nvPr/>
            </p:nvGrpSpPr>
            <p:grpSpPr bwMode="auto">
              <a:xfrm>
                <a:off x="4043" y="1457"/>
                <a:ext cx="230" cy="254"/>
                <a:chOff x="557" y="2482"/>
                <a:chExt cx="270" cy="262"/>
              </a:xfrm>
            </p:grpSpPr>
            <p:sp>
              <p:nvSpPr>
                <p:cNvPr id="2358428" name="Rectangle 156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29" name="Rectangle 157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30" name="Line 158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58272" name="Group 159"/>
              <p:cNvGrpSpPr>
                <a:grpSpLocks/>
              </p:cNvGrpSpPr>
              <p:nvPr/>
            </p:nvGrpSpPr>
            <p:grpSpPr bwMode="auto">
              <a:xfrm>
                <a:off x="4219" y="1696"/>
                <a:ext cx="230" cy="254"/>
                <a:chOff x="557" y="2482"/>
                <a:chExt cx="270" cy="262"/>
              </a:xfrm>
            </p:grpSpPr>
            <p:sp>
              <p:nvSpPr>
                <p:cNvPr id="2358432" name="Rectangle 160"/>
                <p:cNvSpPr>
                  <a:spLocks noChangeArrowheads="1"/>
                </p:cNvSpPr>
                <p:nvPr/>
              </p:nvSpPr>
              <p:spPr bwMode="auto">
                <a:xfrm>
                  <a:off x="628" y="2680"/>
                  <a:ext cx="114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33" name="Rectangle 161"/>
                <p:cNvSpPr>
                  <a:spLocks noChangeArrowheads="1"/>
                </p:cNvSpPr>
                <p:nvPr/>
              </p:nvSpPr>
              <p:spPr bwMode="auto">
                <a:xfrm>
                  <a:off x="557" y="2482"/>
                  <a:ext cx="270" cy="207"/>
                </a:xfrm>
                <a:prstGeom prst="rect">
                  <a:avLst/>
                </a:prstGeom>
                <a:solidFill>
                  <a:schemeClr val="folHlink"/>
                </a:solidFill>
                <a:ln w="28575">
                  <a:solidFill>
                    <a:srgbClr val="4D4D4D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34" name="Line 162"/>
                <p:cNvSpPr>
                  <a:spLocks noChangeShapeType="1"/>
                </p:cNvSpPr>
                <p:nvPr/>
              </p:nvSpPr>
              <p:spPr bwMode="auto">
                <a:xfrm>
                  <a:off x="568" y="2743"/>
                  <a:ext cx="238" cy="1"/>
                </a:xfrm>
                <a:prstGeom prst="line">
                  <a:avLst/>
                </a:prstGeom>
                <a:noFill/>
                <a:ln w="57150">
                  <a:solidFill>
                    <a:srgbClr val="5F5F5F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58273" name="Group 163"/>
              <p:cNvGrpSpPr>
                <a:grpSpLocks/>
              </p:cNvGrpSpPr>
              <p:nvPr/>
            </p:nvGrpSpPr>
            <p:grpSpPr bwMode="auto">
              <a:xfrm>
                <a:off x="2117" y="1063"/>
                <a:ext cx="372" cy="367"/>
                <a:chOff x="4550" y="3770"/>
                <a:chExt cx="372" cy="367"/>
              </a:xfrm>
            </p:grpSpPr>
            <p:sp>
              <p:nvSpPr>
                <p:cNvPr id="2358436" name="Rectangle 164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37" name="Rectangle 165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38" name="Rectangle 166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8439" name="Picture 167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8440" name="Line 168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aphicFrame>
            <p:nvGraphicFramePr>
              <p:cNvPr id="2358441" name="Object 169"/>
              <p:cNvGraphicFramePr>
                <a:graphicFrameLocks noChangeAspect="1"/>
              </p:cNvGraphicFramePr>
              <p:nvPr/>
            </p:nvGraphicFramePr>
            <p:xfrm>
              <a:off x="1235" y="1333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8441" name="Object 16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235" y="1333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8442" name="Object 170"/>
              <p:cNvGraphicFramePr>
                <a:graphicFrameLocks noChangeAspect="1"/>
              </p:cNvGraphicFramePr>
              <p:nvPr/>
            </p:nvGraphicFramePr>
            <p:xfrm>
              <a:off x="1717" y="1332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8442" name="Object 17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1717" y="1332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358443" name="Object 171"/>
              <p:cNvGraphicFramePr>
                <a:graphicFrameLocks noChangeAspect="1"/>
              </p:cNvGraphicFramePr>
              <p:nvPr/>
            </p:nvGraphicFramePr>
            <p:xfrm>
              <a:off x="4888" y="1177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8443" name="Object 171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4888" y="1177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pSp>
            <p:nvGrpSpPr>
              <p:cNvPr id="2358283" name="Group 172"/>
              <p:cNvGrpSpPr>
                <a:grpSpLocks/>
              </p:cNvGrpSpPr>
              <p:nvPr/>
            </p:nvGrpSpPr>
            <p:grpSpPr bwMode="auto">
              <a:xfrm>
                <a:off x="841" y="1648"/>
                <a:ext cx="372" cy="367"/>
                <a:chOff x="4550" y="3770"/>
                <a:chExt cx="372" cy="367"/>
              </a:xfrm>
            </p:grpSpPr>
            <p:sp>
              <p:nvSpPr>
                <p:cNvPr id="2358445" name="Rectangle 173"/>
                <p:cNvSpPr>
                  <a:spLocks noChangeArrowheads="1"/>
                </p:cNvSpPr>
                <p:nvPr/>
              </p:nvSpPr>
              <p:spPr bwMode="auto">
                <a:xfrm>
                  <a:off x="4553" y="3774"/>
                  <a:ext cx="367" cy="303"/>
                </a:xfrm>
                <a:prstGeom prst="rect">
                  <a:avLst/>
                </a:prstGeom>
                <a:gradFill rotWithShape="0">
                  <a:gsLst>
                    <a:gs pos="0">
                      <a:srgbClr val="99CCFF">
                        <a:gamma/>
                        <a:shade val="46275"/>
                        <a:invGamma/>
                      </a:srgbClr>
                    </a:gs>
                    <a:gs pos="50000">
                      <a:srgbClr val="99CCFF"/>
                    </a:gs>
                    <a:gs pos="100000">
                      <a:srgbClr val="99CCFF">
                        <a:gamma/>
                        <a:shade val="46275"/>
                        <a:invGamma/>
                      </a:srgbClr>
                    </a:gs>
                  </a:gsLst>
                  <a:lin ang="5400000" scaled="1"/>
                </a:gradFill>
                <a:ln w="2857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46" name="Rectangle 174"/>
                <p:cNvSpPr>
                  <a:spLocks noChangeArrowheads="1"/>
                </p:cNvSpPr>
                <p:nvPr/>
              </p:nvSpPr>
              <p:spPr bwMode="auto">
                <a:xfrm>
                  <a:off x="4668" y="4071"/>
                  <a:ext cx="156" cy="47"/>
                </a:xfrm>
                <a:prstGeom prst="rect">
                  <a:avLst/>
                </a:prstGeom>
                <a:solidFill>
                  <a:srgbClr val="5F5F5F"/>
                </a:solidFill>
                <a:ln w="9525">
                  <a:solidFill>
                    <a:srgbClr val="5F5F5F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58447" name="Rectangle 175"/>
                <p:cNvSpPr>
                  <a:spLocks noChangeArrowheads="1"/>
                </p:cNvSpPr>
                <p:nvPr/>
              </p:nvSpPr>
              <p:spPr bwMode="auto">
                <a:xfrm>
                  <a:off x="4553" y="3770"/>
                  <a:ext cx="369" cy="310"/>
                </a:xfrm>
                <a:prstGeom prst="rect">
                  <a:avLst/>
                </a:prstGeom>
                <a:noFill/>
                <a:ln w="28575">
                  <a:solidFill>
                    <a:schemeClr val="accent2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pic>
              <p:nvPicPr>
                <p:cNvPr id="2358448" name="Picture 176" descr="video1"/>
                <p:cNvPicPr>
                  <a:picLocks noChangeAspect="1" noChangeArrowheads="1"/>
                </p:cNvPicPr>
                <p:nvPr/>
              </p:nvPicPr>
              <p:blipFill>
                <a:blip r:embed="rId5" cstate="print"/>
                <a:srcRect/>
                <a:stretch>
                  <a:fillRect/>
                </a:stretch>
              </p:blipFill>
              <p:spPr bwMode="auto">
                <a:xfrm>
                  <a:off x="4550" y="3787"/>
                  <a:ext cx="363" cy="275"/>
                </a:xfrm>
                <a:prstGeom prst="rect">
                  <a:avLst/>
                </a:prstGeom>
                <a:noFill/>
              </p:spPr>
            </p:pic>
            <p:sp>
              <p:nvSpPr>
                <p:cNvPr id="2358449" name="Line 177"/>
                <p:cNvSpPr>
                  <a:spLocks noChangeShapeType="1"/>
                </p:cNvSpPr>
                <p:nvPr/>
              </p:nvSpPr>
              <p:spPr bwMode="auto">
                <a:xfrm>
                  <a:off x="4579" y="4136"/>
                  <a:ext cx="325" cy="1"/>
                </a:xfrm>
                <a:prstGeom prst="line">
                  <a:avLst/>
                </a:prstGeom>
                <a:noFill/>
                <a:ln w="5715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aphicFrame>
            <p:nvGraphicFramePr>
              <p:cNvPr id="2358450" name="Object 178"/>
              <p:cNvGraphicFramePr>
                <a:graphicFrameLocks noChangeAspect="1"/>
              </p:cNvGraphicFramePr>
              <p:nvPr/>
            </p:nvGraphicFramePr>
            <p:xfrm>
              <a:off x="533" y="1190"/>
              <a:ext cx="255" cy="394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name="Clip" r:id="rId6" imgW="857160" imgH="1324080" progId="">
                      <p:embed/>
                    </p:oleObj>
                  </mc:Choice>
                  <mc:Fallback>
                    <p:oleObj name="Clip" r:id="rId6" imgW="857160" imgH="1324080" progId="">
                      <p:embed/>
                      <p:pic>
                        <p:nvPicPr>
                          <p:cNvPr id="2358450" name="Object 17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7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533" y="1190"/>
                            <a:ext cx="255" cy="394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=""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</p:grpSp>
        <p:sp>
          <p:nvSpPr>
            <p:cNvPr id="2358451" name="Line 179"/>
            <p:cNvSpPr>
              <a:spLocks noChangeShapeType="1"/>
            </p:cNvSpPr>
            <p:nvPr/>
          </p:nvSpPr>
          <p:spPr bwMode="auto">
            <a:xfrm flipV="1">
              <a:off x="666" y="1566"/>
              <a:ext cx="0" cy="153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2" name="Line 180"/>
            <p:cNvSpPr>
              <a:spLocks noChangeShapeType="1"/>
            </p:cNvSpPr>
            <p:nvPr/>
          </p:nvSpPr>
          <p:spPr bwMode="auto">
            <a:xfrm flipH="1" flipV="1">
              <a:off x="1026" y="2028"/>
              <a:ext cx="6" cy="111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3" name="Line 181"/>
            <p:cNvSpPr>
              <a:spLocks noChangeShapeType="1"/>
            </p:cNvSpPr>
            <p:nvPr/>
          </p:nvSpPr>
          <p:spPr bwMode="auto">
            <a:xfrm flipH="1" flipV="1">
              <a:off x="1548" y="1506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4" name="Line 182"/>
            <p:cNvSpPr>
              <a:spLocks noChangeShapeType="1"/>
            </p:cNvSpPr>
            <p:nvPr/>
          </p:nvSpPr>
          <p:spPr bwMode="auto">
            <a:xfrm flipH="1" flipV="1">
              <a:off x="2280" y="1452"/>
              <a:ext cx="0" cy="1254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5" name="Line 183"/>
            <p:cNvSpPr>
              <a:spLocks noChangeShapeType="1"/>
            </p:cNvSpPr>
            <p:nvPr/>
          </p:nvSpPr>
          <p:spPr bwMode="auto">
            <a:xfrm flipH="1" flipV="1">
              <a:off x="3972" y="1578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6" name="Line 184"/>
            <p:cNvSpPr>
              <a:spLocks noChangeShapeType="1"/>
            </p:cNvSpPr>
            <p:nvPr/>
          </p:nvSpPr>
          <p:spPr bwMode="auto">
            <a:xfrm flipH="1" flipV="1">
              <a:off x="4506" y="1848"/>
              <a:ext cx="0" cy="153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8457" name="Line 185"/>
            <p:cNvSpPr>
              <a:spLocks noChangeShapeType="1"/>
            </p:cNvSpPr>
            <p:nvPr/>
          </p:nvSpPr>
          <p:spPr bwMode="auto">
            <a:xfrm flipV="1">
              <a:off x="5022" y="1578"/>
              <a:ext cx="0" cy="150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2358458" name="Line 186"/>
          <p:cNvSpPr>
            <a:spLocks noChangeShapeType="1"/>
          </p:cNvSpPr>
          <p:nvPr/>
        </p:nvSpPr>
        <p:spPr bwMode="auto">
          <a:xfrm>
            <a:off x="511175" y="3692525"/>
            <a:ext cx="8086725" cy="15875"/>
          </a:xfrm>
          <a:prstGeom prst="line">
            <a:avLst/>
          </a:prstGeom>
          <a:noFill/>
          <a:ln w="38100">
            <a:solidFill>
              <a:srgbClr val="FF0000"/>
            </a:solidFill>
            <a:prstDash val="dash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59" name="Line 187"/>
          <p:cNvSpPr>
            <a:spLocks noChangeShapeType="1"/>
          </p:cNvSpPr>
          <p:nvPr/>
        </p:nvSpPr>
        <p:spPr bwMode="auto">
          <a:xfrm flipV="1">
            <a:off x="1314450" y="1887538"/>
            <a:ext cx="2024063" cy="244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0" name="Line 188"/>
          <p:cNvSpPr>
            <a:spLocks noChangeShapeType="1"/>
          </p:cNvSpPr>
          <p:nvPr/>
        </p:nvSpPr>
        <p:spPr bwMode="auto">
          <a:xfrm>
            <a:off x="1314450" y="2259013"/>
            <a:ext cx="4341813" cy="20320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1" name="Line 189"/>
          <p:cNvSpPr>
            <a:spLocks noChangeShapeType="1"/>
          </p:cNvSpPr>
          <p:nvPr/>
        </p:nvSpPr>
        <p:spPr bwMode="auto">
          <a:xfrm>
            <a:off x="6069013" y="2654300"/>
            <a:ext cx="1146175" cy="49847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2" name="Line 190"/>
          <p:cNvSpPr>
            <a:spLocks noChangeShapeType="1"/>
          </p:cNvSpPr>
          <p:nvPr/>
        </p:nvSpPr>
        <p:spPr bwMode="auto">
          <a:xfrm flipV="1">
            <a:off x="7381875" y="2133600"/>
            <a:ext cx="381000" cy="606425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3" name="Line 191"/>
          <p:cNvSpPr>
            <a:spLocks noChangeShapeType="1"/>
          </p:cNvSpPr>
          <p:nvPr/>
        </p:nvSpPr>
        <p:spPr bwMode="auto">
          <a:xfrm flipV="1">
            <a:off x="6581775" y="1992313"/>
            <a:ext cx="1223963" cy="303212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4" name="Line 192"/>
          <p:cNvSpPr>
            <a:spLocks noChangeShapeType="1"/>
          </p:cNvSpPr>
          <p:nvPr/>
        </p:nvSpPr>
        <p:spPr bwMode="auto">
          <a:xfrm>
            <a:off x="6110288" y="2540000"/>
            <a:ext cx="1131887" cy="261938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5" name="Line 193"/>
          <p:cNvSpPr>
            <a:spLocks noChangeShapeType="1"/>
          </p:cNvSpPr>
          <p:nvPr/>
        </p:nvSpPr>
        <p:spPr bwMode="auto">
          <a:xfrm>
            <a:off x="3127375" y="2676525"/>
            <a:ext cx="3525838" cy="311150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6" name="Line 194"/>
          <p:cNvSpPr>
            <a:spLocks noChangeShapeType="1"/>
          </p:cNvSpPr>
          <p:nvPr/>
        </p:nvSpPr>
        <p:spPr bwMode="auto">
          <a:xfrm flipV="1">
            <a:off x="1930400" y="2587625"/>
            <a:ext cx="776288" cy="481013"/>
          </a:xfrm>
          <a:prstGeom prst="line">
            <a:avLst/>
          </a:prstGeom>
          <a:noFill/>
          <a:ln w="1905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58467" name="Text Box 195"/>
          <p:cNvSpPr txBox="1">
            <a:spLocks noChangeArrowheads="1"/>
          </p:cNvSpPr>
          <p:nvPr/>
        </p:nvSpPr>
        <p:spPr bwMode="auto">
          <a:xfrm>
            <a:off x="5032375" y="1355725"/>
            <a:ext cx="3150221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 dirty="0">
                <a:solidFill>
                  <a:srgbClr val="FF0000"/>
                </a:solidFill>
                <a:latin typeface="Handlee" panose="02000000000000000000" pitchFamily="2" charset="77"/>
              </a:rPr>
              <a:t>Focus at the </a:t>
            </a:r>
            <a:r>
              <a:rPr lang="en-US" sz="2000" u="sng" dirty="0">
                <a:solidFill>
                  <a:srgbClr val="FF0000"/>
                </a:solidFill>
                <a:latin typeface="Handlee" panose="02000000000000000000" pitchFamily="2" charset="77"/>
              </a:rPr>
              <a:t>application</a:t>
            </a:r>
            <a:r>
              <a:rPr lang="en-US" sz="2000" dirty="0">
                <a:solidFill>
                  <a:srgbClr val="FF0000"/>
                </a:solidFill>
                <a:latin typeface="Handlee" panose="02000000000000000000" pitchFamily="2" charset="77"/>
              </a:rPr>
              <a:t> level</a:t>
            </a:r>
            <a:endParaRPr lang="en-US" sz="2400" dirty="0">
              <a:latin typeface="Handlee" panose="02000000000000000000" pitchFamily="2" charset="77"/>
            </a:endParaRPr>
          </a:p>
        </p:txBody>
      </p:sp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Overlay Networks</a:t>
            </a:r>
          </a:p>
        </p:txBody>
      </p:sp>
      <p:sp>
        <p:nvSpPr>
          <p:cNvPr id="2360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/>
              <a:t>A logical network built on top of a physical network</a:t>
            </a:r>
          </a:p>
          <a:p>
            <a:pPr lvl="1"/>
            <a:r>
              <a:rPr lang="en-US"/>
              <a:t>Overlay links are tunnels through the underlying network</a:t>
            </a:r>
          </a:p>
          <a:p>
            <a:r>
              <a:rPr lang="en-US"/>
              <a:t>Many logical networks may coexist at once</a:t>
            </a:r>
          </a:p>
          <a:p>
            <a:pPr lvl="1"/>
            <a:r>
              <a:rPr lang="en-US"/>
              <a:t>Over the same underlying network</a:t>
            </a:r>
          </a:p>
          <a:p>
            <a:pPr lvl="1"/>
            <a:r>
              <a:rPr lang="en-US"/>
              <a:t>And providing its own particular service</a:t>
            </a:r>
          </a:p>
          <a:p>
            <a:r>
              <a:rPr lang="en-US"/>
              <a:t>Nodes are often end hosts</a:t>
            </a:r>
          </a:p>
          <a:p>
            <a:pPr lvl="1"/>
            <a:r>
              <a:rPr lang="en-US"/>
              <a:t>Acting as intermediate nodes that forward traffic</a:t>
            </a:r>
          </a:p>
          <a:p>
            <a:pPr lvl="1"/>
            <a:r>
              <a:rPr lang="en-US"/>
              <a:t>Providing a service, such as access to files</a:t>
            </a:r>
          </a:p>
          <a:p>
            <a:r>
              <a:rPr lang="en-US"/>
              <a:t>Who controls the nodes providing service?</a:t>
            </a:r>
          </a:p>
          <a:p>
            <a:pPr lvl="1"/>
            <a:r>
              <a:rPr lang="en-US"/>
              <a:t>The party providing the service (e.g., Akamai)</a:t>
            </a:r>
          </a:p>
          <a:p>
            <a:pPr lvl="1"/>
            <a:r>
              <a:rPr lang="en-US"/>
              <a:t>Distributed collection of end users (e.g., peer-to-peer)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E1ECCAD-83FA-42B7-968C-DC18611CD531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Routing Overlays</a:t>
            </a:r>
          </a:p>
        </p:txBody>
      </p:sp>
      <p:sp>
        <p:nvSpPr>
          <p:cNvPr id="23623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Alternative routing strategies</a:t>
            </a:r>
          </a:p>
          <a:p>
            <a:pPr lvl="1"/>
            <a:r>
              <a:rPr lang="en-US" dirty="0"/>
              <a:t>No application-level processing at the overlay nodes</a:t>
            </a:r>
          </a:p>
          <a:p>
            <a:pPr lvl="1"/>
            <a:r>
              <a:rPr lang="en-US" dirty="0"/>
              <a:t>Packet-delivery service with new routing strategies</a:t>
            </a:r>
          </a:p>
          <a:p>
            <a:r>
              <a:rPr lang="en-US" dirty="0"/>
              <a:t>Incremental enhancements to IP</a:t>
            </a:r>
          </a:p>
          <a:p>
            <a:pPr lvl="1"/>
            <a:r>
              <a:rPr lang="en-US" dirty="0"/>
              <a:t>IPv6</a:t>
            </a:r>
          </a:p>
          <a:p>
            <a:pPr lvl="1"/>
            <a:r>
              <a:rPr lang="en-US" dirty="0"/>
              <a:t>Multicast</a:t>
            </a:r>
          </a:p>
          <a:p>
            <a:pPr lvl="1"/>
            <a:r>
              <a:rPr lang="en-US" dirty="0"/>
              <a:t>Mobility</a:t>
            </a:r>
          </a:p>
          <a:p>
            <a:pPr lvl="1"/>
            <a:r>
              <a:rPr lang="en-US" dirty="0"/>
              <a:t>Security</a:t>
            </a:r>
          </a:p>
          <a:p>
            <a:r>
              <a:rPr lang="en-US" dirty="0"/>
              <a:t>Revisiting where a function belongs</a:t>
            </a:r>
          </a:p>
          <a:p>
            <a:pPr lvl="1"/>
            <a:r>
              <a:rPr lang="en-US" dirty="0"/>
              <a:t>End-system multicast: multicast distribution by end hosts</a:t>
            </a:r>
          </a:p>
          <a:p>
            <a:r>
              <a:rPr lang="en-US" dirty="0"/>
              <a:t>Customized path selection</a:t>
            </a:r>
          </a:p>
          <a:p>
            <a:pPr lvl="1"/>
            <a:r>
              <a:rPr lang="en-US" dirty="0"/>
              <a:t>Resilient Overlay Networks: robust </a:t>
            </a:r>
            <a:r>
              <a:rPr lang="en-US"/>
              <a:t>packet delivery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006575A-4D68-42DF-A94D-120BDFE622B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Tunneling</a:t>
            </a:r>
          </a:p>
        </p:txBody>
      </p:sp>
      <p:sp>
        <p:nvSpPr>
          <p:cNvPr id="2364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IP tunnel is a virtual point-to-point link</a:t>
            </a:r>
          </a:p>
          <a:p>
            <a:pPr lvl="1"/>
            <a:r>
              <a:rPr lang="en-US" dirty="0"/>
              <a:t>Illusion of a direct link between two separated nodes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Encapsulation of the packet inside an IP datagram</a:t>
            </a:r>
          </a:p>
          <a:p>
            <a:pPr lvl="1"/>
            <a:r>
              <a:rPr lang="en-US" dirty="0"/>
              <a:t>Node B sends a packet to node E</a:t>
            </a:r>
          </a:p>
          <a:p>
            <a:pPr lvl="1"/>
            <a:r>
              <a:rPr lang="en-US" dirty="0"/>
              <a:t>… containing another packet as the payload</a:t>
            </a:r>
          </a:p>
        </p:txBody>
      </p:sp>
      <p:sp>
        <p:nvSpPr>
          <p:cNvPr id="16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17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26587F8-3AF2-4A99-97CA-D9E6C9D2BED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171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538413" y="2419350"/>
            <a:ext cx="708025" cy="635000"/>
            <a:chOff x="1898" y="730"/>
            <a:chExt cx="446" cy="400"/>
          </a:xfrm>
        </p:grpSpPr>
        <p:grpSp>
          <p:nvGrpSpPr>
            <p:cNvPr id="3" name="Group 5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422" name="Oval 6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23" name="Line 7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24" name="Line 8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25" name="Rectangle 9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426" name="Oval 10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11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428" name="Line 1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29" name="Line 1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30" name="Line 1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5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432" name="Line 1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33" name="Line 1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34" name="Line 1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435" name="Text Box 19"/>
            <p:cNvSpPr txBox="1">
              <a:spLocks noChangeArrowheads="1"/>
            </p:cNvSpPr>
            <p:nvPr/>
          </p:nvSpPr>
          <p:spPr bwMode="auto">
            <a:xfrm>
              <a:off x="2010" y="730"/>
              <a:ext cx="1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A</a:t>
              </a: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>
            <a:off x="3584575" y="2424112"/>
            <a:ext cx="708025" cy="635000"/>
            <a:chOff x="1898" y="730"/>
            <a:chExt cx="446" cy="400"/>
          </a:xfrm>
        </p:grpSpPr>
        <p:grpSp>
          <p:nvGrpSpPr>
            <p:cNvPr id="7" name="Group 21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438" name="Oval 22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39" name="Line 23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40" name="Line 24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41" name="Rectangle 25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442" name="Oval 26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" name="Group 27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444" name="Line 2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45" name="Line 2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46" name="Line 3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31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448" name="Line 3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49" name="Line 3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50" name="Line 3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451" name="Text Box 35"/>
            <p:cNvSpPr txBox="1">
              <a:spLocks noChangeArrowheads="1"/>
            </p:cNvSpPr>
            <p:nvPr/>
          </p:nvSpPr>
          <p:spPr bwMode="auto">
            <a:xfrm>
              <a:off x="2010" y="730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B</a:t>
              </a:r>
            </a:p>
          </p:txBody>
        </p:sp>
      </p:grpSp>
      <p:grpSp>
        <p:nvGrpSpPr>
          <p:cNvPr id="10" name="Group 36"/>
          <p:cNvGrpSpPr>
            <a:grpSpLocks/>
          </p:cNvGrpSpPr>
          <p:nvPr/>
        </p:nvGrpSpPr>
        <p:grpSpPr bwMode="auto">
          <a:xfrm>
            <a:off x="6599238" y="2414587"/>
            <a:ext cx="708025" cy="635000"/>
            <a:chOff x="1898" y="730"/>
            <a:chExt cx="446" cy="400"/>
          </a:xfrm>
        </p:grpSpPr>
        <p:grpSp>
          <p:nvGrpSpPr>
            <p:cNvPr id="11" name="Group 37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454" name="Oval 38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55" name="Line 39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56" name="Line 40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57" name="Rectangle 41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458" name="Oval 42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" name="Group 43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460" name="Line 4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61" name="Line 4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62" name="Line 4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47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464" name="Line 4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65" name="Line 4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66" name="Line 5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467" name="Text Box 51"/>
            <p:cNvSpPr txBox="1">
              <a:spLocks noChangeArrowheads="1"/>
            </p:cNvSpPr>
            <p:nvPr/>
          </p:nvSpPr>
          <p:spPr bwMode="auto">
            <a:xfrm>
              <a:off x="2010" y="730"/>
              <a:ext cx="1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E</a:t>
              </a:r>
            </a:p>
          </p:txBody>
        </p:sp>
      </p:grpSp>
      <p:grpSp>
        <p:nvGrpSpPr>
          <p:cNvPr id="14" name="Group 52"/>
          <p:cNvGrpSpPr>
            <a:grpSpLocks/>
          </p:cNvGrpSpPr>
          <p:nvPr/>
        </p:nvGrpSpPr>
        <p:grpSpPr bwMode="auto">
          <a:xfrm>
            <a:off x="7589838" y="2403475"/>
            <a:ext cx="708025" cy="635000"/>
            <a:chOff x="1898" y="730"/>
            <a:chExt cx="446" cy="400"/>
          </a:xfrm>
        </p:grpSpPr>
        <p:grpSp>
          <p:nvGrpSpPr>
            <p:cNvPr id="15" name="Group 53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470" name="Oval 54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71" name="Line 55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72" name="Line 56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73" name="Rectangle 57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474" name="Oval 58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9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476" name="Line 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77" name="Line 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78" name="Line 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63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480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81" name="Line 6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82" name="Line 6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483" name="Text Box 67"/>
            <p:cNvSpPr txBox="1">
              <a:spLocks noChangeArrowheads="1"/>
            </p:cNvSpPr>
            <p:nvPr/>
          </p:nvSpPr>
          <p:spPr bwMode="auto">
            <a:xfrm>
              <a:off x="2010" y="730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2364484" name="Rectangle 68"/>
          <p:cNvSpPr>
            <a:spLocks noChangeArrowheads="1"/>
          </p:cNvSpPr>
          <p:nvPr/>
        </p:nvSpPr>
        <p:spPr bwMode="auto">
          <a:xfrm>
            <a:off x="4291013" y="2882900"/>
            <a:ext cx="2281237" cy="66675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4485" name="Line 69"/>
          <p:cNvSpPr>
            <a:spLocks noChangeShapeType="1"/>
          </p:cNvSpPr>
          <p:nvPr/>
        </p:nvSpPr>
        <p:spPr bwMode="auto">
          <a:xfrm flipV="1">
            <a:off x="3257550" y="2906712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4486" name="Line 70"/>
          <p:cNvSpPr>
            <a:spLocks noChangeShapeType="1"/>
          </p:cNvSpPr>
          <p:nvPr/>
        </p:nvSpPr>
        <p:spPr bwMode="auto">
          <a:xfrm flipV="1">
            <a:off x="7304088" y="2887662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4487" name="Text Box 71"/>
          <p:cNvSpPr txBox="1">
            <a:spLocks noChangeArrowheads="1"/>
          </p:cNvSpPr>
          <p:nvPr/>
        </p:nvSpPr>
        <p:spPr bwMode="auto">
          <a:xfrm>
            <a:off x="5053013" y="2544762"/>
            <a:ext cx="71913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FF0000"/>
                </a:solidFill>
                <a:latin typeface="Calibri" pitchFamily="34" charset="0"/>
              </a:rPr>
              <a:t>tunnel</a:t>
            </a:r>
          </a:p>
        </p:txBody>
      </p:sp>
      <p:sp>
        <p:nvSpPr>
          <p:cNvPr id="2364488" name="Text Box 72"/>
          <p:cNvSpPr txBox="1">
            <a:spLocks noChangeArrowheads="1"/>
          </p:cNvSpPr>
          <p:nvPr/>
        </p:nvSpPr>
        <p:spPr bwMode="auto">
          <a:xfrm>
            <a:off x="800100" y="2587625"/>
            <a:ext cx="1497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Calibri" pitchFamily="34" charset="0"/>
              </a:rPr>
              <a:t>Logical view:</a:t>
            </a:r>
          </a:p>
        </p:txBody>
      </p:sp>
      <p:sp>
        <p:nvSpPr>
          <p:cNvPr id="2364489" name="Text Box 73"/>
          <p:cNvSpPr txBox="1">
            <a:spLocks noChangeArrowheads="1"/>
          </p:cNvSpPr>
          <p:nvPr/>
        </p:nvSpPr>
        <p:spPr bwMode="auto">
          <a:xfrm>
            <a:off x="695325" y="3741737"/>
            <a:ext cx="16176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latin typeface="Calibri" pitchFamily="34" charset="0"/>
              </a:rPr>
              <a:t>Physical view:</a:t>
            </a:r>
          </a:p>
        </p:txBody>
      </p:sp>
      <p:grpSp>
        <p:nvGrpSpPr>
          <p:cNvPr id="18" name="Group 74"/>
          <p:cNvGrpSpPr>
            <a:grpSpLocks/>
          </p:cNvGrpSpPr>
          <p:nvPr/>
        </p:nvGrpSpPr>
        <p:grpSpPr bwMode="auto">
          <a:xfrm>
            <a:off x="2528888" y="3551237"/>
            <a:ext cx="708025" cy="635000"/>
            <a:chOff x="1898" y="730"/>
            <a:chExt cx="446" cy="400"/>
          </a:xfrm>
        </p:grpSpPr>
        <p:grpSp>
          <p:nvGrpSpPr>
            <p:cNvPr id="19" name="Group 75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492" name="Oval 76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93" name="Line 77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94" name="Line 78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495" name="Rectangle 79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496" name="Oval 80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0" name="Group 81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498" name="Line 8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499" name="Line 8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00" name="Line 8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85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502" name="Line 8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03" name="Line 8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04" name="Line 8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505" name="Text Box 89"/>
            <p:cNvSpPr txBox="1">
              <a:spLocks noChangeArrowheads="1"/>
            </p:cNvSpPr>
            <p:nvPr/>
          </p:nvSpPr>
          <p:spPr bwMode="auto">
            <a:xfrm>
              <a:off x="2010" y="730"/>
              <a:ext cx="1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A</a:t>
              </a:r>
            </a:p>
          </p:txBody>
        </p:sp>
      </p:grpSp>
      <p:grpSp>
        <p:nvGrpSpPr>
          <p:cNvPr id="22" name="Group 90"/>
          <p:cNvGrpSpPr>
            <a:grpSpLocks/>
          </p:cNvGrpSpPr>
          <p:nvPr/>
        </p:nvGrpSpPr>
        <p:grpSpPr bwMode="auto">
          <a:xfrm>
            <a:off x="3575050" y="3556000"/>
            <a:ext cx="708025" cy="635000"/>
            <a:chOff x="1898" y="730"/>
            <a:chExt cx="446" cy="400"/>
          </a:xfrm>
        </p:grpSpPr>
        <p:grpSp>
          <p:nvGrpSpPr>
            <p:cNvPr id="23" name="Group 91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508" name="Oval 92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09" name="Line 93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10" name="Line 94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11" name="Rectangle 95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512" name="Oval 96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" name="Group 97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514" name="Line 9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15" name="Line 9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16" name="Line 10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101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518" name="Line 10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19" name="Line 10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20" name="Line 10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521" name="Text Box 105"/>
            <p:cNvSpPr txBox="1">
              <a:spLocks noChangeArrowheads="1"/>
            </p:cNvSpPr>
            <p:nvPr/>
          </p:nvSpPr>
          <p:spPr bwMode="auto">
            <a:xfrm>
              <a:off x="2010" y="730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B</a:t>
              </a:r>
            </a:p>
          </p:txBody>
        </p:sp>
      </p:grpSp>
      <p:grpSp>
        <p:nvGrpSpPr>
          <p:cNvPr id="26" name="Group 106"/>
          <p:cNvGrpSpPr>
            <a:grpSpLocks/>
          </p:cNvGrpSpPr>
          <p:nvPr/>
        </p:nvGrpSpPr>
        <p:grpSpPr bwMode="auto">
          <a:xfrm>
            <a:off x="6589713" y="3546475"/>
            <a:ext cx="708025" cy="635000"/>
            <a:chOff x="1898" y="730"/>
            <a:chExt cx="446" cy="400"/>
          </a:xfrm>
        </p:grpSpPr>
        <p:grpSp>
          <p:nvGrpSpPr>
            <p:cNvPr id="27" name="Group 107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524" name="Oval 108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25" name="Line 109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26" name="Line 110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27" name="Rectangle 111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528" name="Oval 112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8" name="Group 113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530" name="Line 11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31" name="Line 11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32" name="Line 11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" name="Group 117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534" name="Line 118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35" name="Line 119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36" name="Line 120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537" name="Text Box 121"/>
            <p:cNvSpPr txBox="1">
              <a:spLocks noChangeArrowheads="1"/>
            </p:cNvSpPr>
            <p:nvPr/>
          </p:nvSpPr>
          <p:spPr bwMode="auto">
            <a:xfrm>
              <a:off x="2010" y="730"/>
              <a:ext cx="1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E</a:t>
              </a:r>
            </a:p>
          </p:txBody>
        </p:sp>
      </p:grpSp>
      <p:grpSp>
        <p:nvGrpSpPr>
          <p:cNvPr id="30" name="Group 122"/>
          <p:cNvGrpSpPr>
            <a:grpSpLocks/>
          </p:cNvGrpSpPr>
          <p:nvPr/>
        </p:nvGrpSpPr>
        <p:grpSpPr bwMode="auto">
          <a:xfrm>
            <a:off x="7580313" y="3535362"/>
            <a:ext cx="708025" cy="635000"/>
            <a:chOff x="1898" y="730"/>
            <a:chExt cx="446" cy="400"/>
          </a:xfrm>
        </p:grpSpPr>
        <p:grpSp>
          <p:nvGrpSpPr>
            <p:cNvPr id="31" name="Group 123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4540" name="Oval 124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41" name="Line 125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42" name="Line 126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43" name="Rectangle 127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4544" name="Oval 128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4545" name="Group 129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4546" name="Line 13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47" name="Line 13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48" name="Line 13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4549" name="Group 133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4550" name="Line 134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51" name="Line 135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4552" name="Line 136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4553" name="Text Box 137"/>
            <p:cNvSpPr txBox="1">
              <a:spLocks noChangeArrowheads="1"/>
            </p:cNvSpPr>
            <p:nvPr/>
          </p:nvSpPr>
          <p:spPr bwMode="auto">
            <a:xfrm>
              <a:off x="2010" y="730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2364554" name="Line 138"/>
          <p:cNvSpPr>
            <a:spLocks noChangeShapeType="1"/>
          </p:cNvSpPr>
          <p:nvPr/>
        </p:nvSpPr>
        <p:spPr bwMode="auto">
          <a:xfrm flipV="1">
            <a:off x="3248025" y="403860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4555" name="Line 139"/>
          <p:cNvSpPr>
            <a:spLocks noChangeShapeType="1"/>
          </p:cNvSpPr>
          <p:nvPr/>
        </p:nvSpPr>
        <p:spPr bwMode="auto">
          <a:xfrm flipV="1">
            <a:off x="7294563" y="4019550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4556" name="Line 140"/>
          <p:cNvSpPr>
            <a:spLocks noChangeShapeType="1"/>
          </p:cNvSpPr>
          <p:nvPr/>
        </p:nvSpPr>
        <p:spPr bwMode="auto">
          <a:xfrm flipV="1">
            <a:off x="4281488" y="4029075"/>
            <a:ext cx="2325687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2364557" name="Group 141"/>
          <p:cNvGrpSpPr>
            <a:grpSpLocks/>
          </p:cNvGrpSpPr>
          <p:nvPr/>
        </p:nvGrpSpPr>
        <p:grpSpPr bwMode="auto">
          <a:xfrm>
            <a:off x="4546600" y="3811595"/>
            <a:ext cx="708025" cy="336551"/>
            <a:chOff x="1510" y="1569"/>
            <a:chExt cx="446" cy="212"/>
          </a:xfrm>
        </p:grpSpPr>
        <p:sp>
          <p:nvSpPr>
            <p:cNvPr id="2364558" name="Oval 142"/>
            <p:cNvSpPr>
              <a:spLocks noChangeArrowheads="1"/>
            </p:cNvSpPr>
            <p:nvPr/>
          </p:nvSpPr>
          <p:spPr bwMode="auto">
            <a:xfrm>
              <a:off x="1513" y="1635"/>
              <a:ext cx="44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2364559" name="Line 143"/>
            <p:cNvSpPr>
              <a:spLocks noChangeShapeType="1"/>
            </p:cNvSpPr>
            <p:nvPr/>
          </p:nvSpPr>
          <p:spPr bwMode="auto">
            <a:xfrm>
              <a:off x="1513" y="1628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60" name="Line 144"/>
            <p:cNvSpPr>
              <a:spLocks noChangeShapeType="1"/>
            </p:cNvSpPr>
            <p:nvPr/>
          </p:nvSpPr>
          <p:spPr bwMode="auto">
            <a:xfrm>
              <a:off x="1860" y="1635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61" name="Rectangle 145"/>
            <p:cNvSpPr>
              <a:spLocks noChangeArrowheads="1"/>
            </p:cNvSpPr>
            <p:nvPr/>
          </p:nvSpPr>
          <p:spPr bwMode="auto">
            <a:xfrm>
              <a:off x="1513" y="1628"/>
              <a:ext cx="439" cy="7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Calibri" pitchFamily="34" charset="0"/>
              </a:endParaRPr>
            </a:p>
          </p:txBody>
        </p:sp>
        <p:sp>
          <p:nvSpPr>
            <p:cNvPr id="2364562" name="Oval 146"/>
            <p:cNvSpPr>
              <a:spLocks noChangeArrowheads="1"/>
            </p:cNvSpPr>
            <p:nvPr/>
          </p:nvSpPr>
          <p:spPr bwMode="auto">
            <a:xfrm>
              <a:off x="1510" y="1569"/>
              <a:ext cx="443" cy="1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563" name="Group 147"/>
            <p:cNvGrpSpPr>
              <a:grpSpLocks/>
            </p:cNvGrpSpPr>
            <p:nvPr/>
          </p:nvGrpSpPr>
          <p:grpSpPr bwMode="auto">
            <a:xfrm>
              <a:off x="1619" y="1597"/>
              <a:ext cx="221" cy="85"/>
              <a:chOff x="2848" y="848"/>
              <a:chExt cx="140" cy="98"/>
            </a:xfrm>
          </p:grpSpPr>
          <p:sp>
            <p:nvSpPr>
              <p:cNvPr id="2364564" name="Line 148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65" name="Line 149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66" name="Line 150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567" name="Group 151"/>
            <p:cNvGrpSpPr>
              <a:grpSpLocks/>
            </p:cNvGrpSpPr>
            <p:nvPr/>
          </p:nvGrpSpPr>
          <p:grpSpPr bwMode="auto">
            <a:xfrm flipV="1">
              <a:off x="1619" y="1596"/>
              <a:ext cx="221" cy="87"/>
              <a:chOff x="2848" y="848"/>
              <a:chExt cx="140" cy="98"/>
            </a:xfrm>
          </p:grpSpPr>
          <p:sp>
            <p:nvSpPr>
              <p:cNvPr id="2364568" name="Line 15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69" name="Line 15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70" name="Line 15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grpSp>
        <p:nvGrpSpPr>
          <p:cNvPr id="2364571" name="Group 155"/>
          <p:cNvGrpSpPr>
            <a:grpSpLocks/>
          </p:cNvGrpSpPr>
          <p:nvPr/>
        </p:nvGrpSpPr>
        <p:grpSpPr bwMode="auto">
          <a:xfrm>
            <a:off x="5521325" y="3819525"/>
            <a:ext cx="708025" cy="336550"/>
            <a:chOff x="1510" y="1569"/>
            <a:chExt cx="446" cy="212"/>
          </a:xfrm>
        </p:grpSpPr>
        <p:sp>
          <p:nvSpPr>
            <p:cNvPr id="2364572" name="Oval 156"/>
            <p:cNvSpPr>
              <a:spLocks noChangeArrowheads="1"/>
            </p:cNvSpPr>
            <p:nvPr/>
          </p:nvSpPr>
          <p:spPr bwMode="auto">
            <a:xfrm>
              <a:off x="1513" y="1635"/>
              <a:ext cx="443" cy="146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73" name="Line 157"/>
            <p:cNvSpPr>
              <a:spLocks noChangeShapeType="1"/>
            </p:cNvSpPr>
            <p:nvPr/>
          </p:nvSpPr>
          <p:spPr bwMode="auto">
            <a:xfrm>
              <a:off x="1513" y="1628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74" name="Line 158"/>
            <p:cNvSpPr>
              <a:spLocks noChangeShapeType="1"/>
            </p:cNvSpPr>
            <p:nvPr/>
          </p:nvSpPr>
          <p:spPr bwMode="auto">
            <a:xfrm>
              <a:off x="1860" y="1635"/>
              <a:ext cx="1" cy="7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4575" name="Rectangle 159"/>
            <p:cNvSpPr>
              <a:spLocks noChangeArrowheads="1"/>
            </p:cNvSpPr>
            <p:nvPr/>
          </p:nvSpPr>
          <p:spPr bwMode="auto">
            <a:xfrm>
              <a:off x="1513" y="1628"/>
              <a:ext cx="439" cy="76"/>
            </a:xfrm>
            <a:prstGeom prst="rect">
              <a:avLst/>
            </a:prstGeom>
            <a:solidFill>
              <a:schemeClr val="bg1"/>
            </a:solidFill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/>
              <a:endParaRPr lang="en-US" sz="2400">
                <a:latin typeface="Calibri" pitchFamily="34" charset="0"/>
              </a:endParaRPr>
            </a:p>
          </p:txBody>
        </p:sp>
        <p:sp>
          <p:nvSpPr>
            <p:cNvPr id="2364576" name="Oval 160"/>
            <p:cNvSpPr>
              <a:spLocks noChangeArrowheads="1"/>
            </p:cNvSpPr>
            <p:nvPr/>
          </p:nvSpPr>
          <p:spPr bwMode="auto">
            <a:xfrm>
              <a:off x="1510" y="1569"/>
              <a:ext cx="443" cy="147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chemeClr val="folHlink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4577" name="Group 161"/>
            <p:cNvGrpSpPr>
              <a:grpSpLocks/>
            </p:cNvGrpSpPr>
            <p:nvPr/>
          </p:nvGrpSpPr>
          <p:grpSpPr bwMode="auto">
            <a:xfrm>
              <a:off x="1619" y="1597"/>
              <a:ext cx="221" cy="85"/>
              <a:chOff x="2848" y="848"/>
              <a:chExt cx="140" cy="98"/>
            </a:xfrm>
          </p:grpSpPr>
          <p:sp>
            <p:nvSpPr>
              <p:cNvPr id="2364578" name="Line 162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79" name="Line 163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80" name="Line 164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364581" name="Group 165"/>
            <p:cNvGrpSpPr>
              <a:grpSpLocks/>
            </p:cNvGrpSpPr>
            <p:nvPr/>
          </p:nvGrpSpPr>
          <p:grpSpPr bwMode="auto">
            <a:xfrm flipV="1">
              <a:off x="1619" y="1596"/>
              <a:ext cx="221" cy="87"/>
              <a:chOff x="2848" y="848"/>
              <a:chExt cx="140" cy="98"/>
            </a:xfrm>
          </p:grpSpPr>
          <p:sp>
            <p:nvSpPr>
              <p:cNvPr id="2364582" name="Line 166"/>
              <p:cNvSpPr>
                <a:spLocks noChangeShapeType="1"/>
              </p:cNvSpPr>
              <p:nvPr/>
            </p:nvSpPr>
            <p:spPr bwMode="auto">
              <a:xfrm flipV="1">
                <a:off x="2848" y="848"/>
                <a:ext cx="50" cy="2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83" name="Line 167"/>
              <p:cNvSpPr>
                <a:spLocks noChangeShapeType="1"/>
              </p:cNvSpPr>
              <p:nvPr/>
            </p:nvSpPr>
            <p:spPr bwMode="auto">
              <a:xfrm>
                <a:off x="2944" y="946"/>
                <a:ext cx="44" cy="0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4584" name="Line 168"/>
              <p:cNvSpPr>
                <a:spLocks noChangeShapeType="1"/>
              </p:cNvSpPr>
              <p:nvPr/>
            </p:nvSpPr>
            <p:spPr bwMode="auto">
              <a:xfrm>
                <a:off x="2894" y="850"/>
                <a:ext cx="52" cy="96"/>
              </a:xfrm>
              <a:prstGeom prst="line">
                <a:avLst/>
              </a:prstGeom>
              <a:noFill/>
              <a:ln w="2857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41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41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441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6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6Bone: Deploying IPv6 over IP4</a:t>
            </a:r>
          </a:p>
        </p:txBody>
      </p:sp>
      <p:sp>
        <p:nvSpPr>
          <p:cNvPr id="21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CA"/>
              <a:t>CSC 458/CSC 2209 – Computer Networks</a:t>
            </a:r>
            <a:endParaRPr lang="en-US"/>
          </a:p>
        </p:txBody>
      </p:sp>
      <p:sp>
        <p:nvSpPr>
          <p:cNvPr id="21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9E4D9B9-5636-409D-8C58-E54C98CE6236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15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University of Toronto – Fall 2025</a:t>
            </a:r>
          </a:p>
        </p:txBody>
      </p:sp>
      <p:sp>
        <p:nvSpPr>
          <p:cNvPr id="2366676" name="Rectangle 212"/>
          <p:cNvSpPr>
            <a:spLocks noChangeArrowheads="1"/>
          </p:cNvSpPr>
          <p:nvPr/>
        </p:nvSpPr>
        <p:spPr bwMode="auto"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2460625" y="1158875"/>
            <a:ext cx="708025" cy="635000"/>
            <a:chOff x="1898" y="730"/>
            <a:chExt cx="446" cy="400"/>
          </a:xfrm>
        </p:grpSpPr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469" name="Oval 5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70" name="Line 6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71" name="Line 7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72" name="Rectangle 8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473" name="Oval 9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4" name="Group 10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475" name="Line 1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76" name="Line 1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77" name="Line 1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5" name="Group 14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479" name="Line 1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80" name="Line 1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81" name="Line 1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482" name="Text Box 18"/>
            <p:cNvSpPr txBox="1">
              <a:spLocks noChangeArrowheads="1"/>
            </p:cNvSpPr>
            <p:nvPr/>
          </p:nvSpPr>
          <p:spPr bwMode="auto">
            <a:xfrm>
              <a:off x="2010" y="730"/>
              <a:ext cx="1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A</a:t>
              </a:r>
            </a:p>
          </p:txBody>
        </p:sp>
      </p:grpSp>
      <p:grpSp>
        <p:nvGrpSpPr>
          <p:cNvPr id="6" name="Group 19"/>
          <p:cNvGrpSpPr>
            <a:grpSpLocks/>
          </p:cNvGrpSpPr>
          <p:nvPr/>
        </p:nvGrpSpPr>
        <p:grpSpPr bwMode="auto">
          <a:xfrm>
            <a:off x="3506788" y="1163637"/>
            <a:ext cx="708025" cy="635000"/>
            <a:chOff x="1898" y="730"/>
            <a:chExt cx="446" cy="400"/>
          </a:xfrm>
        </p:grpSpPr>
        <p:grpSp>
          <p:nvGrpSpPr>
            <p:cNvPr id="7" name="Group 20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485" name="Oval 21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86" name="Line 22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87" name="Line 23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488" name="Rectangle 24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489" name="Oval 25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8" name="Group 26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491" name="Line 2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92" name="Line 2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93" name="Line 2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9" name="Group 30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495" name="Line 3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96" name="Line 3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497" name="Line 3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498" name="Text Box 34"/>
            <p:cNvSpPr txBox="1">
              <a:spLocks noChangeArrowheads="1"/>
            </p:cNvSpPr>
            <p:nvPr/>
          </p:nvSpPr>
          <p:spPr bwMode="auto">
            <a:xfrm>
              <a:off x="2010" y="730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B</a:t>
              </a:r>
            </a:p>
          </p:txBody>
        </p:sp>
      </p:grpSp>
      <p:grpSp>
        <p:nvGrpSpPr>
          <p:cNvPr id="10" name="Group 35"/>
          <p:cNvGrpSpPr>
            <a:grpSpLocks/>
          </p:cNvGrpSpPr>
          <p:nvPr/>
        </p:nvGrpSpPr>
        <p:grpSpPr bwMode="auto">
          <a:xfrm>
            <a:off x="6521450" y="1154112"/>
            <a:ext cx="708025" cy="635000"/>
            <a:chOff x="1898" y="730"/>
            <a:chExt cx="446" cy="400"/>
          </a:xfrm>
        </p:grpSpPr>
        <p:grpSp>
          <p:nvGrpSpPr>
            <p:cNvPr id="11" name="Group 36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01" name="Oval 37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02" name="Line 38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03" name="Line 39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04" name="Rectangle 40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05" name="Oval 41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2" name="Group 42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07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08" name="Line 4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09" name="Line 4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3" name="Group 46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511" name="Line 4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12" name="Line 4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13" name="Line 4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514" name="Text Box 50"/>
            <p:cNvSpPr txBox="1">
              <a:spLocks noChangeArrowheads="1"/>
            </p:cNvSpPr>
            <p:nvPr/>
          </p:nvSpPr>
          <p:spPr bwMode="auto">
            <a:xfrm>
              <a:off x="2010" y="730"/>
              <a:ext cx="1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E</a:t>
              </a:r>
            </a:p>
          </p:txBody>
        </p:sp>
      </p:grpSp>
      <p:grpSp>
        <p:nvGrpSpPr>
          <p:cNvPr id="14" name="Group 51"/>
          <p:cNvGrpSpPr>
            <a:grpSpLocks/>
          </p:cNvGrpSpPr>
          <p:nvPr/>
        </p:nvGrpSpPr>
        <p:grpSpPr bwMode="auto">
          <a:xfrm>
            <a:off x="7512050" y="1143000"/>
            <a:ext cx="708025" cy="635000"/>
            <a:chOff x="1898" y="730"/>
            <a:chExt cx="446" cy="400"/>
          </a:xfrm>
        </p:grpSpPr>
        <p:grpSp>
          <p:nvGrpSpPr>
            <p:cNvPr id="15" name="Group 52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17" name="Oval 53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18" name="Line 54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19" name="Line 55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20" name="Rectangle 56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21" name="Oval 57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16" name="Group 58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23" name="Line 5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24" name="Line 6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25" name="Line 6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17" name="Group 62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527" name="Line 6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28" name="Line 6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29" name="Line 6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530" name="Text Box 66"/>
            <p:cNvSpPr txBox="1">
              <a:spLocks noChangeArrowheads="1"/>
            </p:cNvSpPr>
            <p:nvPr/>
          </p:nvSpPr>
          <p:spPr bwMode="auto">
            <a:xfrm>
              <a:off x="2010" y="730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2366531" name="Rectangle 67"/>
          <p:cNvSpPr>
            <a:spLocks noChangeArrowheads="1"/>
          </p:cNvSpPr>
          <p:nvPr/>
        </p:nvSpPr>
        <p:spPr bwMode="auto">
          <a:xfrm>
            <a:off x="4213225" y="1622425"/>
            <a:ext cx="2281238" cy="66675"/>
          </a:xfrm>
          <a:prstGeom prst="rect">
            <a:avLst/>
          </a:prstGeom>
          <a:solidFill>
            <a:srgbClr val="FF0000"/>
          </a:soli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366532" name="Line 68"/>
          <p:cNvSpPr>
            <a:spLocks noChangeShapeType="1"/>
          </p:cNvSpPr>
          <p:nvPr/>
        </p:nvSpPr>
        <p:spPr bwMode="auto">
          <a:xfrm flipV="1">
            <a:off x="3179763" y="1646237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533" name="Line 69"/>
          <p:cNvSpPr>
            <a:spLocks noChangeShapeType="1"/>
          </p:cNvSpPr>
          <p:nvPr/>
        </p:nvSpPr>
        <p:spPr bwMode="auto">
          <a:xfrm flipV="1">
            <a:off x="7226300" y="1627187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534" name="Text Box 70"/>
          <p:cNvSpPr txBox="1">
            <a:spLocks noChangeArrowheads="1"/>
          </p:cNvSpPr>
          <p:nvPr/>
        </p:nvSpPr>
        <p:spPr bwMode="auto">
          <a:xfrm>
            <a:off x="2517775" y="1763712"/>
            <a:ext cx="534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535" name="Text Box 71"/>
          <p:cNvSpPr txBox="1">
            <a:spLocks noChangeArrowheads="1"/>
          </p:cNvSpPr>
          <p:nvPr/>
        </p:nvSpPr>
        <p:spPr bwMode="auto">
          <a:xfrm>
            <a:off x="3563938" y="1765300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536" name="Text Box 72"/>
          <p:cNvSpPr txBox="1">
            <a:spLocks noChangeArrowheads="1"/>
          </p:cNvSpPr>
          <p:nvPr/>
        </p:nvSpPr>
        <p:spPr bwMode="auto">
          <a:xfrm>
            <a:off x="6589713" y="1757362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537" name="Text Box 73"/>
          <p:cNvSpPr txBox="1">
            <a:spLocks noChangeArrowheads="1"/>
          </p:cNvSpPr>
          <p:nvPr/>
        </p:nvSpPr>
        <p:spPr bwMode="auto">
          <a:xfrm>
            <a:off x="7570788" y="1760537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538" name="Text Box 74"/>
          <p:cNvSpPr txBox="1">
            <a:spLocks noChangeArrowheads="1"/>
          </p:cNvSpPr>
          <p:nvPr/>
        </p:nvSpPr>
        <p:spPr bwMode="auto">
          <a:xfrm>
            <a:off x="4975225" y="1284287"/>
            <a:ext cx="7191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FF0000"/>
                </a:solidFill>
                <a:latin typeface="Calibri" pitchFamily="34" charset="0"/>
              </a:rPr>
              <a:t>tunnel</a:t>
            </a:r>
          </a:p>
        </p:txBody>
      </p:sp>
      <p:sp>
        <p:nvSpPr>
          <p:cNvPr id="2366539" name="Text Box 75"/>
          <p:cNvSpPr txBox="1">
            <a:spLocks noChangeArrowheads="1"/>
          </p:cNvSpPr>
          <p:nvPr/>
        </p:nvSpPr>
        <p:spPr bwMode="auto">
          <a:xfrm>
            <a:off x="722313" y="1350962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Logical view:</a:t>
            </a:r>
          </a:p>
        </p:txBody>
      </p:sp>
      <p:sp>
        <p:nvSpPr>
          <p:cNvPr id="2366540" name="Text Box 76"/>
          <p:cNvSpPr txBox="1">
            <a:spLocks noChangeArrowheads="1"/>
          </p:cNvSpPr>
          <p:nvPr/>
        </p:nvSpPr>
        <p:spPr bwMode="auto">
          <a:xfrm>
            <a:off x="617538" y="2505075"/>
            <a:ext cx="14732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Calibri" pitchFamily="34" charset="0"/>
              </a:rPr>
              <a:t>Physical view:</a:t>
            </a:r>
          </a:p>
        </p:txBody>
      </p:sp>
      <p:grpSp>
        <p:nvGrpSpPr>
          <p:cNvPr id="18" name="Group 77"/>
          <p:cNvGrpSpPr>
            <a:grpSpLocks/>
          </p:cNvGrpSpPr>
          <p:nvPr/>
        </p:nvGrpSpPr>
        <p:grpSpPr bwMode="auto">
          <a:xfrm>
            <a:off x="2451100" y="2290762"/>
            <a:ext cx="708025" cy="635000"/>
            <a:chOff x="1898" y="730"/>
            <a:chExt cx="446" cy="400"/>
          </a:xfrm>
        </p:grpSpPr>
        <p:grpSp>
          <p:nvGrpSpPr>
            <p:cNvPr id="19" name="Group 78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43" name="Oval 79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44" name="Line 80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45" name="Line 81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46" name="Rectangle 82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47" name="Oval 83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0" name="Group 84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49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50" name="Line 8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51" name="Line 8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1" name="Group 88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553" name="Line 89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54" name="Line 90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55" name="Line 91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556" name="Text Box 92"/>
            <p:cNvSpPr txBox="1">
              <a:spLocks noChangeArrowheads="1"/>
            </p:cNvSpPr>
            <p:nvPr/>
          </p:nvSpPr>
          <p:spPr bwMode="auto">
            <a:xfrm>
              <a:off x="2010" y="730"/>
              <a:ext cx="199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A</a:t>
              </a:r>
            </a:p>
          </p:txBody>
        </p:sp>
      </p:grpSp>
      <p:grpSp>
        <p:nvGrpSpPr>
          <p:cNvPr id="22" name="Group 93"/>
          <p:cNvGrpSpPr>
            <a:grpSpLocks/>
          </p:cNvGrpSpPr>
          <p:nvPr/>
        </p:nvGrpSpPr>
        <p:grpSpPr bwMode="auto">
          <a:xfrm>
            <a:off x="3497263" y="2295525"/>
            <a:ext cx="708025" cy="635000"/>
            <a:chOff x="1898" y="730"/>
            <a:chExt cx="446" cy="400"/>
          </a:xfrm>
        </p:grpSpPr>
        <p:grpSp>
          <p:nvGrpSpPr>
            <p:cNvPr id="23" name="Group 94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59" name="Oval 95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60" name="Line 96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61" name="Line 97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62" name="Rectangle 98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63" name="Oval 99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4" name="Group 100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65" name="Line 10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66" name="Line 10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67" name="Line 10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5" name="Group 104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569" name="Line 105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70" name="Line 106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71" name="Line 107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572" name="Text Box 108"/>
            <p:cNvSpPr txBox="1">
              <a:spLocks noChangeArrowheads="1"/>
            </p:cNvSpPr>
            <p:nvPr/>
          </p:nvSpPr>
          <p:spPr bwMode="auto">
            <a:xfrm>
              <a:off x="2010" y="730"/>
              <a:ext cx="194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B</a:t>
              </a:r>
            </a:p>
          </p:txBody>
        </p:sp>
      </p:grpSp>
      <p:grpSp>
        <p:nvGrpSpPr>
          <p:cNvPr id="26" name="Group 109"/>
          <p:cNvGrpSpPr>
            <a:grpSpLocks/>
          </p:cNvGrpSpPr>
          <p:nvPr/>
        </p:nvGrpSpPr>
        <p:grpSpPr bwMode="auto">
          <a:xfrm>
            <a:off x="6511925" y="2286000"/>
            <a:ext cx="708025" cy="635000"/>
            <a:chOff x="1898" y="730"/>
            <a:chExt cx="446" cy="400"/>
          </a:xfrm>
        </p:grpSpPr>
        <p:grpSp>
          <p:nvGrpSpPr>
            <p:cNvPr id="27" name="Group 110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75" name="Oval 111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76" name="Line 112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77" name="Line 113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78" name="Rectangle 114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79" name="Oval 115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8" name="Group 116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81" name="Line 11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82" name="Line 11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83" name="Line 11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9" name="Group 120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585" name="Line 121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86" name="Line 122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87" name="Line 123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588" name="Text Box 124"/>
            <p:cNvSpPr txBox="1">
              <a:spLocks noChangeArrowheads="1"/>
            </p:cNvSpPr>
            <p:nvPr/>
          </p:nvSpPr>
          <p:spPr bwMode="auto">
            <a:xfrm>
              <a:off x="2010" y="730"/>
              <a:ext cx="18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E</a:t>
              </a:r>
            </a:p>
          </p:txBody>
        </p:sp>
      </p:grpSp>
      <p:grpSp>
        <p:nvGrpSpPr>
          <p:cNvPr id="30" name="Group 125"/>
          <p:cNvGrpSpPr>
            <a:grpSpLocks/>
          </p:cNvGrpSpPr>
          <p:nvPr/>
        </p:nvGrpSpPr>
        <p:grpSpPr bwMode="auto">
          <a:xfrm>
            <a:off x="7502525" y="2274887"/>
            <a:ext cx="708025" cy="635000"/>
            <a:chOff x="1898" y="730"/>
            <a:chExt cx="446" cy="400"/>
          </a:xfrm>
        </p:grpSpPr>
        <p:grpSp>
          <p:nvGrpSpPr>
            <p:cNvPr id="31" name="Group 126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591" name="Oval 127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92" name="Line 128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93" name="Line 129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594" name="Rectangle 130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595" name="Oval 131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6564" name="Group 132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597" name="Line 133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98" name="Line 134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599" name="Line 135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6568" name="Group 136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601" name="Line 137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02" name="Line 138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03" name="Line 139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604" name="Text Box 140"/>
            <p:cNvSpPr txBox="1">
              <a:spLocks noChangeArrowheads="1"/>
            </p:cNvSpPr>
            <p:nvPr/>
          </p:nvSpPr>
          <p:spPr bwMode="auto">
            <a:xfrm>
              <a:off x="2010" y="730"/>
              <a:ext cx="18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F</a:t>
              </a:r>
            </a:p>
          </p:txBody>
        </p:sp>
      </p:grpSp>
      <p:sp>
        <p:nvSpPr>
          <p:cNvPr id="2366605" name="Line 141"/>
          <p:cNvSpPr>
            <a:spLocks noChangeShapeType="1"/>
          </p:cNvSpPr>
          <p:nvPr/>
        </p:nvSpPr>
        <p:spPr bwMode="auto">
          <a:xfrm flipV="1">
            <a:off x="3170238" y="2778125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06" name="Line 142"/>
          <p:cNvSpPr>
            <a:spLocks noChangeShapeType="1"/>
          </p:cNvSpPr>
          <p:nvPr/>
        </p:nvSpPr>
        <p:spPr bwMode="auto">
          <a:xfrm flipV="1">
            <a:off x="7216775" y="2759075"/>
            <a:ext cx="323850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07" name="Text Box 143"/>
          <p:cNvSpPr txBox="1">
            <a:spLocks noChangeArrowheads="1"/>
          </p:cNvSpPr>
          <p:nvPr/>
        </p:nvSpPr>
        <p:spPr bwMode="auto">
          <a:xfrm>
            <a:off x="2508250" y="2895600"/>
            <a:ext cx="53498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08" name="Text Box 144"/>
          <p:cNvSpPr txBox="1">
            <a:spLocks noChangeArrowheads="1"/>
          </p:cNvSpPr>
          <p:nvPr/>
        </p:nvSpPr>
        <p:spPr bwMode="auto">
          <a:xfrm>
            <a:off x="3554413" y="2897187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09" name="Text Box 145"/>
          <p:cNvSpPr txBox="1">
            <a:spLocks noChangeArrowheads="1"/>
          </p:cNvSpPr>
          <p:nvPr/>
        </p:nvSpPr>
        <p:spPr bwMode="auto">
          <a:xfrm>
            <a:off x="6580188" y="2889250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10" name="Text Box 146"/>
          <p:cNvSpPr txBox="1">
            <a:spLocks noChangeArrowheads="1"/>
          </p:cNvSpPr>
          <p:nvPr/>
        </p:nvSpPr>
        <p:spPr bwMode="auto">
          <a:xfrm>
            <a:off x="7561263" y="2892425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11" name="Line 147"/>
          <p:cNvSpPr>
            <a:spLocks noChangeShapeType="1"/>
          </p:cNvSpPr>
          <p:nvPr/>
        </p:nvSpPr>
        <p:spPr bwMode="auto">
          <a:xfrm flipV="1">
            <a:off x="4203700" y="2768600"/>
            <a:ext cx="2325688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2366573" name="Group 148"/>
          <p:cNvGrpSpPr>
            <a:grpSpLocks/>
          </p:cNvGrpSpPr>
          <p:nvPr/>
        </p:nvGrpSpPr>
        <p:grpSpPr bwMode="auto">
          <a:xfrm>
            <a:off x="4491038" y="2298700"/>
            <a:ext cx="708025" cy="635000"/>
            <a:chOff x="1898" y="730"/>
            <a:chExt cx="446" cy="400"/>
          </a:xfrm>
        </p:grpSpPr>
        <p:grpSp>
          <p:nvGrpSpPr>
            <p:cNvPr id="2366574" name="Group 149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614" name="Oval 150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15" name="Line 151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16" name="Line 152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17" name="Rectangle 153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618" name="Oval 154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6580" name="Group 155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620" name="Line 15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21" name="Line 15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22" name="Line 15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6584" name="Group 159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624" name="Line 160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25" name="Line 161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26" name="Line 162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627" name="Text Box 163"/>
            <p:cNvSpPr txBox="1">
              <a:spLocks noChangeArrowheads="1"/>
            </p:cNvSpPr>
            <p:nvPr/>
          </p:nvSpPr>
          <p:spPr bwMode="auto">
            <a:xfrm>
              <a:off x="2010" y="730"/>
              <a:ext cx="19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C</a:t>
              </a:r>
            </a:p>
          </p:txBody>
        </p:sp>
      </p:grpSp>
      <p:grpSp>
        <p:nvGrpSpPr>
          <p:cNvPr id="2366589" name="Group 164"/>
          <p:cNvGrpSpPr>
            <a:grpSpLocks/>
          </p:cNvGrpSpPr>
          <p:nvPr/>
        </p:nvGrpSpPr>
        <p:grpSpPr bwMode="auto">
          <a:xfrm>
            <a:off x="5480050" y="2289175"/>
            <a:ext cx="708025" cy="635000"/>
            <a:chOff x="1898" y="730"/>
            <a:chExt cx="446" cy="400"/>
          </a:xfrm>
        </p:grpSpPr>
        <p:grpSp>
          <p:nvGrpSpPr>
            <p:cNvPr id="2366590" name="Group 165"/>
            <p:cNvGrpSpPr>
              <a:grpSpLocks/>
            </p:cNvGrpSpPr>
            <p:nvPr/>
          </p:nvGrpSpPr>
          <p:grpSpPr bwMode="auto">
            <a:xfrm>
              <a:off x="1898" y="918"/>
              <a:ext cx="446" cy="212"/>
              <a:chOff x="2210" y="903"/>
              <a:chExt cx="446" cy="212"/>
            </a:xfrm>
          </p:grpSpPr>
          <p:sp>
            <p:nvSpPr>
              <p:cNvPr id="2366630" name="Oval 166"/>
              <p:cNvSpPr>
                <a:spLocks noChangeArrowheads="1"/>
              </p:cNvSpPr>
              <p:nvPr/>
            </p:nvSpPr>
            <p:spPr bwMode="auto">
              <a:xfrm>
                <a:off x="2213" y="969"/>
                <a:ext cx="443" cy="146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31" name="Line 167"/>
              <p:cNvSpPr>
                <a:spLocks noChangeShapeType="1"/>
              </p:cNvSpPr>
              <p:nvPr/>
            </p:nvSpPr>
            <p:spPr bwMode="auto">
              <a:xfrm>
                <a:off x="2213" y="962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32" name="Line 168"/>
              <p:cNvSpPr>
                <a:spLocks noChangeShapeType="1"/>
              </p:cNvSpPr>
              <p:nvPr/>
            </p:nvSpPr>
            <p:spPr bwMode="auto">
              <a:xfrm>
                <a:off x="2560" y="969"/>
                <a:ext cx="1" cy="7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33" name="Rectangle 169"/>
              <p:cNvSpPr>
                <a:spLocks noChangeArrowheads="1"/>
              </p:cNvSpPr>
              <p:nvPr/>
            </p:nvSpPr>
            <p:spPr bwMode="auto">
              <a:xfrm>
                <a:off x="2213" y="962"/>
                <a:ext cx="439" cy="76"/>
              </a:xfrm>
              <a:prstGeom prst="rect">
                <a:avLst/>
              </a:prstGeom>
              <a:solidFill>
                <a:schemeClr val="hlink"/>
              </a:solidFill>
              <a:ln w="12700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/>
                <a:endParaRPr lang="en-US" sz="2400">
                  <a:latin typeface="Calibri" pitchFamily="34" charset="0"/>
                </a:endParaRPr>
              </a:p>
            </p:txBody>
          </p:sp>
          <p:sp>
            <p:nvSpPr>
              <p:cNvPr id="2366634" name="Oval 170"/>
              <p:cNvSpPr>
                <a:spLocks noChangeArrowheads="1"/>
              </p:cNvSpPr>
              <p:nvPr/>
            </p:nvSpPr>
            <p:spPr bwMode="auto">
              <a:xfrm>
                <a:off x="2210" y="903"/>
                <a:ext cx="443" cy="147"/>
              </a:xfrm>
              <a:prstGeom prst="ellipse">
                <a:avLst/>
              </a:prstGeom>
              <a:solidFill>
                <a:schemeClr val="hlink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grpSp>
            <p:nvGrpSpPr>
              <p:cNvPr id="2366596" name="Group 171"/>
              <p:cNvGrpSpPr>
                <a:grpSpLocks/>
              </p:cNvGrpSpPr>
              <p:nvPr/>
            </p:nvGrpSpPr>
            <p:grpSpPr bwMode="auto">
              <a:xfrm>
                <a:off x="2319" y="931"/>
                <a:ext cx="221" cy="85"/>
                <a:chOff x="2848" y="848"/>
                <a:chExt cx="140" cy="98"/>
              </a:xfrm>
            </p:grpSpPr>
            <p:sp>
              <p:nvSpPr>
                <p:cNvPr id="2366636" name="Line 172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37" name="Line 173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38" name="Line 174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  <p:grpSp>
            <p:nvGrpSpPr>
              <p:cNvPr id="2366600" name="Group 175"/>
              <p:cNvGrpSpPr>
                <a:grpSpLocks/>
              </p:cNvGrpSpPr>
              <p:nvPr/>
            </p:nvGrpSpPr>
            <p:grpSpPr bwMode="auto">
              <a:xfrm flipV="1">
                <a:off x="2319" y="930"/>
                <a:ext cx="221" cy="87"/>
                <a:chOff x="2848" y="848"/>
                <a:chExt cx="140" cy="98"/>
              </a:xfrm>
            </p:grpSpPr>
            <p:sp>
              <p:nvSpPr>
                <p:cNvPr id="2366640" name="Line 176"/>
                <p:cNvSpPr>
                  <a:spLocks noChangeShapeType="1"/>
                </p:cNvSpPr>
                <p:nvPr/>
              </p:nvSpPr>
              <p:spPr bwMode="auto">
                <a:xfrm flipV="1">
                  <a:off x="2848" y="848"/>
                  <a:ext cx="50" cy="2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41" name="Line 177"/>
                <p:cNvSpPr>
                  <a:spLocks noChangeShapeType="1"/>
                </p:cNvSpPr>
                <p:nvPr/>
              </p:nvSpPr>
              <p:spPr bwMode="auto">
                <a:xfrm>
                  <a:off x="2944" y="946"/>
                  <a:ext cx="44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  <p:sp>
              <p:nvSpPr>
                <p:cNvPr id="2366642" name="Line 178"/>
                <p:cNvSpPr>
                  <a:spLocks noChangeShapeType="1"/>
                </p:cNvSpPr>
                <p:nvPr/>
              </p:nvSpPr>
              <p:spPr bwMode="auto">
                <a:xfrm>
                  <a:off x="2894" y="850"/>
                  <a:ext cx="52" cy="96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en-US"/>
                </a:p>
              </p:txBody>
            </p:sp>
          </p:grpSp>
        </p:grpSp>
        <p:sp>
          <p:nvSpPr>
            <p:cNvPr id="2366643" name="Text Box 179"/>
            <p:cNvSpPr txBox="1">
              <a:spLocks noChangeArrowheads="1"/>
            </p:cNvSpPr>
            <p:nvPr/>
          </p:nvSpPr>
          <p:spPr bwMode="auto">
            <a:xfrm>
              <a:off x="2010" y="730"/>
              <a:ext cx="205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latin typeface="Calibri" pitchFamily="34" charset="0"/>
                </a:rPr>
                <a:t>D</a:t>
              </a:r>
            </a:p>
          </p:txBody>
        </p:sp>
      </p:grpSp>
      <p:sp>
        <p:nvSpPr>
          <p:cNvPr id="2366644" name="Text Box 180"/>
          <p:cNvSpPr txBox="1">
            <a:spLocks noChangeArrowheads="1"/>
          </p:cNvSpPr>
          <p:nvPr/>
        </p:nvSpPr>
        <p:spPr bwMode="auto">
          <a:xfrm>
            <a:off x="4535488" y="2900362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FF0000"/>
                </a:solidFill>
                <a:latin typeface="Calibri" pitchFamily="34" charset="0"/>
              </a:rPr>
              <a:t>IPv4</a:t>
            </a:r>
          </a:p>
        </p:txBody>
      </p:sp>
      <p:sp>
        <p:nvSpPr>
          <p:cNvPr id="2366645" name="Text Box 181"/>
          <p:cNvSpPr txBox="1">
            <a:spLocks noChangeArrowheads="1"/>
          </p:cNvSpPr>
          <p:nvPr/>
        </p:nvSpPr>
        <p:spPr bwMode="auto">
          <a:xfrm>
            <a:off x="5529263" y="2901950"/>
            <a:ext cx="534987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/>
            <a:r>
              <a:rPr lang="en-US" sz="1600">
                <a:solidFill>
                  <a:srgbClr val="FF0000"/>
                </a:solidFill>
                <a:latin typeface="Calibri" pitchFamily="34" charset="0"/>
              </a:rPr>
              <a:t>IPv4</a:t>
            </a:r>
          </a:p>
        </p:txBody>
      </p:sp>
      <p:grpSp>
        <p:nvGrpSpPr>
          <p:cNvPr id="2366612" name="Group 182"/>
          <p:cNvGrpSpPr>
            <a:grpSpLocks/>
          </p:cNvGrpSpPr>
          <p:nvPr/>
        </p:nvGrpSpPr>
        <p:grpSpPr bwMode="auto">
          <a:xfrm>
            <a:off x="2865438" y="3292475"/>
            <a:ext cx="771525" cy="1441450"/>
            <a:chOff x="4869" y="143"/>
            <a:chExt cx="486" cy="908"/>
          </a:xfrm>
        </p:grpSpPr>
        <p:sp>
          <p:nvSpPr>
            <p:cNvPr id="2366647" name="Rectangle 183"/>
            <p:cNvSpPr>
              <a:spLocks noChangeArrowheads="1"/>
            </p:cNvSpPr>
            <p:nvPr/>
          </p:nvSpPr>
          <p:spPr bwMode="auto">
            <a:xfrm>
              <a:off x="4893" y="143"/>
              <a:ext cx="462" cy="9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48" name="Text Box 184"/>
            <p:cNvSpPr txBox="1">
              <a:spLocks noChangeArrowheads="1"/>
            </p:cNvSpPr>
            <p:nvPr/>
          </p:nvSpPr>
          <p:spPr bwMode="auto">
            <a:xfrm>
              <a:off x="4869" y="164"/>
              <a:ext cx="445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>
                  <a:latin typeface="Calibri" pitchFamily="34" charset="0"/>
                </a:rPr>
                <a:t>Flow: X</a:t>
              </a: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Src: A</a:t>
              </a: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Dest: F</a:t>
              </a:r>
            </a:p>
            <a:p>
              <a:pPr eaLnBrk="0" hangingPunct="0"/>
              <a:endParaRPr lang="en-US" sz="1400">
                <a:latin typeface="Calibri" pitchFamily="34" charset="0"/>
              </a:endParaRPr>
            </a:p>
            <a:p>
              <a:pPr eaLnBrk="0" hangingPunct="0"/>
              <a:endParaRPr lang="en-US" sz="1400">
                <a:latin typeface="Calibri" pitchFamily="34" charset="0"/>
              </a:endParaRP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data</a:t>
              </a:r>
            </a:p>
          </p:txBody>
        </p:sp>
      </p:grpSp>
      <p:grpSp>
        <p:nvGrpSpPr>
          <p:cNvPr id="2366613" name="Group 185"/>
          <p:cNvGrpSpPr>
            <a:grpSpLocks/>
          </p:cNvGrpSpPr>
          <p:nvPr/>
        </p:nvGrpSpPr>
        <p:grpSpPr bwMode="auto">
          <a:xfrm>
            <a:off x="7018338" y="3305175"/>
            <a:ext cx="771525" cy="1441450"/>
            <a:chOff x="4869" y="143"/>
            <a:chExt cx="486" cy="908"/>
          </a:xfrm>
        </p:grpSpPr>
        <p:sp>
          <p:nvSpPr>
            <p:cNvPr id="2366650" name="Rectangle 186"/>
            <p:cNvSpPr>
              <a:spLocks noChangeArrowheads="1"/>
            </p:cNvSpPr>
            <p:nvPr/>
          </p:nvSpPr>
          <p:spPr bwMode="auto">
            <a:xfrm>
              <a:off x="4893" y="143"/>
              <a:ext cx="462" cy="908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66651" name="Text Box 187"/>
            <p:cNvSpPr txBox="1">
              <a:spLocks noChangeArrowheads="1"/>
            </p:cNvSpPr>
            <p:nvPr/>
          </p:nvSpPr>
          <p:spPr bwMode="auto">
            <a:xfrm>
              <a:off x="4869" y="164"/>
              <a:ext cx="445" cy="8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1400">
                  <a:latin typeface="Calibri" pitchFamily="34" charset="0"/>
                </a:rPr>
                <a:t>Flow: X</a:t>
              </a: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Src: A</a:t>
              </a: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Dest: F</a:t>
              </a:r>
            </a:p>
            <a:p>
              <a:pPr eaLnBrk="0" hangingPunct="0"/>
              <a:endParaRPr lang="en-US" sz="1400">
                <a:latin typeface="Calibri" pitchFamily="34" charset="0"/>
              </a:endParaRPr>
            </a:p>
            <a:p>
              <a:pPr eaLnBrk="0" hangingPunct="0"/>
              <a:endParaRPr lang="en-US" sz="1400">
                <a:latin typeface="Calibri" pitchFamily="34" charset="0"/>
              </a:endParaRPr>
            </a:p>
            <a:p>
              <a:pPr eaLnBrk="0" hangingPunct="0"/>
              <a:r>
                <a:rPr lang="en-US" sz="1400">
                  <a:latin typeface="Calibri" pitchFamily="34" charset="0"/>
                </a:rPr>
                <a:t>data</a:t>
              </a:r>
            </a:p>
          </p:txBody>
        </p:sp>
      </p:grpSp>
      <p:grpSp>
        <p:nvGrpSpPr>
          <p:cNvPr id="2366619" name="Group 188"/>
          <p:cNvGrpSpPr>
            <a:grpSpLocks/>
          </p:cNvGrpSpPr>
          <p:nvPr/>
        </p:nvGrpSpPr>
        <p:grpSpPr bwMode="auto">
          <a:xfrm>
            <a:off x="3906838" y="3290887"/>
            <a:ext cx="984250" cy="2195513"/>
            <a:chOff x="4943" y="2154"/>
            <a:chExt cx="620" cy="1383"/>
          </a:xfrm>
        </p:grpSpPr>
        <p:sp>
          <p:nvSpPr>
            <p:cNvPr id="2366653" name="Rectangle 189"/>
            <p:cNvSpPr>
              <a:spLocks noChangeArrowheads="1"/>
            </p:cNvSpPr>
            <p:nvPr/>
          </p:nvSpPr>
          <p:spPr bwMode="auto">
            <a:xfrm>
              <a:off x="4980" y="2155"/>
              <a:ext cx="583" cy="138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6623" name="Group 190"/>
            <p:cNvGrpSpPr>
              <a:grpSpLocks/>
            </p:cNvGrpSpPr>
            <p:nvPr/>
          </p:nvGrpSpPr>
          <p:grpSpPr bwMode="auto">
            <a:xfrm>
              <a:off x="5001" y="2538"/>
              <a:ext cx="486" cy="908"/>
              <a:chOff x="4869" y="143"/>
              <a:chExt cx="486" cy="908"/>
            </a:xfrm>
          </p:grpSpPr>
          <p:sp>
            <p:nvSpPr>
              <p:cNvPr id="2366655" name="Rectangle 191"/>
              <p:cNvSpPr>
                <a:spLocks noChangeArrowheads="1"/>
              </p:cNvSpPr>
              <p:nvPr/>
            </p:nvSpPr>
            <p:spPr bwMode="auto">
              <a:xfrm>
                <a:off x="4893" y="143"/>
                <a:ext cx="462" cy="9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56" name="Text Box 192"/>
              <p:cNvSpPr txBox="1">
                <a:spLocks noChangeArrowheads="1"/>
              </p:cNvSpPr>
              <p:nvPr/>
            </p:nvSpPr>
            <p:spPr bwMode="auto">
              <a:xfrm>
                <a:off x="4869" y="164"/>
                <a:ext cx="445" cy="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>
                    <a:latin typeface="Calibri" pitchFamily="34" charset="0"/>
                  </a:rPr>
                  <a:t>Flow: X</a:t>
                </a: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Src: A</a:t>
                </a: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Dest: F</a:t>
                </a:r>
              </a:p>
              <a:p>
                <a:pPr eaLnBrk="0" hangingPunct="0"/>
                <a:endParaRPr lang="en-US" sz="1400">
                  <a:latin typeface="Calibri" pitchFamily="34" charset="0"/>
                </a:endParaRPr>
              </a:p>
              <a:p>
                <a:pPr eaLnBrk="0" hangingPunct="0"/>
                <a:endParaRPr lang="en-US" sz="1400">
                  <a:latin typeface="Calibri" pitchFamily="34" charset="0"/>
                </a:endParaRP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data</a:t>
                </a:r>
              </a:p>
            </p:txBody>
          </p:sp>
        </p:grpSp>
        <p:sp>
          <p:nvSpPr>
            <p:cNvPr id="2366657" name="Text Box 193"/>
            <p:cNvSpPr txBox="1">
              <a:spLocks noChangeArrowheads="1"/>
            </p:cNvSpPr>
            <p:nvPr/>
          </p:nvSpPr>
          <p:spPr bwMode="auto">
            <a:xfrm>
              <a:off x="4943" y="2154"/>
              <a:ext cx="52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Src:B</a:t>
              </a:r>
            </a:p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Dest: E</a:t>
              </a:r>
            </a:p>
          </p:txBody>
        </p:sp>
      </p:grpSp>
      <p:sp>
        <p:nvSpPr>
          <p:cNvPr id="2366658" name="Line 194"/>
          <p:cNvSpPr>
            <a:spLocks noChangeShapeType="1"/>
          </p:cNvSpPr>
          <p:nvPr/>
        </p:nvSpPr>
        <p:spPr bwMode="auto">
          <a:xfrm>
            <a:off x="2911475" y="3195637"/>
            <a:ext cx="688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59" name="Line 195"/>
          <p:cNvSpPr>
            <a:spLocks noChangeShapeType="1"/>
          </p:cNvSpPr>
          <p:nvPr/>
        </p:nvSpPr>
        <p:spPr bwMode="auto">
          <a:xfrm>
            <a:off x="4030663" y="3198812"/>
            <a:ext cx="688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60" name="Line 196"/>
          <p:cNvSpPr>
            <a:spLocks noChangeShapeType="1"/>
          </p:cNvSpPr>
          <p:nvPr/>
        </p:nvSpPr>
        <p:spPr bwMode="auto">
          <a:xfrm>
            <a:off x="6065838" y="3200400"/>
            <a:ext cx="688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61" name="Line 197"/>
          <p:cNvSpPr>
            <a:spLocks noChangeShapeType="1"/>
          </p:cNvSpPr>
          <p:nvPr/>
        </p:nvSpPr>
        <p:spPr bwMode="auto">
          <a:xfrm>
            <a:off x="7121525" y="3201987"/>
            <a:ext cx="6889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n-US"/>
          </a:p>
        </p:txBody>
      </p:sp>
      <p:grpSp>
        <p:nvGrpSpPr>
          <p:cNvPr id="2366628" name="Group 198"/>
          <p:cNvGrpSpPr>
            <a:grpSpLocks/>
          </p:cNvGrpSpPr>
          <p:nvPr/>
        </p:nvGrpSpPr>
        <p:grpSpPr bwMode="auto">
          <a:xfrm>
            <a:off x="5919788" y="3294062"/>
            <a:ext cx="984250" cy="2195513"/>
            <a:chOff x="4943" y="2154"/>
            <a:chExt cx="620" cy="1383"/>
          </a:xfrm>
        </p:grpSpPr>
        <p:sp>
          <p:nvSpPr>
            <p:cNvPr id="2366663" name="Rectangle 199"/>
            <p:cNvSpPr>
              <a:spLocks noChangeArrowheads="1"/>
            </p:cNvSpPr>
            <p:nvPr/>
          </p:nvSpPr>
          <p:spPr bwMode="auto">
            <a:xfrm>
              <a:off x="4980" y="2155"/>
              <a:ext cx="583" cy="1382"/>
            </a:xfrm>
            <a:prstGeom prst="rect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366629" name="Group 200"/>
            <p:cNvGrpSpPr>
              <a:grpSpLocks/>
            </p:cNvGrpSpPr>
            <p:nvPr/>
          </p:nvGrpSpPr>
          <p:grpSpPr bwMode="auto">
            <a:xfrm>
              <a:off x="5001" y="2538"/>
              <a:ext cx="486" cy="908"/>
              <a:chOff x="4869" y="143"/>
              <a:chExt cx="486" cy="908"/>
            </a:xfrm>
          </p:grpSpPr>
          <p:sp>
            <p:nvSpPr>
              <p:cNvPr id="2366665" name="Rectangle 201"/>
              <p:cNvSpPr>
                <a:spLocks noChangeArrowheads="1"/>
              </p:cNvSpPr>
              <p:nvPr/>
            </p:nvSpPr>
            <p:spPr bwMode="auto">
              <a:xfrm>
                <a:off x="4893" y="143"/>
                <a:ext cx="462" cy="908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66666" name="Text Box 202"/>
              <p:cNvSpPr txBox="1">
                <a:spLocks noChangeArrowheads="1"/>
              </p:cNvSpPr>
              <p:nvPr/>
            </p:nvSpPr>
            <p:spPr bwMode="auto">
              <a:xfrm>
                <a:off x="4869" y="164"/>
                <a:ext cx="445" cy="86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1400">
                    <a:latin typeface="Calibri" pitchFamily="34" charset="0"/>
                  </a:rPr>
                  <a:t>Flow: X</a:t>
                </a: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Src: A</a:t>
                </a: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Dest: F</a:t>
                </a:r>
              </a:p>
              <a:p>
                <a:pPr eaLnBrk="0" hangingPunct="0"/>
                <a:endParaRPr lang="en-US" sz="1400">
                  <a:latin typeface="Calibri" pitchFamily="34" charset="0"/>
                </a:endParaRPr>
              </a:p>
              <a:p>
                <a:pPr eaLnBrk="0" hangingPunct="0"/>
                <a:endParaRPr lang="en-US" sz="1400">
                  <a:latin typeface="Calibri" pitchFamily="34" charset="0"/>
                </a:endParaRPr>
              </a:p>
              <a:p>
                <a:pPr eaLnBrk="0" hangingPunct="0"/>
                <a:r>
                  <a:rPr lang="en-US" sz="1400">
                    <a:latin typeface="Calibri" pitchFamily="34" charset="0"/>
                  </a:rPr>
                  <a:t>data</a:t>
                </a:r>
              </a:p>
            </p:txBody>
          </p:sp>
        </p:grpSp>
        <p:sp>
          <p:nvSpPr>
            <p:cNvPr id="2366667" name="Text Box 203"/>
            <p:cNvSpPr txBox="1">
              <a:spLocks noChangeArrowheads="1"/>
            </p:cNvSpPr>
            <p:nvPr/>
          </p:nvSpPr>
          <p:spPr bwMode="auto">
            <a:xfrm>
              <a:off x="4943" y="2154"/>
              <a:ext cx="523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Src:B</a:t>
              </a:r>
            </a:p>
            <a:p>
              <a:pPr eaLnBrk="0" hangingPunct="0"/>
              <a:r>
                <a:rPr lang="en-US">
                  <a:solidFill>
                    <a:schemeClr val="bg1"/>
                  </a:solidFill>
                  <a:latin typeface="Calibri" pitchFamily="34" charset="0"/>
                </a:rPr>
                <a:t>Dest: E</a:t>
              </a:r>
            </a:p>
          </p:txBody>
        </p:sp>
      </p:grpSp>
      <p:sp>
        <p:nvSpPr>
          <p:cNvPr id="2366668" name="Text Box 204"/>
          <p:cNvSpPr txBox="1">
            <a:spLocks noChangeArrowheads="1"/>
          </p:cNvSpPr>
          <p:nvPr/>
        </p:nvSpPr>
        <p:spPr bwMode="auto">
          <a:xfrm>
            <a:off x="2890838" y="5657850"/>
            <a:ext cx="766762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>
                <a:latin typeface="Calibri" pitchFamily="34" charset="0"/>
              </a:rPr>
              <a:t>A-to-B:</a:t>
            </a:r>
          </a:p>
          <a:p>
            <a:pPr algn="ctr"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69" name="Line 205"/>
          <p:cNvSpPr>
            <a:spLocks noChangeShapeType="1"/>
          </p:cNvSpPr>
          <p:nvPr/>
        </p:nvSpPr>
        <p:spPr bwMode="auto">
          <a:xfrm>
            <a:off x="3254375" y="4949825"/>
            <a:ext cx="0" cy="785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70" name="Text Box 206"/>
          <p:cNvSpPr txBox="1">
            <a:spLocks noChangeArrowheads="1"/>
          </p:cNvSpPr>
          <p:nvPr/>
        </p:nvSpPr>
        <p:spPr bwMode="auto">
          <a:xfrm>
            <a:off x="7169150" y="5670550"/>
            <a:ext cx="731838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>
                <a:latin typeface="Calibri" pitchFamily="34" charset="0"/>
              </a:rPr>
              <a:t>E-to-F:</a:t>
            </a:r>
          </a:p>
          <a:p>
            <a:pPr algn="ctr" eaLnBrk="0" hangingPunct="0"/>
            <a:r>
              <a:rPr lang="en-US" sz="1600">
                <a:latin typeface="Calibri" pitchFamily="34" charset="0"/>
              </a:rPr>
              <a:t>IPv6</a:t>
            </a:r>
          </a:p>
        </p:txBody>
      </p:sp>
      <p:sp>
        <p:nvSpPr>
          <p:cNvPr id="2366671" name="Line 207"/>
          <p:cNvSpPr>
            <a:spLocks noChangeShapeType="1"/>
          </p:cNvSpPr>
          <p:nvPr/>
        </p:nvSpPr>
        <p:spPr bwMode="auto">
          <a:xfrm>
            <a:off x="7515225" y="4962525"/>
            <a:ext cx="0" cy="7858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72" name="Text Box 208"/>
          <p:cNvSpPr txBox="1">
            <a:spLocks noChangeArrowheads="1"/>
          </p:cNvSpPr>
          <p:nvPr/>
        </p:nvSpPr>
        <p:spPr bwMode="auto">
          <a:xfrm>
            <a:off x="3903663" y="5780087"/>
            <a:ext cx="1066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>
                <a:latin typeface="Calibri" pitchFamily="34" charset="0"/>
              </a:rPr>
              <a:t>B-to-C:</a:t>
            </a:r>
          </a:p>
          <a:p>
            <a:pPr algn="ctr" eaLnBrk="0" hangingPunct="0"/>
            <a:r>
              <a:rPr lang="en-US" sz="1600">
                <a:latin typeface="Calibri" pitchFamily="34" charset="0"/>
              </a:rPr>
              <a:t>IPv6 inside</a:t>
            </a:r>
          </a:p>
          <a:p>
            <a:pPr algn="ctr" eaLnBrk="0" hangingPunct="0"/>
            <a:r>
              <a:rPr lang="en-US" sz="1600">
                <a:latin typeface="Calibri" pitchFamily="34" charset="0"/>
              </a:rPr>
              <a:t>IPv4</a:t>
            </a:r>
          </a:p>
        </p:txBody>
      </p:sp>
      <p:sp>
        <p:nvSpPr>
          <p:cNvPr id="2366673" name="Line 209"/>
          <p:cNvSpPr>
            <a:spLocks noChangeShapeType="1"/>
          </p:cNvSpPr>
          <p:nvPr/>
        </p:nvSpPr>
        <p:spPr bwMode="auto">
          <a:xfrm>
            <a:off x="4416425" y="5543550"/>
            <a:ext cx="0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366674" name="Text Box 210"/>
          <p:cNvSpPr txBox="1">
            <a:spLocks noChangeArrowheads="1"/>
          </p:cNvSpPr>
          <p:nvPr/>
        </p:nvSpPr>
        <p:spPr bwMode="auto">
          <a:xfrm>
            <a:off x="5905100" y="5791200"/>
            <a:ext cx="1066800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 eaLnBrk="0" hangingPunct="0"/>
            <a:r>
              <a:rPr lang="en-US" sz="1600" dirty="0">
                <a:latin typeface="Calibri" pitchFamily="34" charset="0"/>
              </a:rPr>
              <a:t>D-to-E:</a:t>
            </a:r>
          </a:p>
          <a:p>
            <a:pPr algn="ctr" eaLnBrk="0" hangingPunct="0"/>
            <a:r>
              <a:rPr lang="en-US" sz="1600" dirty="0">
                <a:latin typeface="Calibri" pitchFamily="34" charset="0"/>
              </a:rPr>
              <a:t>IPv6 inside</a:t>
            </a:r>
          </a:p>
          <a:p>
            <a:pPr algn="ctr" eaLnBrk="0" hangingPunct="0"/>
            <a:r>
              <a:rPr lang="en-US" sz="1600" dirty="0">
                <a:latin typeface="Calibri" pitchFamily="34" charset="0"/>
              </a:rPr>
              <a:t>IPv4</a:t>
            </a:r>
          </a:p>
        </p:txBody>
      </p:sp>
      <p:sp>
        <p:nvSpPr>
          <p:cNvPr id="2366675" name="Line 211"/>
          <p:cNvSpPr>
            <a:spLocks noChangeShapeType="1"/>
          </p:cNvSpPr>
          <p:nvPr/>
        </p:nvSpPr>
        <p:spPr bwMode="auto">
          <a:xfrm>
            <a:off x="6442075" y="5556250"/>
            <a:ext cx="0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66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6658" grpId="0" animBg="1"/>
      <p:bldP spid="2366659" grpId="0" animBg="1"/>
      <p:bldP spid="2366660" grpId="0" animBg="1"/>
      <p:bldP spid="2366661" grpId="0" animBg="1"/>
      <p:bldP spid="2366668" grpId="0"/>
      <p:bldP spid="2366669" grpId="0" animBg="1"/>
      <p:bldP spid="2366670" grpId="0"/>
      <p:bldP spid="2366671" grpId="0" animBg="1"/>
      <p:bldP spid="2366672" grpId="0"/>
      <p:bldP spid="2366673" grpId="0" animBg="1"/>
      <p:bldP spid="2366674" grpId="0"/>
      <p:bldP spid="2366675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YG-Custom">
      <a:dk1>
        <a:sysClr val="windowText" lastClr="000000"/>
      </a:dk1>
      <a:lt1>
        <a:sysClr val="window" lastClr="FFFFFF"/>
      </a:lt1>
      <a:dk2>
        <a:srgbClr val="000082"/>
      </a:dk2>
      <a:lt2>
        <a:srgbClr val="BFBFBF"/>
      </a:lt2>
      <a:accent1>
        <a:srgbClr val="C5C000"/>
      </a:accent1>
      <a:accent2>
        <a:srgbClr val="1B582B"/>
      </a:accent2>
      <a:accent3>
        <a:srgbClr val="009FEC"/>
      </a:accent3>
      <a:accent4>
        <a:srgbClr val="00BDBD"/>
      </a:accent4>
      <a:accent5>
        <a:srgbClr val="7C5BAE"/>
      </a:accent5>
      <a:accent6>
        <a:srgbClr val="0055AA"/>
      </a:accent6>
      <a:hlink>
        <a:srgbClr val="1B1BFF"/>
      </a:hlink>
      <a:folHlink>
        <a:srgbClr val="ACC0DE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webextensions/_rels/taskpanes.xml.rels><?xml version="1.0" encoding="UTF-8" standalone="yes"?>
<Relationships xmlns="http://schemas.openxmlformats.org/package/2006/relationships"><Relationship Id="rId2" Type="http://schemas.microsoft.com/office/2011/relationships/webextension" Target="webextension2.xml"/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0">
    <wetp:webextensionref xmlns:r="http://schemas.openxmlformats.org/officeDocument/2006/relationships" r:id="rId1"/>
  </wetp:taskpane>
  <wetp:taskpane dockstate="right" visibility="0" width="350" row="0">
    <wetp:webextensionref xmlns:r="http://schemas.openxmlformats.org/officeDocument/2006/relationships" r:id="rId2"/>
  </wetp:taskpane>
</wetp:taskpanes>
</file>

<file path=ppt/webextensions/webextension1.xml><?xml version="1.0" encoding="utf-8"?>
<we:webextension xmlns:we="http://schemas.microsoft.com/office/webextensions/webextension/2010/11" id="{75F13714-869F-904C-8C5E-98509FE9EC67}">
  <we:reference id="4b785c87-866c-4bad-85d8-5d1ae467ac9a" version="3.12.1.0" store="EXCatalog" storeType="EXCatalog"/>
  <we:alternateReferences>
    <we:reference id="WA104381909" version="3.12.1.0" store="en-CA" storeType="OMEX"/>
  </we:alternateReferences>
  <we:properties/>
  <we:bindings/>
  <we:snapshot xmlns:r="http://schemas.openxmlformats.org/officeDocument/2006/relationships"/>
</we:webextension>
</file>

<file path=ppt/webextensions/webextension2.xml><?xml version="1.0" encoding="utf-8"?>
<we:webextension xmlns:we="http://schemas.microsoft.com/office/webextensions/webextension/2010/11" id="{0635D121-8966-284E-A4F3-37A6E9F48C99}">
  <we:reference id="e22f1a2d-2826-4e63-97f6-33b99c0ae228" version="2.0.0.0" store="EXCatalog" storeType="EXCatalog"/>
  <we:alternateReferences>
    <we:reference id="WA104379370" version="2.0.0.0" store="en-CA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3891</TotalTime>
  <Words>3396</Words>
  <Application>Microsoft Macintosh PowerPoint</Application>
  <PresentationFormat>On-screen Show (4:3)</PresentationFormat>
  <Paragraphs>773</Paragraphs>
  <Slides>49</Slides>
  <Notes>46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49</vt:i4>
      </vt:variant>
    </vt:vector>
  </HeadingPairs>
  <TitlesOfParts>
    <vt:vector size="59" baseType="lpstr">
      <vt:lpstr>Calibri</vt:lpstr>
      <vt:lpstr>Handlee</vt:lpstr>
      <vt:lpstr>Helvetica</vt:lpstr>
      <vt:lpstr>Optima</vt:lpstr>
      <vt:lpstr>Times New Roman</vt:lpstr>
      <vt:lpstr>Wingdings 2</vt:lpstr>
      <vt:lpstr>ZapfDingbats</vt:lpstr>
      <vt:lpstr>Flow</vt:lpstr>
      <vt:lpstr>Clip</vt:lpstr>
      <vt:lpstr>VISIO</vt:lpstr>
      <vt:lpstr>Handout # 32:  Overlay Networks</vt:lpstr>
      <vt:lpstr>Announcements</vt:lpstr>
      <vt:lpstr>Today</vt:lpstr>
      <vt:lpstr>Overlay Networks</vt:lpstr>
      <vt:lpstr>Overlay Networks</vt:lpstr>
      <vt:lpstr>Overlay Networks</vt:lpstr>
      <vt:lpstr>Routing Overlays</vt:lpstr>
      <vt:lpstr>IP Tunneling</vt:lpstr>
      <vt:lpstr>6Bone: Deploying IPv6 over IP4</vt:lpstr>
      <vt:lpstr>Tunneling in Other Layers</vt:lpstr>
      <vt:lpstr>Secure Communication Over Insecure Links</vt:lpstr>
      <vt:lpstr>Tor Project</vt:lpstr>
      <vt:lpstr>Communicating With Mobile Users</vt:lpstr>
      <vt:lpstr>MBone: IP Multicast</vt:lpstr>
      <vt:lpstr>End-System Multicast</vt:lpstr>
      <vt:lpstr>RON: Resilient Overlay Networks</vt:lpstr>
      <vt:lpstr>RON Can Outperform IP Routing</vt:lpstr>
      <vt:lpstr>Today</vt:lpstr>
      <vt:lpstr>Peer-to-Peer Networks: Napster</vt:lpstr>
      <vt:lpstr>Napster Technology: Directory Service</vt:lpstr>
      <vt:lpstr>Napster Technology: Properties</vt:lpstr>
      <vt:lpstr>Napster: Limitations of Central Directory</vt:lpstr>
      <vt:lpstr>Peer-to-Peer Networks: Gnutella</vt:lpstr>
      <vt:lpstr>Gnutella: Query Flooding</vt:lpstr>
      <vt:lpstr>Gnutella: Protocol</vt:lpstr>
      <vt:lpstr>Gnutella: Peer Joining</vt:lpstr>
      <vt:lpstr>Gnutella: Pros and Cons</vt:lpstr>
      <vt:lpstr>Peer-to-Peer Networks: KaAzA</vt:lpstr>
      <vt:lpstr>KaZaA: Exploiting Heterogeneity</vt:lpstr>
      <vt:lpstr>KaZaA: Motivation for Super-Nodes</vt:lpstr>
      <vt:lpstr>Peer-to-Peer Networks: BitTorrent</vt:lpstr>
      <vt:lpstr>BitTorrent: Simultaneous Downloading</vt:lpstr>
      <vt:lpstr>BitTorrent Components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BitTorrent: Overall Architecture</vt:lpstr>
      <vt:lpstr>Free-Riding Problem in P2P Networks</vt:lpstr>
      <vt:lpstr>Conclusions</vt:lpstr>
      <vt:lpstr>Extra Slides </vt:lpstr>
      <vt:lpstr>A Case Study: Skype </vt:lpstr>
      <vt:lpstr>Types of Nodes</vt:lpstr>
      <vt:lpstr>Host Cache</vt:lpstr>
      <vt:lpstr>Encryption</vt:lpstr>
      <vt:lpstr>Detecting Skype </vt:lpstr>
      <vt:lpstr>Detecting Skype Traffic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Yashar</dc:creator>
  <cp:lastModifiedBy>Yashar Ganjali</cp:lastModifiedBy>
  <cp:revision>529</cp:revision>
  <cp:lastPrinted>2024-10-08T13:47:47Z</cp:lastPrinted>
  <dcterms:created xsi:type="dcterms:W3CDTF">2010-09-14T14:57:17Z</dcterms:created>
  <dcterms:modified xsi:type="dcterms:W3CDTF">2025-11-25T02:51:05Z</dcterms:modified>
</cp:coreProperties>
</file>